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60" r:id="rId5"/>
    <p:sldId id="258" r:id="rId6"/>
    <p:sldId id="261" r:id="rId7"/>
    <p:sldId id="262" r:id="rId8"/>
    <p:sldId id="263" r:id="rId9"/>
    <p:sldId id="257" r:id="rId10"/>
    <p:sldId id="300" r:id="rId11"/>
    <p:sldId id="301" r:id="rId12"/>
    <p:sldId id="265" r:id="rId13"/>
    <p:sldId id="297" r:id="rId14"/>
    <p:sldId id="270" r:id="rId15"/>
    <p:sldId id="266" r:id="rId16"/>
    <p:sldId id="259" r:id="rId17"/>
    <p:sldId id="269" r:id="rId18"/>
    <p:sldId id="273" r:id="rId19"/>
    <p:sldId id="274" r:id="rId20"/>
    <p:sldId id="304" r:id="rId21"/>
    <p:sldId id="305" r:id="rId22"/>
    <p:sldId id="277" r:id="rId23"/>
    <p:sldId id="278" r:id="rId24"/>
    <p:sldId id="279" r:id="rId25"/>
    <p:sldId id="280" r:id="rId26"/>
    <p:sldId id="302" r:id="rId27"/>
    <p:sldId id="303" r:id="rId28"/>
    <p:sldId id="283" r:id="rId29"/>
    <p:sldId id="284" r:id="rId30"/>
    <p:sldId id="285" r:id="rId31"/>
    <p:sldId id="286" r:id="rId32"/>
    <p:sldId id="267" r:id="rId33"/>
    <p:sldId id="298" r:id="rId34"/>
    <p:sldId id="299" r:id="rId35"/>
    <p:sldId id="306" r:id="rId36"/>
    <p:sldId id="307" r:id="rId37"/>
    <p:sldId id="291" r:id="rId38"/>
    <p:sldId id="292" r:id="rId39"/>
    <p:sldId id="310" r:id="rId40"/>
    <p:sldId id="311" r:id="rId41"/>
    <p:sldId id="308" r:id="rId42"/>
    <p:sldId id="30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5D7300-CCAD-1C98-6434-F92E37461E50}" name="nicholas.ilott@kennedy.ox.ac.uk" initials="ni" userId="S::urn:spo:guest#nicholas.ilott@kennedy.ox.ac.uk::" providerId="AD"/>
  <p188:author id="{0D1B520F-478A-7925-2A40-F35E7B992C81}" name="Suah Lee" initials="SL" userId="S::Suah@rise-scientific.com::61a48b89-9040-4037-a2c8-29105684fa84" providerId="AD"/>
  <p188:author id="{78ECF00F-7410-B733-A71A-A2D0718B3728}" name="Natasha Curry" initials="NC" userId="S::natasha@medicomm.co.za::118af86a-014e-43a9-9b26-b32d280d57bc" providerId="AD"/>
  <p188:author id="{702B6114-29DB-4980-BECE-70739CAA211C}" name="Geoffrey Chase" initials="GC" userId="S::geoffrey.chase@drfalkpharma.de::a68dfed7-5ac0-4f1b-8a0b-9fd887f7c9e3" providerId="AD"/>
  <p188:author id="{BD37052F-E485-15BD-1499-765761EE4C95}" name="Jamil Bacha" initials="JB" userId="S::jamil@rise-scientific.com::1b12df93-8345-41b4-9dbb-6495ec6766bf" providerId="AD"/>
  <p188:author id="{A1C8B050-33E5-B7B4-A037-3146D5569363}" name="c.d.slooter@amsterdamumc.nl" initials="c." userId="S::urn:spo:guest#c.d.slooter@amsterdamumc.nl::" providerId="AD"/>
  <p188:author id="{5FD1957C-7255-00A5-583D-6A3F7CFE21D9}" name="Taufik Momin" initials="TM" userId="Taufik Momin" providerId="None"/>
  <p188:author id="{9B2541B1-3E86-64AB-9023-BC9E50F5671E}" name="Annotations" initials="A" userId="Annotations" providerId="None"/>
  <p188:author id="{88679CD2-8E06-36FC-239D-F60F06E47D52}" name="antonio.molinaro@wlab.gu.se" initials="an" userId="S::urn:spo:guest#antonio.molinaro@wlab.gu.se::" providerId="AD"/>
  <p188:author id="{AF935AD9-4855-FF39-20D2-539F6DD0BEB3}" name="Mandi Watty-Miller" initials="MW" userId="S::mandi@rise-scientific.com::48aaec5c-5b1b-4335-a767-17122260e50e" providerId="AD"/>
  <p188:author id="{D956ADF1-D9E1-CB88-C8A9-255980D73CB7}" name="e.werner@erasmusmc.nl" initials="e." userId="S::urn:spo:guest#e.werner@erasmusmc.nl::" providerId="AD"/>
  <p188:author id="{47B66BF8-5E13-8701-8ED7-AD6EF49F3B86}" name="axm8717@med.miami.edu" initials="ax" userId="S::urn:spo:guest#axm8717@med.miami.edu::"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7"/>
    <a:srgbClr val="FF651D"/>
    <a:srgbClr val="F2F2F2"/>
    <a:srgbClr val="7474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98D3C-D110-42DD-9FD6-B538C8113AB4}" v="27" dt="2026-05-22T18:02:44.6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9467" autoAdjust="0"/>
  </p:normalViewPr>
  <p:slideViewPr>
    <p:cSldViewPr snapToGrid="0">
      <p:cViewPr varScale="1">
        <p:scale>
          <a:sx n="92" d="100"/>
          <a:sy n="92" d="100"/>
        </p:scale>
        <p:origin x="9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51"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nam Gayi" userId="8124cf83-9da0-43b0-95e5-7455ce53a5f1" providerId="ADAL" clId="{BCC195DE-47C6-4086-A362-558C3DBA5DC0}"/>
    <pc:docChg chg="modSld">
      <pc:chgData name="Elinam Gayi" userId="8124cf83-9da0-43b0-95e5-7455ce53a5f1" providerId="ADAL" clId="{BCC195DE-47C6-4086-A362-558C3DBA5DC0}" dt="2026-05-22T18:02:44.602" v="40"/>
      <pc:docMkLst>
        <pc:docMk/>
      </pc:docMkLst>
      <pc:sldChg chg="modSp mod">
        <pc:chgData name="Elinam Gayi" userId="8124cf83-9da0-43b0-95e5-7455ce53a5f1" providerId="ADAL" clId="{BCC195DE-47C6-4086-A362-558C3DBA5DC0}" dt="2026-05-22T18:01:17.512" v="14"/>
        <pc:sldMkLst>
          <pc:docMk/>
          <pc:sldMk cId="2415149628" sldId="259"/>
        </pc:sldMkLst>
        <pc:spChg chg="mod">
          <ac:chgData name="Elinam Gayi" userId="8124cf83-9da0-43b0-95e5-7455ce53a5f1" providerId="ADAL" clId="{BCC195DE-47C6-4086-A362-558C3DBA5DC0}" dt="2026-05-22T18:01:17.512" v="14"/>
          <ac:spMkLst>
            <pc:docMk/>
            <pc:sldMk cId="2415149628" sldId="259"/>
            <ac:spMk id="8" creationId="{50EAEEAF-CBAD-C60F-3E75-B4548D6CB82A}"/>
          </ac:spMkLst>
        </pc:spChg>
      </pc:sldChg>
      <pc:sldChg chg="modSp">
        <pc:chgData name="Elinam Gayi" userId="8124cf83-9da0-43b0-95e5-7455ce53a5f1" providerId="ADAL" clId="{BCC195DE-47C6-4086-A362-558C3DBA5DC0}" dt="2026-05-22T18:01:20.498" v="15"/>
        <pc:sldMkLst>
          <pc:docMk/>
          <pc:sldMk cId="2400017388" sldId="269"/>
        </pc:sldMkLst>
        <pc:spChg chg="mod">
          <ac:chgData name="Elinam Gayi" userId="8124cf83-9da0-43b0-95e5-7455ce53a5f1" providerId="ADAL" clId="{BCC195DE-47C6-4086-A362-558C3DBA5DC0}" dt="2026-05-22T18:01:20.498" v="15"/>
          <ac:spMkLst>
            <pc:docMk/>
            <pc:sldMk cId="2400017388" sldId="269"/>
            <ac:spMk id="8" creationId="{4CFC110A-3BAC-98B1-C008-42D040222C2D}"/>
          </ac:spMkLst>
        </pc:spChg>
      </pc:sldChg>
      <pc:sldChg chg="modSp mod">
        <pc:chgData name="Elinam Gayi" userId="8124cf83-9da0-43b0-95e5-7455ce53a5f1" providerId="ADAL" clId="{BCC195DE-47C6-4086-A362-558C3DBA5DC0}" dt="2026-05-22T18:01:07.140" v="11" actId="20577"/>
        <pc:sldMkLst>
          <pc:docMk/>
          <pc:sldMk cId="2068796196" sldId="270"/>
        </pc:sldMkLst>
        <pc:spChg chg="mod">
          <ac:chgData name="Elinam Gayi" userId="8124cf83-9da0-43b0-95e5-7455ce53a5f1" providerId="ADAL" clId="{BCC195DE-47C6-4086-A362-558C3DBA5DC0}" dt="2026-05-22T18:01:07.140" v="11" actId="20577"/>
          <ac:spMkLst>
            <pc:docMk/>
            <pc:sldMk cId="2068796196" sldId="270"/>
            <ac:spMk id="8" creationId="{D1BF9982-002F-AD6C-0C50-07BCC68A4062}"/>
          </ac:spMkLst>
        </pc:spChg>
      </pc:sldChg>
      <pc:sldChg chg="modSp">
        <pc:chgData name="Elinam Gayi" userId="8124cf83-9da0-43b0-95e5-7455ce53a5f1" providerId="ADAL" clId="{BCC195DE-47C6-4086-A362-558C3DBA5DC0}" dt="2026-05-22T18:01:24.056" v="16"/>
        <pc:sldMkLst>
          <pc:docMk/>
          <pc:sldMk cId="2165399519" sldId="273"/>
        </pc:sldMkLst>
        <pc:spChg chg="mod">
          <ac:chgData name="Elinam Gayi" userId="8124cf83-9da0-43b0-95e5-7455ce53a5f1" providerId="ADAL" clId="{BCC195DE-47C6-4086-A362-558C3DBA5DC0}" dt="2026-05-22T18:01:24.056" v="16"/>
          <ac:spMkLst>
            <pc:docMk/>
            <pc:sldMk cId="2165399519" sldId="273"/>
            <ac:spMk id="8" creationId="{50EAEEAF-CBAD-C60F-3E75-B4548D6CB82A}"/>
          </ac:spMkLst>
        </pc:spChg>
      </pc:sldChg>
      <pc:sldChg chg="modSp">
        <pc:chgData name="Elinam Gayi" userId="8124cf83-9da0-43b0-95e5-7455ce53a5f1" providerId="ADAL" clId="{BCC195DE-47C6-4086-A362-558C3DBA5DC0}" dt="2026-05-22T18:01:27.134" v="17"/>
        <pc:sldMkLst>
          <pc:docMk/>
          <pc:sldMk cId="2681340422" sldId="274"/>
        </pc:sldMkLst>
        <pc:spChg chg="mod">
          <ac:chgData name="Elinam Gayi" userId="8124cf83-9da0-43b0-95e5-7455ce53a5f1" providerId="ADAL" clId="{BCC195DE-47C6-4086-A362-558C3DBA5DC0}" dt="2026-05-22T18:01:27.134" v="17"/>
          <ac:spMkLst>
            <pc:docMk/>
            <pc:sldMk cId="2681340422" sldId="274"/>
            <ac:spMk id="8" creationId="{BB77A954-2923-122C-187F-3EA60A279F16}"/>
          </ac:spMkLst>
        </pc:spChg>
      </pc:sldChg>
      <pc:sldChg chg="modSp">
        <pc:chgData name="Elinam Gayi" userId="8124cf83-9da0-43b0-95e5-7455ce53a5f1" providerId="ADAL" clId="{BCC195DE-47C6-4086-A362-558C3DBA5DC0}" dt="2026-05-22T18:01:36.910" v="20"/>
        <pc:sldMkLst>
          <pc:docMk/>
          <pc:sldMk cId="2405100115" sldId="277"/>
        </pc:sldMkLst>
        <pc:spChg chg="mod">
          <ac:chgData name="Elinam Gayi" userId="8124cf83-9da0-43b0-95e5-7455ce53a5f1" providerId="ADAL" clId="{BCC195DE-47C6-4086-A362-558C3DBA5DC0}" dt="2026-05-22T18:01:36.910" v="20"/>
          <ac:spMkLst>
            <pc:docMk/>
            <pc:sldMk cId="2405100115" sldId="277"/>
            <ac:spMk id="8" creationId="{50EAEEAF-CBAD-C60F-3E75-B4548D6CB82A}"/>
          </ac:spMkLst>
        </pc:spChg>
      </pc:sldChg>
      <pc:sldChg chg="modSp">
        <pc:chgData name="Elinam Gayi" userId="8124cf83-9da0-43b0-95e5-7455ce53a5f1" providerId="ADAL" clId="{BCC195DE-47C6-4086-A362-558C3DBA5DC0}" dt="2026-05-22T18:01:40.508" v="21"/>
        <pc:sldMkLst>
          <pc:docMk/>
          <pc:sldMk cId="19820973" sldId="278"/>
        </pc:sldMkLst>
        <pc:spChg chg="mod">
          <ac:chgData name="Elinam Gayi" userId="8124cf83-9da0-43b0-95e5-7455ce53a5f1" providerId="ADAL" clId="{BCC195DE-47C6-4086-A362-558C3DBA5DC0}" dt="2026-05-22T18:01:40.508" v="21"/>
          <ac:spMkLst>
            <pc:docMk/>
            <pc:sldMk cId="19820973" sldId="278"/>
            <ac:spMk id="8" creationId="{E5440282-4143-F581-C298-C2DE8D1734E6}"/>
          </ac:spMkLst>
        </pc:spChg>
      </pc:sldChg>
      <pc:sldChg chg="modSp">
        <pc:chgData name="Elinam Gayi" userId="8124cf83-9da0-43b0-95e5-7455ce53a5f1" providerId="ADAL" clId="{BCC195DE-47C6-4086-A362-558C3DBA5DC0}" dt="2026-05-22T18:01:43.821" v="22"/>
        <pc:sldMkLst>
          <pc:docMk/>
          <pc:sldMk cId="2724990304" sldId="279"/>
        </pc:sldMkLst>
        <pc:spChg chg="mod">
          <ac:chgData name="Elinam Gayi" userId="8124cf83-9da0-43b0-95e5-7455ce53a5f1" providerId="ADAL" clId="{BCC195DE-47C6-4086-A362-558C3DBA5DC0}" dt="2026-05-22T18:01:43.821" v="22"/>
          <ac:spMkLst>
            <pc:docMk/>
            <pc:sldMk cId="2724990304" sldId="279"/>
            <ac:spMk id="8" creationId="{50EAEEAF-CBAD-C60F-3E75-B4548D6CB82A}"/>
          </ac:spMkLst>
        </pc:spChg>
      </pc:sldChg>
      <pc:sldChg chg="modSp">
        <pc:chgData name="Elinam Gayi" userId="8124cf83-9da0-43b0-95e5-7455ce53a5f1" providerId="ADAL" clId="{BCC195DE-47C6-4086-A362-558C3DBA5DC0}" dt="2026-05-22T18:01:46.150" v="23"/>
        <pc:sldMkLst>
          <pc:docMk/>
          <pc:sldMk cId="1660864163" sldId="280"/>
        </pc:sldMkLst>
        <pc:spChg chg="mod">
          <ac:chgData name="Elinam Gayi" userId="8124cf83-9da0-43b0-95e5-7455ce53a5f1" providerId="ADAL" clId="{BCC195DE-47C6-4086-A362-558C3DBA5DC0}" dt="2026-05-22T18:01:46.150" v="23"/>
          <ac:spMkLst>
            <pc:docMk/>
            <pc:sldMk cId="1660864163" sldId="280"/>
            <ac:spMk id="8" creationId="{1DB84340-E0AC-CB99-D09C-682520167A82}"/>
          </ac:spMkLst>
        </pc:spChg>
      </pc:sldChg>
      <pc:sldChg chg="modSp">
        <pc:chgData name="Elinam Gayi" userId="8124cf83-9da0-43b0-95e5-7455ce53a5f1" providerId="ADAL" clId="{BCC195DE-47C6-4086-A362-558C3DBA5DC0}" dt="2026-05-22T18:01:56.896" v="28"/>
        <pc:sldMkLst>
          <pc:docMk/>
          <pc:sldMk cId="301796782" sldId="283"/>
        </pc:sldMkLst>
        <pc:spChg chg="mod">
          <ac:chgData name="Elinam Gayi" userId="8124cf83-9da0-43b0-95e5-7455ce53a5f1" providerId="ADAL" clId="{BCC195DE-47C6-4086-A362-558C3DBA5DC0}" dt="2026-05-22T18:01:56.896" v="28"/>
          <ac:spMkLst>
            <pc:docMk/>
            <pc:sldMk cId="301796782" sldId="283"/>
            <ac:spMk id="8" creationId="{50EAEEAF-CBAD-C60F-3E75-B4548D6CB82A}"/>
          </ac:spMkLst>
        </pc:spChg>
      </pc:sldChg>
      <pc:sldChg chg="modSp">
        <pc:chgData name="Elinam Gayi" userId="8124cf83-9da0-43b0-95e5-7455ce53a5f1" providerId="ADAL" clId="{BCC195DE-47C6-4086-A362-558C3DBA5DC0}" dt="2026-05-22T18:02:01.707" v="29"/>
        <pc:sldMkLst>
          <pc:docMk/>
          <pc:sldMk cId="3350653401" sldId="284"/>
        </pc:sldMkLst>
        <pc:spChg chg="mod">
          <ac:chgData name="Elinam Gayi" userId="8124cf83-9da0-43b0-95e5-7455ce53a5f1" providerId="ADAL" clId="{BCC195DE-47C6-4086-A362-558C3DBA5DC0}" dt="2026-05-22T18:02:01.707" v="29"/>
          <ac:spMkLst>
            <pc:docMk/>
            <pc:sldMk cId="3350653401" sldId="284"/>
            <ac:spMk id="8" creationId="{4B916692-F0A4-189A-B79B-2130F20BE57F}"/>
          </ac:spMkLst>
        </pc:spChg>
      </pc:sldChg>
      <pc:sldChg chg="modSp">
        <pc:chgData name="Elinam Gayi" userId="8124cf83-9da0-43b0-95e5-7455ce53a5f1" providerId="ADAL" clId="{BCC195DE-47C6-4086-A362-558C3DBA5DC0}" dt="2026-05-22T18:02:04.279" v="30"/>
        <pc:sldMkLst>
          <pc:docMk/>
          <pc:sldMk cId="391939504" sldId="285"/>
        </pc:sldMkLst>
        <pc:spChg chg="mod">
          <ac:chgData name="Elinam Gayi" userId="8124cf83-9da0-43b0-95e5-7455ce53a5f1" providerId="ADAL" clId="{BCC195DE-47C6-4086-A362-558C3DBA5DC0}" dt="2026-05-22T18:02:04.279" v="30"/>
          <ac:spMkLst>
            <pc:docMk/>
            <pc:sldMk cId="391939504" sldId="285"/>
            <ac:spMk id="8" creationId="{50EAEEAF-CBAD-C60F-3E75-B4548D6CB82A}"/>
          </ac:spMkLst>
        </pc:spChg>
      </pc:sldChg>
      <pc:sldChg chg="modSp">
        <pc:chgData name="Elinam Gayi" userId="8124cf83-9da0-43b0-95e5-7455ce53a5f1" providerId="ADAL" clId="{BCC195DE-47C6-4086-A362-558C3DBA5DC0}" dt="2026-05-22T18:02:21.235" v="35"/>
        <pc:sldMkLst>
          <pc:docMk/>
          <pc:sldMk cId="2503810547" sldId="291"/>
        </pc:sldMkLst>
        <pc:spChg chg="mod">
          <ac:chgData name="Elinam Gayi" userId="8124cf83-9da0-43b0-95e5-7455ce53a5f1" providerId="ADAL" clId="{BCC195DE-47C6-4086-A362-558C3DBA5DC0}" dt="2026-05-22T18:02:21.235" v="35"/>
          <ac:spMkLst>
            <pc:docMk/>
            <pc:sldMk cId="2503810547" sldId="291"/>
            <ac:spMk id="8" creationId="{50EAEEAF-CBAD-C60F-3E75-B4548D6CB82A}"/>
          </ac:spMkLst>
        </pc:spChg>
      </pc:sldChg>
      <pc:sldChg chg="modSp">
        <pc:chgData name="Elinam Gayi" userId="8124cf83-9da0-43b0-95e5-7455ce53a5f1" providerId="ADAL" clId="{BCC195DE-47C6-4086-A362-558C3DBA5DC0}" dt="2026-05-22T18:01:12.541" v="12"/>
        <pc:sldMkLst>
          <pc:docMk/>
          <pc:sldMk cId="926676112" sldId="297"/>
        </pc:sldMkLst>
        <pc:spChg chg="mod">
          <ac:chgData name="Elinam Gayi" userId="8124cf83-9da0-43b0-95e5-7455ce53a5f1" providerId="ADAL" clId="{BCC195DE-47C6-4086-A362-558C3DBA5DC0}" dt="2026-05-22T18:01:12.541" v="12"/>
          <ac:spMkLst>
            <pc:docMk/>
            <pc:sldMk cId="926676112" sldId="297"/>
            <ac:spMk id="8" creationId="{3F002005-0967-EB0A-A10B-BA353CF3D79E}"/>
          </ac:spMkLst>
        </pc:spChg>
      </pc:sldChg>
      <pc:sldChg chg="modSp">
        <pc:chgData name="Elinam Gayi" userId="8124cf83-9da0-43b0-95e5-7455ce53a5f1" providerId="ADAL" clId="{BCC195DE-47C6-4086-A362-558C3DBA5DC0}" dt="2026-05-22T18:02:08.191" v="31"/>
        <pc:sldMkLst>
          <pc:docMk/>
          <pc:sldMk cId="120897102" sldId="298"/>
        </pc:sldMkLst>
        <pc:spChg chg="mod">
          <ac:chgData name="Elinam Gayi" userId="8124cf83-9da0-43b0-95e5-7455ce53a5f1" providerId="ADAL" clId="{BCC195DE-47C6-4086-A362-558C3DBA5DC0}" dt="2026-05-22T18:02:08.191" v="31"/>
          <ac:spMkLst>
            <pc:docMk/>
            <pc:sldMk cId="120897102" sldId="298"/>
            <ac:spMk id="8" creationId="{50EAEEAF-CBAD-C60F-3E75-B4548D6CB82A}"/>
          </ac:spMkLst>
        </pc:spChg>
      </pc:sldChg>
      <pc:sldChg chg="modSp">
        <pc:chgData name="Elinam Gayi" userId="8124cf83-9da0-43b0-95e5-7455ce53a5f1" providerId="ADAL" clId="{BCC195DE-47C6-4086-A362-558C3DBA5DC0}" dt="2026-05-22T18:02:13.182" v="32"/>
        <pc:sldMkLst>
          <pc:docMk/>
          <pc:sldMk cId="1916508361" sldId="299"/>
        </pc:sldMkLst>
        <pc:spChg chg="mod">
          <ac:chgData name="Elinam Gayi" userId="8124cf83-9da0-43b0-95e5-7455ce53a5f1" providerId="ADAL" clId="{BCC195DE-47C6-4086-A362-558C3DBA5DC0}" dt="2026-05-22T18:02:13.182" v="32"/>
          <ac:spMkLst>
            <pc:docMk/>
            <pc:sldMk cId="1916508361" sldId="299"/>
            <ac:spMk id="8" creationId="{63A3C274-9178-4DC0-A484-180D1A7837D6}"/>
          </ac:spMkLst>
        </pc:spChg>
      </pc:sldChg>
      <pc:sldChg chg="modSp">
        <pc:chgData name="Elinam Gayi" userId="8124cf83-9da0-43b0-95e5-7455ce53a5f1" providerId="ADAL" clId="{BCC195DE-47C6-4086-A362-558C3DBA5DC0}" dt="2026-05-22T18:02:40.573" v="39"/>
        <pc:sldMkLst>
          <pc:docMk/>
          <pc:sldMk cId="985943353" sldId="300"/>
        </pc:sldMkLst>
        <pc:spChg chg="mod">
          <ac:chgData name="Elinam Gayi" userId="8124cf83-9da0-43b0-95e5-7455ce53a5f1" providerId="ADAL" clId="{BCC195DE-47C6-4086-A362-558C3DBA5DC0}" dt="2026-05-22T18:02:40.573" v="39"/>
          <ac:spMkLst>
            <pc:docMk/>
            <pc:sldMk cId="985943353" sldId="300"/>
            <ac:spMk id="8" creationId="{50EAEEAF-CBAD-C60F-3E75-B4548D6CB82A}"/>
          </ac:spMkLst>
        </pc:spChg>
      </pc:sldChg>
      <pc:sldChg chg="modSp">
        <pc:chgData name="Elinam Gayi" userId="8124cf83-9da0-43b0-95e5-7455ce53a5f1" providerId="ADAL" clId="{BCC195DE-47C6-4086-A362-558C3DBA5DC0}" dt="2026-05-22T18:02:44.602" v="40"/>
        <pc:sldMkLst>
          <pc:docMk/>
          <pc:sldMk cId="2554899943" sldId="301"/>
        </pc:sldMkLst>
        <pc:spChg chg="mod">
          <ac:chgData name="Elinam Gayi" userId="8124cf83-9da0-43b0-95e5-7455ce53a5f1" providerId="ADAL" clId="{BCC195DE-47C6-4086-A362-558C3DBA5DC0}" dt="2026-05-22T18:02:44.602" v="40"/>
          <ac:spMkLst>
            <pc:docMk/>
            <pc:sldMk cId="2554899943" sldId="301"/>
            <ac:spMk id="8" creationId="{EA3A8574-1509-81A7-EDDB-C8B99B735E03}"/>
          </ac:spMkLst>
        </pc:spChg>
      </pc:sldChg>
      <pc:sldChg chg="modSp">
        <pc:chgData name="Elinam Gayi" userId="8124cf83-9da0-43b0-95e5-7455ce53a5f1" providerId="ADAL" clId="{BCC195DE-47C6-4086-A362-558C3DBA5DC0}" dt="2026-05-22T18:01:48.444" v="24"/>
        <pc:sldMkLst>
          <pc:docMk/>
          <pc:sldMk cId="4011538781" sldId="302"/>
        </pc:sldMkLst>
        <pc:spChg chg="mod">
          <ac:chgData name="Elinam Gayi" userId="8124cf83-9da0-43b0-95e5-7455ce53a5f1" providerId="ADAL" clId="{BCC195DE-47C6-4086-A362-558C3DBA5DC0}" dt="2026-05-22T18:01:48.444" v="24"/>
          <ac:spMkLst>
            <pc:docMk/>
            <pc:sldMk cId="4011538781" sldId="302"/>
            <ac:spMk id="8" creationId="{50EAEEAF-CBAD-C60F-3E75-B4548D6CB82A}"/>
          </ac:spMkLst>
        </pc:spChg>
      </pc:sldChg>
      <pc:sldChg chg="modSp mod">
        <pc:chgData name="Elinam Gayi" userId="8124cf83-9da0-43b0-95e5-7455ce53a5f1" providerId="ADAL" clId="{BCC195DE-47C6-4086-A362-558C3DBA5DC0}" dt="2026-05-22T18:01:53.725" v="27" actId="20577"/>
        <pc:sldMkLst>
          <pc:docMk/>
          <pc:sldMk cId="2480123781" sldId="303"/>
        </pc:sldMkLst>
        <pc:spChg chg="mod">
          <ac:chgData name="Elinam Gayi" userId="8124cf83-9da0-43b0-95e5-7455ce53a5f1" providerId="ADAL" clId="{BCC195DE-47C6-4086-A362-558C3DBA5DC0}" dt="2026-05-22T18:01:53.725" v="27" actId="20577"/>
          <ac:spMkLst>
            <pc:docMk/>
            <pc:sldMk cId="2480123781" sldId="303"/>
            <ac:spMk id="8" creationId="{9E573842-90E1-A418-969B-197AD9B8A2FA}"/>
          </ac:spMkLst>
        </pc:spChg>
      </pc:sldChg>
      <pc:sldChg chg="modSp">
        <pc:chgData name="Elinam Gayi" userId="8124cf83-9da0-43b0-95e5-7455ce53a5f1" providerId="ADAL" clId="{BCC195DE-47C6-4086-A362-558C3DBA5DC0}" dt="2026-05-22T18:01:31.042" v="18"/>
        <pc:sldMkLst>
          <pc:docMk/>
          <pc:sldMk cId="1927668612" sldId="304"/>
        </pc:sldMkLst>
        <pc:spChg chg="mod">
          <ac:chgData name="Elinam Gayi" userId="8124cf83-9da0-43b0-95e5-7455ce53a5f1" providerId="ADAL" clId="{BCC195DE-47C6-4086-A362-558C3DBA5DC0}" dt="2026-05-22T18:01:31.042" v="18"/>
          <ac:spMkLst>
            <pc:docMk/>
            <pc:sldMk cId="1927668612" sldId="304"/>
            <ac:spMk id="8" creationId="{50EAEEAF-CBAD-C60F-3E75-B4548D6CB82A}"/>
          </ac:spMkLst>
        </pc:spChg>
      </pc:sldChg>
      <pc:sldChg chg="modSp">
        <pc:chgData name="Elinam Gayi" userId="8124cf83-9da0-43b0-95e5-7455ce53a5f1" providerId="ADAL" clId="{BCC195DE-47C6-4086-A362-558C3DBA5DC0}" dt="2026-05-22T18:01:34.235" v="19"/>
        <pc:sldMkLst>
          <pc:docMk/>
          <pc:sldMk cId="3512930352" sldId="305"/>
        </pc:sldMkLst>
        <pc:spChg chg="mod">
          <ac:chgData name="Elinam Gayi" userId="8124cf83-9da0-43b0-95e5-7455ce53a5f1" providerId="ADAL" clId="{BCC195DE-47C6-4086-A362-558C3DBA5DC0}" dt="2026-05-22T18:01:34.235" v="19"/>
          <ac:spMkLst>
            <pc:docMk/>
            <pc:sldMk cId="3512930352" sldId="305"/>
            <ac:spMk id="8" creationId="{C1E3502D-96DA-3C01-8F4E-D93C5424A1D5}"/>
          </ac:spMkLst>
        </pc:spChg>
      </pc:sldChg>
      <pc:sldChg chg="modSp">
        <pc:chgData name="Elinam Gayi" userId="8124cf83-9da0-43b0-95e5-7455ce53a5f1" providerId="ADAL" clId="{BCC195DE-47C6-4086-A362-558C3DBA5DC0}" dt="2026-05-22T18:02:16.197" v="33"/>
        <pc:sldMkLst>
          <pc:docMk/>
          <pc:sldMk cId="3140831069" sldId="306"/>
        </pc:sldMkLst>
        <pc:spChg chg="mod">
          <ac:chgData name="Elinam Gayi" userId="8124cf83-9da0-43b0-95e5-7455ce53a5f1" providerId="ADAL" clId="{BCC195DE-47C6-4086-A362-558C3DBA5DC0}" dt="2026-05-22T18:02:16.197" v="33"/>
          <ac:spMkLst>
            <pc:docMk/>
            <pc:sldMk cId="3140831069" sldId="306"/>
            <ac:spMk id="8" creationId="{50EAEEAF-CBAD-C60F-3E75-B4548D6CB82A}"/>
          </ac:spMkLst>
        </pc:spChg>
      </pc:sldChg>
      <pc:sldChg chg="modSp">
        <pc:chgData name="Elinam Gayi" userId="8124cf83-9da0-43b0-95e5-7455ce53a5f1" providerId="ADAL" clId="{BCC195DE-47C6-4086-A362-558C3DBA5DC0}" dt="2026-05-22T18:02:18.617" v="34"/>
        <pc:sldMkLst>
          <pc:docMk/>
          <pc:sldMk cId="1217667406" sldId="307"/>
        </pc:sldMkLst>
        <pc:spChg chg="mod">
          <ac:chgData name="Elinam Gayi" userId="8124cf83-9da0-43b0-95e5-7455ce53a5f1" providerId="ADAL" clId="{BCC195DE-47C6-4086-A362-558C3DBA5DC0}" dt="2026-05-22T18:02:18.617" v="34"/>
          <ac:spMkLst>
            <pc:docMk/>
            <pc:sldMk cId="1217667406" sldId="307"/>
            <ac:spMk id="8" creationId="{5071892C-CD63-EA5E-52E6-6728C3626375}"/>
          </ac:spMkLst>
        </pc:spChg>
      </pc:sldChg>
      <pc:sldChg chg="modSp">
        <pc:chgData name="Elinam Gayi" userId="8124cf83-9da0-43b0-95e5-7455ce53a5f1" providerId="ADAL" clId="{BCC195DE-47C6-4086-A362-558C3DBA5DC0}" dt="2026-05-22T18:02:34.150" v="38"/>
        <pc:sldMkLst>
          <pc:docMk/>
          <pc:sldMk cId="692212004" sldId="309"/>
        </pc:sldMkLst>
        <pc:spChg chg="mod">
          <ac:chgData name="Elinam Gayi" userId="8124cf83-9da0-43b0-95e5-7455ce53a5f1" providerId="ADAL" clId="{BCC195DE-47C6-4086-A362-558C3DBA5DC0}" dt="2026-05-22T18:02:34.150" v="38"/>
          <ac:spMkLst>
            <pc:docMk/>
            <pc:sldMk cId="692212004" sldId="309"/>
            <ac:spMk id="8" creationId="{89F7DBA3-CB44-2B20-0EC4-6E2CCB062333}"/>
          </ac:spMkLst>
        </pc:spChg>
      </pc:sldChg>
      <pc:sldChg chg="modSp">
        <pc:chgData name="Elinam Gayi" userId="8124cf83-9da0-43b0-95e5-7455ce53a5f1" providerId="ADAL" clId="{BCC195DE-47C6-4086-A362-558C3DBA5DC0}" dt="2026-05-22T18:02:24.841" v="36"/>
        <pc:sldMkLst>
          <pc:docMk/>
          <pc:sldMk cId="3704901728" sldId="310"/>
        </pc:sldMkLst>
        <pc:spChg chg="mod">
          <ac:chgData name="Elinam Gayi" userId="8124cf83-9da0-43b0-95e5-7455ce53a5f1" providerId="ADAL" clId="{BCC195DE-47C6-4086-A362-558C3DBA5DC0}" dt="2026-05-22T18:02:24.841" v="36"/>
          <ac:spMkLst>
            <pc:docMk/>
            <pc:sldMk cId="3704901728" sldId="310"/>
            <ac:spMk id="8" creationId="{FA36F4E2-1C2C-FA95-5717-7D0085D65247}"/>
          </ac:spMkLst>
        </pc:spChg>
      </pc:sldChg>
      <pc:sldChg chg="modSp">
        <pc:chgData name="Elinam Gayi" userId="8124cf83-9da0-43b0-95e5-7455ce53a5f1" providerId="ADAL" clId="{BCC195DE-47C6-4086-A362-558C3DBA5DC0}" dt="2026-05-22T18:02:29.849" v="37"/>
        <pc:sldMkLst>
          <pc:docMk/>
          <pc:sldMk cId="3316125677" sldId="311"/>
        </pc:sldMkLst>
        <pc:spChg chg="mod">
          <ac:chgData name="Elinam Gayi" userId="8124cf83-9da0-43b0-95e5-7455ce53a5f1" providerId="ADAL" clId="{BCC195DE-47C6-4086-A362-558C3DBA5DC0}" dt="2026-05-22T18:02:29.849" v="37"/>
          <ac:spMkLst>
            <pc:docMk/>
            <pc:sldMk cId="3316125677" sldId="311"/>
            <ac:spMk id="8" creationId="{5E050017-1810-C10F-5601-DAD626B2D6A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C58E-4EBF-BDF3-A92C9B80AE4C}"/>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C58E-4EBF-BDF3-A92C9B80AE4C}"/>
              </c:ext>
            </c:extLst>
          </c:dPt>
          <c:cat>
            <c:strRef>
              <c:f>Sheet1!$A$2:$A$3</c:f>
              <c:strCache>
                <c:ptCount val="2"/>
                <c:pt idx="0">
                  <c:v>Yes</c:v>
                </c:pt>
                <c:pt idx="1">
                  <c:v>No</c:v>
                </c:pt>
              </c:strCache>
            </c:strRef>
          </c:cat>
          <c:val>
            <c:numRef>
              <c:f>Sheet1!$B$2:$B$3</c:f>
              <c:numCache>
                <c:formatCode>General</c:formatCode>
                <c:ptCount val="2"/>
                <c:pt idx="0">
                  <c:v>77.099999999999994</c:v>
                </c:pt>
                <c:pt idx="1">
                  <c:v>22.900000000000006</c:v>
                </c:pt>
              </c:numCache>
            </c:numRef>
          </c:val>
          <c:extLst>
            <c:ext xmlns:c16="http://schemas.microsoft.com/office/drawing/2014/chart" uri="{C3380CC4-5D6E-409C-BE32-E72D297353CC}">
              <c16:uniqueId val="{00000008-C58E-4EBF-BDF3-A92C9B80AE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0172337178075311"/>
          <c:w val="0.78491713972882937"/>
          <c:h val="0.56323040291045867"/>
        </c:manualLayout>
      </c:layout>
      <c:barChart>
        <c:barDir val="col"/>
        <c:grouping val="clustered"/>
        <c:varyColors val="0"/>
        <c:ser>
          <c:idx val="0"/>
          <c:order val="0"/>
          <c:tx>
            <c:strRef>
              <c:f>Sheet1!$B$1</c:f>
              <c:strCache>
                <c:ptCount val="1"/>
                <c:pt idx="0">
                  <c:v>CNP-104</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C8-4639-98D3-B5194441872D}"/>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C8-4639-98D3-B5194441872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Day 120</c:v>
                </c:pt>
                <c:pt idx="1">
                  <c:v>Day 180</c:v>
                </c:pt>
              </c:strCache>
            </c:strRef>
          </c:cat>
          <c:val>
            <c:numRef>
              <c:f>Sheet1!$B$2:$B$3</c:f>
              <c:numCache>
                <c:formatCode>General</c:formatCode>
                <c:ptCount val="2"/>
                <c:pt idx="0">
                  <c:v>17</c:v>
                </c:pt>
                <c:pt idx="1">
                  <c:v>25</c:v>
                </c:pt>
              </c:numCache>
            </c:numRef>
          </c:val>
          <c:extLst>
            <c:ext xmlns:c16="http://schemas.microsoft.com/office/drawing/2014/chart" uri="{C3380CC4-5D6E-409C-BE32-E72D297353CC}">
              <c16:uniqueId val="{00000002-64C8-4639-98D3-B5194441872D}"/>
            </c:ext>
          </c:extLst>
        </c:ser>
        <c:ser>
          <c:idx val="1"/>
          <c:order val="1"/>
          <c:tx>
            <c:strRef>
              <c:f>Sheet1!$C$1</c:f>
              <c:strCache>
                <c:ptCount val="1"/>
                <c:pt idx="0">
                  <c:v>Placebo</c:v>
                </c:pt>
              </c:strCache>
            </c:strRef>
          </c:tx>
          <c:spPr>
            <a:solidFill>
              <a:srgbClr val="7474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Day 120</c:v>
                </c:pt>
                <c:pt idx="1">
                  <c:v>Day 180</c:v>
                </c:pt>
              </c:strCache>
            </c:strRef>
          </c:cat>
          <c:val>
            <c:numRef>
              <c:f>Sheet1!$C$2:$C$3</c:f>
              <c:numCache>
                <c:formatCode>General</c:formatCode>
                <c:ptCount val="2"/>
                <c:pt idx="0">
                  <c:v>40</c:v>
                </c:pt>
                <c:pt idx="1">
                  <c:v>47</c:v>
                </c:pt>
              </c:numCache>
            </c:numRef>
          </c:val>
          <c:extLst>
            <c:ext xmlns:c16="http://schemas.microsoft.com/office/drawing/2014/chart" uri="{C3380CC4-5D6E-409C-BE32-E72D297353CC}">
              <c16:uniqueId val="{00000003-64C8-4639-98D3-B5194441872D}"/>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8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3.0140769850063372E-2"/>
              <c:y val="0.23771945385577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0172337178075311"/>
          <c:w val="0.78491713972882937"/>
          <c:h val="0.56323040291045867"/>
        </c:manualLayout>
      </c:layout>
      <c:barChart>
        <c:barDir val="col"/>
        <c:grouping val="clustered"/>
        <c:varyColors val="0"/>
        <c:ser>
          <c:idx val="0"/>
          <c:order val="0"/>
          <c:tx>
            <c:strRef>
              <c:f>Sheet1!$B$1</c:f>
              <c:strCache>
                <c:ptCount val="1"/>
                <c:pt idx="0">
                  <c:v>CNP-104</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C8-4639-98D3-B5194441872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Day 120</c:v>
                </c:pt>
              </c:strCache>
            </c:strRef>
          </c:cat>
          <c:val>
            <c:numRef>
              <c:f>Sheet1!$B$2</c:f>
              <c:numCache>
                <c:formatCode>General</c:formatCode>
                <c:ptCount val="1"/>
                <c:pt idx="0">
                  <c:v>65</c:v>
                </c:pt>
              </c:numCache>
            </c:numRef>
          </c:val>
          <c:extLst>
            <c:ext xmlns:c16="http://schemas.microsoft.com/office/drawing/2014/chart" uri="{C3380CC4-5D6E-409C-BE32-E72D297353CC}">
              <c16:uniqueId val="{00000002-64C8-4639-98D3-B5194441872D}"/>
            </c:ext>
          </c:extLst>
        </c:ser>
        <c:ser>
          <c:idx val="1"/>
          <c:order val="1"/>
          <c:tx>
            <c:strRef>
              <c:f>Sheet1!$C$1</c:f>
              <c:strCache>
                <c:ptCount val="1"/>
                <c:pt idx="0">
                  <c:v>Placebo</c:v>
                </c:pt>
              </c:strCache>
            </c:strRef>
          </c:tx>
          <c:spPr>
            <a:solidFill>
              <a:srgbClr val="7474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Day 120</c:v>
                </c:pt>
              </c:strCache>
            </c:strRef>
          </c:cat>
          <c:val>
            <c:numRef>
              <c:f>Sheet1!$C$2</c:f>
              <c:numCache>
                <c:formatCode>General</c:formatCode>
                <c:ptCount val="1"/>
                <c:pt idx="0">
                  <c:v>18</c:v>
                </c:pt>
              </c:numCache>
            </c:numRef>
          </c:val>
          <c:extLst>
            <c:ext xmlns:c16="http://schemas.microsoft.com/office/drawing/2014/chart" uri="{C3380CC4-5D6E-409C-BE32-E72D297353CC}">
              <c16:uniqueId val="{00000003-64C8-4639-98D3-B5194441872D}"/>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3.0140769850063372E-2"/>
              <c:y val="0.23771945385577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3720294960960322"/>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50-4467-B291-B25A2925873D}"/>
                </c:ext>
              </c:extLst>
            </c:dLbl>
            <c:dLbl>
              <c:idx val="1"/>
              <c:tx>
                <c:rich>
                  <a:bodyPr/>
                  <a:lstStyle/>
                  <a:p>
                    <a:fld id="{D183975C-FB5E-4CD1-ADF6-8223E22816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50-4467-B291-B25A2925873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 years</c:v>
                </c:pt>
                <c:pt idx="1">
                  <c:v>5 years</c:v>
                </c:pt>
              </c:strCache>
            </c:strRef>
          </c:cat>
          <c:val>
            <c:numRef>
              <c:f>Sheet1!$B$2:$B$3</c:f>
              <c:numCache>
                <c:formatCode>General</c:formatCode>
                <c:ptCount val="2"/>
                <c:pt idx="0">
                  <c:v>12</c:v>
                </c:pt>
                <c:pt idx="1">
                  <c:v>23</c:v>
                </c:pt>
              </c:numCache>
            </c:numRef>
          </c:val>
          <c:extLst>
            <c:ext xmlns:c16="http://schemas.microsoft.com/office/drawing/2014/chart" uri="{C3380CC4-5D6E-409C-BE32-E72D297353CC}">
              <c16:uniqueId val="{00000005-6D50-4467-B291-B25A2925873D}"/>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6.3544532927108155E-2"/>
              <c:y val="0.27489641575490154"/>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0172337178075311"/>
          <c:w val="0.78491713972882937"/>
          <c:h val="0.56323040291045867"/>
        </c:manualLayout>
      </c:layout>
      <c:barChart>
        <c:barDir val="col"/>
        <c:grouping val="clustered"/>
        <c:varyColors val="0"/>
        <c:ser>
          <c:idx val="0"/>
          <c:order val="0"/>
          <c:tx>
            <c:strRef>
              <c:f>Sheet1!$B$1</c:f>
              <c:strCache>
                <c:ptCount val="1"/>
                <c:pt idx="0">
                  <c:v>Column3</c:v>
                </c:pt>
              </c:strCache>
            </c:strRef>
          </c:tx>
          <c:spPr>
            <a:solidFill>
              <a:schemeClr val="accent2"/>
            </a:solidFill>
            <a:ln>
              <a:noFill/>
            </a:ln>
            <a:effectLst/>
          </c:spPr>
          <c:invertIfNegative val="0"/>
          <c:dPt>
            <c:idx val="1"/>
            <c:invertIfNegative val="0"/>
            <c:bubble3D val="0"/>
            <c:spPr>
              <a:solidFill>
                <a:srgbClr val="747474"/>
              </a:solidFill>
              <a:ln>
                <a:noFill/>
              </a:ln>
              <a:effectLst/>
            </c:spPr>
            <c:extLst>
              <c:ext xmlns:c16="http://schemas.microsoft.com/office/drawing/2014/chart" uri="{C3380CC4-5D6E-409C-BE32-E72D297353CC}">
                <c16:uniqueId val="{00000001-FCF5-4925-A628-EC3E65F23C08}"/>
              </c:ext>
            </c:extLst>
          </c:dPt>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CF5-4925-A628-EC3E65F23C08}"/>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D183975C-FB5E-4CD1-ADF6-8223E22816FE}" type="VALUE">
                      <a:rPr lang="en-US" smtClean="0">
                        <a:solidFill>
                          <a:srgbClr val="747474"/>
                        </a:solidFill>
                      </a:rPr>
                      <a:pPr>
                        <a:defRPr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F5-4925-A628-EC3E65F23C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MMF</c:v>
                </c:pt>
                <c:pt idx="1">
                  <c:v>AZA</c:v>
                </c:pt>
              </c:strCache>
            </c:strRef>
          </c:cat>
          <c:val>
            <c:numRef>
              <c:f>Sheet1!$B$2:$B$3</c:f>
              <c:numCache>
                <c:formatCode>General</c:formatCode>
                <c:ptCount val="2"/>
                <c:pt idx="0">
                  <c:v>76</c:v>
                </c:pt>
                <c:pt idx="1">
                  <c:v>57</c:v>
                </c:pt>
              </c:numCache>
            </c:numRef>
          </c:val>
          <c:extLst>
            <c:ext xmlns:c16="http://schemas.microsoft.com/office/drawing/2014/chart" uri="{C3380CC4-5D6E-409C-BE32-E72D297353CC}">
              <c16:uniqueId val="{00000002-FCF5-4925-A628-EC3E65F23C08}"/>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8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3.0140769850063372E-2"/>
              <c:y val="0.23771945385577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29EB-4ED1-92BE-651B4AC34D6C}"/>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29EB-4ED1-92BE-651B4AC34D6C}"/>
              </c:ext>
            </c:extLst>
          </c:dPt>
          <c:cat>
            <c:strRef>
              <c:f>Sheet1!$A$2:$A$3</c:f>
              <c:strCache>
                <c:ptCount val="2"/>
                <c:pt idx="0">
                  <c:v>Yes</c:v>
                </c:pt>
                <c:pt idx="1">
                  <c:v>No</c:v>
                </c:pt>
              </c:strCache>
            </c:strRef>
          </c:cat>
          <c:val>
            <c:numRef>
              <c:f>Sheet1!$B$2:$B$3</c:f>
              <c:numCache>
                <c:formatCode>General</c:formatCode>
                <c:ptCount val="2"/>
                <c:pt idx="0">
                  <c:v>21</c:v>
                </c:pt>
                <c:pt idx="1">
                  <c:v>79</c:v>
                </c:pt>
              </c:numCache>
            </c:numRef>
          </c:val>
          <c:extLst>
            <c:ext xmlns:c16="http://schemas.microsoft.com/office/drawing/2014/chart" uri="{C3380CC4-5D6E-409C-BE32-E72D297353CC}">
              <c16:uniqueId val="{00000004-29EB-4ED1-92BE-651B4AC34D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747474"/>
              </a:solidFill>
              <a:ln w="28575">
                <a:solidFill>
                  <a:schemeClr val="bg1"/>
                </a:solidFill>
              </a:ln>
              <a:effectLst/>
            </c:spPr>
            <c:extLst>
              <c:ext xmlns:c16="http://schemas.microsoft.com/office/drawing/2014/chart" uri="{C3380CC4-5D6E-409C-BE32-E72D297353CC}">
                <c16:uniqueId val="{00000001-29EB-4ED1-92BE-651B4AC34D6C}"/>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29EB-4ED1-92BE-651B4AC34D6C}"/>
              </c:ext>
            </c:extLst>
          </c:dPt>
          <c:cat>
            <c:strRef>
              <c:f>Sheet1!$A$2:$A$3</c:f>
              <c:strCache>
                <c:ptCount val="2"/>
                <c:pt idx="0">
                  <c:v>Yes</c:v>
                </c:pt>
                <c:pt idx="1">
                  <c:v>No</c:v>
                </c:pt>
              </c:strCache>
            </c:strRef>
          </c:cat>
          <c:val>
            <c:numRef>
              <c:f>Sheet1!$B$2:$B$3</c:f>
              <c:numCache>
                <c:formatCode>General</c:formatCode>
                <c:ptCount val="2"/>
                <c:pt idx="0">
                  <c:v>21</c:v>
                </c:pt>
                <c:pt idx="1">
                  <c:v>79</c:v>
                </c:pt>
              </c:numCache>
            </c:numRef>
          </c:val>
          <c:extLst>
            <c:ext xmlns:c16="http://schemas.microsoft.com/office/drawing/2014/chart" uri="{C3380CC4-5D6E-409C-BE32-E72D297353CC}">
              <c16:uniqueId val="{00000004-29EB-4ED1-92BE-651B4AC34D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B607-42CB-B1AF-F8425D3E2006}"/>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B607-42CB-B1AF-F8425D3E2006}"/>
              </c:ext>
            </c:extLst>
          </c:dPt>
          <c:cat>
            <c:strRef>
              <c:f>Sheet1!$A$2:$A$3</c:f>
              <c:strCache>
                <c:ptCount val="2"/>
                <c:pt idx="0">
                  <c:v>Yes</c:v>
                </c:pt>
                <c:pt idx="1">
                  <c:v>No</c:v>
                </c:pt>
              </c:strCache>
            </c:strRef>
          </c:cat>
          <c:val>
            <c:numRef>
              <c:f>Sheet1!$B$2:$B$3</c:f>
              <c:numCache>
                <c:formatCode>General</c:formatCode>
                <c:ptCount val="2"/>
                <c:pt idx="0">
                  <c:v>9.8000000000000007</c:v>
                </c:pt>
                <c:pt idx="1">
                  <c:v>90.2</c:v>
                </c:pt>
              </c:numCache>
            </c:numRef>
          </c:val>
          <c:extLst>
            <c:ext xmlns:c16="http://schemas.microsoft.com/office/drawing/2014/chart" uri="{C3380CC4-5D6E-409C-BE32-E72D297353CC}">
              <c16:uniqueId val="{00000004-B607-42CB-B1AF-F8425D3E20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47683286348321E-2"/>
          <c:y val="0.10327852384068549"/>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2"/>
              </a:solidFill>
              <a:ln w="9525">
                <a:noFill/>
              </a:ln>
              <a:effectLst/>
            </c:spPr>
          </c:marker>
          <c:errBars>
            <c:errDir val="x"/>
            <c:errBarType val="both"/>
            <c:errValType val="cust"/>
            <c:noEndCap val="0"/>
            <c:plus>
              <c:numRef>
                <c:f>Sheet1!$E$2:$E$12</c:f>
                <c:numCache>
                  <c:formatCode>General</c:formatCode>
                  <c:ptCount val="11"/>
                  <c:pt idx="0">
                    <c:v>5.2999999999999989</c:v>
                  </c:pt>
                  <c:pt idx="1">
                    <c:v>2.8</c:v>
                  </c:pt>
                  <c:pt idx="2">
                    <c:v>5.4</c:v>
                  </c:pt>
                  <c:pt idx="3">
                    <c:v>5.4999999999999991</c:v>
                  </c:pt>
                </c:numCache>
              </c:numRef>
            </c:plus>
            <c:minus>
              <c:numRef>
                <c:f>Sheet1!$D$2:$D$12</c:f>
                <c:numCache>
                  <c:formatCode>General</c:formatCode>
                  <c:ptCount val="11"/>
                  <c:pt idx="0">
                    <c:v>2.5000000000000004</c:v>
                  </c:pt>
                  <c:pt idx="1">
                    <c:v>1.4</c:v>
                  </c:pt>
                  <c:pt idx="2">
                    <c:v>2.2000000000000002</c:v>
                  </c:pt>
                  <c:pt idx="3">
                    <c:v>2.2000000000000002</c:v>
                  </c:pt>
                </c:numCache>
              </c:numRef>
            </c:minus>
            <c:spPr>
              <a:noFill/>
              <a:ln w="9525" cap="flat" cmpd="sng" algn="ctr">
                <a:solidFill>
                  <a:schemeClr val="accent5"/>
                </a:solidFill>
                <a:round/>
              </a:ln>
              <a:effectLst/>
            </c:spPr>
          </c:errBars>
          <c:xVal>
            <c:numRef>
              <c:f>Sheet1!$A$2:$A$5</c:f>
              <c:numCache>
                <c:formatCode>General</c:formatCode>
                <c:ptCount val="4"/>
                <c:pt idx="0">
                  <c:v>4.9000000000000004</c:v>
                </c:pt>
                <c:pt idx="1">
                  <c:v>2.8</c:v>
                </c:pt>
                <c:pt idx="2">
                  <c:v>3.9</c:v>
                </c:pt>
                <c:pt idx="3">
                  <c:v>3.7</c:v>
                </c:pt>
              </c:numCache>
            </c:numRef>
          </c:xVal>
          <c:yVal>
            <c:numRef>
              <c:f>Sheet1!$B$2:$B$5</c:f>
              <c:numCache>
                <c:formatCode>General</c:formatCode>
                <c:ptCount val="4"/>
                <c:pt idx="0">
                  <c:v>13.1</c:v>
                </c:pt>
                <c:pt idx="1">
                  <c:v>9.8000000000000007</c:v>
                </c:pt>
                <c:pt idx="2">
                  <c:v>6.5</c:v>
                </c:pt>
                <c:pt idx="3">
                  <c:v>3.2</c:v>
                </c:pt>
              </c:numCache>
            </c:numRef>
          </c:yVal>
          <c:smooth val="0"/>
          <c:extLst>
            <c:ext xmlns:c16="http://schemas.microsoft.com/office/drawing/2014/chart" uri="{C3380CC4-5D6E-409C-BE32-E72D297353CC}">
              <c16:uniqueId val="{00000000-6327-41C9-BD4A-3D1517E13991}"/>
            </c:ext>
          </c:extLst>
        </c:ser>
        <c:dLbls>
          <c:showLegendKey val="0"/>
          <c:showVal val="0"/>
          <c:showCatName val="0"/>
          <c:showSerName val="0"/>
          <c:showPercent val="0"/>
          <c:showBubbleSize val="0"/>
        </c:dLbls>
        <c:axId val="750046472"/>
        <c:axId val="750046800"/>
      </c:scatterChart>
      <c:valAx>
        <c:axId val="750046472"/>
        <c:scaling>
          <c:orientation val="minMax"/>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50046800"/>
        <c:crossesAt val="0"/>
        <c:crossBetween val="midCat"/>
      </c:valAx>
      <c:valAx>
        <c:axId val="750046800"/>
        <c:scaling>
          <c:orientation val="minMax"/>
          <c:max val="14"/>
          <c:min val="2"/>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E38A-4B62-9888-BBB62B055F25}"/>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E38A-4B62-9888-BBB62B055F25}"/>
              </c:ext>
            </c:extLst>
          </c:dPt>
          <c:cat>
            <c:strRef>
              <c:f>Sheet1!$A$2:$A$3</c:f>
              <c:strCache>
                <c:ptCount val="2"/>
                <c:pt idx="0">
                  <c:v>Yes</c:v>
                </c:pt>
                <c:pt idx="1">
                  <c:v>No</c:v>
                </c:pt>
              </c:strCache>
            </c:strRef>
          </c:cat>
          <c:val>
            <c:numRef>
              <c:f>Sheet1!$B$2:$B$3</c:f>
              <c:numCache>
                <c:formatCode>General</c:formatCode>
                <c:ptCount val="2"/>
                <c:pt idx="0">
                  <c:v>90</c:v>
                </c:pt>
                <c:pt idx="1">
                  <c:v>10</c:v>
                </c:pt>
              </c:numCache>
            </c:numRef>
          </c:val>
          <c:extLst>
            <c:ext xmlns:c16="http://schemas.microsoft.com/office/drawing/2014/chart" uri="{C3380CC4-5D6E-409C-BE32-E72D297353CC}">
              <c16:uniqueId val="{00000004-E38A-4B62-9888-BBB62B055F2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E38A-4B62-9888-BBB62B055F25}"/>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E38A-4B62-9888-BBB62B055F25}"/>
              </c:ext>
            </c:extLst>
          </c:dPt>
          <c:cat>
            <c:strRef>
              <c:f>Sheet1!$A$2:$A$3</c:f>
              <c:strCache>
                <c:ptCount val="2"/>
                <c:pt idx="0">
                  <c:v>Yes</c:v>
                </c:pt>
                <c:pt idx="1">
                  <c:v>No</c:v>
                </c:pt>
              </c:strCache>
            </c:strRef>
          </c:cat>
          <c:val>
            <c:numRef>
              <c:f>Sheet1!$B$2:$B$3</c:f>
              <c:numCache>
                <c:formatCode>General</c:formatCode>
                <c:ptCount val="2"/>
                <c:pt idx="0">
                  <c:v>79.400000000000006</c:v>
                </c:pt>
                <c:pt idx="1">
                  <c:v>20.599999999999994</c:v>
                </c:pt>
              </c:numCache>
            </c:numRef>
          </c:val>
          <c:extLst>
            <c:ext xmlns:c16="http://schemas.microsoft.com/office/drawing/2014/chart" uri="{C3380CC4-5D6E-409C-BE32-E72D297353CC}">
              <c16:uniqueId val="{00000004-E38A-4B62-9888-BBB62B055F2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rgbClr val="747474"/>
              </a:solidFill>
              <a:ln w="28575">
                <a:solidFill>
                  <a:schemeClr val="bg1"/>
                </a:solidFill>
              </a:ln>
              <a:effectLst/>
            </c:spPr>
            <c:extLst>
              <c:ext xmlns:c16="http://schemas.microsoft.com/office/drawing/2014/chart" uri="{C3380CC4-5D6E-409C-BE32-E72D297353CC}">
                <c16:uniqueId val="{00000001-C58E-4EBF-BDF3-A92C9B80AE4C}"/>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C58E-4EBF-BDF3-A92C9B80AE4C}"/>
              </c:ext>
            </c:extLst>
          </c:dPt>
          <c:cat>
            <c:strRef>
              <c:f>Sheet1!$A$2:$A$3</c:f>
              <c:strCache>
                <c:ptCount val="2"/>
                <c:pt idx="0">
                  <c:v>Yes</c:v>
                </c:pt>
                <c:pt idx="1">
                  <c:v>No</c:v>
                </c:pt>
              </c:strCache>
            </c:strRef>
          </c:cat>
          <c:val>
            <c:numRef>
              <c:f>Sheet1!$B$2:$B$3</c:f>
              <c:numCache>
                <c:formatCode>General</c:formatCode>
                <c:ptCount val="2"/>
                <c:pt idx="0">
                  <c:v>81.3</c:v>
                </c:pt>
                <c:pt idx="1">
                  <c:v>18.700000000000003</c:v>
                </c:pt>
              </c:numCache>
            </c:numRef>
          </c:val>
          <c:extLst>
            <c:ext xmlns:c16="http://schemas.microsoft.com/office/drawing/2014/chart" uri="{C3380CC4-5D6E-409C-BE32-E72D297353CC}">
              <c16:uniqueId val="{00000008-C58E-4EBF-BDF3-A92C9B80AE4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de-D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60068921533423"/>
          <c:y val="0.17941711183785247"/>
          <c:w val="0.78491713972882937"/>
          <c:h val="0.63720294960960322"/>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D055-41F7-A3AC-04EA6BCF4591}"/>
              </c:ext>
            </c:extLst>
          </c:dPt>
          <c:dPt>
            <c:idx val="2"/>
            <c:invertIfNegative val="0"/>
            <c:bubble3D val="0"/>
            <c:spPr>
              <a:solidFill>
                <a:srgbClr val="747474"/>
              </a:solidFill>
              <a:ln>
                <a:noFill/>
              </a:ln>
              <a:effectLst/>
            </c:spPr>
            <c:extLst>
              <c:ext xmlns:c16="http://schemas.microsoft.com/office/drawing/2014/chart" uri="{C3380CC4-5D6E-409C-BE32-E72D297353CC}">
                <c16:uniqueId val="{00000003-D055-41F7-A3AC-04EA6BCF4591}"/>
              </c:ext>
            </c:extLst>
          </c:dPt>
          <c:dLbls>
            <c:dLbl>
              <c:idx val="0"/>
              <c:tx>
                <c:rich>
                  <a:bodyPr rot="0" spcFirstLastPara="1" vertOverflow="ellipsis" vert="horz" wrap="square" lIns="38100" tIns="19050" rIns="38100" bIns="19050" anchor="ctr" anchorCtr="1">
                    <a:spAutoFit/>
                  </a:bodyPr>
                  <a:lstStyle/>
                  <a:p>
                    <a:pPr>
                      <a:defRPr lang="ja-JP" sz="1400" b="1" i="0" u="none" strike="noStrike" kern="1200" baseline="0">
                        <a:solidFill>
                          <a:schemeClr val="accent2"/>
                        </a:solidFill>
                        <a:latin typeface="Arial" panose="020B0604020202020204" pitchFamily="34" charset="0"/>
                        <a:ea typeface="+mn-ea"/>
                        <a:cs typeface="Arial" panose="020B0604020202020204" pitchFamily="34" charset="0"/>
                      </a:defRPr>
                    </a:pPr>
                    <a:fld id="{D23EE58F-8437-4322-98D2-68D40D4C526A}" type="VALUE">
                      <a:rPr lang="en-US" altLang="ja-JP" smtClean="0"/>
                      <a:pPr>
                        <a:defRPr lang="ja-JP" sz="1400" b="1">
                          <a:solidFill>
                            <a:schemeClr val="accent2"/>
                          </a:solidFill>
                          <a:latin typeface="Arial" panose="020B0604020202020204" pitchFamily="34" charset="0"/>
                          <a:cs typeface="Arial" panose="020B0604020202020204" pitchFamily="34" charset="0"/>
                        </a:defRPr>
                      </a:pPr>
                      <a:t>[VALUE]</a:t>
                    </a:fld>
                    <a:r>
                      <a:rPr lang="en-US"/>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55-41F7-A3AC-04EA6BCF4591}"/>
                </c:ext>
              </c:extLst>
            </c:dLbl>
            <c:dLbl>
              <c:idx val="1"/>
              <c:tx>
                <c:rich>
                  <a:bodyPr/>
                  <a:lstStyle/>
                  <a:p>
                    <a:fld id="{D183975C-FB5E-4CD1-ADF6-8223E22816FE}" type="VALUE">
                      <a:rPr lang="en-US" altLang="ja-JP"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055-41F7-A3AC-04EA6BCF4591}"/>
                </c:ext>
              </c:extLst>
            </c:dLbl>
            <c:dLbl>
              <c:idx val="2"/>
              <c:tx>
                <c:rich>
                  <a:bodyPr rot="0" spcFirstLastPara="1" vertOverflow="ellipsis" vert="horz" wrap="square" lIns="38100" tIns="19050" rIns="38100" bIns="19050" anchor="ctr" anchorCtr="1">
                    <a:spAutoFit/>
                  </a:bodyPr>
                  <a:lstStyle/>
                  <a:p>
                    <a:pPr>
                      <a:defRPr lang="ja-JP" sz="1400" b="1" i="0" u="none" strike="noStrike" kern="1200" baseline="0">
                        <a:solidFill>
                          <a:srgbClr val="747474"/>
                        </a:solidFill>
                        <a:latin typeface="Arial" panose="020B0604020202020204" pitchFamily="34" charset="0"/>
                        <a:ea typeface="+mn-ea"/>
                        <a:cs typeface="Arial" panose="020B0604020202020204" pitchFamily="34" charset="0"/>
                      </a:defRPr>
                    </a:pPr>
                    <a:fld id="{8A0B39F8-A8FA-4098-AF2B-7DB23D03F7F0}" type="VALUE">
                      <a:rPr lang="en-US" altLang="ja-JP" smtClean="0">
                        <a:solidFill>
                          <a:srgbClr val="747474"/>
                        </a:solidFill>
                      </a:rPr>
                      <a:pPr>
                        <a:defRPr lang="ja-JP"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55-41F7-A3AC-04EA6BCF4591}"/>
                </c:ext>
              </c:extLst>
            </c:dLbl>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Sheet1!$A$2:$A$4</c:f>
              <c:strCache>
                <c:ptCount val="3"/>
                <c:pt idx="0">
                  <c:v>K-808 0.2 mg</c:v>
                </c:pt>
                <c:pt idx="1">
                  <c:v>K-808 0.4 mg</c:v>
                </c:pt>
                <c:pt idx="2">
                  <c:v>Placebo</c:v>
                </c:pt>
              </c:strCache>
            </c:strRef>
          </c:cat>
          <c:val>
            <c:numRef>
              <c:f>Sheet1!$B$2:$B$4</c:f>
              <c:numCache>
                <c:formatCode>General</c:formatCode>
                <c:ptCount val="3"/>
                <c:pt idx="0">
                  <c:v>-51</c:v>
                </c:pt>
                <c:pt idx="1">
                  <c:v>-48.5</c:v>
                </c:pt>
                <c:pt idx="2">
                  <c:v>-1.3</c:v>
                </c:pt>
              </c:numCache>
            </c:numRef>
          </c:val>
          <c:extLst>
            <c:ext xmlns:c16="http://schemas.microsoft.com/office/drawing/2014/chart" uri="{C3380CC4-5D6E-409C-BE32-E72D297353CC}">
              <c16:uniqueId val="{00000005-D055-41F7-A3AC-04EA6BCF459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high"/>
        <c:spPr>
          <a:noFill/>
          <a:ln w="9525" cap="flat" cmpd="sng" algn="ctr">
            <a:solidFill>
              <a:schemeClr val="bg2">
                <a:lumMod val="10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lang="ja-JP" sz="1200" b="0" i="0" u="none" strike="noStrike" kern="1200" baseline="0">
                    <a:solidFill>
                      <a:schemeClr val="tx1"/>
                    </a:solidFill>
                    <a:latin typeface="Arial" panose="020B0604020202020204" pitchFamily="34" charset="0"/>
                    <a:ea typeface="+mn-ea"/>
                    <a:cs typeface="Arial" panose="020B0604020202020204" pitchFamily="34" charset="0"/>
                  </a:defRPr>
                </a:pPr>
                <a:r>
                  <a:rPr lang="en-NZ" sz="1200" b="0" dirty="0">
                    <a:solidFill>
                      <a:schemeClr val="tx1"/>
                    </a:solidFill>
                    <a:latin typeface="Arial" panose="020B0604020202020204" pitchFamily="34" charset="0"/>
                    <a:cs typeface="Arial" panose="020B0604020202020204" pitchFamily="34" charset="0"/>
                  </a:rPr>
                  <a:t>LSM change</a:t>
                </a:r>
                <a:r>
                  <a:rPr lang="en-NZ" sz="1200" b="0" baseline="0" dirty="0">
                    <a:solidFill>
                      <a:schemeClr val="tx1"/>
                    </a:solidFill>
                    <a:latin typeface="Arial" panose="020B0604020202020204" pitchFamily="34" charset="0"/>
                    <a:cs typeface="Arial" panose="020B0604020202020204" pitchFamily="34" charset="0"/>
                  </a:rPr>
                  <a:t> </a:t>
                </a:r>
                <a:br>
                  <a:rPr lang="en-NZ" sz="1200" b="0" baseline="0" dirty="0">
                    <a:solidFill>
                      <a:schemeClr val="tx1"/>
                    </a:solidFill>
                    <a:latin typeface="Arial" panose="020B0604020202020204" pitchFamily="34" charset="0"/>
                    <a:cs typeface="Arial" panose="020B0604020202020204" pitchFamily="34" charset="0"/>
                  </a:rPr>
                </a:br>
                <a:r>
                  <a:rPr lang="en-NZ" sz="1200" b="0" baseline="0" dirty="0">
                    <a:solidFill>
                      <a:schemeClr val="tx1"/>
                    </a:solidFill>
                    <a:latin typeface="Arial" panose="020B0604020202020204" pitchFamily="34" charset="0"/>
                    <a:cs typeface="Arial" panose="020B0604020202020204" pitchFamily="34" charset="0"/>
                  </a:rPr>
                  <a:t>in ALP, %</a:t>
                </a:r>
                <a:endParaRPr lang="en-NZ" sz="1200" b="0" dirty="0">
                  <a:solidFill>
                    <a:schemeClr val="tx1"/>
                  </a:solidFill>
                  <a:latin typeface="Arial" panose="020B0604020202020204" pitchFamily="34" charset="0"/>
                  <a:cs typeface="Arial" panose="020B0604020202020204" pitchFamily="34" charset="0"/>
                </a:endParaRPr>
              </a:p>
            </c:rich>
          </c:tx>
          <c:layout>
            <c:manualLayout>
              <c:xMode val="edge"/>
              <c:yMode val="edge"/>
              <c:x val="0"/>
              <c:y val="0.17528883137045073"/>
            </c:manualLayout>
          </c:layout>
          <c:overlay val="0"/>
          <c:spPr>
            <a:noFill/>
            <a:ln>
              <a:noFill/>
            </a:ln>
            <a:effectLst/>
          </c:spPr>
          <c:txPr>
            <a:bodyPr rot="-5400000" spcFirstLastPara="1" vertOverflow="ellipsis" vert="horz" wrap="square" anchor="ctr" anchorCtr="1"/>
            <a:lstStyle/>
            <a:p>
              <a:pPr>
                <a:defRPr lang="ja-JP"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lang="ja-JP"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56205742912579215"/>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D055-41F7-A3AC-04EA6BCF4591}"/>
              </c:ext>
            </c:extLst>
          </c:dPt>
          <c:dPt>
            <c:idx val="2"/>
            <c:invertIfNegative val="0"/>
            <c:bubble3D val="0"/>
            <c:spPr>
              <a:solidFill>
                <a:srgbClr val="747474"/>
              </a:solidFill>
              <a:ln>
                <a:noFill/>
              </a:ln>
              <a:effectLst/>
            </c:spPr>
            <c:extLst>
              <c:ext xmlns:c16="http://schemas.microsoft.com/office/drawing/2014/chart" uri="{C3380CC4-5D6E-409C-BE32-E72D297353CC}">
                <c16:uniqueId val="{00000003-D055-41F7-A3AC-04EA6BCF4591}"/>
              </c:ext>
            </c:extLst>
          </c:dPt>
          <c:dLbls>
            <c:dLbl>
              <c:idx val="0"/>
              <c:tx>
                <c:rich>
                  <a:bodyPr/>
                  <a:lstStyle/>
                  <a:p>
                    <a:fld id="{D23EE58F-8437-4322-98D2-68D40D4C526A}" type="VALUE">
                      <a:rPr lang="en-US" altLang="ja-JP"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55-41F7-A3AC-04EA6BCF4591}"/>
                </c:ext>
              </c:extLst>
            </c:dLbl>
            <c:dLbl>
              <c:idx val="1"/>
              <c:tx>
                <c:rich>
                  <a:bodyPr/>
                  <a:lstStyle/>
                  <a:p>
                    <a:fld id="{D183975C-FB5E-4CD1-ADF6-8223E22816FE}" type="VALUE">
                      <a:rPr lang="en-US" altLang="ja-JP"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055-41F7-A3AC-04EA6BCF4591}"/>
                </c:ext>
              </c:extLst>
            </c:dLbl>
            <c:dLbl>
              <c:idx val="2"/>
              <c:tx>
                <c:rich>
                  <a:bodyPr rot="0" spcFirstLastPara="1" vertOverflow="ellipsis" vert="horz" wrap="square" lIns="38100" tIns="19050" rIns="38100" bIns="19050" anchor="ctr" anchorCtr="1">
                    <a:spAutoFit/>
                  </a:bodyPr>
                  <a:lstStyle/>
                  <a:p>
                    <a:pPr>
                      <a:defRPr lang="ja-JP" sz="1400" b="1" i="0" u="none" strike="noStrike" kern="1200" baseline="0">
                        <a:solidFill>
                          <a:srgbClr val="747474"/>
                        </a:solidFill>
                        <a:latin typeface="Arial" panose="020B0604020202020204" pitchFamily="34" charset="0"/>
                        <a:ea typeface="+mn-ea"/>
                        <a:cs typeface="Arial" panose="020B0604020202020204" pitchFamily="34" charset="0"/>
                      </a:defRPr>
                    </a:pPr>
                    <a:fld id="{8A0B39F8-A8FA-4098-AF2B-7DB23D03F7F0}" type="VALUE">
                      <a:rPr lang="en-US" altLang="ja-JP" smtClean="0">
                        <a:solidFill>
                          <a:srgbClr val="747474"/>
                        </a:solidFill>
                      </a:rPr>
                      <a:pPr>
                        <a:defRPr lang="ja-JP"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55-41F7-A3AC-04EA6BCF4591}"/>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lang="ja-JP"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Sheet1!$A$2:$A$4</c:f>
              <c:strCache>
                <c:ptCount val="3"/>
                <c:pt idx="0">
                  <c:v>K-808 0.2 mg</c:v>
                </c:pt>
                <c:pt idx="1">
                  <c:v>K-808 0.4 mg</c:v>
                </c:pt>
                <c:pt idx="2">
                  <c:v>Placebo</c:v>
                </c:pt>
              </c:strCache>
            </c:strRef>
          </c:cat>
          <c:val>
            <c:numRef>
              <c:f>Sheet1!$B$2:$B$4</c:f>
              <c:numCache>
                <c:formatCode>General</c:formatCode>
                <c:ptCount val="3"/>
                <c:pt idx="0">
                  <c:v>66.7</c:v>
                </c:pt>
                <c:pt idx="1">
                  <c:v>60</c:v>
                </c:pt>
                <c:pt idx="2">
                  <c:v>0</c:v>
                </c:pt>
              </c:numCache>
            </c:numRef>
          </c:val>
          <c:extLst>
            <c:ext xmlns:c16="http://schemas.microsoft.com/office/drawing/2014/chart" uri="{C3380CC4-5D6E-409C-BE32-E72D297353CC}">
              <c16:uniqueId val="{00000005-D055-41F7-A3AC-04EA6BCF459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lang="ja-JP"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lang="ja-JP"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2.7900197204835806E-2"/>
              <c:y val="0.15115464050717128"/>
            </c:manualLayout>
          </c:layout>
          <c:overlay val="0"/>
          <c:spPr>
            <a:noFill/>
            <a:ln>
              <a:noFill/>
            </a:ln>
            <a:effectLst/>
          </c:spPr>
          <c:txPr>
            <a:bodyPr rot="-5400000" spcFirstLastPara="1" vertOverflow="ellipsis" vert="horz" wrap="square" anchor="ctr" anchorCtr="1"/>
            <a:lstStyle/>
            <a:p>
              <a:pPr>
                <a:defRPr lang="ja-JP"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lang="ja-JP"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56205742912579215"/>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58AB-4FD9-9901-75499E83AA5A}"/>
              </c:ext>
            </c:extLst>
          </c:dPt>
          <c:dPt>
            <c:idx val="2"/>
            <c:invertIfNegative val="0"/>
            <c:bubble3D val="0"/>
            <c:spPr>
              <a:solidFill>
                <a:srgbClr val="747474"/>
              </a:solidFill>
              <a:ln>
                <a:noFill/>
              </a:ln>
              <a:effectLst/>
            </c:spPr>
            <c:extLst>
              <c:ext xmlns:c16="http://schemas.microsoft.com/office/drawing/2014/chart" uri="{C3380CC4-5D6E-409C-BE32-E72D297353CC}">
                <c16:uniqueId val="{00000003-58AB-4FD9-9901-75499E83AA5A}"/>
              </c:ext>
            </c:extLst>
          </c:dPt>
          <c:dLbls>
            <c:dLbl>
              <c:idx val="0"/>
              <c:tx>
                <c:rich>
                  <a:bodyPr/>
                  <a:lstStyle/>
                  <a:p>
                    <a:fld id="{D23EE58F-8437-4322-98D2-68D40D4C526A}" type="VALUE">
                      <a:rPr lang="en-US" altLang="ja-JP"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AB-4FD9-9901-75499E83AA5A}"/>
                </c:ext>
              </c:extLst>
            </c:dLbl>
            <c:dLbl>
              <c:idx val="1"/>
              <c:tx>
                <c:rich>
                  <a:bodyPr/>
                  <a:lstStyle/>
                  <a:p>
                    <a:fld id="{D183975C-FB5E-4CD1-ADF6-8223E22816FE}" type="VALUE">
                      <a:rPr lang="en-US" altLang="ja-JP"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8AB-4FD9-9901-75499E83AA5A}"/>
                </c:ext>
              </c:extLst>
            </c:dLbl>
            <c:dLbl>
              <c:idx val="2"/>
              <c:tx>
                <c:rich>
                  <a:bodyPr/>
                  <a:lstStyle/>
                  <a:p>
                    <a:fld id="{8A0B39F8-A8FA-4098-AF2B-7DB23D03F7F0}"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AB-4FD9-9901-75499E83AA5A}"/>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Sheet1!$A$2:$A$4</c:f>
              <c:strCache>
                <c:ptCount val="3"/>
                <c:pt idx="0">
                  <c:v>K-808 0.2 mg</c:v>
                </c:pt>
                <c:pt idx="1">
                  <c:v>K-808 0.4 mg</c:v>
                </c:pt>
                <c:pt idx="2">
                  <c:v>Placebo</c:v>
                </c:pt>
              </c:strCache>
            </c:strRef>
          </c:cat>
          <c:val>
            <c:numRef>
              <c:f>Sheet1!$B$2:$B$4</c:f>
              <c:numCache>
                <c:formatCode>General</c:formatCode>
                <c:ptCount val="3"/>
                <c:pt idx="0">
                  <c:v>44.4</c:v>
                </c:pt>
                <c:pt idx="1">
                  <c:v>60</c:v>
                </c:pt>
                <c:pt idx="2">
                  <c:v>0</c:v>
                </c:pt>
              </c:numCache>
            </c:numRef>
          </c:val>
          <c:extLst>
            <c:ext xmlns:c16="http://schemas.microsoft.com/office/drawing/2014/chart" uri="{C3380CC4-5D6E-409C-BE32-E72D297353CC}">
              <c16:uniqueId val="{00000005-58AB-4FD9-9901-75499E83AA5A}"/>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330" b="0" i="0" u="none" strike="noStrike" kern="1200" baseline="0">
                    <a:solidFill>
                      <a:srgbClr val="004B87"/>
                    </a:solidFill>
                    <a:latin typeface="Arial" panose="020B0604020202020204" pitchFamily="34" charset="0"/>
                    <a:ea typeface="+mn-ea"/>
                    <a:cs typeface="Arial" panose="020B0604020202020204" pitchFamily="34" charset="0"/>
                  </a:defRPr>
                </a:pPr>
                <a:r>
                  <a:rPr lang="en-NZ"/>
                  <a:t>Patients, %</a:t>
                </a:r>
              </a:p>
            </c:rich>
          </c:tx>
          <c:layout>
            <c:manualLayout>
              <c:xMode val="edge"/>
              <c:yMode val="edge"/>
              <c:x val="1.7145863155936809E-2"/>
              <c:y val="0.2811586413650450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004B87"/>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4B87"/>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56205742912579215"/>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D055-41F7-A3AC-04EA6BCF4591}"/>
              </c:ext>
            </c:extLst>
          </c:dPt>
          <c:dPt>
            <c:idx val="2"/>
            <c:invertIfNegative val="0"/>
            <c:bubble3D val="0"/>
            <c:spPr>
              <a:solidFill>
                <a:srgbClr val="747474"/>
              </a:solidFill>
              <a:ln>
                <a:noFill/>
              </a:ln>
              <a:effectLst/>
            </c:spPr>
            <c:extLst>
              <c:ext xmlns:c16="http://schemas.microsoft.com/office/drawing/2014/chart" uri="{C3380CC4-5D6E-409C-BE32-E72D297353CC}">
                <c16:uniqueId val="{00000003-D055-41F7-A3AC-04EA6BCF4591}"/>
              </c:ext>
            </c:extLst>
          </c:dPt>
          <c:dLbls>
            <c:dLbl>
              <c:idx val="0"/>
              <c:tx>
                <c:rich>
                  <a:bodyPr/>
                  <a:lstStyle/>
                  <a:p>
                    <a:fld id="{D23EE58F-8437-4322-98D2-68D40D4C526A}" type="VALUE">
                      <a:rPr lang="en-US" altLang="ja-JP"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55-41F7-A3AC-04EA6BCF4591}"/>
                </c:ext>
              </c:extLst>
            </c:dLbl>
            <c:dLbl>
              <c:idx val="1"/>
              <c:tx>
                <c:rich>
                  <a:bodyPr/>
                  <a:lstStyle/>
                  <a:p>
                    <a:fld id="{D183975C-FB5E-4CD1-ADF6-8223E22816FE}" type="VALUE">
                      <a:rPr lang="en-US" altLang="ja-JP"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055-41F7-A3AC-04EA6BCF4591}"/>
                </c:ext>
              </c:extLst>
            </c:dLbl>
            <c:dLbl>
              <c:idx val="2"/>
              <c:tx>
                <c:rich>
                  <a:bodyPr/>
                  <a:lstStyle/>
                  <a:p>
                    <a:fld id="{8A0B39F8-A8FA-4098-AF2B-7DB23D03F7F0}" type="VALUE">
                      <a:rPr lang="en-US"/>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055-41F7-A3AC-04EA6BCF4591}"/>
                </c:ext>
              </c:extLst>
            </c:dLbl>
            <c:numFmt formatCode="#,##0.0" sourceLinked="0"/>
            <c:spPr>
              <a:noFill/>
              <a:ln>
                <a:noFill/>
              </a:ln>
              <a:effectLst/>
            </c:spPr>
            <c:txPr>
              <a:bodyPr rot="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Sheet1!$A$2:$A$4</c:f>
              <c:strCache>
                <c:ptCount val="3"/>
                <c:pt idx="0">
                  <c:v>K-808 0.2 mg</c:v>
                </c:pt>
                <c:pt idx="1">
                  <c:v>K-808 0.4 mg</c:v>
                </c:pt>
                <c:pt idx="2">
                  <c:v>Placebo</c:v>
                </c:pt>
              </c:strCache>
            </c:strRef>
          </c:cat>
          <c:val>
            <c:numRef>
              <c:f>Sheet1!$B$2:$B$4</c:f>
              <c:numCache>
                <c:formatCode>General</c:formatCode>
                <c:ptCount val="3"/>
                <c:pt idx="0">
                  <c:v>88.9</c:v>
                </c:pt>
                <c:pt idx="1">
                  <c:v>70</c:v>
                </c:pt>
                <c:pt idx="2">
                  <c:v>0</c:v>
                </c:pt>
              </c:numCache>
            </c:numRef>
          </c:val>
          <c:extLst>
            <c:ext xmlns:c16="http://schemas.microsoft.com/office/drawing/2014/chart" uri="{C3380CC4-5D6E-409C-BE32-E72D297353CC}">
              <c16:uniqueId val="{00000005-D055-41F7-A3AC-04EA6BCF459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00"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330" b="0" i="0" u="none" strike="noStrike" kern="1200" baseline="0">
                    <a:solidFill>
                      <a:srgbClr val="004B87"/>
                    </a:solidFill>
                    <a:latin typeface="Arial" panose="020B0604020202020204" pitchFamily="34" charset="0"/>
                    <a:ea typeface="+mn-ea"/>
                    <a:cs typeface="Arial" panose="020B0604020202020204" pitchFamily="34" charset="0"/>
                  </a:defRPr>
                </a:pPr>
                <a:r>
                  <a:rPr lang="en-NZ"/>
                  <a:t>Patients, %</a:t>
                </a:r>
              </a:p>
            </c:rich>
          </c:tx>
          <c:layout>
            <c:manualLayout>
              <c:xMode val="edge"/>
              <c:yMode val="edge"/>
              <c:x val="1.7145863155936809E-2"/>
              <c:y val="0.2811586413650450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rgbClr val="004B87"/>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rgbClr val="004B87"/>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rgbClr val="004B87"/>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3720294960960322"/>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96D3-4F80-94B8-C6B04D953DFE}"/>
              </c:ext>
            </c:extLst>
          </c:dPt>
          <c:dPt>
            <c:idx val="2"/>
            <c:invertIfNegative val="0"/>
            <c:bubble3D val="0"/>
            <c:spPr>
              <a:solidFill>
                <a:srgbClr val="747474"/>
              </a:solidFill>
              <a:ln>
                <a:noFill/>
              </a:ln>
              <a:effectLst/>
            </c:spPr>
            <c:extLst>
              <c:ext xmlns:c16="http://schemas.microsoft.com/office/drawing/2014/chart" uri="{C3380CC4-5D6E-409C-BE32-E72D297353CC}">
                <c16:uniqueId val="{00000003-96D3-4F80-94B8-C6B04D953DFE}"/>
              </c:ext>
            </c:extLst>
          </c:dPt>
          <c:dLbls>
            <c:dLbl>
              <c:idx val="0"/>
              <c:layout>
                <c:manualLayout>
                  <c:x val="-5.3674525212150062E-17"/>
                  <c:y val="-9.3931900604763655E-2"/>
                </c:manualLayout>
              </c:layout>
              <c:tx>
                <c:rich>
                  <a:bodyPr/>
                  <a:lstStyle/>
                  <a:p>
                    <a:fld id="{D23EE58F-8437-4322-98D2-68D40D4C526A}" type="VALUE">
                      <a:rPr lang="en-US" altLang="zh-CN"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D3-4F80-94B8-C6B04D953DFE}"/>
                </c:ext>
              </c:extLst>
            </c:dLbl>
            <c:dLbl>
              <c:idx val="1"/>
              <c:layout>
                <c:manualLayout>
                  <c:x val="0"/>
                  <c:y val="-8.7669773897779413E-2"/>
                </c:manualLayout>
              </c:layout>
              <c:tx>
                <c:rich>
                  <a:bodyPr/>
                  <a:lstStyle/>
                  <a:p>
                    <a:fld id="{D183975C-FB5E-4CD1-ADF6-8223E22816FE}" type="VALUE">
                      <a:rPr lang="en-US" altLang="zh-CN"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D3-4F80-94B8-C6B04D953DFE}"/>
                </c:ext>
              </c:extLst>
            </c:dLbl>
            <c:dLbl>
              <c:idx val="2"/>
              <c:layout>
                <c:manualLayout>
                  <c:x val="-1.0734905042430012E-16"/>
                  <c:y val="-8.1407647190795185E-2"/>
                </c:manualLayout>
              </c:layout>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8A0B39F8-A8FA-4098-AF2B-7DB23D03F7F0}" type="VALUE">
                      <a:rPr lang="en-US" altLang="zh-CN" smtClean="0">
                        <a:solidFill>
                          <a:srgbClr val="747474"/>
                        </a:solidFill>
                      </a:rPr>
                      <a:pPr>
                        <a:defRPr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D3-4F80-94B8-C6B04D953D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pt idx="0">
                    <c:v>10.000000000000002</c:v>
                  </c:pt>
                  <c:pt idx="1">
                    <c:v>10.200000000000001</c:v>
                  </c:pt>
                  <c:pt idx="2">
                    <c:v>9.6</c:v>
                  </c:pt>
                </c:numCache>
              </c:numRef>
            </c:plus>
            <c:minus>
              <c:numRef>
                <c:f>Sheet1!$F$2:$F$4</c:f>
                <c:numCache>
                  <c:formatCode>General</c:formatCode>
                  <c:ptCount val="3"/>
                  <c:pt idx="0">
                    <c:v>10</c:v>
                  </c:pt>
                  <c:pt idx="1">
                    <c:v>10.299999999999997</c:v>
                  </c:pt>
                  <c:pt idx="2">
                    <c:v>9.5</c:v>
                  </c:pt>
                </c:numCache>
              </c:numRef>
            </c:minus>
            <c:spPr>
              <a:noFill/>
              <a:ln w="9525" cap="flat" cmpd="sng" algn="ctr">
                <a:solidFill>
                  <a:schemeClr val="tx1"/>
                </a:solidFill>
                <a:round/>
              </a:ln>
              <a:effectLst/>
            </c:spPr>
          </c:errBars>
          <c:cat>
            <c:strRef>
              <c:f>Sheet1!$A$2:$A$4</c:f>
              <c:strCache>
                <c:ptCount val="3"/>
                <c:pt idx="0">
                  <c:v>Linafexor 2mg</c:v>
                </c:pt>
                <c:pt idx="1">
                  <c:v>Linafexor 4mg</c:v>
                </c:pt>
                <c:pt idx="2">
                  <c:v>Placebo</c:v>
                </c:pt>
              </c:strCache>
            </c:strRef>
          </c:cat>
          <c:val>
            <c:numRef>
              <c:f>Sheet1!$B$2:$B$4</c:f>
              <c:numCache>
                <c:formatCode>General</c:formatCode>
                <c:ptCount val="3"/>
                <c:pt idx="0">
                  <c:v>-18.100000000000001</c:v>
                </c:pt>
                <c:pt idx="1">
                  <c:v>-20.6</c:v>
                </c:pt>
                <c:pt idx="2">
                  <c:v>5.6</c:v>
                </c:pt>
              </c:numCache>
            </c:numRef>
          </c:val>
          <c:extLst>
            <c:ext xmlns:c16="http://schemas.microsoft.com/office/drawing/2014/chart" uri="{C3380CC4-5D6E-409C-BE32-E72D297353CC}">
              <c16:uniqueId val="{00000002-96D3-4F80-94B8-C6B04D953DFE}"/>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high"/>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Mean</a:t>
                </a:r>
                <a:r>
                  <a:rPr lang="en-NZ" sz="1200" b="1" baseline="0">
                    <a:solidFill>
                      <a:schemeClr val="tx1"/>
                    </a:solidFill>
                    <a:latin typeface="Arial" panose="020B0604020202020204" pitchFamily="34" charset="0"/>
                    <a:cs typeface="Arial" panose="020B0604020202020204" pitchFamily="34" charset="0"/>
                  </a:rPr>
                  <a:t> </a:t>
                </a:r>
                <a:r>
                  <a:rPr lang="en-NZ" sz="1200" b="1" i="0" u="none" strike="noStrike" kern="1200" baseline="0">
                    <a:solidFill>
                      <a:schemeClr val="tx1"/>
                    </a:solidFill>
                    <a:latin typeface="Arial" panose="020B0604020202020204" pitchFamily="34" charset="0"/>
                    <a:cs typeface="Arial" panose="020B0604020202020204" pitchFamily="34" charset="0"/>
                  </a:rPr>
                  <a:t>(95% CI) </a:t>
                </a:r>
                <a:r>
                  <a:rPr lang="en-NZ" sz="1200" b="1" baseline="0">
                    <a:solidFill>
                      <a:schemeClr val="tx1"/>
                    </a:solidFill>
                    <a:latin typeface="Arial" panose="020B0604020202020204" pitchFamily="34" charset="0"/>
                    <a:cs typeface="Arial" panose="020B0604020202020204" pitchFamily="34" charset="0"/>
                  </a:rPr>
                  <a:t>c</a:t>
                </a:r>
                <a:r>
                  <a:rPr lang="en-NZ" sz="1200" b="1">
                    <a:solidFill>
                      <a:schemeClr val="tx1"/>
                    </a:solidFill>
                    <a:latin typeface="Arial" panose="020B0604020202020204" pitchFamily="34" charset="0"/>
                    <a:cs typeface="Arial" panose="020B0604020202020204" pitchFamily="34" charset="0"/>
                  </a:rPr>
                  <a:t>hange</a:t>
                </a:r>
                <a:r>
                  <a:rPr lang="en-NZ" sz="1200" b="1" baseline="0">
                    <a:solidFill>
                      <a:schemeClr val="tx1"/>
                    </a:solidFill>
                    <a:latin typeface="Arial" panose="020B0604020202020204" pitchFamily="34" charset="0"/>
                    <a:cs typeface="Arial" panose="020B0604020202020204" pitchFamily="34" charset="0"/>
                  </a:rPr>
                  <a:t> in ALP, % </a:t>
                </a:r>
                <a:endParaRPr lang="en-NZ" sz="1200" b="1">
                  <a:solidFill>
                    <a:schemeClr val="tx1"/>
                  </a:solidFill>
                  <a:latin typeface="Arial" panose="020B0604020202020204" pitchFamily="34" charset="0"/>
                  <a:cs typeface="Arial" panose="020B0604020202020204" pitchFamily="34" charset="0"/>
                </a:endParaRPr>
              </a:p>
            </c:rich>
          </c:tx>
          <c:layout>
            <c:manualLayout>
              <c:xMode val="edge"/>
              <c:yMode val="edge"/>
              <c:x val="7.9175641980864138E-3"/>
              <c:y val="0.15591610722536012"/>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3720294960960322"/>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96D3-4F80-94B8-C6B04D953DFE}"/>
              </c:ext>
            </c:extLst>
          </c:dPt>
          <c:dPt>
            <c:idx val="2"/>
            <c:invertIfNegative val="0"/>
            <c:bubble3D val="0"/>
            <c:spPr>
              <a:solidFill>
                <a:srgbClr val="747474"/>
              </a:solidFill>
              <a:ln>
                <a:noFill/>
              </a:ln>
              <a:effectLst/>
            </c:spPr>
            <c:extLst>
              <c:ext xmlns:c16="http://schemas.microsoft.com/office/drawing/2014/chart" uri="{C3380CC4-5D6E-409C-BE32-E72D297353CC}">
                <c16:uniqueId val="{00000003-96D3-4F80-94B8-C6B04D953DFE}"/>
              </c:ext>
            </c:extLst>
          </c:dPt>
          <c:dLbls>
            <c:dLbl>
              <c:idx val="0"/>
              <c:tx>
                <c:rich>
                  <a:bodyPr/>
                  <a:lstStyle/>
                  <a:p>
                    <a:fld id="{D23EE58F-8437-4322-98D2-68D40D4C526A}" type="VALUE">
                      <a:rPr lang="en-US" altLang="zh-CN"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6D3-4F80-94B8-C6B04D953DFE}"/>
                </c:ext>
              </c:extLst>
            </c:dLbl>
            <c:dLbl>
              <c:idx val="1"/>
              <c:tx>
                <c:rich>
                  <a:bodyPr/>
                  <a:lstStyle/>
                  <a:p>
                    <a:fld id="{D183975C-FB5E-4CD1-ADF6-8223E22816FE}" type="VALUE">
                      <a:rPr lang="en-US" altLang="zh-CN"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6D3-4F80-94B8-C6B04D953DFE}"/>
                </c:ext>
              </c:extLst>
            </c:dLbl>
            <c:dLbl>
              <c:idx val="2"/>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8A0B39F8-A8FA-4098-AF2B-7DB23D03F7F0}" type="VALUE">
                      <a:rPr lang="en-US" altLang="zh-CN" smtClean="0">
                        <a:solidFill>
                          <a:srgbClr val="747474"/>
                        </a:solidFill>
                      </a:rPr>
                      <a:pPr>
                        <a:defRPr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6D3-4F80-94B8-C6B04D953D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Sheet1!$A$2:$A$4</c:f>
              <c:strCache>
                <c:ptCount val="3"/>
                <c:pt idx="0">
                  <c:v>Linafexor 2 mg</c:v>
                </c:pt>
                <c:pt idx="1">
                  <c:v>Linafexor 4 mg</c:v>
                </c:pt>
                <c:pt idx="2">
                  <c:v>Placebo</c:v>
                </c:pt>
              </c:strCache>
            </c:strRef>
          </c:cat>
          <c:val>
            <c:numRef>
              <c:f>Sheet1!$B$2:$B$4</c:f>
              <c:numCache>
                <c:formatCode>General</c:formatCode>
                <c:ptCount val="3"/>
                <c:pt idx="0">
                  <c:v>20.8</c:v>
                </c:pt>
                <c:pt idx="1">
                  <c:v>33.299999999999997</c:v>
                </c:pt>
                <c:pt idx="2">
                  <c:v>3.8</c:v>
                </c:pt>
              </c:numCache>
            </c:numRef>
          </c:val>
          <c:extLst>
            <c:ext xmlns:c16="http://schemas.microsoft.com/office/drawing/2014/chart" uri="{C3380CC4-5D6E-409C-BE32-E72D297353CC}">
              <c16:uniqueId val="{00000002-96D3-4F80-94B8-C6B04D953DFE}"/>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5.1833592142050945E-2"/>
              <c:y val="0.2748965146580607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B96E-4EA7-8E70-660CC715A7D9}"/>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B96E-4EA7-8E70-660CC715A7D9}"/>
              </c:ext>
            </c:extLst>
          </c:dPt>
          <c:cat>
            <c:strRef>
              <c:f>Sheet1!$A$2:$A$3</c:f>
              <c:strCache>
                <c:ptCount val="2"/>
                <c:pt idx="0">
                  <c:v>Yes</c:v>
                </c:pt>
                <c:pt idx="1">
                  <c:v>No</c:v>
                </c:pt>
              </c:strCache>
            </c:strRef>
          </c:cat>
          <c:val>
            <c:numRef>
              <c:f>Sheet1!$B$2:$B$3</c:f>
              <c:numCache>
                <c:formatCode>General</c:formatCode>
                <c:ptCount val="2"/>
                <c:pt idx="0">
                  <c:v>39.6</c:v>
                </c:pt>
                <c:pt idx="1">
                  <c:v>60.4</c:v>
                </c:pt>
              </c:numCache>
            </c:numRef>
          </c:val>
          <c:extLst>
            <c:ext xmlns:c16="http://schemas.microsoft.com/office/drawing/2014/chart" uri="{C3380CC4-5D6E-409C-BE32-E72D297353CC}">
              <c16:uniqueId val="{00000004-B96E-4EA7-8E70-660CC715A7D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pattFill prst="dkVert">
                <a:fgClr>
                  <a:srgbClr val="FF6720"/>
                </a:fgClr>
                <a:bgClr>
                  <a:srgbClr val="747474"/>
                </a:bgClr>
              </a:pattFill>
              <a:ln w="28575">
                <a:solidFill>
                  <a:schemeClr val="bg1"/>
                </a:solidFill>
              </a:ln>
              <a:effectLst/>
            </c:spPr>
            <c:extLst>
              <c:ext xmlns:c16="http://schemas.microsoft.com/office/drawing/2014/chart" uri="{C3380CC4-5D6E-409C-BE32-E72D297353CC}">
                <c16:uniqueId val="{00000001-FB1D-4697-BA58-1F5ED2000706}"/>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FB1D-4697-BA58-1F5ED2000706}"/>
              </c:ext>
            </c:extLst>
          </c:dPt>
          <c:cat>
            <c:strRef>
              <c:f>Sheet1!$A$2:$A$3</c:f>
              <c:strCache>
                <c:ptCount val="2"/>
                <c:pt idx="0">
                  <c:v>Yes</c:v>
                </c:pt>
                <c:pt idx="1">
                  <c:v>No</c:v>
                </c:pt>
              </c:strCache>
            </c:strRef>
          </c:cat>
          <c:val>
            <c:numRef>
              <c:f>Sheet1!$B$2:$B$3</c:f>
              <c:numCache>
                <c:formatCode>General</c:formatCode>
                <c:ptCount val="2"/>
                <c:pt idx="0">
                  <c:v>30.8</c:v>
                </c:pt>
                <c:pt idx="1">
                  <c:v>69.2</c:v>
                </c:pt>
              </c:numCache>
            </c:numRef>
          </c:val>
          <c:extLst>
            <c:ext xmlns:c16="http://schemas.microsoft.com/office/drawing/2014/chart" uri="{C3380CC4-5D6E-409C-BE32-E72D297353CC}">
              <c16:uniqueId val="{00000004-FB1D-4697-BA58-1F5ED2000706}"/>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3720294960960322"/>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B5A-4A62-9D4E-61999D73BBF0}"/>
              </c:ext>
            </c:extLst>
          </c:dPt>
          <c:dPt>
            <c:idx val="1"/>
            <c:invertIfNegative val="0"/>
            <c:bubble3D val="0"/>
            <c:spPr>
              <a:solidFill>
                <a:srgbClr val="747474"/>
              </a:solidFill>
              <a:ln>
                <a:noFill/>
              </a:ln>
              <a:effectLst/>
            </c:spPr>
            <c:extLst>
              <c:ext xmlns:c16="http://schemas.microsoft.com/office/drawing/2014/chart" uri="{C3380CC4-5D6E-409C-BE32-E72D297353CC}">
                <c16:uniqueId val="{00000004-BB5A-4A62-9D4E-61999D73BBF0}"/>
              </c:ext>
            </c:extLst>
          </c:dPt>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5A-4A62-9D4E-61999D73BBF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D183975C-FB5E-4CD1-ADF6-8223E22816FE}" type="VALUE">
                      <a:rPr lang="en-US" smtClean="0">
                        <a:solidFill>
                          <a:srgbClr val="747474"/>
                        </a:solidFill>
                      </a:rPr>
                      <a:pPr>
                        <a:defRPr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B5A-4A62-9D4E-61999D73BB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Sheet1!$A$2:$A$3</c:f>
              <c:strCache>
                <c:ptCount val="2"/>
                <c:pt idx="0">
                  <c:v>Saroglitazar</c:v>
                </c:pt>
                <c:pt idx="1">
                  <c:v>Placebo</c:v>
                </c:pt>
              </c:strCache>
            </c:strRef>
          </c:cat>
          <c:val>
            <c:numRef>
              <c:f>Sheet1!$B$2:$B$3</c:f>
              <c:numCache>
                <c:formatCode>General</c:formatCode>
                <c:ptCount val="2"/>
                <c:pt idx="0">
                  <c:v>56.7</c:v>
                </c:pt>
                <c:pt idx="1">
                  <c:v>9.8000000000000007</c:v>
                </c:pt>
              </c:numCache>
            </c:numRef>
          </c:val>
          <c:extLst>
            <c:ext xmlns:c16="http://schemas.microsoft.com/office/drawing/2014/chart" uri="{C3380CC4-5D6E-409C-BE32-E72D297353CC}">
              <c16:uniqueId val="{00000005-BB5A-4A62-9D4E-61999D73BBF0}"/>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4.3916027943964535E-2"/>
              <c:y val="0.2678377485464820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3720294960960322"/>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B5A-4A62-9D4E-61999D73BBF0}"/>
              </c:ext>
            </c:extLst>
          </c:dPt>
          <c:dPt>
            <c:idx val="1"/>
            <c:invertIfNegative val="0"/>
            <c:bubble3D val="0"/>
            <c:spPr>
              <a:solidFill>
                <a:srgbClr val="747474"/>
              </a:solidFill>
              <a:ln>
                <a:noFill/>
              </a:ln>
              <a:effectLst/>
            </c:spPr>
            <c:extLst>
              <c:ext xmlns:c16="http://schemas.microsoft.com/office/drawing/2014/chart" uri="{C3380CC4-5D6E-409C-BE32-E72D297353CC}">
                <c16:uniqueId val="{00000004-BB5A-4A62-9D4E-61999D73BBF0}"/>
              </c:ext>
            </c:extLst>
          </c:dPt>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5A-4A62-9D4E-61999D73BBF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D183975C-FB5E-4CD1-ADF6-8223E22816FE}" type="VALUE">
                      <a:rPr lang="en-US" smtClean="0">
                        <a:solidFill>
                          <a:srgbClr val="747474"/>
                        </a:solidFill>
                      </a:rPr>
                      <a:pPr>
                        <a:defRPr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B5A-4A62-9D4E-61999D73BB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Sheet1!$A$2:$A$3</c:f>
              <c:strCache>
                <c:ptCount val="2"/>
                <c:pt idx="0">
                  <c:v>Saroglitazar</c:v>
                </c:pt>
                <c:pt idx="1">
                  <c:v>Placebo</c:v>
                </c:pt>
              </c:strCache>
            </c:strRef>
          </c:cat>
          <c:val>
            <c:numRef>
              <c:f>Sheet1!$B$2:$B$3</c:f>
              <c:numCache>
                <c:formatCode>General</c:formatCode>
                <c:ptCount val="2"/>
                <c:pt idx="0">
                  <c:v>83.1</c:v>
                </c:pt>
                <c:pt idx="1">
                  <c:v>14.7</c:v>
                </c:pt>
              </c:numCache>
            </c:numRef>
          </c:val>
          <c:extLst>
            <c:ext xmlns:c16="http://schemas.microsoft.com/office/drawing/2014/chart" uri="{C3380CC4-5D6E-409C-BE32-E72D297353CC}">
              <c16:uniqueId val="{00000005-BB5A-4A62-9D4E-61999D73BBF0}"/>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4.3916027943964535E-2"/>
              <c:y val="0.2678377485464820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0172337178075311"/>
          <c:w val="0.78491713972882937"/>
          <c:h val="0.56323040291045867"/>
        </c:manualLayout>
      </c:layout>
      <c:barChart>
        <c:barDir val="col"/>
        <c:grouping val="clustered"/>
        <c:varyColors val="0"/>
        <c:ser>
          <c:idx val="0"/>
          <c:order val="0"/>
          <c:tx>
            <c:strRef>
              <c:f>Sheet1!$B$1</c:f>
              <c:strCache>
                <c:ptCount val="1"/>
                <c:pt idx="0">
                  <c:v>NCA</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18-486F-BE26-7A5EA5AA6C31}"/>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18-486F-BE26-7A5EA5AA6C3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UDCA</c:v>
                </c:pt>
                <c:pt idx="1">
                  <c:v>No UDCA</c:v>
                </c:pt>
              </c:strCache>
            </c:strRef>
          </c:cat>
          <c:val>
            <c:numRef>
              <c:f>Sheet1!$B$2:$B$3</c:f>
              <c:numCache>
                <c:formatCode>General</c:formatCode>
                <c:ptCount val="2"/>
                <c:pt idx="0">
                  <c:v>23.4</c:v>
                </c:pt>
                <c:pt idx="1">
                  <c:v>12.7</c:v>
                </c:pt>
              </c:numCache>
            </c:numRef>
          </c:val>
          <c:extLst>
            <c:ext xmlns:c16="http://schemas.microsoft.com/office/drawing/2014/chart" uri="{C3380CC4-5D6E-409C-BE32-E72D297353CC}">
              <c16:uniqueId val="{00000002-4518-486F-BE26-7A5EA5AA6C31}"/>
            </c:ext>
          </c:extLst>
        </c:ser>
        <c:ser>
          <c:idx val="1"/>
          <c:order val="1"/>
          <c:tx>
            <c:strRef>
              <c:f>Sheet1!$C$1</c:f>
              <c:strCache>
                <c:ptCount val="1"/>
                <c:pt idx="0">
                  <c:v>Placebo</c:v>
                </c:pt>
              </c:strCache>
            </c:strRef>
          </c:tx>
          <c:spPr>
            <a:solidFill>
              <a:srgbClr val="7474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UDCA</c:v>
                </c:pt>
                <c:pt idx="1">
                  <c:v>No UDCA</c:v>
                </c:pt>
              </c:strCache>
            </c:strRef>
          </c:cat>
          <c:val>
            <c:numRef>
              <c:f>Sheet1!$C$2:$C$3</c:f>
              <c:numCache>
                <c:formatCode>General</c:formatCode>
                <c:ptCount val="2"/>
                <c:pt idx="0">
                  <c:v>0</c:v>
                </c:pt>
                <c:pt idx="1">
                  <c:v>5.0999999999999996</c:v>
                </c:pt>
              </c:numCache>
            </c:numRef>
          </c:val>
          <c:extLst>
            <c:ext xmlns:c16="http://schemas.microsoft.com/office/drawing/2014/chart" uri="{C3380CC4-5D6E-409C-BE32-E72D297353CC}">
              <c16:uniqueId val="{00000003-4518-486F-BE26-7A5EA5AA6C3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1"/>
        <c:axPos val="b"/>
        <c:numFmt formatCode="General" sourceLinked="1"/>
        <c:majorTickMark val="none"/>
        <c:minorTickMark val="none"/>
        <c:tickLblPos val="nextTo"/>
        <c:crossAx val="289948703"/>
        <c:crosses val="autoZero"/>
        <c:auto val="1"/>
        <c:lblAlgn val="ctr"/>
        <c:lblOffset val="100"/>
        <c:noMultiLvlLbl val="0"/>
      </c:catAx>
      <c:valAx>
        <c:axId val="289948703"/>
        <c:scaling>
          <c:orientation val="minMax"/>
          <c:max val="4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3.0140769850063372E-2"/>
              <c:y val="0.23771945385577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de-DE"/>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3720294960960322"/>
        </c:manualLayout>
      </c:layout>
      <c:barChart>
        <c:barDir val="col"/>
        <c:grouping val="clustered"/>
        <c:varyColors val="0"/>
        <c:ser>
          <c:idx val="0"/>
          <c:order val="0"/>
          <c:tx>
            <c:strRef>
              <c:f>Sheet1!$B$1</c:f>
              <c:strCache>
                <c:ptCount val="1"/>
                <c:pt idx="0">
                  <c:v>Incidence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B5A-4A62-9D4E-61999D73BBF0}"/>
              </c:ext>
            </c:extLst>
          </c:dPt>
          <c:dPt>
            <c:idx val="1"/>
            <c:invertIfNegative val="0"/>
            <c:bubble3D val="0"/>
            <c:spPr>
              <a:solidFill>
                <a:srgbClr val="747474"/>
              </a:solidFill>
              <a:ln>
                <a:noFill/>
              </a:ln>
              <a:effectLst/>
            </c:spPr>
            <c:extLst>
              <c:ext xmlns:c16="http://schemas.microsoft.com/office/drawing/2014/chart" uri="{C3380CC4-5D6E-409C-BE32-E72D297353CC}">
                <c16:uniqueId val="{00000004-BB5A-4A62-9D4E-61999D73BBF0}"/>
              </c:ext>
            </c:extLst>
          </c:dPt>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5A-4A62-9D4E-61999D73BBF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D183975C-FB5E-4CD1-ADF6-8223E22816FE}" type="VALUE">
                      <a:rPr lang="en-US" smtClean="0">
                        <a:solidFill>
                          <a:srgbClr val="747474"/>
                        </a:solidFill>
                      </a:rPr>
                      <a:pPr>
                        <a:defRPr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B5A-4A62-9D4E-61999D73BB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Sheet1!$A$2:$A$3</c:f>
              <c:strCache>
                <c:ptCount val="2"/>
                <c:pt idx="0">
                  <c:v>Saroglitazar</c:v>
                </c:pt>
                <c:pt idx="1">
                  <c:v>Placebo</c:v>
                </c:pt>
              </c:strCache>
            </c:strRef>
          </c:cat>
          <c:val>
            <c:numRef>
              <c:f>Sheet1!$B$2:$B$3</c:f>
              <c:numCache>
                <c:formatCode>General</c:formatCode>
                <c:ptCount val="2"/>
                <c:pt idx="0">
                  <c:v>8.1999999999999993</c:v>
                </c:pt>
                <c:pt idx="1">
                  <c:v>0</c:v>
                </c:pt>
              </c:numCache>
            </c:numRef>
          </c:val>
          <c:extLst>
            <c:ext xmlns:c16="http://schemas.microsoft.com/office/drawing/2014/chart" uri="{C3380CC4-5D6E-409C-BE32-E72D297353CC}">
              <c16:uniqueId val="{00000005-BB5A-4A62-9D4E-61999D73BBF0}"/>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1.2804289345745755E-2"/>
              <c:y val="0.26783789193859375"/>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3720294960960322"/>
        </c:manualLayout>
      </c:layout>
      <c:barChart>
        <c:barDir val="col"/>
        <c:grouping val="clustered"/>
        <c:varyColors val="0"/>
        <c:ser>
          <c:idx val="0"/>
          <c:order val="0"/>
          <c:tx>
            <c:strRef>
              <c:f>Sheet1!$B$1</c:f>
              <c:strCache>
                <c:ptCount val="1"/>
                <c:pt idx="0">
                  <c:v>AEs</c:v>
                </c:pt>
              </c:strCache>
            </c:strRef>
          </c:tx>
          <c:spPr>
            <a:solidFill>
              <a:schemeClr val="accent2"/>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BB5A-4A62-9D4E-61999D73BBF0}"/>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4-BB5A-4A62-9D4E-61999D73BBF0}"/>
              </c:ext>
            </c:extLst>
          </c:dPt>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5A-4A62-9D4E-61999D73BBF0}"/>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D183975C-FB5E-4CD1-ADF6-8223E22816FE}" type="VALUE">
                      <a:rPr lang="en-US" smtClean="0">
                        <a:solidFill>
                          <a:srgbClr val="747474"/>
                        </a:solidFill>
                      </a:rPr>
                      <a:pPr>
                        <a:defRPr sz="1400" b="1">
                          <a:solidFill>
                            <a:srgbClr val="747474"/>
                          </a:solidFill>
                          <a:latin typeface="Arial" panose="020B0604020202020204" pitchFamily="34" charset="0"/>
                          <a:cs typeface="Arial" panose="020B0604020202020204" pitchFamily="34" charset="0"/>
                        </a:defRPr>
                      </a:pPr>
                      <a:t>[VALUE]</a:t>
                    </a:fld>
                    <a:r>
                      <a:rPr lang="en-US">
                        <a:solidFill>
                          <a:srgbClr val="747474"/>
                        </a:solidFill>
                      </a:rPr>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B5A-4A62-9D4E-61999D73BBF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Sheet1!$E$2:$E$4</c:f>
                <c:numCache>
                  <c:formatCode>General</c:formatCode>
                  <c:ptCount val="3"/>
                </c:numCache>
              </c:numRef>
            </c:plus>
            <c:minus>
              <c:numRef>
                <c:f>Sheet1!$F$2:$F$4</c:f>
                <c:numCache>
                  <c:formatCode>General</c:formatCode>
                  <c:ptCount val="3"/>
                </c:numCache>
              </c:numRef>
            </c:minus>
            <c:spPr>
              <a:noFill/>
              <a:ln w="9525" cap="flat" cmpd="sng" algn="ctr">
                <a:solidFill>
                  <a:schemeClr val="tx1"/>
                </a:solidFill>
                <a:round/>
              </a:ln>
              <a:effectLst/>
            </c:spPr>
          </c:errBars>
          <c:cat>
            <c:strRef>
              <c:f>Sheet1!$A$2:$A$3</c:f>
              <c:strCache>
                <c:ptCount val="2"/>
                <c:pt idx="0">
                  <c:v>Saroglitazar</c:v>
                </c:pt>
                <c:pt idx="1">
                  <c:v>Placebo</c:v>
                </c:pt>
              </c:strCache>
            </c:strRef>
          </c:cat>
          <c:val>
            <c:numRef>
              <c:f>Sheet1!$B$2:$B$3</c:f>
              <c:numCache>
                <c:formatCode>General</c:formatCode>
                <c:ptCount val="2"/>
                <c:pt idx="0">
                  <c:v>81.099999999999994</c:v>
                </c:pt>
                <c:pt idx="1">
                  <c:v>90.5</c:v>
                </c:pt>
              </c:numCache>
            </c:numRef>
          </c:val>
          <c:extLst>
            <c:ext xmlns:c16="http://schemas.microsoft.com/office/drawing/2014/chart" uri="{C3380CC4-5D6E-409C-BE32-E72D297353CC}">
              <c16:uniqueId val="{00000005-BB5A-4A62-9D4E-61999D73BBF0}"/>
            </c:ext>
          </c:extLst>
        </c:ser>
        <c:ser>
          <c:idx val="1"/>
          <c:order val="1"/>
          <c:tx>
            <c:strRef>
              <c:f>Sheet1!$C$1</c:f>
              <c:strCache>
                <c:ptCount val="1"/>
                <c:pt idx="0">
                  <c:v>SAEs</c:v>
                </c:pt>
              </c:strCache>
            </c:strRef>
          </c:tx>
          <c:spPr>
            <a:solidFill>
              <a:schemeClr val="accent2"/>
            </a:solidFill>
            <a:ln>
              <a:noFill/>
            </a:ln>
            <a:effectLst/>
          </c:spPr>
          <c:invertIfNegative val="0"/>
          <c:dPt>
            <c:idx val="1"/>
            <c:invertIfNegative val="0"/>
            <c:bubble3D val="0"/>
            <c:spPr>
              <a:solidFill>
                <a:srgbClr val="747474"/>
              </a:solidFill>
              <a:ln>
                <a:noFill/>
              </a:ln>
              <a:effectLst/>
            </c:spPr>
            <c:extLst>
              <c:ext xmlns:c16="http://schemas.microsoft.com/office/drawing/2014/chart" uri="{C3380CC4-5D6E-409C-BE32-E72D297353CC}">
                <c16:uniqueId val="{00000006-52A2-40EB-A896-DDDA7BB95C03}"/>
              </c:ext>
            </c:extLst>
          </c:dPt>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fld id="{5502CDF5-167C-44B6-8016-85C393CE5BDC}" type="VALUE">
                      <a:rPr lang="en-US" smtClean="0"/>
                      <a:pPr>
                        <a:defRPr sz="1400" b="1">
                          <a:solidFill>
                            <a:schemeClr val="accent2"/>
                          </a:solidFill>
                          <a:latin typeface="Arial" panose="020B0604020202020204" pitchFamily="34" charset="0"/>
                          <a:cs typeface="Arial" panose="020B0604020202020204" pitchFamily="34" charset="0"/>
                        </a:defRPr>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2A2-40EB-A896-DDDA7BB95C03}"/>
                </c:ext>
              </c:extLst>
            </c:dLbl>
            <c:dLbl>
              <c:idx val="1"/>
              <c:tx>
                <c:rich>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fld id="{F11AF165-3A19-4377-8F12-48DD70C172AB}" type="VALUE">
                      <a:rPr lang="en-US" smtClean="0"/>
                      <a:pPr>
                        <a:defRPr sz="1400" b="1">
                          <a:solidFill>
                            <a:srgbClr val="747474"/>
                          </a:solidFill>
                          <a:latin typeface="Arial" panose="020B0604020202020204" pitchFamily="34" charset="0"/>
                          <a:cs typeface="Arial" panose="020B0604020202020204" pitchFamily="34" charset="0"/>
                        </a:defRPr>
                      </a:pPr>
                      <a:t>[VALUE]</a:t>
                    </a:fld>
                    <a:r>
                      <a:rPr lang="en-US"/>
                      <a:t>%</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2A2-40EB-A896-DDDA7BB95C03}"/>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2">
                        <a:lumMod val="1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Saroglitazar</c:v>
                </c:pt>
                <c:pt idx="1">
                  <c:v>Placebo</c:v>
                </c:pt>
              </c:strCache>
            </c:strRef>
          </c:cat>
          <c:val>
            <c:numRef>
              <c:f>Sheet1!$C$2:$C$3</c:f>
              <c:numCache>
                <c:formatCode>General</c:formatCode>
                <c:ptCount val="2"/>
                <c:pt idx="0">
                  <c:v>6.3</c:v>
                </c:pt>
                <c:pt idx="1">
                  <c:v>11.1</c:v>
                </c:pt>
              </c:numCache>
            </c:numRef>
          </c:val>
          <c:extLst>
            <c:ext xmlns:c16="http://schemas.microsoft.com/office/drawing/2014/chart" uri="{C3380CC4-5D6E-409C-BE32-E72D297353CC}">
              <c16:uniqueId val="{00000004-52A2-40EB-A896-DDDA7BB95C03}"/>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2.317488997228246E-2"/>
              <c:y val="0.2613026875127680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91443719424235E-2"/>
          <c:y val="0.16302705452258817"/>
          <c:w val="0.9259085875984252"/>
          <c:h val="0.80592810002902926"/>
        </c:manualLayout>
      </c:layout>
      <c:barChart>
        <c:barDir val="col"/>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B54-4CB5-830B-236D5ABA9D6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B54-4CB5-830B-236D5ABA9D6B}"/>
              </c:ext>
            </c:extLst>
          </c:dPt>
          <c:dLbls>
            <c:dLbl>
              <c:idx val="0"/>
              <c:tx>
                <c:rich>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fld id="{90026ACC-B867-45E2-93DA-8EB9F5AA1F00}" type="VALUE">
                      <a:rPr lang="en-US" sz="1200" smtClean="0">
                        <a:latin typeface="Arial" panose="020B0604020202020204" pitchFamily="34" charset="0"/>
                        <a:cs typeface="Arial" panose="020B0604020202020204" pitchFamily="34" charset="0"/>
                      </a:rPr>
                      <a:pPr>
                        <a:defRPr sz="1200" b="1">
                          <a:solidFill>
                            <a:schemeClr val="bg1"/>
                          </a:solidFill>
                          <a:latin typeface="Arial" panose="020B0604020202020204" pitchFamily="34" charset="0"/>
                          <a:cs typeface="Arial" panose="020B0604020202020204" pitchFamily="34" charset="0"/>
                        </a:defRPr>
                      </a:pPr>
                      <a:t>[VALUE]</a:t>
                    </a:fld>
                    <a:endParaRPr lang="en-GB"/>
                  </a:p>
                </c:rich>
              </c:tx>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GB"/>
                </a:p>
              </c:txPr>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B54-4CB5-830B-236D5ABA9D6B}"/>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1B54-4CB5-830B-236D5ABA9D6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Sheet1!$E$2:$E$3</c:f>
                <c:numCache>
                  <c:formatCode>General</c:formatCode>
                  <c:ptCount val="2"/>
                  <c:pt idx="0">
                    <c:v>0.46999999999999975</c:v>
                  </c:pt>
                  <c:pt idx="1">
                    <c:v>0.47</c:v>
                  </c:pt>
                </c:numCache>
              </c:numRef>
            </c:plus>
            <c:minus>
              <c:numRef>
                <c:f>Sheet1!$E$2:$E$3</c:f>
                <c:numCache>
                  <c:formatCode>General</c:formatCode>
                  <c:ptCount val="2"/>
                  <c:pt idx="0">
                    <c:v>0.46999999999999975</c:v>
                  </c:pt>
                  <c:pt idx="1">
                    <c:v>0.47</c:v>
                  </c:pt>
                </c:numCache>
              </c:numRef>
            </c:minus>
            <c:spPr>
              <a:noFill/>
              <a:ln w="12700" cap="flat" cmpd="sng" algn="ctr">
                <a:solidFill>
                  <a:schemeClr val="tx1">
                    <a:lumMod val="50000"/>
                  </a:schemeClr>
                </a:solidFill>
                <a:round/>
              </a:ln>
              <a:effectLst/>
            </c:spPr>
          </c:errBars>
          <c:cat>
            <c:strRef>
              <c:f>Sheet1!$A$2:$A$3</c:f>
              <c:strCache>
                <c:ptCount val="2"/>
                <c:pt idx="0">
                  <c:v>volixibat 20 mg
(n=10)</c:v>
                </c:pt>
                <c:pt idx="1">
                  <c:v>Placebo 
(n=10)</c:v>
                </c:pt>
              </c:strCache>
            </c:strRef>
          </c:cat>
          <c:val>
            <c:numRef>
              <c:f>Sheet1!$B$2:$B$3</c:f>
              <c:numCache>
                <c:formatCode>General</c:formatCode>
                <c:ptCount val="2"/>
                <c:pt idx="0">
                  <c:v>-2.72</c:v>
                </c:pt>
                <c:pt idx="1">
                  <c:v>-1.08</c:v>
                </c:pt>
              </c:numCache>
            </c:numRef>
          </c:val>
          <c:extLst>
            <c:ext xmlns:c16="http://schemas.microsoft.com/office/drawing/2014/chart" uri="{C3380CC4-5D6E-409C-BE32-E72D297353CC}">
              <c16:uniqueId val="{00000004-1B54-4CB5-830B-236D5ABA9D6B}"/>
            </c:ext>
          </c:extLst>
        </c:ser>
        <c:dLbls>
          <c:showLegendKey val="0"/>
          <c:showVal val="0"/>
          <c:showCatName val="0"/>
          <c:showSerName val="0"/>
          <c:showPercent val="0"/>
          <c:showBubbleSize val="0"/>
        </c:dLbls>
        <c:gapWidth val="50"/>
        <c:overlap val="-100"/>
        <c:axId val="1647158032"/>
        <c:axId val="349846928"/>
      </c:barChart>
      <c:catAx>
        <c:axId val="1647158032"/>
        <c:scaling>
          <c:orientation val="minMax"/>
        </c:scaling>
        <c:delete val="0"/>
        <c:axPos val="b"/>
        <c:numFmt formatCode="General" sourceLinked="1"/>
        <c:majorTickMark val="none"/>
        <c:minorTickMark val="none"/>
        <c:tickLblPos val="none"/>
        <c:spPr>
          <a:noFill/>
          <a:ln w="12700" cap="flat" cmpd="sng" algn="ctr">
            <a:solidFill>
              <a:schemeClr val="tx1"/>
            </a:solidFill>
            <a:round/>
          </a:ln>
          <a:effectLst/>
        </c:spPr>
        <c:txPr>
          <a:bodyPr rot="-60000000" spcFirstLastPara="1" vertOverflow="ellipsis" vert="horz" wrap="square" anchor="ctr" anchorCtr="1"/>
          <a:lstStyle/>
          <a:p>
            <a:pPr>
              <a:defRPr sz="1700" b="1" i="0" u="none" strike="noStrike" kern="1200" baseline="0">
                <a:solidFill>
                  <a:schemeClr val="tx1"/>
                </a:solidFill>
                <a:latin typeface="+mn-lt"/>
                <a:ea typeface="+mn-ea"/>
                <a:cs typeface="+mn-cs"/>
              </a:defRPr>
            </a:pPr>
            <a:endParaRPr lang="en-US"/>
          </a:p>
        </c:txPr>
        <c:crossAx val="349846928"/>
        <c:crosses val="autoZero"/>
        <c:auto val="1"/>
        <c:lblAlgn val="ctr"/>
        <c:lblOffset val="100"/>
        <c:noMultiLvlLbl val="0"/>
      </c:catAx>
      <c:valAx>
        <c:axId val="349846928"/>
        <c:scaling>
          <c:orientation val="minMax"/>
          <c:min val="-4"/>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050" b="0" i="0" u="none" strike="noStrike" kern="1200" baseline="0">
                <a:solidFill>
                  <a:schemeClr val="tx1">
                    <a:lumMod val="50000"/>
                  </a:schemeClr>
                </a:solidFill>
                <a:latin typeface="Arial" panose="020B0604020202020204" pitchFamily="34" charset="0"/>
                <a:ea typeface="+mn-ea"/>
                <a:cs typeface="Arial" panose="020B0604020202020204" pitchFamily="34" charset="0"/>
              </a:defRPr>
            </a:pPr>
            <a:endParaRPr lang="en-US"/>
          </a:p>
        </c:txPr>
        <c:crossAx val="1647158032"/>
        <c:crosses val="autoZero"/>
        <c:crossBetween val="between"/>
        <c:majorUnit val="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897B-4808-B7BB-AF306159D118}"/>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897B-4808-B7BB-AF306159D118}"/>
              </c:ext>
            </c:extLst>
          </c:dPt>
          <c:cat>
            <c:strRef>
              <c:f>Sheet1!$A$2:$A$3</c:f>
              <c:strCache>
                <c:ptCount val="2"/>
                <c:pt idx="0">
                  <c:v>Yes</c:v>
                </c:pt>
                <c:pt idx="1">
                  <c:v>No</c:v>
                </c:pt>
              </c:strCache>
            </c:strRef>
          </c:cat>
          <c:val>
            <c:numRef>
              <c:f>Sheet1!$B$2:$B$3</c:f>
              <c:numCache>
                <c:formatCode>General</c:formatCode>
                <c:ptCount val="2"/>
                <c:pt idx="0">
                  <c:v>56</c:v>
                </c:pt>
                <c:pt idx="1">
                  <c:v>44</c:v>
                </c:pt>
              </c:numCache>
            </c:numRef>
          </c:val>
          <c:extLst>
            <c:ext xmlns:c16="http://schemas.microsoft.com/office/drawing/2014/chart" uri="{C3380CC4-5D6E-409C-BE32-E72D297353CC}">
              <c16:uniqueId val="{00000004-897B-4808-B7BB-AF306159D118}"/>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9699-4A98-846B-2CA2BDD6E40C}"/>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9699-4A98-846B-2CA2BDD6E40C}"/>
              </c:ext>
            </c:extLst>
          </c:dPt>
          <c:cat>
            <c:strRef>
              <c:f>Sheet1!$A$2:$A$3</c:f>
              <c:strCache>
                <c:ptCount val="2"/>
                <c:pt idx="0">
                  <c:v>Yes</c:v>
                </c:pt>
                <c:pt idx="1">
                  <c:v>No</c:v>
                </c:pt>
              </c:strCache>
            </c:strRef>
          </c:cat>
          <c:val>
            <c:numRef>
              <c:f>Sheet1!$B$2:$B$3</c:f>
              <c:numCache>
                <c:formatCode>General</c:formatCode>
                <c:ptCount val="2"/>
                <c:pt idx="0">
                  <c:v>6.2</c:v>
                </c:pt>
                <c:pt idx="1">
                  <c:v>93.8</c:v>
                </c:pt>
              </c:numCache>
            </c:numRef>
          </c:val>
          <c:extLst>
            <c:ext xmlns:c16="http://schemas.microsoft.com/office/drawing/2014/chart" uri="{C3380CC4-5D6E-409C-BE32-E72D297353CC}">
              <c16:uniqueId val="{00000004-9699-4A98-846B-2CA2BDD6E40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980919476728601E-2"/>
          <c:y val="2.1243035378853647E-2"/>
          <c:w val="0.96498138535813083"/>
          <c:h val="0.97875696462114636"/>
        </c:manualLayout>
      </c:layout>
      <c:doughnutChart>
        <c:varyColors val="1"/>
        <c:ser>
          <c:idx val="0"/>
          <c:order val="0"/>
          <c:tx>
            <c:strRef>
              <c:f>Sheet1!$B$1</c:f>
              <c:strCache>
                <c:ptCount val="1"/>
                <c:pt idx="0">
                  <c:v>Column1</c:v>
                </c:pt>
              </c:strCache>
            </c:strRef>
          </c:tx>
          <c:spPr>
            <a:ln w="28575">
              <a:solidFill>
                <a:schemeClr val="bg1"/>
              </a:solidFill>
            </a:ln>
          </c:spPr>
          <c:dPt>
            <c:idx val="0"/>
            <c:bubble3D val="0"/>
            <c:spPr>
              <a:solidFill>
                <a:schemeClr val="accent2"/>
              </a:solidFill>
              <a:ln w="28575">
                <a:solidFill>
                  <a:schemeClr val="bg1"/>
                </a:solidFill>
              </a:ln>
              <a:effectLst/>
            </c:spPr>
            <c:extLst>
              <c:ext xmlns:c16="http://schemas.microsoft.com/office/drawing/2014/chart" uri="{C3380CC4-5D6E-409C-BE32-E72D297353CC}">
                <c16:uniqueId val="{00000001-9699-4A98-846B-2CA2BDD6E40C}"/>
              </c:ext>
            </c:extLst>
          </c:dPt>
          <c:dPt>
            <c:idx val="1"/>
            <c:bubble3D val="0"/>
            <c:spPr>
              <a:solidFill>
                <a:schemeClr val="bg2">
                  <a:lumMod val="90000"/>
                </a:schemeClr>
              </a:solidFill>
              <a:ln w="28575">
                <a:solidFill>
                  <a:schemeClr val="bg1"/>
                </a:solidFill>
              </a:ln>
              <a:effectLst/>
            </c:spPr>
            <c:extLst>
              <c:ext xmlns:c16="http://schemas.microsoft.com/office/drawing/2014/chart" uri="{C3380CC4-5D6E-409C-BE32-E72D297353CC}">
                <c16:uniqueId val="{00000003-9699-4A98-846B-2CA2BDD6E40C}"/>
              </c:ext>
            </c:extLst>
          </c:dPt>
          <c:cat>
            <c:strRef>
              <c:f>Sheet1!$A$2:$A$3</c:f>
              <c:strCache>
                <c:ptCount val="2"/>
                <c:pt idx="0">
                  <c:v>Yes</c:v>
                </c:pt>
                <c:pt idx="1">
                  <c:v>No</c:v>
                </c:pt>
              </c:strCache>
            </c:strRef>
          </c:cat>
          <c:val>
            <c:numRef>
              <c:f>Sheet1!$B$2:$B$3</c:f>
              <c:numCache>
                <c:formatCode>General</c:formatCode>
                <c:ptCount val="2"/>
                <c:pt idx="0">
                  <c:v>23.1</c:v>
                </c:pt>
                <c:pt idx="1">
                  <c:v>76.900000000000006</c:v>
                </c:pt>
              </c:numCache>
            </c:numRef>
          </c:val>
          <c:extLst>
            <c:ext xmlns:c16="http://schemas.microsoft.com/office/drawing/2014/chart" uri="{C3380CC4-5D6E-409C-BE32-E72D297353CC}">
              <c16:uniqueId val="{00000004-9699-4A98-846B-2CA2BDD6E40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2225">
      <a:solidFill>
        <a:schemeClr val="bg1"/>
      </a:solid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47683286348321E-2"/>
          <c:y val="0.10327852384068549"/>
          <c:w val="0.9217121520722672"/>
          <c:h val="0.78229480819403485"/>
        </c:manualLayout>
      </c:layout>
      <c:scatterChart>
        <c:scatterStyle val="lineMarker"/>
        <c:varyColors val="0"/>
        <c:ser>
          <c:idx val="0"/>
          <c:order val="0"/>
          <c:tx>
            <c:strRef>
              <c:f>Sheet1!$B$1</c:f>
              <c:strCache>
                <c:ptCount val="1"/>
                <c:pt idx="0">
                  <c:v>vertical</c:v>
                </c:pt>
              </c:strCache>
            </c:strRef>
          </c:tx>
          <c:spPr>
            <a:ln w="19050" cap="rnd">
              <a:noFill/>
              <a:round/>
            </a:ln>
            <a:effectLst/>
          </c:spPr>
          <c:marker>
            <c:symbol val="circle"/>
            <c:size val="5"/>
            <c:spPr>
              <a:solidFill>
                <a:schemeClr val="accent2"/>
              </a:solidFill>
              <a:ln w="9525">
                <a:noFill/>
              </a:ln>
              <a:effectLst/>
            </c:spPr>
          </c:marker>
          <c:errBars>
            <c:errDir val="x"/>
            <c:errBarType val="both"/>
            <c:errValType val="cust"/>
            <c:noEndCap val="0"/>
            <c:plus>
              <c:numRef>
                <c:f>Sheet1!$E$2:$E$12</c:f>
                <c:numCache>
                  <c:formatCode>General</c:formatCode>
                  <c:ptCount val="11"/>
                  <c:pt idx="0">
                    <c:v>1.44</c:v>
                  </c:pt>
                  <c:pt idx="1">
                    <c:v>1.44</c:v>
                  </c:pt>
                  <c:pt idx="2">
                    <c:v>0.9700000000000002</c:v>
                  </c:pt>
                </c:numCache>
              </c:numRef>
            </c:plus>
            <c:minus>
              <c:numRef>
                <c:f>Sheet1!$D$2:$D$12</c:f>
                <c:numCache>
                  <c:formatCode>General</c:formatCode>
                  <c:ptCount val="11"/>
                  <c:pt idx="0">
                    <c:v>0.8899999999999999</c:v>
                  </c:pt>
                  <c:pt idx="1">
                    <c:v>0.8899999999999999</c:v>
                  </c:pt>
                  <c:pt idx="2">
                    <c:v>0.64999999999999991</c:v>
                  </c:pt>
                </c:numCache>
              </c:numRef>
            </c:minus>
            <c:spPr>
              <a:noFill/>
              <a:ln w="9525" cap="flat" cmpd="sng" algn="ctr">
                <a:solidFill>
                  <a:schemeClr val="accent5"/>
                </a:solidFill>
                <a:round/>
              </a:ln>
              <a:effectLst/>
            </c:spPr>
          </c:errBars>
          <c:xVal>
            <c:numRef>
              <c:f>Sheet1!$A$2:$A$4</c:f>
              <c:numCache>
                <c:formatCode>General</c:formatCode>
                <c:ptCount val="3"/>
                <c:pt idx="0">
                  <c:v>2.34</c:v>
                </c:pt>
                <c:pt idx="1">
                  <c:v>2.34</c:v>
                </c:pt>
                <c:pt idx="2">
                  <c:v>1.92</c:v>
                </c:pt>
              </c:numCache>
            </c:numRef>
          </c:xVal>
          <c:yVal>
            <c:numRef>
              <c:f>Sheet1!$B$2:$B$4</c:f>
              <c:numCache>
                <c:formatCode>General</c:formatCode>
                <c:ptCount val="3"/>
                <c:pt idx="0">
                  <c:v>10.8</c:v>
                </c:pt>
                <c:pt idx="1">
                  <c:v>7.4</c:v>
                </c:pt>
                <c:pt idx="2">
                  <c:v>4</c:v>
                </c:pt>
              </c:numCache>
            </c:numRef>
          </c:yVal>
          <c:smooth val="0"/>
          <c:extLst>
            <c:ext xmlns:c16="http://schemas.microsoft.com/office/drawing/2014/chart" uri="{C3380CC4-5D6E-409C-BE32-E72D297353CC}">
              <c16:uniqueId val="{00000000-3AF9-41B5-806B-A1B757008C5C}"/>
            </c:ext>
          </c:extLst>
        </c:ser>
        <c:dLbls>
          <c:showLegendKey val="0"/>
          <c:showVal val="0"/>
          <c:showCatName val="0"/>
          <c:showSerName val="0"/>
          <c:showPercent val="0"/>
          <c:showBubbleSize val="0"/>
        </c:dLbls>
        <c:axId val="750046472"/>
        <c:axId val="750046800"/>
      </c:scatterChart>
      <c:valAx>
        <c:axId val="750046472"/>
        <c:scaling>
          <c:orientation val="minMax"/>
          <c:min val="0"/>
        </c:scaling>
        <c:delete val="0"/>
        <c:axPos val="b"/>
        <c:numFmt formatCode="#,##0.0" sourceLinked="0"/>
        <c:majorTickMark val="out"/>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0046800"/>
        <c:crossesAt val="0"/>
        <c:crossBetween val="midCat"/>
      </c:valAx>
      <c:valAx>
        <c:axId val="750046800"/>
        <c:scaling>
          <c:orientation val="minMax"/>
          <c:max val="14"/>
          <c:min val="2"/>
        </c:scaling>
        <c:delete val="0"/>
        <c:axPos val="l"/>
        <c:numFmt formatCode="General" sourceLinked="1"/>
        <c:majorTickMark val="none"/>
        <c:minorTickMark val="none"/>
        <c:tickLblPos val="none"/>
        <c:spPr>
          <a:noFill/>
          <a:ln w="9525" cap="flat" cmpd="sng" algn="ctr">
            <a:solidFill>
              <a:schemeClr val="bg2">
                <a:lumMod val="2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mn-lt"/>
                <a:ea typeface="+mn-ea"/>
                <a:cs typeface="+mn-cs"/>
              </a:defRPr>
            </a:pPr>
            <a:endParaRPr lang="en-US"/>
          </a:p>
        </c:txPr>
        <c:crossAx val="750046472"/>
        <c:crossesAt val="1"/>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bg2">
              <a:lumMod val="25000"/>
            </a:schemeClr>
          </a:solidFill>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0172337178075311"/>
          <c:w val="0.78491713972882937"/>
          <c:h val="0.56323040291045867"/>
        </c:manualLayout>
      </c:layout>
      <c:barChart>
        <c:barDir val="col"/>
        <c:grouping val="clustered"/>
        <c:varyColors val="0"/>
        <c:ser>
          <c:idx val="0"/>
          <c:order val="0"/>
          <c:tx>
            <c:strRef>
              <c:f>Sheet1!$B$1</c:f>
              <c:strCache>
                <c:ptCount val="1"/>
                <c:pt idx="0">
                  <c:v>NCA</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18-486F-BE26-7A5EA5AA6C31}"/>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18-486F-BE26-7A5EA5AA6C3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UDCA</c:v>
                </c:pt>
                <c:pt idx="1">
                  <c:v>UDCA</c:v>
                </c:pt>
              </c:strCache>
            </c:strRef>
          </c:cat>
          <c:val>
            <c:numRef>
              <c:f>Sheet1!$B$2:$B$3</c:f>
              <c:numCache>
                <c:formatCode>General</c:formatCode>
                <c:ptCount val="2"/>
                <c:pt idx="0">
                  <c:v>21.3</c:v>
                </c:pt>
                <c:pt idx="1">
                  <c:v>16.5</c:v>
                </c:pt>
              </c:numCache>
            </c:numRef>
          </c:val>
          <c:extLst>
            <c:ext xmlns:c16="http://schemas.microsoft.com/office/drawing/2014/chart" uri="{C3380CC4-5D6E-409C-BE32-E72D297353CC}">
              <c16:uniqueId val="{00000002-4518-486F-BE26-7A5EA5AA6C31}"/>
            </c:ext>
          </c:extLst>
        </c:ser>
        <c:ser>
          <c:idx val="1"/>
          <c:order val="1"/>
          <c:tx>
            <c:strRef>
              <c:f>Sheet1!$C$1</c:f>
              <c:strCache>
                <c:ptCount val="1"/>
                <c:pt idx="0">
                  <c:v>Placebo</c:v>
                </c:pt>
              </c:strCache>
            </c:strRef>
          </c:tx>
          <c:spPr>
            <a:solidFill>
              <a:srgbClr val="7474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UDCA</c:v>
                </c:pt>
                <c:pt idx="1">
                  <c:v>UDCA</c:v>
                </c:pt>
              </c:strCache>
            </c:strRef>
          </c:cat>
          <c:val>
            <c:numRef>
              <c:f>Sheet1!$C$2:$C$3</c:f>
              <c:numCache>
                <c:formatCode>General</c:formatCode>
                <c:ptCount val="2"/>
                <c:pt idx="0">
                  <c:v>5.6</c:v>
                </c:pt>
                <c:pt idx="1">
                  <c:v>6.4</c:v>
                </c:pt>
              </c:numCache>
            </c:numRef>
          </c:val>
          <c:extLst>
            <c:ext xmlns:c16="http://schemas.microsoft.com/office/drawing/2014/chart" uri="{C3380CC4-5D6E-409C-BE32-E72D297353CC}">
              <c16:uniqueId val="{00000003-4518-486F-BE26-7A5EA5AA6C3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1"/>
        <c:axPos val="b"/>
        <c:numFmt formatCode="General" sourceLinked="1"/>
        <c:majorTickMark val="none"/>
        <c:minorTickMark val="none"/>
        <c:tickLblPos val="nextTo"/>
        <c:crossAx val="289948703"/>
        <c:crosses val="autoZero"/>
        <c:auto val="1"/>
        <c:lblAlgn val="ctr"/>
        <c:lblOffset val="100"/>
        <c:noMultiLvlLbl val="0"/>
      </c:catAx>
      <c:valAx>
        <c:axId val="289948703"/>
        <c:scaling>
          <c:orientation val="minMax"/>
          <c:max val="4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2.6525300881035697E-2"/>
              <c:y val="0.23771945385577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de-DE"/>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0172337178075311"/>
          <c:w val="0.78491713972882937"/>
          <c:h val="0.56323040291045867"/>
        </c:manualLayout>
      </c:layout>
      <c:barChart>
        <c:barDir val="col"/>
        <c:grouping val="clustered"/>
        <c:varyColors val="0"/>
        <c:ser>
          <c:idx val="0"/>
          <c:order val="0"/>
          <c:tx>
            <c:strRef>
              <c:f>Sheet1!$B$1</c:f>
              <c:strCache>
                <c:ptCount val="1"/>
                <c:pt idx="0">
                  <c:v>NCA</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18-486F-BE26-7A5EA5AA6C31}"/>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18-486F-BE26-7A5EA5AA6C3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UDCA</c:v>
                </c:pt>
                <c:pt idx="1">
                  <c:v>UDCA</c:v>
                </c:pt>
              </c:strCache>
            </c:strRef>
          </c:cat>
          <c:val>
            <c:numRef>
              <c:f>Sheet1!$B$2:$B$3</c:f>
              <c:numCache>
                <c:formatCode>General</c:formatCode>
                <c:ptCount val="2"/>
                <c:pt idx="0">
                  <c:v>25.5</c:v>
                </c:pt>
                <c:pt idx="1">
                  <c:v>18.399999999999999</c:v>
                </c:pt>
              </c:numCache>
            </c:numRef>
          </c:val>
          <c:extLst>
            <c:ext xmlns:c16="http://schemas.microsoft.com/office/drawing/2014/chart" uri="{C3380CC4-5D6E-409C-BE32-E72D297353CC}">
              <c16:uniqueId val="{00000002-4518-486F-BE26-7A5EA5AA6C31}"/>
            </c:ext>
          </c:extLst>
        </c:ser>
        <c:ser>
          <c:idx val="1"/>
          <c:order val="1"/>
          <c:tx>
            <c:strRef>
              <c:f>Sheet1!$C$1</c:f>
              <c:strCache>
                <c:ptCount val="1"/>
                <c:pt idx="0">
                  <c:v>Placebo</c:v>
                </c:pt>
              </c:strCache>
            </c:strRef>
          </c:tx>
          <c:spPr>
            <a:solidFill>
              <a:srgbClr val="7474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UDCA</c:v>
                </c:pt>
                <c:pt idx="1">
                  <c:v>UDCA</c:v>
                </c:pt>
              </c:strCache>
            </c:strRef>
          </c:cat>
          <c:val>
            <c:numRef>
              <c:f>Sheet1!$C$2:$C$3</c:f>
              <c:numCache>
                <c:formatCode>General</c:formatCode>
                <c:ptCount val="2"/>
                <c:pt idx="0">
                  <c:v>5.6</c:v>
                </c:pt>
                <c:pt idx="1">
                  <c:v>15.4</c:v>
                </c:pt>
              </c:numCache>
            </c:numRef>
          </c:val>
          <c:extLst>
            <c:ext xmlns:c16="http://schemas.microsoft.com/office/drawing/2014/chart" uri="{C3380CC4-5D6E-409C-BE32-E72D297353CC}">
              <c16:uniqueId val="{00000003-4518-486F-BE26-7A5EA5AA6C3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89948703"/>
        <c:crosses val="autoZero"/>
        <c:auto val="1"/>
        <c:lblAlgn val="ctr"/>
        <c:lblOffset val="100"/>
        <c:noMultiLvlLbl val="0"/>
      </c:catAx>
      <c:valAx>
        <c:axId val="289948703"/>
        <c:scaling>
          <c:orientation val="minMax"/>
          <c:max val="4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3.0140769850063372E-2"/>
              <c:y val="0.23771945385577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20172337178075311"/>
          <c:w val="0.78491713972882937"/>
          <c:h val="0.56323040291045867"/>
        </c:manualLayout>
      </c:layout>
      <c:barChart>
        <c:barDir val="col"/>
        <c:grouping val="clustered"/>
        <c:varyColors val="0"/>
        <c:ser>
          <c:idx val="0"/>
          <c:order val="0"/>
          <c:tx>
            <c:strRef>
              <c:f>Sheet1!$B$1</c:f>
              <c:strCache>
                <c:ptCount val="1"/>
                <c:pt idx="0">
                  <c:v>NCA</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518-486F-BE26-7A5EA5AA6C31}"/>
                </c:ext>
              </c:extLst>
            </c:dLbl>
            <c:dLbl>
              <c:idx val="1"/>
              <c:tx>
                <c:rich>
                  <a:bodyPr/>
                  <a:lstStyle/>
                  <a:p>
                    <a:fld id="{D183975C-FB5E-4CD1-ADF6-8223E22816FE}" type="VALUE">
                      <a:rPr lang="en-US" smtClean="0"/>
                      <a:pPr/>
                      <a:t>[VALUE]</a:t>
                    </a:fld>
                    <a:endParaRPr lang="en-GB"/>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518-486F-BE26-7A5EA5AA6C3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UDCA</c:v>
                </c:pt>
                <c:pt idx="1">
                  <c:v>UDCA</c:v>
                </c:pt>
              </c:strCache>
            </c:strRef>
          </c:cat>
          <c:val>
            <c:numRef>
              <c:f>Sheet1!$B$2:$B$3</c:f>
              <c:numCache>
                <c:formatCode>General</c:formatCode>
                <c:ptCount val="2"/>
                <c:pt idx="0">
                  <c:v>31.9</c:v>
                </c:pt>
                <c:pt idx="1">
                  <c:v>14.6</c:v>
                </c:pt>
              </c:numCache>
            </c:numRef>
          </c:val>
          <c:extLst>
            <c:ext xmlns:c16="http://schemas.microsoft.com/office/drawing/2014/chart" uri="{C3380CC4-5D6E-409C-BE32-E72D297353CC}">
              <c16:uniqueId val="{00000002-4518-486F-BE26-7A5EA5AA6C31}"/>
            </c:ext>
          </c:extLst>
        </c:ser>
        <c:ser>
          <c:idx val="1"/>
          <c:order val="1"/>
          <c:tx>
            <c:strRef>
              <c:f>Sheet1!$C$1</c:f>
              <c:strCache>
                <c:ptCount val="1"/>
                <c:pt idx="0">
                  <c:v>Placebo</c:v>
                </c:pt>
              </c:strCache>
            </c:strRef>
          </c:tx>
          <c:spPr>
            <a:solidFill>
              <a:srgbClr val="7474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UDCA</c:v>
                </c:pt>
                <c:pt idx="1">
                  <c:v>UDCA</c:v>
                </c:pt>
              </c:strCache>
            </c:strRef>
          </c:cat>
          <c:val>
            <c:numRef>
              <c:f>Sheet1!$C$2:$C$3</c:f>
              <c:numCache>
                <c:formatCode>General</c:formatCode>
                <c:ptCount val="2"/>
                <c:pt idx="0">
                  <c:v>0</c:v>
                </c:pt>
                <c:pt idx="1">
                  <c:v>11.5</c:v>
                </c:pt>
              </c:numCache>
            </c:numRef>
          </c:val>
          <c:extLst>
            <c:ext xmlns:c16="http://schemas.microsoft.com/office/drawing/2014/chart" uri="{C3380CC4-5D6E-409C-BE32-E72D297353CC}">
              <c16:uniqueId val="{00000003-4518-486F-BE26-7A5EA5AA6C31}"/>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89948703"/>
        <c:crosses val="autoZero"/>
        <c:auto val="1"/>
        <c:lblAlgn val="ctr"/>
        <c:lblOffset val="100"/>
        <c:noMultiLvlLbl val="0"/>
      </c:catAx>
      <c:valAx>
        <c:axId val="289948703"/>
        <c:scaling>
          <c:orientation val="minMax"/>
          <c:max val="40"/>
          <c:min val="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2.6525300881035697E-2"/>
              <c:y val="0.23771945385577797"/>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de-DE"/>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988995919981682"/>
        </c:manualLayout>
      </c:layout>
      <c:barChart>
        <c:barDir val="col"/>
        <c:grouping val="clustered"/>
        <c:varyColors val="0"/>
        <c:ser>
          <c:idx val="0"/>
          <c:order val="0"/>
          <c:tx>
            <c:strRef>
              <c:f>Sheet1!$B$1</c:f>
              <c:strCache>
                <c:ptCount val="1"/>
                <c:pt idx="0">
                  <c:v>Elafibrinor</c:v>
                </c:pt>
              </c:strCache>
            </c:strRef>
          </c:tx>
          <c:spPr>
            <a:solidFill>
              <a:schemeClr val="accent2"/>
            </a:solidFill>
            <a:ln>
              <a:noFill/>
            </a:ln>
            <a:effectLst/>
          </c:spPr>
          <c:invertIfNegative val="0"/>
          <c:dLbls>
            <c:dLbl>
              <c:idx val="0"/>
              <c:layout>
                <c:manualLayout>
                  <c:x val="0"/>
                  <c:y val="-0.15462190930771305"/>
                </c:manualLayout>
              </c:layout>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0F-40AE-884E-4EE8E67A23EA}"/>
                </c:ext>
              </c:extLst>
            </c:dLbl>
            <c:dLbl>
              <c:idx val="1"/>
              <c:layout>
                <c:manualLayout>
                  <c:x val="-9.1447861019851017E-17"/>
                  <c:y val="-0.12988322198050728"/>
                </c:manualLayout>
              </c:layout>
              <c:tx>
                <c:rich>
                  <a:bodyPr/>
                  <a:lstStyle/>
                  <a:p>
                    <a:fld id="{D183975C-FB5E-4CD1-ADF6-8223E22816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0F-40AE-884E-4EE8E67A23EA}"/>
                </c:ext>
              </c:extLst>
            </c:dLbl>
            <c:dLbl>
              <c:idx val="2"/>
              <c:layout>
                <c:manualLayout>
                  <c:x val="0"/>
                  <c:y val="-6.184817932163654E-2"/>
                </c:manualLayout>
              </c:layout>
              <c:tx>
                <c:rich>
                  <a:bodyPr/>
                  <a:lstStyle/>
                  <a:p>
                    <a:fld id="{8B17B5D1-C5A7-4540-8CED-90BB74900C7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0F-40AE-884E-4EE8E67A23E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Sheet1!$F$2:$F$4</c:f>
                <c:numCache>
                  <c:formatCode>General</c:formatCode>
                  <c:ptCount val="3"/>
                  <c:pt idx="0">
                    <c:v>-14</c:v>
                  </c:pt>
                  <c:pt idx="1">
                    <c:v>-11</c:v>
                  </c:pt>
                  <c:pt idx="2">
                    <c:v>-6</c:v>
                  </c:pt>
                </c:numCache>
              </c:numRef>
            </c:plus>
            <c:minus>
              <c:numRef>
                <c:f>Sheet1!$E$2:$E$4</c:f>
                <c:numCache>
                  <c:formatCode>General</c:formatCode>
                  <c:ptCount val="3"/>
                  <c:pt idx="0">
                    <c:v>-23</c:v>
                  </c:pt>
                  <c:pt idx="1">
                    <c:v>-26</c:v>
                  </c:pt>
                  <c:pt idx="2">
                    <c:v>-25</c:v>
                  </c:pt>
                </c:numCache>
              </c:numRef>
            </c:minus>
            <c:spPr>
              <a:noFill/>
              <a:ln w="9525" cap="flat" cmpd="sng" algn="ctr">
                <a:solidFill>
                  <a:schemeClr val="tx1"/>
                </a:solidFill>
                <a:round/>
              </a:ln>
              <a:effectLst/>
            </c:spPr>
          </c:errBars>
          <c:cat>
            <c:strRef>
              <c:f>Sheet1!$A$2:$A$4</c:f>
              <c:strCache>
                <c:ptCount val="3"/>
                <c:pt idx="0">
                  <c:v>Month 1</c:v>
                </c:pt>
                <c:pt idx="1">
                  <c:v>Month 3</c:v>
                </c:pt>
                <c:pt idx="2">
                  <c:v>Month 6</c:v>
                </c:pt>
              </c:strCache>
            </c:strRef>
          </c:cat>
          <c:val>
            <c:numRef>
              <c:f>Sheet1!$B$2:$B$4</c:f>
              <c:numCache>
                <c:formatCode>General</c:formatCode>
                <c:ptCount val="3"/>
                <c:pt idx="0">
                  <c:v>-24</c:v>
                </c:pt>
                <c:pt idx="1">
                  <c:v>-24</c:v>
                </c:pt>
                <c:pt idx="2">
                  <c:v>-36</c:v>
                </c:pt>
              </c:numCache>
            </c:numRef>
          </c:val>
          <c:extLst>
            <c:ext xmlns:c16="http://schemas.microsoft.com/office/drawing/2014/chart" uri="{C3380CC4-5D6E-409C-BE32-E72D297353CC}">
              <c16:uniqueId val="{00000005-420F-40AE-884E-4EE8E67A23EA}"/>
            </c:ext>
          </c:extLst>
        </c:ser>
        <c:ser>
          <c:idx val="1"/>
          <c:order val="1"/>
          <c:tx>
            <c:strRef>
              <c:f>Sheet1!$C$1</c:f>
              <c:strCache>
                <c:ptCount val="1"/>
                <c:pt idx="0">
                  <c:v>Seladelpar</c:v>
                </c:pt>
              </c:strCache>
            </c:strRef>
          </c:tx>
          <c:spPr>
            <a:solidFill>
              <a:srgbClr val="747474"/>
            </a:solidFill>
            <a:ln>
              <a:noFill/>
            </a:ln>
            <a:effectLst/>
          </c:spPr>
          <c:invertIfNegative val="0"/>
          <c:dLbls>
            <c:dLbl>
              <c:idx val="0"/>
              <c:layout>
                <c:manualLayout>
                  <c:x val="0"/>
                  <c:y val="-0.15462239630892044"/>
                </c:manualLayout>
              </c:layout>
              <c:tx>
                <c:rich>
                  <a:bodyPr/>
                  <a:lstStyle/>
                  <a:p>
                    <a:fld id="{AF1FC3AA-F114-4F39-BE38-87C79048297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0F-40AE-884E-4EE8E67A23EA}"/>
                </c:ext>
              </c:extLst>
            </c:dLbl>
            <c:dLbl>
              <c:idx val="1"/>
              <c:layout>
                <c:manualLayout>
                  <c:x val="-9.1447861019851017E-17"/>
                  <c:y val="-0.15462239630892044"/>
                </c:manualLayout>
              </c:layout>
              <c:tx>
                <c:rich>
                  <a:bodyPr/>
                  <a:lstStyle/>
                  <a:p>
                    <a:fld id="{4B5AAC3C-3513-4F09-B175-681D88EE8E1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20F-40AE-884E-4EE8E67A23EA}"/>
                </c:ext>
              </c:extLst>
            </c:dLbl>
            <c:dLbl>
              <c:idx val="2"/>
              <c:layout>
                <c:manualLayout>
                  <c:x val="0"/>
                  <c:y val="-0.15462239630892033"/>
                </c:manualLayout>
              </c:layout>
              <c:tx>
                <c:rich>
                  <a:bodyPr/>
                  <a:lstStyle/>
                  <a:p>
                    <a:fld id="{B59B46E7-FFC9-4CBA-9416-F80E82D3790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20F-40AE-884E-4EE8E67A23E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Sheet1!$H$2:$H$4</c:f>
                <c:numCache>
                  <c:formatCode>General</c:formatCode>
                  <c:ptCount val="3"/>
                  <c:pt idx="0">
                    <c:v>-15</c:v>
                  </c:pt>
                  <c:pt idx="1">
                    <c:v>-14</c:v>
                  </c:pt>
                  <c:pt idx="2">
                    <c:v>-14</c:v>
                  </c:pt>
                </c:numCache>
              </c:numRef>
            </c:plus>
            <c:minus>
              <c:numRef>
                <c:f>Sheet1!$G$2:$G$4</c:f>
                <c:numCache>
                  <c:formatCode>General</c:formatCode>
                  <c:ptCount val="3"/>
                  <c:pt idx="0">
                    <c:v>-19</c:v>
                  </c:pt>
                  <c:pt idx="1">
                    <c:v>-23</c:v>
                  </c:pt>
                  <c:pt idx="2">
                    <c:v>-31</c:v>
                  </c:pt>
                </c:numCache>
              </c:numRef>
            </c:minus>
            <c:spPr>
              <a:noFill/>
              <a:ln w="9525" cap="flat" cmpd="sng" algn="ctr">
                <a:solidFill>
                  <a:schemeClr val="tx1"/>
                </a:solidFill>
                <a:round/>
              </a:ln>
              <a:effectLst/>
            </c:spPr>
          </c:errBars>
          <c:cat>
            <c:strRef>
              <c:f>Sheet1!$A$2:$A$4</c:f>
              <c:strCache>
                <c:ptCount val="3"/>
                <c:pt idx="0">
                  <c:v>Month 1</c:v>
                </c:pt>
                <c:pt idx="1">
                  <c:v>Month 3</c:v>
                </c:pt>
                <c:pt idx="2">
                  <c:v>Month 6</c:v>
                </c:pt>
              </c:strCache>
            </c:strRef>
          </c:cat>
          <c:val>
            <c:numRef>
              <c:f>Sheet1!$C$2:$C$4</c:f>
              <c:numCache>
                <c:formatCode>General</c:formatCode>
                <c:ptCount val="3"/>
                <c:pt idx="0">
                  <c:v>-19</c:v>
                </c:pt>
                <c:pt idx="1">
                  <c:v>-26</c:v>
                </c:pt>
                <c:pt idx="2">
                  <c:v>-33</c:v>
                </c:pt>
              </c:numCache>
            </c:numRef>
          </c:val>
          <c:extLst>
            <c:ext xmlns:c16="http://schemas.microsoft.com/office/drawing/2014/chart" uri="{C3380CC4-5D6E-409C-BE32-E72D297353CC}">
              <c16:uniqueId val="{00000006-420F-40AE-884E-4EE8E67A23EA}"/>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high"/>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Median ALP</a:t>
                </a:r>
                <a:r>
                  <a:rPr lang="en-NZ" sz="1200" b="1" baseline="0">
                    <a:solidFill>
                      <a:schemeClr val="tx1"/>
                    </a:solidFill>
                    <a:latin typeface="Arial" panose="020B0604020202020204" pitchFamily="34" charset="0"/>
                    <a:cs typeface="Arial" panose="020B0604020202020204" pitchFamily="34" charset="0"/>
                  </a:rPr>
                  <a:t> reduction from baseline, % (IQR)</a:t>
                </a:r>
                <a:endParaRPr lang="en-NZ" sz="1200" b="1">
                  <a:solidFill>
                    <a:schemeClr val="tx1"/>
                  </a:solidFill>
                  <a:latin typeface="Arial" panose="020B0604020202020204" pitchFamily="34" charset="0"/>
                  <a:cs typeface="Arial" panose="020B0604020202020204" pitchFamily="34" charset="0"/>
                </a:endParaRPr>
              </a:p>
            </c:rich>
          </c:tx>
          <c:layout>
            <c:manualLayout>
              <c:xMode val="edge"/>
              <c:yMode val="edge"/>
              <c:x val="2.4940613845457747E-3"/>
              <c:y val="0.16633526234511536"/>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7484537664081645"/>
        </c:manualLayout>
      </c:layout>
      <c:barChart>
        <c:barDir val="col"/>
        <c:grouping val="clustered"/>
        <c:varyColors val="0"/>
        <c:ser>
          <c:idx val="0"/>
          <c:order val="0"/>
          <c:tx>
            <c:strRef>
              <c:f>Sheet1!$B$1</c:f>
              <c:strCache>
                <c:ptCount val="1"/>
                <c:pt idx="0">
                  <c:v>Elafibrinor</c:v>
                </c:pt>
              </c:strCache>
            </c:strRef>
          </c:tx>
          <c:spPr>
            <a:solidFill>
              <a:schemeClr val="accent2"/>
            </a:solidFill>
            <a:ln>
              <a:noFill/>
            </a:ln>
            <a:effectLst/>
          </c:spPr>
          <c:invertIfNegative val="0"/>
          <c:dLbls>
            <c:dLbl>
              <c:idx val="0"/>
              <c:layout>
                <c:manualLayout>
                  <c:x val="-2.4940613845458202E-3"/>
                  <c:y val="6.0135252231870171E-3"/>
                </c:manualLayout>
              </c:layout>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0F-40AE-884E-4EE8E67A23EA}"/>
                </c:ext>
              </c:extLst>
            </c:dLbl>
            <c:dLbl>
              <c:idx val="1"/>
              <c:tx>
                <c:rich>
                  <a:bodyPr/>
                  <a:lstStyle/>
                  <a:p>
                    <a:fld id="{D183975C-FB5E-4CD1-ADF6-8223E22816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0F-40AE-884E-4EE8E67A23EA}"/>
                </c:ext>
              </c:extLst>
            </c:dLbl>
            <c:dLbl>
              <c:idx val="2"/>
              <c:tx>
                <c:rich>
                  <a:bodyPr/>
                  <a:lstStyle/>
                  <a:p>
                    <a:fld id="{8B17B5D1-C5A7-4540-8CED-90BB74900C7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0F-40AE-884E-4EE8E67A23EA}"/>
                </c:ext>
              </c:extLst>
            </c:dLbl>
            <c:dLbl>
              <c:idx val="3"/>
              <c:tx>
                <c:rich>
                  <a:bodyPr/>
                  <a:lstStyle/>
                  <a:p>
                    <a:fld id="{8F769F3E-269C-409C-9084-0E5B5A56CAB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2D-40A6-8EB3-D9FFB098F77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Sheet1!$F$2:$F$4</c:f>
                <c:numCache>
                  <c:formatCode>General</c:formatCode>
                  <c:ptCount val="3"/>
                </c:numCache>
              </c:numRef>
            </c:plus>
            <c:minus>
              <c:numRef>
                <c:f>Sheet1!$E$2:$E$4</c:f>
                <c:numCache>
                  <c:formatCode>General</c:formatCode>
                  <c:ptCount val="3"/>
                </c:numCache>
              </c:numRef>
            </c:minus>
            <c:spPr>
              <a:noFill/>
              <a:ln w="9525" cap="flat" cmpd="sng" algn="ctr">
                <a:solidFill>
                  <a:schemeClr val="tx1"/>
                </a:solidFill>
                <a:round/>
              </a:ln>
              <a:effectLst/>
            </c:spPr>
          </c:errBars>
          <c:cat>
            <c:strRef>
              <c:f>Sheet1!$A$2:$A$5</c:f>
              <c:strCache>
                <c:ptCount val="4"/>
                <c:pt idx="0">
                  <c:v>UDCA</c:v>
                </c:pt>
                <c:pt idx="1">
                  <c:v>OCA + UDCA</c:v>
                </c:pt>
                <c:pt idx="2">
                  <c:v>Bezafibrate</c:v>
                </c:pt>
                <c:pt idx="3">
                  <c:v>Triple*</c:v>
                </c:pt>
              </c:strCache>
            </c:strRef>
          </c:cat>
          <c:val>
            <c:numRef>
              <c:f>Sheet1!$B$2:$B$5</c:f>
              <c:numCache>
                <c:formatCode>General</c:formatCode>
                <c:ptCount val="4"/>
                <c:pt idx="0">
                  <c:v>42</c:v>
                </c:pt>
                <c:pt idx="1">
                  <c:v>70</c:v>
                </c:pt>
                <c:pt idx="2">
                  <c:v>37</c:v>
                </c:pt>
                <c:pt idx="3">
                  <c:v>35</c:v>
                </c:pt>
              </c:numCache>
            </c:numRef>
          </c:val>
          <c:extLst>
            <c:ext xmlns:c16="http://schemas.microsoft.com/office/drawing/2014/chart" uri="{C3380CC4-5D6E-409C-BE32-E72D297353CC}">
              <c16:uniqueId val="{00000005-420F-40AE-884E-4EE8E67A23EA}"/>
            </c:ext>
          </c:extLst>
        </c:ser>
        <c:ser>
          <c:idx val="1"/>
          <c:order val="1"/>
          <c:tx>
            <c:strRef>
              <c:f>Sheet1!$C$1</c:f>
              <c:strCache>
                <c:ptCount val="1"/>
                <c:pt idx="0">
                  <c:v>Seladelpar</c:v>
                </c:pt>
              </c:strCache>
            </c:strRef>
          </c:tx>
          <c:spPr>
            <a:solidFill>
              <a:srgbClr val="747474"/>
            </a:solidFill>
            <a:ln>
              <a:noFill/>
            </a:ln>
            <a:effectLst/>
          </c:spPr>
          <c:invertIfNegative val="0"/>
          <c:dLbls>
            <c:dLbl>
              <c:idx val="0"/>
              <c:layout>
                <c:manualLayout>
                  <c:x val="7.4821841536372776E-3"/>
                  <c:y val="6.0135252231870171E-3"/>
                </c:manualLayout>
              </c:layout>
              <c:tx>
                <c:rich>
                  <a:bodyPr/>
                  <a:lstStyle/>
                  <a:p>
                    <a:fld id="{AF1FC3AA-F114-4F39-BE38-87C79048297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0F-40AE-884E-4EE8E67A23EA}"/>
                </c:ext>
              </c:extLst>
            </c:dLbl>
            <c:dLbl>
              <c:idx val="1"/>
              <c:layout>
                <c:manualLayout>
                  <c:x val="9.9762455381830987E-3"/>
                  <c:y val="0"/>
                </c:manualLayout>
              </c:layout>
              <c:tx>
                <c:rich>
                  <a:bodyPr/>
                  <a:lstStyle/>
                  <a:p>
                    <a:fld id="{4B5AAC3C-3513-4F09-B175-681D88EE8E1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20F-40AE-884E-4EE8E67A23EA}"/>
                </c:ext>
              </c:extLst>
            </c:dLbl>
            <c:dLbl>
              <c:idx val="2"/>
              <c:layout>
                <c:manualLayout>
                  <c:x val="7.4821841536373236E-3"/>
                  <c:y val="0"/>
                </c:manualLayout>
              </c:layout>
              <c:tx>
                <c:rich>
                  <a:bodyPr/>
                  <a:lstStyle/>
                  <a:p>
                    <a:fld id="{B59B46E7-FFC9-4CBA-9416-F80E82D3790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20F-40AE-884E-4EE8E67A23EA}"/>
                </c:ext>
              </c:extLst>
            </c:dLbl>
            <c:dLbl>
              <c:idx val="3"/>
              <c:layout>
                <c:manualLayout>
                  <c:x val="7.4821841536373236E-3"/>
                  <c:y val="0"/>
                </c:manualLayout>
              </c:layout>
              <c:tx>
                <c:rich>
                  <a:bodyPr/>
                  <a:lstStyle/>
                  <a:p>
                    <a:fld id="{FBC400F0-FAA4-4F77-959B-8C13F8C3DA5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2D-40A6-8EB3-D9FFB098F77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Sheet1!$H$2:$H$4</c:f>
                <c:numCache>
                  <c:formatCode>General</c:formatCode>
                  <c:ptCount val="3"/>
                </c:numCache>
              </c:numRef>
            </c:plus>
            <c:minus>
              <c:numRef>
                <c:f>Sheet1!$G$2:$G$4</c:f>
                <c:numCache>
                  <c:formatCode>General</c:formatCode>
                  <c:ptCount val="3"/>
                </c:numCache>
              </c:numRef>
            </c:minus>
            <c:spPr>
              <a:noFill/>
              <a:ln w="9525" cap="flat" cmpd="sng" algn="ctr">
                <a:solidFill>
                  <a:schemeClr val="tx1"/>
                </a:solidFill>
                <a:round/>
              </a:ln>
              <a:effectLst/>
            </c:spPr>
          </c:errBars>
          <c:cat>
            <c:strRef>
              <c:f>Sheet1!$A$2:$A$5</c:f>
              <c:strCache>
                <c:ptCount val="4"/>
                <c:pt idx="0">
                  <c:v>UDCA</c:v>
                </c:pt>
                <c:pt idx="1">
                  <c:v>OCA + UDCA</c:v>
                </c:pt>
                <c:pt idx="2">
                  <c:v>Bezafibrate</c:v>
                </c:pt>
                <c:pt idx="3">
                  <c:v>Triple*</c:v>
                </c:pt>
              </c:strCache>
            </c:strRef>
          </c:cat>
          <c:val>
            <c:numRef>
              <c:f>Sheet1!$C$2:$C$5</c:f>
              <c:numCache>
                <c:formatCode>General</c:formatCode>
                <c:ptCount val="4"/>
                <c:pt idx="0">
                  <c:v>55</c:v>
                </c:pt>
                <c:pt idx="1">
                  <c:v>59</c:v>
                </c:pt>
                <c:pt idx="2">
                  <c:v>24</c:v>
                </c:pt>
                <c:pt idx="3">
                  <c:v>41</c:v>
                </c:pt>
              </c:numCache>
            </c:numRef>
          </c:val>
          <c:extLst>
            <c:ext xmlns:c16="http://schemas.microsoft.com/office/drawing/2014/chart" uri="{C3380CC4-5D6E-409C-BE32-E72D297353CC}">
              <c16:uniqueId val="{00000006-420F-40AE-884E-4EE8E67A23EA}"/>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max val="100"/>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6.4845595998190134E-2"/>
              <c:y val="0.3085883149904328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37512892489838"/>
          <c:y val="0.17941715758723814"/>
          <c:w val="0.78491713972882937"/>
          <c:h val="0.67416015424302234"/>
        </c:manualLayout>
      </c:layout>
      <c:barChart>
        <c:barDir val="col"/>
        <c:grouping val="clustered"/>
        <c:varyColors val="0"/>
        <c:ser>
          <c:idx val="0"/>
          <c:order val="0"/>
          <c:tx>
            <c:strRef>
              <c:f>Sheet1!$B$1</c:f>
              <c:strCache>
                <c:ptCount val="1"/>
                <c:pt idx="0">
                  <c:v>Elafibrinor</c:v>
                </c:pt>
              </c:strCache>
            </c:strRef>
          </c:tx>
          <c:spPr>
            <a:solidFill>
              <a:schemeClr val="accent2"/>
            </a:solidFill>
            <a:ln>
              <a:noFill/>
            </a:ln>
            <a:effectLst/>
          </c:spPr>
          <c:invertIfNegative val="0"/>
          <c:dLbls>
            <c:dLbl>
              <c:idx val="0"/>
              <c:tx>
                <c:rich>
                  <a:bodyPr/>
                  <a:lstStyle/>
                  <a:p>
                    <a:fld id="{D23EE58F-8437-4322-98D2-68D40D4C526A}"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0F-40AE-884E-4EE8E67A23EA}"/>
                </c:ext>
              </c:extLst>
            </c:dLbl>
            <c:dLbl>
              <c:idx val="1"/>
              <c:tx>
                <c:rich>
                  <a:bodyPr/>
                  <a:lstStyle/>
                  <a:p>
                    <a:fld id="{D183975C-FB5E-4CD1-ADF6-8223E22816FE}"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0F-40AE-884E-4EE8E67A23EA}"/>
                </c:ext>
              </c:extLst>
            </c:dLbl>
            <c:dLbl>
              <c:idx val="2"/>
              <c:layout>
                <c:manualLayout>
                  <c:x val="4.9881227690914574E-3"/>
                  <c:y val="6.0135252231870171E-3"/>
                </c:manualLayout>
              </c:layout>
              <c:tx>
                <c:rich>
                  <a:bodyPr/>
                  <a:lstStyle/>
                  <a:p>
                    <a:fld id="{8B17B5D1-C5A7-4540-8CED-90BB74900C7C}"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0F-40AE-884E-4EE8E67A23EA}"/>
                </c:ext>
              </c:extLst>
            </c:dLbl>
            <c:dLbl>
              <c:idx val="3"/>
              <c:tx>
                <c:rich>
                  <a:bodyPr/>
                  <a:lstStyle/>
                  <a:p>
                    <a:fld id="{8F769F3E-269C-409C-9084-0E5B5A56CAB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42D-40A6-8EB3-D9FFB098F77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Sheet1!$F$2:$F$4</c:f>
                <c:numCache>
                  <c:formatCode>General</c:formatCode>
                  <c:ptCount val="3"/>
                </c:numCache>
              </c:numRef>
            </c:plus>
            <c:minus>
              <c:numRef>
                <c:f>Sheet1!$E$2:$E$4</c:f>
                <c:numCache>
                  <c:formatCode>General</c:formatCode>
                  <c:ptCount val="3"/>
                </c:numCache>
              </c:numRef>
            </c:minus>
            <c:spPr>
              <a:noFill/>
              <a:ln w="9525" cap="flat" cmpd="sng" algn="ctr">
                <a:solidFill>
                  <a:schemeClr val="tx1"/>
                </a:solidFill>
                <a:round/>
              </a:ln>
              <a:effectLst/>
            </c:spPr>
          </c:errBars>
          <c:cat>
            <c:strRef>
              <c:f>Sheet1!$A$2:$A$5</c:f>
              <c:strCache>
                <c:ptCount val="4"/>
                <c:pt idx="0">
                  <c:v>UDCA</c:v>
                </c:pt>
                <c:pt idx="1">
                  <c:v>OCA + UDCA</c:v>
                </c:pt>
                <c:pt idx="2">
                  <c:v>Bezafibrate</c:v>
                </c:pt>
                <c:pt idx="3">
                  <c:v>Triple*</c:v>
                </c:pt>
              </c:strCache>
            </c:strRef>
          </c:cat>
          <c:val>
            <c:numRef>
              <c:f>Sheet1!$B$2:$B$5</c:f>
              <c:numCache>
                <c:formatCode>General</c:formatCode>
                <c:ptCount val="4"/>
                <c:pt idx="0">
                  <c:v>53</c:v>
                </c:pt>
                <c:pt idx="1">
                  <c:v>79</c:v>
                </c:pt>
                <c:pt idx="2">
                  <c:v>47</c:v>
                </c:pt>
                <c:pt idx="3">
                  <c:v>58</c:v>
                </c:pt>
              </c:numCache>
            </c:numRef>
          </c:val>
          <c:extLst>
            <c:ext xmlns:c16="http://schemas.microsoft.com/office/drawing/2014/chart" uri="{C3380CC4-5D6E-409C-BE32-E72D297353CC}">
              <c16:uniqueId val="{00000005-420F-40AE-884E-4EE8E67A23EA}"/>
            </c:ext>
          </c:extLst>
        </c:ser>
        <c:ser>
          <c:idx val="1"/>
          <c:order val="1"/>
          <c:tx>
            <c:strRef>
              <c:f>Sheet1!$C$1</c:f>
              <c:strCache>
                <c:ptCount val="1"/>
                <c:pt idx="0">
                  <c:v>Seladelpar</c:v>
                </c:pt>
              </c:strCache>
            </c:strRef>
          </c:tx>
          <c:spPr>
            <a:solidFill>
              <a:srgbClr val="747474"/>
            </a:solidFill>
            <a:ln>
              <a:noFill/>
            </a:ln>
            <a:effectLst/>
          </c:spPr>
          <c:invertIfNegative val="0"/>
          <c:dLbls>
            <c:dLbl>
              <c:idx val="0"/>
              <c:tx>
                <c:rich>
                  <a:bodyPr/>
                  <a:lstStyle/>
                  <a:p>
                    <a:fld id="{AF1FC3AA-F114-4F39-BE38-87C79048297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20F-40AE-884E-4EE8E67A23EA}"/>
                </c:ext>
              </c:extLst>
            </c:dLbl>
            <c:dLbl>
              <c:idx val="1"/>
              <c:layout>
                <c:manualLayout>
                  <c:x val="9.9762455381830987E-3"/>
                  <c:y val="1.2027050446374034E-2"/>
                </c:manualLayout>
              </c:layout>
              <c:tx>
                <c:rich>
                  <a:bodyPr/>
                  <a:lstStyle/>
                  <a:p>
                    <a:fld id="{4B5AAC3C-3513-4F09-B175-681D88EE8E1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20F-40AE-884E-4EE8E67A23EA}"/>
                </c:ext>
              </c:extLst>
            </c:dLbl>
            <c:dLbl>
              <c:idx val="2"/>
              <c:layout>
                <c:manualLayout>
                  <c:x val="9.9762455381830987E-3"/>
                  <c:y val="-1.1024668884593804E-16"/>
                </c:manualLayout>
              </c:layout>
              <c:tx>
                <c:rich>
                  <a:bodyPr/>
                  <a:lstStyle/>
                  <a:p>
                    <a:fld id="{B59B46E7-FFC9-4CBA-9416-F80E82D37904}"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20F-40AE-884E-4EE8E67A23EA}"/>
                </c:ext>
              </c:extLst>
            </c:dLbl>
            <c:dLbl>
              <c:idx val="3"/>
              <c:layout>
                <c:manualLayout>
                  <c:x val="9.9762455381830987E-3"/>
                  <c:y val="0"/>
                </c:manualLayout>
              </c:layout>
              <c:tx>
                <c:rich>
                  <a:bodyPr/>
                  <a:lstStyle/>
                  <a:p>
                    <a:fld id="{FBC400F0-FAA4-4F77-959B-8C13F8C3DA5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42D-40A6-8EB3-D9FFB098F77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747474"/>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Sheet1!$H$2:$H$4</c:f>
                <c:numCache>
                  <c:formatCode>General</c:formatCode>
                  <c:ptCount val="3"/>
                </c:numCache>
              </c:numRef>
            </c:plus>
            <c:minus>
              <c:numRef>
                <c:f>Sheet1!$G$2:$G$4</c:f>
                <c:numCache>
                  <c:formatCode>General</c:formatCode>
                  <c:ptCount val="3"/>
                </c:numCache>
              </c:numRef>
            </c:minus>
            <c:spPr>
              <a:noFill/>
              <a:ln w="9525" cap="flat" cmpd="sng" algn="ctr">
                <a:solidFill>
                  <a:schemeClr val="tx1"/>
                </a:solidFill>
                <a:round/>
              </a:ln>
              <a:effectLst/>
            </c:spPr>
          </c:errBars>
          <c:cat>
            <c:strRef>
              <c:f>Sheet1!$A$2:$A$5</c:f>
              <c:strCache>
                <c:ptCount val="4"/>
                <c:pt idx="0">
                  <c:v>UDCA</c:v>
                </c:pt>
                <c:pt idx="1">
                  <c:v>OCA + UDCA</c:v>
                </c:pt>
                <c:pt idx="2">
                  <c:v>Bezafibrate</c:v>
                </c:pt>
                <c:pt idx="3">
                  <c:v>Triple*</c:v>
                </c:pt>
              </c:strCache>
            </c:strRef>
          </c:cat>
          <c:val>
            <c:numRef>
              <c:f>Sheet1!$C$2:$C$5</c:f>
              <c:numCache>
                <c:formatCode>General</c:formatCode>
                <c:ptCount val="4"/>
                <c:pt idx="0">
                  <c:v>65</c:v>
                </c:pt>
                <c:pt idx="1">
                  <c:v>69</c:v>
                </c:pt>
                <c:pt idx="2">
                  <c:v>31</c:v>
                </c:pt>
                <c:pt idx="3">
                  <c:v>56</c:v>
                </c:pt>
              </c:numCache>
            </c:numRef>
          </c:val>
          <c:extLst>
            <c:ext xmlns:c16="http://schemas.microsoft.com/office/drawing/2014/chart" uri="{C3380CC4-5D6E-409C-BE32-E72D297353CC}">
              <c16:uniqueId val="{00000006-420F-40AE-884E-4EE8E67A23EA}"/>
            </c:ext>
          </c:extLst>
        </c:ser>
        <c:dLbls>
          <c:dLblPos val="outEnd"/>
          <c:showLegendKey val="0"/>
          <c:showVal val="1"/>
          <c:showCatName val="0"/>
          <c:showSerName val="0"/>
          <c:showPercent val="0"/>
          <c:showBubbleSize val="0"/>
        </c:dLbls>
        <c:gapWidth val="150"/>
        <c:overlap val="-15"/>
        <c:axId val="289961663"/>
        <c:axId val="289948703"/>
      </c:barChart>
      <c:catAx>
        <c:axId val="289961663"/>
        <c:scaling>
          <c:orientation val="minMax"/>
        </c:scaling>
        <c:delete val="0"/>
        <c:axPos val="b"/>
        <c:numFmt formatCode="General" sourceLinked="1"/>
        <c:majorTickMark val="none"/>
        <c:minorTickMark val="none"/>
        <c:tickLblPos val="nextTo"/>
        <c:spPr>
          <a:noFill/>
          <a:ln w="9525" cap="flat" cmpd="sng" algn="ctr">
            <a:solidFill>
              <a:schemeClr val="bg2">
                <a:lumMod val="10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48703"/>
        <c:crosses val="autoZero"/>
        <c:auto val="1"/>
        <c:lblAlgn val="ctr"/>
        <c:lblOffset val="100"/>
        <c:noMultiLvlLbl val="0"/>
      </c:catAx>
      <c:valAx>
        <c:axId val="289948703"/>
        <c:scaling>
          <c:orientation val="minMax"/>
        </c:scaling>
        <c:delete val="0"/>
        <c:axPos val="l"/>
        <c:title>
          <c:tx>
            <c:rich>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NZ" sz="1200" b="1">
                    <a:solidFill>
                      <a:schemeClr val="tx1"/>
                    </a:solidFill>
                    <a:latin typeface="Arial" panose="020B0604020202020204" pitchFamily="34" charset="0"/>
                    <a:cs typeface="Arial" panose="020B0604020202020204" pitchFamily="34" charset="0"/>
                  </a:rPr>
                  <a:t>Patients, %</a:t>
                </a:r>
              </a:p>
            </c:rich>
          </c:tx>
          <c:layout>
            <c:manualLayout>
              <c:xMode val="edge"/>
              <c:yMode val="edge"/>
              <c:x val="6.4845595998190134E-2"/>
              <c:y val="0.30858831499043288"/>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NZ"/>
            </a:p>
          </c:txPr>
        </c:title>
        <c:numFmt formatCode="General" sourceLinked="1"/>
        <c:majorTickMark val="out"/>
        <c:minorTickMark val="none"/>
        <c:tickLblPos val="nextTo"/>
        <c:spPr>
          <a:noFill/>
          <a:ln>
            <a:solidFill>
              <a:schemeClr val="bg2">
                <a:lumMod val="1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8996166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bg2">
              <a:lumMod val="10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0.18499</cdr:x>
      <cdr:y>0.7635</cdr:y>
    </cdr:from>
    <cdr:to>
      <cdr:x>0.97022</cdr:x>
      <cdr:y>0.7635</cdr:y>
    </cdr:to>
    <cdr:cxnSp macro="">
      <cdr:nvCxnSpPr>
        <cdr:cNvPr id="5" name="Straight Connector 4">
          <a:extLst xmlns:a="http://schemas.openxmlformats.org/drawingml/2006/main">
            <a:ext uri="{FF2B5EF4-FFF2-40B4-BE49-F238E27FC236}">
              <a16:creationId xmlns:a16="http://schemas.microsoft.com/office/drawing/2014/main" id="{D7DFE7E3-FA3F-411D-4FDD-3B861ACD5C0E}"/>
            </a:ext>
          </a:extLst>
        </cdr:cNvPr>
        <cdr:cNvCxnSpPr/>
      </cdr:nvCxnSpPr>
      <cdr:spPr>
        <a:xfrm xmlns:a="http://schemas.openxmlformats.org/drawingml/2006/main">
          <a:off x="649817" y="1304092"/>
          <a:ext cx="2758249" cy="0"/>
        </a:xfrm>
        <a:prstGeom xmlns:a="http://schemas.openxmlformats.org/drawingml/2006/main" prst="line">
          <a:avLst/>
        </a:prstGeom>
        <a:ln xmlns:a="http://schemas.openxmlformats.org/drawingml/2006/main" w="9525">
          <a:solidFill>
            <a:schemeClr val="bg2">
              <a:lumMod val="1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7A96F-248A-481D-ABEF-1D8B87E64E78}" type="datetimeFigureOut">
              <a:rPr lang="en-US" smtClean="0"/>
              <a:t>5/22/2026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2C0F0-71E7-46B6-AA6F-1D7E0E2B8B3E}" type="slidenum">
              <a:rPr lang="en-US" smtClean="0"/>
              <a:t>‹#›</a:t>
            </a:fld>
            <a:endParaRPr lang="en-US"/>
          </a:p>
        </p:txBody>
      </p:sp>
    </p:spTree>
    <p:extLst>
      <p:ext uri="{BB962C8B-B14F-4D97-AF65-F5344CB8AC3E}">
        <p14:creationId xmlns:p14="http://schemas.microsoft.com/office/powerpoint/2010/main" val="4279760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872C0F0-71E7-46B6-AA6F-1D7E0E2B8B3E}" type="slidenum">
              <a:rPr lang="en-US" smtClean="0"/>
              <a:t>1</a:t>
            </a:fld>
            <a:endParaRPr lang="en-US"/>
          </a:p>
        </p:txBody>
      </p:sp>
    </p:spTree>
    <p:extLst>
      <p:ext uri="{BB962C8B-B14F-4D97-AF65-F5344CB8AC3E}">
        <p14:creationId xmlns:p14="http://schemas.microsoft.com/office/powerpoint/2010/main" val="42076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algn="l"/>
            <a:r>
              <a:rPr lang="en-US" sz="1200" b="1" i="1" kern="1200" dirty="0">
                <a:solidFill>
                  <a:schemeClr val="tx1"/>
                </a:solidFill>
                <a:effectLst/>
                <a:cs typeface="Arial" panose="020B0604020202020204" pitchFamily="34" charset="0"/>
              </a:rPr>
              <a:t>Abbreviations: </a:t>
            </a:r>
            <a:r>
              <a:rPr lang="en-US" sz="1200" b="0" i="1" kern="1200" dirty="0">
                <a:solidFill>
                  <a:schemeClr val="tx1"/>
                </a:solidFill>
                <a:effectLst/>
                <a:cs typeface="Arial" panose="020B0604020202020204" pitchFamily="34" charset="0"/>
              </a:rPr>
              <a:t>ALT, </a:t>
            </a:r>
            <a:r>
              <a:rPr lang="en-US" sz="1200" b="0" i="1" kern="1200" dirty="0">
                <a:solidFill>
                  <a:schemeClr val="tx1"/>
                </a:solidFill>
                <a:effectLst/>
                <a:latin typeface="Arial" panose="020B0604020202020204" pitchFamily="34" charset="0"/>
                <a:ea typeface="+mn-ea"/>
                <a:cs typeface="Arial" panose="020B0604020202020204" pitchFamily="34" charset="0"/>
              </a:rPr>
              <a:t>alanine aminotransferase; </a:t>
            </a:r>
            <a:r>
              <a:rPr lang="en-US" sz="1200" b="0" i="1" kern="1200" dirty="0">
                <a:solidFill>
                  <a:schemeClr val="tx1"/>
                </a:solidFill>
                <a:effectLst/>
                <a:cs typeface="Arial" panose="020B0604020202020204" pitchFamily="34" charset="0"/>
              </a:rPr>
              <a:t>AST, aspartate aminotransferase; BSEP, bile salt export pump; EFS, event-free survival; FIC1, familial intrahepatic cholestasis 1; IPTW,</a:t>
            </a:r>
            <a:r>
              <a:rPr lang="en-GB" sz="1200" b="0" i="0" kern="1200" dirty="0">
                <a:solidFill>
                  <a:schemeClr val="tx1"/>
                </a:solidFill>
                <a:effectLst/>
                <a:latin typeface="+mn-lt"/>
                <a:ea typeface="+mn-ea"/>
                <a:cs typeface="+mn-cs"/>
              </a:rPr>
              <a:t> </a:t>
            </a:r>
            <a:r>
              <a:rPr lang="en-GB" sz="1200" b="0" i="1" kern="1200" dirty="0">
                <a:solidFill>
                  <a:schemeClr val="tx1"/>
                </a:solidFill>
                <a:effectLst/>
                <a:latin typeface="+mn-lt"/>
                <a:ea typeface="+mn-ea"/>
                <a:cs typeface="+mn-cs"/>
              </a:rPr>
              <a:t>inverse probability of treatment weighting;</a:t>
            </a:r>
            <a:r>
              <a:rPr lang="en-US" sz="1200" b="0" i="1" kern="1200" dirty="0">
                <a:solidFill>
                  <a:schemeClr val="tx1"/>
                </a:solidFill>
                <a:effectLst/>
                <a:cs typeface="Arial" panose="020B0604020202020204" pitchFamily="34" charset="0"/>
              </a:rPr>
              <a:t> </a:t>
            </a:r>
            <a:r>
              <a:rPr lang="en-US" sz="1200" b="0" i="1" kern="1200" dirty="0" err="1">
                <a:solidFill>
                  <a:schemeClr val="tx1"/>
                </a:solidFill>
                <a:effectLst/>
                <a:cs typeface="Arial" panose="020B0604020202020204" pitchFamily="34" charset="0"/>
              </a:rPr>
              <a:t>nt</a:t>
            </a:r>
            <a:r>
              <a:rPr lang="en-US" sz="1200" b="0" i="1" kern="1200" dirty="0">
                <a:solidFill>
                  <a:schemeClr val="tx1"/>
                </a:solidFill>
                <a:effectLst/>
                <a:cs typeface="Arial" panose="020B0604020202020204" pitchFamily="34" charset="0"/>
              </a:rPr>
              <a:t>, non-truncating; PFIC, progressive familial intrahepatic cholestasis; PS, propensity score; SBD, surgical biliary diversion.</a:t>
            </a:r>
          </a:p>
          <a:p>
            <a:endParaRPr lang="en-NZ" sz="1200"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Arial" panose="020B0604020202020204" pitchFamily="34" charset="0"/>
                <a:cs typeface="Arial" panose="020B0604020202020204" pitchFamily="34" charset="0"/>
              </a:rPr>
              <a:t>Event-free survival of </a:t>
            </a:r>
            <a:r>
              <a:rPr lang="en-US" sz="1200" b="1" kern="1200" dirty="0" err="1">
                <a:solidFill>
                  <a:schemeClr val="tx1"/>
                </a:solidFill>
                <a:effectLst/>
                <a:latin typeface="Arial" panose="020B0604020202020204" pitchFamily="34" charset="0"/>
                <a:cs typeface="Arial" panose="020B0604020202020204" pitchFamily="34" charset="0"/>
              </a:rPr>
              <a:t>maralixibat</a:t>
            </a:r>
            <a:r>
              <a:rPr lang="en-US" sz="1200" b="1" kern="1200" dirty="0">
                <a:solidFill>
                  <a:schemeClr val="tx1"/>
                </a:solidFill>
                <a:effectLst/>
                <a:latin typeface="Arial" panose="020B0604020202020204" pitchFamily="34" charset="0"/>
                <a:cs typeface="Arial" panose="020B0604020202020204" pitchFamily="34" charset="0"/>
              </a:rPr>
              <a:t>-treated patients with progressive familial intrahepatic cholestasis compared with aligned real-world data of untreated patients from NAPPED</a:t>
            </a:r>
          </a:p>
          <a:p>
            <a:endParaRPr lang="en-US" sz="1200" b="1" kern="1200" dirty="0">
              <a:solidFill>
                <a:schemeClr val="tx1"/>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cs typeface="Arial" panose="020B0604020202020204" pitchFamily="34" charset="0"/>
              </a:rPr>
              <a:t>OS-086</a:t>
            </a:r>
            <a:endParaRPr lang="en-NZ" sz="1200" kern="1200" dirty="0">
              <a:solidFill>
                <a:schemeClr val="tx1"/>
              </a:solidFill>
              <a:effectLst/>
              <a:latin typeface="Arial" panose="020B0604020202020204" pitchFamily="34" charset="0"/>
              <a:cs typeface="Arial" panose="020B0604020202020204" pitchFamily="34" charset="0"/>
            </a:endParaRPr>
          </a:p>
          <a:p>
            <a:r>
              <a:rPr lang="en-US" sz="1200" b="1" kern="1200" dirty="0">
                <a:solidFill>
                  <a:schemeClr val="tx1"/>
                </a:solidFill>
                <a:effectLst/>
                <a:latin typeface="Arial" panose="020B0604020202020204" pitchFamily="34" charset="0"/>
                <a:cs typeface="Arial" panose="020B0604020202020204" pitchFamily="34" charset="0"/>
              </a:rPr>
              <a:t> </a:t>
            </a:r>
            <a:endParaRPr lang="en-NZ" sz="1200" kern="1200" dirty="0">
              <a:solidFill>
                <a:schemeClr val="tx1"/>
              </a:solidFill>
              <a:effectLst/>
              <a:latin typeface="Arial" panose="020B0604020202020204" pitchFamily="34" charset="0"/>
              <a:cs typeface="Arial" panose="020B0604020202020204" pitchFamily="34" charset="0"/>
            </a:endParaRPr>
          </a:p>
          <a:p>
            <a:r>
              <a:rPr lang="en-US" dirty="0"/>
              <a:t>Pedro Miranda Afonso</a:t>
            </a:r>
            <a:r>
              <a:rPr lang="en-US" baseline="30000" dirty="0"/>
              <a:t>1</a:t>
            </a:r>
            <a:r>
              <a:rPr lang="en-US" dirty="0"/>
              <a:t>, Alise D.E. de Groot</a:t>
            </a:r>
            <a:r>
              <a:rPr lang="en-US" baseline="30000" dirty="0"/>
              <a:t>2</a:t>
            </a:r>
            <a:r>
              <a:rPr lang="en-US" dirty="0"/>
              <a:t>, Mark Nomden</a:t>
            </a:r>
            <a:r>
              <a:rPr lang="en-US" baseline="30000" dirty="0"/>
              <a:t>2</a:t>
            </a:r>
            <a:r>
              <a:rPr lang="en-US" dirty="0"/>
              <a:t>, Paola Mian</a:t>
            </a:r>
            <a:r>
              <a:rPr lang="en-US" baseline="30000" dirty="0"/>
              <a:t>2</a:t>
            </a:r>
            <a:r>
              <a:rPr lang="en-US" dirty="0"/>
              <a:t>, Benjamin Shneider</a:t>
            </a:r>
            <a:r>
              <a:rPr lang="en-US" baseline="30000" dirty="0"/>
              <a:t>3</a:t>
            </a:r>
            <a:r>
              <a:rPr lang="en-US" dirty="0"/>
              <a:t>, Emmanuel Gonzalès</a:t>
            </a:r>
            <a:r>
              <a:rPr lang="en-US" baseline="30000" dirty="0"/>
              <a:t>4</a:t>
            </a:r>
            <a:r>
              <a:rPr lang="en-US" dirty="0"/>
              <a:t>, Irena Jankowska</a:t>
            </a:r>
            <a:r>
              <a:rPr lang="en-US" baseline="30000" dirty="0"/>
              <a:t>5</a:t>
            </a:r>
            <a:r>
              <a:rPr lang="en-US" dirty="0"/>
              <a:t>, Etienne Sokal</a:t>
            </a:r>
            <a:r>
              <a:rPr lang="en-US" baseline="30000" dirty="0"/>
              <a:t>6</a:t>
            </a:r>
            <a:r>
              <a:rPr lang="en-US" dirty="0"/>
              <a:t>, Richard J. Thompson</a:t>
            </a:r>
            <a:r>
              <a:rPr lang="en-US" baseline="30000" dirty="0"/>
              <a:t>7</a:t>
            </a:r>
            <a:r>
              <a:rPr lang="en-US" dirty="0"/>
              <a:t>, Andrea  Goldstein</a:t>
            </a:r>
            <a:r>
              <a:rPr lang="en-US" baseline="30000" dirty="0"/>
              <a:t>8</a:t>
            </a:r>
            <a:r>
              <a:rPr lang="en-US" dirty="0"/>
              <a:t>, Douglas B. Mogul</a:t>
            </a:r>
            <a:r>
              <a:rPr lang="en-US" baseline="30000" dirty="0"/>
              <a:t>8</a:t>
            </a:r>
            <a:r>
              <a:rPr lang="en-US" dirty="0"/>
              <a:t>, Shannon Vandriel</a:t>
            </a:r>
            <a:r>
              <a:rPr lang="en-US" baseline="30000" dirty="0"/>
              <a:t>8</a:t>
            </a:r>
            <a:r>
              <a:rPr lang="en-US" dirty="0"/>
              <a:t>, Seema Alam</a:t>
            </a:r>
            <a:r>
              <a:rPr lang="en-US" baseline="30000" dirty="0"/>
              <a:t>9</a:t>
            </a:r>
            <a:r>
              <a:rPr lang="en-US" dirty="0"/>
              <a:t>, Cigdem Arıkan</a:t>
            </a:r>
            <a:r>
              <a:rPr lang="en-US" baseline="30000" dirty="0"/>
              <a:t>10</a:t>
            </a:r>
            <a:r>
              <a:rPr lang="en-US" dirty="0"/>
              <a:t>, Henrik Arnell</a:t>
            </a:r>
            <a:r>
              <a:rPr lang="en-US" baseline="30000" dirty="0"/>
              <a:t>11</a:t>
            </a:r>
            <a:r>
              <a:rPr lang="en-US" dirty="0"/>
              <a:t>, Madeleine Aumar</a:t>
            </a:r>
            <a:r>
              <a:rPr lang="en-US" baseline="30000" dirty="0"/>
              <a:t>12</a:t>
            </a:r>
            <a:r>
              <a:rPr lang="en-US" dirty="0"/>
              <a:t>, Amer Azaz</a:t>
            </a:r>
            <a:r>
              <a:rPr lang="en-US" baseline="30000" dirty="0"/>
              <a:t>13</a:t>
            </a:r>
            <a:r>
              <a:rPr lang="en-US" dirty="0"/>
              <a:t>, Emna Barkaoui</a:t>
            </a:r>
            <a:r>
              <a:rPr lang="en-US" baseline="30000" dirty="0"/>
              <a:t>14</a:t>
            </a:r>
            <a:r>
              <a:rPr lang="en-US" dirty="0"/>
              <a:t>, Maria Belen Pallitto</a:t>
            </a:r>
            <a:r>
              <a:rPr lang="en-US" baseline="30000" dirty="0"/>
              <a:t>15</a:t>
            </a:r>
            <a:r>
              <a:rPr lang="en-US" dirty="0"/>
              <a:t>, Marisa Beretta</a:t>
            </a:r>
            <a:r>
              <a:rPr lang="en-US" baseline="30000" dirty="0"/>
              <a:t>16</a:t>
            </a:r>
            <a:r>
              <a:rPr lang="en-US" dirty="0"/>
              <a:t>, Jernej Brecelj</a:t>
            </a:r>
            <a:r>
              <a:rPr lang="en-US" baseline="30000" dirty="0"/>
              <a:t>17</a:t>
            </a:r>
            <a:r>
              <a:rPr lang="en-US" dirty="0"/>
              <a:t>, Pier Luigi Calvo</a:t>
            </a:r>
            <a:r>
              <a:rPr lang="en-US" baseline="30000" dirty="0"/>
              <a:t>18</a:t>
            </a:r>
            <a:r>
              <a:rPr lang="en-US" dirty="0"/>
              <a:t>, Mara Cananzi</a:t>
            </a:r>
            <a:r>
              <a:rPr lang="en-US" baseline="30000" dirty="0"/>
              <a:t>19</a:t>
            </a:r>
            <a:r>
              <a:rPr lang="en-US" dirty="0"/>
              <a:t>, Huey-Ling Chen</a:t>
            </a:r>
            <a:r>
              <a:rPr lang="en-US" baseline="30000" dirty="0"/>
              <a:t>20,21,22</a:t>
            </a:r>
            <a:r>
              <a:rPr lang="en-US" dirty="0"/>
              <a:t>, Guillermo Costaguta</a:t>
            </a:r>
            <a:r>
              <a:rPr lang="en-US" baseline="30000" dirty="0"/>
              <a:t>23,24</a:t>
            </a:r>
            <a:r>
              <a:rPr lang="en-US" dirty="0"/>
              <a:t>, Elisa de Carvalho</a:t>
            </a:r>
            <a:r>
              <a:rPr lang="en-US" baseline="30000" dirty="0"/>
              <a:t>25</a:t>
            </a:r>
            <a:r>
              <a:rPr lang="en-US" dirty="0"/>
              <a:t>, Dominique Debray</a:t>
            </a:r>
            <a:r>
              <a:rPr lang="en-US" baseline="30000" dirty="0"/>
              <a:t>26</a:t>
            </a:r>
            <a:r>
              <a:rPr lang="en-US" dirty="0"/>
              <a:t>, Antal Dezsőfi-Gottl</a:t>
            </a:r>
            <a:r>
              <a:rPr lang="en-US" baseline="30000" dirty="0"/>
              <a:t>27</a:t>
            </a:r>
            <a:r>
              <a:rPr lang="en-US" dirty="0"/>
              <a:t>, Angelo Di Giorgio</a:t>
            </a:r>
            <a:r>
              <a:rPr lang="en-US" baseline="30000" dirty="0"/>
              <a:t>28</a:t>
            </a:r>
            <a:r>
              <a:rPr lang="en-US" dirty="0"/>
              <a:t>, Ozlem Durmaz</a:t>
            </a:r>
            <a:r>
              <a:rPr lang="en-US" baseline="30000" dirty="0"/>
              <a:t>29</a:t>
            </a:r>
            <a:r>
              <a:rPr lang="en-US" dirty="0"/>
              <a:t>, Alexandre Fabre</a:t>
            </a:r>
            <a:r>
              <a:rPr lang="en-US" baseline="30000" dirty="0"/>
              <a:t>30</a:t>
            </a:r>
            <a:r>
              <a:rPr lang="en-US" dirty="0"/>
              <a:t>, Sandra Ferreira</a:t>
            </a:r>
            <a:r>
              <a:rPr lang="en-US" baseline="30000" dirty="0"/>
              <a:t>31</a:t>
            </a:r>
            <a:r>
              <a:rPr lang="en-US" dirty="0"/>
              <a:t>, Ryan T. Fischer</a:t>
            </a:r>
            <a:r>
              <a:rPr lang="en-US" baseline="30000" dirty="0"/>
              <a:t>32</a:t>
            </a:r>
            <a:r>
              <a:rPr lang="en-US" dirty="0"/>
              <a:t>, Björn Fischler</a:t>
            </a:r>
            <a:r>
              <a:rPr lang="en-US" baseline="30000" dirty="0"/>
              <a:t>11</a:t>
            </a:r>
            <a:r>
              <a:rPr lang="en-US" dirty="0"/>
              <a:t>, Cristina Campos Gonçalves</a:t>
            </a:r>
            <a:r>
              <a:rPr lang="en-US" baseline="30000" dirty="0"/>
              <a:t>33,34</a:t>
            </a:r>
            <a:r>
              <a:rPr lang="en-US" dirty="0"/>
              <a:t>, Enke Grabhorn</a:t>
            </a:r>
            <a:r>
              <a:rPr lang="en-US" baseline="30000" dirty="0"/>
              <a:t>35</a:t>
            </a:r>
            <a:r>
              <a:rPr lang="en-US" dirty="0"/>
              <a:t>, Tassos Grammatikopoulos</a:t>
            </a:r>
            <a:r>
              <a:rPr lang="en-US" baseline="30000" dirty="0"/>
              <a:t>7</a:t>
            </a:r>
            <a:r>
              <a:rPr lang="en-US" dirty="0"/>
              <a:t>, Girish Gupte</a:t>
            </a:r>
            <a:r>
              <a:rPr lang="en-US" baseline="30000" dirty="0"/>
              <a:t>36</a:t>
            </a:r>
            <a:r>
              <a:rPr lang="en-US" dirty="0"/>
              <a:t>, </a:t>
            </a:r>
            <a:r>
              <a:rPr lang="en-US" dirty="0" err="1"/>
              <a:t>Winita</a:t>
            </a:r>
            <a:r>
              <a:rPr lang="en-US" dirty="0"/>
              <a:t> Hardikar</a:t>
            </a:r>
            <a:r>
              <a:rPr lang="en-US" baseline="30000" dirty="0"/>
              <a:t>37</a:t>
            </a:r>
            <a:r>
              <a:rPr lang="en-US" dirty="0"/>
              <a:t>, Loreto Hierro Llanillo</a:t>
            </a:r>
            <a:r>
              <a:rPr lang="en-US" baseline="30000" dirty="0"/>
              <a:t>38</a:t>
            </a:r>
            <a:r>
              <a:rPr lang="en-US" dirty="0"/>
              <a:t>, Giuseppe Indolfi</a:t>
            </a:r>
            <a:r>
              <a:rPr lang="en-US" baseline="30000" dirty="0"/>
              <a:t>39</a:t>
            </a:r>
            <a:r>
              <a:rPr lang="en-US" dirty="0"/>
              <a:t>, Emmanuel Jacquemin</a:t>
            </a:r>
            <a:r>
              <a:rPr lang="en-US" baseline="30000" dirty="0"/>
              <a:t>4</a:t>
            </a:r>
            <a:r>
              <a:rPr lang="en-US" dirty="0"/>
              <a:t>, Carolina Jimenez-Rivera</a:t>
            </a:r>
            <a:r>
              <a:rPr lang="en-US" baseline="30000" dirty="0"/>
              <a:t>40</a:t>
            </a:r>
            <a:r>
              <a:rPr lang="en-US" dirty="0"/>
              <a:t>, Marianne Hørby Jørgensen</a:t>
            </a:r>
            <a:r>
              <a:rPr lang="en-US" baseline="30000" dirty="0"/>
              <a:t>41</a:t>
            </a:r>
            <a:r>
              <a:rPr lang="en-US" dirty="0"/>
              <a:t>, Agustina Kadaristiana</a:t>
            </a:r>
            <a:r>
              <a:rPr lang="en-US" baseline="30000" dirty="0"/>
              <a:t>7</a:t>
            </a:r>
            <a:r>
              <a:rPr lang="en-US" dirty="0"/>
              <a:t>, </a:t>
            </a:r>
            <a:r>
              <a:rPr lang="en-US" dirty="0" err="1"/>
              <a:t>Wikrom</a:t>
            </a:r>
            <a:r>
              <a:rPr lang="en-US" dirty="0"/>
              <a:t> Karnsakul</a:t>
            </a:r>
            <a:r>
              <a:rPr lang="en-US" baseline="30000" dirty="0"/>
              <a:t>42</a:t>
            </a:r>
            <a:r>
              <a:rPr lang="en-US" dirty="0"/>
              <a:t>, Nanda Kerkar</a:t>
            </a:r>
            <a:r>
              <a:rPr lang="en-US" baseline="30000" dirty="0"/>
              <a:t>43,44</a:t>
            </a:r>
            <a:r>
              <a:rPr lang="en-US" dirty="0"/>
              <a:t>, Kyung Mo Kim</a:t>
            </a:r>
            <a:r>
              <a:rPr lang="en-US" baseline="30000" dirty="0"/>
              <a:t>45</a:t>
            </a:r>
            <a:r>
              <a:rPr lang="en-US" dirty="0"/>
              <a:t>, Jae Sung Ko</a:t>
            </a:r>
            <a:r>
              <a:rPr lang="en-US" baseline="30000" dirty="0"/>
              <a:t>46</a:t>
            </a:r>
            <a:r>
              <a:rPr lang="en-US" dirty="0"/>
              <a:t>, </a:t>
            </a:r>
            <a:r>
              <a:rPr lang="en-US" dirty="0" err="1"/>
              <a:t>Denitza</a:t>
            </a:r>
            <a:r>
              <a:rPr lang="en-US" dirty="0"/>
              <a:t> Kofinova</a:t>
            </a:r>
            <a:r>
              <a:rPr lang="en-US" baseline="30000" dirty="0"/>
              <a:t>47</a:t>
            </a:r>
            <a:r>
              <a:rPr lang="en-US" dirty="0"/>
              <a:t>, Nolwenn Laborde</a:t>
            </a:r>
            <a:r>
              <a:rPr lang="en-US" baseline="30000" dirty="0"/>
              <a:t>48</a:t>
            </a:r>
            <a:r>
              <a:rPr lang="en-US" dirty="0"/>
              <a:t>, Patryk Lipiński</a:t>
            </a:r>
            <a:r>
              <a:rPr lang="en-US" baseline="30000" dirty="0"/>
              <a:t>49</a:t>
            </a:r>
            <a:r>
              <a:rPr lang="en-US" dirty="0"/>
              <a:t>, Rohan Malik</a:t>
            </a:r>
            <a:r>
              <a:rPr lang="en-US" baseline="30000" dirty="0"/>
              <a:t>50</a:t>
            </a:r>
            <a:r>
              <a:rPr lang="en-US" dirty="0"/>
              <a:t>, Saeed Mohammad</a:t>
            </a:r>
            <a:r>
              <a:rPr lang="en-US" baseline="30000" dirty="0"/>
              <a:t>51</a:t>
            </a:r>
            <a:r>
              <a:rPr lang="en-US" dirty="0"/>
              <a:t>, Yael Mozer-Glassberg</a:t>
            </a:r>
            <a:r>
              <a:rPr lang="en-US" baseline="30000" dirty="0"/>
              <a:t>52</a:t>
            </a:r>
            <a:r>
              <a:rPr lang="en-US" dirty="0"/>
              <a:t>, Gabriella Nebbia</a:t>
            </a:r>
            <a:r>
              <a:rPr lang="en-US" baseline="30000" dirty="0"/>
              <a:t>53</a:t>
            </a:r>
            <a:r>
              <a:rPr lang="en-US" dirty="0"/>
              <a:t>, Emanuele Nicastro</a:t>
            </a:r>
            <a:r>
              <a:rPr lang="en-US" baseline="30000" dirty="0"/>
              <a:t>54</a:t>
            </a:r>
            <a:r>
              <a:rPr lang="en-US" dirty="0"/>
              <a:t>, Felipe Ordoñez</a:t>
            </a:r>
            <a:r>
              <a:rPr lang="en-US" baseline="30000" dirty="0"/>
              <a:t>55</a:t>
            </a:r>
            <a:r>
              <a:rPr lang="en-US" dirty="0"/>
              <a:t>, Anna Orłowska-Wójcicka</a:t>
            </a:r>
            <a:r>
              <a:rPr lang="en-US" baseline="30000" dirty="0"/>
              <a:t>5</a:t>
            </a:r>
            <a:r>
              <a:rPr lang="en-US" dirty="0"/>
              <a:t>, Arti Pawaria</a:t>
            </a:r>
            <a:r>
              <a:rPr lang="en-US" baseline="30000" dirty="0"/>
              <a:t>56</a:t>
            </a:r>
            <a:r>
              <a:rPr lang="en-US" dirty="0"/>
              <a:t>, Esra Polat</a:t>
            </a:r>
            <a:r>
              <a:rPr lang="en-US" baseline="30000" dirty="0"/>
              <a:t>57</a:t>
            </a:r>
            <a:r>
              <a:rPr lang="en-US" dirty="0"/>
              <a:t>, Tudor Lucian Pop</a:t>
            </a:r>
            <a:r>
              <a:rPr lang="en-US" baseline="30000" dirty="0"/>
              <a:t>58,59</a:t>
            </a:r>
            <a:r>
              <a:rPr lang="en-US" dirty="0"/>
              <a:t>, Jesús Quintero Bernabeu</a:t>
            </a:r>
            <a:r>
              <a:rPr lang="en-US" baseline="30000" dirty="0"/>
              <a:t>60</a:t>
            </a:r>
            <a:r>
              <a:rPr lang="en-US" dirty="0"/>
              <a:t>, Giusy Ranucci</a:t>
            </a:r>
            <a:r>
              <a:rPr lang="en-US" baseline="30000" dirty="0"/>
              <a:t>61</a:t>
            </a:r>
            <a:r>
              <a:rPr lang="en-US" dirty="0"/>
              <a:t>, Aathira Ravindranath</a:t>
            </a:r>
            <a:r>
              <a:rPr lang="en-US" baseline="30000" dirty="0"/>
              <a:t>62</a:t>
            </a:r>
            <a:r>
              <a:rPr lang="en-US" dirty="0"/>
              <a:t>, Nathalie Rock</a:t>
            </a:r>
            <a:r>
              <a:rPr lang="en-US" baseline="30000" dirty="0"/>
              <a:t>63</a:t>
            </a:r>
            <a:r>
              <a:rPr lang="en-US" dirty="0"/>
              <a:t>, Ioannis Roilidis</a:t>
            </a:r>
            <a:r>
              <a:rPr lang="en-US" baseline="30000" dirty="0"/>
              <a:t>64</a:t>
            </a:r>
            <a:r>
              <a:rPr lang="en-US" dirty="0"/>
              <a:t>, Mathias Ruiz</a:t>
            </a:r>
            <a:r>
              <a:rPr lang="en-US" baseline="30000" dirty="0"/>
              <a:t>65</a:t>
            </a:r>
            <a:r>
              <a:rPr lang="en-US" dirty="0"/>
              <a:t>, Thomas Sandahl</a:t>
            </a:r>
            <a:r>
              <a:rPr lang="en-US" baseline="30000" dirty="0"/>
              <a:t>66</a:t>
            </a:r>
            <a:r>
              <a:rPr lang="en-US" dirty="0"/>
              <a:t>, Srinivas Sankaranarayanan</a:t>
            </a:r>
            <a:r>
              <a:rPr lang="en-US" baseline="30000" dirty="0"/>
              <a:t>67</a:t>
            </a:r>
            <a:r>
              <a:rPr lang="en-US" dirty="0"/>
              <a:t>, Mohammad Shagrani</a:t>
            </a:r>
            <a:r>
              <a:rPr lang="en-US" baseline="30000" dirty="0"/>
              <a:t>68,69</a:t>
            </a:r>
            <a:r>
              <a:rPr lang="en-US" dirty="0"/>
              <a:t>, Eyal Shteyer</a:t>
            </a:r>
            <a:r>
              <a:rPr lang="en-US" baseline="30000" dirty="0"/>
              <a:t>70</a:t>
            </a:r>
            <a:r>
              <a:rPr lang="en-US" dirty="0"/>
              <a:t>, Pooja Spector</a:t>
            </a:r>
            <a:r>
              <a:rPr lang="en-US" baseline="30000" dirty="0"/>
              <a:t>71</a:t>
            </a:r>
            <a:r>
              <a:rPr lang="en-US" dirty="0"/>
              <a:t>, James E. Squires</a:t>
            </a:r>
            <a:r>
              <a:rPr lang="en-US" baseline="30000" dirty="0"/>
              <a:t>72</a:t>
            </a:r>
            <a:r>
              <a:rPr lang="en-US" dirty="0"/>
              <a:t>, Ekkehard Sturm</a:t>
            </a:r>
            <a:r>
              <a:rPr lang="en-US" baseline="30000" dirty="0"/>
              <a:t>73</a:t>
            </a:r>
            <a:r>
              <a:rPr lang="en-US" dirty="0"/>
              <a:t>, Cristina Targa</a:t>
            </a:r>
            <a:r>
              <a:rPr lang="en-US" baseline="30000" dirty="0"/>
              <a:t>74</a:t>
            </a:r>
            <a:r>
              <a:rPr lang="en-US" dirty="0"/>
              <a:t>, Marise Tofoli</a:t>
            </a:r>
            <a:r>
              <a:rPr lang="en-US" baseline="30000" dirty="0"/>
              <a:t>75</a:t>
            </a:r>
            <a:r>
              <a:rPr lang="en-US" dirty="0"/>
              <a:t>, Bethany Tucker</a:t>
            </a:r>
            <a:r>
              <a:rPr lang="en-US" baseline="30000" dirty="0"/>
              <a:t>7</a:t>
            </a:r>
            <a:r>
              <a:rPr lang="en-US" dirty="0"/>
              <a:t>, Christos Tzivinikos</a:t>
            </a:r>
            <a:r>
              <a:rPr lang="en-US" baseline="30000" dirty="0"/>
              <a:t>76</a:t>
            </a:r>
            <a:r>
              <a:rPr lang="en-US" dirty="0"/>
              <a:t>, Wendy L. van der Woerd</a:t>
            </a:r>
            <a:r>
              <a:rPr lang="en-US" baseline="30000" dirty="0"/>
              <a:t>77</a:t>
            </a:r>
            <a:r>
              <a:rPr lang="en-US" dirty="0"/>
              <a:t>, Georg-Friedrich Vogel</a:t>
            </a:r>
            <a:r>
              <a:rPr lang="en-US" baseline="30000" dirty="0"/>
              <a:t>78</a:t>
            </a:r>
            <a:r>
              <a:rPr lang="en-US" dirty="0"/>
              <a:t>, Heng Wang</a:t>
            </a:r>
            <a:r>
              <a:rPr lang="en-US" baseline="30000" dirty="0"/>
              <a:t>79</a:t>
            </a:r>
            <a:r>
              <a:rPr lang="en-US" dirty="0"/>
              <a:t>, Jian-She Wang</a:t>
            </a:r>
            <a:r>
              <a:rPr lang="en-US" baseline="30000" dirty="0"/>
              <a:t>80</a:t>
            </a:r>
            <a:r>
              <a:rPr lang="en-US" dirty="0"/>
              <a:t>, Sabina Wiecek</a:t>
            </a:r>
            <a:r>
              <a:rPr lang="en-US" baseline="30000" dirty="0"/>
              <a:t>81</a:t>
            </a:r>
            <a:r>
              <a:rPr lang="en-US" dirty="0"/>
              <a:t>, Aglaia Zellos</a:t>
            </a:r>
            <a:r>
              <a:rPr lang="en-US" baseline="30000" dirty="0"/>
              <a:t>82</a:t>
            </a:r>
            <a:r>
              <a:rPr lang="en-US" dirty="0"/>
              <a:t>, Andréanne N. Zizzo</a:t>
            </a:r>
            <a:r>
              <a:rPr lang="en-US" baseline="30000" dirty="0"/>
              <a:t>83</a:t>
            </a:r>
            <a:r>
              <a:rPr lang="en-US" dirty="0"/>
              <a:t>, Henkjan J. Verkade</a:t>
            </a:r>
            <a:r>
              <a:rPr lang="en-US" baseline="30000" dirty="0"/>
              <a:t>84</a:t>
            </a:r>
            <a:r>
              <a:rPr lang="en-US" dirty="0"/>
              <a:t>, </a:t>
            </a:r>
            <a:r>
              <a:rPr lang="en-US" u="sng" dirty="0"/>
              <a:t>Bettina Hansen</a:t>
            </a:r>
            <a:r>
              <a:rPr lang="en-US" baseline="30000" dirty="0"/>
              <a:t>1,85,86</a:t>
            </a:r>
          </a:p>
          <a:p>
            <a:endParaRPr lang="en-NZ" dirty="0"/>
          </a:p>
          <a:p>
            <a:r>
              <a:rPr lang="en-US" i="1" baseline="30000" dirty="0"/>
              <a:t>1</a:t>
            </a:r>
            <a:r>
              <a:rPr lang="en-US" i="1" dirty="0"/>
              <a:t>Department of Epidemiology and Biostatistics, Erasmus Medical Center, Rotterdam, Netherlands</a:t>
            </a:r>
            <a:r>
              <a:rPr lang="en-GB" dirty="0"/>
              <a:t>, </a:t>
            </a:r>
            <a:r>
              <a:rPr lang="en-US" i="1" baseline="30000" dirty="0"/>
              <a:t>2</a:t>
            </a:r>
            <a:r>
              <a:rPr lang="en-US" i="1" dirty="0"/>
              <a:t>Clinical Pharmacy and Pharmacology, University of Groningen, University Medical Center Groningen, Groningen, Netherlands</a:t>
            </a:r>
            <a:r>
              <a:rPr lang="en-GB" dirty="0"/>
              <a:t>, </a:t>
            </a:r>
            <a:r>
              <a:rPr lang="en-US" i="1" baseline="30000" dirty="0"/>
              <a:t>3</a:t>
            </a:r>
            <a:r>
              <a:rPr lang="en-US" i="1" dirty="0"/>
              <a:t>Division of Pediatric Gastroenterology, Hepatology, and Nutrition, Department of Pediatrics, Baylor College of Medicine, Houston, TX, United States</a:t>
            </a:r>
            <a:r>
              <a:rPr lang="en-GB" dirty="0"/>
              <a:t>, </a:t>
            </a:r>
            <a:r>
              <a:rPr lang="en-US" i="1" baseline="30000" dirty="0"/>
              <a:t>4</a:t>
            </a:r>
            <a:r>
              <a:rPr lang="en-US" i="1" dirty="0"/>
              <a:t>Pediatric Hepatology and Liver Transplantation Unit, National Reference Centre for Rare Pediatric Liver Diseases, FILFOIE, ERN RARE LIVER, Bicêtre Hospital, AP‐HP; Université Paris‐Saclay, Le Kremlin‐Bicêtre, and Inserm U1193, </a:t>
            </a:r>
            <a:r>
              <a:rPr lang="en-US" i="1" dirty="0" err="1"/>
              <a:t>Hepatinov</a:t>
            </a:r>
            <a:r>
              <a:rPr lang="en-US" i="1" dirty="0"/>
              <a:t>, University of Par, Orsay, France</a:t>
            </a:r>
            <a:r>
              <a:rPr lang="en-GB" dirty="0"/>
              <a:t>, </a:t>
            </a:r>
            <a:r>
              <a:rPr lang="en-US" i="1" baseline="30000" dirty="0"/>
              <a:t>5</a:t>
            </a:r>
            <a:r>
              <a:rPr lang="en-US" i="1" dirty="0"/>
              <a:t>Children's Memorial Health Institute, Warsaw, Poland</a:t>
            </a:r>
            <a:r>
              <a:rPr lang="en-GB" dirty="0"/>
              <a:t>, </a:t>
            </a:r>
            <a:r>
              <a:rPr lang="en-US" i="1" baseline="30000" dirty="0"/>
              <a:t>6</a:t>
            </a:r>
            <a:r>
              <a:rPr lang="en-US" i="1" dirty="0"/>
              <a:t>Pediatric </a:t>
            </a:r>
            <a:r>
              <a:rPr lang="en-US" i="1" dirty="0" err="1"/>
              <a:t>Gastorenterology</a:t>
            </a:r>
            <a:r>
              <a:rPr lang="en-US" i="1" dirty="0"/>
              <a:t> and Hepatology, Université Catholique de Louvain, </a:t>
            </a:r>
            <a:r>
              <a:rPr lang="en-US" i="1" dirty="0" err="1"/>
              <a:t>Cliniques</a:t>
            </a:r>
            <a:r>
              <a:rPr lang="en-US" i="1" dirty="0"/>
              <a:t> St Luc, Brussels, Belgium</a:t>
            </a:r>
            <a:r>
              <a:rPr lang="en-GB" dirty="0"/>
              <a:t>, </a:t>
            </a:r>
            <a:r>
              <a:rPr lang="en-US" i="1" baseline="30000" dirty="0"/>
              <a:t>7</a:t>
            </a:r>
            <a:r>
              <a:rPr lang="en-US" i="1" dirty="0"/>
              <a:t>Paediatric Liver, GI and Nutrition Centre, King’s College Hospital, London, United Kingdom</a:t>
            </a:r>
            <a:r>
              <a:rPr lang="en-GB" dirty="0"/>
              <a:t>, </a:t>
            </a:r>
            <a:r>
              <a:rPr lang="en-US" i="1" baseline="30000" dirty="0"/>
              <a:t>8</a:t>
            </a:r>
            <a:r>
              <a:rPr lang="en-US" i="1" dirty="0"/>
              <a:t>Mirum Pharmaceuticals, Inc., Foster City, CA, United States</a:t>
            </a:r>
            <a:r>
              <a:rPr lang="en-GB" dirty="0"/>
              <a:t>, </a:t>
            </a:r>
            <a:r>
              <a:rPr lang="en-US" i="1" baseline="30000" dirty="0"/>
              <a:t>9</a:t>
            </a:r>
            <a:r>
              <a:rPr lang="en-US" i="1" dirty="0"/>
              <a:t>Pediatric Hepatology, Institute of Liver and Biliary Sciences, New Delhi, India</a:t>
            </a:r>
            <a:r>
              <a:rPr lang="en-GB" dirty="0"/>
              <a:t>, </a:t>
            </a:r>
            <a:r>
              <a:rPr lang="en-US" i="1" baseline="30000" dirty="0"/>
              <a:t>10</a:t>
            </a:r>
            <a:r>
              <a:rPr lang="en-US" i="1" dirty="0"/>
              <a:t>Department of Pediatric Gastroenterology and Organ Transplant, Koc University School of Medicine, Istanbul, Türkiye</a:t>
            </a:r>
            <a:r>
              <a:rPr lang="en-GB" dirty="0"/>
              <a:t>, </a:t>
            </a:r>
            <a:r>
              <a:rPr lang="en-US" i="1" baseline="30000" dirty="0"/>
              <a:t>11</a:t>
            </a:r>
            <a:r>
              <a:rPr lang="en-US" i="1" dirty="0"/>
              <a:t>Pediatric Gastroenterology, Astrid Lindgren Children's Hospital, Karolinska University Hospital and Division of Pediatrics, CLINTEC, Karolinska </a:t>
            </a:r>
            <a:r>
              <a:rPr lang="en-US" i="1" dirty="0" err="1"/>
              <a:t>Institutet</a:t>
            </a:r>
            <a:r>
              <a:rPr lang="en-US" i="1" dirty="0"/>
              <a:t>, Stockholm, Sweden</a:t>
            </a:r>
            <a:r>
              <a:rPr lang="en-GB" dirty="0"/>
              <a:t>, </a:t>
            </a:r>
            <a:r>
              <a:rPr lang="en-US" i="1" baseline="30000" dirty="0"/>
              <a:t>12</a:t>
            </a:r>
            <a:r>
              <a:rPr lang="en-US" i="1" dirty="0"/>
              <a:t>Department of Pediatric Gastroenterology Hepatology and Nutrition CHU Lille, Univ. Lille, Inserm U1286‐ INFINITE‐ Institute for Translational Research in Inflammation, Lille, France</a:t>
            </a:r>
            <a:r>
              <a:rPr lang="en-GB" dirty="0"/>
              <a:t>, </a:t>
            </a:r>
            <a:r>
              <a:rPr lang="en-US" i="1" baseline="30000" dirty="0"/>
              <a:t>13</a:t>
            </a:r>
            <a:r>
              <a:rPr lang="en-US" i="1" dirty="0"/>
              <a:t>Pediatric Gastroenterology, Hepatology and Nutrition, Sheikh Khalifa Medical City, Abu Dhabi, United Arab Emirates</a:t>
            </a:r>
            <a:r>
              <a:rPr lang="en-GB" dirty="0"/>
              <a:t>, </a:t>
            </a:r>
            <a:r>
              <a:rPr lang="en-US" i="1" baseline="30000" dirty="0"/>
              <a:t>14</a:t>
            </a:r>
            <a:r>
              <a:rPr lang="en-US" i="1" dirty="0"/>
              <a:t>Department of Pediatrics, Tunis Children Hospital, Tunis, Tunisia</a:t>
            </a:r>
            <a:r>
              <a:rPr lang="en-GB" dirty="0"/>
              <a:t>, </a:t>
            </a:r>
            <a:r>
              <a:rPr lang="en-US" i="1" baseline="30000" dirty="0"/>
              <a:t>15</a:t>
            </a:r>
            <a:r>
              <a:rPr lang="en-US" i="1" dirty="0"/>
              <a:t>Department of Gastroenterology and Hepatology, Hospital Italiano, CABA, Buenos Aires, Argentina</a:t>
            </a:r>
            <a:r>
              <a:rPr lang="en-GB" dirty="0"/>
              <a:t>, </a:t>
            </a:r>
            <a:r>
              <a:rPr lang="en-US" i="1" baseline="30000" dirty="0"/>
              <a:t>16</a:t>
            </a:r>
            <a:r>
              <a:rPr lang="en-US" i="1" dirty="0"/>
              <a:t>Faculty of Health Sciences, Wits Donald Gordon Medical Centre, University of the Witwatersrand, Johannesburg, South Africa</a:t>
            </a:r>
            <a:r>
              <a:rPr lang="en-GB" dirty="0"/>
              <a:t>, </a:t>
            </a:r>
            <a:r>
              <a:rPr lang="en-US" i="1" baseline="30000" dirty="0"/>
              <a:t>17</a:t>
            </a:r>
            <a:r>
              <a:rPr lang="en-US" i="1" dirty="0"/>
              <a:t>Department of Gastroenterology, Hepatology and Nutrition, University Children’s Hospital Ljubljana; Department of Pediatrics, Faculty of Medicine, University of Ljubljana, Ljubljana, Slovenia</a:t>
            </a:r>
            <a:r>
              <a:rPr lang="en-GB" dirty="0"/>
              <a:t>, </a:t>
            </a:r>
            <a:r>
              <a:rPr lang="en-US" i="1" baseline="30000" dirty="0"/>
              <a:t>18</a:t>
            </a:r>
            <a:r>
              <a:rPr lang="en-US" i="1" dirty="0"/>
              <a:t>Regina Margherita Children’s Hospital, Azienda </a:t>
            </a:r>
            <a:r>
              <a:rPr lang="en-US" i="1" dirty="0" err="1"/>
              <a:t>Ospedaliera</a:t>
            </a:r>
            <a:r>
              <a:rPr lang="en-US" i="1" dirty="0"/>
              <a:t> Città Della Salute e Della </a:t>
            </a:r>
            <a:r>
              <a:rPr lang="en-US" i="1" dirty="0" err="1"/>
              <a:t>Scienza</a:t>
            </a:r>
            <a:r>
              <a:rPr lang="en-US" i="1" dirty="0"/>
              <a:t> University Hospital, Turin, Italy</a:t>
            </a:r>
            <a:r>
              <a:rPr lang="en-GB" dirty="0"/>
              <a:t>, </a:t>
            </a:r>
            <a:r>
              <a:rPr lang="en-US" i="1" baseline="30000" dirty="0"/>
              <a:t>19</a:t>
            </a:r>
            <a:r>
              <a:rPr lang="en-US" i="1" dirty="0"/>
              <a:t>Unit Of Gastroenterology, Digestive Endoscopy, Hepatology and Care of the Child With Liver Transplantation, University Hospital of Padova, Padova, Italy</a:t>
            </a:r>
            <a:r>
              <a:rPr lang="en-GB" dirty="0"/>
              <a:t>, </a:t>
            </a:r>
            <a:r>
              <a:rPr lang="en-US" i="1" baseline="30000" dirty="0"/>
              <a:t>20</a:t>
            </a:r>
            <a:r>
              <a:rPr lang="en-US" i="1" dirty="0"/>
              <a:t>Department of Pediatrics, National Taiwan University Children's Hospital, Taipei, Taiwan</a:t>
            </a:r>
            <a:r>
              <a:rPr lang="en-GB" dirty="0"/>
              <a:t>, </a:t>
            </a:r>
            <a:r>
              <a:rPr lang="en-US" i="1" baseline="30000" dirty="0"/>
              <a:t>21</a:t>
            </a:r>
            <a:r>
              <a:rPr lang="en-US" i="1" dirty="0"/>
              <a:t>Department and Graduate Institute of Medical Education and Bioethics, National Taiwan University College of Medicine, Taipei, Taiwan</a:t>
            </a:r>
            <a:r>
              <a:rPr lang="en-GB" dirty="0"/>
              <a:t>, </a:t>
            </a:r>
            <a:r>
              <a:rPr lang="en-US" i="1" baseline="30000" dirty="0"/>
              <a:t>22</a:t>
            </a:r>
            <a:r>
              <a:rPr lang="en-US" i="1" dirty="0"/>
              <a:t>Hepatitis Research Center, National Taiwan University Hospital, Taipei, Taiwan</a:t>
            </a:r>
            <a:r>
              <a:rPr lang="en-GB" dirty="0"/>
              <a:t>, </a:t>
            </a:r>
            <a:r>
              <a:rPr lang="en-US" i="1" baseline="30000" dirty="0"/>
              <a:t>23</a:t>
            </a:r>
            <a:r>
              <a:rPr lang="en-US" i="1" dirty="0"/>
              <a:t>CHU de Quebec-Université Laval, Quebec City, Canada</a:t>
            </a:r>
            <a:r>
              <a:rPr lang="en-GB" dirty="0"/>
              <a:t>, </a:t>
            </a:r>
            <a:r>
              <a:rPr lang="en-US" i="1" baseline="30000" dirty="0"/>
              <a:t>24</a:t>
            </a:r>
            <a:r>
              <a:rPr lang="en-US" i="1" dirty="0"/>
              <a:t>Sanatorio de </a:t>
            </a:r>
            <a:r>
              <a:rPr lang="en-US" i="1" dirty="0" err="1"/>
              <a:t>Niños</a:t>
            </a:r>
            <a:r>
              <a:rPr lang="en-US" i="1" dirty="0"/>
              <a:t> de Rosario, Santa Fe, Argentina</a:t>
            </a:r>
            <a:r>
              <a:rPr lang="en-GB" dirty="0"/>
              <a:t>, </a:t>
            </a:r>
            <a:r>
              <a:rPr lang="en-US" i="1" baseline="30000" dirty="0"/>
              <a:t>25</a:t>
            </a:r>
            <a:r>
              <a:rPr lang="en-US" i="1" dirty="0"/>
              <a:t>Pediatric Gastroenterology Department, Hospital de Base do Distrito Federal, Hospital da </a:t>
            </a:r>
            <a:r>
              <a:rPr lang="en-US" i="1" dirty="0" err="1"/>
              <a:t>Criança</a:t>
            </a:r>
            <a:r>
              <a:rPr lang="en-US" i="1" dirty="0"/>
              <a:t> de Brasília, Centro Universitário de Brasília, Brasília, Distrito Federal, Brazil</a:t>
            </a:r>
            <a:r>
              <a:rPr lang="en-GB" dirty="0"/>
              <a:t>, </a:t>
            </a:r>
            <a:r>
              <a:rPr lang="en-US" i="1" baseline="30000" dirty="0"/>
              <a:t>26</a:t>
            </a:r>
            <a:r>
              <a:rPr lang="en-US" i="1" dirty="0"/>
              <a:t>Gastroenterology-Hepatology-Nutrition Unit, APHP-Necker Enfants </a:t>
            </a:r>
            <a:r>
              <a:rPr lang="en-US" i="1" dirty="0" err="1"/>
              <a:t>Malades</a:t>
            </a:r>
            <a:r>
              <a:rPr lang="en-US" i="1" dirty="0"/>
              <a:t> University Hospital, Paris, France</a:t>
            </a:r>
            <a:r>
              <a:rPr lang="en-GB" dirty="0"/>
              <a:t>, </a:t>
            </a:r>
            <a:r>
              <a:rPr lang="en-US" i="1" baseline="30000" dirty="0"/>
              <a:t>27</a:t>
            </a:r>
            <a:r>
              <a:rPr lang="en-US" i="1" dirty="0"/>
              <a:t>Pediatric Center, Semmelweis University, Budapest, Hungary</a:t>
            </a:r>
            <a:r>
              <a:rPr lang="en-GB" dirty="0"/>
              <a:t>, </a:t>
            </a:r>
            <a:r>
              <a:rPr lang="en-US" i="1" baseline="30000" dirty="0"/>
              <a:t>28</a:t>
            </a:r>
            <a:r>
              <a:rPr lang="en-US" i="1" dirty="0"/>
              <a:t>Department of Medicine, University of Udine, Udine, Italy</a:t>
            </a:r>
            <a:r>
              <a:rPr lang="en-GB" dirty="0"/>
              <a:t>, </a:t>
            </a:r>
            <a:r>
              <a:rPr lang="en-US" i="1" baseline="30000" dirty="0"/>
              <a:t>29</a:t>
            </a:r>
            <a:r>
              <a:rPr lang="en-US" i="1" dirty="0"/>
              <a:t>Department of Child Health and Diseases, Gastroenterology, Hepatology and Nutrition, Istanbul Faculty of Medicine, Istanbul, Türkiye</a:t>
            </a:r>
            <a:r>
              <a:rPr lang="en-GB" dirty="0"/>
              <a:t>, </a:t>
            </a:r>
            <a:r>
              <a:rPr lang="en-US" i="1" baseline="30000" dirty="0"/>
              <a:t>30</a:t>
            </a:r>
            <a:r>
              <a:rPr lang="en-US" i="1" dirty="0"/>
              <a:t>APHM, </a:t>
            </a:r>
            <a:r>
              <a:rPr lang="en-US" i="1" dirty="0" err="1"/>
              <a:t>Hôpital</a:t>
            </a:r>
            <a:r>
              <a:rPr lang="en-US" i="1" dirty="0"/>
              <a:t> de la Timone Enfant, Service de </a:t>
            </a:r>
            <a:r>
              <a:rPr lang="en-US" i="1" dirty="0" err="1"/>
              <a:t>Pédiatrie</a:t>
            </a:r>
            <a:r>
              <a:rPr lang="en-US" i="1" dirty="0"/>
              <a:t> </a:t>
            </a:r>
            <a:r>
              <a:rPr lang="en-US" i="1" dirty="0" err="1"/>
              <a:t>Multidisciplinaire</a:t>
            </a:r>
            <a:r>
              <a:rPr lang="en-US" i="1" dirty="0"/>
              <a:t>, Marseille, France</a:t>
            </a:r>
            <a:r>
              <a:rPr lang="en-GB" dirty="0"/>
              <a:t>, </a:t>
            </a:r>
            <a:r>
              <a:rPr lang="en-US" i="1" baseline="30000" dirty="0"/>
              <a:t>31</a:t>
            </a:r>
            <a:r>
              <a:rPr lang="en-US" i="1" dirty="0"/>
              <a:t>Maxillofacial Surgery Department, Centro </a:t>
            </a:r>
            <a:r>
              <a:rPr lang="en-US" i="1" dirty="0" err="1"/>
              <a:t>Hospitalar</a:t>
            </a:r>
            <a:r>
              <a:rPr lang="en-US" i="1" dirty="0"/>
              <a:t> e Universitário de Coimbra, Coimbra, Portugal</a:t>
            </a:r>
            <a:r>
              <a:rPr lang="en-GB" dirty="0"/>
              <a:t>, </a:t>
            </a:r>
            <a:r>
              <a:rPr lang="en-US" i="1" baseline="30000" dirty="0"/>
              <a:t>32</a:t>
            </a:r>
            <a:r>
              <a:rPr lang="en-US" i="1" dirty="0"/>
              <a:t>Section of Hepatology, Department of Gastroenterology, Children's Mercy Kansas City, Kansas City, KS, United States</a:t>
            </a:r>
            <a:r>
              <a:rPr lang="en-GB" dirty="0"/>
              <a:t>, </a:t>
            </a:r>
            <a:r>
              <a:rPr lang="en-US" i="1" baseline="30000" dirty="0"/>
              <a:t>33</a:t>
            </a:r>
            <a:r>
              <a:rPr lang="en-US" i="1" dirty="0"/>
              <a:t>European Reference Network on Hepatological Diseases (ERN RARE-LIVER), Hamburg, Germany</a:t>
            </a:r>
            <a:r>
              <a:rPr lang="en-GB" dirty="0"/>
              <a:t>, </a:t>
            </a:r>
            <a:r>
              <a:rPr lang="en-US" i="1" baseline="30000" dirty="0"/>
              <a:t>34</a:t>
            </a:r>
            <a:r>
              <a:rPr lang="en-US" i="1" dirty="0"/>
              <a:t>Pediatric Gastroenterology/Hepatology Center Lisbon, Lisbon, Portugal</a:t>
            </a:r>
            <a:r>
              <a:rPr lang="en-GB" dirty="0"/>
              <a:t>, </a:t>
            </a:r>
            <a:r>
              <a:rPr lang="en-US" i="1" baseline="30000" dirty="0"/>
              <a:t>35</a:t>
            </a:r>
            <a:r>
              <a:rPr lang="en-US" i="1" dirty="0"/>
              <a:t>Pediatric Hepatology and Liver Transplantation, University Medical Center Hamburg Eppendorf, Hamburg, Germany</a:t>
            </a:r>
            <a:r>
              <a:rPr lang="en-GB" dirty="0"/>
              <a:t>, </a:t>
            </a:r>
            <a:r>
              <a:rPr lang="en-US" i="1" baseline="30000" dirty="0"/>
              <a:t>36</a:t>
            </a:r>
            <a:r>
              <a:rPr lang="en-US" i="1" dirty="0"/>
              <a:t>Liver Unit (Including Small Bowel Transplantation), Birmingham Women’s and Children’s Hospital, Birmingham, United Kingdom</a:t>
            </a:r>
            <a:r>
              <a:rPr lang="en-GB" dirty="0"/>
              <a:t>, </a:t>
            </a:r>
            <a:r>
              <a:rPr lang="en-US" i="1" baseline="30000" dirty="0"/>
              <a:t>37</a:t>
            </a:r>
            <a:r>
              <a:rPr lang="en-US" i="1" dirty="0"/>
              <a:t>Department of Gastroenterology and Clinical Nutrition, Royal Children's Hospital, Melbourne, Australia</a:t>
            </a:r>
            <a:r>
              <a:rPr lang="en-GB" dirty="0"/>
              <a:t>, </a:t>
            </a:r>
            <a:r>
              <a:rPr lang="en-US" i="1" baseline="30000" dirty="0"/>
              <a:t>38</a:t>
            </a:r>
            <a:r>
              <a:rPr lang="en-US" i="1" dirty="0"/>
              <a:t>Service of Pediatric Hepatology and Transplantation, Children’s Hospital La Paz, La Paz University Hospital, Madrid, Spain</a:t>
            </a:r>
            <a:r>
              <a:rPr lang="en-GB" dirty="0"/>
              <a:t>, </a:t>
            </a:r>
            <a:r>
              <a:rPr lang="en-US" i="1" baseline="30000" dirty="0"/>
              <a:t>39</a:t>
            </a:r>
            <a:r>
              <a:rPr lang="en-US" i="1" dirty="0"/>
              <a:t>Meyer Children’s Hospital, IRCCS, Florence, Italy</a:t>
            </a:r>
            <a:r>
              <a:rPr lang="en-GB" dirty="0"/>
              <a:t>, </a:t>
            </a:r>
            <a:r>
              <a:rPr lang="en-US" i="1" baseline="30000" dirty="0"/>
              <a:t>40</a:t>
            </a:r>
            <a:r>
              <a:rPr lang="en-US" i="1" dirty="0"/>
              <a:t>Department of Pediatrics, Children’s Hospital of Eastern Ontario, University of Ottawa, Ottawa, Canada</a:t>
            </a:r>
            <a:r>
              <a:rPr lang="en-GB" dirty="0"/>
              <a:t>, </a:t>
            </a:r>
            <a:r>
              <a:rPr lang="en-US" i="1" baseline="30000" dirty="0"/>
              <a:t>41</a:t>
            </a:r>
            <a:r>
              <a:rPr lang="en-US" i="1" dirty="0"/>
              <a:t>Department of Pediatrics and Adolescent Medicine, Rigshospitalet Copenhagen University Hospital, Copenhagen, Denmark</a:t>
            </a:r>
            <a:r>
              <a:rPr lang="en-GB" dirty="0"/>
              <a:t>, </a:t>
            </a:r>
            <a:r>
              <a:rPr lang="en-US" i="1" baseline="30000" dirty="0"/>
              <a:t>42</a:t>
            </a:r>
            <a:r>
              <a:rPr lang="en-US" i="1" dirty="0"/>
              <a:t>Department of Pediatrics, Johns Hopkins University School of Medicine, Baltimore, MD, United States</a:t>
            </a:r>
            <a:r>
              <a:rPr lang="en-GB" dirty="0"/>
              <a:t>, </a:t>
            </a:r>
            <a:r>
              <a:rPr lang="en-US" i="1" baseline="30000" dirty="0"/>
              <a:t>43</a:t>
            </a:r>
            <a:r>
              <a:rPr lang="en-US" i="1" dirty="0"/>
              <a:t>Massachusetts General Brigham for Children, Boston, MA, United States</a:t>
            </a:r>
            <a:r>
              <a:rPr lang="en-GB" dirty="0"/>
              <a:t>, </a:t>
            </a:r>
            <a:r>
              <a:rPr lang="en-US" i="1" baseline="30000" dirty="0"/>
              <a:t>44</a:t>
            </a:r>
            <a:r>
              <a:rPr lang="en-US" i="1" dirty="0"/>
              <a:t>University of Rochester Medical Center, Rochester, NY, United States</a:t>
            </a:r>
            <a:r>
              <a:rPr lang="en-GB" dirty="0"/>
              <a:t>, </a:t>
            </a:r>
            <a:r>
              <a:rPr lang="en-US" i="1" baseline="30000" dirty="0"/>
              <a:t>45</a:t>
            </a:r>
            <a:r>
              <a:rPr lang="en-US" i="1" dirty="0"/>
              <a:t>Department of Pediatrics, Asan Medical Center Children’s Hospital, Seoul, Korea, Rep. of South</a:t>
            </a:r>
            <a:r>
              <a:rPr lang="en-GB" dirty="0"/>
              <a:t>, </a:t>
            </a:r>
            <a:r>
              <a:rPr lang="en-US" i="1" baseline="30000" dirty="0"/>
              <a:t>46</a:t>
            </a:r>
            <a:r>
              <a:rPr lang="en-US" i="1" dirty="0"/>
              <a:t>Department of Pediatrics, Seoul National University College of Medicine, Seoul, Korea, Rep. of South</a:t>
            </a:r>
            <a:r>
              <a:rPr lang="en-GB" dirty="0"/>
              <a:t>, </a:t>
            </a:r>
            <a:r>
              <a:rPr lang="en-US" i="1" baseline="30000" dirty="0"/>
              <a:t>47</a:t>
            </a:r>
            <a:r>
              <a:rPr lang="en-US" i="1" dirty="0"/>
              <a:t>Department of Pediatric Surgery, University </a:t>
            </a:r>
            <a:r>
              <a:rPr lang="en-US" i="1" dirty="0" err="1"/>
              <a:t>Multiprofile</a:t>
            </a:r>
            <a:r>
              <a:rPr lang="en-US" i="1" dirty="0"/>
              <a:t> Hospital for Active Treatment and Emergency Medicine “N.I. Pirogov”, Sofia, Bulgaria</a:t>
            </a:r>
            <a:r>
              <a:rPr lang="en-GB" dirty="0"/>
              <a:t>, </a:t>
            </a:r>
            <a:r>
              <a:rPr lang="en-US" i="1" baseline="30000" dirty="0"/>
              <a:t>48</a:t>
            </a:r>
            <a:r>
              <a:rPr lang="en-US" i="1" dirty="0"/>
              <a:t>Unité de Gastro-</a:t>
            </a:r>
            <a:r>
              <a:rPr lang="en-US" i="1" dirty="0" err="1"/>
              <a:t>entérologie</a:t>
            </a:r>
            <a:r>
              <a:rPr lang="en-US" i="1" dirty="0"/>
              <a:t>, </a:t>
            </a:r>
            <a:r>
              <a:rPr lang="en-US" i="1" dirty="0" err="1"/>
              <a:t>Hépatologie</a:t>
            </a:r>
            <a:r>
              <a:rPr lang="en-US" i="1" dirty="0"/>
              <a:t>, Nutrition et Maladies </a:t>
            </a:r>
            <a:r>
              <a:rPr lang="en-US" i="1" dirty="0" err="1"/>
              <a:t>Héréditaires</a:t>
            </a:r>
            <a:r>
              <a:rPr lang="en-US" i="1" dirty="0"/>
              <a:t> du </a:t>
            </a:r>
            <a:r>
              <a:rPr lang="en-US" i="1" dirty="0" err="1"/>
              <a:t>Métabolisme</a:t>
            </a:r>
            <a:r>
              <a:rPr lang="en-US" i="1" dirty="0"/>
              <a:t> </a:t>
            </a:r>
            <a:r>
              <a:rPr lang="en-US" i="1" dirty="0" err="1"/>
              <a:t>pédiatriques</a:t>
            </a:r>
            <a:r>
              <a:rPr lang="en-US" i="1" dirty="0"/>
              <a:t>, </a:t>
            </a:r>
            <a:r>
              <a:rPr lang="en-US" i="1" dirty="0" err="1"/>
              <a:t>Hôpital</a:t>
            </a:r>
            <a:r>
              <a:rPr lang="en-US" i="1" dirty="0"/>
              <a:t> des Enfants, CHU de Toulouse, Toulouse, France</a:t>
            </a:r>
            <a:r>
              <a:rPr lang="en-GB" dirty="0"/>
              <a:t>, </a:t>
            </a:r>
            <a:r>
              <a:rPr lang="en-US" i="1" baseline="30000" dirty="0"/>
              <a:t>49</a:t>
            </a:r>
            <a:r>
              <a:rPr lang="en-US" i="1" dirty="0"/>
              <a:t>Department of Pediatrics, Medical Center of Postgraduate Education, Warsaw, Poland</a:t>
            </a:r>
            <a:r>
              <a:rPr lang="en-GB" dirty="0"/>
              <a:t>, </a:t>
            </a:r>
            <a:r>
              <a:rPr lang="en-US" i="1" baseline="30000" dirty="0"/>
              <a:t>50</a:t>
            </a:r>
            <a:r>
              <a:rPr lang="en-US" i="1" dirty="0"/>
              <a:t>Department of Pediatrics, All India Institute of Medical Sciences, New Delhi, India</a:t>
            </a:r>
            <a:r>
              <a:rPr lang="en-GB" dirty="0"/>
              <a:t>, </a:t>
            </a:r>
            <a:r>
              <a:rPr lang="en-US" i="1" baseline="30000" dirty="0"/>
              <a:t>51</a:t>
            </a:r>
            <a:r>
              <a:rPr lang="en-US" i="1" dirty="0"/>
              <a:t>Monroe Carell Jr. Children's Hospital &amp; Vanderbilt University School of Medicine, Nashville, TN, United States</a:t>
            </a:r>
            <a:r>
              <a:rPr lang="en-GB" dirty="0"/>
              <a:t>, </a:t>
            </a:r>
            <a:r>
              <a:rPr lang="en-US" i="1" baseline="30000" dirty="0"/>
              <a:t>52</a:t>
            </a:r>
            <a:r>
              <a:rPr lang="en-US" i="1" dirty="0"/>
              <a:t>Institute of Gastroenterology, Nutrition and Liver Diseases, Schneider Children’s Medical Center of Israel, Petah Tikva, Israel</a:t>
            </a:r>
            <a:r>
              <a:rPr lang="en-GB" dirty="0"/>
              <a:t>, </a:t>
            </a:r>
            <a:r>
              <a:rPr lang="en-US" i="1" baseline="30000" dirty="0"/>
              <a:t>53</a:t>
            </a:r>
            <a:r>
              <a:rPr lang="en-US" i="1" dirty="0"/>
              <a:t>Fondazione </a:t>
            </a:r>
            <a:r>
              <a:rPr lang="en-US" i="1" dirty="0" err="1"/>
              <a:t>Irccs</a:t>
            </a:r>
            <a:r>
              <a:rPr lang="en-US" i="1" dirty="0"/>
              <a:t> Ca’ Granda Ospedale Maggiore Policlinico, Milano, Italy</a:t>
            </a:r>
            <a:r>
              <a:rPr lang="en-GB" dirty="0"/>
              <a:t>, </a:t>
            </a:r>
            <a:r>
              <a:rPr lang="en-US" i="1" baseline="30000" dirty="0"/>
              <a:t>54</a:t>
            </a:r>
            <a:r>
              <a:rPr lang="en-US" i="1" dirty="0"/>
              <a:t>Pediatric Hepatology, Gastroenterology and Transplantation, Hospital Papa Giovanni XXIII, Bergamo, Italy</a:t>
            </a:r>
            <a:r>
              <a:rPr lang="en-GB" dirty="0"/>
              <a:t>, </a:t>
            </a:r>
            <a:r>
              <a:rPr lang="en-US" i="1" baseline="30000" dirty="0"/>
              <a:t>55</a:t>
            </a:r>
            <a:r>
              <a:rPr lang="en-US" i="1" dirty="0"/>
              <a:t>Section of Pediatric </a:t>
            </a:r>
            <a:r>
              <a:rPr lang="en-US" i="1" dirty="0" err="1"/>
              <a:t>Gastrohepatology</a:t>
            </a:r>
            <a:r>
              <a:rPr lang="en-US" i="1" dirty="0"/>
              <a:t>, Fundación </a:t>
            </a:r>
            <a:r>
              <a:rPr lang="en-US" i="1" dirty="0" err="1"/>
              <a:t>Cardioinfantil</a:t>
            </a:r>
            <a:r>
              <a:rPr lang="en-US" i="1" dirty="0"/>
              <a:t>, Bogota, DC, Colombia</a:t>
            </a:r>
            <a:r>
              <a:rPr lang="en-GB" dirty="0"/>
              <a:t>, </a:t>
            </a:r>
            <a:r>
              <a:rPr lang="en-US" i="1" baseline="30000" dirty="0"/>
              <a:t>56</a:t>
            </a:r>
            <a:r>
              <a:rPr lang="en-US" i="1" dirty="0"/>
              <a:t>Department of Pediatric Gastroenterology, Hepatology &amp; Liver Transplantation, Amrita Institute of Medical Sciences, Kochi, India</a:t>
            </a:r>
            <a:r>
              <a:rPr lang="en-GB" dirty="0"/>
              <a:t>, </a:t>
            </a:r>
            <a:r>
              <a:rPr lang="en-US" i="1" baseline="30000" dirty="0"/>
              <a:t>57</a:t>
            </a:r>
            <a:r>
              <a:rPr lang="en-US" i="1" dirty="0"/>
              <a:t>Department of Pediatric Gastroenterology, Hepatology, and Nutrition, </a:t>
            </a:r>
            <a:r>
              <a:rPr lang="en-US" i="1" dirty="0" err="1"/>
              <a:t>Sancaktepe</a:t>
            </a:r>
            <a:r>
              <a:rPr lang="en-US" i="1" dirty="0"/>
              <a:t> Training and Research Hospital, Istanbul, Türkiye</a:t>
            </a:r>
            <a:r>
              <a:rPr lang="en-GB" dirty="0"/>
              <a:t>, </a:t>
            </a:r>
            <a:r>
              <a:rPr lang="en-US" i="1" baseline="30000" dirty="0"/>
              <a:t>58</a:t>
            </a:r>
            <a:r>
              <a:rPr lang="en-US" i="1" dirty="0"/>
              <a:t>2nd Pediatric Discipline, Department of Mother and Child, Iuliu </a:t>
            </a:r>
            <a:r>
              <a:rPr lang="en-US" i="1" dirty="0" err="1"/>
              <a:t>Hatieganu</a:t>
            </a:r>
            <a:r>
              <a:rPr lang="en-US" i="1" dirty="0"/>
              <a:t> University of Medicine and Pharmacy, Cluj-Napoca, Romania</a:t>
            </a:r>
            <a:r>
              <a:rPr lang="en-GB" dirty="0"/>
              <a:t>, </a:t>
            </a:r>
            <a:r>
              <a:rPr lang="en-US" i="1" baseline="30000" dirty="0"/>
              <a:t>59</a:t>
            </a:r>
            <a:r>
              <a:rPr lang="en-US" i="1" dirty="0"/>
              <a:t>2nd Pediatric Clinic, Emergency Clinical Hospital for Children, Cluj-Napoca, Romania</a:t>
            </a:r>
            <a:r>
              <a:rPr lang="en-GB" dirty="0"/>
              <a:t>, </a:t>
            </a:r>
            <a:r>
              <a:rPr lang="en-US" i="1" baseline="30000" dirty="0"/>
              <a:t>60</a:t>
            </a:r>
            <a:r>
              <a:rPr lang="en-US" i="1" dirty="0"/>
              <a:t>Hospital </a:t>
            </a:r>
            <a:r>
              <a:rPr lang="en-US" i="1" dirty="0" err="1"/>
              <a:t>Universiatri</a:t>
            </a:r>
            <a:r>
              <a:rPr lang="en-US" i="1" dirty="0"/>
              <a:t> Vall </a:t>
            </a:r>
            <a:r>
              <a:rPr lang="en-US" i="1" dirty="0" err="1"/>
              <a:t>d’Hebron</a:t>
            </a:r>
            <a:r>
              <a:rPr lang="en-US" i="1" dirty="0"/>
              <a:t>, Barcelona, Spain</a:t>
            </a:r>
            <a:r>
              <a:rPr lang="en-GB" dirty="0"/>
              <a:t>, </a:t>
            </a:r>
            <a:r>
              <a:rPr lang="en-US" i="1" baseline="30000" dirty="0"/>
              <a:t>61</a:t>
            </a:r>
            <a:r>
              <a:rPr lang="en-US" i="1" dirty="0"/>
              <a:t>Pediatric Department for the Treatment and Study of Abdominal Diseases and Abdominal Transplantation, IRCCS ISMETT (Mediterranean Institute for Transplantation and Advanced Specialized Therapies), University of Pittsburgh Medical Center, Palermo, Italy</a:t>
            </a:r>
            <a:r>
              <a:rPr lang="en-GB" dirty="0"/>
              <a:t>, </a:t>
            </a:r>
            <a:r>
              <a:rPr lang="en-US" i="1" baseline="30000" dirty="0"/>
              <a:t>62</a:t>
            </a:r>
            <a:r>
              <a:rPr lang="en-US" i="1" dirty="0"/>
              <a:t>Department of Pediatric Gastroenterology, Apollo BGS Hospital, Mysuru, Karnataka, India</a:t>
            </a:r>
            <a:r>
              <a:rPr lang="en-GB" dirty="0"/>
              <a:t>, </a:t>
            </a:r>
            <a:r>
              <a:rPr lang="en-US" i="1" baseline="30000" dirty="0"/>
              <a:t>63</a:t>
            </a:r>
            <a:r>
              <a:rPr lang="en-US" i="1" dirty="0"/>
              <a:t>Division of Pediatric Gastroenterology, University Hospital of Geneva, Geneva, Switzerland</a:t>
            </a:r>
            <a:r>
              <a:rPr lang="en-GB" dirty="0"/>
              <a:t>, </a:t>
            </a:r>
            <a:r>
              <a:rPr lang="en-US" i="1" baseline="30000" dirty="0"/>
              <a:t>64</a:t>
            </a:r>
            <a:r>
              <a:rPr lang="en-US" i="1" dirty="0"/>
              <a:t>Third Pediatric Department, </a:t>
            </a:r>
            <a:r>
              <a:rPr lang="en-US" i="1" dirty="0" err="1"/>
              <a:t>Hippokration</a:t>
            </a:r>
            <a:r>
              <a:rPr lang="en-US" i="1" dirty="0"/>
              <a:t> Hospital, Aristotle University of Thessaloniki, Thessaloniki, Greece</a:t>
            </a:r>
            <a:r>
              <a:rPr lang="en-GB" dirty="0"/>
              <a:t>, </a:t>
            </a:r>
            <a:r>
              <a:rPr lang="en-US" i="1" baseline="30000" dirty="0"/>
              <a:t>65</a:t>
            </a:r>
            <a:r>
              <a:rPr lang="en-US" i="1" dirty="0"/>
              <a:t>Hôpital Femme </a:t>
            </a:r>
            <a:r>
              <a:rPr lang="en-US" i="1" dirty="0" err="1"/>
              <a:t>Mère</a:t>
            </a:r>
            <a:r>
              <a:rPr lang="en-US" i="1" dirty="0"/>
              <a:t> Enfant, Hospices Civils de Lyon, Bron, France</a:t>
            </a:r>
            <a:r>
              <a:rPr lang="en-GB" dirty="0"/>
              <a:t>, </a:t>
            </a:r>
            <a:r>
              <a:rPr lang="en-US" i="1" baseline="30000" dirty="0"/>
              <a:t>66</a:t>
            </a:r>
            <a:r>
              <a:rPr lang="en-US" i="1" dirty="0"/>
              <a:t>Department of Hepatology and Gastroenterology, Aarhus University Hospital, Aarhus, Denmark</a:t>
            </a:r>
            <a:r>
              <a:rPr lang="en-GB" dirty="0"/>
              <a:t>, </a:t>
            </a:r>
            <a:r>
              <a:rPr lang="en-US" i="1" baseline="30000" dirty="0"/>
              <a:t>67</a:t>
            </a:r>
            <a:r>
              <a:rPr lang="en-US" i="1" dirty="0"/>
              <a:t>Department of Pediatric Gastroenterology and Hepatology, Kanchi </a:t>
            </a:r>
            <a:r>
              <a:rPr lang="en-US" i="1" dirty="0" err="1"/>
              <a:t>Kamakoti</a:t>
            </a:r>
            <a:r>
              <a:rPr lang="en-US" i="1" dirty="0"/>
              <a:t> Childs Trust Hospital, Chennai, India</a:t>
            </a:r>
            <a:r>
              <a:rPr lang="en-GB" dirty="0"/>
              <a:t>, </a:t>
            </a:r>
            <a:r>
              <a:rPr lang="en-US" i="1" baseline="30000" dirty="0"/>
              <a:t>68</a:t>
            </a:r>
            <a:r>
              <a:rPr lang="en-US" i="1" dirty="0"/>
              <a:t>Liver &amp; SB Transplant &amp; Hepatobiliary-Pancreatic Surgery, King Faisal Specialist Hospital &amp; Research Center, Riyadh, Saudi Arabia</a:t>
            </a:r>
            <a:r>
              <a:rPr lang="en-GB" dirty="0"/>
              <a:t>, </a:t>
            </a:r>
            <a:r>
              <a:rPr lang="en-US" i="1" baseline="30000" dirty="0"/>
              <a:t>69</a:t>
            </a:r>
            <a:r>
              <a:rPr lang="en-US" i="1" dirty="0"/>
              <a:t>Alfaisal University, College of Medicine, Riyadh, Saudi Arabia</a:t>
            </a:r>
            <a:r>
              <a:rPr lang="en-GB" dirty="0"/>
              <a:t>, </a:t>
            </a:r>
            <a:r>
              <a:rPr lang="en-US" i="1" baseline="30000" dirty="0"/>
              <a:t>70</a:t>
            </a:r>
            <a:r>
              <a:rPr lang="en-US" i="1" dirty="0"/>
              <a:t>The Juliet Keiden Institute of Pediatric Gastroenterology and Nutrition, Shaare Zedek Medical Center, Jerusalem, Israel</a:t>
            </a:r>
            <a:r>
              <a:rPr lang="en-GB" dirty="0"/>
              <a:t>, </a:t>
            </a:r>
            <a:r>
              <a:rPr lang="en-US" i="1" baseline="30000" dirty="0"/>
              <a:t>71</a:t>
            </a:r>
            <a:r>
              <a:rPr lang="en-US" i="1" dirty="0"/>
              <a:t>Department of Pediatrics, Columbia University Irving Medical Center, New York, NY, United States</a:t>
            </a:r>
            <a:r>
              <a:rPr lang="en-GB" dirty="0"/>
              <a:t>, </a:t>
            </a:r>
            <a:r>
              <a:rPr lang="en-US" i="1" baseline="30000" dirty="0"/>
              <a:t>72</a:t>
            </a:r>
            <a:r>
              <a:rPr lang="en-US" i="1" dirty="0"/>
              <a:t>Division of Pediatric Gastroenterology and Hepatology, Department of Pediatrics, University of Pittsburgh School of Medicine, Pittsburgh, PA, United States</a:t>
            </a:r>
            <a:r>
              <a:rPr lang="en-GB" dirty="0"/>
              <a:t>, </a:t>
            </a:r>
            <a:r>
              <a:rPr lang="en-US" i="1" baseline="30000" dirty="0"/>
              <a:t>73</a:t>
            </a:r>
            <a:r>
              <a:rPr lang="en-US" i="1" dirty="0"/>
              <a:t>Pediatric Gastroenterology and Hepatology, University Children's Hospital Tübingen, Tübingen, Germany</a:t>
            </a:r>
            <a:r>
              <a:rPr lang="en-GB" dirty="0"/>
              <a:t>, </a:t>
            </a:r>
            <a:r>
              <a:rPr lang="en-US" i="1" baseline="30000" dirty="0"/>
              <a:t>74</a:t>
            </a:r>
            <a:r>
              <a:rPr lang="en-US" i="1" dirty="0"/>
              <a:t>Pediatric Gastroenterology Service, Hospital da </a:t>
            </a:r>
            <a:r>
              <a:rPr lang="en-US" i="1" dirty="0" err="1"/>
              <a:t>Criança</a:t>
            </a:r>
            <a:r>
              <a:rPr lang="en-US" i="1" dirty="0"/>
              <a:t> Santo Antônio, </a:t>
            </a:r>
            <a:r>
              <a:rPr lang="en-US" i="1" dirty="0" err="1"/>
              <a:t>Universidade</a:t>
            </a:r>
            <a:r>
              <a:rPr lang="en-US" i="1" dirty="0"/>
              <a:t> Federal de </a:t>
            </a:r>
            <a:r>
              <a:rPr lang="en-US" i="1" dirty="0" err="1"/>
              <a:t>Ciências</a:t>
            </a:r>
            <a:r>
              <a:rPr lang="en-US" i="1" dirty="0"/>
              <a:t> da </a:t>
            </a:r>
            <a:r>
              <a:rPr lang="en-US" i="1" dirty="0" err="1"/>
              <a:t>Saúde</a:t>
            </a:r>
            <a:r>
              <a:rPr lang="en-US" i="1" dirty="0"/>
              <a:t> de Porto Alegre, </a:t>
            </a:r>
            <a:r>
              <a:rPr lang="en-US" i="1" dirty="0" err="1"/>
              <a:t>Complexo</a:t>
            </a:r>
            <a:r>
              <a:rPr lang="en-US" i="1" dirty="0"/>
              <a:t> </a:t>
            </a:r>
            <a:r>
              <a:rPr lang="en-US" i="1" dirty="0" err="1"/>
              <a:t>Hospitalar</a:t>
            </a:r>
            <a:r>
              <a:rPr lang="en-US" i="1" dirty="0"/>
              <a:t> Santa Casa, Porto Alegre, Rio Grande do Sul, Brazil</a:t>
            </a:r>
            <a:r>
              <a:rPr lang="en-GB" dirty="0"/>
              <a:t>, </a:t>
            </a:r>
            <a:r>
              <a:rPr lang="en-US" i="1" baseline="30000" dirty="0"/>
              <a:t>75</a:t>
            </a:r>
            <a:r>
              <a:rPr lang="en-US" i="1" dirty="0"/>
              <a:t>Department of Pediatric Gastroenterology, State Hospital for Children and Adolescents, Goiania, Brazil</a:t>
            </a:r>
            <a:r>
              <a:rPr lang="en-GB" dirty="0"/>
              <a:t>, </a:t>
            </a:r>
            <a:r>
              <a:rPr lang="en-US" i="1" baseline="30000" dirty="0"/>
              <a:t>76</a:t>
            </a:r>
            <a:r>
              <a:rPr lang="en-US" i="1" dirty="0"/>
              <a:t>Department of Pediatric Gastroenterology, Al Jalila Children’s Specialty Hospital, Dubai, United Arab Emirates</a:t>
            </a:r>
            <a:r>
              <a:rPr lang="en-GB" dirty="0"/>
              <a:t>, </a:t>
            </a:r>
            <a:r>
              <a:rPr lang="en-US" i="1" baseline="30000" dirty="0"/>
              <a:t>77</a:t>
            </a:r>
            <a:r>
              <a:rPr lang="en-US" i="1" dirty="0"/>
              <a:t>Pediatric Gastroenterology, Hepatology and Nutrition, Wilhelmina Children’s Hospital, University Medical Center Utrecht, Utrecht, Netherlands</a:t>
            </a:r>
            <a:r>
              <a:rPr lang="en-GB" dirty="0"/>
              <a:t>, </a:t>
            </a:r>
            <a:r>
              <a:rPr lang="en-US" i="1" baseline="30000" dirty="0"/>
              <a:t>78</a:t>
            </a:r>
            <a:r>
              <a:rPr lang="en-US" i="1" dirty="0"/>
              <a:t>Department of </a:t>
            </a:r>
            <a:r>
              <a:rPr lang="en-US" i="1" dirty="0" err="1"/>
              <a:t>Paediatrics</a:t>
            </a:r>
            <a:r>
              <a:rPr lang="en-US" i="1" dirty="0"/>
              <a:t> I, Institute of Cell Biology, Medical University of Innsbruck, Innsbruck, Austria</a:t>
            </a:r>
            <a:r>
              <a:rPr lang="en-GB" dirty="0"/>
              <a:t>, </a:t>
            </a:r>
            <a:r>
              <a:rPr lang="en-US" i="1" baseline="30000" dirty="0"/>
              <a:t>79</a:t>
            </a:r>
            <a:r>
              <a:rPr lang="en-US" i="1" dirty="0"/>
              <a:t>DDC Clinic for Special Needs Children, Middlefield, OH, United States</a:t>
            </a:r>
            <a:r>
              <a:rPr lang="en-GB" dirty="0"/>
              <a:t>, </a:t>
            </a:r>
            <a:r>
              <a:rPr lang="en-US" i="1" baseline="30000" dirty="0"/>
              <a:t>80</a:t>
            </a:r>
            <a:r>
              <a:rPr lang="en-US" i="1" dirty="0"/>
              <a:t>Department of Gastroenterology, Children's Hospital of Fudan University, Shanghai, China</a:t>
            </a:r>
            <a:r>
              <a:rPr lang="en-GB" dirty="0"/>
              <a:t>, </a:t>
            </a:r>
            <a:r>
              <a:rPr lang="en-US" i="1" baseline="30000" dirty="0"/>
              <a:t>81</a:t>
            </a:r>
            <a:r>
              <a:rPr lang="en-US" i="1" dirty="0"/>
              <a:t>Department of Pediatrics, Medical University of Silesia, Katowice, Poland</a:t>
            </a:r>
            <a:r>
              <a:rPr lang="en-GB" dirty="0"/>
              <a:t>, </a:t>
            </a:r>
            <a:r>
              <a:rPr lang="en-US" i="1" baseline="30000" dirty="0"/>
              <a:t>82</a:t>
            </a:r>
            <a:r>
              <a:rPr lang="en-US" i="1" dirty="0"/>
              <a:t>Pediatric Gastroenterologist, Academic Scholar, First Department of Pediatrics, </a:t>
            </a:r>
            <a:r>
              <a:rPr lang="en-US" i="1" dirty="0" err="1"/>
              <a:t>Aghia</a:t>
            </a:r>
            <a:r>
              <a:rPr lang="en-US" i="1" dirty="0"/>
              <a:t> Sophia Children’s Hospital, National and </a:t>
            </a:r>
            <a:r>
              <a:rPr lang="en-US" i="1" dirty="0" err="1"/>
              <a:t>Kapodistrian</a:t>
            </a:r>
            <a:r>
              <a:rPr lang="en-US" i="1" dirty="0"/>
              <a:t> University of Athens, Athens, Greece</a:t>
            </a:r>
            <a:r>
              <a:rPr lang="en-GB" dirty="0"/>
              <a:t>, </a:t>
            </a:r>
            <a:r>
              <a:rPr lang="en-US" i="1" baseline="30000" dirty="0"/>
              <a:t>83</a:t>
            </a:r>
            <a:r>
              <a:rPr lang="en-US" i="1" dirty="0"/>
              <a:t>Department of </a:t>
            </a:r>
            <a:r>
              <a:rPr lang="en-US" i="1" dirty="0" err="1"/>
              <a:t>Paediatrics</a:t>
            </a:r>
            <a:r>
              <a:rPr lang="en-US" i="1" dirty="0"/>
              <a:t>, London Children's Hospital, Western University, London, Ontario, Canada</a:t>
            </a:r>
            <a:r>
              <a:rPr lang="en-GB" dirty="0"/>
              <a:t>, </a:t>
            </a:r>
            <a:r>
              <a:rPr lang="en-US" i="1" baseline="30000" dirty="0"/>
              <a:t>84</a:t>
            </a:r>
            <a:r>
              <a:rPr lang="en-US" i="1" dirty="0"/>
              <a:t>Pediatric Gastroenterology-Hepatology, University of Groningen, University Medical Center Groningen, Groningen, Netherlands</a:t>
            </a:r>
            <a:r>
              <a:rPr lang="en-GB" dirty="0"/>
              <a:t>, </a:t>
            </a:r>
            <a:r>
              <a:rPr lang="en-US" i="1" baseline="30000" dirty="0"/>
              <a:t>85</a:t>
            </a:r>
            <a:r>
              <a:rPr lang="en-US" i="1" dirty="0"/>
              <a:t>Toronto Center for Liver Disease, University Health Network, Toronto, Canada</a:t>
            </a:r>
            <a:r>
              <a:rPr lang="en-GB" dirty="0"/>
              <a:t>, </a:t>
            </a:r>
            <a:r>
              <a:rPr lang="en-US" i="1" baseline="30000" dirty="0"/>
              <a:t>86</a:t>
            </a:r>
            <a:r>
              <a:rPr lang="en-US" i="1" dirty="0"/>
              <a:t>IHPME, University of Toronto, Toronto, Canada</a:t>
            </a:r>
            <a:endParaRPr lang="en-NZ" dirty="0"/>
          </a:p>
          <a:p>
            <a:endParaRPr lang="en-US" b="1" dirty="0"/>
          </a:p>
          <a:p>
            <a:r>
              <a:rPr lang="en-US" b="1" dirty="0"/>
              <a:t>Background and aims: </a:t>
            </a:r>
            <a:r>
              <a:rPr lang="en-GB" dirty="0"/>
              <a:t>Progressive Familial Intrahepatic Cholestasis (PFIC) is a group of hepatocellular bile acid transport disorders that lead to pruritus, growth failure, lipid-soluble vitamin deficiency, and liver failure. </a:t>
            </a:r>
            <a:r>
              <a:rPr lang="en-GB" dirty="0" err="1"/>
              <a:t>Maralixibat</a:t>
            </a:r>
            <a:r>
              <a:rPr lang="en-GB" dirty="0"/>
              <a:t>, an ileal bile acid transporter inhibitor, is approved for PFIC-related cholestatic pruritus in patients ≥12 months of age in the US and treatment of PFIC ≥3 months of age in Europe. We compared event-free survival (EFS), time to surgical biliary diversion (SBD), liver transplant (LT), or death in </a:t>
            </a:r>
            <a:r>
              <a:rPr lang="en-GB" dirty="0" err="1"/>
              <a:t>maralixibat</a:t>
            </a:r>
            <a:r>
              <a:rPr lang="en-GB" dirty="0"/>
              <a:t>-treated patients from the MARCH, MARCH-ON, and RISE trials with aligned real-world data of untreated patients from the NAPPED study.</a:t>
            </a:r>
            <a:br>
              <a:rPr lang="en-US" dirty="0"/>
            </a:br>
            <a:r>
              <a:rPr lang="en-US" b="1" dirty="0"/>
              <a:t>Method: </a:t>
            </a:r>
            <a:r>
              <a:rPr lang="en-GB" dirty="0"/>
              <a:t>We randomly selected NAPPED eligible untreated patients with genetically confirmed biallelic non-truncating bile salt export pump (</a:t>
            </a:r>
            <a:r>
              <a:rPr lang="en-GB" dirty="0" err="1"/>
              <a:t>nt</a:t>
            </a:r>
            <a:r>
              <a:rPr lang="en-GB" dirty="0"/>
              <a:t>-BSEP) or FIC1 deficiencies. To balance baseline characteristics, inverse probability of treatment weights (IPTW) were applied derived from propensity scores for receiving </a:t>
            </a:r>
            <a:r>
              <a:rPr lang="en-GB" dirty="0" err="1"/>
              <a:t>maralixibat</a:t>
            </a:r>
            <a:r>
              <a:rPr lang="en-GB" dirty="0"/>
              <a:t> (vs. being in NAPPED) estimated from age, sex, PFIC type, total bilirubin, alanine aminotransferase, and aspartate aminotransferase. EFS and SBD-free were compared using IPTW-adjusted Kaplan-Meier curves and Cox models.</a:t>
            </a:r>
            <a:br>
              <a:rPr lang="en-US" dirty="0"/>
            </a:br>
            <a:r>
              <a:rPr lang="en-US" b="1" dirty="0"/>
              <a:t>Results: </a:t>
            </a:r>
            <a:r>
              <a:rPr lang="en-GB" dirty="0"/>
              <a:t>Among patients ≥1 year old, 41 </a:t>
            </a:r>
            <a:r>
              <a:rPr lang="en-GB" dirty="0" err="1"/>
              <a:t>maralixibat</a:t>
            </a:r>
            <a:r>
              <a:rPr lang="en-GB" dirty="0"/>
              <a:t>-treated patients (</a:t>
            </a:r>
            <a:r>
              <a:rPr lang="en-GB" dirty="0" err="1"/>
              <a:t>nt</a:t>
            </a:r>
            <a:r>
              <a:rPr lang="en-GB" dirty="0"/>
              <a:t>-BSEP, N = 28; FIC1, N = 13) were compared with 256 untreated NAPPED patients (</a:t>
            </a:r>
            <a:r>
              <a:rPr lang="en-GB" dirty="0" err="1"/>
              <a:t>nt</a:t>
            </a:r>
            <a:r>
              <a:rPr lang="en-GB" dirty="0"/>
              <a:t>-BSEP, N = 201; FIC1, N = 55). At 3 years, EFS was 0.74 (95%CI, 0.59–0.92) in the </a:t>
            </a:r>
            <a:r>
              <a:rPr lang="en-GB" dirty="0" err="1"/>
              <a:t>maralixibat</a:t>
            </a:r>
            <a:r>
              <a:rPr lang="en-GB" dirty="0"/>
              <a:t> cohort versus 0.42 (95%CI, 0.35–0.51) in NAPPED; the corresponding SBD-free survival probabilities were 0.98 (95%CI, 0.94–1.00) and 0.67 (95%CI, 0.6–0.76), respectively. EFS was significantly better with </a:t>
            </a:r>
            <a:r>
              <a:rPr lang="en-GB" dirty="0" err="1"/>
              <a:t>maralixibat</a:t>
            </a:r>
            <a:r>
              <a:rPr lang="en-GB" dirty="0"/>
              <a:t> (hazard ratio [HR], 0.29; 95%CI, 0.16–0.54; p &lt; 0.0001). The HR for SBD-free probability was 0.05 (95%CI, 0.01-0.39, p = 0.0036). In a sensitivity analysis restricted to patients who remained event-free during the first 6 months, the HRs were 0.46 (95%CI, 0.23–0.91; p = 0.0252) for EFS and 0.08 (95%CI, 0.01–0.57, p = 0.0125) for SBD-free probability.</a:t>
            </a:r>
            <a:br>
              <a:rPr lang="en-US" dirty="0"/>
            </a:br>
            <a:r>
              <a:rPr lang="en-US" b="1" dirty="0"/>
              <a:t>Conclusion: </a:t>
            </a:r>
            <a:r>
              <a:rPr lang="en-GB" dirty="0" err="1"/>
              <a:t>Maralixibat</a:t>
            </a:r>
            <a:r>
              <a:rPr lang="en-GB" dirty="0"/>
              <a:t> treatment was associated with improved event free survival in </a:t>
            </a:r>
            <a:r>
              <a:rPr lang="en-GB" dirty="0" err="1"/>
              <a:t>nt</a:t>
            </a:r>
            <a:r>
              <a:rPr lang="en-GB" dirty="0"/>
              <a:t>-BSEP and FIC1 patients.</a:t>
            </a:r>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17</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4416F-6BA1-234C-707A-3288C0A03F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B98C43-538C-B02C-BA70-4023A47AA27E}"/>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7D3DAE7A-DEDC-F124-A2DC-1601357B2895}"/>
              </a:ext>
            </a:extLst>
          </p:cNvPr>
          <p:cNvSpPr>
            <a:spLocks noGrp="1"/>
          </p:cNvSpPr>
          <p:nvPr>
            <p:ph type="body" idx="1"/>
          </p:nvPr>
        </p:nvSpPr>
        <p:spPr/>
        <p:txBody>
          <a:bodyPr/>
          <a:lstStyle/>
          <a:p>
            <a:r>
              <a:rPr lang="en-US" sz="1200" b="1" i="1" kern="1200" dirty="0">
                <a:solidFill>
                  <a:schemeClr val="tx1"/>
                </a:solidFill>
                <a:effectLst/>
                <a:ea typeface="+mn-ea"/>
                <a:cs typeface="Arial" panose="020B0604020202020204" pitchFamily="34" charset="0"/>
              </a:rPr>
              <a:t>Abbreviations</a:t>
            </a:r>
            <a:r>
              <a:rPr lang="en-US" sz="1200" b="0" i="1" kern="1200" dirty="0">
                <a:solidFill>
                  <a:schemeClr val="tx1"/>
                </a:solidFill>
                <a:effectLst/>
                <a:ea typeface="+mn-ea"/>
                <a:cs typeface="Arial" panose="020B0604020202020204" pitchFamily="34" charset="0"/>
              </a:rPr>
              <a:t>: </a:t>
            </a:r>
            <a:r>
              <a:rPr lang="en-US" b="0" i="1" dirty="0">
                <a:cs typeface="Arial" panose="020B0604020202020204" pitchFamily="34" charset="0"/>
              </a:rPr>
              <a:t>BSEP, bile salt export pump; CI, confidence interval; EFS, event-free survival; FIC1, familial intrahepatic cholestasis 1; HR, hazard ratio; </a:t>
            </a:r>
            <a:r>
              <a:rPr lang="en-US" b="0" i="1" dirty="0" err="1">
                <a:cs typeface="Arial" panose="020B0604020202020204" pitchFamily="34" charset="0"/>
              </a:rPr>
              <a:t>nt</a:t>
            </a:r>
            <a:r>
              <a:rPr lang="en-US" b="0" i="1" dirty="0">
                <a:cs typeface="Arial" panose="020B0604020202020204" pitchFamily="34" charset="0"/>
              </a:rPr>
              <a:t>, non-truncating;</a:t>
            </a:r>
            <a:r>
              <a:rPr lang="en-US" b="1" i="1" dirty="0">
                <a:cs typeface="Arial" panose="020B0604020202020204" pitchFamily="34" charset="0"/>
              </a:rPr>
              <a:t> </a:t>
            </a:r>
            <a:r>
              <a:rPr lang="en-US" b="0" i="1" dirty="0">
                <a:cs typeface="Arial" panose="020B0604020202020204" pitchFamily="34" charset="0"/>
              </a:rPr>
              <a:t>PFIC, progressive familial intrahepatic cholestasis; SBD, surgical biliary diversion.</a:t>
            </a:r>
            <a:endParaRPr lang="en-US" sz="1200" b="0" i="1" kern="1200" dirty="0">
              <a:solidFill>
                <a:schemeClr val="tx1"/>
              </a:solidFill>
              <a:effectLst/>
              <a:ea typeface="+mn-ea"/>
              <a:cs typeface="Arial" panose="020B0604020202020204" pitchFamily="34" charset="0"/>
            </a:endParaRPr>
          </a:p>
          <a:p>
            <a:endParaRPr lang="en-NZ" sz="1200" kern="1200" dirty="0">
              <a:solidFill>
                <a:schemeClr val="tx1"/>
              </a:solidFill>
              <a:effectLst/>
              <a:ea typeface="+mn-ea"/>
              <a:cs typeface="+mn-cs"/>
            </a:endParaRPr>
          </a:p>
          <a:p>
            <a:r>
              <a:rPr lang="en-US" sz="1200" b="1" kern="1200" dirty="0">
                <a:solidFill>
                  <a:schemeClr val="tx1"/>
                </a:solidFill>
                <a:effectLst/>
                <a:ea typeface="+mn-ea"/>
                <a:cs typeface="+mn-cs"/>
              </a:rPr>
              <a:t>Event-free survival of </a:t>
            </a:r>
            <a:r>
              <a:rPr lang="en-US" sz="1200" b="1" kern="1200" dirty="0" err="1">
                <a:solidFill>
                  <a:schemeClr val="tx1"/>
                </a:solidFill>
                <a:effectLst/>
                <a:ea typeface="+mn-ea"/>
                <a:cs typeface="+mn-cs"/>
              </a:rPr>
              <a:t>maralixibat</a:t>
            </a:r>
            <a:r>
              <a:rPr lang="en-US" sz="1200" b="1" kern="1200" dirty="0">
                <a:solidFill>
                  <a:schemeClr val="tx1"/>
                </a:solidFill>
                <a:effectLst/>
                <a:ea typeface="+mn-ea"/>
                <a:cs typeface="+mn-cs"/>
              </a:rPr>
              <a:t>-treated patients with progressive familial intrahepatic cholestasis compared with aligned real-world data of untreated patients from NAPPED</a:t>
            </a:r>
          </a:p>
          <a:p>
            <a:endParaRPr lang="en-US" sz="1200" b="1" kern="1200" dirty="0">
              <a:solidFill>
                <a:schemeClr val="tx1"/>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ea typeface="+mn-ea"/>
                <a:cs typeface="+mn-cs"/>
              </a:rPr>
              <a:t>OS-086</a:t>
            </a:r>
            <a:endParaRPr lang="en-NZ" sz="1200" kern="1200" dirty="0">
              <a:solidFill>
                <a:schemeClr val="tx1"/>
              </a:solidFill>
              <a:effectLst/>
              <a:ea typeface="+mn-ea"/>
              <a:cs typeface="+mn-cs"/>
            </a:endParaRPr>
          </a:p>
          <a:p>
            <a:r>
              <a:rPr lang="en-US" sz="1200" b="1" kern="1200" dirty="0">
                <a:solidFill>
                  <a:schemeClr val="tx1"/>
                </a:solidFill>
                <a:effectLst/>
                <a:ea typeface="+mn-ea"/>
                <a:cs typeface="+mn-cs"/>
              </a:rPr>
              <a:t> </a:t>
            </a:r>
            <a:endParaRPr lang="en-NZ" sz="1200" kern="1200" dirty="0">
              <a:solidFill>
                <a:schemeClr val="tx1"/>
              </a:solidFill>
              <a:effectLst/>
              <a:ea typeface="+mn-ea"/>
              <a:cs typeface="+mn-cs"/>
            </a:endParaRPr>
          </a:p>
          <a:p>
            <a:r>
              <a:rPr lang="en-US" dirty="0"/>
              <a:t>Pedro Miranda Afonso</a:t>
            </a:r>
            <a:r>
              <a:rPr lang="en-US" baseline="30000" dirty="0"/>
              <a:t>1</a:t>
            </a:r>
            <a:r>
              <a:rPr lang="en-US" dirty="0"/>
              <a:t>, Alise D.E. de Groot</a:t>
            </a:r>
            <a:r>
              <a:rPr lang="en-US" baseline="30000" dirty="0"/>
              <a:t>2</a:t>
            </a:r>
            <a:r>
              <a:rPr lang="en-US" dirty="0"/>
              <a:t>, Mark Nomden</a:t>
            </a:r>
            <a:r>
              <a:rPr lang="en-US" baseline="30000" dirty="0"/>
              <a:t>2</a:t>
            </a:r>
            <a:r>
              <a:rPr lang="en-US" dirty="0"/>
              <a:t>, Paola Mian</a:t>
            </a:r>
            <a:r>
              <a:rPr lang="en-US" baseline="30000" dirty="0"/>
              <a:t>2</a:t>
            </a:r>
            <a:r>
              <a:rPr lang="en-US" dirty="0"/>
              <a:t>, Benjamin Shneider</a:t>
            </a:r>
            <a:r>
              <a:rPr lang="en-US" baseline="30000" dirty="0"/>
              <a:t>3</a:t>
            </a:r>
            <a:r>
              <a:rPr lang="en-US" dirty="0"/>
              <a:t>, Emmanuel Gonzalès</a:t>
            </a:r>
            <a:r>
              <a:rPr lang="en-US" baseline="30000" dirty="0"/>
              <a:t>4</a:t>
            </a:r>
            <a:r>
              <a:rPr lang="en-US" dirty="0"/>
              <a:t>, Irena Jankowska</a:t>
            </a:r>
            <a:r>
              <a:rPr lang="en-US" baseline="30000" dirty="0"/>
              <a:t>5</a:t>
            </a:r>
            <a:r>
              <a:rPr lang="en-US" dirty="0"/>
              <a:t>, Etienne Sokal</a:t>
            </a:r>
            <a:r>
              <a:rPr lang="en-US" baseline="30000" dirty="0"/>
              <a:t>6</a:t>
            </a:r>
            <a:r>
              <a:rPr lang="en-US" dirty="0"/>
              <a:t>, Richard J. Thompson</a:t>
            </a:r>
            <a:r>
              <a:rPr lang="en-US" baseline="30000" dirty="0"/>
              <a:t>7</a:t>
            </a:r>
            <a:r>
              <a:rPr lang="en-US" dirty="0"/>
              <a:t>, Andrea  Goldstein</a:t>
            </a:r>
            <a:r>
              <a:rPr lang="en-US" baseline="30000" dirty="0"/>
              <a:t>8</a:t>
            </a:r>
            <a:r>
              <a:rPr lang="en-US" dirty="0"/>
              <a:t>, Douglas B. Mogul</a:t>
            </a:r>
            <a:r>
              <a:rPr lang="en-US" baseline="30000" dirty="0"/>
              <a:t>8</a:t>
            </a:r>
            <a:r>
              <a:rPr lang="en-US" dirty="0"/>
              <a:t>, Shannon Vandriel</a:t>
            </a:r>
            <a:r>
              <a:rPr lang="en-US" baseline="30000" dirty="0"/>
              <a:t>8</a:t>
            </a:r>
            <a:r>
              <a:rPr lang="en-US" dirty="0"/>
              <a:t>, Seema Alam</a:t>
            </a:r>
            <a:r>
              <a:rPr lang="en-US" baseline="30000" dirty="0"/>
              <a:t>9</a:t>
            </a:r>
            <a:r>
              <a:rPr lang="en-US" dirty="0"/>
              <a:t>, Cigdem Arıkan</a:t>
            </a:r>
            <a:r>
              <a:rPr lang="en-US" baseline="30000" dirty="0"/>
              <a:t>10</a:t>
            </a:r>
            <a:r>
              <a:rPr lang="en-US" dirty="0"/>
              <a:t>, Henrik Arnell</a:t>
            </a:r>
            <a:r>
              <a:rPr lang="en-US" baseline="30000" dirty="0"/>
              <a:t>11</a:t>
            </a:r>
            <a:r>
              <a:rPr lang="en-US" dirty="0"/>
              <a:t>, Madeleine Aumar</a:t>
            </a:r>
            <a:r>
              <a:rPr lang="en-US" baseline="30000" dirty="0"/>
              <a:t>12</a:t>
            </a:r>
            <a:r>
              <a:rPr lang="en-US" dirty="0"/>
              <a:t>, Amer Azaz</a:t>
            </a:r>
            <a:r>
              <a:rPr lang="en-US" baseline="30000" dirty="0"/>
              <a:t>13</a:t>
            </a:r>
            <a:r>
              <a:rPr lang="en-US" dirty="0"/>
              <a:t>, Emna Barkaoui</a:t>
            </a:r>
            <a:r>
              <a:rPr lang="en-US" baseline="30000" dirty="0"/>
              <a:t>14</a:t>
            </a:r>
            <a:r>
              <a:rPr lang="en-US" dirty="0"/>
              <a:t>, Maria Belen Pallitto</a:t>
            </a:r>
            <a:r>
              <a:rPr lang="en-US" baseline="30000" dirty="0"/>
              <a:t>15</a:t>
            </a:r>
            <a:r>
              <a:rPr lang="en-US" dirty="0"/>
              <a:t>, Marisa Beretta</a:t>
            </a:r>
            <a:r>
              <a:rPr lang="en-US" baseline="30000" dirty="0"/>
              <a:t>16</a:t>
            </a:r>
            <a:r>
              <a:rPr lang="en-US" dirty="0"/>
              <a:t>, Jernej Brecelj</a:t>
            </a:r>
            <a:r>
              <a:rPr lang="en-US" baseline="30000" dirty="0"/>
              <a:t>17</a:t>
            </a:r>
            <a:r>
              <a:rPr lang="en-US" dirty="0"/>
              <a:t>, Pier Luigi Calvo</a:t>
            </a:r>
            <a:r>
              <a:rPr lang="en-US" baseline="30000" dirty="0"/>
              <a:t>18</a:t>
            </a:r>
            <a:r>
              <a:rPr lang="en-US" dirty="0"/>
              <a:t>, Mara Cananzi</a:t>
            </a:r>
            <a:r>
              <a:rPr lang="en-US" baseline="30000" dirty="0"/>
              <a:t>19</a:t>
            </a:r>
            <a:r>
              <a:rPr lang="en-US" dirty="0"/>
              <a:t>, Huey-Ling Chen</a:t>
            </a:r>
            <a:r>
              <a:rPr lang="en-US" baseline="30000" dirty="0"/>
              <a:t>20,21,22</a:t>
            </a:r>
            <a:r>
              <a:rPr lang="en-US" dirty="0"/>
              <a:t>, Guillermo Costaguta</a:t>
            </a:r>
            <a:r>
              <a:rPr lang="en-US" baseline="30000" dirty="0"/>
              <a:t>23,24</a:t>
            </a:r>
            <a:r>
              <a:rPr lang="en-US" dirty="0"/>
              <a:t>, Elisa de Carvalho</a:t>
            </a:r>
            <a:r>
              <a:rPr lang="en-US" baseline="30000" dirty="0"/>
              <a:t>25</a:t>
            </a:r>
            <a:r>
              <a:rPr lang="en-US" dirty="0"/>
              <a:t>, Dominique Debray</a:t>
            </a:r>
            <a:r>
              <a:rPr lang="en-US" baseline="30000" dirty="0"/>
              <a:t>26</a:t>
            </a:r>
            <a:r>
              <a:rPr lang="en-US" dirty="0"/>
              <a:t>, Antal Dezsőfi-Gottl</a:t>
            </a:r>
            <a:r>
              <a:rPr lang="en-US" baseline="30000" dirty="0"/>
              <a:t>27</a:t>
            </a:r>
            <a:r>
              <a:rPr lang="en-US" dirty="0"/>
              <a:t>, Angelo Di Giorgio</a:t>
            </a:r>
            <a:r>
              <a:rPr lang="en-US" baseline="30000" dirty="0"/>
              <a:t>28</a:t>
            </a:r>
            <a:r>
              <a:rPr lang="en-US" dirty="0"/>
              <a:t>, Ozlem Durmaz</a:t>
            </a:r>
            <a:r>
              <a:rPr lang="en-US" baseline="30000" dirty="0"/>
              <a:t>29</a:t>
            </a:r>
            <a:r>
              <a:rPr lang="en-US" dirty="0"/>
              <a:t>, Alexandre Fabre</a:t>
            </a:r>
            <a:r>
              <a:rPr lang="en-US" baseline="30000" dirty="0"/>
              <a:t>30</a:t>
            </a:r>
            <a:r>
              <a:rPr lang="en-US" dirty="0"/>
              <a:t>, Sandra Ferreira</a:t>
            </a:r>
            <a:r>
              <a:rPr lang="en-US" baseline="30000" dirty="0"/>
              <a:t>31</a:t>
            </a:r>
            <a:r>
              <a:rPr lang="en-US" dirty="0"/>
              <a:t>, Ryan T. Fischer</a:t>
            </a:r>
            <a:r>
              <a:rPr lang="en-US" baseline="30000" dirty="0"/>
              <a:t>32</a:t>
            </a:r>
            <a:r>
              <a:rPr lang="en-US" dirty="0"/>
              <a:t>, Björn Fischler</a:t>
            </a:r>
            <a:r>
              <a:rPr lang="en-US" baseline="30000" dirty="0"/>
              <a:t>11</a:t>
            </a:r>
            <a:r>
              <a:rPr lang="en-US" dirty="0"/>
              <a:t>, Cristina Campos Gonçalves</a:t>
            </a:r>
            <a:r>
              <a:rPr lang="en-US" baseline="30000" dirty="0"/>
              <a:t>33,34</a:t>
            </a:r>
            <a:r>
              <a:rPr lang="en-US" dirty="0"/>
              <a:t>, Enke Grabhorn</a:t>
            </a:r>
            <a:r>
              <a:rPr lang="en-US" baseline="30000" dirty="0"/>
              <a:t>35</a:t>
            </a:r>
            <a:r>
              <a:rPr lang="en-US" dirty="0"/>
              <a:t>, Tassos Grammatikopoulos</a:t>
            </a:r>
            <a:r>
              <a:rPr lang="en-US" baseline="30000" dirty="0"/>
              <a:t>7</a:t>
            </a:r>
            <a:r>
              <a:rPr lang="en-US" dirty="0"/>
              <a:t>, Girish Gupte</a:t>
            </a:r>
            <a:r>
              <a:rPr lang="en-US" baseline="30000" dirty="0"/>
              <a:t>36</a:t>
            </a:r>
            <a:r>
              <a:rPr lang="en-US" dirty="0"/>
              <a:t>, </a:t>
            </a:r>
            <a:r>
              <a:rPr lang="en-US" dirty="0" err="1"/>
              <a:t>Winita</a:t>
            </a:r>
            <a:r>
              <a:rPr lang="en-US" dirty="0"/>
              <a:t> Hardikar</a:t>
            </a:r>
            <a:r>
              <a:rPr lang="en-US" baseline="30000" dirty="0"/>
              <a:t>37</a:t>
            </a:r>
            <a:r>
              <a:rPr lang="en-US" dirty="0"/>
              <a:t>, Loreto Hierro Llanillo</a:t>
            </a:r>
            <a:r>
              <a:rPr lang="en-US" baseline="30000" dirty="0"/>
              <a:t>38</a:t>
            </a:r>
            <a:r>
              <a:rPr lang="en-US" dirty="0"/>
              <a:t>, Giuseppe Indolfi</a:t>
            </a:r>
            <a:r>
              <a:rPr lang="en-US" baseline="30000" dirty="0"/>
              <a:t>39</a:t>
            </a:r>
            <a:r>
              <a:rPr lang="en-US" dirty="0"/>
              <a:t>, Emmanuel Jacquemin</a:t>
            </a:r>
            <a:r>
              <a:rPr lang="en-US" baseline="30000" dirty="0"/>
              <a:t>4</a:t>
            </a:r>
            <a:r>
              <a:rPr lang="en-US" dirty="0"/>
              <a:t>, Carolina Jimenez-Rivera</a:t>
            </a:r>
            <a:r>
              <a:rPr lang="en-US" baseline="30000" dirty="0"/>
              <a:t>40</a:t>
            </a:r>
            <a:r>
              <a:rPr lang="en-US" dirty="0"/>
              <a:t>, Marianne Hørby Jørgensen</a:t>
            </a:r>
            <a:r>
              <a:rPr lang="en-US" baseline="30000" dirty="0"/>
              <a:t>41</a:t>
            </a:r>
            <a:r>
              <a:rPr lang="en-US" dirty="0"/>
              <a:t>, Agustina Kadaristiana</a:t>
            </a:r>
            <a:r>
              <a:rPr lang="en-US" baseline="30000" dirty="0"/>
              <a:t>7</a:t>
            </a:r>
            <a:r>
              <a:rPr lang="en-US" dirty="0"/>
              <a:t>, </a:t>
            </a:r>
            <a:r>
              <a:rPr lang="en-US" dirty="0" err="1"/>
              <a:t>Wikrom</a:t>
            </a:r>
            <a:r>
              <a:rPr lang="en-US" dirty="0"/>
              <a:t> Karnsakul</a:t>
            </a:r>
            <a:r>
              <a:rPr lang="en-US" baseline="30000" dirty="0"/>
              <a:t>42</a:t>
            </a:r>
            <a:r>
              <a:rPr lang="en-US" dirty="0"/>
              <a:t>, Nanda Kerkar</a:t>
            </a:r>
            <a:r>
              <a:rPr lang="en-US" baseline="30000" dirty="0"/>
              <a:t>43,44</a:t>
            </a:r>
            <a:r>
              <a:rPr lang="en-US" dirty="0"/>
              <a:t>, Kyung Mo Kim</a:t>
            </a:r>
            <a:r>
              <a:rPr lang="en-US" baseline="30000" dirty="0"/>
              <a:t>45</a:t>
            </a:r>
            <a:r>
              <a:rPr lang="en-US" dirty="0"/>
              <a:t>, Jae Sung Ko</a:t>
            </a:r>
            <a:r>
              <a:rPr lang="en-US" baseline="30000" dirty="0"/>
              <a:t>46</a:t>
            </a:r>
            <a:r>
              <a:rPr lang="en-US" dirty="0"/>
              <a:t>, </a:t>
            </a:r>
            <a:r>
              <a:rPr lang="en-US" dirty="0" err="1"/>
              <a:t>Denitza</a:t>
            </a:r>
            <a:r>
              <a:rPr lang="en-US" dirty="0"/>
              <a:t> Kofinova</a:t>
            </a:r>
            <a:r>
              <a:rPr lang="en-US" baseline="30000" dirty="0"/>
              <a:t>47</a:t>
            </a:r>
            <a:r>
              <a:rPr lang="en-US" dirty="0"/>
              <a:t>, Nolwenn Laborde</a:t>
            </a:r>
            <a:r>
              <a:rPr lang="en-US" baseline="30000" dirty="0"/>
              <a:t>48</a:t>
            </a:r>
            <a:r>
              <a:rPr lang="en-US" dirty="0"/>
              <a:t>, Patryk Lipiński</a:t>
            </a:r>
            <a:r>
              <a:rPr lang="en-US" baseline="30000" dirty="0"/>
              <a:t>49</a:t>
            </a:r>
            <a:r>
              <a:rPr lang="en-US" dirty="0"/>
              <a:t>, Rohan Malik</a:t>
            </a:r>
            <a:r>
              <a:rPr lang="en-US" baseline="30000" dirty="0"/>
              <a:t>50</a:t>
            </a:r>
            <a:r>
              <a:rPr lang="en-US" dirty="0"/>
              <a:t>, Saeed Mohammad</a:t>
            </a:r>
            <a:r>
              <a:rPr lang="en-US" baseline="30000" dirty="0"/>
              <a:t>51</a:t>
            </a:r>
            <a:r>
              <a:rPr lang="en-US" dirty="0"/>
              <a:t>, Yael Mozer-Glassberg</a:t>
            </a:r>
            <a:r>
              <a:rPr lang="en-US" baseline="30000" dirty="0"/>
              <a:t>52</a:t>
            </a:r>
            <a:r>
              <a:rPr lang="en-US" dirty="0"/>
              <a:t>, Gabriella Nebbia</a:t>
            </a:r>
            <a:r>
              <a:rPr lang="en-US" baseline="30000" dirty="0"/>
              <a:t>53</a:t>
            </a:r>
            <a:r>
              <a:rPr lang="en-US" dirty="0"/>
              <a:t>, Emanuele Nicastro</a:t>
            </a:r>
            <a:r>
              <a:rPr lang="en-US" baseline="30000" dirty="0"/>
              <a:t>54</a:t>
            </a:r>
            <a:r>
              <a:rPr lang="en-US" dirty="0"/>
              <a:t>, Felipe Ordoñez</a:t>
            </a:r>
            <a:r>
              <a:rPr lang="en-US" baseline="30000" dirty="0"/>
              <a:t>55</a:t>
            </a:r>
            <a:r>
              <a:rPr lang="en-US" dirty="0"/>
              <a:t>, Anna Orłowska-Wójcicka</a:t>
            </a:r>
            <a:r>
              <a:rPr lang="en-US" baseline="30000" dirty="0"/>
              <a:t>5</a:t>
            </a:r>
            <a:r>
              <a:rPr lang="en-US" dirty="0"/>
              <a:t>, Arti Pawaria</a:t>
            </a:r>
            <a:r>
              <a:rPr lang="en-US" baseline="30000" dirty="0"/>
              <a:t>56</a:t>
            </a:r>
            <a:r>
              <a:rPr lang="en-US" dirty="0"/>
              <a:t>, Esra Polat</a:t>
            </a:r>
            <a:r>
              <a:rPr lang="en-US" baseline="30000" dirty="0"/>
              <a:t>57</a:t>
            </a:r>
            <a:r>
              <a:rPr lang="en-US" dirty="0"/>
              <a:t>, Tudor Lucian Pop</a:t>
            </a:r>
            <a:r>
              <a:rPr lang="en-US" baseline="30000" dirty="0"/>
              <a:t>58,59</a:t>
            </a:r>
            <a:r>
              <a:rPr lang="en-US" dirty="0"/>
              <a:t>, Jesús Quintero Bernabeu</a:t>
            </a:r>
            <a:r>
              <a:rPr lang="en-US" baseline="30000" dirty="0"/>
              <a:t>60</a:t>
            </a:r>
            <a:r>
              <a:rPr lang="en-US" dirty="0"/>
              <a:t>, Giusy Ranucci</a:t>
            </a:r>
            <a:r>
              <a:rPr lang="en-US" baseline="30000" dirty="0"/>
              <a:t>61</a:t>
            </a:r>
            <a:r>
              <a:rPr lang="en-US" dirty="0"/>
              <a:t>, Aathira Ravindranath</a:t>
            </a:r>
            <a:r>
              <a:rPr lang="en-US" baseline="30000" dirty="0"/>
              <a:t>62</a:t>
            </a:r>
            <a:r>
              <a:rPr lang="en-US" dirty="0"/>
              <a:t>, Nathalie Rock</a:t>
            </a:r>
            <a:r>
              <a:rPr lang="en-US" baseline="30000" dirty="0"/>
              <a:t>63</a:t>
            </a:r>
            <a:r>
              <a:rPr lang="en-US" dirty="0"/>
              <a:t>, Ioannis Roilidis</a:t>
            </a:r>
            <a:r>
              <a:rPr lang="en-US" baseline="30000" dirty="0"/>
              <a:t>64</a:t>
            </a:r>
            <a:r>
              <a:rPr lang="en-US" dirty="0"/>
              <a:t>, Mathias Ruiz</a:t>
            </a:r>
            <a:r>
              <a:rPr lang="en-US" baseline="30000" dirty="0"/>
              <a:t>65</a:t>
            </a:r>
            <a:r>
              <a:rPr lang="en-US" dirty="0"/>
              <a:t>, Thomas Sandahl</a:t>
            </a:r>
            <a:r>
              <a:rPr lang="en-US" baseline="30000" dirty="0"/>
              <a:t>66</a:t>
            </a:r>
            <a:r>
              <a:rPr lang="en-US" dirty="0"/>
              <a:t>, Srinivas Sankaranarayanan</a:t>
            </a:r>
            <a:r>
              <a:rPr lang="en-US" baseline="30000" dirty="0"/>
              <a:t>67</a:t>
            </a:r>
            <a:r>
              <a:rPr lang="en-US" dirty="0"/>
              <a:t>, Mohammad Shagrani</a:t>
            </a:r>
            <a:r>
              <a:rPr lang="en-US" baseline="30000" dirty="0"/>
              <a:t>68,69</a:t>
            </a:r>
            <a:r>
              <a:rPr lang="en-US" dirty="0"/>
              <a:t>, Eyal Shteyer</a:t>
            </a:r>
            <a:r>
              <a:rPr lang="en-US" baseline="30000" dirty="0"/>
              <a:t>70</a:t>
            </a:r>
            <a:r>
              <a:rPr lang="en-US" dirty="0"/>
              <a:t>, Pooja Spector</a:t>
            </a:r>
            <a:r>
              <a:rPr lang="en-US" baseline="30000" dirty="0"/>
              <a:t>71</a:t>
            </a:r>
            <a:r>
              <a:rPr lang="en-US" dirty="0"/>
              <a:t>, James E. Squires</a:t>
            </a:r>
            <a:r>
              <a:rPr lang="en-US" baseline="30000" dirty="0"/>
              <a:t>72</a:t>
            </a:r>
            <a:r>
              <a:rPr lang="en-US" dirty="0"/>
              <a:t>, Ekkehard Sturm</a:t>
            </a:r>
            <a:r>
              <a:rPr lang="en-US" baseline="30000" dirty="0"/>
              <a:t>73</a:t>
            </a:r>
            <a:r>
              <a:rPr lang="en-US" dirty="0"/>
              <a:t>, Cristina Targa</a:t>
            </a:r>
            <a:r>
              <a:rPr lang="en-US" baseline="30000" dirty="0"/>
              <a:t>74</a:t>
            </a:r>
            <a:r>
              <a:rPr lang="en-US" dirty="0"/>
              <a:t>, Marise Tofoli</a:t>
            </a:r>
            <a:r>
              <a:rPr lang="en-US" baseline="30000" dirty="0"/>
              <a:t>75</a:t>
            </a:r>
            <a:r>
              <a:rPr lang="en-US" dirty="0"/>
              <a:t>, Bethany Tucker</a:t>
            </a:r>
            <a:r>
              <a:rPr lang="en-US" baseline="30000" dirty="0"/>
              <a:t>7</a:t>
            </a:r>
            <a:r>
              <a:rPr lang="en-US" dirty="0"/>
              <a:t>, Christos Tzivinikos</a:t>
            </a:r>
            <a:r>
              <a:rPr lang="en-US" baseline="30000" dirty="0"/>
              <a:t>76</a:t>
            </a:r>
            <a:r>
              <a:rPr lang="en-US" dirty="0"/>
              <a:t>, Wendy L. van der Woerd</a:t>
            </a:r>
            <a:r>
              <a:rPr lang="en-US" baseline="30000" dirty="0"/>
              <a:t>77</a:t>
            </a:r>
            <a:r>
              <a:rPr lang="en-US" dirty="0"/>
              <a:t>, Georg-Friedrich Vogel</a:t>
            </a:r>
            <a:r>
              <a:rPr lang="en-US" baseline="30000" dirty="0"/>
              <a:t>78</a:t>
            </a:r>
            <a:r>
              <a:rPr lang="en-US" dirty="0"/>
              <a:t>, Heng Wang</a:t>
            </a:r>
            <a:r>
              <a:rPr lang="en-US" baseline="30000" dirty="0"/>
              <a:t>79</a:t>
            </a:r>
            <a:r>
              <a:rPr lang="en-US" dirty="0"/>
              <a:t>, Jian-She Wang</a:t>
            </a:r>
            <a:r>
              <a:rPr lang="en-US" baseline="30000" dirty="0"/>
              <a:t>80</a:t>
            </a:r>
            <a:r>
              <a:rPr lang="en-US" dirty="0"/>
              <a:t>, Sabina Wiecek</a:t>
            </a:r>
            <a:r>
              <a:rPr lang="en-US" baseline="30000" dirty="0"/>
              <a:t>81</a:t>
            </a:r>
            <a:r>
              <a:rPr lang="en-US" dirty="0"/>
              <a:t>, Aglaia Zellos</a:t>
            </a:r>
            <a:r>
              <a:rPr lang="en-US" baseline="30000" dirty="0"/>
              <a:t>82</a:t>
            </a:r>
            <a:r>
              <a:rPr lang="en-US" dirty="0"/>
              <a:t>, Andréanne N. Zizzo</a:t>
            </a:r>
            <a:r>
              <a:rPr lang="en-US" baseline="30000" dirty="0"/>
              <a:t>83</a:t>
            </a:r>
            <a:r>
              <a:rPr lang="en-US" dirty="0"/>
              <a:t>, Henkjan J. Verkade</a:t>
            </a:r>
            <a:r>
              <a:rPr lang="en-US" baseline="30000" dirty="0"/>
              <a:t>84</a:t>
            </a:r>
            <a:r>
              <a:rPr lang="en-US" dirty="0"/>
              <a:t>, </a:t>
            </a:r>
            <a:r>
              <a:rPr lang="en-US" u="sng" dirty="0"/>
              <a:t>Bettina Hansen</a:t>
            </a:r>
            <a:r>
              <a:rPr lang="en-US" baseline="30000" dirty="0"/>
              <a:t>1,85,86</a:t>
            </a:r>
          </a:p>
          <a:p>
            <a:endParaRPr lang="en-NZ" dirty="0"/>
          </a:p>
          <a:p>
            <a:r>
              <a:rPr lang="en-US" i="1" baseline="30000" dirty="0"/>
              <a:t>1</a:t>
            </a:r>
            <a:r>
              <a:rPr lang="en-US" i="1" dirty="0"/>
              <a:t>Department of Epidemiology and Biostatistics, Erasmus Medical Center, Rotterdam, Netherlands</a:t>
            </a:r>
            <a:r>
              <a:rPr lang="en-GB" dirty="0"/>
              <a:t>, </a:t>
            </a:r>
            <a:r>
              <a:rPr lang="en-US" i="1" baseline="30000" dirty="0"/>
              <a:t>2</a:t>
            </a:r>
            <a:r>
              <a:rPr lang="en-US" i="1" dirty="0"/>
              <a:t>Clinical Pharmacy and Pharmacology, University of Groningen, University Medical Center Groningen, Groningen, Netherlands</a:t>
            </a:r>
            <a:r>
              <a:rPr lang="en-GB" dirty="0"/>
              <a:t>, </a:t>
            </a:r>
            <a:r>
              <a:rPr lang="en-US" i="1" baseline="30000" dirty="0"/>
              <a:t>3</a:t>
            </a:r>
            <a:r>
              <a:rPr lang="en-US" i="1" dirty="0"/>
              <a:t>Division of Pediatric Gastroenterology, Hepatology, and Nutrition, Department of Pediatrics, Baylor College of Medicine, Houston, TX, United States</a:t>
            </a:r>
            <a:r>
              <a:rPr lang="en-GB" dirty="0"/>
              <a:t>, </a:t>
            </a:r>
            <a:r>
              <a:rPr lang="en-US" i="1" baseline="30000" dirty="0"/>
              <a:t>4</a:t>
            </a:r>
            <a:r>
              <a:rPr lang="en-US" i="1" dirty="0"/>
              <a:t>Pediatric Hepatology and Liver Transplantation Unit, National Reference Centre for Rare Pediatric Liver Diseases, FILFOIE, ERN RARE LIVER, Bicêtre Hospital, AP‐HP; Université Paris‐Saclay, Le Kremlin‐Bicêtre, and Inserm U1193, </a:t>
            </a:r>
            <a:r>
              <a:rPr lang="en-US" i="1" dirty="0" err="1"/>
              <a:t>Hepatinov</a:t>
            </a:r>
            <a:r>
              <a:rPr lang="en-US" i="1" dirty="0"/>
              <a:t>, University of Par, Orsay, France</a:t>
            </a:r>
            <a:r>
              <a:rPr lang="en-GB" dirty="0"/>
              <a:t>, </a:t>
            </a:r>
            <a:r>
              <a:rPr lang="en-US" i="1" baseline="30000" dirty="0"/>
              <a:t>5</a:t>
            </a:r>
            <a:r>
              <a:rPr lang="en-US" i="1" dirty="0"/>
              <a:t>Children's Memorial Health Institute, Warsaw, Poland</a:t>
            </a:r>
            <a:r>
              <a:rPr lang="en-GB" dirty="0"/>
              <a:t>, </a:t>
            </a:r>
            <a:r>
              <a:rPr lang="en-US" i="1" baseline="30000" dirty="0"/>
              <a:t>6</a:t>
            </a:r>
            <a:r>
              <a:rPr lang="en-US" i="1" dirty="0"/>
              <a:t>Pediatric </a:t>
            </a:r>
            <a:r>
              <a:rPr lang="en-US" i="1" dirty="0" err="1"/>
              <a:t>Gastorenterology</a:t>
            </a:r>
            <a:r>
              <a:rPr lang="en-US" i="1" dirty="0"/>
              <a:t> and Hepatology, Université Catholique de Louvain, </a:t>
            </a:r>
            <a:r>
              <a:rPr lang="en-US" i="1" dirty="0" err="1"/>
              <a:t>Cliniques</a:t>
            </a:r>
            <a:r>
              <a:rPr lang="en-US" i="1" dirty="0"/>
              <a:t> St Luc, Brussels, Belgium</a:t>
            </a:r>
            <a:r>
              <a:rPr lang="en-GB" dirty="0"/>
              <a:t>, </a:t>
            </a:r>
            <a:r>
              <a:rPr lang="en-US" i="1" baseline="30000" dirty="0"/>
              <a:t>7</a:t>
            </a:r>
            <a:r>
              <a:rPr lang="en-US" i="1" dirty="0"/>
              <a:t>Paediatric Liver, GI and Nutrition Centre, King’s College Hospital, London, United Kingdom</a:t>
            </a:r>
            <a:r>
              <a:rPr lang="en-GB" dirty="0"/>
              <a:t>, </a:t>
            </a:r>
            <a:r>
              <a:rPr lang="en-US" i="1" baseline="30000" dirty="0"/>
              <a:t>8</a:t>
            </a:r>
            <a:r>
              <a:rPr lang="en-US" i="1" dirty="0"/>
              <a:t>Mirum Pharmaceuticals, Inc., Foster City, CA, United States</a:t>
            </a:r>
            <a:r>
              <a:rPr lang="en-GB" dirty="0"/>
              <a:t>, </a:t>
            </a:r>
            <a:r>
              <a:rPr lang="en-US" i="1" baseline="30000" dirty="0"/>
              <a:t>9</a:t>
            </a:r>
            <a:r>
              <a:rPr lang="en-US" i="1" dirty="0"/>
              <a:t>Pediatric Hepatology, Institute of Liver and Biliary Sciences, New Delhi, India</a:t>
            </a:r>
            <a:r>
              <a:rPr lang="en-GB" dirty="0"/>
              <a:t>, </a:t>
            </a:r>
            <a:r>
              <a:rPr lang="en-US" i="1" baseline="30000" dirty="0"/>
              <a:t>10</a:t>
            </a:r>
            <a:r>
              <a:rPr lang="en-US" i="1" dirty="0"/>
              <a:t>Department of Pediatric Gastroenterology and Organ Transplant, Koc University School of Medicine, Istanbul, Türkiye</a:t>
            </a:r>
            <a:r>
              <a:rPr lang="en-GB" dirty="0"/>
              <a:t>, </a:t>
            </a:r>
            <a:r>
              <a:rPr lang="en-US" i="1" baseline="30000" dirty="0"/>
              <a:t>11</a:t>
            </a:r>
            <a:r>
              <a:rPr lang="en-US" i="1" dirty="0"/>
              <a:t>Pediatric Gastroenterology, Astrid Lindgren Children's Hospital, Karolinska University Hospital and Division of Pediatrics, CLINTEC, Karolinska </a:t>
            </a:r>
            <a:r>
              <a:rPr lang="en-US" i="1" dirty="0" err="1"/>
              <a:t>Institutet</a:t>
            </a:r>
            <a:r>
              <a:rPr lang="en-US" i="1" dirty="0"/>
              <a:t>, Stockholm, Sweden</a:t>
            </a:r>
            <a:r>
              <a:rPr lang="en-GB" dirty="0"/>
              <a:t>, </a:t>
            </a:r>
            <a:r>
              <a:rPr lang="en-US" i="1" baseline="30000" dirty="0"/>
              <a:t>12</a:t>
            </a:r>
            <a:r>
              <a:rPr lang="en-US" i="1" dirty="0"/>
              <a:t>Department of Pediatric Gastroenterology Hepatology and Nutrition CHU Lille, Univ. Lille, Inserm U1286‐ INFINITE‐ Institute for Translational Research in Inflammation, Lille, France</a:t>
            </a:r>
            <a:r>
              <a:rPr lang="en-GB" dirty="0"/>
              <a:t>, </a:t>
            </a:r>
            <a:r>
              <a:rPr lang="en-US" i="1" baseline="30000" dirty="0"/>
              <a:t>13</a:t>
            </a:r>
            <a:r>
              <a:rPr lang="en-US" i="1" dirty="0"/>
              <a:t>Pediatric Gastroenterology, Hepatology and Nutrition, Sheikh Khalifa Medical City, Abu Dhabi, United Arab Emirates</a:t>
            </a:r>
            <a:r>
              <a:rPr lang="en-GB" dirty="0"/>
              <a:t>, </a:t>
            </a:r>
            <a:r>
              <a:rPr lang="en-US" i="1" baseline="30000" dirty="0"/>
              <a:t>14</a:t>
            </a:r>
            <a:r>
              <a:rPr lang="en-US" i="1" dirty="0"/>
              <a:t>Department of Pediatrics, Tunis Children Hospital, Tunis, Tunisia</a:t>
            </a:r>
            <a:r>
              <a:rPr lang="en-GB" dirty="0"/>
              <a:t>, </a:t>
            </a:r>
            <a:r>
              <a:rPr lang="en-US" i="1" baseline="30000" dirty="0"/>
              <a:t>15</a:t>
            </a:r>
            <a:r>
              <a:rPr lang="en-US" i="1" dirty="0"/>
              <a:t>Department of Gastroenterology and Hepatology, Hospital Italiano, CABA, Buenos Aires, Argentina</a:t>
            </a:r>
            <a:r>
              <a:rPr lang="en-GB" dirty="0"/>
              <a:t>, </a:t>
            </a:r>
            <a:r>
              <a:rPr lang="en-US" i="1" baseline="30000" dirty="0"/>
              <a:t>16</a:t>
            </a:r>
            <a:r>
              <a:rPr lang="en-US" i="1" dirty="0"/>
              <a:t>Faculty of Health Sciences, Wits Donald Gordon Medical Centre, University of the Witwatersrand, Johannesburg, South Africa</a:t>
            </a:r>
            <a:r>
              <a:rPr lang="en-GB" dirty="0"/>
              <a:t>, </a:t>
            </a:r>
            <a:r>
              <a:rPr lang="en-US" i="1" baseline="30000" dirty="0"/>
              <a:t>17</a:t>
            </a:r>
            <a:r>
              <a:rPr lang="en-US" i="1" dirty="0"/>
              <a:t>Department of Gastroenterology, Hepatology and Nutrition, University Children’s Hospital Ljubljana; Department of Pediatrics, Faculty of Medicine, University of Ljubljana, Ljubljana, Slovenia</a:t>
            </a:r>
            <a:r>
              <a:rPr lang="en-GB" dirty="0"/>
              <a:t>, </a:t>
            </a:r>
            <a:r>
              <a:rPr lang="en-US" i="1" baseline="30000" dirty="0"/>
              <a:t>18</a:t>
            </a:r>
            <a:r>
              <a:rPr lang="en-US" i="1" dirty="0"/>
              <a:t>Regina Margherita Children’s Hospital, Azienda </a:t>
            </a:r>
            <a:r>
              <a:rPr lang="en-US" i="1" dirty="0" err="1"/>
              <a:t>Ospedaliera</a:t>
            </a:r>
            <a:r>
              <a:rPr lang="en-US" i="1" dirty="0"/>
              <a:t> Città Della Salute e Della </a:t>
            </a:r>
            <a:r>
              <a:rPr lang="en-US" i="1" dirty="0" err="1"/>
              <a:t>Scienza</a:t>
            </a:r>
            <a:r>
              <a:rPr lang="en-US" i="1" dirty="0"/>
              <a:t> University Hospital, Turin, Italy</a:t>
            </a:r>
            <a:r>
              <a:rPr lang="en-GB" dirty="0"/>
              <a:t>, </a:t>
            </a:r>
            <a:r>
              <a:rPr lang="en-US" i="1" baseline="30000" dirty="0"/>
              <a:t>19</a:t>
            </a:r>
            <a:r>
              <a:rPr lang="en-US" i="1" dirty="0"/>
              <a:t>Unit Of Gastroenterology, Digestive Endoscopy, Hepatology and Care of the Child With Liver Transplantation, University Hospital of Padova, Padova, Italy</a:t>
            </a:r>
            <a:r>
              <a:rPr lang="en-GB" dirty="0"/>
              <a:t>, </a:t>
            </a:r>
            <a:r>
              <a:rPr lang="en-US" i="1" baseline="30000" dirty="0"/>
              <a:t>20</a:t>
            </a:r>
            <a:r>
              <a:rPr lang="en-US" i="1" dirty="0"/>
              <a:t>Department of Pediatrics, National Taiwan University Children's Hospital, Taipei, Taiwan</a:t>
            </a:r>
            <a:r>
              <a:rPr lang="en-GB" dirty="0"/>
              <a:t>, </a:t>
            </a:r>
            <a:r>
              <a:rPr lang="en-US" i="1" baseline="30000" dirty="0"/>
              <a:t>21</a:t>
            </a:r>
            <a:r>
              <a:rPr lang="en-US" i="1" dirty="0"/>
              <a:t>Department and Graduate Institute of Medical Education and Bioethics, National Taiwan University College of Medicine, Taipei, Taiwan</a:t>
            </a:r>
            <a:r>
              <a:rPr lang="en-GB" dirty="0"/>
              <a:t>, </a:t>
            </a:r>
            <a:r>
              <a:rPr lang="en-US" i="1" baseline="30000" dirty="0"/>
              <a:t>22</a:t>
            </a:r>
            <a:r>
              <a:rPr lang="en-US" i="1" dirty="0"/>
              <a:t>Hepatitis Research Center, National Taiwan University Hospital, Taipei, Taiwan</a:t>
            </a:r>
            <a:r>
              <a:rPr lang="en-GB" dirty="0"/>
              <a:t>, </a:t>
            </a:r>
            <a:r>
              <a:rPr lang="en-US" i="1" baseline="30000" dirty="0"/>
              <a:t>23</a:t>
            </a:r>
            <a:r>
              <a:rPr lang="en-US" i="1" dirty="0"/>
              <a:t>CHU de Quebec-Université Laval, Quebec City, Canada</a:t>
            </a:r>
            <a:r>
              <a:rPr lang="en-GB" dirty="0"/>
              <a:t>, </a:t>
            </a:r>
            <a:r>
              <a:rPr lang="en-US" i="1" baseline="30000" dirty="0"/>
              <a:t>24</a:t>
            </a:r>
            <a:r>
              <a:rPr lang="en-US" i="1" dirty="0"/>
              <a:t>Sanatorio de </a:t>
            </a:r>
            <a:r>
              <a:rPr lang="en-US" i="1" dirty="0" err="1"/>
              <a:t>Niños</a:t>
            </a:r>
            <a:r>
              <a:rPr lang="en-US" i="1" dirty="0"/>
              <a:t> de Rosario, Santa Fe, Argentina</a:t>
            </a:r>
            <a:r>
              <a:rPr lang="en-GB" dirty="0"/>
              <a:t>, </a:t>
            </a:r>
            <a:r>
              <a:rPr lang="en-US" i="1" baseline="30000" dirty="0"/>
              <a:t>25</a:t>
            </a:r>
            <a:r>
              <a:rPr lang="en-US" i="1" dirty="0"/>
              <a:t>Pediatric Gastroenterology Department, Hospital de Base do Distrito Federal, Hospital da </a:t>
            </a:r>
            <a:r>
              <a:rPr lang="en-US" i="1" dirty="0" err="1"/>
              <a:t>Criança</a:t>
            </a:r>
            <a:r>
              <a:rPr lang="en-US" i="1" dirty="0"/>
              <a:t> de Brasília, Centro Universitário de Brasília, Brasília, Distrito Federal, Brazil</a:t>
            </a:r>
            <a:r>
              <a:rPr lang="en-GB" dirty="0"/>
              <a:t>, </a:t>
            </a:r>
            <a:r>
              <a:rPr lang="en-US" i="1" baseline="30000" dirty="0"/>
              <a:t>26</a:t>
            </a:r>
            <a:r>
              <a:rPr lang="en-US" i="1" dirty="0"/>
              <a:t>Gastroenterology-Hepatology-Nutrition Unit, APHP-Necker Enfants </a:t>
            </a:r>
            <a:r>
              <a:rPr lang="en-US" i="1" dirty="0" err="1"/>
              <a:t>Malades</a:t>
            </a:r>
            <a:r>
              <a:rPr lang="en-US" i="1" dirty="0"/>
              <a:t> University Hospital, Paris, France</a:t>
            </a:r>
            <a:r>
              <a:rPr lang="en-GB" dirty="0"/>
              <a:t>, </a:t>
            </a:r>
            <a:r>
              <a:rPr lang="en-US" i="1" baseline="30000" dirty="0"/>
              <a:t>27</a:t>
            </a:r>
            <a:r>
              <a:rPr lang="en-US" i="1" dirty="0"/>
              <a:t>Pediatric Center, Semmelweis University, Budapest, Hungary</a:t>
            </a:r>
            <a:r>
              <a:rPr lang="en-GB" dirty="0"/>
              <a:t>, </a:t>
            </a:r>
            <a:r>
              <a:rPr lang="en-US" i="1" baseline="30000" dirty="0"/>
              <a:t>28</a:t>
            </a:r>
            <a:r>
              <a:rPr lang="en-US" i="1" dirty="0"/>
              <a:t>Department of Medicine, University of Udine, Udine, Italy</a:t>
            </a:r>
            <a:r>
              <a:rPr lang="en-GB" dirty="0"/>
              <a:t>, </a:t>
            </a:r>
            <a:r>
              <a:rPr lang="en-US" i="1" baseline="30000" dirty="0"/>
              <a:t>29</a:t>
            </a:r>
            <a:r>
              <a:rPr lang="en-US" i="1" dirty="0"/>
              <a:t>Department of Child Health and Diseases, Gastroenterology, Hepatology and Nutrition, Istanbul Faculty of Medicine, Istanbul, Türkiye</a:t>
            </a:r>
            <a:r>
              <a:rPr lang="en-GB" dirty="0"/>
              <a:t>, </a:t>
            </a:r>
            <a:r>
              <a:rPr lang="en-US" i="1" baseline="30000" dirty="0"/>
              <a:t>30</a:t>
            </a:r>
            <a:r>
              <a:rPr lang="en-US" i="1" dirty="0"/>
              <a:t>APHM, </a:t>
            </a:r>
            <a:r>
              <a:rPr lang="en-US" i="1" dirty="0" err="1"/>
              <a:t>Hôpital</a:t>
            </a:r>
            <a:r>
              <a:rPr lang="en-US" i="1" dirty="0"/>
              <a:t> de la Timone Enfant, Service de </a:t>
            </a:r>
            <a:r>
              <a:rPr lang="en-US" i="1" dirty="0" err="1"/>
              <a:t>Pédiatrie</a:t>
            </a:r>
            <a:r>
              <a:rPr lang="en-US" i="1" dirty="0"/>
              <a:t> </a:t>
            </a:r>
            <a:r>
              <a:rPr lang="en-US" i="1" dirty="0" err="1"/>
              <a:t>Multidisciplinaire</a:t>
            </a:r>
            <a:r>
              <a:rPr lang="en-US" i="1" dirty="0"/>
              <a:t>, Marseille, France</a:t>
            </a:r>
            <a:r>
              <a:rPr lang="en-GB" dirty="0"/>
              <a:t>, </a:t>
            </a:r>
            <a:r>
              <a:rPr lang="en-US" i="1" baseline="30000" dirty="0"/>
              <a:t>31</a:t>
            </a:r>
            <a:r>
              <a:rPr lang="en-US" i="1" dirty="0"/>
              <a:t>Maxillofacial Surgery Department, Centro </a:t>
            </a:r>
            <a:r>
              <a:rPr lang="en-US" i="1" dirty="0" err="1"/>
              <a:t>Hospitalar</a:t>
            </a:r>
            <a:r>
              <a:rPr lang="en-US" i="1" dirty="0"/>
              <a:t> e Universitário de Coimbra, Coimbra, Portugal</a:t>
            </a:r>
            <a:r>
              <a:rPr lang="en-GB" dirty="0"/>
              <a:t>, </a:t>
            </a:r>
            <a:r>
              <a:rPr lang="en-US" i="1" baseline="30000" dirty="0"/>
              <a:t>32</a:t>
            </a:r>
            <a:r>
              <a:rPr lang="en-US" i="1" dirty="0"/>
              <a:t>Section of Hepatology, Department of Gastroenterology, Children's Mercy Kansas City, Kansas City, KS, United States</a:t>
            </a:r>
            <a:r>
              <a:rPr lang="en-GB" dirty="0"/>
              <a:t>, </a:t>
            </a:r>
            <a:r>
              <a:rPr lang="en-US" i="1" baseline="30000" dirty="0"/>
              <a:t>33</a:t>
            </a:r>
            <a:r>
              <a:rPr lang="en-US" i="1" dirty="0"/>
              <a:t>European Reference Network on Hepatological Diseases (ERN RARE-LIVER), Hamburg, Germany</a:t>
            </a:r>
            <a:r>
              <a:rPr lang="en-GB" dirty="0"/>
              <a:t>, </a:t>
            </a:r>
            <a:r>
              <a:rPr lang="en-US" i="1" baseline="30000" dirty="0"/>
              <a:t>34</a:t>
            </a:r>
            <a:r>
              <a:rPr lang="en-US" i="1" dirty="0"/>
              <a:t>Pediatric Gastroenterology/Hepatology Center Lisbon, Lisbon, Portugal</a:t>
            </a:r>
            <a:r>
              <a:rPr lang="en-GB" dirty="0"/>
              <a:t>, </a:t>
            </a:r>
            <a:r>
              <a:rPr lang="en-US" i="1" baseline="30000" dirty="0"/>
              <a:t>35</a:t>
            </a:r>
            <a:r>
              <a:rPr lang="en-US" i="1" dirty="0"/>
              <a:t>Pediatric Hepatology and Liver Transplantation, University Medical Center Hamburg Eppendorf, Hamburg, Germany</a:t>
            </a:r>
            <a:r>
              <a:rPr lang="en-GB" dirty="0"/>
              <a:t>, </a:t>
            </a:r>
            <a:r>
              <a:rPr lang="en-US" i="1" baseline="30000" dirty="0"/>
              <a:t>36</a:t>
            </a:r>
            <a:r>
              <a:rPr lang="en-US" i="1" dirty="0"/>
              <a:t>Liver Unit (Including Small Bowel Transplantation), Birmingham Women’s and Children’s Hospital, Birmingham, United Kingdom</a:t>
            </a:r>
            <a:r>
              <a:rPr lang="en-GB" dirty="0"/>
              <a:t>, </a:t>
            </a:r>
            <a:r>
              <a:rPr lang="en-US" i="1" baseline="30000" dirty="0"/>
              <a:t>37</a:t>
            </a:r>
            <a:r>
              <a:rPr lang="en-US" i="1" dirty="0"/>
              <a:t>Department of Gastroenterology and Clinical Nutrition, Royal Children's Hospital, Melbourne, Australia</a:t>
            </a:r>
            <a:r>
              <a:rPr lang="en-GB" dirty="0"/>
              <a:t>, </a:t>
            </a:r>
            <a:r>
              <a:rPr lang="en-US" i="1" baseline="30000" dirty="0"/>
              <a:t>38</a:t>
            </a:r>
            <a:r>
              <a:rPr lang="en-US" i="1" dirty="0"/>
              <a:t>Service of Pediatric Hepatology and Transplantation, Children’s Hospital La Paz, La Paz University Hospital, Madrid, Spain</a:t>
            </a:r>
            <a:r>
              <a:rPr lang="en-GB" dirty="0"/>
              <a:t>, </a:t>
            </a:r>
            <a:r>
              <a:rPr lang="en-US" i="1" baseline="30000" dirty="0"/>
              <a:t>39</a:t>
            </a:r>
            <a:r>
              <a:rPr lang="en-US" i="1" dirty="0"/>
              <a:t>Meyer Children’s Hospital, IRCCS, Florence, Italy</a:t>
            </a:r>
            <a:r>
              <a:rPr lang="en-GB" dirty="0"/>
              <a:t>, </a:t>
            </a:r>
            <a:r>
              <a:rPr lang="en-US" i="1" baseline="30000" dirty="0"/>
              <a:t>40</a:t>
            </a:r>
            <a:r>
              <a:rPr lang="en-US" i="1" dirty="0"/>
              <a:t>Department of Pediatrics, Children’s Hospital of Eastern Ontario, University of Ottawa, Ottawa, Canada</a:t>
            </a:r>
            <a:r>
              <a:rPr lang="en-GB" dirty="0"/>
              <a:t>, </a:t>
            </a:r>
            <a:r>
              <a:rPr lang="en-US" i="1" baseline="30000" dirty="0"/>
              <a:t>41</a:t>
            </a:r>
            <a:r>
              <a:rPr lang="en-US" i="1" dirty="0"/>
              <a:t>Department of Pediatrics and Adolescent Medicine, Rigshospitalet Copenhagen University Hospital, Copenhagen, Denmark</a:t>
            </a:r>
            <a:r>
              <a:rPr lang="en-GB" dirty="0"/>
              <a:t>, </a:t>
            </a:r>
            <a:r>
              <a:rPr lang="en-US" i="1" baseline="30000" dirty="0"/>
              <a:t>42</a:t>
            </a:r>
            <a:r>
              <a:rPr lang="en-US" i="1" dirty="0"/>
              <a:t>Department of Pediatrics, Johns Hopkins University School of Medicine, Baltimore, MD, United States</a:t>
            </a:r>
            <a:r>
              <a:rPr lang="en-GB" dirty="0"/>
              <a:t>, </a:t>
            </a:r>
            <a:r>
              <a:rPr lang="en-US" i="1" baseline="30000" dirty="0"/>
              <a:t>43</a:t>
            </a:r>
            <a:r>
              <a:rPr lang="en-US" i="1" dirty="0"/>
              <a:t>Massachusetts General Brigham for Children, Boston, MA, United States</a:t>
            </a:r>
            <a:r>
              <a:rPr lang="en-GB" dirty="0"/>
              <a:t>, </a:t>
            </a:r>
            <a:r>
              <a:rPr lang="en-US" i="1" baseline="30000" dirty="0"/>
              <a:t>44</a:t>
            </a:r>
            <a:r>
              <a:rPr lang="en-US" i="1" dirty="0"/>
              <a:t>University of Rochester Medical Center, Rochester, NY, United States</a:t>
            </a:r>
            <a:r>
              <a:rPr lang="en-GB" dirty="0"/>
              <a:t>, </a:t>
            </a:r>
            <a:r>
              <a:rPr lang="en-US" i="1" baseline="30000" dirty="0"/>
              <a:t>45</a:t>
            </a:r>
            <a:r>
              <a:rPr lang="en-US" i="1" dirty="0"/>
              <a:t>Department of Pediatrics, Asan Medical Center Children’s Hospital, Seoul, Korea, Rep. of South</a:t>
            </a:r>
            <a:r>
              <a:rPr lang="en-GB" dirty="0"/>
              <a:t>, </a:t>
            </a:r>
            <a:r>
              <a:rPr lang="en-US" i="1" baseline="30000" dirty="0"/>
              <a:t>46</a:t>
            </a:r>
            <a:r>
              <a:rPr lang="en-US" i="1" dirty="0"/>
              <a:t>Department of Pediatrics, Seoul National University College of Medicine, Seoul, Korea, Rep. of South</a:t>
            </a:r>
            <a:r>
              <a:rPr lang="en-GB" dirty="0"/>
              <a:t>, </a:t>
            </a:r>
            <a:r>
              <a:rPr lang="en-US" i="1" baseline="30000" dirty="0"/>
              <a:t>47</a:t>
            </a:r>
            <a:r>
              <a:rPr lang="en-US" i="1" dirty="0"/>
              <a:t>Department of Pediatric Surgery, University </a:t>
            </a:r>
            <a:r>
              <a:rPr lang="en-US" i="1" dirty="0" err="1"/>
              <a:t>Multiprofile</a:t>
            </a:r>
            <a:r>
              <a:rPr lang="en-US" i="1" dirty="0"/>
              <a:t> Hospital for Active Treatment and Emergency Medicine “N.I. Pirogov”, Sofia, Bulgaria</a:t>
            </a:r>
            <a:r>
              <a:rPr lang="en-GB" dirty="0"/>
              <a:t>, </a:t>
            </a:r>
            <a:r>
              <a:rPr lang="en-US" i="1" baseline="30000" dirty="0"/>
              <a:t>48</a:t>
            </a:r>
            <a:r>
              <a:rPr lang="en-US" i="1" dirty="0"/>
              <a:t>Unité de Gastro-</a:t>
            </a:r>
            <a:r>
              <a:rPr lang="en-US" i="1" dirty="0" err="1"/>
              <a:t>entérologie</a:t>
            </a:r>
            <a:r>
              <a:rPr lang="en-US" i="1" dirty="0"/>
              <a:t>, </a:t>
            </a:r>
            <a:r>
              <a:rPr lang="en-US" i="1" dirty="0" err="1"/>
              <a:t>Hépatologie</a:t>
            </a:r>
            <a:r>
              <a:rPr lang="en-US" i="1" dirty="0"/>
              <a:t>, Nutrition et Maladies </a:t>
            </a:r>
            <a:r>
              <a:rPr lang="en-US" i="1" dirty="0" err="1"/>
              <a:t>Héréditaires</a:t>
            </a:r>
            <a:r>
              <a:rPr lang="en-US" i="1" dirty="0"/>
              <a:t> du </a:t>
            </a:r>
            <a:r>
              <a:rPr lang="en-US" i="1" dirty="0" err="1"/>
              <a:t>Métabolisme</a:t>
            </a:r>
            <a:r>
              <a:rPr lang="en-US" i="1" dirty="0"/>
              <a:t> </a:t>
            </a:r>
            <a:r>
              <a:rPr lang="en-US" i="1" dirty="0" err="1"/>
              <a:t>pédiatriques</a:t>
            </a:r>
            <a:r>
              <a:rPr lang="en-US" i="1" dirty="0"/>
              <a:t>, </a:t>
            </a:r>
            <a:r>
              <a:rPr lang="en-US" i="1" dirty="0" err="1"/>
              <a:t>Hôpital</a:t>
            </a:r>
            <a:r>
              <a:rPr lang="en-US" i="1" dirty="0"/>
              <a:t> des Enfants, CHU de Toulouse, Toulouse, France</a:t>
            </a:r>
            <a:r>
              <a:rPr lang="en-GB" dirty="0"/>
              <a:t>, </a:t>
            </a:r>
            <a:r>
              <a:rPr lang="en-US" i="1" baseline="30000" dirty="0"/>
              <a:t>49</a:t>
            </a:r>
            <a:r>
              <a:rPr lang="en-US" i="1" dirty="0"/>
              <a:t>Department of Pediatrics, Medical Center of Postgraduate Education, Warsaw, Poland</a:t>
            </a:r>
            <a:r>
              <a:rPr lang="en-GB" dirty="0"/>
              <a:t>, </a:t>
            </a:r>
            <a:r>
              <a:rPr lang="en-US" i="1" baseline="30000" dirty="0"/>
              <a:t>50</a:t>
            </a:r>
            <a:r>
              <a:rPr lang="en-US" i="1" dirty="0"/>
              <a:t>Department of Pediatrics, All India Institute of Medical Sciences, New Delhi, India</a:t>
            </a:r>
            <a:r>
              <a:rPr lang="en-GB" dirty="0"/>
              <a:t>, </a:t>
            </a:r>
            <a:r>
              <a:rPr lang="en-US" i="1" baseline="30000" dirty="0"/>
              <a:t>51</a:t>
            </a:r>
            <a:r>
              <a:rPr lang="en-US" i="1" dirty="0"/>
              <a:t>Monroe Carell Jr. Children's Hospital &amp; Vanderbilt University School of Medicine, Nashville, TN, United States</a:t>
            </a:r>
            <a:r>
              <a:rPr lang="en-GB" dirty="0"/>
              <a:t>, </a:t>
            </a:r>
            <a:r>
              <a:rPr lang="en-US" i="1" baseline="30000" dirty="0"/>
              <a:t>52</a:t>
            </a:r>
            <a:r>
              <a:rPr lang="en-US" i="1" dirty="0"/>
              <a:t>Institute of Gastroenterology, Nutrition and Liver Diseases, Schneider Children’s Medical Center of Israel, Petah Tikva, Israel</a:t>
            </a:r>
            <a:r>
              <a:rPr lang="en-GB" dirty="0"/>
              <a:t>, </a:t>
            </a:r>
            <a:r>
              <a:rPr lang="en-US" i="1" baseline="30000" dirty="0"/>
              <a:t>53</a:t>
            </a:r>
            <a:r>
              <a:rPr lang="en-US" i="1" dirty="0"/>
              <a:t>Fondazione </a:t>
            </a:r>
            <a:r>
              <a:rPr lang="en-US" i="1" dirty="0" err="1"/>
              <a:t>Irccs</a:t>
            </a:r>
            <a:r>
              <a:rPr lang="en-US" i="1" dirty="0"/>
              <a:t> Ca’ Granda Ospedale Maggiore Policlinico, Milano, Italy</a:t>
            </a:r>
            <a:r>
              <a:rPr lang="en-GB" dirty="0"/>
              <a:t>, </a:t>
            </a:r>
            <a:r>
              <a:rPr lang="en-US" i="1" baseline="30000" dirty="0"/>
              <a:t>54</a:t>
            </a:r>
            <a:r>
              <a:rPr lang="en-US" i="1" dirty="0"/>
              <a:t>Pediatric Hepatology, Gastroenterology and Transplantation, Hospital Papa Giovanni XXIII, Bergamo, Italy</a:t>
            </a:r>
            <a:r>
              <a:rPr lang="en-GB" dirty="0"/>
              <a:t>, </a:t>
            </a:r>
            <a:r>
              <a:rPr lang="en-US" i="1" baseline="30000" dirty="0"/>
              <a:t>55</a:t>
            </a:r>
            <a:r>
              <a:rPr lang="en-US" i="1" dirty="0"/>
              <a:t>Section of Pediatric </a:t>
            </a:r>
            <a:r>
              <a:rPr lang="en-US" i="1" dirty="0" err="1"/>
              <a:t>Gastrohepatology</a:t>
            </a:r>
            <a:r>
              <a:rPr lang="en-US" i="1" dirty="0"/>
              <a:t>, Fundación </a:t>
            </a:r>
            <a:r>
              <a:rPr lang="en-US" i="1" dirty="0" err="1"/>
              <a:t>Cardioinfantil</a:t>
            </a:r>
            <a:r>
              <a:rPr lang="en-US" i="1" dirty="0"/>
              <a:t>, Bogota, DC, Colombia</a:t>
            </a:r>
            <a:r>
              <a:rPr lang="en-GB" dirty="0"/>
              <a:t>, </a:t>
            </a:r>
            <a:r>
              <a:rPr lang="en-US" i="1" baseline="30000" dirty="0"/>
              <a:t>56</a:t>
            </a:r>
            <a:r>
              <a:rPr lang="en-US" i="1" dirty="0"/>
              <a:t>Department of Pediatric Gastroenterology, Hepatology &amp; Liver Transplantation, Amrita Institute of Medical Sciences, Kochi, India</a:t>
            </a:r>
            <a:r>
              <a:rPr lang="en-GB" dirty="0"/>
              <a:t>, </a:t>
            </a:r>
            <a:r>
              <a:rPr lang="en-US" i="1" baseline="30000" dirty="0"/>
              <a:t>57</a:t>
            </a:r>
            <a:r>
              <a:rPr lang="en-US" i="1" dirty="0"/>
              <a:t>Department of Pediatric Gastroenterology, Hepatology, and Nutrition, </a:t>
            </a:r>
            <a:r>
              <a:rPr lang="en-US" i="1" dirty="0" err="1"/>
              <a:t>Sancaktepe</a:t>
            </a:r>
            <a:r>
              <a:rPr lang="en-US" i="1" dirty="0"/>
              <a:t> Training and Research Hospital, Istanbul, Türkiye</a:t>
            </a:r>
            <a:r>
              <a:rPr lang="en-GB" dirty="0"/>
              <a:t>, </a:t>
            </a:r>
            <a:r>
              <a:rPr lang="en-US" i="1" baseline="30000" dirty="0"/>
              <a:t>58</a:t>
            </a:r>
            <a:r>
              <a:rPr lang="en-US" i="1" dirty="0"/>
              <a:t>2nd Pediatric Discipline, Department of Mother and Child, Iuliu </a:t>
            </a:r>
            <a:r>
              <a:rPr lang="en-US" i="1" dirty="0" err="1"/>
              <a:t>Hatieganu</a:t>
            </a:r>
            <a:r>
              <a:rPr lang="en-US" i="1" dirty="0"/>
              <a:t> University of Medicine and Pharmacy, Cluj-Napoca, Romania</a:t>
            </a:r>
            <a:r>
              <a:rPr lang="en-GB" dirty="0"/>
              <a:t>, </a:t>
            </a:r>
            <a:r>
              <a:rPr lang="en-US" i="1" baseline="30000" dirty="0"/>
              <a:t>59</a:t>
            </a:r>
            <a:r>
              <a:rPr lang="en-US" i="1" dirty="0"/>
              <a:t>2nd Pediatric Clinic, Emergency Clinical Hospital for Children, Cluj-Napoca, Romania</a:t>
            </a:r>
            <a:r>
              <a:rPr lang="en-GB" dirty="0"/>
              <a:t>, </a:t>
            </a:r>
            <a:r>
              <a:rPr lang="en-US" i="1" baseline="30000" dirty="0"/>
              <a:t>60</a:t>
            </a:r>
            <a:r>
              <a:rPr lang="en-US" i="1" dirty="0"/>
              <a:t>Hospital </a:t>
            </a:r>
            <a:r>
              <a:rPr lang="en-US" i="1" dirty="0" err="1"/>
              <a:t>Universiatri</a:t>
            </a:r>
            <a:r>
              <a:rPr lang="en-US" i="1" dirty="0"/>
              <a:t> Vall </a:t>
            </a:r>
            <a:r>
              <a:rPr lang="en-US" i="1" dirty="0" err="1"/>
              <a:t>d’Hebron</a:t>
            </a:r>
            <a:r>
              <a:rPr lang="en-US" i="1" dirty="0"/>
              <a:t>, Barcelona, Spain</a:t>
            </a:r>
            <a:r>
              <a:rPr lang="en-GB" dirty="0"/>
              <a:t>, </a:t>
            </a:r>
            <a:r>
              <a:rPr lang="en-US" i="1" baseline="30000" dirty="0"/>
              <a:t>61</a:t>
            </a:r>
            <a:r>
              <a:rPr lang="en-US" i="1" dirty="0"/>
              <a:t>Pediatric Department for the Treatment and Study of Abdominal Diseases and Abdominal Transplantation, IRCCS ISMETT (Mediterranean Institute for Transplantation and Advanced Specialized Therapies), University of Pittsburgh Medical Center, Palermo, Italy</a:t>
            </a:r>
            <a:r>
              <a:rPr lang="en-GB" dirty="0"/>
              <a:t>, </a:t>
            </a:r>
            <a:r>
              <a:rPr lang="en-US" i="1" baseline="30000" dirty="0"/>
              <a:t>62</a:t>
            </a:r>
            <a:r>
              <a:rPr lang="en-US" i="1" dirty="0"/>
              <a:t>Department of Pediatric Gastroenterology, Apollo BGS Hospital, Mysuru, Karnataka, India</a:t>
            </a:r>
            <a:r>
              <a:rPr lang="en-GB" dirty="0"/>
              <a:t>, </a:t>
            </a:r>
            <a:r>
              <a:rPr lang="en-US" i="1" baseline="30000" dirty="0"/>
              <a:t>63</a:t>
            </a:r>
            <a:r>
              <a:rPr lang="en-US" i="1" dirty="0"/>
              <a:t>Division of Pediatric Gastroenterology, University Hospital of Geneva, Geneva, Switzerland</a:t>
            </a:r>
            <a:r>
              <a:rPr lang="en-GB" dirty="0"/>
              <a:t>, </a:t>
            </a:r>
            <a:r>
              <a:rPr lang="en-US" i="1" baseline="30000" dirty="0"/>
              <a:t>64</a:t>
            </a:r>
            <a:r>
              <a:rPr lang="en-US" i="1" dirty="0"/>
              <a:t>Third Pediatric Department, </a:t>
            </a:r>
            <a:r>
              <a:rPr lang="en-US" i="1" dirty="0" err="1"/>
              <a:t>Hippokration</a:t>
            </a:r>
            <a:r>
              <a:rPr lang="en-US" i="1" dirty="0"/>
              <a:t> Hospital, Aristotle University of Thessaloniki, Thessaloniki, Greece</a:t>
            </a:r>
            <a:r>
              <a:rPr lang="en-GB" dirty="0"/>
              <a:t>, </a:t>
            </a:r>
            <a:r>
              <a:rPr lang="en-US" i="1" baseline="30000" dirty="0"/>
              <a:t>65</a:t>
            </a:r>
            <a:r>
              <a:rPr lang="en-US" i="1" dirty="0"/>
              <a:t>Hôpital Femme </a:t>
            </a:r>
            <a:r>
              <a:rPr lang="en-US" i="1" dirty="0" err="1"/>
              <a:t>Mère</a:t>
            </a:r>
            <a:r>
              <a:rPr lang="en-US" i="1" dirty="0"/>
              <a:t> Enfant, Hospices Civils de Lyon, Bron, France</a:t>
            </a:r>
            <a:r>
              <a:rPr lang="en-GB" dirty="0"/>
              <a:t>, </a:t>
            </a:r>
            <a:r>
              <a:rPr lang="en-US" i="1" baseline="30000" dirty="0"/>
              <a:t>66</a:t>
            </a:r>
            <a:r>
              <a:rPr lang="en-US" i="1" dirty="0"/>
              <a:t>Department of Hepatology and Gastroenterology, Aarhus University Hospital, Aarhus, Denmark</a:t>
            </a:r>
            <a:r>
              <a:rPr lang="en-GB" dirty="0"/>
              <a:t>, </a:t>
            </a:r>
            <a:r>
              <a:rPr lang="en-US" i="1" baseline="30000" dirty="0"/>
              <a:t>67</a:t>
            </a:r>
            <a:r>
              <a:rPr lang="en-US" i="1" dirty="0"/>
              <a:t>Department of Pediatric Gastroenterology and Hepatology, Kanchi </a:t>
            </a:r>
            <a:r>
              <a:rPr lang="en-US" i="1" dirty="0" err="1"/>
              <a:t>Kamakoti</a:t>
            </a:r>
            <a:r>
              <a:rPr lang="en-US" i="1" dirty="0"/>
              <a:t> Childs Trust Hospital, Chennai, India</a:t>
            </a:r>
            <a:r>
              <a:rPr lang="en-GB" dirty="0"/>
              <a:t>, </a:t>
            </a:r>
            <a:r>
              <a:rPr lang="en-US" i="1" baseline="30000" dirty="0"/>
              <a:t>68</a:t>
            </a:r>
            <a:r>
              <a:rPr lang="en-US" i="1" dirty="0"/>
              <a:t>Liver &amp; SB Transplant &amp; Hepatobiliary-Pancreatic Surgery, King Faisal Specialist Hospital &amp; Research Center, Riyadh, Saudi Arabia</a:t>
            </a:r>
            <a:r>
              <a:rPr lang="en-GB" dirty="0"/>
              <a:t>, </a:t>
            </a:r>
            <a:r>
              <a:rPr lang="en-US" i="1" baseline="30000" dirty="0"/>
              <a:t>69</a:t>
            </a:r>
            <a:r>
              <a:rPr lang="en-US" i="1" dirty="0"/>
              <a:t>Alfaisal University, College of Medicine, Riyadh, Saudi Arabia</a:t>
            </a:r>
            <a:r>
              <a:rPr lang="en-GB" dirty="0"/>
              <a:t>, </a:t>
            </a:r>
            <a:r>
              <a:rPr lang="en-US" i="1" baseline="30000" dirty="0"/>
              <a:t>70</a:t>
            </a:r>
            <a:r>
              <a:rPr lang="en-US" i="1" dirty="0"/>
              <a:t>The Juliet Keiden Institute of Pediatric Gastroenterology and Nutrition, Shaare Zedek Medical Center, Jerusalem, Israel</a:t>
            </a:r>
            <a:r>
              <a:rPr lang="en-GB" dirty="0"/>
              <a:t>, </a:t>
            </a:r>
            <a:r>
              <a:rPr lang="en-US" i="1" baseline="30000" dirty="0"/>
              <a:t>71</a:t>
            </a:r>
            <a:r>
              <a:rPr lang="en-US" i="1" dirty="0"/>
              <a:t>Department of Pediatrics, Columbia University Irving Medical Center, New York, NY, United States</a:t>
            </a:r>
            <a:r>
              <a:rPr lang="en-GB" dirty="0"/>
              <a:t>, </a:t>
            </a:r>
            <a:r>
              <a:rPr lang="en-US" i="1" baseline="30000" dirty="0"/>
              <a:t>72</a:t>
            </a:r>
            <a:r>
              <a:rPr lang="en-US" i="1" dirty="0"/>
              <a:t>Division of Pediatric Gastroenterology and Hepatology, Department of Pediatrics, University of Pittsburgh School of Medicine, Pittsburgh, PA, United States</a:t>
            </a:r>
            <a:r>
              <a:rPr lang="en-GB" dirty="0"/>
              <a:t>, </a:t>
            </a:r>
            <a:r>
              <a:rPr lang="en-US" i="1" baseline="30000" dirty="0"/>
              <a:t>73</a:t>
            </a:r>
            <a:r>
              <a:rPr lang="en-US" i="1" dirty="0"/>
              <a:t>Pediatric Gastroenterology and Hepatology, University Children's Hospital Tübingen, Tübingen, Germany</a:t>
            </a:r>
            <a:r>
              <a:rPr lang="en-GB" dirty="0"/>
              <a:t>, </a:t>
            </a:r>
            <a:r>
              <a:rPr lang="en-US" i="1" baseline="30000" dirty="0"/>
              <a:t>74</a:t>
            </a:r>
            <a:r>
              <a:rPr lang="en-US" i="1" dirty="0"/>
              <a:t>Pediatric Gastroenterology Service, Hospital da </a:t>
            </a:r>
            <a:r>
              <a:rPr lang="en-US" i="1" dirty="0" err="1"/>
              <a:t>Criança</a:t>
            </a:r>
            <a:r>
              <a:rPr lang="en-US" i="1" dirty="0"/>
              <a:t> Santo Antônio, </a:t>
            </a:r>
            <a:r>
              <a:rPr lang="en-US" i="1" dirty="0" err="1"/>
              <a:t>Universidade</a:t>
            </a:r>
            <a:r>
              <a:rPr lang="en-US" i="1" dirty="0"/>
              <a:t> Federal de </a:t>
            </a:r>
            <a:r>
              <a:rPr lang="en-US" i="1" dirty="0" err="1"/>
              <a:t>Ciências</a:t>
            </a:r>
            <a:r>
              <a:rPr lang="en-US" i="1" dirty="0"/>
              <a:t> da </a:t>
            </a:r>
            <a:r>
              <a:rPr lang="en-US" i="1" dirty="0" err="1"/>
              <a:t>Saúde</a:t>
            </a:r>
            <a:r>
              <a:rPr lang="en-US" i="1" dirty="0"/>
              <a:t> de Porto Alegre, </a:t>
            </a:r>
            <a:r>
              <a:rPr lang="en-US" i="1" dirty="0" err="1"/>
              <a:t>Complexo</a:t>
            </a:r>
            <a:r>
              <a:rPr lang="en-US" i="1" dirty="0"/>
              <a:t> </a:t>
            </a:r>
            <a:r>
              <a:rPr lang="en-US" i="1" dirty="0" err="1"/>
              <a:t>Hospitalar</a:t>
            </a:r>
            <a:r>
              <a:rPr lang="en-US" i="1" dirty="0"/>
              <a:t> Santa Casa, Porto Alegre, Rio Grande do Sul, Brazil</a:t>
            </a:r>
            <a:r>
              <a:rPr lang="en-GB" dirty="0"/>
              <a:t>, </a:t>
            </a:r>
            <a:r>
              <a:rPr lang="en-US" i="1" baseline="30000" dirty="0"/>
              <a:t>75</a:t>
            </a:r>
            <a:r>
              <a:rPr lang="en-US" i="1" dirty="0"/>
              <a:t>Department of Pediatric Gastroenterology, State Hospital for Children and Adolescents, Goiania, Brazil</a:t>
            </a:r>
            <a:r>
              <a:rPr lang="en-GB" dirty="0"/>
              <a:t>, </a:t>
            </a:r>
            <a:r>
              <a:rPr lang="en-US" i="1" baseline="30000" dirty="0"/>
              <a:t>76</a:t>
            </a:r>
            <a:r>
              <a:rPr lang="en-US" i="1" dirty="0"/>
              <a:t>Department of Pediatric Gastroenterology, Al Jalila Children’s Specialty Hospital, Dubai, United Arab Emirates</a:t>
            </a:r>
            <a:r>
              <a:rPr lang="en-GB" dirty="0"/>
              <a:t>, </a:t>
            </a:r>
            <a:r>
              <a:rPr lang="en-US" i="1" baseline="30000" dirty="0"/>
              <a:t>77</a:t>
            </a:r>
            <a:r>
              <a:rPr lang="en-US" i="1" dirty="0"/>
              <a:t>Pediatric Gastroenterology, Hepatology and Nutrition, Wilhelmina Children’s Hospital, University Medical Center Utrecht, Utrecht, Netherlands</a:t>
            </a:r>
            <a:r>
              <a:rPr lang="en-GB" dirty="0"/>
              <a:t>, </a:t>
            </a:r>
            <a:r>
              <a:rPr lang="en-US" i="1" baseline="30000" dirty="0"/>
              <a:t>78</a:t>
            </a:r>
            <a:r>
              <a:rPr lang="en-US" i="1" dirty="0"/>
              <a:t>Department of </a:t>
            </a:r>
            <a:r>
              <a:rPr lang="en-US" i="1" dirty="0" err="1"/>
              <a:t>Paediatrics</a:t>
            </a:r>
            <a:r>
              <a:rPr lang="en-US" i="1" dirty="0"/>
              <a:t> I, Institute of Cell Biology, Medical University of Innsbruck, Innsbruck, Austria</a:t>
            </a:r>
            <a:r>
              <a:rPr lang="en-GB" dirty="0"/>
              <a:t>, </a:t>
            </a:r>
            <a:r>
              <a:rPr lang="en-US" i="1" baseline="30000" dirty="0"/>
              <a:t>79</a:t>
            </a:r>
            <a:r>
              <a:rPr lang="en-US" i="1" dirty="0"/>
              <a:t>DDC Clinic for Special Needs Children, Middlefield, OH, United States</a:t>
            </a:r>
            <a:r>
              <a:rPr lang="en-GB" dirty="0"/>
              <a:t>, </a:t>
            </a:r>
            <a:r>
              <a:rPr lang="en-US" i="1" baseline="30000" dirty="0"/>
              <a:t>80</a:t>
            </a:r>
            <a:r>
              <a:rPr lang="en-US" i="1" dirty="0"/>
              <a:t>Department of Gastroenterology, Children's Hospital of Fudan University, Shanghai, China</a:t>
            </a:r>
            <a:r>
              <a:rPr lang="en-GB" dirty="0"/>
              <a:t>, </a:t>
            </a:r>
            <a:r>
              <a:rPr lang="en-US" i="1" baseline="30000" dirty="0"/>
              <a:t>81</a:t>
            </a:r>
            <a:r>
              <a:rPr lang="en-US" i="1" dirty="0"/>
              <a:t>Department of Pediatrics, Medical University of Silesia, Katowice, Poland</a:t>
            </a:r>
            <a:r>
              <a:rPr lang="en-GB" dirty="0"/>
              <a:t>, </a:t>
            </a:r>
            <a:r>
              <a:rPr lang="en-US" i="1" baseline="30000" dirty="0"/>
              <a:t>82</a:t>
            </a:r>
            <a:r>
              <a:rPr lang="en-US" i="1" dirty="0"/>
              <a:t>Pediatric Gastroenterologist, Academic Scholar, First Department of Pediatrics, </a:t>
            </a:r>
            <a:r>
              <a:rPr lang="en-US" i="1" dirty="0" err="1"/>
              <a:t>Aghia</a:t>
            </a:r>
            <a:r>
              <a:rPr lang="en-US" i="1" dirty="0"/>
              <a:t> Sophia Children’s Hospital, National and </a:t>
            </a:r>
            <a:r>
              <a:rPr lang="en-US" i="1" dirty="0" err="1"/>
              <a:t>Kapodistrian</a:t>
            </a:r>
            <a:r>
              <a:rPr lang="en-US" i="1" dirty="0"/>
              <a:t> University of Athens, Athens, Greece</a:t>
            </a:r>
            <a:r>
              <a:rPr lang="en-GB" dirty="0"/>
              <a:t>, </a:t>
            </a:r>
            <a:r>
              <a:rPr lang="en-US" i="1" baseline="30000" dirty="0"/>
              <a:t>83</a:t>
            </a:r>
            <a:r>
              <a:rPr lang="en-US" i="1" dirty="0"/>
              <a:t>Department of </a:t>
            </a:r>
            <a:r>
              <a:rPr lang="en-US" i="1" dirty="0" err="1"/>
              <a:t>Paediatrics</a:t>
            </a:r>
            <a:r>
              <a:rPr lang="en-US" i="1" dirty="0"/>
              <a:t>, London Children's Hospital, Western University, London, Ontario, Canada</a:t>
            </a:r>
            <a:r>
              <a:rPr lang="en-GB" dirty="0"/>
              <a:t>, </a:t>
            </a:r>
            <a:r>
              <a:rPr lang="en-US" i="1" baseline="30000" dirty="0"/>
              <a:t>84</a:t>
            </a:r>
            <a:r>
              <a:rPr lang="en-US" i="1" dirty="0"/>
              <a:t>Pediatric Gastroenterology-Hepatology, University of Groningen, University Medical Center Groningen, Groningen, Netherlands</a:t>
            </a:r>
            <a:r>
              <a:rPr lang="en-GB" dirty="0"/>
              <a:t>, </a:t>
            </a:r>
            <a:r>
              <a:rPr lang="en-US" i="1" baseline="30000" dirty="0"/>
              <a:t>85</a:t>
            </a:r>
            <a:r>
              <a:rPr lang="en-US" i="1" dirty="0"/>
              <a:t>Toronto Center for Liver Disease, University Health Network, Toronto, Canada</a:t>
            </a:r>
            <a:r>
              <a:rPr lang="en-GB" dirty="0"/>
              <a:t>, </a:t>
            </a:r>
            <a:r>
              <a:rPr lang="en-US" i="1" baseline="30000" dirty="0"/>
              <a:t>86</a:t>
            </a:r>
            <a:r>
              <a:rPr lang="en-US" i="1" dirty="0"/>
              <a:t>IHPME, University of Toronto, Toronto, Canada</a:t>
            </a:r>
            <a:endParaRPr lang="en-NZ" dirty="0"/>
          </a:p>
          <a:p>
            <a:endParaRPr lang="en-US" b="1" dirty="0"/>
          </a:p>
          <a:p>
            <a:r>
              <a:rPr lang="en-US" b="1" dirty="0"/>
              <a:t>Background and aims: </a:t>
            </a:r>
            <a:r>
              <a:rPr lang="en-GB" dirty="0"/>
              <a:t>Progressive Familial Intrahepatic Cholestasis (PFIC) is a group of hepatocellular bile acid transport disorders that lead to pruritus, growth failure, lipid-soluble vitamin deficiency, and liver failure. </a:t>
            </a:r>
            <a:r>
              <a:rPr lang="en-GB" dirty="0" err="1"/>
              <a:t>Maralixibat</a:t>
            </a:r>
            <a:r>
              <a:rPr lang="en-GB" dirty="0"/>
              <a:t>, an ileal bile acid transporter inhibitor, is approved for PFIC-related cholestatic pruritus in patients ≥12 months of age in the US and treatment of PFIC ≥3 months of age in Europe. We compared event-free survival (EFS), time to surgical biliary diversion (SBD), liver transplant (LT), or death in </a:t>
            </a:r>
            <a:r>
              <a:rPr lang="en-GB" dirty="0" err="1"/>
              <a:t>maralixibat</a:t>
            </a:r>
            <a:r>
              <a:rPr lang="en-GB" dirty="0"/>
              <a:t>-treated patients from the MARCH, MARCH-ON, and RISE trials with aligned real-world data of untreated patients from the NAPPED study.</a:t>
            </a:r>
            <a:br>
              <a:rPr lang="en-US" dirty="0"/>
            </a:br>
            <a:r>
              <a:rPr lang="en-US" b="1" dirty="0"/>
              <a:t>Method: </a:t>
            </a:r>
            <a:r>
              <a:rPr lang="en-GB" dirty="0"/>
              <a:t>We randomly selected NAPPED eligible untreated patients with genetically confirmed biallelic non-truncating bile salt export pump (</a:t>
            </a:r>
            <a:r>
              <a:rPr lang="en-GB" dirty="0" err="1"/>
              <a:t>nt</a:t>
            </a:r>
            <a:r>
              <a:rPr lang="en-GB" dirty="0"/>
              <a:t>-BSEP) or FIC1 deficiencies. To balance baseline characteristics, inverse probability of treatment weights (IPTW) were applied derived from propensity scores for receiving </a:t>
            </a:r>
            <a:r>
              <a:rPr lang="en-GB" dirty="0" err="1"/>
              <a:t>maralixibat</a:t>
            </a:r>
            <a:r>
              <a:rPr lang="en-GB" dirty="0"/>
              <a:t> (vs. being in NAPPED) estimated from age, sex, PFIC type, total bilirubin, alanine aminotransferase, and aspartate aminotransferase. EFS and SBD-free were compared using IPTW-adjusted Kaplan-Meier curves and Cox models.</a:t>
            </a:r>
            <a:br>
              <a:rPr lang="en-US" dirty="0"/>
            </a:br>
            <a:r>
              <a:rPr lang="en-US" b="1" dirty="0"/>
              <a:t>Results: </a:t>
            </a:r>
            <a:r>
              <a:rPr lang="en-GB" dirty="0"/>
              <a:t>Among patients ≥1 year old, 41 </a:t>
            </a:r>
            <a:r>
              <a:rPr lang="en-GB" dirty="0" err="1"/>
              <a:t>maralixibat</a:t>
            </a:r>
            <a:r>
              <a:rPr lang="en-GB" dirty="0"/>
              <a:t>-treated patients (</a:t>
            </a:r>
            <a:r>
              <a:rPr lang="en-GB" dirty="0" err="1"/>
              <a:t>nt</a:t>
            </a:r>
            <a:r>
              <a:rPr lang="en-GB" dirty="0"/>
              <a:t>-BSEP, N = 28; FIC1, N = 13) were compared with 256 untreated NAPPED patients (</a:t>
            </a:r>
            <a:r>
              <a:rPr lang="en-GB" dirty="0" err="1"/>
              <a:t>nt</a:t>
            </a:r>
            <a:r>
              <a:rPr lang="en-GB" dirty="0"/>
              <a:t>-BSEP, N = 201; FIC1, N = 55). At 3 years, EFS was 0.74 (95%CI, 0.59–0.92) in the </a:t>
            </a:r>
            <a:r>
              <a:rPr lang="en-GB" dirty="0" err="1"/>
              <a:t>maralixibat</a:t>
            </a:r>
            <a:r>
              <a:rPr lang="en-GB" dirty="0"/>
              <a:t> cohort versus 0.42 (95%CI, 0.35–0.51) in NAPPED; the corresponding SBD-free survival probabilities were 0.98 (95%CI, 0.94–1.00) and 0.67 (95%CI, 0.6–0.76), respectively. EFS was significantly better with </a:t>
            </a:r>
            <a:r>
              <a:rPr lang="en-GB" dirty="0" err="1"/>
              <a:t>maralixibat</a:t>
            </a:r>
            <a:r>
              <a:rPr lang="en-GB" dirty="0"/>
              <a:t> (hazard ratio [HR], 0.29; 95%CI, 0.16–0.54; p &lt; 0.0001). The HR for SBD-free probability was 0.05 (95%CI, 0.01-0.39, p = 0.0036). In a sensitivity analysis restricted to patients who remained event-free during the first 6 months, the HRs were 0.46 (95%CI, 0.23–0.91; p = 0.0252) for EFS and 0.08 (95%CI, 0.01–0.57, p = 0.0125) for SBD-free probability.</a:t>
            </a:r>
            <a:br>
              <a:rPr lang="en-US" dirty="0"/>
            </a:br>
            <a:r>
              <a:rPr lang="en-US" b="1" dirty="0"/>
              <a:t>Conclusion: </a:t>
            </a:r>
            <a:r>
              <a:rPr lang="en-GB" dirty="0" err="1"/>
              <a:t>Maralixibat</a:t>
            </a:r>
            <a:r>
              <a:rPr lang="en-GB" dirty="0"/>
              <a:t> treatment was associated with improved event free survival in </a:t>
            </a:r>
            <a:r>
              <a:rPr lang="en-GB" dirty="0" err="1"/>
              <a:t>nt</a:t>
            </a:r>
            <a:r>
              <a:rPr lang="en-GB" dirty="0"/>
              <a:t>-BSEP and FIC1 patients.</a:t>
            </a:r>
            <a:endParaRPr lang="en-NZ" dirty="0"/>
          </a:p>
        </p:txBody>
      </p:sp>
      <p:sp>
        <p:nvSpPr>
          <p:cNvPr id="4" name="Slide Number Placeholder 3">
            <a:extLst>
              <a:ext uri="{FF2B5EF4-FFF2-40B4-BE49-F238E27FC236}">
                <a16:creationId xmlns:a16="http://schemas.microsoft.com/office/drawing/2014/main" id="{9AF50698-0300-89A6-7E8D-A2EEF28A7153}"/>
              </a:ext>
            </a:extLst>
          </p:cNvPr>
          <p:cNvSpPr>
            <a:spLocks noGrp="1"/>
          </p:cNvSpPr>
          <p:nvPr>
            <p:ph type="sldNum" sz="quarter" idx="5"/>
          </p:nvPr>
        </p:nvSpPr>
        <p:spPr/>
        <p:txBody>
          <a:bodyPr/>
          <a:lstStyle/>
          <a:p>
            <a:fld id="{F872C0F0-71E7-46B6-AA6F-1D7E0E2B8B3E}" type="slidenum">
              <a:rPr lang="en-US" smtClean="0"/>
              <a:t>18</a:t>
            </a:fld>
            <a:endParaRPr lang="en-US"/>
          </a:p>
        </p:txBody>
      </p:sp>
    </p:spTree>
    <p:extLst>
      <p:ext uri="{BB962C8B-B14F-4D97-AF65-F5344CB8AC3E}">
        <p14:creationId xmlns:p14="http://schemas.microsoft.com/office/powerpoint/2010/main" val="3806087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IV, intravenous; LSM, liver stiffness measurement; PBC, primary biliary cholangitis; PDC-E2, pyruvate dehydrogenase complex E2 subunit; R, randomization; Th, T helper; UDCA, ursodeoxycholic acid; </a:t>
            </a:r>
            <a:r>
              <a:rPr lang="en-US" sz="1200" b="0" i="1" kern="1200" err="1">
                <a:solidFill>
                  <a:schemeClr val="tx1"/>
                </a:solidFill>
                <a:effectLst/>
                <a:latin typeface="Arial" panose="020B0604020202020204" pitchFamily="34" charset="0"/>
                <a:ea typeface="+mn-ea"/>
                <a:cs typeface="Arial" panose="020B0604020202020204" pitchFamily="34" charset="0"/>
              </a:rPr>
              <a:t>VCTE</a:t>
            </a:r>
            <a:r>
              <a:rPr lang="en-US" sz="1200" b="0" i="1" kern="1200">
                <a:solidFill>
                  <a:schemeClr val="tx1"/>
                </a:solidFill>
                <a:effectLst/>
                <a:latin typeface="Arial" panose="020B0604020202020204" pitchFamily="34" charset="0"/>
                <a:ea typeface="+mn-ea"/>
                <a:cs typeface="Arial" panose="020B0604020202020204" pitchFamily="34" charset="0"/>
              </a:rPr>
              <a:t>, vibration-controlled transient elastography.</a:t>
            </a:r>
            <a:endParaRPr lang="en-NZ" sz="1200" b="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CNP-104, an investigational antigen-specific therapy, demonstrates favorable impact across multiple analyses of liver stiffness measurement in a Phase 2a randomized, placebo-controlled trial in PBC</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OS-089</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Christopher L. Bowlus</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Adam Elhofy</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rPr>
              <a:t>Molly Frey</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Derrick McCarthy</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Erik Wambre</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Stephen Caldwell</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Roberto J Firpi</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Brett Fortune</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Michael Galambos</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Stuart C Gordon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Denise Harnois</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Tarek Hassanein</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Matthew Robert Kappus</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Eric Lawitz</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Scott McHenry</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Bhaktasharan Patel</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Raymond Phillips</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Daniel Pratt</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Jatinder Pruthi</a:t>
            </a:r>
            <a:r>
              <a:rPr lang="en-US" sz="1200" kern="1200" baseline="30000">
                <a:solidFill>
                  <a:schemeClr val="tx1"/>
                </a:solidFill>
                <a:effectLst/>
                <a:latin typeface="+mn-lt"/>
                <a:ea typeface="+mn-ea"/>
                <a:cs typeface="+mn-cs"/>
              </a:rPr>
              <a:t>17</a:t>
            </a:r>
            <a:r>
              <a:rPr lang="en-US" sz="1200" kern="1200">
                <a:solidFill>
                  <a:schemeClr val="tx1"/>
                </a:solidFill>
                <a:effectLst/>
                <a:latin typeface="+mn-lt"/>
                <a:ea typeface="+mn-ea"/>
                <a:cs typeface="+mn-cs"/>
              </a:rPr>
              <a:t>, Govarthanan Rajendiran</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Gautham Reddy</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Manuel Rodriguez</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Marina Silveira</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Bobby Zervos</a:t>
            </a:r>
            <a:r>
              <a:rPr lang="en-US" sz="1200"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Paul Peloso</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Eric Gershwin</a:t>
            </a:r>
            <a:r>
              <a:rPr lang="en-US" sz="1200" kern="1200" baseline="30000">
                <a:solidFill>
                  <a:schemeClr val="tx1"/>
                </a:solidFill>
                <a:effectLst/>
                <a:latin typeface="+mn-lt"/>
                <a:ea typeface="+mn-ea"/>
                <a:cs typeface="+mn-cs"/>
              </a:rPr>
              <a:t>1</a:t>
            </a:r>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University of California-Davis, Sacramento, CA,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COUR Pharma, Chicago, IL,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Icahn School of Medicine at Mount Sinai, New York, NY,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University of Virginia, Charlottesville, VA,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University of Florida, Gainesville,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Montefiore Medical Center, Bronx, NY,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Digestive Healthcare of Georgia, Atlanta, GA,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Henry Ford Health, Wayne State University School of Medicine, Detroit, MI,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Mayo Clinic Florida, Jacksonville,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Southern California Research Center, Coronado, CA,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Duke University School of Medicine, Durham, NC,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Texas Liver Institute, University of Texas Health San Antonio, San Antonio, TX,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Washington University School of Medicine in St. Louis, St. Louis, MO,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Peak Gastroenterology Associates, Colorado Springs, CO,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GI Pros Research, Naples,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Massachusetts General Hospital, Harvard Medical School, Boston, MA,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Om Research, Lancaster, PA,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Sanford Medical Center, Sioux Falls, SD,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University of Chicago, Chicago, IL,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Florida Research Institute, Lakewood Ranch,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Yale School of Medicine, New Haven, CT,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22</a:t>
            </a:r>
            <a:r>
              <a:rPr lang="en-US" sz="1200" i="1" kern="1200">
                <a:solidFill>
                  <a:schemeClr val="tx1"/>
                </a:solidFill>
                <a:effectLst/>
                <a:latin typeface="+mn-lt"/>
                <a:ea typeface="+mn-ea"/>
                <a:cs typeface="+mn-cs"/>
              </a:rPr>
              <a:t>Cleveland Clinic Weston Hospital, Weston, FL, United States</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Primary biliary cholangitis (PBC) is a progressive autoimmune liver disease with significant unmet needs. Increasing evidence supports using liver stiffness measurement (LSM) by vibration-controlled transient elastography (VCTE) as a predictor of clinical outcomes independent of liver biochemistries. CNP-104 is a novel tolerogenic nanoparticle encapsulating PDC-E2, previously shown to impact the underlying autoimmunity of PBC via antigen-specific decreases in pathogenic Th17 T cells and expansion of tolerogenic T cells. Here we present the first-in-human results of CNP-104 on LSM in adults with PBC.</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This randomized, double-blind, placebo-controlled trial enrolled 42 patients with PBC with an incomplete biochemical response to ursodeoxycholic acid. Two doses of CNP-104 or placebo were administered IV one week apart, randomized 2:1 (CNP-104: n = 25; placebo: n = 16). The study included safety monitoring, exploratory clinical endpoints including liver stiffness via FibroScan®, and mechanistic immune endpoints including antigen-specific Th17 T cells with a pre-specified analysis through Day 120.</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Baseline LSM for CNP-104 and placebo were 9.60 ± 11.35 kPa and 10.45 ± 11.35 kPa, (p = 0.87) respectively. LSM increased in the placebo arm and remained stable in the CNP-104 arm through Day 180 (p = 0.0005). Fewer CNP-104 treated participants had a ≥ 2 kPa increase from baseline compared to placebo at Day 120 (17% vs. 40%, respectively) and Day 180 (25% vs. 47%, respectively). Response rates across increasing percent change thresholds at Day 120 and 180 demonstrated a consistently higher LSM response rate in the CNP-104 arm compared to placebo (decrease ≥ 0% at Day 120: 65% vs. 18%, respectively; p = 0.0026). The separation seen in this analysis suggests a CNP-104 treatment effect across a range of progressor definitions. Among all patients who had a reduction in PDC-E2-specific Th17 cells, LSM decreased significantly compared to those who had an increase in this pathogenic immune population through Day 180 (p = 0.001), suggesting a mechanistic link. CNP-104 had a favourable safety profile.</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CNP-104 treatment stabilized LSM compared to placebo across multiple definitions of progression. The correlation between modulation of PDC-E2-specific Th17 cells and lower LSM suggests an effect mediated by restoring antigen-specific immune tolerance. These findings support further investigation of CNP-104 as a novel therapy for PBC.</a:t>
            </a:r>
            <a:endParaRPr lang="en-NZ"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19</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9FF2E-1EB7-B5A2-237B-CC12F43CC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FD7A4-6255-A724-F113-3C275A387762}"/>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8946A3B-DB38-E7D5-2B83-6DE4DAB918AB}"/>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LSM, liver stiffness measurement; PBC, primary biliary cholangitis; PDC-E2, pyruvate dehydrogenase complex E2 subunit; Th, T helper.</a:t>
            </a:r>
            <a:endParaRPr lang="en-NZ" sz="1200" b="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CNP-104, an investigational antigen-specific therapy, demonstrates favorable impact across multiple analyses of liver stiffness measurement in a Phase 2a randomized, placebo-controlled trial in PBC</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OS-089</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Christopher L. Bowlus</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Adam Elhofy</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t>
            </a:r>
            <a:r>
              <a:rPr lang="en-US" sz="1200" u="sng" kern="1200">
                <a:solidFill>
                  <a:schemeClr val="tx1"/>
                </a:solidFill>
                <a:effectLst/>
                <a:latin typeface="+mn-lt"/>
                <a:ea typeface="+mn-ea"/>
                <a:cs typeface="+mn-cs"/>
              </a:rPr>
              <a:t>Molly Frey</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Derrick McCarthy</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Erik Wambre</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Stephen Caldwell</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Roberto J Firpi</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Brett Fortune</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Michael Galambos</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Stuart C Gordon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Denise Harnois</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Tarek Hassanein</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Matthew Robert Kappus</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Eric Lawitz</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Scott McHenry</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Bhaktasharan Patel</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Raymond Phillips</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Daniel Pratt</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Jatinder Pruthi</a:t>
            </a:r>
            <a:r>
              <a:rPr lang="en-US" sz="1200" kern="1200" baseline="30000">
                <a:solidFill>
                  <a:schemeClr val="tx1"/>
                </a:solidFill>
                <a:effectLst/>
                <a:latin typeface="+mn-lt"/>
                <a:ea typeface="+mn-ea"/>
                <a:cs typeface="+mn-cs"/>
              </a:rPr>
              <a:t>17</a:t>
            </a:r>
            <a:r>
              <a:rPr lang="en-US" sz="1200" kern="1200">
                <a:solidFill>
                  <a:schemeClr val="tx1"/>
                </a:solidFill>
                <a:effectLst/>
                <a:latin typeface="+mn-lt"/>
                <a:ea typeface="+mn-ea"/>
                <a:cs typeface="+mn-cs"/>
              </a:rPr>
              <a:t>, Govarthanan Rajendiran</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Gautham Reddy</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Manuel Rodriguez</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Marina Silveira</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Bobby Zervos</a:t>
            </a:r>
            <a:r>
              <a:rPr lang="en-US" sz="1200"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Paul Peloso</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Eric Gershwin</a:t>
            </a:r>
            <a:r>
              <a:rPr lang="en-US" sz="1200" kern="1200" baseline="30000">
                <a:solidFill>
                  <a:schemeClr val="tx1"/>
                </a:solidFill>
                <a:effectLst/>
                <a:latin typeface="+mn-lt"/>
                <a:ea typeface="+mn-ea"/>
                <a:cs typeface="+mn-cs"/>
              </a:rPr>
              <a:t>1</a:t>
            </a:r>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University of California-Davis, Sacramento, CA,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COUR Pharma, Chicago, IL,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Icahn School of Medicine at Mount Sinai, New York, NY,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University of Virginia, Charlottesville, VA,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University of Florida, Gainesville,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Montefiore Medical Center, Bronx, NY,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Digestive Healthcare of Georgia, Atlanta, GA,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Henry Ford Health, Wayne State University School of Medicine, Detroit, MI,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Mayo Clinic Florida, Jacksonville,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Southern California Research Center, Coronado, CA,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Duke University School of Medicine, Durham, NC,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Texas Liver Institute, University of Texas Health San Antonio, San Antonio, TX,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Washington University School of Medicine in St. Louis, St. Louis, MO,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Peak Gastroenterology Associates, Colorado Springs, CO,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GI Pros Research, Naples,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Massachusetts General Hospital, Harvard Medical School, Boston, MA,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Om Research, Lancaster, PA,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Sanford Medical Center, Sioux Falls, SD,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University of Chicago, Chicago, IL,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Florida Research Institute, Lakewood Ranch, FL,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Yale School of Medicine, New Haven, CT,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22</a:t>
            </a:r>
            <a:r>
              <a:rPr lang="en-US" sz="1200" i="1" kern="1200">
                <a:solidFill>
                  <a:schemeClr val="tx1"/>
                </a:solidFill>
                <a:effectLst/>
                <a:latin typeface="+mn-lt"/>
                <a:ea typeface="+mn-ea"/>
                <a:cs typeface="+mn-cs"/>
              </a:rPr>
              <a:t>Cleveland Clinic Weston Hospital, Weston, FL, United States</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Primary biliary cholangitis (PBC) is a progressive autoimmune liver disease with significant unmet needs. Increasing evidence supports using liver stiffness measurement (LSM) by vibration-controlled transient elastography (VCTE) as a predictor of clinical outcomes independent of liver biochemistries. CNP-104 is a novel tolerogenic nanoparticle encapsulating PDC-E2, previously shown to impact the underlying autoimmunity of PBC via antigen-specific decreases in pathogenic Th17 T cells and expansion of tolerogenic T cells. Here we present the first-in-human results of CNP-104 on LSM in adults with PBC.</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This randomized, double-blind, placebo-controlled trial enrolled 42 patients with PBC with an incomplete biochemical response to ursodeoxycholic acid. Two doses of CNP-104 or placebo were administered IV one week apart, randomized 2:1 (CNP-104: n = 25; placebo: n = 16). The study included safety monitoring, exploratory clinical endpoints including liver stiffness via FibroScan®, and mechanistic immune endpoints including antigen-specific Th17 T cells with a pre-specified analysis through Day 120.</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Baseline LSM for CNP-104 and placebo were 9.60 ± 11.35 kPa and 10.45 ± 11.35 kPa, (p = 0.87) respectively. LSM increased in the placebo arm and remained stable in the CNP-104 arm through Day 180 (p = 0.0005). Fewer CNP-104 treated participants had a ≥ 2 kPa increase from baseline compared to placebo at Day 120 (17% vs. 40%, respectively) and Day 180 (25% vs. 47%, respectively). Response rates across increasing percent change thresholds at Day 120 and 180 demonstrated a consistently higher LSM response rate in the CNP-104 arm compared to placebo (decrease ≥ 0% at Day 120: 65% vs. 18%, respectively; p = 0.0026). The separation seen in this analysis suggests a CNP-104 treatment effect across a range of progressor definitions. Among all patients who had a reduction in PDC-E2-specific Th17 cells, LSM decreased significantly compared to those who had an increase in this pathogenic immune population through Day 180 (p = 0.001), suggesting a mechanistic link. CNP-104 had a favourable safety profile.</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CNP-104 treatment stabilized LSM compared to placebo across multiple definitions of progression. The correlation between modulation of PDC-E2-specific Th17 cells and lower LSM suggests an effect mediated by restoring antigen-specific immune tolerance. These findings support further investigation of CNP-104 as a novel therapy for PBC.</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3969940-E164-92B7-8C23-6149A590412C}"/>
              </a:ext>
            </a:extLst>
          </p:cNvPr>
          <p:cNvSpPr>
            <a:spLocks noGrp="1"/>
          </p:cNvSpPr>
          <p:nvPr>
            <p:ph type="sldNum" sz="quarter" idx="5"/>
          </p:nvPr>
        </p:nvSpPr>
        <p:spPr/>
        <p:txBody>
          <a:bodyPr/>
          <a:lstStyle/>
          <a:p>
            <a:fld id="{F872C0F0-71E7-46B6-AA6F-1D7E0E2B8B3E}" type="slidenum">
              <a:rPr lang="en-US" smtClean="0"/>
              <a:t>20</a:t>
            </a:fld>
            <a:endParaRPr lang="en-US"/>
          </a:p>
        </p:txBody>
      </p:sp>
    </p:spTree>
    <p:extLst>
      <p:ext uri="{BB962C8B-B14F-4D97-AF65-F5344CB8AC3E}">
        <p14:creationId xmlns:p14="http://schemas.microsoft.com/office/powerpoint/2010/main" val="1133817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ELF, enhanced liver fibrosis; KTR, kynurenine-tryptophan ratio; PLP, pyridoxal-5’-phosphate; PSC, primary sclerosing cholangitis; US, United States.</a:t>
            </a:r>
          </a:p>
          <a:p>
            <a:r>
              <a:rPr lang="en-US" sz="1200" b="1" kern="1200">
                <a:solidFill>
                  <a:schemeClr val="tx1"/>
                </a:solidFill>
                <a:effectLst/>
                <a:latin typeface="Arial" panose="020B0604020202020204" pitchFamily="34" charset="0"/>
                <a:ea typeface="+mn-ea"/>
                <a:cs typeface="Arial" panose="020B0604020202020204" pitchFamily="34" charset="0"/>
              </a:rPr>
              <a:t> </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Development of a multi-biomarker model to predict transplant-free survival in primary sclerosing cholangitis: a multicenter retrospective study</a:t>
            </a:r>
          </a:p>
          <a:p>
            <a:endParaRPr lang="en-US" sz="1200" b="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Arial" panose="020B0604020202020204" pitchFamily="34" charset="0"/>
                <a:ea typeface="+mn-ea"/>
                <a:cs typeface="Arial" panose="020B0604020202020204" pitchFamily="34" charset="0"/>
              </a:rPr>
              <a:t>OS-006-YI</a:t>
            </a:r>
            <a:endParaRPr lang="en-NZ" sz="1200" kern="1200">
              <a:solidFill>
                <a:schemeClr val="tx1"/>
              </a:solidFill>
              <a:effectLst/>
              <a:latin typeface="Arial" panose="020B0604020202020204" pitchFamily="34" charset="0"/>
              <a:ea typeface="+mn-ea"/>
              <a:cs typeface="Arial" panose="020B0604020202020204" pitchFamily="34" charset="0"/>
            </a:endParaRPr>
          </a:p>
          <a:p>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u="sng" kern="1200">
                <a:solidFill>
                  <a:schemeClr val="tx1"/>
                </a:solidFill>
                <a:effectLst/>
                <a:latin typeface="Arial" panose="020B0604020202020204" pitchFamily="34" charset="0"/>
                <a:ea typeface="+mn-ea"/>
                <a:cs typeface="Arial" panose="020B0604020202020204" pitchFamily="34" charset="0"/>
              </a:rPr>
              <a:t>Holmfridur Helgadottir</a:t>
            </a:r>
            <a:r>
              <a:rPr lang="en-US" sz="1200" kern="1200" baseline="30000">
                <a:solidFill>
                  <a:schemeClr val="tx1"/>
                </a:solidFill>
                <a:effectLst/>
                <a:latin typeface="Arial" panose="020B0604020202020204" pitchFamily="34" charset="0"/>
                <a:ea typeface="+mn-ea"/>
                <a:cs typeface="Arial" panose="020B0604020202020204" pitchFamily="34" charset="0"/>
              </a:rPr>
              <a:t>1,2</a:t>
            </a:r>
            <a:r>
              <a:rPr lang="en-US" sz="1200" kern="1200">
                <a:solidFill>
                  <a:schemeClr val="tx1"/>
                </a:solidFill>
                <a:effectLst/>
                <a:latin typeface="Arial" panose="020B0604020202020204" pitchFamily="34" charset="0"/>
                <a:ea typeface="+mn-ea"/>
                <a:cs typeface="Arial" panose="020B0604020202020204" pitchFamily="34" charset="0"/>
              </a:rPr>
              <a:t>, Peder Rustøen Braadland</a:t>
            </a:r>
            <a:r>
              <a:rPr lang="en-US" sz="1200" kern="1200" baseline="30000">
                <a:solidFill>
                  <a:schemeClr val="tx1"/>
                </a:solidFill>
                <a:effectLst/>
                <a:latin typeface="Arial" panose="020B0604020202020204" pitchFamily="34" charset="0"/>
                <a:ea typeface="+mn-ea"/>
                <a:cs typeface="Arial" panose="020B0604020202020204" pitchFamily="34" charset="0"/>
              </a:rPr>
              <a:t>1,3</a:t>
            </a:r>
            <a:r>
              <a:rPr lang="en-US" sz="1200" kern="1200">
                <a:solidFill>
                  <a:schemeClr val="tx1"/>
                </a:solidFill>
                <a:effectLst/>
                <a:latin typeface="Arial" panose="020B0604020202020204" pitchFamily="34" charset="0"/>
                <a:ea typeface="+mn-ea"/>
                <a:cs typeface="Arial" panose="020B0604020202020204" pitchFamily="34" charset="0"/>
              </a:rPr>
              <a:t>, Ahmad Ali</a:t>
            </a:r>
            <a:r>
              <a:rPr lang="en-US" sz="1200" kern="1200" baseline="30000">
                <a:solidFill>
                  <a:schemeClr val="tx1"/>
                </a:solidFill>
                <a:effectLst/>
                <a:latin typeface="Arial" panose="020B0604020202020204" pitchFamily="34" charset="0"/>
                <a:ea typeface="+mn-ea"/>
                <a:cs typeface="Arial" panose="020B0604020202020204" pitchFamily="34" charset="0"/>
              </a:rPr>
              <a:t>4</a:t>
            </a:r>
            <a:r>
              <a:rPr lang="en-US" sz="1200" kern="1200">
                <a:solidFill>
                  <a:schemeClr val="tx1"/>
                </a:solidFill>
                <a:effectLst/>
                <a:latin typeface="Arial" panose="020B0604020202020204" pitchFamily="34" charset="0"/>
                <a:ea typeface="+mn-ea"/>
                <a:cs typeface="Arial" panose="020B0604020202020204" pitchFamily="34" charset="0"/>
              </a:rPr>
              <a:t>, Elizabeth  Atkinson</a:t>
            </a:r>
            <a:r>
              <a:rPr lang="en-US" sz="1200" kern="1200" baseline="30000">
                <a:solidFill>
                  <a:schemeClr val="tx1"/>
                </a:solidFill>
                <a:effectLst/>
                <a:latin typeface="Arial" panose="020B0604020202020204" pitchFamily="34" charset="0"/>
                <a:ea typeface="+mn-ea"/>
                <a:cs typeface="Arial" panose="020B0604020202020204" pitchFamily="34" charset="0"/>
              </a:rPr>
              <a:t>5</a:t>
            </a:r>
            <a:r>
              <a:rPr lang="en-US" sz="1200" kern="1200">
                <a:solidFill>
                  <a:schemeClr val="tx1"/>
                </a:solidFill>
                <a:effectLst/>
                <a:latin typeface="Arial" panose="020B0604020202020204" pitchFamily="34" charset="0"/>
                <a:ea typeface="+mn-ea"/>
                <a:cs typeface="Arial" panose="020B0604020202020204" pitchFamily="34" charset="0"/>
              </a:rPr>
              <a:t>, Brian D. Juran</a:t>
            </a:r>
            <a:r>
              <a:rPr lang="en-US" sz="1200" kern="1200" baseline="30000">
                <a:solidFill>
                  <a:schemeClr val="tx1"/>
                </a:solidFill>
                <a:effectLst/>
                <a:latin typeface="Arial" panose="020B0604020202020204" pitchFamily="34" charset="0"/>
                <a:ea typeface="+mn-ea"/>
                <a:cs typeface="Arial" panose="020B0604020202020204" pitchFamily="34" charset="0"/>
              </a:rPr>
              <a:t>6</a:t>
            </a:r>
            <a:r>
              <a:rPr lang="en-US" sz="1200" kern="1200">
                <a:solidFill>
                  <a:schemeClr val="tx1"/>
                </a:solidFill>
                <a:effectLst/>
                <a:latin typeface="Arial" panose="020B0604020202020204" pitchFamily="34" charset="0"/>
                <a:ea typeface="+mn-ea"/>
                <a:cs typeface="Arial" panose="020B0604020202020204" pitchFamily="34" charset="0"/>
              </a:rPr>
              <a:t>, Bryan  McCauley</a:t>
            </a:r>
            <a:r>
              <a:rPr lang="en-US" sz="1200" kern="1200" baseline="30000">
                <a:solidFill>
                  <a:schemeClr val="tx1"/>
                </a:solidFill>
                <a:effectLst/>
                <a:latin typeface="Arial" panose="020B0604020202020204" pitchFamily="34" charset="0"/>
                <a:ea typeface="+mn-ea"/>
                <a:cs typeface="Arial" panose="020B0604020202020204" pitchFamily="34" charset="0"/>
              </a:rPr>
              <a:t>5</a:t>
            </a:r>
            <a:r>
              <a:rPr lang="en-US" sz="1200" kern="1200">
                <a:solidFill>
                  <a:schemeClr val="tx1"/>
                </a:solidFill>
                <a:effectLst/>
                <a:latin typeface="Arial" panose="020B0604020202020204" pitchFamily="34" charset="0"/>
                <a:ea typeface="+mn-ea"/>
                <a:cs typeface="Arial" panose="020B0604020202020204" pitchFamily="34" charset="0"/>
              </a:rPr>
              <a:t>, Guri Fossdal</a:t>
            </a:r>
            <a:r>
              <a:rPr lang="en-US" sz="1200" kern="1200" baseline="30000">
                <a:solidFill>
                  <a:schemeClr val="tx1"/>
                </a:solidFill>
                <a:effectLst/>
                <a:latin typeface="Arial" panose="020B0604020202020204" pitchFamily="34" charset="0"/>
                <a:ea typeface="+mn-ea"/>
                <a:cs typeface="Arial" panose="020B0604020202020204" pitchFamily="34" charset="0"/>
              </a:rPr>
              <a:t>2</a:t>
            </a:r>
            <a:r>
              <a:rPr lang="en-US" sz="1200" kern="1200">
                <a:solidFill>
                  <a:schemeClr val="tx1"/>
                </a:solidFill>
                <a:effectLst/>
                <a:latin typeface="Arial" panose="020B0604020202020204" pitchFamily="34" charset="0"/>
                <a:ea typeface="+mn-ea"/>
                <a:cs typeface="Arial" panose="020B0604020202020204" pitchFamily="34" charset="0"/>
              </a:rPr>
              <a:t>, Trine Folseraas</a:t>
            </a:r>
            <a:r>
              <a:rPr lang="en-US" sz="1200" kern="1200" baseline="30000">
                <a:solidFill>
                  <a:schemeClr val="tx1"/>
                </a:solidFill>
                <a:effectLst/>
                <a:latin typeface="Arial" panose="020B0604020202020204" pitchFamily="34" charset="0"/>
                <a:ea typeface="+mn-ea"/>
                <a:cs typeface="Arial" panose="020B0604020202020204" pitchFamily="34" charset="0"/>
              </a:rPr>
              <a:t>1,3,7,8</a:t>
            </a:r>
            <a:r>
              <a:rPr lang="en-US" sz="1200" kern="1200">
                <a:solidFill>
                  <a:schemeClr val="tx1"/>
                </a:solidFill>
                <a:effectLst/>
                <a:latin typeface="Arial" panose="020B0604020202020204" pitchFamily="34" charset="0"/>
                <a:ea typeface="+mn-ea"/>
                <a:cs typeface="Arial" panose="020B0604020202020204" pitchFamily="34" charset="0"/>
              </a:rPr>
              <a:t>, Sara Tjønnfjord</a:t>
            </a:r>
            <a:r>
              <a:rPr lang="en-US" sz="1200" kern="1200" baseline="30000">
                <a:solidFill>
                  <a:schemeClr val="tx1"/>
                </a:solidFill>
                <a:effectLst/>
                <a:latin typeface="Arial" panose="020B0604020202020204" pitchFamily="34" charset="0"/>
                <a:ea typeface="+mn-ea"/>
                <a:cs typeface="Arial" panose="020B0604020202020204" pitchFamily="34" charset="0"/>
              </a:rPr>
              <a:t>1,3,7,8</a:t>
            </a:r>
            <a:r>
              <a:rPr lang="en-US" sz="1200" kern="1200">
                <a:solidFill>
                  <a:schemeClr val="tx1"/>
                </a:solidFill>
                <a:effectLst/>
                <a:latin typeface="Arial" panose="020B0604020202020204" pitchFamily="34" charset="0"/>
                <a:ea typeface="+mn-ea"/>
                <a:cs typeface="Arial" panose="020B0604020202020204" pitchFamily="34" charset="0"/>
              </a:rPr>
              <a:t>, Kirsten Muri Boberg</a:t>
            </a:r>
            <a:r>
              <a:rPr lang="en-US" sz="1200" kern="1200" baseline="30000">
                <a:solidFill>
                  <a:schemeClr val="tx1"/>
                </a:solidFill>
                <a:effectLst/>
                <a:latin typeface="Arial" panose="020B0604020202020204" pitchFamily="34" charset="0"/>
                <a:ea typeface="+mn-ea"/>
                <a:cs typeface="Arial" panose="020B0604020202020204" pitchFamily="34" charset="0"/>
              </a:rPr>
              <a:t>1,3,7</a:t>
            </a:r>
            <a:r>
              <a:rPr lang="en-US" sz="1200" kern="1200">
                <a:solidFill>
                  <a:schemeClr val="tx1"/>
                </a:solidFill>
                <a:effectLst/>
                <a:latin typeface="Arial" panose="020B0604020202020204" pitchFamily="34" charset="0"/>
                <a:ea typeface="+mn-ea"/>
                <a:cs typeface="Arial" panose="020B0604020202020204" pitchFamily="34" charset="0"/>
              </a:rPr>
              <a:t>, Morten Karsdal</a:t>
            </a:r>
            <a:r>
              <a:rPr lang="en-US" sz="1200" kern="1200" baseline="30000">
                <a:solidFill>
                  <a:schemeClr val="tx1"/>
                </a:solidFill>
                <a:effectLst/>
                <a:latin typeface="Arial" panose="020B0604020202020204" pitchFamily="34" charset="0"/>
                <a:ea typeface="+mn-ea"/>
                <a:cs typeface="Arial" panose="020B0604020202020204" pitchFamily="34" charset="0"/>
              </a:rPr>
              <a:t>9</a:t>
            </a:r>
            <a:r>
              <a:rPr lang="en-US" sz="1200" kern="1200">
                <a:solidFill>
                  <a:schemeClr val="tx1"/>
                </a:solidFill>
                <a:effectLst/>
                <a:latin typeface="Arial" panose="020B0604020202020204" pitchFamily="34" charset="0"/>
                <a:ea typeface="+mn-ea"/>
                <a:cs typeface="Arial" panose="020B0604020202020204" pitchFamily="34" charset="0"/>
              </a:rPr>
              <a:t>, Diana Julie Leeming</a:t>
            </a:r>
            <a:r>
              <a:rPr lang="en-US" sz="1200" kern="1200" baseline="30000">
                <a:solidFill>
                  <a:schemeClr val="tx1"/>
                </a:solidFill>
                <a:effectLst/>
                <a:latin typeface="Arial" panose="020B0604020202020204" pitchFamily="34" charset="0"/>
                <a:ea typeface="+mn-ea"/>
                <a:cs typeface="Arial" panose="020B0604020202020204" pitchFamily="34" charset="0"/>
              </a:rPr>
              <a:t>9</a:t>
            </a:r>
            <a:r>
              <a:rPr lang="en-US" sz="1200" kern="1200">
                <a:solidFill>
                  <a:schemeClr val="tx1"/>
                </a:solidFill>
                <a:effectLst/>
                <a:latin typeface="Arial" panose="020B0604020202020204" pitchFamily="34" charset="0"/>
                <a:ea typeface="+mn-ea"/>
                <a:cs typeface="Arial" panose="020B0604020202020204" pitchFamily="34" charset="0"/>
              </a:rPr>
              <a:t>, Andressa de Zawadzki</a:t>
            </a:r>
            <a:r>
              <a:rPr lang="en-US" sz="1200" kern="1200" baseline="30000">
                <a:solidFill>
                  <a:schemeClr val="tx1"/>
                </a:solidFill>
                <a:effectLst/>
                <a:latin typeface="Arial" panose="020B0604020202020204" pitchFamily="34" charset="0"/>
                <a:ea typeface="+mn-ea"/>
                <a:cs typeface="Arial" panose="020B0604020202020204" pitchFamily="34" charset="0"/>
              </a:rPr>
              <a:t>9</a:t>
            </a:r>
            <a:r>
              <a:rPr lang="en-US" sz="1200" kern="1200">
                <a:solidFill>
                  <a:schemeClr val="tx1"/>
                </a:solidFill>
                <a:effectLst/>
                <a:latin typeface="Arial" panose="020B0604020202020204" pitchFamily="34" charset="0"/>
                <a:ea typeface="+mn-ea"/>
                <a:cs typeface="Arial" panose="020B0604020202020204" pitchFamily="34" charset="0"/>
              </a:rPr>
              <a:t>, Per Ueland</a:t>
            </a:r>
            <a:r>
              <a:rPr lang="en-US" sz="1200" kern="1200" baseline="30000">
                <a:solidFill>
                  <a:schemeClr val="tx1"/>
                </a:solidFill>
                <a:effectLst/>
                <a:latin typeface="Arial" panose="020B0604020202020204" pitchFamily="34" charset="0"/>
                <a:ea typeface="+mn-ea"/>
                <a:cs typeface="Arial" panose="020B0604020202020204" pitchFamily="34" charset="0"/>
              </a:rPr>
              <a:t>10,11</a:t>
            </a:r>
            <a:r>
              <a:rPr lang="en-US" sz="1200" kern="1200">
                <a:solidFill>
                  <a:schemeClr val="tx1"/>
                </a:solidFill>
                <a:effectLst/>
                <a:latin typeface="Arial" panose="020B0604020202020204" pitchFamily="34" charset="0"/>
                <a:ea typeface="+mn-ea"/>
                <a:cs typeface="Arial" panose="020B0604020202020204" pitchFamily="34" charset="0"/>
              </a:rPr>
              <a:t>, Adrian McCann</a:t>
            </a:r>
            <a:r>
              <a:rPr lang="en-US" sz="1200" kern="1200" baseline="30000">
                <a:solidFill>
                  <a:schemeClr val="tx1"/>
                </a:solidFill>
                <a:effectLst/>
                <a:latin typeface="Arial" panose="020B0604020202020204" pitchFamily="34" charset="0"/>
                <a:ea typeface="+mn-ea"/>
                <a:cs typeface="Arial" panose="020B0604020202020204" pitchFamily="34" charset="0"/>
              </a:rPr>
              <a:t>11</a:t>
            </a:r>
            <a:r>
              <a:rPr lang="en-US" sz="1200" kern="1200">
                <a:solidFill>
                  <a:schemeClr val="tx1"/>
                </a:solidFill>
                <a:effectLst/>
                <a:latin typeface="Arial" panose="020B0604020202020204" pitchFamily="34" charset="0"/>
                <a:ea typeface="+mn-ea"/>
                <a:cs typeface="Arial" panose="020B0604020202020204" pitchFamily="34" charset="0"/>
              </a:rPr>
              <a:t>, William Rosenberg</a:t>
            </a:r>
            <a:r>
              <a:rPr lang="en-US" sz="1200" kern="1200" baseline="30000">
                <a:solidFill>
                  <a:schemeClr val="tx1"/>
                </a:solidFill>
                <a:effectLst/>
                <a:latin typeface="Arial" panose="020B0604020202020204" pitchFamily="34" charset="0"/>
                <a:ea typeface="+mn-ea"/>
                <a:cs typeface="Arial" panose="020B0604020202020204" pitchFamily="34" charset="0"/>
              </a:rPr>
              <a:t>12</a:t>
            </a:r>
            <a:r>
              <a:rPr lang="en-US" sz="1200" kern="1200">
                <a:solidFill>
                  <a:schemeClr val="tx1"/>
                </a:solidFill>
                <a:effectLst/>
                <a:latin typeface="Arial" panose="020B0604020202020204" pitchFamily="34" charset="0"/>
                <a:ea typeface="+mn-ea"/>
                <a:cs typeface="Arial" panose="020B0604020202020204" pitchFamily="34" charset="0"/>
              </a:rPr>
              <a:t>, Martin Cornillet</a:t>
            </a:r>
            <a:r>
              <a:rPr lang="en-US" sz="1200" kern="1200" baseline="30000">
                <a:solidFill>
                  <a:schemeClr val="tx1"/>
                </a:solidFill>
                <a:effectLst/>
                <a:latin typeface="Arial" panose="020B0604020202020204" pitchFamily="34" charset="0"/>
                <a:ea typeface="+mn-ea"/>
                <a:cs typeface="Arial" panose="020B0604020202020204" pitchFamily="34" charset="0"/>
              </a:rPr>
              <a:t>13</a:t>
            </a:r>
            <a:r>
              <a:rPr lang="en-US" sz="1200" kern="1200">
                <a:solidFill>
                  <a:schemeClr val="tx1"/>
                </a:solidFill>
                <a:effectLst/>
                <a:latin typeface="Arial" panose="020B0604020202020204" pitchFamily="34" charset="0"/>
                <a:ea typeface="+mn-ea"/>
                <a:cs typeface="Arial" panose="020B0604020202020204" pitchFamily="34" charset="0"/>
              </a:rPr>
              <a:t>, Tom Hemming Karlsen</a:t>
            </a:r>
            <a:r>
              <a:rPr lang="en-US" sz="1200" kern="1200" baseline="30000">
                <a:solidFill>
                  <a:schemeClr val="tx1"/>
                </a:solidFill>
                <a:effectLst/>
                <a:latin typeface="Arial" panose="020B0604020202020204" pitchFamily="34" charset="0"/>
                <a:ea typeface="+mn-ea"/>
                <a:cs typeface="Arial" panose="020B0604020202020204" pitchFamily="34" charset="0"/>
              </a:rPr>
              <a:t>1,3,7,8</a:t>
            </a:r>
            <a:r>
              <a:rPr lang="en-US" sz="1200" kern="1200">
                <a:solidFill>
                  <a:schemeClr val="tx1"/>
                </a:solidFill>
                <a:effectLst/>
                <a:latin typeface="Arial" panose="020B0604020202020204" pitchFamily="34" charset="0"/>
                <a:ea typeface="+mn-ea"/>
                <a:cs typeface="Arial" panose="020B0604020202020204" pitchFamily="34" charset="0"/>
              </a:rPr>
              <a:t>, Johannes R. Hov</a:t>
            </a:r>
            <a:r>
              <a:rPr lang="en-US" sz="1200" kern="1200" baseline="30000">
                <a:solidFill>
                  <a:schemeClr val="tx1"/>
                </a:solidFill>
                <a:effectLst/>
                <a:latin typeface="Arial" panose="020B0604020202020204" pitchFamily="34" charset="0"/>
                <a:ea typeface="+mn-ea"/>
                <a:cs typeface="Arial" panose="020B0604020202020204" pitchFamily="34" charset="0"/>
              </a:rPr>
              <a:t>1,3,7,8</a:t>
            </a:r>
            <a:r>
              <a:rPr lang="en-US" sz="1200" kern="1200">
                <a:solidFill>
                  <a:schemeClr val="tx1"/>
                </a:solidFill>
                <a:effectLst/>
                <a:latin typeface="Arial" panose="020B0604020202020204" pitchFamily="34" charset="0"/>
                <a:ea typeface="+mn-ea"/>
                <a:cs typeface="Arial" panose="020B0604020202020204" pitchFamily="34" charset="0"/>
              </a:rPr>
              <a:t>, Annika Bergquist</a:t>
            </a:r>
            <a:r>
              <a:rPr lang="en-US" sz="1200" kern="1200" baseline="30000">
                <a:solidFill>
                  <a:schemeClr val="tx1"/>
                </a:solidFill>
                <a:effectLst/>
                <a:latin typeface="Arial" panose="020B0604020202020204" pitchFamily="34" charset="0"/>
                <a:ea typeface="+mn-ea"/>
                <a:cs typeface="Arial" panose="020B0604020202020204" pitchFamily="34" charset="0"/>
              </a:rPr>
              <a:t>14</a:t>
            </a:r>
            <a:r>
              <a:rPr lang="en-US" sz="1200" kern="1200">
                <a:solidFill>
                  <a:schemeClr val="tx1"/>
                </a:solidFill>
                <a:effectLst/>
                <a:latin typeface="Arial" panose="020B0604020202020204" pitchFamily="34" charset="0"/>
                <a:ea typeface="+mn-ea"/>
                <a:cs typeface="Arial" panose="020B0604020202020204" pitchFamily="34" charset="0"/>
              </a:rPr>
              <a:t>, Konstantinos N. Lazaridis</a:t>
            </a:r>
            <a:r>
              <a:rPr lang="en-US" sz="1200" kern="1200" baseline="30000">
                <a:solidFill>
                  <a:schemeClr val="tx1"/>
                </a:solidFill>
                <a:effectLst/>
                <a:latin typeface="Arial" panose="020B0604020202020204" pitchFamily="34" charset="0"/>
                <a:ea typeface="+mn-ea"/>
                <a:cs typeface="Arial" panose="020B0604020202020204" pitchFamily="34" charset="0"/>
              </a:rPr>
              <a:t>6</a:t>
            </a:r>
            <a:r>
              <a:rPr lang="en-US" sz="1200" kern="1200">
                <a:solidFill>
                  <a:schemeClr val="tx1"/>
                </a:solidFill>
                <a:effectLst/>
                <a:latin typeface="Arial" panose="020B0604020202020204" pitchFamily="34" charset="0"/>
                <a:ea typeface="+mn-ea"/>
                <a:cs typeface="Arial" panose="020B0604020202020204" pitchFamily="34" charset="0"/>
              </a:rPr>
              <a:t>, Mette Vesterhus</a:t>
            </a:r>
            <a:r>
              <a:rPr lang="en-US" sz="1200" kern="1200" baseline="30000">
                <a:solidFill>
                  <a:schemeClr val="tx1"/>
                </a:solidFill>
                <a:effectLst/>
                <a:latin typeface="Arial" panose="020B0604020202020204" pitchFamily="34" charset="0"/>
                <a:ea typeface="+mn-ea"/>
                <a:cs typeface="Arial" panose="020B0604020202020204" pitchFamily="34" charset="0"/>
              </a:rPr>
              <a:t>1,2,10</a:t>
            </a:r>
          </a:p>
          <a:p>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i="1" kern="1200" baseline="30000">
                <a:solidFill>
                  <a:schemeClr val="tx1"/>
                </a:solidFill>
                <a:effectLst/>
                <a:latin typeface="Arial" panose="020B0604020202020204" pitchFamily="34" charset="0"/>
                <a:ea typeface="+mn-ea"/>
                <a:cs typeface="Arial" panose="020B0604020202020204" pitchFamily="34" charset="0"/>
              </a:rPr>
              <a:t>1</a:t>
            </a:r>
            <a:r>
              <a:rPr lang="en-US" sz="1200" i="1" kern="1200">
                <a:solidFill>
                  <a:schemeClr val="tx1"/>
                </a:solidFill>
                <a:effectLst/>
                <a:latin typeface="Arial" panose="020B0604020202020204" pitchFamily="34" charset="0"/>
                <a:ea typeface="+mn-ea"/>
                <a:cs typeface="Arial" panose="020B0604020202020204" pitchFamily="34" charset="0"/>
              </a:rPr>
              <a:t>Norwegian PSC Research Center, Department of Transplantation Medicine, Oslo University Hospital, Oslo, Norway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2</a:t>
            </a:r>
            <a:r>
              <a:rPr lang="en-US" sz="1200" i="1" kern="1200">
                <a:solidFill>
                  <a:schemeClr val="tx1"/>
                </a:solidFill>
                <a:effectLst/>
                <a:latin typeface="Arial" panose="020B0604020202020204" pitchFamily="34" charset="0"/>
                <a:ea typeface="+mn-ea"/>
                <a:cs typeface="Arial" panose="020B0604020202020204" pitchFamily="34" charset="0"/>
              </a:rPr>
              <a:t>Department of Medicine, Haraldsplass Deaconess Hospital, Bergen, Norway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3</a:t>
            </a:r>
            <a:r>
              <a:rPr lang="en-US" sz="1200" i="1" kern="1200">
                <a:solidFill>
                  <a:schemeClr val="tx1"/>
                </a:solidFill>
                <a:effectLst/>
                <a:latin typeface="Arial" panose="020B0604020202020204" pitchFamily="34" charset="0"/>
                <a:ea typeface="+mn-ea"/>
                <a:cs typeface="Arial" panose="020B0604020202020204" pitchFamily="34" charset="0"/>
              </a:rPr>
              <a:t>Research Institute of Internal Medicine, Division of Surgery, Inflammatory Diseases and Transplantation, Oslo University Hospital, Oslo, Norway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4</a:t>
            </a:r>
            <a:r>
              <a:rPr lang="en-US" sz="1200" i="1" kern="1200">
                <a:solidFill>
                  <a:schemeClr val="tx1"/>
                </a:solidFill>
                <a:effectLst/>
                <a:latin typeface="Arial" panose="020B0604020202020204" pitchFamily="34" charset="0"/>
                <a:ea typeface="+mn-ea"/>
                <a:cs typeface="Arial" panose="020B0604020202020204" pitchFamily="34" charset="0"/>
              </a:rPr>
              <a:t>Division of Gastroenterology and Hepatology, University of Missouri School of Medicine, Columbia, United States</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5</a:t>
            </a:r>
            <a:r>
              <a:rPr lang="en-US" sz="1200" i="1" kern="1200">
                <a:solidFill>
                  <a:schemeClr val="tx1"/>
                </a:solidFill>
                <a:effectLst/>
                <a:latin typeface="Arial" panose="020B0604020202020204" pitchFamily="34" charset="0"/>
                <a:ea typeface="+mn-ea"/>
                <a:cs typeface="Arial" panose="020B0604020202020204" pitchFamily="34" charset="0"/>
              </a:rPr>
              <a:t>Division of Clinical Trials and Biostatistics, Mayo Clinic, Rochester, United States</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6</a:t>
            </a:r>
            <a:r>
              <a:rPr lang="en-US" sz="1200" i="1" kern="1200">
                <a:solidFill>
                  <a:schemeClr val="tx1"/>
                </a:solidFill>
                <a:effectLst/>
                <a:latin typeface="Arial" panose="020B0604020202020204" pitchFamily="34" charset="0"/>
                <a:ea typeface="+mn-ea"/>
                <a:cs typeface="Arial" panose="020B0604020202020204" pitchFamily="34" charset="0"/>
              </a:rPr>
              <a:t>Division of Gastroenterology and Hepatology, Mayo Clinic, Rochester, United States</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7</a:t>
            </a:r>
            <a:r>
              <a:rPr lang="en-US" sz="1200" i="1" kern="1200">
                <a:solidFill>
                  <a:schemeClr val="tx1"/>
                </a:solidFill>
                <a:effectLst/>
                <a:latin typeface="Arial" panose="020B0604020202020204" pitchFamily="34" charset="0"/>
                <a:ea typeface="+mn-ea"/>
                <a:cs typeface="Arial" panose="020B0604020202020204" pitchFamily="34" charset="0"/>
              </a:rPr>
              <a:t>Institute of Clinical Medicine, University of Oslo, Oslo, Norway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8</a:t>
            </a:r>
            <a:r>
              <a:rPr lang="en-US" sz="1200" i="1" kern="1200">
                <a:solidFill>
                  <a:schemeClr val="tx1"/>
                </a:solidFill>
                <a:effectLst/>
                <a:latin typeface="Arial" panose="020B0604020202020204" pitchFamily="34" charset="0"/>
                <a:ea typeface="+mn-ea"/>
                <a:cs typeface="Arial" panose="020B0604020202020204" pitchFamily="34" charset="0"/>
              </a:rPr>
              <a:t>Section of Gastroenterology, Department of Transplantation Medicine, Oslo University Hospital, Oslo, Norway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9</a:t>
            </a:r>
            <a:r>
              <a:rPr lang="en-US" sz="1200" i="1" kern="1200">
                <a:solidFill>
                  <a:schemeClr val="tx1"/>
                </a:solidFill>
                <a:effectLst/>
                <a:latin typeface="Arial" panose="020B0604020202020204" pitchFamily="34" charset="0"/>
                <a:ea typeface="+mn-ea"/>
                <a:cs typeface="Arial" panose="020B0604020202020204" pitchFamily="34" charset="0"/>
              </a:rPr>
              <a:t>Nordic Bioscience, Biomarkers &amp; Research, Herlev, Denmark</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10</a:t>
            </a:r>
            <a:r>
              <a:rPr lang="en-US" sz="1200" i="1" kern="1200">
                <a:solidFill>
                  <a:schemeClr val="tx1"/>
                </a:solidFill>
                <a:effectLst/>
                <a:latin typeface="Arial" panose="020B0604020202020204" pitchFamily="34" charset="0"/>
                <a:ea typeface="+mn-ea"/>
                <a:cs typeface="Arial" panose="020B0604020202020204" pitchFamily="34" charset="0"/>
              </a:rPr>
              <a:t>Department of Clinical Science, University of Bergen, Bergen, Norway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11</a:t>
            </a:r>
            <a:r>
              <a:rPr lang="en-US" sz="1200" i="1" kern="1200">
                <a:solidFill>
                  <a:schemeClr val="tx1"/>
                </a:solidFill>
                <a:effectLst/>
                <a:latin typeface="Arial" panose="020B0604020202020204" pitchFamily="34" charset="0"/>
                <a:ea typeface="+mn-ea"/>
                <a:cs typeface="Arial" panose="020B0604020202020204" pitchFamily="34" charset="0"/>
              </a:rPr>
              <a:t>BEVITAL AS, Bergen, Norway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12</a:t>
            </a:r>
            <a:r>
              <a:rPr lang="en-US" sz="1200" i="1" kern="1200">
                <a:solidFill>
                  <a:schemeClr val="tx1"/>
                </a:solidFill>
                <a:effectLst/>
                <a:latin typeface="Arial" panose="020B0604020202020204" pitchFamily="34" charset="0"/>
                <a:ea typeface="+mn-ea"/>
                <a:cs typeface="Arial" panose="020B0604020202020204" pitchFamily="34" charset="0"/>
              </a:rPr>
              <a:t>The Institute for Liver and Digestive Health, University College London Division of Medicine, University College London, London, United Kingdom</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13</a:t>
            </a:r>
            <a:r>
              <a:rPr lang="en-US" sz="1200" i="1" kern="1200">
                <a:solidFill>
                  <a:schemeClr val="tx1"/>
                </a:solidFill>
                <a:effectLst/>
                <a:latin typeface="Arial" panose="020B0604020202020204" pitchFamily="34" charset="0"/>
                <a:ea typeface="+mn-ea"/>
                <a:cs typeface="Arial" panose="020B0604020202020204" pitchFamily="34" charset="0"/>
              </a:rPr>
              <a:t>Center for infectious medicine, Department of Medicine Huddinge, Karolinska Institutet, Stockholm, Sweden</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14</a:t>
            </a:r>
            <a:r>
              <a:rPr lang="en-US" sz="1200" i="1" kern="1200">
                <a:solidFill>
                  <a:schemeClr val="tx1"/>
                </a:solidFill>
                <a:effectLst/>
                <a:latin typeface="Arial" panose="020B0604020202020204" pitchFamily="34" charset="0"/>
                <a:ea typeface="+mn-ea"/>
                <a:cs typeface="Arial" panose="020B0604020202020204" pitchFamily="34" charset="0"/>
              </a:rPr>
              <a:t>Unit of Gastroenterology and Nutrition, Department of Medicine Huddinge, Karolinska Institutet, Karolinska University Hospital, Stockholm, Sweden</a:t>
            </a:r>
            <a:endParaRPr lang="en-NZ" sz="1200" kern="1200">
              <a:solidFill>
                <a:schemeClr val="tx1"/>
              </a:solidFill>
              <a:effectLst/>
              <a:latin typeface="Arial" panose="020B0604020202020204" pitchFamily="34" charset="0"/>
              <a:ea typeface="+mn-ea"/>
              <a:cs typeface="Arial" panose="020B0604020202020204" pitchFamily="34" charset="0"/>
            </a:endParaRPr>
          </a:p>
          <a:p>
            <a:endParaRPr lang="en-US" sz="1200" b="1"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Background and aims: </a:t>
            </a:r>
            <a:r>
              <a:rPr lang="en-GB" sz="1200" kern="1200">
                <a:solidFill>
                  <a:schemeClr val="tx1"/>
                </a:solidFill>
                <a:effectLst/>
                <a:latin typeface="Arial" panose="020B0604020202020204" pitchFamily="34" charset="0"/>
                <a:ea typeface="+mn-ea"/>
                <a:cs typeface="Arial" panose="020B0604020202020204" pitchFamily="34" charset="0"/>
              </a:rPr>
              <a:t>Predicting liver transplantation or death in primary sclerosing cholangitis (PSC) is challenging due to its heterogeneous course and complex pathogenesis, hindering the design of effective follow‑up strategies and clinical trials. We aimed to determine whether a multi‑biomarker model, integrating markers of fibrosis, extracellular matrix turnover, inflammation, and microbial metabolism, could improve risk prediction beyond single markers or clinical scores.</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Method: </a:t>
            </a:r>
            <a:r>
              <a:rPr lang="en-GB" sz="1200" kern="1200">
                <a:solidFill>
                  <a:schemeClr val="tx1"/>
                </a:solidFill>
                <a:effectLst/>
                <a:latin typeface="Arial" panose="020B0604020202020204" pitchFamily="34" charset="0"/>
                <a:ea typeface="+mn-ea"/>
                <a:cs typeface="Arial" panose="020B0604020202020204" pitchFamily="34" charset="0"/>
              </a:rPr>
              <a:t>We assembled a large cross-sectional PSC cohort from Norway, Sweden and the United States and analyzed biomarkers in frozen serum samples. Prediction models for two and five year liver transplantation-free survival were created using multivariable Cox regression analysis. A full model included eight biomarkers: enhanced liver fibrosis (ELF) test, type III and V collagen formation (PRO-C3, PRO-C5), degradation of type III and IV collagen (C3M, C4M), kynurenine-tryptophan ratio (KTR), neopterin, and pyridoxal 5’-phosphate (PLP). Internal validation and subset‑fitting assessed overfitting and generalizability across regions, we compared pragmatic subset models with the full model, and benchmarked all models against the ELF test and established PSC risk scores.</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Results: </a:t>
            </a:r>
            <a:r>
              <a:rPr lang="en-GB" sz="1200" kern="1200">
                <a:solidFill>
                  <a:schemeClr val="tx1"/>
                </a:solidFill>
                <a:effectLst/>
                <a:latin typeface="Arial" panose="020B0604020202020204" pitchFamily="34" charset="0"/>
                <a:ea typeface="+mn-ea"/>
                <a:cs typeface="Arial" panose="020B0604020202020204" pitchFamily="34" charset="0"/>
              </a:rPr>
              <a:t>We included 906 PSC patients (64% male, 79% with inflammatory bowel disease, 57% on ursodeoxycholic acid). Median age at sampling was 47 years (IQR 34 - 60) and half were followed for at least seven years. At two and five years, 12% and 23%, respectively, reached the composite endpoint of liver transplantation or death. On internal validation of the full model, the optimism‑corrected C‑index was 0.834 (IQR 0.832 - 0.836) and 0.822 (IQR 0.821–0.822) at two and five years, with corresponding calibration slopes of 0.880 and 0.916. A pragmatic model of ELF, KTR and PLP had a C-index of 0.817 at five years and an improved calibration slope (0.970 vs. 0.917 for the full model). Both models outperformed the ELF-only model (C-index 0.79, calibration slope 0.99) and provided incremental predictive value beyond the Amsterdam-Oxford PSC model and the PSC Risk Estimate Tool.</a:t>
            </a:r>
            <a:br>
              <a:rPr lang="en-US" sz="1200" kern="1200">
                <a:solidFill>
                  <a:schemeClr val="tx1"/>
                </a:solidFill>
                <a:effectLst/>
                <a:latin typeface="Arial" panose="020B0604020202020204" pitchFamily="34" charset="0"/>
                <a:ea typeface="+mn-ea"/>
                <a:cs typeface="Arial" panose="020B0604020202020204" pitchFamily="34" charset="0"/>
              </a:rPr>
            </a:br>
            <a:r>
              <a:rPr lang="en-US" sz="1200" b="1" kern="1200">
                <a:solidFill>
                  <a:schemeClr val="tx1"/>
                </a:solidFill>
                <a:effectLst/>
                <a:latin typeface="Arial" panose="020B0604020202020204" pitchFamily="34" charset="0"/>
                <a:ea typeface="+mn-ea"/>
                <a:cs typeface="Arial" panose="020B0604020202020204" pitchFamily="34" charset="0"/>
              </a:rPr>
              <a:t>Conclusion: </a:t>
            </a:r>
            <a:r>
              <a:rPr lang="en-GB" sz="1200" kern="1200">
                <a:solidFill>
                  <a:schemeClr val="tx1"/>
                </a:solidFill>
                <a:effectLst/>
                <a:latin typeface="Arial" panose="020B0604020202020204" pitchFamily="34" charset="0"/>
                <a:ea typeface="+mn-ea"/>
                <a:cs typeface="Arial" panose="020B0604020202020204" pitchFamily="34" charset="0"/>
              </a:rPr>
              <a:t>Our models showed strong discrimination and good calibration. A pragmatic model, capturing fibrosis, inflammation and gut microbial metabolism, achieved predictive performance comparable to the full model. Both models outperformed the ELF test and clinical scores. These findings provide proof-of-principle that integrating markers of distinct disease processes can improve risk prediction in PSC.</a:t>
            </a:r>
            <a:endParaRPr lang="en-NZ" sz="1200" kern="1200">
              <a:solidFill>
                <a:schemeClr val="tx1"/>
              </a:solidFill>
              <a:effectLst/>
              <a:latin typeface="Arial" panose="020B0604020202020204" pitchFamily="34" charset="0"/>
              <a:ea typeface="+mn-ea"/>
              <a:cs typeface="Arial" panose="020B0604020202020204" pitchFamily="34" charset="0"/>
            </a:endParaRPr>
          </a:p>
          <a:p>
            <a:endParaRPr lang="en-NZ"/>
          </a:p>
        </p:txBody>
      </p:sp>
      <p:sp>
        <p:nvSpPr>
          <p:cNvPr id="4" name="Slide Number Placeholder 3"/>
          <p:cNvSpPr>
            <a:spLocks noGrp="1"/>
          </p:cNvSpPr>
          <p:nvPr>
            <p:ph type="sldNum" sz="quarter" idx="5"/>
          </p:nvPr>
        </p:nvSpPr>
        <p:spPr/>
        <p:txBody>
          <a:bodyPr/>
          <a:lstStyle/>
          <a:p>
            <a:fld id="{F872C0F0-71E7-46B6-AA6F-1D7E0E2B8B3E}" type="slidenum">
              <a:rPr lang="en-US" smtClean="0"/>
              <a:t>21</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A94D4-5C5D-3601-AEB6-38162578F9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C5266C-DB5A-2139-DCC4-B3ADCDABF015}"/>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8B098B52-E7E5-2E0C-B0D1-68DDF7F90B59}"/>
              </a:ext>
            </a:extLst>
          </p:cNvPr>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ELF, enhanced liver fibrosis; IBD, inflammatory bowel disease; IQR, interquartile range; KTR, kynurenine-tryptophan ratio; NR, not reported; PLP, pyridoxal-5’-phosphate; PSC, primary sclerosing cholangitis.</a:t>
            </a:r>
          </a:p>
          <a:p>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Development of a multi-biomarker model to predict transplant-free survival in primary sclerosing cholangitis: a multicenter retrospective study</a:t>
            </a: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Arial" panose="020B0604020202020204" pitchFamily="34" charset="0"/>
                <a:ea typeface="+mn-ea"/>
                <a:cs typeface="Arial" panose="020B0604020202020204" pitchFamily="34" charset="0"/>
              </a:rPr>
              <a:t>OS-006-YI</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US" sz="1200" u="sng" kern="1200" dirty="0" err="1">
                <a:solidFill>
                  <a:schemeClr val="tx1"/>
                </a:solidFill>
                <a:effectLst/>
                <a:latin typeface="Arial" panose="020B0604020202020204" pitchFamily="34" charset="0"/>
                <a:ea typeface="+mn-ea"/>
                <a:cs typeface="Arial" panose="020B0604020202020204" pitchFamily="34" charset="0"/>
              </a:rPr>
              <a:t>Holmfridur</a:t>
            </a:r>
            <a:r>
              <a:rPr lang="en-US" sz="1200" u="sng" kern="1200" dirty="0">
                <a:solidFill>
                  <a:schemeClr val="tx1"/>
                </a:solidFill>
                <a:effectLst/>
                <a:latin typeface="Arial" panose="020B0604020202020204" pitchFamily="34" charset="0"/>
                <a:ea typeface="+mn-ea"/>
                <a:cs typeface="Arial" panose="020B0604020202020204" pitchFamily="34" charset="0"/>
              </a:rPr>
              <a:t> Helgadottir</a:t>
            </a:r>
            <a:r>
              <a:rPr lang="en-US" sz="1200" kern="1200" baseline="30000" dirty="0">
                <a:solidFill>
                  <a:schemeClr val="tx1"/>
                </a:solidFill>
                <a:effectLst/>
                <a:latin typeface="Arial" panose="020B0604020202020204" pitchFamily="34" charset="0"/>
                <a:ea typeface="+mn-ea"/>
                <a:cs typeface="Arial" panose="020B0604020202020204" pitchFamily="34" charset="0"/>
              </a:rPr>
              <a:t>1,2</a:t>
            </a:r>
            <a:r>
              <a:rPr lang="en-US" sz="1200" kern="1200" dirty="0">
                <a:solidFill>
                  <a:schemeClr val="tx1"/>
                </a:solidFill>
                <a:effectLst/>
                <a:latin typeface="Arial" panose="020B0604020202020204" pitchFamily="34" charset="0"/>
                <a:ea typeface="+mn-ea"/>
                <a:cs typeface="Arial" panose="020B0604020202020204" pitchFamily="34" charset="0"/>
              </a:rPr>
              <a:t>, Peder </a:t>
            </a:r>
            <a:r>
              <a:rPr lang="en-US" sz="1200" kern="1200" dirty="0" err="1">
                <a:solidFill>
                  <a:schemeClr val="tx1"/>
                </a:solidFill>
                <a:effectLst/>
                <a:latin typeface="Arial" panose="020B0604020202020204" pitchFamily="34" charset="0"/>
                <a:ea typeface="+mn-ea"/>
                <a:cs typeface="Arial" panose="020B0604020202020204" pitchFamily="34" charset="0"/>
              </a:rPr>
              <a:t>Rustøen</a:t>
            </a:r>
            <a:r>
              <a:rPr lang="en-US" sz="1200" kern="1200" dirty="0">
                <a:solidFill>
                  <a:schemeClr val="tx1"/>
                </a:solidFill>
                <a:effectLst/>
                <a:latin typeface="Arial" panose="020B0604020202020204" pitchFamily="34" charset="0"/>
                <a:ea typeface="+mn-ea"/>
                <a:cs typeface="Arial" panose="020B0604020202020204" pitchFamily="34" charset="0"/>
              </a:rPr>
              <a:t> Braadland</a:t>
            </a:r>
            <a:r>
              <a:rPr lang="en-US" sz="1200" kern="1200" baseline="30000" dirty="0">
                <a:solidFill>
                  <a:schemeClr val="tx1"/>
                </a:solidFill>
                <a:effectLst/>
                <a:latin typeface="Arial" panose="020B0604020202020204" pitchFamily="34" charset="0"/>
                <a:ea typeface="+mn-ea"/>
                <a:cs typeface="Arial" panose="020B0604020202020204" pitchFamily="34" charset="0"/>
              </a:rPr>
              <a:t>1,3</a:t>
            </a:r>
            <a:r>
              <a:rPr lang="en-US" sz="1200" kern="1200" dirty="0">
                <a:solidFill>
                  <a:schemeClr val="tx1"/>
                </a:solidFill>
                <a:effectLst/>
                <a:latin typeface="Arial" panose="020B0604020202020204" pitchFamily="34" charset="0"/>
                <a:ea typeface="+mn-ea"/>
                <a:cs typeface="Arial" panose="020B0604020202020204" pitchFamily="34" charset="0"/>
              </a:rPr>
              <a:t>, Ahmad Ali</a:t>
            </a:r>
            <a:r>
              <a:rPr lang="en-US" sz="1200" kern="1200" baseline="30000" dirty="0">
                <a:solidFill>
                  <a:schemeClr val="tx1"/>
                </a:solidFill>
                <a:effectLst/>
                <a:latin typeface="Arial" panose="020B0604020202020204" pitchFamily="34" charset="0"/>
                <a:ea typeface="+mn-ea"/>
                <a:cs typeface="Arial" panose="020B0604020202020204" pitchFamily="34" charset="0"/>
              </a:rPr>
              <a:t>4</a:t>
            </a:r>
            <a:r>
              <a:rPr lang="en-US" sz="1200" kern="1200" dirty="0">
                <a:solidFill>
                  <a:schemeClr val="tx1"/>
                </a:solidFill>
                <a:effectLst/>
                <a:latin typeface="Arial" panose="020B0604020202020204" pitchFamily="34" charset="0"/>
                <a:ea typeface="+mn-ea"/>
                <a:cs typeface="Arial" panose="020B0604020202020204" pitchFamily="34" charset="0"/>
              </a:rPr>
              <a:t>, Elizabeth  Atkinson</a:t>
            </a:r>
            <a:r>
              <a:rPr lang="en-US" sz="1200" kern="1200" baseline="30000" dirty="0">
                <a:solidFill>
                  <a:schemeClr val="tx1"/>
                </a:solidFill>
                <a:effectLst/>
                <a:latin typeface="Arial" panose="020B0604020202020204" pitchFamily="34" charset="0"/>
                <a:ea typeface="+mn-ea"/>
                <a:cs typeface="Arial" panose="020B0604020202020204" pitchFamily="34" charset="0"/>
              </a:rPr>
              <a:t>5</a:t>
            </a:r>
            <a:r>
              <a:rPr lang="en-US" sz="1200" kern="1200" dirty="0">
                <a:solidFill>
                  <a:schemeClr val="tx1"/>
                </a:solidFill>
                <a:effectLst/>
                <a:latin typeface="Arial" panose="020B0604020202020204" pitchFamily="34" charset="0"/>
                <a:ea typeface="+mn-ea"/>
                <a:cs typeface="Arial" panose="020B0604020202020204" pitchFamily="34" charset="0"/>
              </a:rPr>
              <a:t>, Brian D. Juran</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dirty="0">
                <a:solidFill>
                  <a:schemeClr val="tx1"/>
                </a:solidFill>
                <a:effectLst/>
                <a:latin typeface="Arial" panose="020B0604020202020204" pitchFamily="34" charset="0"/>
                <a:ea typeface="+mn-ea"/>
                <a:cs typeface="Arial" panose="020B0604020202020204" pitchFamily="34" charset="0"/>
              </a:rPr>
              <a:t>, Bryan  McCauley</a:t>
            </a:r>
            <a:r>
              <a:rPr lang="en-US" sz="1200" kern="1200" baseline="30000" dirty="0">
                <a:solidFill>
                  <a:schemeClr val="tx1"/>
                </a:solidFill>
                <a:effectLst/>
                <a:latin typeface="Arial" panose="020B0604020202020204" pitchFamily="34" charset="0"/>
                <a:ea typeface="+mn-ea"/>
                <a:cs typeface="Arial" panose="020B0604020202020204" pitchFamily="34" charset="0"/>
              </a:rPr>
              <a:t>5</a:t>
            </a:r>
            <a:r>
              <a:rPr lang="en-US" sz="1200" kern="1200" dirty="0">
                <a:solidFill>
                  <a:schemeClr val="tx1"/>
                </a:solidFill>
                <a:effectLst/>
                <a:latin typeface="Arial" panose="020B0604020202020204" pitchFamily="34" charset="0"/>
                <a:ea typeface="+mn-ea"/>
                <a:cs typeface="Arial" panose="020B0604020202020204" pitchFamily="34" charset="0"/>
              </a:rPr>
              <a:t>, Guri Fossdal</a:t>
            </a:r>
            <a:r>
              <a:rPr lang="en-US" sz="1200" kern="1200" baseline="30000" dirty="0">
                <a:solidFill>
                  <a:schemeClr val="tx1"/>
                </a:solidFill>
                <a:effectLst/>
                <a:latin typeface="Arial" panose="020B0604020202020204" pitchFamily="34" charset="0"/>
                <a:ea typeface="+mn-ea"/>
                <a:cs typeface="Arial" panose="020B0604020202020204" pitchFamily="34" charset="0"/>
              </a:rPr>
              <a:t>2</a:t>
            </a:r>
            <a:r>
              <a:rPr lang="en-US" sz="1200" kern="1200" dirty="0">
                <a:solidFill>
                  <a:schemeClr val="tx1"/>
                </a:solidFill>
                <a:effectLst/>
                <a:latin typeface="Arial" panose="020B0604020202020204" pitchFamily="34" charset="0"/>
                <a:ea typeface="+mn-ea"/>
                <a:cs typeface="Arial" panose="020B0604020202020204" pitchFamily="34" charset="0"/>
              </a:rPr>
              <a:t>, Trine Folseraas</a:t>
            </a:r>
            <a:r>
              <a:rPr lang="en-US" sz="1200" kern="1200" baseline="30000" dirty="0">
                <a:solidFill>
                  <a:schemeClr val="tx1"/>
                </a:solidFill>
                <a:effectLst/>
                <a:latin typeface="Arial" panose="020B0604020202020204" pitchFamily="34" charset="0"/>
                <a:ea typeface="+mn-ea"/>
                <a:cs typeface="Arial" panose="020B0604020202020204" pitchFamily="34" charset="0"/>
              </a:rPr>
              <a:t>1,3,7,8</a:t>
            </a:r>
            <a:r>
              <a:rPr lang="en-US" sz="1200" kern="1200" dirty="0">
                <a:solidFill>
                  <a:schemeClr val="tx1"/>
                </a:solidFill>
                <a:effectLst/>
                <a:latin typeface="Arial" panose="020B0604020202020204" pitchFamily="34" charset="0"/>
                <a:ea typeface="+mn-ea"/>
                <a:cs typeface="Arial" panose="020B0604020202020204" pitchFamily="34" charset="0"/>
              </a:rPr>
              <a:t>, Sara Tjønnfjord</a:t>
            </a:r>
            <a:r>
              <a:rPr lang="en-US" sz="1200" kern="1200" baseline="30000" dirty="0">
                <a:solidFill>
                  <a:schemeClr val="tx1"/>
                </a:solidFill>
                <a:effectLst/>
                <a:latin typeface="Arial" panose="020B0604020202020204" pitchFamily="34" charset="0"/>
                <a:ea typeface="+mn-ea"/>
                <a:cs typeface="Arial" panose="020B0604020202020204" pitchFamily="34" charset="0"/>
              </a:rPr>
              <a:t>1,3,7,8</a:t>
            </a:r>
            <a:r>
              <a:rPr lang="en-US" sz="1200" kern="1200" dirty="0">
                <a:solidFill>
                  <a:schemeClr val="tx1"/>
                </a:solidFill>
                <a:effectLst/>
                <a:latin typeface="Arial" panose="020B0604020202020204" pitchFamily="34" charset="0"/>
                <a:ea typeface="+mn-ea"/>
                <a:cs typeface="Arial" panose="020B0604020202020204" pitchFamily="34" charset="0"/>
              </a:rPr>
              <a:t>, Kirsten Muri Boberg</a:t>
            </a:r>
            <a:r>
              <a:rPr lang="en-US" sz="1200" kern="1200" baseline="30000" dirty="0">
                <a:solidFill>
                  <a:schemeClr val="tx1"/>
                </a:solidFill>
                <a:effectLst/>
                <a:latin typeface="Arial" panose="020B0604020202020204" pitchFamily="34" charset="0"/>
                <a:ea typeface="+mn-ea"/>
                <a:cs typeface="Arial" panose="020B0604020202020204" pitchFamily="34" charset="0"/>
              </a:rPr>
              <a:t>1,3,7</a:t>
            </a:r>
            <a:r>
              <a:rPr lang="en-US" sz="1200" kern="1200" dirty="0">
                <a:solidFill>
                  <a:schemeClr val="tx1"/>
                </a:solidFill>
                <a:effectLst/>
                <a:latin typeface="Arial" panose="020B0604020202020204" pitchFamily="34" charset="0"/>
                <a:ea typeface="+mn-ea"/>
                <a:cs typeface="Arial" panose="020B0604020202020204" pitchFamily="34" charset="0"/>
              </a:rPr>
              <a:t>, Morten Karsdal</a:t>
            </a:r>
            <a:r>
              <a:rPr lang="en-US" sz="1200" kern="1200" baseline="30000" dirty="0">
                <a:solidFill>
                  <a:schemeClr val="tx1"/>
                </a:solidFill>
                <a:effectLst/>
                <a:latin typeface="Arial" panose="020B0604020202020204" pitchFamily="34" charset="0"/>
                <a:ea typeface="+mn-ea"/>
                <a:cs typeface="Arial" panose="020B0604020202020204" pitchFamily="34" charset="0"/>
              </a:rPr>
              <a:t>9</a:t>
            </a:r>
            <a:r>
              <a:rPr lang="en-US" sz="1200" kern="1200" dirty="0">
                <a:solidFill>
                  <a:schemeClr val="tx1"/>
                </a:solidFill>
                <a:effectLst/>
                <a:latin typeface="Arial" panose="020B0604020202020204" pitchFamily="34" charset="0"/>
                <a:ea typeface="+mn-ea"/>
                <a:cs typeface="Arial" panose="020B0604020202020204" pitchFamily="34" charset="0"/>
              </a:rPr>
              <a:t>, Diana Julie Leeming</a:t>
            </a:r>
            <a:r>
              <a:rPr lang="en-US" sz="1200" kern="1200" baseline="30000" dirty="0">
                <a:solidFill>
                  <a:schemeClr val="tx1"/>
                </a:solidFill>
                <a:effectLst/>
                <a:latin typeface="Arial" panose="020B0604020202020204" pitchFamily="34" charset="0"/>
                <a:ea typeface="+mn-ea"/>
                <a:cs typeface="Arial" panose="020B0604020202020204" pitchFamily="34" charset="0"/>
              </a:rPr>
              <a:t>9</a:t>
            </a:r>
            <a:r>
              <a:rPr lang="en-US" sz="1200" kern="1200" dirty="0">
                <a:solidFill>
                  <a:schemeClr val="tx1"/>
                </a:solidFill>
                <a:effectLst/>
                <a:latin typeface="Arial" panose="020B0604020202020204" pitchFamily="34" charset="0"/>
                <a:ea typeface="+mn-ea"/>
                <a:cs typeface="Arial" panose="020B0604020202020204" pitchFamily="34" charset="0"/>
              </a:rPr>
              <a:t>, Andressa de Zawadzki</a:t>
            </a:r>
            <a:r>
              <a:rPr lang="en-US" sz="1200" kern="1200" baseline="30000" dirty="0">
                <a:solidFill>
                  <a:schemeClr val="tx1"/>
                </a:solidFill>
                <a:effectLst/>
                <a:latin typeface="Arial" panose="020B0604020202020204" pitchFamily="34" charset="0"/>
                <a:ea typeface="+mn-ea"/>
                <a:cs typeface="Arial" panose="020B0604020202020204" pitchFamily="34" charset="0"/>
              </a:rPr>
              <a:t>9</a:t>
            </a:r>
            <a:r>
              <a:rPr lang="en-US" sz="1200" kern="1200" dirty="0">
                <a:solidFill>
                  <a:schemeClr val="tx1"/>
                </a:solidFill>
                <a:effectLst/>
                <a:latin typeface="Arial" panose="020B0604020202020204" pitchFamily="34" charset="0"/>
                <a:ea typeface="+mn-ea"/>
                <a:cs typeface="Arial" panose="020B0604020202020204" pitchFamily="34" charset="0"/>
              </a:rPr>
              <a:t>, Per Ueland</a:t>
            </a:r>
            <a:r>
              <a:rPr lang="en-US" sz="1200" kern="1200" baseline="30000" dirty="0">
                <a:solidFill>
                  <a:schemeClr val="tx1"/>
                </a:solidFill>
                <a:effectLst/>
                <a:latin typeface="Arial" panose="020B0604020202020204" pitchFamily="34" charset="0"/>
                <a:ea typeface="+mn-ea"/>
                <a:cs typeface="Arial" panose="020B0604020202020204" pitchFamily="34" charset="0"/>
              </a:rPr>
              <a:t>10,11</a:t>
            </a:r>
            <a:r>
              <a:rPr lang="en-US" sz="1200" kern="1200" dirty="0">
                <a:solidFill>
                  <a:schemeClr val="tx1"/>
                </a:solidFill>
                <a:effectLst/>
                <a:latin typeface="Arial" panose="020B0604020202020204" pitchFamily="34" charset="0"/>
                <a:ea typeface="+mn-ea"/>
                <a:cs typeface="Arial" panose="020B0604020202020204" pitchFamily="34" charset="0"/>
              </a:rPr>
              <a:t>, Adrian McCann</a:t>
            </a:r>
            <a:r>
              <a:rPr lang="en-US" sz="1200" kern="1200" baseline="30000" dirty="0">
                <a:solidFill>
                  <a:schemeClr val="tx1"/>
                </a:solidFill>
                <a:effectLst/>
                <a:latin typeface="Arial" panose="020B0604020202020204" pitchFamily="34" charset="0"/>
                <a:ea typeface="+mn-ea"/>
                <a:cs typeface="Arial" panose="020B0604020202020204" pitchFamily="34" charset="0"/>
              </a:rPr>
              <a:t>11</a:t>
            </a:r>
            <a:r>
              <a:rPr lang="en-US" sz="1200" kern="1200" dirty="0">
                <a:solidFill>
                  <a:schemeClr val="tx1"/>
                </a:solidFill>
                <a:effectLst/>
                <a:latin typeface="Arial" panose="020B0604020202020204" pitchFamily="34" charset="0"/>
                <a:ea typeface="+mn-ea"/>
                <a:cs typeface="Arial" panose="020B0604020202020204" pitchFamily="34" charset="0"/>
              </a:rPr>
              <a:t>, William Rosenberg</a:t>
            </a:r>
            <a:r>
              <a:rPr lang="en-US" sz="1200" kern="1200" baseline="30000" dirty="0">
                <a:solidFill>
                  <a:schemeClr val="tx1"/>
                </a:solidFill>
                <a:effectLst/>
                <a:latin typeface="Arial" panose="020B0604020202020204" pitchFamily="34" charset="0"/>
                <a:ea typeface="+mn-ea"/>
                <a:cs typeface="Arial" panose="020B0604020202020204" pitchFamily="34" charset="0"/>
              </a:rPr>
              <a:t>12</a:t>
            </a:r>
            <a:r>
              <a:rPr lang="en-US" sz="1200" kern="1200" dirty="0">
                <a:solidFill>
                  <a:schemeClr val="tx1"/>
                </a:solidFill>
                <a:effectLst/>
                <a:latin typeface="Arial" panose="020B0604020202020204" pitchFamily="34" charset="0"/>
                <a:ea typeface="+mn-ea"/>
                <a:cs typeface="Arial" panose="020B0604020202020204" pitchFamily="34" charset="0"/>
              </a:rPr>
              <a:t>, Martin Cornillet</a:t>
            </a:r>
            <a:r>
              <a:rPr lang="en-US" sz="1200" kern="1200" baseline="30000" dirty="0">
                <a:solidFill>
                  <a:schemeClr val="tx1"/>
                </a:solidFill>
                <a:effectLst/>
                <a:latin typeface="Arial" panose="020B0604020202020204" pitchFamily="34" charset="0"/>
                <a:ea typeface="+mn-ea"/>
                <a:cs typeface="Arial" panose="020B0604020202020204" pitchFamily="34" charset="0"/>
              </a:rPr>
              <a:t>13</a:t>
            </a:r>
            <a:r>
              <a:rPr lang="en-US" sz="1200" kern="1200" dirty="0">
                <a:solidFill>
                  <a:schemeClr val="tx1"/>
                </a:solidFill>
                <a:effectLst/>
                <a:latin typeface="Arial" panose="020B0604020202020204" pitchFamily="34" charset="0"/>
                <a:ea typeface="+mn-ea"/>
                <a:cs typeface="Arial" panose="020B0604020202020204" pitchFamily="34" charset="0"/>
              </a:rPr>
              <a:t>, Tom Hemming Karlsen</a:t>
            </a:r>
            <a:r>
              <a:rPr lang="en-US" sz="1200" kern="1200" baseline="30000" dirty="0">
                <a:solidFill>
                  <a:schemeClr val="tx1"/>
                </a:solidFill>
                <a:effectLst/>
                <a:latin typeface="Arial" panose="020B0604020202020204" pitchFamily="34" charset="0"/>
                <a:ea typeface="+mn-ea"/>
                <a:cs typeface="Arial" panose="020B0604020202020204" pitchFamily="34" charset="0"/>
              </a:rPr>
              <a:t>1,3,7,8</a:t>
            </a:r>
            <a:r>
              <a:rPr lang="en-US" sz="1200" kern="1200" dirty="0">
                <a:solidFill>
                  <a:schemeClr val="tx1"/>
                </a:solidFill>
                <a:effectLst/>
                <a:latin typeface="Arial" panose="020B0604020202020204" pitchFamily="34" charset="0"/>
                <a:ea typeface="+mn-ea"/>
                <a:cs typeface="Arial" panose="020B0604020202020204" pitchFamily="34" charset="0"/>
              </a:rPr>
              <a:t>, Johannes R. Hov</a:t>
            </a:r>
            <a:r>
              <a:rPr lang="en-US" sz="1200" kern="1200" baseline="30000" dirty="0">
                <a:solidFill>
                  <a:schemeClr val="tx1"/>
                </a:solidFill>
                <a:effectLst/>
                <a:latin typeface="Arial" panose="020B0604020202020204" pitchFamily="34" charset="0"/>
                <a:ea typeface="+mn-ea"/>
                <a:cs typeface="Arial" panose="020B0604020202020204" pitchFamily="34" charset="0"/>
              </a:rPr>
              <a:t>1,3,7,8</a:t>
            </a:r>
            <a:r>
              <a:rPr lang="en-US" sz="1200" kern="1200" dirty="0">
                <a:solidFill>
                  <a:schemeClr val="tx1"/>
                </a:solidFill>
                <a:effectLst/>
                <a:latin typeface="Arial" panose="020B0604020202020204" pitchFamily="34" charset="0"/>
                <a:ea typeface="+mn-ea"/>
                <a:cs typeface="Arial" panose="020B0604020202020204" pitchFamily="34" charset="0"/>
              </a:rPr>
              <a:t>, Annika Bergquist</a:t>
            </a:r>
            <a:r>
              <a:rPr lang="en-US" sz="1200" kern="1200" baseline="30000" dirty="0">
                <a:solidFill>
                  <a:schemeClr val="tx1"/>
                </a:solidFill>
                <a:effectLst/>
                <a:latin typeface="Arial" panose="020B0604020202020204" pitchFamily="34" charset="0"/>
                <a:ea typeface="+mn-ea"/>
                <a:cs typeface="Arial" panose="020B0604020202020204" pitchFamily="34" charset="0"/>
              </a:rPr>
              <a:t>14</a:t>
            </a:r>
            <a:r>
              <a:rPr lang="en-US" sz="1200" kern="1200" dirty="0">
                <a:solidFill>
                  <a:schemeClr val="tx1"/>
                </a:solidFill>
                <a:effectLst/>
                <a:latin typeface="Arial" panose="020B0604020202020204" pitchFamily="34" charset="0"/>
                <a:ea typeface="+mn-ea"/>
                <a:cs typeface="Arial" panose="020B0604020202020204" pitchFamily="34" charset="0"/>
              </a:rPr>
              <a:t>, Konstantinos N. Lazaridis</a:t>
            </a:r>
            <a:r>
              <a:rPr lang="en-US" sz="1200" kern="1200" baseline="30000" dirty="0">
                <a:solidFill>
                  <a:schemeClr val="tx1"/>
                </a:solidFill>
                <a:effectLst/>
                <a:latin typeface="Arial" panose="020B0604020202020204" pitchFamily="34" charset="0"/>
                <a:ea typeface="+mn-ea"/>
                <a:cs typeface="Arial" panose="020B0604020202020204" pitchFamily="34" charset="0"/>
              </a:rPr>
              <a:t>6</a:t>
            </a:r>
            <a:r>
              <a:rPr lang="en-US" sz="1200" kern="1200" dirty="0">
                <a:solidFill>
                  <a:schemeClr val="tx1"/>
                </a:solidFill>
                <a:effectLst/>
                <a:latin typeface="Arial" panose="020B0604020202020204" pitchFamily="34" charset="0"/>
                <a:ea typeface="+mn-ea"/>
                <a:cs typeface="Arial" panose="020B0604020202020204" pitchFamily="34" charset="0"/>
              </a:rPr>
              <a:t>, Mette Vesterhus</a:t>
            </a:r>
            <a:r>
              <a:rPr lang="en-US" sz="1200" kern="1200" baseline="30000" dirty="0">
                <a:solidFill>
                  <a:schemeClr val="tx1"/>
                </a:solidFill>
                <a:effectLst/>
                <a:latin typeface="Arial" panose="020B0604020202020204" pitchFamily="34" charset="0"/>
                <a:ea typeface="+mn-ea"/>
                <a:cs typeface="Arial" panose="020B0604020202020204" pitchFamily="34" charset="0"/>
              </a:rPr>
              <a:t>1,2,10</a:t>
            </a:r>
          </a:p>
          <a:p>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US" sz="1200" i="1" kern="1200" baseline="30000" dirty="0">
                <a:solidFill>
                  <a:schemeClr val="tx1"/>
                </a:solidFill>
                <a:effectLst/>
                <a:latin typeface="Arial" panose="020B0604020202020204" pitchFamily="34" charset="0"/>
                <a:ea typeface="+mn-ea"/>
                <a:cs typeface="Arial" panose="020B0604020202020204" pitchFamily="34" charset="0"/>
              </a:rPr>
              <a:t>1</a:t>
            </a:r>
            <a:r>
              <a:rPr lang="en-US" sz="1200" i="1" kern="1200" dirty="0">
                <a:solidFill>
                  <a:schemeClr val="tx1"/>
                </a:solidFill>
                <a:effectLst/>
                <a:latin typeface="Arial" panose="020B0604020202020204" pitchFamily="34" charset="0"/>
                <a:ea typeface="+mn-ea"/>
                <a:cs typeface="Arial" panose="020B0604020202020204" pitchFamily="34" charset="0"/>
              </a:rPr>
              <a:t>Norwegian PSC Research Center, Department of Transplantation Medicine, Oslo University Hospital, Oslo, Norway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2</a:t>
            </a:r>
            <a:r>
              <a:rPr lang="en-US" sz="1200" i="1" kern="1200" dirty="0">
                <a:solidFill>
                  <a:schemeClr val="tx1"/>
                </a:solidFill>
                <a:effectLst/>
                <a:latin typeface="Arial" panose="020B0604020202020204" pitchFamily="34" charset="0"/>
                <a:ea typeface="+mn-ea"/>
                <a:cs typeface="Arial" panose="020B0604020202020204" pitchFamily="34" charset="0"/>
              </a:rPr>
              <a:t>Department of Medicine, </a:t>
            </a:r>
            <a:r>
              <a:rPr lang="en-US" sz="1200" i="1" kern="1200" dirty="0" err="1">
                <a:solidFill>
                  <a:schemeClr val="tx1"/>
                </a:solidFill>
                <a:effectLst/>
                <a:latin typeface="Arial" panose="020B0604020202020204" pitchFamily="34" charset="0"/>
                <a:ea typeface="+mn-ea"/>
                <a:cs typeface="Arial" panose="020B0604020202020204" pitchFamily="34" charset="0"/>
              </a:rPr>
              <a:t>Haraldsplass</a:t>
            </a:r>
            <a:r>
              <a:rPr lang="en-US" sz="1200" i="1" kern="1200" dirty="0">
                <a:solidFill>
                  <a:schemeClr val="tx1"/>
                </a:solidFill>
                <a:effectLst/>
                <a:latin typeface="Arial" panose="020B0604020202020204" pitchFamily="34" charset="0"/>
                <a:ea typeface="+mn-ea"/>
                <a:cs typeface="Arial" panose="020B0604020202020204" pitchFamily="34" charset="0"/>
              </a:rPr>
              <a:t> Deaconess Hospital, Bergen, Norway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3</a:t>
            </a:r>
            <a:r>
              <a:rPr lang="en-US" sz="1200" i="1" kern="1200" dirty="0">
                <a:solidFill>
                  <a:schemeClr val="tx1"/>
                </a:solidFill>
                <a:effectLst/>
                <a:latin typeface="Arial" panose="020B0604020202020204" pitchFamily="34" charset="0"/>
                <a:ea typeface="+mn-ea"/>
                <a:cs typeface="Arial" panose="020B0604020202020204" pitchFamily="34" charset="0"/>
              </a:rPr>
              <a:t>Research Institute of Internal Medicine, Division of Surgery, Inflammatory Diseases and Transplantation, Oslo University Hospital, Oslo, Norway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4</a:t>
            </a:r>
            <a:r>
              <a:rPr lang="en-US" sz="1200" i="1" kern="1200" dirty="0">
                <a:solidFill>
                  <a:schemeClr val="tx1"/>
                </a:solidFill>
                <a:effectLst/>
                <a:latin typeface="Arial" panose="020B0604020202020204" pitchFamily="34" charset="0"/>
                <a:ea typeface="+mn-ea"/>
                <a:cs typeface="Arial" panose="020B0604020202020204" pitchFamily="34" charset="0"/>
              </a:rPr>
              <a:t>Division of Gastroenterology and Hepatology, University of Missouri School of Medicine, Columbia, United States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5</a:t>
            </a:r>
            <a:r>
              <a:rPr lang="en-US" sz="1200" i="1" kern="1200" dirty="0">
                <a:solidFill>
                  <a:schemeClr val="tx1"/>
                </a:solidFill>
                <a:effectLst/>
                <a:latin typeface="Arial" panose="020B0604020202020204" pitchFamily="34" charset="0"/>
                <a:ea typeface="+mn-ea"/>
                <a:cs typeface="Arial" panose="020B0604020202020204" pitchFamily="34" charset="0"/>
              </a:rPr>
              <a:t>Division of Clinical Trials and Biostatistics, Mayo Clinic, Rochester, United States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6</a:t>
            </a:r>
            <a:r>
              <a:rPr lang="en-US" sz="1200" i="1" kern="1200" dirty="0">
                <a:solidFill>
                  <a:schemeClr val="tx1"/>
                </a:solidFill>
                <a:effectLst/>
                <a:latin typeface="Arial" panose="020B0604020202020204" pitchFamily="34" charset="0"/>
                <a:ea typeface="+mn-ea"/>
                <a:cs typeface="Arial" panose="020B0604020202020204" pitchFamily="34" charset="0"/>
              </a:rPr>
              <a:t>Division of Gastroenterology and Hepatology, Mayo Clinic, Rochester, United States</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7</a:t>
            </a:r>
            <a:r>
              <a:rPr lang="en-US" sz="1200" i="1" kern="1200" dirty="0">
                <a:solidFill>
                  <a:schemeClr val="tx1"/>
                </a:solidFill>
                <a:effectLst/>
                <a:latin typeface="Arial" panose="020B0604020202020204" pitchFamily="34" charset="0"/>
                <a:ea typeface="+mn-ea"/>
                <a:cs typeface="Arial" panose="020B0604020202020204" pitchFamily="34" charset="0"/>
              </a:rPr>
              <a:t>Institute of Clinical Medicine, University of Oslo, Oslo, Norway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8</a:t>
            </a:r>
            <a:r>
              <a:rPr lang="en-US" sz="1200" i="1" kern="1200" dirty="0">
                <a:solidFill>
                  <a:schemeClr val="tx1"/>
                </a:solidFill>
                <a:effectLst/>
                <a:latin typeface="Arial" panose="020B0604020202020204" pitchFamily="34" charset="0"/>
                <a:ea typeface="+mn-ea"/>
                <a:cs typeface="Arial" panose="020B0604020202020204" pitchFamily="34" charset="0"/>
              </a:rPr>
              <a:t>Section of Gastroenterology, Department of Transplantation Medicine, Oslo University Hospital, Oslo, Norway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9</a:t>
            </a:r>
            <a:r>
              <a:rPr lang="en-US" sz="1200" i="1" kern="1200" dirty="0">
                <a:solidFill>
                  <a:schemeClr val="tx1"/>
                </a:solidFill>
                <a:effectLst/>
                <a:latin typeface="Arial" panose="020B0604020202020204" pitchFamily="34" charset="0"/>
                <a:ea typeface="+mn-ea"/>
                <a:cs typeface="Arial" panose="020B0604020202020204" pitchFamily="34" charset="0"/>
              </a:rPr>
              <a:t>Nordic Bioscience, Biomarkers &amp; Research, Herlev, Denmark</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10</a:t>
            </a:r>
            <a:r>
              <a:rPr lang="en-US" sz="1200" i="1" kern="1200" dirty="0">
                <a:solidFill>
                  <a:schemeClr val="tx1"/>
                </a:solidFill>
                <a:effectLst/>
                <a:latin typeface="Arial" panose="020B0604020202020204" pitchFamily="34" charset="0"/>
                <a:ea typeface="+mn-ea"/>
                <a:cs typeface="Arial" panose="020B0604020202020204" pitchFamily="34" charset="0"/>
              </a:rPr>
              <a:t>Department of Clinical Science, University of Bergen, Bergen, Norway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11</a:t>
            </a:r>
            <a:r>
              <a:rPr lang="en-US" sz="1200" i="1" kern="1200" dirty="0">
                <a:solidFill>
                  <a:schemeClr val="tx1"/>
                </a:solidFill>
                <a:effectLst/>
                <a:latin typeface="Arial" panose="020B0604020202020204" pitchFamily="34" charset="0"/>
                <a:ea typeface="+mn-ea"/>
                <a:cs typeface="Arial" panose="020B0604020202020204" pitchFamily="34" charset="0"/>
              </a:rPr>
              <a:t>BEVITAL AS, Bergen, Norway</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12</a:t>
            </a:r>
            <a:r>
              <a:rPr lang="en-US" sz="1200" i="1" kern="1200" dirty="0">
                <a:solidFill>
                  <a:schemeClr val="tx1"/>
                </a:solidFill>
                <a:effectLst/>
                <a:latin typeface="Arial" panose="020B0604020202020204" pitchFamily="34" charset="0"/>
                <a:ea typeface="+mn-ea"/>
                <a:cs typeface="Arial" panose="020B0604020202020204" pitchFamily="34" charset="0"/>
              </a:rPr>
              <a:t>The Institute for Liver and Digestive Health, University College London Division of Medicine, University College London, London, United Kingdom</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13</a:t>
            </a:r>
            <a:r>
              <a:rPr lang="en-US" sz="1200" i="1" kern="1200" dirty="0">
                <a:solidFill>
                  <a:schemeClr val="tx1"/>
                </a:solidFill>
                <a:effectLst/>
                <a:latin typeface="Arial" panose="020B0604020202020204" pitchFamily="34" charset="0"/>
                <a:ea typeface="+mn-ea"/>
                <a:cs typeface="Arial" panose="020B0604020202020204" pitchFamily="34" charset="0"/>
              </a:rPr>
              <a:t>Center for infectious medicine, Department of Medicine Huddinge, Karolinska </a:t>
            </a:r>
            <a:r>
              <a:rPr lang="en-US" sz="1200" i="1" kern="1200" dirty="0" err="1">
                <a:solidFill>
                  <a:schemeClr val="tx1"/>
                </a:solidFill>
                <a:effectLst/>
                <a:latin typeface="Arial" panose="020B0604020202020204" pitchFamily="34" charset="0"/>
                <a:ea typeface="+mn-ea"/>
                <a:cs typeface="Arial" panose="020B0604020202020204" pitchFamily="34" charset="0"/>
              </a:rPr>
              <a:t>Institutet</a:t>
            </a:r>
            <a:r>
              <a:rPr lang="en-US" sz="1200" i="1" kern="1200" dirty="0">
                <a:solidFill>
                  <a:schemeClr val="tx1"/>
                </a:solidFill>
                <a:effectLst/>
                <a:latin typeface="Arial" panose="020B0604020202020204" pitchFamily="34" charset="0"/>
                <a:ea typeface="+mn-ea"/>
                <a:cs typeface="Arial" panose="020B0604020202020204" pitchFamily="34" charset="0"/>
              </a:rPr>
              <a:t>, Stockholm, Sweden</a:t>
            </a:r>
            <a:r>
              <a:rPr lang="en-GB" sz="1200" kern="1200" dirty="0">
                <a:solidFill>
                  <a:schemeClr val="tx1"/>
                </a:solidFill>
                <a:effectLst/>
                <a:latin typeface="Arial" panose="020B0604020202020204" pitchFamily="34" charset="0"/>
                <a:ea typeface="+mn-ea"/>
                <a:cs typeface="Arial" panose="020B0604020202020204" pitchFamily="34" charset="0"/>
              </a:rPr>
              <a:t>, </a:t>
            </a:r>
            <a:r>
              <a:rPr lang="en-US" sz="1200" i="1" kern="1200" baseline="30000" dirty="0">
                <a:solidFill>
                  <a:schemeClr val="tx1"/>
                </a:solidFill>
                <a:effectLst/>
                <a:latin typeface="Arial" panose="020B0604020202020204" pitchFamily="34" charset="0"/>
                <a:ea typeface="+mn-ea"/>
                <a:cs typeface="Arial" panose="020B0604020202020204" pitchFamily="34" charset="0"/>
              </a:rPr>
              <a:t>14</a:t>
            </a:r>
            <a:r>
              <a:rPr lang="en-US" sz="1200" i="1" kern="1200" dirty="0">
                <a:solidFill>
                  <a:schemeClr val="tx1"/>
                </a:solidFill>
                <a:effectLst/>
                <a:latin typeface="Arial" panose="020B0604020202020204" pitchFamily="34" charset="0"/>
                <a:ea typeface="+mn-ea"/>
                <a:cs typeface="Arial" panose="020B0604020202020204" pitchFamily="34" charset="0"/>
              </a:rPr>
              <a:t>Unit of Gastroenterology and Nutrition, Department of Medicine Huddinge, Karolinska </a:t>
            </a:r>
            <a:r>
              <a:rPr lang="en-US" sz="1200" i="1" kern="1200" dirty="0" err="1">
                <a:solidFill>
                  <a:schemeClr val="tx1"/>
                </a:solidFill>
                <a:effectLst/>
                <a:latin typeface="Arial" panose="020B0604020202020204" pitchFamily="34" charset="0"/>
                <a:ea typeface="+mn-ea"/>
                <a:cs typeface="Arial" panose="020B0604020202020204" pitchFamily="34" charset="0"/>
              </a:rPr>
              <a:t>Institutet</a:t>
            </a:r>
            <a:r>
              <a:rPr lang="en-US" sz="1200" i="1" kern="1200" dirty="0">
                <a:solidFill>
                  <a:schemeClr val="tx1"/>
                </a:solidFill>
                <a:effectLst/>
                <a:latin typeface="Arial" panose="020B0604020202020204" pitchFamily="34" charset="0"/>
                <a:ea typeface="+mn-ea"/>
                <a:cs typeface="Arial" panose="020B0604020202020204" pitchFamily="34" charset="0"/>
              </a:rPr>
              <a:t>, Karolinska University Hospital, Stockholm, Sweden</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US" sz="1200" b="1"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Background and aims: </a:t>
            </a:r>
            <a:r>
              <a:rPr lang="en-GB" sz="1200" kern="1200" dirty="0">
                <a:solidFill>
                  <a:schemeClr val="tx1"/>
                </a:solidFill>
                <a:effectLst/>
                <a:latin typeface="Arial" panose="020B0604020202020204" pitchFamily="34" charset="0"/>
                <a:ea typeface="+mn-ea"/>
                <a:cs typeface="Arial" panose="020B0604020202020204" pitchFamily="34" charset="0"/>
              </a:rPr>
              <a:t>Predicting liver transplantation or death in primary sclerosing cholangitis (PSC) is challenging due to its heterogeneous course and complex pathogenesis, hindering the design of effective follow‑up strategies and clinical trials. We aimed to determine whether a multi‑biomarker model, integrating markers of fibrosis, extracellular matrix turnover, inflammation, and microbial metabolism, could improve risk prediction beyond single markers or clinical scores.</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Method: </a:t>
            </a:r>
            <a:r>
              <a:rPr lang="en-GB" sz="1200" kern="1200" dirty="0">
                <a:solidFill>
                  <a:schemeClr val="tx1"/>
                </a:solidFill>
                <a:effectLst/>
                <a:latin typeface="Arial" panose="020B0604020202020204" pitchFamily="34" charset="0"/>
                <a:ea typeface="+mn-ea"/>
                <a:cs typeface="Arial" panose="020B0604020202020204" pitchFamily="34" charset="0"/>
              </a:rPr>
              <a:t>We assembled a large cross-sectional PSC cohort from Norway, Sweden and the United States and </a:t>
            </a:r>
            <a:r>
              <a:rPr lang="en-GB" sz="1200" kern="1200" dirty="0" err="1">
                <a:solidFill>
                  <a:schemeClr val="tx1"/>
                </a:solidFill>
                <a:effectLst/>
                <a:latin typeface="Arial" panose="020B0604020202020204" pitchFamily="34" charset="0"/>
                <a:ea typeface="+mn-ea"/>
                <a:cs typeface="Arial" panose="020B0604020202020204" pitchFamily="34" charset="0"/>
              </a:rPr>
              <a:t>analyzed</a:t>
            </a:r>
            <a:r>
              <a:rPr lang="en-GB" sz="1200" kern="1200" dirty="0">
                <a:solidFill>
                  <a:schemeClr val="tx1"/>
                </a:solidFill>
                <a:effectLst/>
                <a:latin typeface="Arial" panose="020B0604020202020204" pitchFamily="34" charset="0"/>
                <a:ea typeface="+mn-ea"/>
                <a:cs typeface="Arial" panose="020B0604020202020204" pitchFamily="34" charset="0"/>
              </a:rPr>
              <a:t> biomarkers in frozen serum samples. Prediction models for two and five year liver transplantation-free survival were created using multivariable Cox regression analysis. A full model included eight biomarkers: enhanced liver fibrosis (ELF) test, type III and V collagen formation (PRO-C3, PRO-C5), degradation of type III and IV collagen (C3M, C4M), kynurenine-tryptophan ratio (KTR), neopterin, and pyridoxal 5’-phosphate (PLP). Internal validation and subset‑fitting assessed overfitting and generalizability across regions, we compared pragmatic subset models with the full model, and benchmarked all models against the ELF test and established PSC risk scores.</a:t>
            </a:r>
            <a:endParaRPr lang="en-NZ"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Results: </a:t>
            </a:r>
            <a:r>
              <a:rPr lang="en-GB" sz="1200" kern="1200" dirty="0">
                <a:solidFill>
                  <a:schemeClr val="tx1"/>
                </a:solidFill>
                <a:effectLst/>
                <a:latin typeface="Arial" panose="020B0604020202020204" pitchFamily="34" charset="0"/>
                <a:ea typeface="+mn-ea"/>
                <a:cs typeface="Arial" panose="020B0604020202020204" pitchFamily="34" charset="0"/>
              </a:rPr>
              <a:t>We included 906 PSC patients (64% male, 79% with inflammatory bowel disease, 57% on ursodeoxycholic acid). Median age at sampling was 47 years (IQR 34 - 60) and half were followed for at least seven years. At two and five years, 12% and 23%, respectively, reached the composite endpoint of liver transplantation or death. On internal validation of the full model, the optimism‑corrected C‑index was 0.834 (IQR 0.832 - 0.836) and 0.822 (IQR 0.821–0.822) at two and five years, with corresponding calibration slopes of 0.880 and 0.916. A pragmatic model of ELF, KTR and PLP had a C-index of 0.817 at five years and an improved calibration slope (0.970 vs. 0.917 for the full model). Both models outperformed the ELF-only model (C-index 0.79, calibration slope 0.99) and provided incremental predictive value beyond the Amsterdam-Oxford PSC model and the PSC Risk Estimate Tool.</a:t>
            </a:r>
            <a:br>
              <a:rPr lang="en-US" sz="1200" kern="1200" dirty="0">
                <a:solidFill>
                  <a:schemeClr val="tx1"/>
                </a:solidFill>
                <a:effectLst/>
                <a:latin typeface="Arial" panose="020B0604020202020204" pitchFamily="34" charset="0"/>
                <a:ea typeface="+mn-ea"/>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Conclusion: </a:t>
            </a:r>
            <a:r>
              <a:rPr lang="en-GB" sz="1200" kern="1200" dirty="0">
                <a:solidFill>
                  <a:schemeClr val="tx1"/>
                </a:solidFill>
                <a:effectLst/>
                <a:latin typeface="Arial" panose="020B0604020202020204" pitchFamily="34" charset="0"/>
                <a:ea typeface="+mn-ea"/>
                <a:cs typeface="Arial" panose="020B0604020202020204" pitchFamily="34" charset="0"/>
              </a:rPr>
              <a:t>Our models showed strong discrimination and good calibration. A pragmatic model, capturing fibrosis, inflammation and gut microbial metabolism, achieved predictive performance comparable to the full model. Both models outperformed the ELF test and clinical scores. These findings provide proof-of-principle that integrating markers of distinct disease processes can improve risk prediction in PSC.</a:t>
            </a:r>
            <a:endParaRPr lang="en-NZ" sz="1200" kern="1200" dirty="0">
              <a:solidFill>
                <a:schemeClr val="tx1"/>
              </a:solidFill>
              <a:effectLst/>
              <a:latin typeface="Arial" panose="020B0604020202020204" pitchFamily="34" charset="0"/>
              <a:ea typeface="+mn-ea"/>
              <a:cs typeface="Arial" panose="020B0604020202020204" pitchFamily="34" charset="0"/>
            </a:endParaRPr>
          </a:p>
          <a:p>
            <a:endParaRPr lang="en-NZ" dirty="0"/>
          </a:p>
        </p:txBody>
      </p:sp>
      <p:sp>
        <p:nvSpPr>
          <p:cNvPr id="4" name="Slide Number Placeholder 3">
            <a:extLst>
              <a:ext uri="{FF2B5EF4-FFF2-40B4-BE49-F238E27FC236}">
                <a16:creationId xmlns:a16="http://schemas.microsoft.com/office/drawing/2014/main" id="{4E2BF266-D00F-1B33-3375-61B66E14F2D0}"/>
              </a:ext>
            </a:extLst>
          </p:cNvPr>
          <p:cNvSpPr>
            <a:spLocks noGrp="1"/>
          </p:cNvSpPr>
          <p:nvPr>
            <p:ph type="sldNum" sz="quarter" idx="5"/>
          </p:nvPr>
        </p:nvSpPr>
        <p:spPr/>
        <p:txBody>
          <a:bodyPr/>
          <a:lstStyle/>
          <a:p>
            <a:fld id="{F872C0F0-71E7-46B6-AA6F-1D7E0E2B8B3E}" type="slidenum">
              <a:rPr lang="en-US" smtClean="0"/>
              <a:t>22</a:t>
            </a:fld>
            <a:endParaRPr lang="en-US"/>
          </a:p>
        </p:txBody>
      </p:sp>
    </p:spTree>
    <p:extLst>
      <p:ext uri="{BB962C8B-B14F-4D97-AF65-F5344CB8AC3E}">
        <p14:creationId xmlns:p14="http://schemas.microsoft.com/office/powerpoint/2010/main" val="1066720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AIH, autoimmune hepatitis; ALT, alanine aminotransferase; AZA, azathioprine; MMF, mycophenolate mofetil.</a:t>
            </a:r>
            <a:endParaRPr lang="en-NZ"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Mycophenolate mofetil in combination with prednisolone as potential first-line maintenance therapy in treatment-naïve autoimmune hepatitis: 3-year follow-up of the CAMARO-trial</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OS-009-YI</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Charlotte Slooter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Romée Snijders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Anna Stoelinga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Katinka Gerrits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Tom J.G. Gevers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Simon Pape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Maaike Biewenga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Maarten Tushuizen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Robert C. Verdonk</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Hendrik J.M. de Jonge</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Jan Maarten Vrolijk</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Sjoerd Bakker</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Thomas Vanwolleghem</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Martine A.M.C. Baven-Pronk</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Ulrich Beuers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Adriaan J. van der Meer</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Nicole F.M. van Gerven</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marijn</a:t>
            </a:r>
            <a:r>
              <a:rPr lang="en-US" sz="1200" kern="1200" dirty="0">
                <a:solidFill>
                  <a:schemeClr val="tx1"/>
                </a:solidFill>
                <a:effectLst/>
                <a:latin typeface="+mn-lt"/>
                <a:ea typeface="+mn-ea"/>
                <a:cs typeface="+mn-cs"/>
              </a:rPr>
              <a:t> sijtsma</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Brechje</a:t>
            </a:r>
            <a:r>
              <a:rPr lang="en-US" sz="1200" kern="1200" dirty="0">
                <a:solidFill>
                  <a:schemeClr val="tx1"/>
                </a:solidFill>
                <a:effectLst/>
                <a:latin typeface="+mn-lt"/>
                <a:ea typeface="+mn-ea"/>
                <a:cs typeface="+mn-cs"/>
              </a:rPr>
              <a:t> van Eijck</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Manon van IJzendoorn</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Manon van Herwaarden</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Floris van den Brand</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Kerem Sebib Korkmaz</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Aad van den Berg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Maureen Guichelaar</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Matthijs Kramer</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Frank Govaert</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Sita Jansen</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Sanne K van der Wiel</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Leendert H. Oterdoom</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Ilona Kerkhof</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Maartje Bartelink</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Leslie Noach</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Daphne Hotho</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Amar Levens</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Bart van Hoek</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Ynto</a:t>
            </a:r>
            <a:r>
              <a:rPr lang="en-US" sz="1200" kern="1200" dirty="0">
                <a:solidFill>
                  <a:schemeClr val="tx1"/>
                </a:solidFill>
                <a:effectLst/>
                <a:latin typeface="+mn-lt"/>
                <a:ea typeface="+mn-ea"/>
                <a:cs typeface="+mn-cs"/>
              </a:rPr>
              <a:t> de Boer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Joost PH Drenth</a:t>
            </a:r>
            <a:r>
              <a:rPr lang="en-US" sz="1200" kern="1200" baseline="30000" dirty="0">
                <a:solidFill>
                  <a:schemeClr val="tx1"/>
                </a:solidFill>
                <a:effectLst/>
                <a:latin typeface="+mn-lt"/>
                <a:ea typeface="+mn-ea"/>
                <a:cs typeface="+mn-cs"/>
              </a:rPr>
              <a:t>1</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Department of Gastroenterology and Hepatology, Amsterdam University Medical </a:t>
            </a:r>
            <a:r>
              <a:rPr lang="en-US" sz="1200" i="1" kern="1200" dirty="0" err="1">
                <a:solidFill>
                  <a:schemeClr val="tx1"/>
                </a:solidFill>
                <a:effectLst/>
                <a:latin typeface="+mn-lt"/>
                <a:ea typeface="+mn-ea"/>
                <a:cs typeface="+mn-cs"/>
              </a:rPr>
              <a:t>Centres</a:t>
            </a:r>
            <a:r>
              <a:rPr lang="en-US" sz="1200" i="1" kern="1200" dirty="0">
                <a:solidFill>
                  <a:schemeClr val="tx1"/>
                </a:solidFill>
                <a:effectLst/>
                <a:latin typeface="+mn-lt"/>
                <a:ea typeface="+mn-ea"/>
                <a:cs typeface="+mn-cs"/>
              </a:rPr>
              <a:t>, location VU Medical Centre, AGEM Research Institute, Amsterdam,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Department of Gastroenterology and Hepatology, Radboud University Medical Centre, European Reference Network RARE-LIVER, Nijmegen,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Department of Gastroenterology and Hepatology, Leiden University Medical Centre, Leiden,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Department of Gastroenterology and Hepatology, Amsterdam University Medical </a:t>
            </a:r>
            <a:r>
              <a:rPr lang="en-US" sz="1200" i="1" kern="1200" dirty="0" err="1">
                <a:solidFill>
                  <a:schemeClr val="tx1"/>
                </a:solidFill>
                <a:effectLst/>
                <a:latin typeface="+mn-lt"/>
                <a:ea typeface="+mn-ea"/>
                <a:cs typeface="+mn-cs"/>
              </a:rPr>
              <a:t>Centres</a:t>
            </a:r>
            <a:r>
              <a:rPr lang="en-US" sz="1200" i="1" kern="1200" dirty="0">
                <a:solidFill>
                  <a:schemeClr val="tx1"/>
                </a:solidFill>
                <a:effectLst/>
                <a:latin typeface="+mn-lt"/>
                <a:ea typeface="+mn-ea"/>
                <a:cs typeface="+mn-cs"/>
              </a:rPr>
              <a:t>, location VU Medical Centre, Amsterdam, The Netherlands,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Division of Gastroenterology and Hepatology, Department of Internal Medicine, Maastricht University Medical Centre, European Reference Network RARE-LIVER, Maastricht,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Department of Gastroenterology and Hepatology, St. Antonius Hospital, </a:t>
            </a:r>
            <a:r>
              <a:rPr lang="en-US" sz="1200" i="1" kern="1200" dirty="0" err="1">
                <a:solidFill>
                  <a:schemeClr val="tx1"/>
                </a:solidFill>
                <a:effectLst/>
                <a:latin typeface="+mn-lt"/>
                <a:ea typeface="+mn-ea"/>
                <a:cs typeface="+mn-cs"/>
              </a:rPr>
              <a:t>Nieuwegein</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Department of Gastroenterology and Hepatology, Jeroen Bosch Hospital, 's Hertogenbosch,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Rijnstate</a:t>
            </a:r>
            <a:r>
              <a:rPr lang="en-US" sz="1200" i="1" kern="1200" dirty="0">
                <a:solidFill>
                  <a:schemeClr val="tx1"/>
                </a:solidFill>
                <a:effectLst/>
                <a:latin typeface="+mn-lt"/>
                <a:ea typeface="+mn-ea"/>
                <a:cs typeface="+mn-cs"/>
              </a:rPr>
              <a:t> Hospital, Arnhem,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Department of Gastroenterology and Hepatology, Elisabeth-</a:t>
            </a:r>
            <a:r>
              <a:rPr lang="en-US" sz="1200" i="1" kern="1200" dirty="0" err="1">
                <a:solidFill>
                  <a:schemeClr val="tx1"/>
                </a:solidFill>
                <a:effectLst/>
                <a:latin typeface="+mn-lt"/>
                <a:ea typeface="+mn-ea"/>
                <a:cs typeface="+mn-cs"/>
              </a:rPr>
              <a:t>Tweesteden</a:t>
            </a:r>
            <a:r>
              <a:rPr lang="en-US" sz="1200" i="1" kern="1200" dirty="0">
                <a:solidFill>
                  <a:schemeClr val="tx1"/>
                </a:solidFill>
                <a:effectLst/>
                <a:latin typeface="+mn-lt"/>
                <a:ea typeface="+mn-ea"/>
                <a:cs typeface="+mn-cs"/>
              </a:rPr>
              <a:t> Hospital, Tilburg,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Department of Gastroenterology and Hepatology, Antwerp University Hospital, European Reference Network RARE-LIVER, </a:t>
            </a:r>
            <a:r>
              <a:rPr lang="en-US" sz="1200" i="1" kern="1200" dirty="0" err="1">
                <a:solidFill>
                  <a:schemeClr val="tx1"/>
                </a:solidFill>
                <a:effectLst/>
                <a:latin typeface="+mn-lt"/>
                <a:ea typeface="+mn-ea"/>
                <a:cs typeface="+mn-cs"/>
              </a:rPr>
              <a:t>Edegem</a:t>
            </a:r>
            <a:r>
              <a:rPr lang="en-US" sz="1200" i="1" kern="1200" dirty="0">
                <a:solidFill>
                  <a:schemeClr val="tx1"/>
                </a:solidFill>
                <a:effectLst/>
                <a:latin typeface="+mn-lt"/>
                <a:ea typeface="+mn-ea"/>
                <a:cs typeface="+mn-cs"/>
              </a:rPr>
              <a:t>, Belgium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Department of Gastroenterology and Hepatology, Groene Hart Hospital, Gouda,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Department of Gastroenterology and Hepatology, Erasmus University Medical Centre, Rotterdam,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Department of Gastroenterology and Hepatology, Rode Kruis Hospital, </a:t>
            </a:r>
            <a:r>
              <a:rPr lang="en-US" sz="1200" i="1" kern="1200" dirty="0" err="1">
                <a:solidFill>
                  <a:schemeClr val="tx1"/>
                </a:solidFill>
                <a:effectLst/>
                <a:latin typeface="+mn-lt"/>
                <a:ea typeface="+mn-ea"/>
                <a:cs typeface="+mn-cs"/>
              </a:rPr>
              <a:t>Beverwijk</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Department of Gastroenterology and Hepatology, St. Jansdal Hospital, </a:t>
            </a:r>
            <a:r>
              <a:rPr lang="en-US" sz="1200" i="1" kern="1200" dirty="0" err="1">
                <a:solidFill>
                  <a:schemeClr val="tx1"/>
                </a:solidFill>
                <a:effectLst/>
                <a:latin typeface="+mn-lt"/>
                <a:ea typeface="+mn-ea"/>
                <a:cs typeface="+mn-cs"/>
              </a:rPr>
              <a:t>Harderwijk</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Spaarne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Gasthuis</a:t>
            </a:r>
            <a:r>
              <a:rPr lang="en-US" sz="1200" i="1" kern="1200" dirty="0">
                <a:solidFill>
                  <a:schemeClr val="tx1"/>
                </a:solidFill>
                <a:effectLst/>
                <a:latin typeface="+mn-lt"/>
                <a:ea typeface="+mn-ea"/>
                <a:cs typeface="+mn-cs"/>
              </a:rPr>
              <a:t>, Haarlem,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Department of Gastroenterology and Hepatology, Hospital </a:t>
            </a:r>
            <a:r>
              <a:rPr lang="en-US" sz="1200" i="1" kern="1200" dirty="0" err="1">
                <a:solidFill>
                  <a:schemeClr val="tx1"/>
                </a:solidFill>
                <a:effectLst/>
                <a:latin typeface="+mn-lt"/>
                <a:ea typeface="+mn-ea"/>
                <a:cs typeface="+mn-cs"/>
              </a:rPr>
              <a:t>Bernhoven</a:t>
            </a:r>
            <a:r>
              <a:rPr lang="en-US" sz="1200" i="1" kern="1200" dirty="0">
                <a:solidFill>
                  <a:schemeClr val="tx1"/>
                </a:solidFill>
                <a:effectLst/>
                <a:latin typeface="+mn-lt"/>
                <a:ea typeface="+mn-ea"/>
                <a:cs typeface="+mn-cs"/>
              </a:rPr>
              <a:t>, Uden,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Department of Gastroenterology and Hepatology, Deventer Hospital, Deventer,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IJselland</a:t>
            </a:r>
            <a:r>
              <a:rPr lang="en-US" sz="1200" i="1" kern="1200" dirty="0">
                <a:solidFill>
                  <a:schemeClr val="tx1"/>
                </a:solidFill>
                <a:effectLst/>
                <a:latin typeface="+mn-lt"/>
                <a:ea typeface="+mn-ea"/>
                <a:cs typeface="+mn-cs"/>
              </a:rPr>
              <a:t> Hospital, Capelle </a:t>
            </a:r>
            <a:r>
              <a:rPr lang="en-US" sz="1200" i="1" kern="1200" dirty="0" err="1">
                <a:solidFill>
                  <a:schemeClr val="tx1"/>
                </a:solidFill>
                <a:effectLst/>
                <a:latin typeface="+mn-lt"/>
                <a:ea typeface="+mn-ea"/>
                <a:cs typeface="+mn-cs"/>
              </a:rPr>
              <a:t>aan</a:t>
            </a:r>
            <a:r>
              <a:rPr lang="en-US" sz="1200" i="1" kern="1200" dirty="0">
                <a:solidFill>
                  <a:schemeClr val="tx1"/>
                </a:solidFill>
                <a:effectLst/>
                <a:latin typeface="+mn-lt"/>
                <a:ea typeface="+mn-ea"/>
                <a:cs typeface="+mn-cs"/>
              </a:rPr>
              <a:t> den Ijssel,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Department of Gastroenterology and Hepatology, University Medical Center Groningen, Groningen,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Medisch</a:t>
            </a:r>
            <a:r>
              <a:rPr lang="en-US" sz="1200" i="1" kern="1200" dirty="0">
                <a:solidFill>
                  <a:schemeClr val="tx1"/>
                </a:solidFill>
                <a:effectLst/>
                <a:latin typeface="+mn-lt"/>
                <a:ea typeface="+mn-ea"/>
                <a:cs typeface="+mn-cs"/>
              </a:rPr>
              <a:t> Spectrum Twente, Enschede,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Slingeland</a:t>
            </a:r>
            <a:r>
              <a:rPr lang="en-US" sz="1200" i="1" kern="1200" dirty="0">
                <a:solidFill>
                  <a:schemeClr val="tx1"/>
                </a:solidFill>
                <a:effectLst/>
                <a:latin typeface="+mn-lt"/>
                <a:ea typeface="+mn-ea"/>
                <a:cs typeface="+mn-cs"/>
              </a:rPr>
              <a:t> Hospital, </a:t>
            </a:r>
            <a:r>
              <a:rPr lang="en-US" sz="1200" i="1" kern="1200" dirty="0" err="1">
                <a:solidFill>
                  <a:schemeClr val="tx1"/>
                </a:solidFill>
                <a:effectLst/>
                <a:latin typeface="+mn-lt"/>
                <a:ea typeface="+mn-ea"/>
                <a:cs typeface="+mn-cs"/>
              </a:rPr>
              <a:t>Doetinchem</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Department of Gastroenterology and Hepatology, Reinier de Graaf </a:t>
            </a:r>
            <a:r>
              <a:rPr lang="en-US" sz="1200" i="1" kern="1200" dirty="0" err="1">
                <a:solidFill>
                  <a:schemeClr val="tx1"/>
                </a:solidFill>
                <a:effectLst/>
                <a:latin typeface="+mn-lt"/>
                <a:ea typeface="+mn-ea"/>
                <a:cs typeface="+mn-cs"/>
              </a:rPr>
              <a:t>Gasthuis</a:t>
            </a:r>
            <a:r>
              <a:rPr lang="en-US" sz="1200" i="1" kern="1200" dirty="0">
                <a:solidFill>
                  <a:schemeClr val="tx1"/>
                </a:solidFill>
                <a:effectLst/>
                <a:latin typeface="+mn-lt"/>
                <a:ea typeface="+mn-ea"/>
                <a:cs typeface="+mn-cs"/>
              </a:rPr>
              <a:t>, Delft,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Department of Gastroenterology and Hepatology, Haga Hospital, Den Haag,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Amstelland</a:t>
            </a:r>
            <a:r>
              <a:rPr lang="en-US" sz="1200" i="1" kern="1200" dirty="0">
                <a:solidFill>
                  <a:schemeClr val="tx1"/>
                </a:solidFill>
                <a:effectLst/>
                <a:latin typeface="+mn-lt"/>
                <a:ea typeface="+mn-ea"/>
                <a:cs typeface="+mn-cs"/>
              </a:rPr>
              <a:t> Hospital, Amstelveen,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Department of Clinical Pharmacy and Toxicology, Leiden University Medical Centre, Leiden, Netherlands.</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The CAMARO trial demonstrated that response rates and tolerability of 24-week treatment with mycophenolate mofetil (MMF) plus prednisolone in treatment-naïve autoimmune hepatitis (AIH) resulted in better tolerability and a higher response rate in comparison to azathioprine (AZA) plus prednisolone. We aimed to compare long-term tolerability and maintenance of response in both arms.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We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patients enrolled in the CAMARO trial, a 24-week multicentre randomized controlled trial comparing AZA with MMF, both combined with prednisolone, in treatment-naïve autoimmune hepatitis. Follow-up data were retrospectively collected until October 1, 2025 or the last outpatient visit, allowing up to 3 years of follow-up. The primary endpoint was continued treatment with the randomized study drug with normalization of ALT and/or AST according to local reference ranges.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Three-year follow-up was achieved by 65 patients (93%; 30 AZA, 35 MMF; median follow-up 4.4 years). After 3 years, 53% of patients had continued randomized treatment with normal transaminases in the AZA group compared to 77% in the MMF group (p = 0.04). Discontinuation between 24 weeks and 3 years occurred in 21% in both groups (AZA 5/24; MMF 8/38), with intolerance responsible for two discontinuations in each group. Two MMF-treated patients achieved sustained remission and successfully stopped AIH therapy. Among patients without normal transaminases at 24 weeks, on-treatment normalization by 3 years occurred in 6/12 (AZA) and 7/15 (MMF). Median time to biochemical remission was shorter with MMF than with AZA (13 vs 60 weeks; p &lt; 0.05). This was confirmed in a sensitivity analysis censoring patients at discontinuation of randomized therapy and in a 4-week landmark analysis to mitigate the influence of prednisolone. No significant differences were observed between AZA and MMF with respect to loss of response (1/12 vs 1/22 of patient with on-treatment normalization at 24 weeks), 3-year steroid-free response rates (54% vs 51%), or median time to prednisolone discontinuation (78 vs 90 weeks) (p &gt; 0.05 for all).</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MMF was associated with a higher proportion of patients with 3-year on-treatment transaminase normalization and a shorter time to biochemical remission compared to AZA. Among patients who remained on treatment at 24 weeks, with or without response, both AZA and MMF could be safely continued with comparable clinical efficacy. In treatment-naïve AIH, MMF may be considered a first-line maintenance therapy.</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23</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5DF29-5D4E-086C-A79E-EC5FF8B08A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462122-59A3-F609-8975-3E6893E5AA18}"/>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2EAC7659-B449-EC4E-C3CA-4712F3427046}"/>
              </a:ext>
            </a:extLst>
          </p:cNvPr>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AIH, autoimmune hepatitis; ALT, alanine aminotransferase; AZA, azathioprine; MMF, mycophenolate mofetil.</a:t>
            </a:r>
            <a:endParaRPr lang="en-NZ"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Mycophenolate mofetil in combination with prednisolone as potential first-line maintenance therapy in treatment-naïve autoimmune hepatitis: 3-year follow-up of the CAMARO-trial</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OS-009-YI</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Charlotte Slooter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Romée Snijders</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Anna Stoelinga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Katinka Gerrits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Tom J.G. Gevers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Simon Pape</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Maaike Biewenga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Maarten Tushuizen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Robert C. Verdonk</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Hendrik J.M. de Jonge</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Jan Maarten Vrolijk</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Sjoerd Bakker</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Thomas Vanwolleghem</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Martine A.M.C. Baven-Pronk</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Ulrich Beuers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Adriaan J. van der Meer</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Nicole F.M. van Gerven</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marijn</a:t>
            </a:r>
            <a:r>
              <a:rPr lang="en-US" sz="1200" kern="1200" dirty="0">
                <a:solidFill>
                  <a:schemeClr val="tx1"/>
                </a:solidFill>
                <a:effectLst/>
                <a:latin typeface="+mn-lt"/>
                <a:ea typeface="+mn-ea"/>
                <a:cs typeface="+mn-cs"/>
              </a:rPr>
              <a:t> sijtsma</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Brechje</a:t>
            </a:r>
            <a:r>
              <a:rPr lang="en-US" sz="1200" kern="1200" dirty="0">
                <a:solidFill>
                  <a:schemeClr val="tx1"/>
                </a:solidFill>
                <a:effectLst/>
                <a:latin typeface="+mn-lt"/>
                <a:ea typeface="+mn-ea"/>
                <a:cs typeface="+mn-cs"/>
              </a:rPr>
              <a:t> van Eijck</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Manon van IJzendoorn</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Manon van Herwaarden</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Floris van den Brand</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Kerem Sebib Korkmaz</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Aad van den Berg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Maureen Guichelaar</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Matthijs Kramer</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Frank Govaert</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Sita Jansen</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Sanne K van der Wiel</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Leendert H. Oterdoom</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Ilona Kerkhof</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Maartje Bartelink</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Leslie Noach</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Daphne Hotho</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Amar Levens</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Bart van Hoek</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Ynto</a:t>
            </a:r>
            <a:r>
              <a:rPr lang="en-US" sz="1200" kern="1200" dirty="0">
                <a:solidFill>
                  <a:schemeClr val="tx1"/>
                </a:solidFill>
                <a:effectLst/>
                <a:latin typeface="+mn-lt"/>
                <a:ea typeface="+mn-ea"/>
                <a:cs typeface="+mn-cs"/>
              </a:rPr>
              <a:t> de Boer</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Joost PH Drenth</a:t>
            </a:r>
            <a:r>
              <a:rPr lang="en-US" sz="1200" kern="1200" baseline="30000" dirty="0">
                <a:solidFill>
                  <a:schemeClr val="tx1"/>
                </a:solidFill>
                <a:effectLst/>
                <a:latin typeface="+mn-lt"/>
                <a:ea typeface="+mn-ea"/>
                <a:cs typeface="+mn-cs"/>
              </a:rPr>
              <a:t>1</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Department of Gastroenterology and Hepatology, Amsterdam University Medical </a:t>
            </a:r>
            <a:r>
              <a:rPr lang="en-US" sz="1200" i="1" kern="1200" dirty="0" err="1">
                <a:solidFill>
                  <a:schemeClr val="tx1"/>
                </a:solidFill>
                <a:effectLst/>
                <a:latin typeface="+mn-lt"/>
                <a:ea typeface="+mn-ea"/>
                <a:cs typeface="+mn-cs"/>
              </a:rPr>
              <a:t>Centres</a:t>
            </a:r>
            <a:r>
              <a:rPr lang="en-US" sz="1200" i="1" kern="1200" dirty="0">
                <a:solidFill>
                  <a:schemeClr val="tx1"/>
                </a:solidFill>
                <a:effectLst/>
                <a:latin typeface="+mn-lt"/>
                <a:ea typeface="+mn-ea"/>
                <a:cs typeface="+mn-cs"/>
              </a:rPr>
              <a:t>, location VU Medical Centre, AGEM Research Institute, Amsterdam,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Department of Gastroenterology and Hepatology, Radboud University Medical Centre, European Reference Network RARE-LIVER, Nijmegen,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Department of Gastroenterology and Hepatology, Leiden University Medical Centre, Leiden,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Department of Gastroenterology and Hepatology, Amsterdam University Medical </a:t>
            </a:r>
            <a:r>
              <a:rPr lang="en-US" sz="1200" i="1" kern="1200" dirty="0" err="1">
                <a:solidFill>
                  <a:schemeClr val="tx1"/>
                </a:solidFill>
                <a:effectLst/>
                <a:latin typeface="+mn-lt"/>
                <a:ea typeface="+mn-ea"/>
                <a:cs typeface="+mn-cs"/>
              </a:rPr>
              <a:t>Centres</a:t>
            </a:r>
            <a:r>
              <a:rPr lang="en-US" sz="1200" i="1" kern="1200" dirty="0">
                <a:solidFill>
                  <a:schemeClr val="tx1"/>
                </a:solidFill>
                <a:effectLst/>
                <a:latin typeface="+mn-lt"/>
                <a:ea typeface="+mn-ea"/>
                <a:cs typeface="+mn-cs"/>
              </a:rPr>
              <a:t>, location VU Medical Centre, Amsterdam, The Netherlands,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Division of Gastroenterology and Hepatology, Department of Internal Medicine, Maastricht University Medical Centre, European Reference Network RARE-LIVER, Maastricht,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Department of Gastroenterology and Hepatology, St. Antonius Hospital, </a:t>
            </a:r>
            <a:r>
              <a:rPr lang="en-US" sz="1200" i="1" kern="1200" dirty="0" err="1">
                <a:solidFill>
                  <a:schemeClr val="tx1"/>
                </a:solidFill>
                <a:effectLst/>
                <a:latin typeface="+mn-lt"/>
                <a:ea typeface="+mn-ea"/>
                <a:cs typeface="+mn-cs"/>
              </a:rPr>
              <a:t>Nieuwegein</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Department of Gastroenterology and Hepatology, Jeroen Bosch Hospital, 's Hertogenbosch,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Rijnstate</a:t>
            </a:r>
            <a:r>
              <a:rPr lang="en-US" sz="1200" i="1" kern="1200" dirty="0">
                <a:solidFill>
                  <a:schemeClr val="tx1"/>
                </a:solidFill>
                <a:effectLst/>
                <a:latin typeface="+mn-lt"/>
                <a:ea typeface="+mn-ea"/>
                <a:cs typeface="+mn-cs"/>
              </a:rPr>
              <a:t> Hospital, Arnhem,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Department of Gastroenterology and Hepatology, Elisabeth-</a:t>
            </a:r>
            <a:r>
              <a:rPr lang="en-US" sz="1200" i="1" kern="1200" dirty="0" err="1">
                <a:solidFill>
                  <a:schemeClr val="tx1"/>
                </a:solidFill>
                <a:effectLst/>
                <a:latin typeface="+mn-lt"/>
                <a:ea typeface="+mn-ea"/>
                <a:cs typeface="+mn-cs"/>
              </a:rPr>
              <a:t>Tweesteden</a:t>
            </a:r>
            <a:r>
              <a:rPr lang="en-US" sz="1200" i="1" kern="1200" dirty="0">
                <a:solidFill>
                  <a:schemeClr val="tx1"/>
                </a:solidFill>
                <a:effectLst/>
                <a:latin typeface="+mn-lt"/>
                <a:ea typeface="+mn-ea"/>
                <a:cs typeface="+mn-cs"/>
              </a:rPr>
              <a:t> Hospital, Tilburg,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Department of Gastroenterology and Hepatology, Antwerp University Hospital, European Reference Network RARE-LIVER, </a:t>
            </a:r>
            <a:r>
              <a:rPr lang="en-US" sz="1200" i="1" kern="1200" dirty="0" err="1">
                <a:solidFill>
                  <a:schemeClr val="tx1"/>
                </a:solidFill>
                <a:effectLst/>
                <a:latin typeface="+mn-lt"/>
                <a:ea typeface="+mn-ea"/>
                <a:cs typeface="+mn-cs"/>
              </a:rPr>
              <a:t>Edegem</a:t>
            </a:r>
            <a:r>
              <a:rPr lang="en-US" sz="1200" i="1" kern="1200" dirty="0">
                <a:solidFill>
                  <a:schemeClr val="tx1"/>
                </a:solidFill>
                <a:effectLst/>
                <a:latin typeface="+mn-lt"/>
                <a:ea typeface="+mn-ea"/>
                <a:cs typeface="+mn-cs"/>
              </a:rPr>
              <a:t>, Belgium</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Department of Gastroenterology and Hepatology, Groene Hart Hospital, Gouda,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Department of Gastroenterology and Hepatology, Erasmus University Medical Centre, Rotterdam,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Department of Gastroenterology and Hepatology, Rode Kruis Hospital, </a:t>
            </a:r>
            <a:r>
              <a:rPr lang="en-US" sz="1200" i="1" kern="1200" dirty="0" err="1">
                <a:solidFill>
                  <a:schemeClr val="tx1"/>
                </a:solidFill>
                <a:effectLst/>
                <a:latin typeface="+mn-lt"/>
                <a:ea typeface="+mn-ea"/>
                <a:cs typeface="+mn-cs"/>
              </a:rPr>
              <a:t>Beverwijk</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Department of Gastroenterology and Hepatology, St. Jansdal Hospital, </a:t>
            </a:r>
            <a:r>
              <a:rPr lang="en-US" sz="1200" i="1" kern="1200" dirty="0" err="1">
                <a:solidFill>
                  <a:schemeClr val="tx1"/>
                </a:solidFill>
                <a:effectLst/>
                <a:latin typeface="+mn-lt"/>
                <a:ea typeface="+mn-ea"/>
                <a:cs typeface="+mn-cs"/>
              </a:rPr>
              <a:t>Harderwijk</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Spaarne</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Gasthuis</a:t>
            </a:r>
            <a:r>
              <a:rPr lang="en-US" sz="1200" i="1" kern="1200" dirty="0">
                <a:solidFill>
                  <a:schemeClr val="tx1"/>
                </a:solidFill>
                <a:effectLst/>
                <a:latin typeface="+mn-lt"/>
                <a:ea typeface="+mn-ea"/>
                <a:cs typeface="+mn-cs"/>
              </a:rPr>
              <a:t>, Haarlem,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Department of Gastroenterology and Hepatology, Hospital </a:t>
            </a:r>
            <a:r>
              <a:rPr lang="en-US" sz="1200" i="1" kern="1200" dirty="0" err="1">
                <a:solidFill>
                  <a:schemeClr val="tx1"/>
                </a:solidFill>
                <a:effectLst/>
                <a:latin typeface="+mn-lt"/>
                <a:ea typeface="+mn-ea"/>
                <a:cs typeface="+mn-cs"/>
              </a:rPr>
              <a:t>Bernhoven</a:t>
            </a:r>
            <a:r>
              <a:rPr lang="en-US" sz="1200" i="1" kern="1200" dirty="0">
                <a:solidFill>
                  <a:schemeClr val="tx1"/>
                </a:solidFill>
                <a:effectLst/>
                <a:latin typeface="+mn-lt"/>
                <a:ea typeface="+mn-ea"/>
                <a:cs typeface="+mn-cs"/>
              </a:rPr>
              <a:t>, Uden,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Department of Gastroenterology and Hepatology, Deventer Hospital, Deventer,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IJselland</a:t>
            </a:r>
            <a:r>
              <a:rPr lang="en-US" sz="1200" i="1" kern="1200" dirty="0">
                <a:solidFill>
                  <a:schemeClr val="tx1"/>
                </a:solidFill>
                <a:effectLst/>
                <a:latin typeface="+mn-lt"/>
                <a:ea typeface="+mn-ea"/>
                <a:cs typeface="+mn-cs"/>
              </a:rPr>
              <a:t> Hospital, Capelle </a:t>
            </a:r>
            <a:r>
              <a:rPr lang="en-US" sz="1200" i="1" kern="1200" dirty="0" err="1">
                <a:solidFill>
                  <a:schemeClr val="tx1"/>
                </a:solidFill>
                <a:effectLst/>
                <a:latin typeface="+mn-lt"/>
                <a:ea typeface="+mn-ea"/>
                <a:cs typeface="+mn-cs"/>
              </a:rPr>
              <a:t>aan</a:t>
            </a:r>
            <a:r>
              <a:rPr lang="en-US" sz="1200" i="1" kern="1200" dirty="0">
                <a:solidFill>
                  <a:schemeClr val="tx1"/>
                </a:solidFill>
                <a:effectLst/>
                <a:latin typeface="+mn-lt"/>
                <a:ea typeface="+mn-ea"/>
                <a:cs typeface="+mn-cs"/>
              </a:rPr>
              <a:t> den Ijssel,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Department of Gastroenterology and Hepatology, University Medical Center Groningen, Groningen,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Medisch</a:t>
            </a:r>
            <a:r>
              <a:rPr lang="en-US" sz="1200" i="1" kern="1200" dirty="0">
                <a:solidFill>
                  <a:schemeClr val="tx1"/>
                </a:solidFill>
                <a:effectLst/>
                <a:latin typeface="+mn-lt"/>
                <a:ea typeface="+mn-ea"/>
                <a:cs typeface="+mn-cs"/>
              </a:rPr>
              <a:t> Spectrum Twente, Enschede,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Slingeland</a:t>
            </a:r>
            <a:r>
              <a:rPr lang="en-US" sz="1200" i="1" kern="1200" dirty="0">
                <a:solidFill>
                  <a:schemeClr val="tx1"/>
                </a:solidFill>
                <a:effectLst/>
                <a:latin typeface="+mn-lt"/>
                <a:ea typeface="+mn-ea"/>
                <a:cs typeface="+mn-cs"/>
              </a:rPr>
              <a:t> Hospital, </a:t>
            </a:r>
            <a:r>
              <a:rPr lang="en-US" sz="1200" i="1" kern="1200" dirty="0" err="1">
                <a:solidFill>
                  <a:schemeClr val="tx1"/>
                </a:solidFill>
                <a:effectLst/>
                <a:latin typeface="+mn-lt"/>
                <a:ea typeface="+mn-ea"/>
                <a:cs typeface="+mn-cs"/>
              </a:rPr>
              <a:t>Doetinchem</a:t>
            </a:r>
            <a:r>
              <a:rPr lang="en-US" sz="1200" i="1" kern="1200" dirty="0">
                <a:solidFill>
                  <a:schemeClr val="tx1"/>
                </a:solidFill>
                <a:effectLst/>
                <a:latin typeface="+mn-lt"/>
                <a:ea typeface="+mn-ea"/>
                <a:cs typeface="+mn-cs"/>
              </a:rPr>
              <a: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Department of Gastroenterology and Hepatology, Reinier de Graaf </a:t>
            </a:r>
            <a:r>
              <a:rPr lang="en-US" sz="1200" i="1" kern="1200" dirty="0" err="1">
                <a:solidFill>
                  <a:schemeClr val="tx1"/>
                </a:solidFill>
                <a:effectLst/>
                <a:latin typeface="+mn-lt"/>
                <a:ea typeface="+mn-ea"/>
                <a:cs typeface="+mn-cs"/>
              </a:rPr>
              <a:t>Gasthuis</a:t>
            </a:r>
            <a:r>
              <a:rPr lang="en-US" sz="1200" i="1" kern="1200" dirty="0">
                <a:solidFill>
                  <a:schemeClr val="tx1"/>
                </a:solidFill>
                <a:effectLst/>
                <a:latin typeface="+mn-lt"/>
                <a:ea typeface="+mn-ea"/>
                <a:cs typeface="+mn-cs"/>
              </a:rPr>
              <a:t>, Delft,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Department of Gastroenterology and Hepatology, Haga Hospital, Den Haag,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Department of Gastroenterology and Hepatology, </a:t>
            </a:r>
            <a:r>
              <a:rPr lang="en-US" sz="1200" i="1" kern="1200" dirty="0" err="1">
                <a:solidFill>
                  <a:schemeClr val="tx1"/>
                </a:solidFill>
                <a:effectLst/>
                <a:latin typeface="+mn-lt"/>
                <a:ea typeface="+mn-ea"/>
                <a:cs typeface="+mn-cs"/>
              </a:rPr>
              <a:t>Amstelland</a:t>
            </a:r>
            <a:r>
              <a:rPr lang="en-US" sz="1200" i="1" kern="1200" dirty="0">
                <a:solidFill>
                  <a:schemeClr val="tx1"/>
                </a:solidFill>
                <a:effectLst/>
                <a:latin typeface="+mn-lt"/>
                <a:ea typeface="+mn-ea"/>
                <a:cs typeface="+mn-cs"/>
              </a:rPr>
              <a:t> Hospital, Amstelveen, Netherlands</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Department of Clinical Pharmacy and Toxicology, Leiden University Medical Centre, Leiden, Netherlands.</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The CAMARO trial demonstrated that response rates and tolerability of 24-week treatment with mycophenolate mofetil (MMF) plus prednisolone in treatment-naïve autoimmune hepatitis (AIH) resulted in better tolerability and a higher response rate in comparison to azathioprine (AZA) plus prednisolone. We aimed to compare long-term tolerability and maintenance of response in both arms.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We </a:t>
            </a:r>
            <a:r>
              <a:rPr lang="en-GB" sz="1200" kern="1200" dirty="0" err="1">
                <a:solidFill>
                  <a:schemeClr val="tx1"/>
                </a:solidFill>
                <a:effectLst/>
                <a:latin typeface="+mn-lt"/>
                <a:ea typeface="+mn-ea"/>
                <a:cs typeface="+mn-cs"/>
              </a:rPr>
              <a:t>analyzed</a:t>
            </a:r>
            <a:r>
              <a:rPr lang="en-GB" sz="1200" kern="1200" dirty="0">
                <a:solidFill>
                  <a:schemeClr val="tx1"/>
                </a:solidFill>
                <a:effectLst/>
                <a:latin typeface="+mn-lt"/>
                <a:ea typeface="+mn-ea"/>
                <a:cs typeface="+mn-cs"/>
              </a:rPr>
              <a:t> patients enrolled in the CAMARO trial, a 24-week multicentre randomized controlled trial comparing AZA with MMF, both combined with prednisolone, in treatment-naïve autoimmune hepatitis. Follow-up data were retrospectively collected until October 1, 2025 or the last outpatient visit, allowing up to 3 years of follow-up. The primary endpoint was continued treatment with the randomized study drug with normalization of ALT and/or AST according to local reference ranges.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Three-year follow-up was achieved by 65 patients (93%; 30 AZA, 35 MMF; median follow-up 4.4 years). After 3 years, 53% of patients had continued randomized treatment with normal transaminases in the AZA group compared to 77% in the MMF group (p = 0.04). Discontinuation between 24 weeks and 3 years occurred in 21% in both groups (AZA 5/24; MMF 8/38), with intolerance responsible for two discontinuations in each group. Two MMF-treated patients achieved sustained remission and successfully stopped AIH therapy. Among patients without normal transaminases at 24 weeks, on-treatment normalization by 3 years occurred in 6/12 (AZA) and 7/15 (MMF). Median time to biochemical remission was shorter with MMF than with AZA (13 vs 60 weeks; p &lt; 0.05). This was confirmed in a sensitivity analysis censoring patients at discontinuation of randomized therapy and in a 4-week landmark analysis to mitigate the influence of prednisolone. No significant differences were observed between AZA and MMF with respect to loss of response (1/12 vs 1/22 of patient with on-treatment normalization at 24 weeks), 3-year steroid-free response rates (54% vs 51%), or median time to prednisolone discontinuation (78 vs 90 weeks) (p &gt; 0.05 for all).</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MMF was associated with a higher proportion of patients with 3-year on-treatment transaminase normalization and a shorter time to biochemical remission compared to AZA. Among patients who remained on treatment at 24 weeks, with or without response, both AZA and MMF could be safely continued with comparable clinical efficacy. In treatment-naïve AIH, MMF may be considered a first-line maintenance therapy.</a:t>
            </a:r>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181F218-3899-47FB-8FFF-C3FB0DA0FDD8}"/>
              </a:ext>
            </a:extLst>
          </p:cNvPr>
          <p:cNvSpPr>
            <a:spLocks noGrp="1"/>
          </p:cNvSpPr>
          <p:nvPr>
            <p:ph type="sldNum" sz="quarter" idx="5"/>
          </p:nvPr>
        </p:nvSpPr>
        <p:spPr/>
        <p:txBody>
          <a:bodyPr/>
          <a:lstStyle/>
          <a:p>
            <a:fld id="{F872C0F0-71E7-46B6-AA6F-1D7E0E2B8B3E}" type="slidenum">
              <a:rPr lang="en-US" smtClean="0"/>
              <a:t>24</a:t>
            </a:fld>
            <a:endParaRPr lang="en-US"/>
          </a:p>
        </p:txBody>
      </p:sp>
    </p:spTree>
    <p:extLst>
      <p:ext uri="{BB962C8B-B14F-4D97-AF65-F5344CB8AC3E}">
        <p14:creationId xmlns:p14="http://schemas.microsoft.com/office/powerpoint/2010/main" val="176767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ALT, alanine aminotransferase; AMA, antimitochondrial antibodies; AST, aspartate aminotransferase; </a:t>
            </a:r>
            <a:r>
              <a:rPr lang="en-US" sz="1200" b="0" i="1" kern="1200" err="1">
                <a:solidFill>
                  <a:schemeClr val="tx1"/>
                </a:solidFill>
                <a:effectLst/>
                <a:latin typeface="Arial" panose="020B0604020202020204" pitchFamily="34" charset="0"/>
                <a:ea typeface="+mn-ea"/>
                <a:cs typeface="Arial" panose="020B0604020202020204" pitchFamily="34" charset="0"/>
              </a:rPr>
              <a:t>GGT</a:t>
            </a:r>
            <a:r>
              <a:rPr lang="en-US" sz="1200" b="0" i="1" kern="1200">
                <a:solidFill>
                  <a:schemeClr val="tx1"/>
                </a:solidFill>
                <a:effectLst/>
                <a:latin typeface="Arial" panose="020B0604020202020204" pitchFamily="34" charset="0"/>
                <a:ea typeface="+mn-ea"/>
                <a:cs typeface="Arial" panose="020B0604020202020204" pitchFamily="34" charset="0"/>
              </a:rPr>
              <a:t>, gamma-glutamyl transferase; IgM, immunoglobulin M;</a:t>
            </a:r>
            <a:r>
              <a:rPr lang="en-US" sz="1200" b="1" i="1" kern="1200">
                <a:solidFill>
                  <a:schemeClr val="tx1"/>
                </a:solidFill>
                <a:effectLst/>
                <a:latin typeface="Arial" panose="020B0604020202020204" pitchFamily="34" charset="0"/>
                <a:ea typeface="+mn-ea"/>
                <a:cs typeface="Arial" panose="020B0604020202020204" pitchFamily="34" charset="0"/>
              </a:rPr>
              <a:t> </a:t>
            </a:r>
            <a:r>
              <a:rPr lang="en-US" sz="1200" b="0" i="1" kern="1200">
                <a:solidFill>
                  <a:schemeClr val="tx1"/>
                </a:solidFill>
                <a:effectLst/>
                <a:latin typeface="Arial" panose="020B0604020202020204" pitchFamily="34" charset="0"/>
                <a:ea typeface="+mn-ea"/>
                <a:cs typeface="Arial" panose="020B0604020202020204" pitchFamily="34" charset="0"/>
              </a:rPr>
              <a:t>IQR, interquartile range; PBC, primary biliary cholangitis; ULN, upper limit of normal.</a:t>
            </a:r>
          </a:p>
          <a:p>
            <a:r>
              <a:rPr lang="en-US" sz="1200" b="1" kern="1200">
                <a:solidFill>
                  <a:schemeClr val="tx1"/>
                </a:solidFill>
                <a:effectLst/>
                <a:latin typeface="Arial" panose="020B0604020202020204" pitchFamily="34" charset="0"/>
                <a:ea typeface="+mn-ea"/>
                <a:cs typeface="Arial" panose="020B0604020202020204" pitchFamily="34" charset="0"/>
              </a:rPr>
              <a:t> </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mn-lt"/>
                <a:ea typeface="+mn-ea"/>
                <a:cs typeface="+mn-cs"/>
              </a:rPr>
              <a:t>Factors associated with the development of primary biliary cholangitis in individuals with antimitochondrial antibodies: a Spanish multicenter study</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TOP-278</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Alvaro Diaz-Gonzalez</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Helena Hernández Evole</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Lucía Jiménez</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Manuel Rodríguez-Perálvarez</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Jesús M. González</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Sofía Criado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Emily Larrea</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Antonio Olveira</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Indhira Perez Medrano</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Ares Villagrasa</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Ignacio VazRomero</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Mar Riveiro Barciela</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Margarita Sala Llinás</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María Del Barrio</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Sergio Rodriguez-Tajes</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María Carlota Londoño</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Judith Gómez- Camarero</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Ismael El Hajra Martínez</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Beatriz Mateos Muñoz</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Angela Martínez Herreros</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Francisca Cuenca Alarcón</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Sonia Blanco-Sampascual</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Ana Arencibia Almeida</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Marta Alonso-Peña</a:t>
            </a:r>
            <a:r>
              <a:rPr lang="en-US" sz="1200" kern="1200" baseline="30000">
                <a:solidFill>
                  <a:schemeClr val="tx1"/>
                </a:solidFill>
                <a:effectLst/>
                <a:latin typeface="+mn-lt"/>
                <a:ea typeface="+mn-ea"/>
                <a:cs typeface="+mn-cs"/>
              </a:rPr>
              <a:t>1,16</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Gastroenterology and Hepatology Department, Clinical and Translational Research in Digestive Diseases Group, Marqués de Valdecilla University Hospital, Santander, Spain., Research Institute Marques de Valdecilla (IDIVAL), Clinical and Translational Research in Digestive Pathology Group, Santander, Spain, Santander,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Servicio de Hepatologia, Hospital Clinic Barcelona, Fundació Clinic Barcelona, Fundació de Recerca Clínic Barcelona-Institut d’Investigacions Biomèdiques August Pi i Sunyer (FRCB-IDIBAPS), Universitat de Barcelona, Centro de investigación biomédica en red Enfermedades Hepáticas y Digestivas (CIBEREHD), Barcelona, España, Barcelona,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Unidad de Hepatología y Trasplante Hepático, Hospital Universitario Reina Sofía, IMIBIC, CIBERehd, Córdoba, España, Córdoba,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Digestive Diseases Department. Complejo Asistencial Universitario de Salamanca. Laboratorio de Hepatología Experimental y Vectorización de Fármacos (HEVEPHARM). CIBERehd. </a:t>
            </a:r>
            <a:r>
              <a:rPr lang="it-IT" sz="1200" i="1" kern="1200">
                <a:solidFill>
                  <a:schemeClr val="tx1"/>
                </a:solidFill>
                <a:effectLst/>
                <a:latin typeface="+mn-lt"/>
                <a:ea typeface="+mn-ea"/>
                <a:cs typeface="+mn-cs"/>
              </a:rPr>
              <a:t>IBSAL. Spain, Salamanca,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5</a:t>
            </a:r>
            <a:r>
              <a:rPr lang="it-IT" sz="1200" i="1" kern="1200">
                <a:solidFill>
                  <a:schemeClr val="tx1"/>
                </a:solidFill>
                <a:effectLst/>
                <a:latin typeface="+mn-lt"/>
                <a:ea typeface="+mn-ea"/>
                <a:cs typeface="+mn-cs"/>
              </a:rPr>
              <a:t>Servicio de Aparato Digestivo, Hospital Universitario la Paz, Madrid, España,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6</a:t>
            </a:r>
            <a:r>
              <a:rPr lang="it-IT" sz="1200" i="1" kern="1200">
                <a:solidFill>
                  <a:schemeClr val="tx1"/>
                </a:solidFill>
                <a:effectLst/>
                <a:latin typeface="+mn-lt"/>
                <a:ea typeface="+mn-ea"/>
                <a:cs typeface="+mn-cs"/>
              </a:rPr>
              <a:t>Unidad de Hepatología. Complexo Hospitalario Universitario de Pontevedra. Instituto de Investigación Sanitaria Galicia Sur (IISGS)., Pontevedra,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7</a:t>
            </a:r>
            <a:r>
              <a:rPr lang="it-IT" sz="1200" i="1" kern="1200">
                <a:solidFill>
                  <a:schemeClr val="tx1"/>
                </a:solidFill>
                <a:effectLst/>
                <a:latin typeface="+mn-lt"/>
                <a:ea typeface="+mn-ea"/>
                <a:cs typeface="+mn-cs"/>
              </a:rPr>
              <a:t>Liver Unit, Internal Medicine Department, Hospital Universitari Vall d’Hebron, Vall d’Hebron Barcelona Hospital Campus, Barcelona, Spain; Universitat Autònoma de Barcelona, Spain. </a:t>
            </a:r>
            <a:r>
              <a:rPr lang="fr-FR" sz="1200" i="1" kern="1200">
                <a:solidFill>
                  <a:schemeClr val="tx1"/>
                </a:solidFill>
                <a:effectLst/>
                <a:latin typeface="+mn-lt"/>
                <a:ea typeface="+mn-ea"/>
                <a:cs typeface="+mn-cs"/>
              </a:rPr>
              <a:t>Centro de Investigación Biomédica en Red de Enfermedades Hepáticas y Digestivas (CIBERehd), Instituto de Salud Carlos III, Madrid (Spain). </a:t>
            </a:r>
            <a:r>
              <a:rPr lang="en-US" sz="1200" i="1" kern="1200">
                <a:solidFill>
                  <a:schemeClr val="tx1"/>
                </a:solidFill>
                <a:effectLst/>
                <a:latin typeface="+mn-lt"/>
                <a:ea typeface="+mn-ea"/>
                <a:cs typeface="+mn-cs"/>
              </a:rPr>
              <a:t>European Reference Network on Hepatological Diseases (ERN RARE-LIVER)., Barcelona, Spain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Unidad Hepatología. </a:t>
            </a:r>
            <a:r>
              <a:rPr lang="it-IT" sz="1200" i="1" kern="1200">
                <a:solidFill>
                  <a:schemeClr val="tx1"/>
                </a:solidFill>
                <a:effectLst/>
                <a:latin typeface="+mn-lt"/>
                <a:ea typeface="+mn-ea"/>
                <a:cs typeface="+mn-cs"/>
              </a:rPr>
              <a:t>Servicio Digestivo. Hospital Universitario Doctor Josep Trueta. IDIBGI. Girona. CIBEREHD, Girona,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9</a:t>
            </a:r>
            <a:r>
              <a:rPr lang="it-IT" sz="1200" i="1" kern="1200">
                <a:solidFill>
                  <a:schemeClr val="tx1"/>
                </a:solidFill>
                <a:effectLst/>
                <a:latin typeface="+mn-lt"/>
                <a:ea typeface="+mn-ea"/>
                <a:cs typeface="+mn-cs"/>
              </a:rPr>
              <a:t>Servicio de Aparato Digestivo. Hospital Universitario de Burgos, Burgos, Burgos,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10</a:t>
            </a:r>
            <a:r>
              <a:rPr lang="it-IT" sz="1200" i="1" kern="1200">
                <a:solidFill>
                  <a:schemeClr val="tx1"/>
                </a:solidFill>
                <a:effectLst/>
                <a:latin typeface="+mn-lt"/>
                <a:ea typeface="+mn-ea"/>
                <a:cs typeface="+mn-cs"/>
              </a:rPr>
              <a:t>Hospital Universitario Puerta de Hierro de Majadahonda,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11</a:t>
            </a:r>
            <a:r>
              <a:rPr lang="it-IT" sz="1200" i="1" kern="1200">
                <a:solidFill>
                  <a:schemeClr val="tx1"/>
                </a:solidFill>
                <a:effectLst/>
                <a:latin typeface="+mn-lt"/>
                <a:ea typeface="+mn-ea"/>
                <a:cs typeface="+mn-cs"/>
              </a:rPr>
              <a:t>Servicio de Aparato Digestivo. Hospital Universitario Ramón y Cajal, CIBERehd, IRYCIS, Madrid,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12</a:t>
            </a:r>
            <a:r>
              <a:rPr lang="it-IT" sz="1200" i="1" kern="1200">
                <a:solidFill>
                  <a:schemeClr val="tx1"/>
                </a:solidFill>
                <a:effectLst/>
                <a:latin typeface="+mn-lt"/>
                <a:ea typeface="+mn-ea"/>
                <a:cs typeface="+mn-cs"/>
              </a:rPr>
              <a:t>Servicio de Aparato Digestivo. Hospital Universitario San Pedro, Logroño, Logroño,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13</a:t>
            </a:r>
            <a:r>
              <a:rPr lang="it-IT" sz="1200" i="1" kern="1200">
                <a:solidFill>
                  <a:schemeClr val="tx1"/>
                </a:solidFill>
                <a:effectLst/>
                <a:latin typeface="+mn-lt"/>
                <a:ea typeface="+mn-ea"/>
                <a:cs typeface="+mn-cs"/>
              </a:rPr>
              <a:t>Unidad de Hígado. Servicio de Aparato Digestivo Hospital Clínico San Carlos,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14</a:t>
            </a:r>
            <a:r>
              <a:rPr lang="it-IT" sz="1200" i="1" kern="1200">
                <a:solidFill>
                  <a:schemeClr val="tx1"/>
                </a:solidFill>
                <a:effectLst/>
                <a:latin typeface="+mn-lt"/>
                <a:ea typeface="+mn-ea"/>
                <a:cs typeface="+mn-cs"/>
              </a:rPr>
              <a:t>Sección de Hepatología. Hospital Universitario Basurto. OSI Bilbao Basurto, Bilbao,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15</a:t>
            </a:r>
            <a:r>
              <a:rPr lang="it-IT" sz="1200" i="1" kern="1200">
                <a:solidFill>
                  <a:schemeClr val="tx1"/>
                </a:solidFill>
                <a:effectLst/>
                <a:latin typeface="+mn-lt"/>
                <a:ea typeface="+mn-ea"/>
                <a:cs typeface="+mn-cs"/>
              </a:rPr>
              <a:t>Sección de Hepatología. Servicio de Aparato Digestivo. Hospital Universitario Nuestra Señora de la Candelaria, Santa Cruz de Tenerife,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16</a:t>
            </a:r>
            <a:r>
              <a:rPr lang="it-IT" sz="1200" i="1" kern="1200">
                <a:solidFill>
                  <a:schemeClr val="tx1"/>
                </a:solidFill>
                <a:effectLst/>
                <a:latin typeface="+mn-lt"/>
                <a:ea typeface="+mn-ea"/>
                <a:cs typeface="+mn-cs"/>
              </a:rPr>
              <a:t>Departamento de Anatomía y Biología Celular, Universidad de Cantabria. </a:t>
            </a:r>
            <a:r>
              <a:rPr lang="en-US" sz="1200" i="1" kern="1200">
                <a:solidFill>
                  <a:schemeClr val="tx1"/>
                </a:solidFill>
                <a:effectLst/>
                <a:latin typeface="+mn-lt"/>
                <a:ea typeface="+mn-ea"/>
                <a:cs typeface="+mn-cs"/>
              </a:rPr>
              <a:t>Santander, Santander, Spain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Individuals with AMA positivity are at risk of developing Primary Biliary Cholangitis (PBC), although only a minority progress to overt disease. There is limited information on their characteristics and factors associated with PBC development.</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Multicenter, retrospective study in 16 Spanish centers. We included individuals with AMA and/or PBC-specific antibodies who did not meet diagnostic criteria for PBC at antibody detection and who were under active follow-up.</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846 individuals were included, predominantly women (82.8%). 770 (91%) were AMA+, 254 (30%) had anti-M2 antibodies, 58 (6.8%) anti-sp100, and 16 (1.9%) anti-gp210. Overall, 306 patients (36.2%) had other autoimmune diseases and 6 (0.7%) had a family history of PBC. 54 individuals (7.3%) reported at least one symptom, the most frequent being fatigue (n=33, 3.9%) followed by pruritus (n=11, 1.3%). All patients had alkaline phosphatase (ALP) levels below the upper limit of normal (ULN). Median values of other parameters (xULN; IQR) were AST 0.7 (0.5-0.9), ALT 0.6 (0.4-0.8), GGT 0.4 (0.4-1.6), total bilirubin 0.4 (0.3-0.6), and IgM 0.5 (0.3-0.8). Baseline elastography was available in 113 patients, with a median of 4.7 kPa (IQR 3.7-6.1).</a:t>
            </a:r>
            <a:endParaRPr lang="en-NZ"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Follow-up data were available for 417 individuals. 41 patients (9.8%) developed PBC after a median of 3.2 years (IQR 1.3-6.4), yielding an incidence rate of 1.96 per 100 person-years. At baseline, those who developed PBC had significantly higher ALP (0.79 vs 0.63xULN, p&lt;0.001) and GGT levels (1.02 vs 0.63xULN, p&lt;0.001). No differences were observed in AST, ALT, bilirubin, IgM or other parameters. In addition, patients who progressed to PBC had a higher prevalence of AMA titers &gt;1:320 (81.6% vs 60.7%; p=0.011). Baseline fatigue was significantly more frequent among those who developed PBC (14.7% vs 5%; p=0.014).</a:t>
            </a:r>
            <a:endParaRPr lang="en-NZ"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In univariate analysis, baseline ALP, GGT, AMA titers and fatigue were significantly associated with the risk of developing PBC. The optimal ALPxULN cutoff was 0.73xULN (sensitivity 0.71; specificity 0.69). ALP ≥0.73xULN (HR 4.9; 95% CI 2.4-10.2), GGT &gt;ULN (HR 2.8; 95%CI 1.4-5.6), AMA titers &gt;1:320 (HR 3.9; 95% CI 1.7-9.3), and baseline fatigue (HR 3.7; 95% CI 1.5-9.2) were independently associated with the development of PBC in the multivariate analysis.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Approximately 10% of AMA-positive individuals developed PBC over a median follow-up of 3.2 years. Baseline fatigue, ALP, GGT and AMA titers were independently associated with the risk of developing PBC.</a:t>
            </a:r>
            <a:endParaRPr lang="en-NZ" sz="1200" kern="1200">
              <a:solidFill>
                <a:schemeClr val="tx1"/>
              </a:solidFill>
              <a:effectLst/>
              <a:latin typeface="+mn-lt"/>
              <a:ea typeface="+mn-ea"/>
              <a:cs typeface="+mn-cs"/>
            </a:endParaRPr>
          </a:p>
          <a:p>
            <a:endParaRPr lang="en-NZ"/>
          </a:p>
        </p:txBody>
      </p:sp>
      <p:sp>
        <p:nvSpPr>
          <p:cNvPr id="4" name="Slide Number Placeholder 3"/>
          <p:cNvSpPr>
            <a:spLocks noGrp="1"/>
          </p:cNvSpPr>
          <p:nvPr>
            <p:ph type="sldNum" sz="quarter" idx="5"/>
          </p:nvPr>
        </p:nvSpPr>
        <p:spPr/>
        <p:txBody>
          <a:bodyPr/>
          <a:lstStyle/>
          <a:p>
            <a:fld id="{F872C0F0-71E7-46B6-AA6F-1D7E0E2B8B3E}" type="slidenum">
              <a:rPr lang="en-US" smtClean="0"/>
              <a:t>25</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55B5D-723E-1D8A-0E42-7E9C40B0AF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88D503-9E87-A818-7DB4-C8743B058594}"/>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78A5E385-47B3-CEBA-5D04-B046D97C9821}"/>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ALT, alanine aminotransferase; AMA, antimitochondrial antibodies; AST, aspartate aminotransferase; CI, confidence interval; GGT, gamma-glutamyl transferase; HR hazard ratio; IgM, immunoglobulin M; IQR, interquartile range; PBC, primary biliary cholangitis; ULN, upper limit of normal.</a:t>
            </a:r>
          </a:p>
          <a:p>
            <a:r>
              <a:rPr lang="en-US" sz="1200" b="0" kern="1200">
                <a:solidFill>
                  <a:schemeClr val="tx1"/>
                </a:solidFill>
                <a:effectLst/>
                <a:latin typeface="Arial" panose="020B0604020202020204" pitchFamily="34" charset="0"/>
                <a:ea typeface="+mn-ea"/>
                <a:cs typeface="Arial" panose="020B0604020202020204" pitchFamily="34" charset="0"/>
              </a:rPr>
              <a:t> </a:t>
            </a:r>
            <a:endParaRPr lang="en-NZ" sz="1200" b="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mn-lt"/>
                <a:ea typeface="+mn-ea"/>
                <a:cs typeface="+mn-cs"/>
              </a:rPr>
              <a:t>Factors associated with the development of primary biliary cholangitis in individuals with antimitochondrial antibodies: a Spanish multicenter study</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TOP-278</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Alvaro Diaz-Gonzalez</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Helena Hernández Evole</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Lucía Jiménez</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Manuel Rodríguez-Perálvarez</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Jesús M. González</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Sofía Criado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Emily Larrea</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Antonio Olveira</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Indhira Perez Medrano</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Ares Villagrasa</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Ignacio VazRomero</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Mar Riveiro Barciela</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Margarita Sala Llinás</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María Del Barrio</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Sergio Rodriguez-Tajes</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María Carlota Londoño</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Judith Gómez- Camarero</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Ismael El Hajra Martínez</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Beatriz Mateos Muñoz</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Angela Martínez Herreros</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Francisca Cuenca Alarcón</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Sonia Blanco-Sampascual</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Ana Arencibia Almeida</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Marta Alonso-Peña</a:t>
            </a:r>
            <a:r>
              <a:rPr lang="en-US" sz="1200" kern="1200" baseline="30000">
                <a:solidFill>
                  <a:schemeClr val="tx1"/>
                </a:solidFill>
                <a:effectLst/>
                <a:latin typeface="+mn-lt"/>
                <a:ea typeface="+mn-ea"/>
                <a:cs typeface="+mn-cs"/>
              </a:rPr>
              <a:t>1,16</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Gastroenterology and Hepatology Department, Clinical and Translational Research in Digestive Diseases Group, Marqués de Valdecilla University Hospital, Santander, Spain., Research Institute Marques de Valdecilla (IDIVAL), Clinical and Translational Research in Digestive Pathology Group, Santander, Spain, Santander,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Servicio de Hepatologia, Hospital Clinic Barcelona, Fundació Clinic Barcelona, Fundació de Recerca Clínic Barcelona-Institut d’Investigacions Biomèdiques August Pi i Sunyer (FRCB-IDIBAPS), Universitat de Barcelona, Centro de investigación biomédica en red Enfermedades Hepáticas y Digestivas (CIBEREHD), Barcelona, España, Barcelona,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Unidad de Hepatología y Trasplante Hepático, Hospital Universitario Reina Sofía, IMIBIC, CIBERehd, Córdoba, España, Córdoba,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Digestive Diseases Department. Complejo Asistencial Universitario de Salamanca. Laboratorio de Hepatología Experimental y Vectorización de Fármacos (HEVEPHARM). CIBERehd. </a:t>
            </a:r>
            <a:r>
              <a:rPr lang="it-IT" sz="1200" i="1" kern="1200">
                <a:solidFill>
                  <a:schemeClr val="tx1"/>
                </a:solidFill>
                <a:effectLst/>
                <a:latin typeface="+mn-lt"/>
                <a:ea typeface="+mn-ea"/>
                <a:cs typeface="+mn-cs"/>
              </a:rPr>
              <a:t>IBSAL. Spain, Salamanca,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5</a:t>
            </a:r>
            <a:r>
              <a:rPr lang="it-IT" sz="1200" i="1" kern="1200">
                <a:solidFill>
                  <a:schemeClr val="tx1"/>
                </a:solidFill>
                <a:effectLst/>
                <a:latin typeface="+mn-lt"/>
                <a:ea typeface="+mn-ea"/>
                <a:cs typeface="+mn-cs"/>
              </a:rPr>
              <a:t>Servicio de Aparato Digestivo, Hospital Universitario la Paz, Madrid, España,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6</a:t>
            </a:r>
            <a:r>
              <a:rPr lang="it-IT" sz="1200" i="1" kern="1200">
                <a:solidFill>
                  <a:schemeClr val="tx1"/>
                </a:solidFill>
                <a:effectLst/>
                <a:latin typeface="+mn-lt"/>
                <a:ea typeface="+mn-ea"/>
                <a:cs typeface="+mn-cs"/>
              </a:rPr>
              <a:t>Unidad de Hepatología. Complexo Hospitalario Universitario de Pontevedra. Instituto de Investigación Sanitaria Galicia Sur (IISGS)., Pontevedra,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7</a:t>
            </a:r>
            <a:r>
              <a:rPr lang="it-IT" sz="1200" i="1" kern="1200">
                <a:solidFill>
                  <a:schemeClr val="tx1"/>
                </a:solidFill>
                <a:effectLst/>
                <a:latin typeface="+mn-lt"/>
                <a:ea typeface="+mn-ea"/>
                <a:cs typeface="+mn-cs"/>
              </a:rPr>
              <a:t>Liver Unit, Internal Medicine Department, Hospital Universitari Vall d’Hebron, Vall d’Hebron Barcelona Hospital Campus, Barcelona, Spain; Universitat Autònoma de Barcelona, Spain. </a:t>
            </a:r>
            <a:r>
              <a:rPr lang="fr-FR" sz="1200" i="1" kern="1200">
                <a:solidFill>
                  <a:schemeClr val="tx1"/>
                </a:solidFill>
                <a:effectLst/>
                <a:latin typeface="+mn-lt"/>
                <a:ea typeface="+mn-ea"/>
                <a:cs typeface="+mn-cs"/>
              </a:rPr>
              <a:t>Centro de Investigación Biomédica en Red de Enfermedades Hepáticas y Digestivas (CIBERehd), Instituto de Salud Carlos III, Madrid (Spain). </a:t>
            </a:r>
            <a:r>
              <a:rPr lang="en-US" sz="1200" i="1" kern="1200">
                <a:solidFill>
                  <a:schemeClr val="tx1"/>
                </a:solidFill>
                <a:effectLst/>
                <a:latin typeface="+mn-lt"/>
                <a:ea typeface="+mn-ea"/>
                <a:cs typeface="+mn-cs"/>
              </a:rPr>
              <a:t>European Reference Network on Hepatological Diseases (ERN RARE-LIVER)., Barcelona, Spain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Unidad Hepatología. </a:t>
            </a:r>
            <a:r>
              <a:rPr lang="it-IT" sz="1200" i="1" kern="1200">
                <a:solidFill>
                  <a:schemeClr val="tx1"/>
                </a:solidFill>
                <a:effectLst/>
                <a:latin typeface="+mn-lt"/>
                <a:ea typeface="+mn-ea"/>
                <a:cs typeface="+mn-cs"/>
              </a:rPr>
              <a:t>Servicio Digestivo. Hospital Universitario Doctor Josep Trueta. IDIBGI. Girona. CIBEREHD, Girona,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9</a:t>
            </a:r>
            <a:r>
              <a:rPr lang="it-IT" sz="1200" i="1" kern="1200">
                <a:solidFill>
                  <a:schemeClr val="tx1"/>
                </a:solidFill>
                <a:effectLst/>
                <a:latin typeface="+mn-lt"/>
                <a:ea typeface="+mn-ea"/>
                <a:cs typeface="+mn-cs"/>
              </a:rPr>
              <a:t>Servicio de Aparato Digestivo. Hospital Universitario de Burgos, Burgos, Burgos,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10</a:t>
            </a:r>
            <a:r>
              <a:rPr lang="it-IT" sz="1200" i="1" kern="1200">
                <a:solidFill>
                  <a:schemeClr val="tx1"/>
                </a:solidFill>
                <a:effectLst/>
                <a:latin typeface="+mn-lt"/>
                <a:ea typeface="+mn-ea"/>
                <a:cs typeface="+mn-cs"/>
              </a:rPr>
              <a:t>Hospital Universitario Puerta de Hierro de Majadahonda,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11</a:t>
            </a:r>
            <a:r>
              <a:rPr lang="it-IT" sz="1200" i="1" kern="1200">
                <a:solidFill>
                  <a:schemeClr val="tx1"/>
                </a:solidFill>
                <a:effectLst/>
                <a:latin typeface="+mn-lt"/>
                <a:ea typeface="+mn-ea"/>
                <a:cs typeface="+mn-cs"/>
              </a:rPr>
              <a:t>Servicio de Aparato Digestivo. Hospital Universitario Ramón y Cajal, CIBERehd, IRYCIS, Madrid,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12</a:t>
            </a:r>
            <a:r>
              <a:rPr lang="it-IT" sz="1200" i="1" kern="1200">
                <a:solidFill>
                  <a:schemeClr val="tx1"/>
                </a:solidFill>
                <a:effectLst/>
                <a:latin typeface="+mn-lt"/>
                <a:ea typeface="+mn-ea"/>
                <a:cs typeface="+mn-cs"/>
              </a:rPr>
              <a:t>Servicio de Aparato Digestivo. Hospital Universitario San Pedro, Logroño, Logroño,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13</a:t>
            </a:r>
            <a:r>
              <a:rPr lang="it-IT" sz="1200" i="1" kern="1200">
                <a:solidFill>
                  <a:schemeClr val="tx1"/>
                </a:solidFill>
                <a:effectLst/>
                <a:latin typeface="+mn-lt"/>
                <a:ea typeface="+mn-ea"/>
                <a:cs typeface="+mn-cs"/>
              </a:rPr>
              <a:t>Unidad de Hígado. Servicio de Aparato Digestivo Hospital Clínico San Carlos,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14</a:t>
            </a:r>
            <a:r>
              <a:rPr lang="it-IT" sz="1200" i="1" kern="1200">
                <a:solidFill>
                  <a:schemeClr val="tx1"/>
                </a:solidFill>
                <a:effectLst/>
                <a:latin typeface="+mn-lt"/>
                <a:ea typeface="+mn-ea"/>
                <a:cs typeface="+mn-cs"/>
              </a:rPr>
              <a:t>Sección de Hepatología. Hospital Universitario Basurto. OSI Bilbao Basurto, Bilbao,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15</a:t>
            </a:r>
            <a:r>
              <a:rPr lang="it-IT" sz="1200" i="1" kern="1200">
                <a:solidFill>
                  <a:schemeClr val="tx1"/>
                </a:solidFill>
                <a:effectLst/>
                <a:latin typeface="+mn-lt"/>
                <a:ea typeface="+mn-ea"/>
                <a:cs typeface="+mn-cs"/>
              </a:rPr>
              <a:t>Sección de Hepatología. Servicio de Aparato Digestivo. Hospital Universitario Nuestra Señora de la Candelaria, Santa Cruz de Tenerife,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16</a:t>
            </a:r>
            <a:r>
              <a:rPr lang="it-IT" sz="1200" i="1" kern="1200">
                <a:solidFill>
                  <a:schemeClr val="tx1"/>
                </a:solidFill>
                <a:effectLst/>
                <a:latin typeface="+mn-lt"/>
                <a:ea typeface="+mn-ea"/>
                <a:cs typeface="+mn-cs"/>
              </a:rPr>
              <a:t>Departamento de Anatomía y Biología Celular, Universidad de Cantabria. </a:t>
            </a:r>
            <a:r>
              <a:rPr lang="en-US" sz="1200" i="1" kern="1200">
                <a:solidFill>
                  <a:schemeClr val="tx1"/>
                </a:solidFill>
                <a:effectLst/>
                <a:latin typeface="+mn-lt"/>
                <a:ea typeface="+mn-ea"/>
                <a:cs typeface="+mn-cs"/>
              </a:rPr>
              <a:t>Santander, Santander, Spain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Individuals with AMA positivity are at risk of developing Primary Biliary Cholangitis (PBC), although only a minority progress to overt disease. There is limited information on their characteristics and factors associated with PBC development.</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Multicenter, retrospective study in 16 Spanish centers. We included individuals with AMA and/or PBC-specific antibodies who did not meet diagnostic criteria for PBC at antibody detection and who were under active follow-up.</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846 individuals were included, predominantly women (82.8%). 770 (91%) were AMA+, 254 (30%) had anti-M2 antibodies, 58 (6.8%) anti-sp100, and 16 (1.9%) anti-gp210. Overall, 306 patients (36.2%) had other autoimmune diseases and 6 (0.7%) had a family history of PBC. 54 individuals (7.3%) reported at least one symptom, the most frequent being fatigue (n=33, 3.9%) followed by pruritus (n=11, 1.3%). All patients had alkaline phosphatase (ALP) levels below the upper limit of normal (ULN). Median values of other parameters (xULN; IQR) were AST 0.7 (0.5-0.9), ALT 0.6 (0.4-0.8), GGT 0.4 (0.4-1.6), total bilirubin 0.4 (0.3-0.6), and IgM 0.5 (0.3-0.8). Baseline elastography was available in 113 patients, with a median of 4.7 kPa (IQR 3.7-6.1).</a:t>
            </a:r>
            <a:endParaRPr lang="en-NZ"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Follow-up data were available for 417 individuals. 41 patients (9.8%) developed PBC after a median of 3.2 years (IQR 1.3-6.4), yielding an incidence rate of 1.96 per 100 person-years. At baseline, those who developed PBC had significantly higher ALP (0.79 vs 0.63xULN, p&lt;0.001) and GGT levels (1.02 vs 0.63xULN, p&lt;0.001). No differences were observed in AST, ALT, bilirubin, IgM or other parameters. In addition, patients who progressed to PBC had a higher prevalence of AMA titers &gt;1:320 (81.6% vs 60.7%; p=0.011). Baseline fatigue was significantly more frequent among those who developed PBC (14.7% vs 5%; p=0.014).</a:t>
            </a:r>
            <a:endParaRPr lang="en-NZ"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In univariate analysis, baseline ALP, GGT, AMA titers and fatigue were significantly associated with the risk of developing PBC. The optimal ALPxULN cutoff was 0.73xULN (sensitivity 0.71; specificity 0.69). ALP ≥0.73xULN (HR 4.9; 95% CI 2.4-10.2), GGT &gt;ULN (HR 2.8; 95%CI 1.4-5.6), AMA titers &gt;1:320 (HR 3.9; 95% CI 1.7-9.3), and baseline fatigue (HR 3.7; 95% CI 1.5-9.2) were independently associated with the development of PBC in the multivariate analysis.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Approximately 10% of AMA-positive individuals developed PBC over a median follow-up of 3.2 years. Baseline fatigue, ALP, GGT and AMA titers were independently associated with the risk of developing PBC.</a:t>
            </a:r>
            <a:endParaRPr lang="en-NZ" sz="1200" kern="1200">
              <a:solidFill>
                <a:schemeClr val="tx1"/>
              </a:solidFill>
              <a:effectLst/>
              <a:latin typeface="+mn-lt"/>
              <a:ea typeface="+mn-ea"/>
              <a:cs typeface="+mn-cs"/>
            </a:endParaRPr>
          </a:p>
          <a:p>
            <a:endParaRPr lang="en-NZ"/>
          </a:p>
        </p:txBody>
      </p:sp>
      <p:sp>
        <p:nvSpPr>
          <p:cNvPr id="4" name="Slide Number Placeholder 3">
            <a:extLst>
              <a:ext uri="{FF2B5EF4-FFF2-40B4-BE49-F238E27FC236}">
                <a16:creationId xmlns:a16="http://schemas.microsoft.com/office/drawing/2014/main" id="{33D135FD-5A78-A239-CFC9-67182427004F}"/>
              </a:ext>
            </a:extLst>
          </p:cNvPr>
          <p:cNvSpPr>
            <a:spLocks noGrp="1"/>
          </p:cNvSpPr>
          <p:nvPr>
            <p:ph type="sldNum" sz="quarter" idx="5"/>
          </p:nvPr>
        </p:nvSpPr>
        <p:spPr/>
        <p:txBody>
          <a:bodyPr/>
          <a:lstStyle/>
          <a:p>
            <a:fld id="{F872C0F0-71E7-46B6-AA6F-1D7E0E2B8B3E}" type="slidenum">
              <a:rPr lang="en-US" smtClean="0"/>
              <a:t>26</a:t>
            </a:fld>
            <a:endParaRPr lang="en-US"/>
          </a:p>
        </p:txBody>
      </p:sp>
    </p:spTree>
    <p:extLst>
      <p:ext uri="{BB962C8B-B14F-4D97-AF65-F5344CB8AC3E}">
        <p14:creationId xmlns:p14="http://schemas.microsoft.com/office/powerpoint/2010/main" val="1073224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mn-lt"/>
                <a:ea typeface="+mn-ea"/>
                <a:cs typeface="+mn-cs"/>
              </a:rPr>
              <a:t>Abbreviations: </a:t>
            </a:r>
            <a:r>
              <a:rPr lang="en-US" sz="1200" b="0" i="1" kern="1200">
                <a:solidFill>
                  <a:schemeClr val="tx1"/>
                </a:solidFill>
                <a:effectLst/>
                <a:latin typeface="+mn-lt"/>
                <a:ea typeface="+mn-ea"/>
                <a:cs typeface="+mn-cs"/>
              </a:rPr>
              <a:t>DDC, 3,5-diethoxycarbonyl-1,4-dihydrocollidine; IBD, inflammatory bowel disease;</a:t>
            </a:r>
            <a:r>
              <a:rPr lang="en-US" sz="1200" b="1" i="1" kern="1200">
                <a:solidFill>
                  <a:schemeClr val="tx1"/>
                </a:solidFill>
                <a:effectLst/>
                <a:latin typeface="+mn-lt"/>
                <a:ea typeface="+mn-ea"/>
                <a:cs typeface="+mn-cs"/>
              </a:rPr>
              <a:t> </a:t>
            </a:r>
            <a:r>
              <a:rPr lang="en-US" sz="1200" b="0" i="1" kern="1200">
                <a:solidFill>
                  <a:schemeClr val="tx1"/>
                </a:solidFill>
                <a:effectLst/>
                <a:latin typeface="+mn-lt"/>
                <a:ea typeface="+mn-ea"/>
                <a:cs typeface="+mn-cs"/>
              </a:rPr>
              <a:t>LC-MS/MS, liquid chromatography tandem mass spectrometry; LT, liver transplant; PBC, primary biliary cholangitis; PSC, primary sclerosing cholangitis; USA, United States of America.</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The microbe-derived metabolite imidazole propionate promotes the pathogenesis of primary sclerosing cholangitis via p38–mTORC1 signaling</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GS-002</a:t>
            </a: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Antonio Molinaro</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Peder Rustøen Braadland</a:t>
            </a:r>
            <a:r>
              <a:rPr lang="en-US" sz="1200" kern="1200" baseline="30000">
                <a:solidFill>
                  <a:schemeClr val="tx1"/>
                </a:solidFill>
                <a:effectLst/>
                <a:latin typeface="+mn-lt"/>
                <a:ea typeface="+mn-ea"/>
                <a:cs typeface="+mn-cs"/>
              </a:rPr>
              <a:t>1,3,4</a:t>
            </a:r>
            <a:r>
              <a:rPr lang="en-US" sz="1200" kern="1200">
                <a:solidFill>
                  <a:schemeClr val="tx1"/>
                </a:solidFill>
                <a:effectLst/>
                <a:latin typeface="+mn-lt"/>
                <a:ea typeface="+mn-ea"/>
                <a:cs typeface="+mn-cs"/>
              </a:rPr>
              <a:t>, Alba Carreras Palou</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Guido Carpino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Marios Nikolaidis</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Petra Hanzely</a:t>
            </a:r>
            <a:r>
              <a:rPr lang="en-US" sz="1200" kern="1200" baseline="30000">
                <a:solidFill>
                  <a:schemeClr val="tx1"/>
                </a:solidFill>
                <a:effectLst/>
                <a:latin typeface="+mn-lt"/>
                <a:ea typeface="+mn-ea"/>
                <a:cs typeface="+mn-cs"/>
              </a:rPr>
              <a:t>1,3,4</a:t>
            </a:r>
            <a:r>
              <a:rPr lang="en-US" sz="1200" kern="1200">
                <a:solidFill>
                  <a:schemeClr val="tx1"/>
                </a:solidFill>
                <a:effectLst/>
                <a:latin typeface="+mn-lt"/>
                <a:ea typeface="+mn-ea"/>
                <a:cs typeface="+mn-cs"/>
              </a:rPr>
              <a:t>, Katharina Beck</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Ahmad Ali</a:t>
            </a:r>
            <a:r>
              <a:rPr lang="en-US" sz="1200" kern="1200" baseline="30000">
                <a:solidFill>
                  <a:schemeClr val="tx1"/>
                </a:solidFill>
                <a:effectLst/>
                <a:latin typeface="+mn-lt"/>
                <a:ea typeface="+mn-ea"/>
                <a:cs typeface="+mn-cs"/>
              </a:rPr>
              <a:t>7,8</a:t>
            </a:r>
            <a:r>
              <a:rPr lang="en-US" sz="1200" kern="1200">
                <a:solidFill>
                  <a:schemeClr val="tx1"/>
                </a:solidFill>
                <a:effectLst/>
                <a:latin typeface="+mn-lt"/>
                <a:ea typeface="+mn-ea"/>
                <a:cs typeface="+mn-cs"/>
              </a:rPr>
              <a:t>, Lars Bossen</a:t>
            </a:r>
            <a:r>
              <a:rPr lang="en-US" sz="1200" kern="1200" baseline="30000">
                <a:solidFill>
                  <a:schemeClr val="tx1"/>
                </a:solidFill>
                <a:effectLst/>
                <a:latin typeface="+mn-lt"/>
                <a:ea typeface="+mn-ea"/>
                <a:cs typeface="+mn-cs"/>
              </a:rPr>
              <a:t>9,10</a:t>
            </a:r>
            <a:r>
              <a:rPr lang="en-US" sz="1200" kern="1200">
                <a:solidFill>
                  <a:schemeClr val="tx1"/>
                </a:solidFill>
                <a:effectLst/>
                <a:latin typeface="+mn-lt"/>
                <a:ea typeface="+mn-ea"/>
                <a:cs typeface="+mn-cs"/>
              </a:rPr>
              <a:t>, Anna Katharina Frank</a:t>
            </a:r>
            <a:r>
              <a:rPr lang="en-US" sz="1200" kern="1200" baseline="30000">
                <a:solidFill>
                  <a:schemeClr val="tx1"/>
                </a:solidFill>
                <a:effectLst/>
                <a:latin typeface="+mn-lt"/>
                <a:ea typeface="+mn-ea"/>
                <a:cs typeface="+mn-cs"/>
              </a:rPr>
              <a:t>1,3,4,11</a:t>
            </a:r>
            <a:r>
              <a:rPr lang="en-US" sz="1200" kern="1200">
                <a:solidFill>
                  <a:schemeClr val="tx1"/>
                </a:solidFill>
                <a:effectLst/>
                <a:latin typeface="+mn-lt"/>
                <a:ea typeface="+mn-ea"/>
                <a:cs typeface="+mn-cs"/>
              </a:rPr>
              <a:t>, Annika Lundqvist</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Brian D. Juran</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Diletta Overi</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Enya Amundsen-Isaksen</a:t>
            </a:r>
            <a:r>
              <a:rPr lang="en-US" sz="1200" kern="1200" baseline="30000">
                <a:solidFill>
                  <a:schemeClr val="tx1"/>
                </a:solidFill>
                <a:effectLst/>
                <a:latin typeface="+mn-lt"/>
                <a:ea typeface="+mn-ea"/>
                <a:cs typeface="+mn-cs"/>
              </a:rPr>
              <a:t>1,3,4</a:t>
            </a:r>
            <a:r>
              <a:rPr lang="en-US" sz="1200" kern="1200">
                <a:solidFill>
                  <a:schemeClr val="tx1"/>
                </a:solidFill>
                <a:effectLst/>
                <a:latin typeface="+mn-lt"/>
                <a:ea typeface="+mn-ea"/>
                <a:cs typeface="+mn-cs"/>
              </a:rPr>
              <a:t>, Trine Folseraas</a:t>
            </a:r>
            <a:r>
              <a:rPr lang="en-US" sz="1200" kern="1200" baseline="30000">
                <a:solidFill>
                  <a:schemeClr val="tx1"/>
                </a:solidFill>
                <a:effectLst/>
                <a:latin typeface="+mn-lt"/>
                <a:ea typeface="+mn-ea"/>
                <a:cs typeface="+mn-cs"/>
              </a:rPr>
              <a:t>1,3,4,12</a:t>
            </a:r>
            <a:r>
              <a:rPr lang="en-US" sz="1200" kern="1200">
                <a:solidFill>
                  <a:schemeClr val="tx1"/>
                </a:solidFill>
                <a:effectLst/>
                <a:latin typeface="+mn-lt"/>
                <a:ea typeface="+mn-ea"/>
                <a:cs typeface="+mn-cs"/>
              </a:rPr>
              <a:t>, Martin Cornillet</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Holmfridur</a:t>
            </a:r>
            <a:r>
              <a:rPr lang="en-US" sz="1200" kern="1200">
                <a:solidFill>
                  <a:schemeClr val="tx1"/>
                </a:solidFill>
                <a:effectLst/>
                <a:latin typeface="+mn-lt"/>
                <a:ea typeface="+mn-ea"/>
                <a:cs typeface="+mn-cs"/>
              </a:rPr>
              <a:t> Helgadottir</a:t>
            </a:r>
            <a:r>
              <a:rPr lang="en-US" sz="1200" kern="1200" baseline="30000">
                <a:solidFill>
                  <a:schemeClr val="tx1"/>
                </a:solidFill>
                <a:effectLst/>
                <a:latin typeface="+mn-lt"/>
                <a:ea typeface="+mn-ea"/>
                <a:cs typeface="+mn-cs"/>
              </a:rPr>
              <a:t>1,14</a:t>
            </a:r>
            <a:r>
              <a:rPr lang="en-US" sz="1200" kern="1200">
                <a:solidFill>
                  <a:schemeClr val="tx1"/>
                </a:solidFill>
                <a:effectLst/>
                <a:latin typeface="+mn-lt"/>
                <a:ea typeface="+mn-ea"/>
                <a:cs typeface="+mn-cs"/>
              </a:rPr>
              <a:t>, Bryan  McCauley</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Laura Cristoferi</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Marco Carbone</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Vincenzo Cardinale</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Marte  Lie Høivik</a:t>
            </a:r>
            <a:r>
              <a:rPr lang="en-US" sz="1200" kern="1200" baseline="30000">
                <a:solidFill>
                  <a:schemeClr val="tx1"/>
                </a:solidFill>
                <a:effectLst/>
                <a:latin typeface="+mn-lt"/>
                <a:ea typeface="+mn-ea"/>
                <a:cs typeface="+mn-cs"/>
              </a:rPr>
              <a:t>17,18</a:t>
            </a:r>
            <a:r>
              <a:rPr lang="en-US" sz="1200" kern="1200">
                <a:solidFill>
                  <a:schemeClr val="tx1"/>
                </a:solidFill>
                <a:effectLst/>
                <a:latin typeface="+mn-lt"/>
                <a:ea typeface="+mn-ea"/>
                <a:cs typeface="+mn-cs"/>
              </a:rPr>
              <a:t>, Lise Katrine Engesæter</a:t>
            </a:r>
            <a:r>
              <a:rPr lang="en-US" sz="1200" kern="1200" baseline="30000">
                <a:solidFill>
                  <a:schemeClr val="tx1"/>
                </a:solidFill>
                <a:effectLst/>
                <a:latin typeface="+mn-lt"/>
                <a:ea typeface="+mn-ea"/>
                <a:cs typeface="+mn-cs"/>
              </a:rPr>
              <a:t>1,3,4,12</a:t>
            </a:r>
            <a:r>
              <a:rPr lang="en-US" sz="1200" kern="1200">
                <a:solidFill>
                  <a:schemeClr val="tx1"/>
                </a:solidFill>
                <a:effectLst/>
                <a:latin typeface="+mn-lt"/>
                <a:ea typeface="+mn-ea"/>
                <a:cs typeface="+mn-cs"/>
              </a:rPr>
              <a:t>, Sara Tjønnfjord</a:t>
            </a:r>
            <a:r>
              <a:rPr lang="en-US" sz="1200" kern="1200" baseline="30000">
                <a:solidFill>
                  <a:schemeClr val="tx1"/>
                </a:solidFill>
                <a:effectLst/>
                <a:latin typeface="+mn-lt"/>
                <a:ea typeface="+mn-ea"/>
                <a:cs typeface="+mn-cs"/>
              </a:rPr>
              <a:t>1,3,12,17</a:t>
            </a:r>
            <a:r>
              <a:rPr lang="en-US" sz="1200" kern="1200">
                <a:solidFill>
                  <a:schemeClr val="tx1"/>
                </a:solidFill>
                <a:effectLst/>
                <a:latin typeface="+mn-lt"/>
                <a:ea typeface="+mn-ea"/>
                <a:cs typeface="+mn-cs"/>
              </a:rPr>
              <a:t>, Adrian McCann</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Per Ueland</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Mette Vesterhus</a:t>
            </a:r>
            <a:r>
              <a:rPr lang="en-US" sz="1200" kern="1200" baseline="30000">
                <a:solidFill>
                  <a:schemeClr val="tx1"/>
                </a:solidFill>
                <a:effectLst/>
                <a:latin typeface="+mn-lt"/>
                <a:ea typeface="+mn-ea"/>
                <a:cs typeface="+mn-cs"/>
              </a:rPr>
              <a:t>1,14</a:t>
            </a:r>
            <a:r>
              <a:rPr lang="en-US" sz="1200" kern="1200">
                <a:solidFill>
                  <a:schemeClr val="tx1"/>
                </a:solidFill>
                <a:effectLst/>
                <a:latin typeface="+mn-lt"/>
                <a:ea typeface="+mn-ea"/>
                <a:cs typeface="+mn-cs"/>
              </a:rPr>
              <a:t>, Tom Hemming Karlsen</a:t>
            </a:r>
            <a:r>
              <a:rPr lang="en-US" sz="1200" kern="1200" baseline="30000">
                <a:solidFill>
                  <a:schemeClr val="tx1"/>
                </a:solidFill>
                <a:effectLst/>
                <a:latin typeface="+mn-lt"/>
                <a:ea typeface="+mn-ea"/>
                <a:cs typeface="+mn-cs"/>
              </a:rPr>
              <a:t>1,3,4,12</a:t>
            </a:r>
            <a:r>
              <a:rPr lang="en-US" sz="1200" kern="1200">
                <a:solidFill>
                  <a:schemeClr val="tx1"/>
                </a:solidFill>
                <a:effectLst/>
                <a:latin typeface="+mn-lt"/>
                <a:ea typeface="+mn-ea"/>
                <a:cs typeface="+mn-cs"/>
              </a:rPr>
              <a:t>, Henning Grønbæk</a:t>
            </a:r>
            <a:r>
              <a:rPr lang="en-US" sz="1200" kern="1200" baseline="30000">
                <a:solidFill>
                  <a:schemeClr val="tx1"/>
                </a:solidFill>
                <a:effectLst/>
                <a:latin typeface="+mn-lt"/>
                <a:ea typeface="+mn-ea"/>
                <a:cs typeface="+mn-cs"/>
              </a:rPr>
              <a:t>9,10</a:t>
            </a:r>
            <a:r>
              <a:rPr lang="en-US" sz="1200" kern="1200">
                <a:solidFill>
                  <a:schemeClr val="tx1"/>
                </a:solidFill>
                <a:effectLst/>
                <a:latin typeface="+mn-lt"/>
                <a:ea typeface="+mn-ea"/>
                <a:cs typeface="+mn-cs"/>
              </a:rPr>
              <a:t>, Eugenio Gaudio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Konstantinos N. Lazaridis</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Annika Bergquist</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Espen Melum</a:t>
            </a:r>
            <a:r>
              <a:rPr lang="en-US" sz="1200" kern="1200" baseline="30000">
                <a:solidFill>
                  <a:schemeClr val="tx1"/>
                </a:solidFill>
                <a:effectLst/>
                <a:latin typeface="+mn-lt"/>
                <a:ea typeface="+mn-ea"/>
                <a:cs typeface="+mn-cs"/>
              </a:rPr>
              <a:t>1,3,4,6,12</a:t>
            </a:r>
            <a:r>
              <a:rPr lang="en-US" sz="1200" kern="1200">
                <a:solidFill>
                  <a:schemeClr val="tx1"/>
                </a:solidFill>
                <a:effectLst/>
                <a:latin typeface="+mn-lt"/>
                <a:ea typeface="+mn-ea"/>
                <a:cs typeface="+mn-cs"/>
              </a:rPr>
              <a:t>, Fredrik Backhed</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Johannes R. Hov</a:t>
            </a:r>
            <a:r>
              <a:rPr lang="en-US" sz="1200" kern="1200" baseline="30000">
                <a:solidFill>
                  <a:schemeClr val="tx1"/>
                </a:solidFill>
                <a:effectLst/>
                <a:latin typeface="+mn-lt"/>
                <a:ea typeface="+mn-ea"/>
                <a:cs typeface="+mn-cs"/>
              </a:rPr>
              <a:t>1,3,12,17</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Norwegian PSC Research Center, Department of Transplantation Medicine, Division of Surgery and Specialized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The Wallenberg Laboratory, Department of Molecular and Clinical Medicine, Institute of Medicine, Sahlgrenska Academy, University of Gothenburg, Gothenburg, Sweden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Research Institute of Internal Medicine, Division of Surgery and Specialized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Institute of Clinical Medicine, Faculty of Medicine, University of Oslo,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Department of Anatomical, Histological, Forensic Medicine and Orthopedics Sciences, Sapienza University of Rome, Rome, Italy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Division of Gastroenterology and Hepatology, Mayo Clinic, Rochester, MN,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Division of Gastroenterology and Hepatology, School of Medicine, University of Missouri, Columbia, MO,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Division of Gastroenterology and Hepatology, University of Missouri School of Medicine, Columbia, MO,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Department of Hepatology &amp; Gastroenterology, Aarhus University Hospital, Clinical Institute, Aarhus University, Aarhus, Denmark</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Clinical Institute, Aarhus University, Aarhus, Denmark</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Hybrid Technology Hub-Centre of Excellence, Institute of Basic Medical Sciences, Faculty of Medicine, University of Oslo,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Section of Gastroenterology, Department of Transplantation Medicine, Division of Surgery and Specialized Medicine, Oslo University Hospital Oslo,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Department of Medicine Huddinge, Center for Infectious Medicine, Karolinska Institutet, Karolinska University Hospital, Stockholm, Sweden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Department of Medicine, Haraldsplass Deaconess Hospital, Bergen,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Department of Medicine and Surgery, University of Milano-Bicocca, Liver Unit, ASST Grande Ospedale Metropolitano (GOM) Niguarda, Milan, Italy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Department of Translational and Precision Medicine, Sapienza University of Rome, Rome, Italy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Institute of Clinical Medicine, Faculty of Medicine, University of Oslo, Department of Gastroenterology, Division of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Department of Gastroenterology, Division of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Bevital AS, Bergen,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Unit of Gastroenterology and hepatology, Department of Medicine Huddinge, Karolinska Institutet, Karolinska University Hospital, Stockholm, Sweden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a:solidFill>
                  <a:schemeClr val="tx1"/>
                </a:solidFill>
                <a:effectLst/>
                <a:latin typeface="+mn-lt"/>
                <a:ea typeface="+mn-ea"/>
                <a:cs typeface="+mn-cs"/>
              </a:rPr>
              <a:t>Although the gut-liver axis is implicated in primary sclerosing cholangitis (PSC), robust clinical and translational evidence of intestinal drivers are scarce. Here, we used an unbiased metabolomic approach to identify microbially produced molecules associated with PSC and its outcomes and experimentally defined their mechanistic role in bile duct inflammation and fibrosis.</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We profiled more than 1,100 plasma metabolites in people with PSC (n=161) before or after liver transplantation (LT) and healthy controls (HC, n=32) using untargeted LC–MS/MS. Putative microbiota-derived drivers were identified by prioritizing metabolites that (i) were differentially abundant in PSC, (ii) predicted LT-free survival, (iii) remained altered despite LT. Targeted technical and clinical validation were performed in more than 1,600 PSC blood samples from Norway, Sweden and USA, and 560 control samples from inflammatory bowel disease (IBD) without PSC and people with primary biliary cholangitis or metabolic dysfunction-associated steatotic liver disease. Metagenome sequencing was performed in people with PSC (n=144). Experimental validation was performed by challenging patient-derived cholangiocyte organoids and chow-fed and 3,5-diethoxycarbonyl-1,4-dihydrocollidine (DDC)-fed mice with key disease-associated metabolite.</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The histidine metabolite imidazole propionate (ImP) emerged as the most robustly increased metabolite in PSC. ImP was persistently elevated after LT, and consistently predicted reduced LT-free survival in geographically distinct cohorts. PSC-related gut bacteria correlated with ImP concentration in blood and proctocolectomized individuals had reduced ImP levels. People with PSC had higher ImP levels than disease controls, unaffected by IBD status. When challenged with ImP, cholangiocyte organoids secreted pro-inflammatory and pro-fibrogenic factors, and cholangiocyte cell lines displayed mTORC1 activation, which previously has been identified to mediate ImP signaling. In wildtype mice, chronic ImP administration caused biliary fibrosis, portal inflammation and ductular reaction, and ImP exacerbated the biliary injury in DDC-fed mice. The ImP effects were abolished in mice deficient in p38γ/δ MAP kinase isoforms.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We identify gut microbial ImP as a key player in PSC pathophysiology via activation of p38γ/δ-dependent mTORC1 signaling. Targeting ImP production or signaling can represent a therapeutic strategy for PSC.</a:t>
            </a:r>
            <a:endParaRPr lang="en-NZ" sz="1200" kern="1200">
              <a:solidFill>
                <a:schemeClr val="tx1"/>
              </a:solidFill>
              <a:effectLst/>
              <a:latin typeface="+mn-lt"/>
              <a:ea typeface="+mn-ea"/>
              <a:cs typeface="+mn-cs"/>
            </a:endParaRPr>
          </a:p>
          <a:p>
            <a:endParaRPr lang="en-NZ"/>
          </a:p>
        </p:txBody>
      </p:sp>
      <p:sp>
        <p:nvSpPr>
          <p:cNvPr id="4" name="Slide Number Placeholder 3"/>
          <p:cNvSpPr>
            <a:spLocks noGrp="1"/>
          </p:cNvSpPr>
          <p:nvPr>
            <p:ph type="sldNum" sz="quarter" idx="5"/>
          </p:nvPr>
        </p:nvSpPr>
        <p:spPr/>
        <p:txBody>
          <a:bodyPr/>
          <a:lstStyle/>
          <a:p>
            <a:fld id="{F872C0F0-71E7-46B6-AA6F-1D7E0E2B8B3E}" type="slidenum">
              <a:rPr lang="en-US" smtClean="0"/>
              <a:t>7</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ALP, alkaline phosphatase; BZF, bezafibrate; CI, confidence interval; HR, hazard ratio; LT, liver transplantation; NNT, number needed to treat to prevent 1 death or liver transplant; PBC, primary biliary cholangitis; UDCA, ursodeoxycholic acid; ULN, upper limit of normal.</a:t>
            </a:r>
          </a:p>
          <a:p>
            <a:r>
              <a:rPr lang="en-US" sz="1200" b="1" kern="1200" dirty="0">
                <a:solidFill>
                  <a:schemeClr val="tx1"/>
                </a:solidFill>
                <a:effectLst/>
                <a:latin typeface="Arial" panose="020B0604020202020204" pitchFamily="34" charset="0"/>
                <a:ea typeface="+mn-ea"/>
                <a:cs typeface="Arial" panose="020B0604020202020204" pitchFamily="34" charset="0"/>
              </a:rPr>
              <a:t> </a:t>
            </a:r>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number needed to treat with bezafibrate as second-line therapy to prevent liver transplantation or death in people with primary biliary cholangitis</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TOP-294-YI</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de-DE" sz="1200" u="sng" kern="1200" dirty="0">
                <a:solidFill>
                  <a:schemeClr val="tx1"/>
                </a:solidFill>
                <a:effectLst/>
                <a:latin typeface="+mn-lt"/>
                <a:ea typeface="+mn-ea"/>
                <a:cs typeface="+mn-cs"/>
              </a:rPr>
              <a:t>Ellen Werner</a:t>
            </a:r>
            <a:r>
              <a:rPr lang="de-DE" sz="1200" kern="1200" baseline="30000" dirty="0">
                <a:solidFill>
                  <a:schemeClr val="tx1"/>
                </a:solidFill>
                <a:effectLst/>
                <a:latin typeface="+mn-lt"/>
                <a:ea typeface="+mn-ea"/>
                <a:cs typeface="+mn-cs"/>
              </a:rPr>
              <a:t>1</a:t>
            </a:r>
            <a:r>
              <a:rPr lang="de-DE" sz="1200" kern="1200" dirty="0">
                <a:solidFill>
                  <a:schemeClr val="tx1"/>
                </a:solidFill>
                <a:effectLst/>
                <a:latin typeface="+mn-lt"/>
                <a:ea typeface="+mn-ea"/>
                <a:cs typeface="+mn-cs"/>
              </a:rPr>
              <a:t>, Maria A. van de Vrie</a:t>
            </a:r>
            <a:r>
              <a:rPr lang="de-DE" sz="1200" kern="1200" baseline="30000" dirty="0">
                <a:solidFill>
                  <a:schemeClr val="tx1"/>
                </a:solidFill>
                <a:effectLst/>
                <a:latin typeface="+mn-lt"/>
                <a:ea typeface="+mn-ea"/>
                <a:cs typeface="+mn-cs"/>
              </a:rPr>
              <a:t>1</a:t>
            </a:r>
            <a:r>
              <a:rPr lang="de-DE" sz="1200" kern="1200" dirty="0">
                <a:solidFill>
                  <a:schemeClr val="tx1"/>
                </a:solidFill>
                <a:effectLst/>
                <a:latin typeface="+mn-lt"/>
                <a:ea typeface="+mn-ea"/>
                <a:cs typeface="+mn-cs"/>
              </a:rPr>
              <a:t>, Maria C. van Hooff</a:t>
            </a:r>
            <a:r>
              <a:rPr lang="de-DE" sz="1200" kern="1200" baseline="30000" dirty="0">
                <a:solidFill>
                  <a:schemeClr val="tx1"/>
                </a:solidFill>
                <a:effectLst/>
                <a:latin typeface="+mn-lt"/>
                <a:ea typeface="+mn-ea"/>
                <a:cs typeface="+mn-cs"/>
              </a:rPr>
              <a:t>1</a:t>
            </a:r>
            <a:r>
              <a:rPr lang="de-DE" sz="1200" kern="1200" dirty="0">
                <a:solidFill>
                  <a:schemeClr val="tx1"/>
                </a:solidFill>
                <a:effectLst/>
                <a:latin typeface="+mn-lt"/>
                <a:ea typeface="+mn-ea"/>
                <a:cs typeface="+mn-cs"/>
              </a:rPr>
              <a:t>, Adriaan J. van der Meer</a:t>
            </a:r>
            <a:r>
              <a:rPr lang="de-DE" sz="1200" kern="1200" baseline="30000" dirty="0">
                <a:solidFill>
                  <a:schemeClr val="tx1"/>
                </a:solidFill>
                <a:effectLst/>
                <a:latin typeface="+mn-lt"/>
                <a:ea typeface="+mn-ea"/>
                <a:cs typeface="+mn-cs"/>
              </a:rPr>
              <a:t>1</a:t>
            </a:r>
            <a:endParaRPr lang="en-NZ" sz="1200" kern="1200" dirty="0">
              <a:solidFill>
                <a:schemeClr val="tx1"/>
              </a:solidFill>
              <a:effectLst/>
              <a:latin typeface="+mn-lt"/>
              <a:ea typeface="+mn-ea"/>
              <a:cs typeface="+mn-cs"/>
            </a:endParaRPr>
          </a:p>
          <a:p>
            <a:endParaRPr lang="en-US" sz="1200" i="1" kern="1200" baseline="300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Erasmus University Medical Center, Rotterdam, Netherlands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GB" sz="1200" kern="1200" dirty="0">
                <a:solidFill>
                  <a:schemeClr val="tx1"/>
                </a:solidFill>
                <a:effectLst/>
                <a:latin typeface="+mn-lt"/>
                <a:ea typeface="+mn-ea"/>
                <a:cs typeface="+mn-cs"/>
              </a:rPr>
              <a:t>The clinical benefit of bezafibrate (BZF) in primary biliary cholangitis (PBC) has not been extensively reported in absolute measures. We aimed to assess the number needed to treat (NNT) with bezafibrate (BZF) to prevent liver transplantation (LT) or death among people with PBC.</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The NNT was calculated based on the LT-free survival probability among ursodeoxycholic acid (UDCA)-treated individuals with PBC included in the Dutch PBC Cohort Study and the reported adjusted HR of BZF on LT or death (</a:t>
            </a:r>
            <a:r>
              <a:rPr lang="en-GB" sz="1200" kern="1200" dirty="0" err="1">
                <a:solidFill>
                  <a:schemeClr val="tx1"/>
                </a:solidFill>
                <a:effectLst/>
                <a:latin typeface="+mn-lt"/>
                <a:ea typeface="+mn-ea"/>
                <a:cs typeface="+mn-cs"/>
              </a:rPr>
              <a:t>aHR</a:t>
            </a:r>
            <a:r>
              <a:rPr lang="en-GB" sz="1200" kern="1200" dirty="0">
                <a:solidFill>
                  <a:schemeClr val="tx1"/>
                </a:solidFill>
                <a:effectLst/>
                <a:latin typeface="+mn-lt"/>
                <a:ea typeface="+mn-ea"/>
                <a:cs typeface="+mn-cs"/>
              </a:rPr>
              <a:t> 0.33, 95%CI 0.19-0.55) in the Japanese Cohort Study (Tanaka et al. J Hepatol 2021). In addition, the NNT was plotted over the range of the GLOBE score (as a prognostic tool), to allow the estimation of the NNT to prevent one LT or death for the individual with BZF. The NNT to prevent one death or LT within 5 years (NNT5y) or 10 years (NNT10y) is presented.</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In total, 2271(63.7%) Dutch people with PBC had an ALP above the upper limit of normal (ULN) after one year of UDCA. Their median age was 57.1 years (IQR 50.1</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67.0), 2003 (88.2%) were female and 187 (8.2%) had cirrhosis. During a median follow-up of 7.5 years (IQR 3.5</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13.2), 76 patients underwent LT and 411 patients died without LT. Overall, the cumulative 5y and 10y LT-free survival was 90.0% (95% 88.6</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91.4) and 79.4% (95% CI 77.2</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81.5), respectively. This corresponded to an estimated NNT5y of 15 (95%CI 11</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26) and a NNT10y of 7 (95%CI 6</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13)</a:t>
            </a:r>
            <a:r>
              <a:rPr lang="en-GB" sz="1200" u="sng"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prevent one LT or death. According to the ALP category (1.0</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1.67xULN, 1.67</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3.0xULN, and ≥3.0xULN) at one year of UDCA, the NNT5y was 20 (95%CI 14</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38), 13 (95%CI 9</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26), and 7 (95%CI 5</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15), and the NNT10y was 8 (95%CI 6–15), 8 (95%CI 6</a:t>
            </a:r>
            <a:r>
              <a:rPr lang="en-GB" sz="1200" kern="1200" dirty="0">
                <a:solidFill>
                  <a:schemeClr val="tx1"/>
                </a:solidFill>
                <a:effectLst/>
                <a:latin typeface="Arial" panose="020B0604020202020204" pitchFamily="34" charset="0"/>
                <a:ea typeface="+mn-ea"/>
                <a:cs typeface="Arial" panose="020B0604020202020204" pitchFamily="34" charset="0"/>
              </a:rPr>
              <a:t>–</a:t>
            </a:r>
            <a:r>
              <a:rPr lang="en-GB" sz="1200" kern="1200" dirty="0">
                <a:solidFill>
                  <a:schemeClr val="tx1"/>
                </a:solidFill>
                <a:effectLst/>
                <a:latin typeface="+mn-lt"/>
                <a:ea typeface="+mn-ea"/>
                <a:cs typeface="+mn-cs"/>
              </a:rPr>
              <a:t>16) and 4 (95%CI 3–8), respectively. The NNT5y and NNT10y dropped below 20 from a GLOBE score above 0.19 and –0.81 (corresponding to an estimated cumulative LT-free survival of 92.3% for either 5 or 10 years), which was the case for 768/1741 (44.1%) and 1494/1741 (85.8%) people in the analyses.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The overall projected efficacy of continued BZF therapy in terms of the NNT to prevent LT or death was strong (NNT&lt;20), also in case people had a relatively favourable ALP level (1.0-1.67xULN) after one year of UDCA. These results highlight the potential clinical benefit of off-label BZF therapy in those without ALP normalization with UDCA therapy alone.</a:t>
            </a:r>
            <a:br>
              <a:rPr lang="en-US" sz="1200" kern="1200" dirty="0">
                <a:solidFill>
                  <a:schemeClr val="tx1"/>
                </a:solidFill>
                <a:effectLst/>
                <a:latin typeface="+mn-lt"/>
                <a:ea typeface="+mn-ea"/>
                <a:cs typeface="+mn-cs"/>
              </a:rPr>
            </a:br>
            <a:endParaRPr lang="en-NZ" sz="120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5"/>
          </p:nvPr>
        </p:nvSpPr>
        <p:spPr/>
        <p:txBody>
          <a:bodyPr/>
          <a:lstStyle/>
          <a:p>
            <a:fld id="{F872C0F0-71E7-46B6-AA6F-1D7E0E2B8B3E}" type="slidenum">
              <a:rPr lang="en-US" smtClean="0"/>
              <a:t>27</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9EB8A-0BF6-4297-F175-FD1131415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01B9E2-9D33-F582-6A98-FCD8C3E5A6B2}"/>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28DA9E3C-21EF-F6EB-28B7-10B32EC9D0B3}"/>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a:t>
            </a:r>
            <a:r>
              <a:rPr lang="en-US" sz="1200" b="0" i="1" kern="1200" err="1">
                <a:solidFill>
                  <a:schemeClr val="tx1"/>
                </a:solidFill>
                <a:effectLst/>
                <a:latin typeface="Arial" panose="020B0604020202020204" pitchFamily="34" charset="0"/>
                <a:ea typeface="+mn-ea"/>
                <a:cs typeface="Arial" panose="020B0604020202020204" pitchFamily="34" charset="0"/>
              </a:rPr>
              <a:t>BZF</a:t>
            </a:r>
            <a:r>
              <a:rPr lang="en-US" sz="1200" b="0" i="1" kern="1200">
                <a:solidFill>
                  <a:schemeClr val="tx1"/>
                </a:solidFill>
                <a:effectLst/>
                <a:latin typeface="Arial" panose="020B0604020202020204" pitchFamily="34" charset="0"/>
                <a:ea typeface="+mn-ea"/>
                <a:cs typeface="Arial" panose="020B0604020202020204" pitchFamily="34" charset="0"/>
              </a:rPr>
              <a:t>, bezafibrate; CI, confidence interval; IQR, interquartile range; LT, liver transplant; NNT, number needed to treat to prevent 1 death or liver transplant; UDCA, ursodeoxycholic acid; ULN, upper limit of normal.</a:t>
            </a:r>
          </a:p>
          <a:p>
            <a:r>
              <a:rPr lang="en-US" sz="1200" b="1" kern="1200">
                <a:solidFill>
                  <a:schemeClr val="tx1"/>
                </a:solidFill>
                <a:effectLst/>
                <a:latin typeface="Arial" panose="020B0604020202020204" pitchFamily="34" charset="0"/>
                <a:ea typeface="+mn-ea"/>
                <a:cs typeface="Arial" panose="020B0604020202020204" pitchFamily="34" charset="0"/>
              </a:rPr>
              <a:t> </a:t>
            </a:r>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The number needed to treat with bezafibrate as second-line therapy to prevent liver transplantation or death in people with primary biliary cholangitis</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TOP-294-YI</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de-DE" sz="1200" u="sng" kern="1200">
                <a:solidFill>
                  <a:schemeClr val="tx1"/>
                </a:solidFill>
                <a:effectLst/>
                <a:latin typeface="+mn-lt"/>
                <a:ea typeface="+mn-ea"/>
                <a:cs typeface="+mn-cs"/>
              </a:rPr>
              <a:t>Ellen Werner</a:t>
            </a:r>
            <a:r>
              <a:rPr lang="de-DE" sz="1200" kern="1200" baseline="30000">
                <a:solidFill>
                  <a:schemeClr val="tx1"/>
                </a:solidFill>
                <a:effectLst/>
                <a:latin typeface="+mn-lt"/>
                <a:ea typeface="+mn-ea"/>
                <a:cs typeface="+mn-cs"/>
              </a:rPr>
              <a:t>1</a:t>
            </a:r>
            <a:r>
              <a:rPr lang="de-DE" sz="1200" kern="1200">
                <a:solidFill>
                  <a:schemeClr val="tx1"/>
                </a:solidFill>
                <a:effectLst/>
                <a:latin typeface="+mn-lt"/>
                <a:ea typeface="+mn-ea"/>
                <a:cs typeface="+mn-cs"/>
              </a:rPr>
              <a:t>, Maria A. van de Vrie</a:t>
            </a:r>
            <a:r>
              <a:rPr lang="de-DE" sz="1200" kern="1200" baseline="30000">
                <a:solidFill>
                  <a:schemeClr val="tx1"/>
                </a:solidFill>
                <a:effectLst/>
                <a:latin typeface="+mn-lt"/>
                <a:ea typeface="+mn-ea"/>
                <a:cs typeface="+mn-cs"/>
              </a:rPr>
              <a:t>1</a:t>
            </a:r>
            <a:r>
              <a:rPr lang="de-DE" sz="1200" kern="1200">
                <a:solidFill>
                  <a:schemeClr val="tx1"/>
                </a:solidFill>
                <a:effectLst/>
                <a:latin typeface="+mn-lt"/>
                <a:ea typeface="+mn-ea"/>
                <a:cs typeface="+mn-cs"/>
              </a:rPr>
              <a:t>, Maria C. van Hooff</a:t>
            </a:r>
            <a:r>
              <a:rPr lang="de-DE" sz="1200" kern="1200" baseline="30000">
                <a:solidFill>
                  <a:schemeClr val="tx1"/>
                </a:solidFill>
                <a:effectLst/>
                <a:latin typeface="+mn-lt"/>
                <a:ea typeface="+mn-ea"/>
                <a:cs typeface="+mn-cs"/>
              </a:rPr>
              <a:t>1</a:t>
            </a:r>
            <a:r>
              <a:rPr lang="de-DE" sz="1200" kern="1200">
                <a:solidFill>
                  <a:schemeClr val="tx1"/>
                </a:solidFill>
                <a:effectLst/>
                <a:latin typeface="+mn-lt"/>
                <a:ea typeface="+mn-ea"/>
                <a:cs typeface="+mn-cs"/>
              </a:rPr>
              <a:t>, Adriaan J. van der Meer</a:t>
            </a:r>
            <a:r>
              <a:rPr lang="de-DE" sz="1200" kern="1200" baseline="30000">
                <a:solidFill>
                  <a:schemeClr val="tx1"/>
                </a:solidFill>
                <a:effectLst/>
                <a:latin typeface="+mn-lt"/>
                <a:ea typeface="+mn-ea"/>
                <a:cs typeface="+mn-cs"/>
              </a:rPr>
              <a:t>1</a:t>
            </a:r>
            <a:endParaRPr lang="en-NZ" sz="1200" kern="1200">
              <a:solidFill>
                <a:schemeClr val="tx1"/>
              </a:solidFill>
              <a:effectLst/>
              <a:latin typeface="+mn-lt"/>
              <a:ea typeface="+mn-ea"/>
              <a:cs typeface="+mn-cs"/>
            </a:endParaRPr>
          </a:p>
          <a:p>
            <a:endParaRPr lang="en-US" sz="1200" i="1" kern="1200" baseline="300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Erasmus University Medical Center, Rotterdam, Netherlands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The clinical benefit of bezafibrate (BZF) in primary biliary cholangitis (PBC) has not been extensively reported in absolute measures. We aimed to assess the number needed to treat (NNT) with bezafibrate (BZF) to prevent liver transplantation (LT) or death among people with PBC.</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The NNT was calculated based on the LT-free survival probability among ursodeoxycholic acid (UDCA)-treated individuals with PBC included in the Dutch PBC Cohort Study and the reported adjusted HR of BZF on LT or death (aHR 0.33, 95%CI 0.19-0.55) in the Japanese Cohort Study (Tanaka et al. J Hepatol 2021). In addition, the NNT was plotted over the range of the GLOBE score (as a prognostic tool), to allow the estimation of the NNT to prevent one LT or death for the individual with BZF. The NNT to prevent one death or LT within 5 years (NNT5y) or 10 years (NNT10y) is presented.</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In total, 2271(63.7%) Dutch people with PBC had an ALP above the upper limit of normal (ULN) after one year of UDCA. Their median age was 57.1 years (IQR 50.1</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67.0), 2003 (88.2%) were female and 187 (8.2%) had cirrhosis. During a median follow-up of 7.5 years (IQR 3.5</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13.2), 76 patients underwent LT and 411 patients died without LT. Overall, the cumulative 5y and 10y LT-free survival was 90.0% (95% 88.6</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91.4) and 79.4% (95% CI 77.2</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81.5), respectively. This corresponded to an estimated NNT5y of 15 (95%CI 11</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26) and a NNT10y of 7 (95%CI 6</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13)</a:t>
            </a:r>
            <a:r>
              <a:rPr lang="en-GB" sz="1200" u="sng" kern="1200">
                <a:solidFill>
                  <a:schemeClr val="tx1"/>
                </a:solidFill>
                <a:effectLst/>
                <a:latin typeface="+mn-lt"/>
                <a:ea typeface="+mn-ea"/>
                <a:cs typeface="+mn-cs"/>
              </a:rPr>
              <a:t> </a:t>
            </a:r>
            <a:r>
              <a:rPr lang="en-GB" sz="1200" kern="1200">
                <a:solidFill>
                  <a:schemeClr val="tx1"/>
                </a:solidFill>
                <a:effectLst/>
                <a:latin typeface="+mn-lt"/>
                <a:ea typeface="+mn-ea"/>
                <a:cs typeface="+mn-cs"/>
              </a:rPr>
              <a:t>to prevent one LT or death. According to the ALP category (1.0</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1.67xULN, 1.67</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3.0xULN, and ≥3.0xULN) at one year of UDCA, the NNT5y was 20 (95%CI 14</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38), 13 (95%CI 9</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26), and 7 (95%CI 5</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15), and the NNT10y was 8 (95%CI 6–15), 8 (95%CI 6</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kern="1200">
                <a:solidFill>
                  <a:schemeClr val="tx1"/>
                </a:solidFill>
                <a:effectLst/>
                <a:latin typeface="+mn-lt"/>
                <a:ea typeface="+mn-ea"/>
                <a:cs typeface="+mn-cs"/>
              </a:rPr>
              <a:t>16), and 4 (95%CI 3–8), respectively. The NNT5y and NNT10y dropped below 20 from a GLOBE score above 0.19 and –0.81 (corresponding to an estimated cumulative LT-free survival of 92.3% for either 5 or 10 years), which was the case for 768/1741 (44.1%) and 1494/1741 (85.8%) people in the analyses.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The overall projected efficacy of continued BZF therapy in terms of the NNT to prevent LT or death was strong (NNT&lt;20), also in case people had a relatively favourable ALP level (1.0-1.67xULN) after one year of UDCA. These results highlight the potential clinical benefit of off-label BZF therapy in those without ALP normalization with UDCA therapy alone.</a:t>
            </a:r>
            <a:br>
              <a:rPr lang="en-US" sz="1200" kern="1200">
                <a:solidFill>
                  <a:schemeClr val="tx1"/>
                </a:solidFill>
                <a:effectLst/>
                <a:latin typeface="+mn-lt"/>
                <a:ea typeface="+mn-ea"/>
                <a:cs typeface="+mn-cs"/>
              </a:rPr>
            </a:br>
            <a:endParaRPr lang="en-NZ" sz="1200" kern="1200">
              <a:solidFill>
                <a:schemeClr val="tx1"/>
              </a:solidFill>
              <a:effectLst/>
              <a:latin typeface="+mn-lt"/>
              <a:ea typeface="+mn-ea"/>
              <a:cs typeface="+mn-cs"/>
            </a:endParaRPr>
          </a:p>
          <a:p>
            <a:endParaRPr lang="en-NZ"/>
          </a:p>
        </p:txBody>
      </p:sp>
      <p:sp>
        <p:nvSpPr>
          <p:cNvPr id="4" name="Slide Number Placeholder 3">
            <a:extLst>
              <a:ext uri="{FF2B5EF4-FFF2-40B4-BE49-F238E27FC236}">
                <a16:creationId xmlns:a16="http://schemas.microsoft.com/office/drawing/2014/main" id="{2879D2EE-1334-2FB1-82D1-EBECE7B55DA9}"/>
              </a:ext>
            </a:extLst>
          </p:cNvPr>
          <p:cNvSpPr>
            <a:spLocks noGrp="1"/>
          </p:cNvSpPr>
          <p:nvPr>
            <p:ph type="sldNum" sz="quarter" idx="5"/>
          </p:nvPr>
        </p:nvSpPr>
        <p:spPr/>
        <p:txBody>
          <a:bodyPr/>
          <a:lstStyle/>
          <a:p>
            <a:fld id="{F872C0F0-71E7-46B6-AA6F-1D7E0E2B8B3E}" type="slidenum">
              <a:rPr lang="en-US" smtClean="0"/>
              <a:t>28</a:t>
            </a:fld>
            <a:endParaRPr lang="en-US"/>
          </a:p>
        </p:txBody>
      </p:sp>
    </p:spTree>
    <p:extLst>
      <p:ext uri="{BB962C8B-B14F-4D97-AF65-F5344CB8AC3E}">
        <p14:creationId xmlns:p14="http://schemas.microsoft.com/office/powerpoint/2010/main" val="369746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AE, adverse event; ALP, alkaline phosphatase; </a:t>
            </a:r>
            <a:r>
              <a:rPr lang="en-US" sz="1200" b="0" i="1" noProof="0">
                <a:latin typeface="Arial" panose="020B0604020202020204" pitchFamily="34" charset="0"/>
                <a:cs typeface="Arial" panose="020B0604020202020204" pitchFamily="34" charset="0"/>
              </a:rPr>
              <a:t>K-808, </a:t>
            </a:r>
            <a:r>
              <a:rPr lang="en-US" sz="1200" b="0" i="1" noProof="0" err="1">
                <a:latin typeface="Arial" panose="020B0604020202020204" pitchFamily="34" charset="0"/>
                <a:cs typeface="Arial" panose="020B0604020202020204" pitchFamily="34" charset="0"/>
              </a:rPr>
              <a:t>pemafibrate</a:t>
            </a:r>
            <a:r>
              <a:rPr lang="en-US" sz="1200" b="0" noProof="0">
                <a:latin typeface="Arial" panose="020B0604020202020204" pitchFamily="34" charset="0"/>
                <a:cs typeface="Arial" panose="020B0604020202020204" pitchFamily="34" charset="0"/>
              </a:rPr>
              <a:t>; </a:t>
            </a:r>
            <a:r>
              <a:rPr lang="en-US" sz="1200" b="0" i="1" kern="1200">
                <a:solidFill>
                  <a:schemeClr val="tx1"/>
                </a:solidFill>
                <a:effectLst/>
                <a:latin typeface="Arial" panose="020B0604020202020204" pitchFamily="34" charset="0"/>
                <a:ea typeface="+mn-ea"/>
                <a:cs typeface="Arial" panose="020B0604020202020204" pitchFamily="34" charset="0"/>
              </a:rPr>
              <a:t>NRS, numerical rating scale; PBC, primary biliary cholangitis; POISE, PBC OCA International Study of Efficacy; PPAR</a:t>
            </a:r>
            <a:r>
              <a:rPr lang="el-GR" sz="1200" b="0" i="1" kern="1200">
                <a:solidFill>
                  <a:schemeClr val="tx1"/>
                </a:solidFill>
                <a:effectLst/>
                <a:latin typeface="Arial" panose="020B0604020202020204" pitchFamily="34" charset="0"/>
                <a:ea typeface="+mn-ea"/>
                <a:cs typeface="Arial" panose="020B0604020202020204" pitchFamily="34" charset="0"/>
              </a:rPr>
              <a:t>α</a:t>
            </a:r>
            <a:r>
              <a:rPr lang="en-NZ" sz="1200" b="0" i="1" kern="1200">
                <a:solidFill>
                  <a:schemeClr val="tx1"/>
                </a:solidFill>
                <a:effectLst/>
                <a:latin typeface="Arial" panose="020B0604020202020204" pitchFamily="34" charset="0"/>
                <a:ea typeface="+mn-ea"/>
                <a:cs typeface="Arial" panose="020B0604020202020204" pitchFamily="34" charset="0"/>
              </a:rPr>
              <a:t>, peroxisome proliferator-activated receptor alpha; PRO, patient-reported outcome; </a:t>
            </a:r>
            <a:r>
              <a:rPr lang="en-US" sz="1200" b="0" i="1" kern="1200">
                <a:solidFill>
                  <a:schemeClr val="tx1"/>
                </a:solidFill>
                <a:effectLst/>
                <a:latin typeface="Arial" panose="020B0604020202020204" pitchFamily="34" charset="0"/>
                <a:ea typeface="+mn-ea"/>
                <a:cs typeface="Arial" panose="020B0604020202020204" pitchFamily="34" charset="0"/>
              </a:rPr>
              <a:t>UDCA, ursodeoxycholic acid; ULN, upper limit of normal.</a:t>
            </a: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Safety and efficacy of </a:t>
            </a:r>
            <a:r>
              <a:rPr lang="en-US" sz="1200" b="1" kern="1200" err="1">
                <a:solidFill>
                  <a:schemeClr val="tx1"/>
                </a:solidFill>
                <a:effectLst/>
                <a:latin typeface="+mn-lt"/>
                <a:ea typeface="+mn-ea"/>
                <a:cs typeface="+mn-cs"/>
              </a:rPr>
              <a:t>pemafibrate</a:t>
            </a:r>
            <a:r>
              <a:rPr lang="en-US" sz="1200" b="1" kern="1200">
                <a:solidFill>
                  <a:schemeClr val="tx1"/>
                </a:solidFill>
                <a:effectLst/>
                <a:latin typeface="+mn-lt"/>
                <a:ea typeface="+mn-ea"/>
                <a:cs typeface="+mn-cs"/>
              </a:rPr>
              <a:t> (K-808), a selective peroxisome proliferator-activated receptor alpha modulator, in patients with primary biliary cholangitis: twelve-week data from the randomized, placebo-controlled, PEMA-PBC dose-finding study</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OS-106</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Gideon M. Hirschfield</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Kris V. Kowdley</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Marco Carbone</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David E. Jones</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Albert Parés</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Cynthia Levy</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Shinji Shimoda</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Andrey Belous</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Ryohei Tanigawa</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Hideki Suganami</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Atsushi Tanaka</a:t>
            </a:r>
            <a:r>
              <a:rPr lang="en-US" sz="1200" kern="1200" baseline="30000">
                <a:solidFill>
                  <a:schemeClr val="tx1"/>
                </a:solidFill>
                <a:effectLst/>
                <a:latin typeface="+mn-lt"/>
                <a:ea typeface="+mn-ea"/>
                <a:cs typeface="+mn-cs"/>
              </a:rPr>
              <a:t>10</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The Autoimmune and Rare Liver Disease </a:t>
            </a:r>
            <a:r>
              <a:rPr lang="en-US" sz="1200" i="1" kern="1200" err="1">
                <a:solidFill>
                  <a:schemeClr val="tx1"/>
                </a:solidFill>
                <a:effectLst/>
                <a:latin typeface="+mn-lt"/>
                <a:ea typeface="+mn-ea"/>
                <a:cs typeface="+mn-cs"/>
              </a:rPr>
              <a:t>Programme</a:t>
            </a:r>
            <a:r>
              <a:rPr lang="en-US" sz="1200" i="1" kern="1200">
                <a:solidFill>
                  <a:schemeClr val="tx1"/>
                </a:solidFill>
                <a:effectLst/>
                <a:latin typeface="+mn-lt"/>
                <a:ea typeface="+mn-ea"/>
                <a:cs typeface="+mn-cs"/>
              </a:rPr>
              <a:t>, Toronto General Hospital, Toronto,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Washington State University, Liver Institute Northwest, Velocity Clinical Research, Seattle, WA, USA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University of Milano-Bicocca, Milan, Italy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Newcastle University, Clinical and Translational Research Institute, Newcastle,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University of Barcelona, Hospital Clinic, Barcelona,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University of Miami, Milan, FL, USA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Kansai Medical University, Osaka, Japan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Kowa Pharma Development, Boston, MA, USA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Kowa Company, Tokyo, Japan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Teikyo University, Tokyo, Japan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a:solidFill>
                  <a:schemeClr val="tx1"/>
                </a:solidFill>
                <a:effectLst/>
                <a:latin typeface="+mn-lt"/>
                <a:ea typeface="+mn-ea"/>
                <a:cs typeface="+mn-cs"/>
              </a:rPr>
              <a:t>Treatment goals for patients living with primary biliary cholangitis (PBC) include improving alkaline phosphatase levels (ALP), with normalization increasingly recognized as the ideal response to therapy. We report 12-week data from the Phase 2, double-blind, randomized, placebo-controlled, multicenter trial of extended-release </a:t>
            </a:r>
            <a:r>
              <a:rPr lang="en-US" sz="1200" kern="1200" err="1">
                <a:solidFill>
                  <a:schemeClr val="tx1"/>
                </a:solidFill>
                <a:effectLst/>
                <a:latin typeface="+mn-lt"/>
                <a:ea typeface="+mn-ea"/>
                <a:cs typeface="+mn-cs"/>
              </a:rPr>
              <a:t>pemafibrate</a:t>
            </a:r>
            <a:r>
              <a:rPr lang="en-US" sz="1200" kern="1200">
                <a:solidFill>
                  <a:schemeClr val="tx1"/>
                </a:solidFill>
                <a:effectLst/>
                <a:latin typeface="+mn-lt"/>
                <a:ea typeface="+mn-ea"/>
                <a:cs typeface="+mn-cs"/>
              </a:rPr>
              <a:t> (K-808), a highly selective peroxisome proliferator-activated receptor (PPAR) alpha modulator, in patients with inadequate response or intolerance to ursodeoxycholic acid (UDCA); NCT06247735.</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Eligible non-cirrhotic patients with ALP &gt; 1.5 × upper limit of normal (ULN, 116 U/L) after at least 1 year of treatment with, or intolerance to, UDCA were randomized to receive either K-808 0.2 mg/day, 0.4 mg/day or placebo for 12 weeks, followed by a 52-week extension. The primary endpoint was percentage change from baseline in ALP. The key secondary endpoint was ALP normalization. Additional endpoints included achievement of POISE criteria (ALP &lt; 1.67 × ULN, with a reduction from baseline ≥ 15%, and total bilirubin ≤ 1 × ULN), patient-reported outcomes with PBC-40, 5-D Pruritus Scale, Pruritus and Fatigue Numerical Rating Scale (NRS). Safety endpoints included adverse events (AEs).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In total, 46 patients were randomized, with 15, 15 and 16 receiving K-808 0.2 mg, 0.4 mg and placebo, respectively. Mean (SD) age was 60.0 (12.3) years; 80.4% were female; 52.2% were from North America and 47.8% from Japan; BMI was 26.7 (7.5) kg/m</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Baseline ALP levels were 216.5 (49.8), 263.8 (124.9) and 271.5 (172.4) U/L, and 1, 3 and 2 patients had ALP &gt; 3 × ULN in K-808 0.2 mg, 0.4 mg and placebo groups, respectively. At week 12, least-squares mean changes in ALP were -47.7%, -48.5% and -1.3%; ALP normalized in 66.7%, 60.0% and 0% of patients. In the subpopulation with baseline ALP &gt; 1.67 × ULN (n = 32), ALP normalized in 44.4%, 60.0% and 0%, and POISE criteria were achieved in 88.9%, 70.0% and 0%. There were numerically greater improvements in endpoints of fatigue and pruritus with K-808. No serious AEs or safety concerns were identified during the 12-week treatment period.</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In patients with PBC who have insufficient response or intolerance to UDCA, addition of </a:t>
            </a:r>
            <a:r>
              <a:rPr lang="en-US" sz="1200" kern="1200" err="1">
                <a:solidFill>
                  <a:schemeClr val="tx1"/>
                </a:solidFill>
                <a:effectLst/>
                <a:latin typeface="+mn-lt"/>
                <a:ea typeface="+mn-ea"/>
                <a:cs typeface="+mn-cs"/>
              </a:rPr>
              <a:t>pemafibrate</a:t>
            </a:r>
            <a:r>
              <a:rPr lang="en-US" sz="1200" kern="1200">
                <a:solidFill>
                  <a:schemeClr val="tx1"/>
                </a:solidFill>
                <a:effectLst/>
                <a:latin typeface="+mn-lt"/>
                <a:ea typeface="+mn-ea"/>
                <a:cs typeface="+mn-cs"/>
              </a:rPr>
              <a:t> (K-808), a highly selective PPAR alpha modulator, for 12 weeks, led to clinically meaningful, and statistically significant, biochemical improvements in ALP, including normalization in ≥ 60% of participants. There were no safety concerns.</a:t>
            </a:r>
            <a:endParaRPr lang="en-NZ"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30</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69CC3-DF57-355E-49B7-4C835F47A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00E58-099A-FAB5-2816-0568DF9767A7}"/>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51B4338-9831-25DE-37CA-38B7F37FCF4E}"/>
              </a:ext>
            </a:extLst>
          </p:cNvPr>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AE, adverse event; ALP, alkaline phosphatase; BMI, body mass index; </a:t>
            </a:r>
            <a:r>
              <a:rPr lang="en-US" sz="1200" b="0" i="1" noProof="0" dirty="0">
                <a:latin typeface="Arial" panose="020B0604020202020204" pitchFamily="34" charset="0"/>
                <a:cs typeface="Arial" panose="020B0604020202020204" pitchFamily="34" charset="0"/>
              </a:rPr>
              <a:t>K-808, </a:t>
            </a:r>
            <a:r>
              <a:rPr lang="en-US" sz="1200" b="0" i="1" noProof="0" dirty="0" err="1">
                <a:latin typeface="Arial" panose="020B0604020202020204" pitchFamily="34" charset="0"/>
                <a:cs typeface="Arial" panose="020B0604020202020204" pitchFamily="34" charset="0"/>
              </a:rPr>
              <a:t>pemafibrate</a:t>
            </a:r>
            <a:r>
              <a:rPr lang="en-US" sz="1200" b="0" i="1" noProof="0" dirty="0">
                <a:latin typeface="Arial" panose="020B0604020202020204" pitchFamily="34" charset="0"/>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LSM, least squares mean; PBC, primary biliary cholangitis;</a:t>
            </a:r>
            <a:r>
              <a:rPr lang="en-US" sz="1200" b="1" i="1" kern="1200" dirty="0">
                <a:solidFill>
                  <a:schemeClr val="tx1"/>
                </a:solidFill>
                <a:effectLst/>
                <a:latin typeface="Arial" panose="020B0604020202020204" pitchFamily="34" charset="0"/>
                <a:ea typeface="+mn-ea"/>
                <a:cs typeface="Arial" panose="020B0604020202020204" pitchFamily="34" charset="0"/>
              </a:rPr>
              <a:t> </a:t>
            </a:r>
            <a:r>
              <a:rPr lang="en-US" sz="1200" b="0" i="1" kern="1200" dirty="0">
                <a:solidFill>
                  <a:schemeClr val="tx1"/>
                </a:solidFill>
                <a:effectLst/>
                <a:latin typeface="Arial" panose="020B0604020202020204" pitchFamily="34" charset="0"/>
                <a:ea typeface="+mn-ea"/>
                <a:cs typeface="Arial" panose="020B0604020202020204" pitchFamily="34" charset="0"/>
              </a:rPr>
              <a:t>POISE, PBC OCA International Study of Efficacy; PPAR</a:t>
            </a:r>
            <a:r>
              <a:rPr lang="el-GR" sz="1200" b="0" i="1" kern="1200" dirty="0">
                <a:solidFill>
                  <a:schemeClr val="tx1"/>
                </a:solidFill>
                <a:effectLst/>
                <a:latin typeface="Arial" panose="020B0604020202020204" pitchFamily="34" charset="0"/>
                <a:ea typeface="+mn-ea"/>
                <a:cs typeface="Arial" panose="020B0604020202020204" pitchFamily="34" charset="0"/>
              </a:rPr>
              <a:t>α</a:t>
            </a:r>
            <a:r>
              <a:rPr lang="en-NZ" sz="1200" b="0" i="1" kern="1200" dirty="0">
                <a:solidFill>
                  <a:schemeClr val="tx1"/>
                </a:solidFill>
                <a:effectLst/>
                <a:latin typeface="Arial" panose="020B0604020202020204" pitchFamily="34" charset="0"/>
                <a:ea typeface="+mn-ea"/>
                <a:cs typeface="Arial" panose="020B0604020202020204" pitchFamily="34" charset="0"/>
              </a:rPr>
              <a:t>, peroxisome proliferator-activated receptor alpha; SD, standard deviation; </a:t>
            </a:r>
            <a:r>
              <a:rPr lang="en-US" sz="1200" b="0" i="1" kern="1200" dirty="0">
                <a:solidFill>
                  <a:schemeClr val="tx1"/>
                </a:solidFill>
                <a:effectLst/>
                <a:latin typeface="Arial" panose="020B0604020202020204" pitchFamily="34" charset="0"/>
                <a:ea typeface="+mn-ea"/>
                <a:cs typeface="Arial" panose="020B0604020202020204" pitchFamily="34" charset="0"/>
              </a:rPr>
              <a:t>UDCA, ursodeoxycholic acid; ULN, upper limit of normal.</a:t>
            </a: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Safety and efficacy of </a:t>
            </a:r>
            <a:r>
              <a:rPr lang="en-US" sz="1200" b="1" kern="1200" dirty="0" err="1">
                <a:solidFill>
                  <a:schemeClr val="tx1"/>
                </a:solidFill>
                <a:effectLst/>
                <a:latin typeface="+mn-lt"/>
                <a:ea typeface="+mn-ea"/>
                <a:cs typeface="+mn-cs"/>
              </a:rPr>
              <a:t>pemafibrate</a:t>
            </a:r>
            <a:r>
              <a:rPr lang="en-US" sz="1200" b="1" kern="1200" dirty="0">
                <a:solidFill>
                  <a:schemeClr val="tx1"/>
                </a:solidFill>
                <a:effectLst/>
                <a:latin typeface="+mn-lt"/>
                <a:ea typeface="+mn-ea"/>
                <a:cs typeface="+mn-cs"/>
              </a:rPr>
              <a:t> (K-808), a selective peroxisome proliferator-activated receptor alpha modulator, in patients with primary biliary cholangitis: twelve-week data from the randomized, placebo-controlled, PEMA-PBC dose-finding study</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OS-106</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Gideon M. Hirschfield</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Kris V. Kowdley</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Marco Carbone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David E. Jones</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Albert Parés</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Cynthia Levy</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Shinji Shimoda</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Andrey Belous</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Ryohei Tanigawa</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Hideki Suganami</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Atsushi Tanaka</a:t>
            </a:r>
            <a:r>
              <a:rPr lang="en-US" sz="1200" kern="1200" baseline="30000" dirty="0">
                <a:solidFill>
                  <a:schemeClr val="tx1"/>
                </a:solidFill>
                <a:effectLst/>
                <a:latin typeface="+mn-lt"/>
                <a:ea typeface="+mn-ea"/>
                <a:cs typeface="+mn-cs"/>
              </a:rPr>
              <a:t>10</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The Autoimmune and Rare Liver Disease </a:t>
            </a:r>
            <a:r>
              <a:rPr lang="en-US" sz="1200" i="1" kern="1200" dirty="0" err="1">
                <a:solidFill>
                  <a:schemeClr val="tx1"/>
                </a:solidFill>
                <a:effectLst/>
                <a:latin typeface="+mn-lt"/>
                <a:ea typeface="+mn-ea"/>
                <a:cs typeface="+mn-cs"/>
              </a:rPr>
              <a:t>Programme</a:t>
            </a:r>
            <a:r>
              <a:rPr lang="en-US" sz="1200" i="1" kern="1200" dirty="0">
                <a:solidFill>
                  <a:schemeClr val="tx1"/>
                </a:solidFill>
                <a:effectLst/>
                <a:latin typeface="+mn-lt"/>
                <a:ea typeface="+mn-ea"/>
                <a:cs typeface="+mn-cs"/>
              </a:rPr>
              <a:t>, Toronto General Hospital, Toronto, Canada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Washington State University, Liver Institute Northwest, Velocity Clinical Research, Seattle, WA, USA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University of Milano-Bicocca, Milan, Italy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Newcastle University, Clinical and Translational Research Institute, Newcastle,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University of Barcelona, Hospital Clinic,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University of Miami, Milan, FL, USA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Kansai Medical University, Osaka, Japan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Kowa Pharma Development, Boston, MA, USA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Kowa Company, Tokyo, Japan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Teikyo University, Tokyo, Japan</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Treatment goals for patients living with primary biliary cholangitis (PBC) include improving alkaline phosphatase levels (ALP), with normalization increasingly recognized as the ideal response to therapy. We report 12-week data from the Phase 2, double-blind, randomized, placebo-controlled, multicenter trial of extended-release </a:t>
            </a:r>
            <a:r>
              <a:rPr lang="en-US" sz="1200" kern="1200" dirty="0" err="1">
                <a:solidFill>
                  <a:schemeClr val="tx1"/>
                </a:solidFill>
                <a:effectLst/>
                <a:latin typeface="+mn-lt"/>
                <a:ea typeface="+mn-ea"/>
                <a:cs typeface="+mn-cs"/>
              </a:rPr>
              <a:t>pemafibrate</a:t>
            </a:r>
            <a:r>
              <a:rPr lang="en-US" sz="1200" kern="1200" dirty="0">
                <a:solidFill>
                  <a:schemeClr val="tx1"/>
                </a:solidFill>
                <a:effectLst/>
                <a:latin typeface="+mn-lt"/>
                <a:ea typeface="+mn-ea"/>
                <a:cs typeface="+mn-cs"/>
              </a:rPr>
              <a:t> (K-808), a highly selective peroxisome proliferator-activated receptor (PPAR) alpha modulator, in patients with inadequate response or intolerance to ursodeoxycholic acid (UDCA); NCT06247735.</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Eligible non-cirrhotic patients with ALP &gt; 1.5 × upper limit of normal (ULN, 116 U/L) after at least 1 year of treatment with, or intolerance to, UDCA were randomized to receive either K-808 0.2 mg/day, 0.4 mg/day or placebo for 12 weeks, followed by a 52-week extension. The primary endpoint was percentage change from baseline in ALP. The key secondary endpoint was ALP normalization. Additional endpoints included achievement of POISE criteria (ALP &lt; 1.67 × ULN, with a reduction from baseline ≥ 15%, and total bilirubin ≤ 1 × ULN), patient-reported outcomes with PBC-40, 5-D Pruritus Scale, Pruritus and Fatigue Numerical Rating Scale (NRS). Safety endpoints included adverse events (AEs).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total, 46 patients were randomized, with 15, 15 and 16 receiving K-808 0.2 mg, 0.4 mg and placebo, respectively. Mean (SD) age was 60.0 (12.3) years; 80.4% were female; 52.2% were from North America and 47.8% from Japan; BMI was 26.7 (7.5) kg/m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Baseline ALP levels were 216.5 (49.8), 263.8 (124.9) and 271.5 (172.4) U/L, and 1, 3 and 2 patients had ALP &gt; 3 × ULN in K-808 0.2 mg, 0.4 mg and placebo groups, respectively. At week 12, least-squares mean changes in ALP were -47.7%, -48.5% and -1.3%; ALP normalized in 66.7%, 60.0% and 0% of patients. In the subpopulation with baseline ALP &gt; 1.67 × ULN (n = 32), ALP normalized in 44.4%, 60.0% and 0%, and POISE criteria were achieved in 88.9%, 70.0% and 0%. There were numerically greater improvements in endpoints of fatigue and pruritus with K-808. No serious AEs or safety concerns were identified during the 12-week treatment period.</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In patients with PBC who have insufficient response or intolerance to UDCA, addition of </a:t>
            </a:r>
            <a:r>
              <a:rPr lang="en-US" sz="1200" kern="1200" dirty="0" err="1">
                <a:solidFill>
                  <a:schemeClr val="tx1"/>
                </a:solidFill>
                <a:effectLst/>
                <a:latin typeface="+mn-lt"/>
                <a:ea typeface="+mn-ea"/>
                <a:cs typeface="+mn-cs"/>
              </a:rPr>
              <a:t>pemafibrate</a:t>
            </a:r>
            <a:r>
              <a:rPr lang="en-US" sz="1200" kern="1200" dirty="0">
                <a:solidFill>
                  <a:schemeClr val="tx1"/>
                </a:solidFill>
                <a:effectLst/>
                <a:latin typeface="+mn-lt"/>
                <a:ea typeface="+mn-ea"/>
                <a:cs typeface="+mn-cs"/>
              </a:rPr>
              <a:t> (K-808), a highly selective PPAR alpha modulator, for 12 weeks, led to clinically meaningful, and statistically significant, biochemical improvements in ALP, including normalization in ≥ 60% of participants. There were no safety concerns.</a:t>
            </a:r>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FAECB4D-E68E-73FC-687A-0CDB9380BF76}"/>
              </a:ext>
            </a:extLst>
          </p:cNvPr>
          <p:cNvSpPr>
            <a:spLocks noGrp="1"/>
          </p:cNvSpPr>
          <p:nvPr>
            <p:ph type="sldNum" sz="quarter" idx="5"/>
          </p:nvPr>
        </p:nvSpPr>
        <p:spPr/>
        <p:txBody>
          <a:bodyPr/>
          <a:lstStyle/>
          <a:p>
            <a:fld id="{F872C0F0-71E7-46B6-AA6F-1D7E0E2B8B3E}" type="slidenum">
              <a:rPr lang="en-US" smtClean="0"/>
              <a:t>31</a:t>
            </a:fld>
            <a:endParaRPr lang="en-US"/>
          </a:p>
        </p:txBody>
      </p:sp>
    </p:spTree>
    <p:extLst>
      <p:ext uri="{BB962C8B-B14F-4D97-AF65-F5344CB8AC3E}">
        <p14:creationId xmlns:p14="http://schemas.microsoft.com/office/powerpoint/2010/main" val="127056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ALP, alkaline phosphatase; FXR, </a:t>
            </a:r>
            <a:r>
              <a:rPr lang="en-US" sz="1200" b="0" i="1" kern="1200" dirty="0" err="1">
                <a:solidFill>
                  <a:schemeClr val="tx1"/>
                </a:solidFill>
                <a:effectLst/>
                <a:latin typeface="Arial" panose="020B0604020202020204" pitchFamily="34" charset="0"/>
                <a:ea typeface="+mn-ea"/>
                <a:cs typeface="Arial" panose="020B0604020202020204" pitchFamily="34" charset="0"/>
              </a:rPr>
              <a:t>farnesoid</a:t>
            </a:r>
            <a:r>
              <a:rPr lang="en-US" sz="1200" b="0" i="1" kern="1200" dirty="0">
                <a:solidFill>
                  <a:schemeClr val="tx1"/>
                </a:solidFill>
                <a:effectLst/>
                <a:latin typeface="Arial" panose="020B0604020202020204" pitchFamily="34" charset="0"/>
                <a:ea typeface="+mn-ea"/>
                <a:cs typeface="Arial" panose="020B0604020202020204" pitchFamily="34" charset="0"/>
              </a:rPr>
              <a:t> X receptor; OLE, open-label extension; PBC, primary biliary cholangitis; QD, once daily; R, randomization; UDCA, ursodeoxycholic acid; ULN, upper limit of normal.</a:t>
            </a: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err="1">
                <a:solidFill>
                  <a:schemeClr val="tx1"/>
                </a:solidFill>
                <a:effectLst/>
                <a:latin typeface="+mn-lt"/>
                <a:ea typeface="+mn-ea"/>
                <a:cs typeface="+mn-cs"/>
              </a:rPr>
              <a:t>Linafexor</a:t>
            </a:r>
            <a:r>
              <a:rPr lang="en-US" sz="1200" b="1" kern="1200" dirty="0">
                <a:solidFill>
                  <a:schemeClr val="tx1"/>
                </a:solidFill>
                <a:effectLst/>
                <a:latin typeface="+mn-lt"/>
                <a:ea typeface="+mn-ea"/>
                <a:cs typeface="+mn-cs"/>
              </a:rPr>
              <a:t> in UDCA-inadequate PBC: A Phase 2 trial of a pulsatile FXR agonist</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OS-107</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Xiao Xiao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Hong You</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Jia Shang</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Youwen</a:t>
            </a:r>
            <a:r>
              <a:rPr lang="en-US" sz="1200" kern="1200" dirty="0">
                <a:solidFill>
                  <a:schemeClr val="tx1"/>
                </a:solidFill>
                <a:effectLst/>
                <a:latin typeface="+mn-lt"/>
                <a:ea typeface="+mn-ea"/>
                <a:cs typeface="+mn-cs"/>
              </a:rPr>
              <a:t> Tan</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Li Yang</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Hongliang He</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Sujun</a:t>
            </a:r>
            <a:r>
              <a:rPr lang="en-US" sz="1200" kern="1200" dirty="0">
                <a:solidFill>
                  <a:schemeClr val="tx1"/>
                </a:solidFill>
                <a:effectLst/>
                <a:latin typeface="+mn-lt"/>
                <a:ea typeface="+mn-ea"/>
                <a:cs typeface="+mn-cs"/>
              </a:rPr>
              <a:t> Zheng</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Kai Wang</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Junqi</a:t>
            </a:r>
            <a:r>
              <a:rPr lang="en-US" sz="1200" kern="1200" dirty="0">
                <a:solidFill>
                  <a:schemeClr val="tx1"/>
                </a:solidFill>
                <a:effectLst/>
                <a:latin typeface="+mn-lt"/>
                <a:ea typeface="+mn-ea"/>
                <a:cs typeface="+mn-cs"/>
              </a:rPr>
              <a:t> Niu</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Qian Cao</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Tingbo</a:t>
            </a:r>
            <a:r>
              <a:rPr lang="en-US" sz="1200" kern="1200" dirty="0">
                <a:solidFill>
                  <a:schemeClr val="tx1"/>
                </a:solidFill>
                <a:effectLst/>
                <a:latin typeface="+mn-lt"/>
                <a:ea typeface="+mn-ea"/>
                <a:cs typeface="+mn-cs"/>
              </a:rPr>
              <a:t> Liang</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Shi Ouyang</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Min Zhang</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Rong Lin</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Bingliang</a:t>
            </a:r>
            <a:r>
              <a:rPr lang="en-US" sz="1200" kern="1200" dirty="0">
                <a:solidFill>
                  <a:schemeClr val="tx1"/>
                </a:solidFill>
                <a:effectLst/>
                <a:latin typeface="+mn-lt"/>
                <a:ea typeface="+mn-ea"/>
                <a:cs typeface="+mn-cs"/>
              </a:rPr>
              <a:t> Lin</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Wen Zhang</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Aiming Yang</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Min Lian</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Weituo</a:t>
            </a:r>
            <a:r>
              <a:rPr lang="en-US" sz="1200" kern="1200" dirty="0">
                <a:solidFill>
                  <a:schemeClr val="tx1"/>
                </a:solidFill>
                <a:effectLst/>
                <a:latin typeface="+mn-lt"/>
                <a:ea typeface="+mn-ea"/>
                <a:cs typeface="+mn-cs"/>
              </a:rPr>
              <a:t> Zhang</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Xiangwei</a:t>
            </a:r>
            <a:r>
              <a:rPr lang="en-US" sz="1200" kern="1200" dirty="0">
                <a:solidFill>
                  <a:schemeClr val="tx1"/>
                </a:solidFill>
                <a:effectLst/>
                <a:latin typeface="+mn-lt"/>
                <a:ea typeface="+mn-ea"/>
                <a:cs typeface="+mn-cs"/>
              </a:rPr>
              <a:t> Hua</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Rong Deng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Gaihong Wang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Hualing Pan</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Julia Yang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Zhenwei</a:t>
            </a:r>
            <a:r>
              <a:rPr lang="en-US" sz="1200" kern="1200" dirty="0">
                <a:solidFill>
                  <a:schemeClr val="tx1"/>
                </a:solidFill>
                <a:effectLst/>
                <a:latin typeface="+mn-lt"/>
                <a:ea typeface="+mn-ea"/>
                <a:cs typeface="+mn-cs"/>
              </a:rPr>
              <a:t> Zhang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Peter Wang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H. Eric Xu</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Xiong Ma</a:t>
            </a:r>
            <a:r>
              <a:rPr lang="en-US" sz="1200" kern="1200" baseline="30000" dirty="0">
                <a:solidFill>
                  <a:schemeClr val="tx1"/>
                </a:solidFill>
                <a:effectLst/>
                <a:latin typeface="+mn-lt"/>
                <a:ea typeface="+mn-ea"/>
                <a:cs typeface="+mn-cs"/>
              </a:rPr>
              <a:t>1</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Renji Hospital, Shanghai </a:t>
            </a:r>
            <a:r>
              <a:rPr lang="en-US" sz="1200" i="1" kern="1200" dirty="0" err="1">
                <a:solidFill>
                  <a:schemeClr val="tx1"/>
                </a:solidFill>
                <a:effectLst/>
                <a:latin typeface="+mn-lt"/>
                <a:ea typeface="+mn-ea"/>
                <a:cs typeface="+mn-cs"/>
              </a:rPr>
              <a:t>Jiaotong</a:t>
            </a:r>
            <a:r>
              <a:rPr lang="en-US" sz="1200" i="1" kern="1200" dirty="0">
                <a:solidFill>
                  <a:schemeClr val="tx1"/>
                </a:solidFill>
                <a:effectLst/>
                <a:latin typeface="+mn-lt"/>
                <a:ea typeface="+mn-ea"/>
                <a:cs typeface="+mn-cs"/>
              </a:rPr>
              <a:t> University School of Medicine, Shanghai,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Beijing Friendship Hospital, Capital Medical University, Beijing,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Henan Provincial People's Hospital, Henan,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The Third People's Hospital of Zhenjiang, Zhenjiang,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West China Hospital, Chengdu,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Anhui Provincial Hospital, Hefei,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Beijing Youan Hospital, Beijing,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Qilu Hospital of Shandong University, Jinan,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The First Hospital of Jilin University, Jilin,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Sir Run </a:t>
            </a:r>
            <a:r>
              <a:rPr lang="en-US" sz="1200" i="1" kern="1200" dirty="0" err="1">
                <a:solidFill>
                  <a:schemeClr val="tx1"/>
                </a:solidFill>
                <a:effectLst/>
                <a:latin typeface="+mn-lt"/>
                <a:ea typeface="+mn-ea"/>
                <a:cs typeface="+mn-cs"/>
              </a:rPr>
              <a:t>Run</a:t>
            </a:r>
            <a:r>
              <a:rPr lang="en-US" sz="1200" i="1" kern="1200" dirty="0">
                <a:solidFill>
                  <a:schemeClr val="tx1"/>
                </a:solidFill>
                <a:effectLst/>
                <a:latin typeface="+mn-lt"/>
                <a:ea typeface="+mn-ea"/>
                <a:cs typeface="+mn-cs"/>
              </a:rPr>
              <a:t> Shaw Hospital, Hangzhou,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The First Affiliated Hospital, Hangzhou,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The Fifth Affiliated Hospital of Guangzhou Medical University, Guangzhou,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The Second </a:t>
            </a:r>
            <a:r>
              <a:rPr lang="en-US" sz="1200" i="1" kern="1200" dirty="0" err="1">
                <a:solidFill>
                  <a:schemeClr val="tx1"/>
                </a:solidFill>
                <a:effectLst/>
                <a:latin typeface="+mn-lt"/>
                <a:ea typeface="+mn-ea"/>
                <a:cs typeface="+mn-cs"/>
              </a:rPr>
              <a:t>Xiangya</a:t>
            </a:r>
            <a:r>
              <a:rPr lang="en-US" sz="1200" i="1" kern="1200" dirty="0">
                <a:solidFill>
                  <a:schemeClr val="tx1"/>
                </a:solidFill>
                <a:effectLst/>
                <a:latin typeface="+mn-lt"/>
                <a:ea typeface="+mn-ea"/>
                <a:cs typeface="+mn-cs"/>
              </a:rPr>
              <a:t> Hospital of Central South University, Changsha,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Union Hospital, Tongji Medical College of Huazhong University of Science and Technology, Wuhan,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The Third Affiliated Hospital, Sun Yat-Sen University, Guangzhou,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Peking Union Medical College Hospital, Beijing,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Renji Hospital, Shanghai Jiao Tong University School of Medicine, Shanghai,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Clinical Research Institute, Shanghai Jiao Tong University School of Medicine, Shanghai, China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Cascade Pharmaceuticals, Inc, Shanghai, China</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Up to 40% of patients with primary biliary cholangitis (PBC) have an inadequate response to ursodeoxycholic acid (UDCA), highlighting an unmet medical need.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is a novel pulsatile </a:t>
            </a:r>
            <a:r>
              <a:rPr lang="en-US" sz="1200" kern="1200" dirty="0" err="1">
                <a:solidFill>
                  <a:schemeClr val="tx1"/>
                </a:solidFill>
                <a:effectLst/>
                <a:latin typeface="+mn-lt"/>
                <a:ea typeface="+mn-ea"/>
                <a:cs typeface="+mn-cs"/>
              </a:rPr>
              <a:t>farnesoid</a:t>
            </a:r>
            <a:r>
              <a:rPr lang="en-US" sz="1200" kern="1200" dirty="0">
                <a:solidFill>
                  <a:schemeClr val="tx1"/>
                </a:solidFill>
                <a:effectLst/>
                <a:latin typeface="+mn-lt"/>
                <a:ea typeface="+mn-ea"/>
                <a:cs typeface="+mn-cs"/>
              </a:rPr>
              <a:t> X receptor (FXR) agonist with an ultra-short half-life (approximately 1 hour), designed to deliver choleretic and anti-inflammatory effects while minimizing the toxicity associated with continuous FXR occupancy. We evaluated the efficacy and safety of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in patients with PBC and an inadequate response to UDCA.</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In this multicenter, double-blind, phase 2 trial, patients with PBC and an inadequate response to UDCA (alkaline phosphatase [ALP] &gt;1.67× upper limit of normal [ULN] after ≥6 months of UDCA) or UDCA intolerance were randomized 1:1:1 to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2 mg,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4 mg, or placebo once daily for 12 weeks, followed by a 40-week open-label extension (OLE). The primary endpoint was percent change in ALP from baseline to week 12. Secondary endpoints included composite biochemical response (ALP &lt;1.67×ULN, ≥15% ALP reduction, and normal total bilirubin), changes in other liver biochemistries, and safety.</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Among 74 randomized patients, the mean percent change in ALP from baseline to week 12 was -18.1% (95% CI, -28.1 to -8.1) with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2 mg and -20.6% (95% CI, -30.9 to -10.4) with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4 mg, compared with +5.6% (95% CI, -3.9 to 15.2) with placebo (P &lt; 0.001 for both comparisons). Composite biochemical response was achieved in 20.8% (2 mg), 33.3% (4 mg), and 3.8% (placebo). Significant reductions were also observed in gamma-glutamyl transferase, aminotransferases, and immunoglobulin M levels. Improvements in biochemical markers were sustained throughout the OLE, and placebo crossover participants exhibited significant improvements upon initiating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Cumulative composite response rates reached 39.6% (original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and 30.8% (crossover). During the double-blind phase, pruritus was the most common treatment-related adverse event; nearly all cases were mild to moderate (only one Grade 3 CTCAE event). Throughout the study period, no new safety signals emerged during the OLE, and no cases of drug-induced liver injury (DILI) were reported.</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err="1">
                <a:solidFill>
                  <a:schemeClr val="tx1"/>
                </a:solidFill>
                <a:effectLst/>
                <a:latin typeface="+mn-lt"/>
                <a:ea typeface="+mn-ea"/>
                <a:cs typeface="+mn-cs"/>
              </a:rPr>
              <a:t>Linafexor</a:t>
            </a:r>
            <a:r>
              <a:rPr lang="en-US" sz="1200" kern="1200" dirty="0">
                <a:solidFill>
                  <a:schemeClr val="tx1"/>
                </a:solidFill>
                <a:effectLst/>
                <a:latin typeface="+mn-lt"/>
                <a:ea typeface="+mn-ea"/>
                <a:cs typeface="+mn-cs"/>
              </a:rPr>
              <a:t>, a novel pulsatile FXR agonist, demonstrated significant and durable improvements in biochemical markers with a manageable safety profile in patients with PBC. Based on these phase 2 findings, phase 3 clinical trials are now underway.</a:t>
            </a:r>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32</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8CD07-1CA5-8CF0-592F-07DB0B5738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439BF-A375-D27C-3450-ADF0AE03B560}"/>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79C0F1BD-C949-83CD-00A1-35469B6159A9}"/>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CI, confidence interval; CTCAE, Common Terminology Criteria for Adverse Events; FXR, farnesoid X receptor; GGT, gamma-glutamyl transferase; IgM, immunoglobulin M; OLE, open-label extension; PBC, primary biliary cholangitis; TRAE, treatment-related adverse event; UDCA, ursodeoxycholic acid.</a:t>
            </a: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Linafexor in UDCA-inadequate PBC: A Phase 2 trial of a pulsatile FXR agonist</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OS-107</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Xiao Xiao</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Hong You</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Jia Shang</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Youwen Tan</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Li Yang</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Hongliang He</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Sujun Zheng</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Kai Wang</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Junqi Niu</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Qian Cao</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Tingbo Liang</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Shi Ouyang</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Min Zhang</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Rong Lin</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Bingliang Lin</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Wen Zhang</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Aiming Yang</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Min Lian</a:t>
            </a:r>
            <a:r>
              <a:rPr lang="en-US" sz="1200" kern="1200" baseline="30000">
                <a:solidFill>
                  <a:schemeClr val="tx1"/>
                </a:solidFill>
                <a:effectLst/>
                <a:latin typeface="+mn-lt"/>
                <a:ea typeface="+mn-ea"/>
                <a:cs typeface="+mn-cs"/>
              </a:rPr>
              <a:t>17</a:t>
            </a:r>
            <a:r>
              <a:rPr lang="en-US" sz="1200" kern="1200">
                <a:solidFill>
                  <a:schemeClr val="tx1"/>
                </a:solidFill>
                <a:effectLst/>
                <a:latin typeface="+mn-lt"/>
                <a:ea typeface="+mn-ea"/>
                <a:cs typeface="+mn-cs"/>
              </a:rPr>
              <a:t>, Weituo Zhang</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Xiangwei Hua</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Rong Deng</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Gaihong Wang</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Hualing Pan</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Julia Yang</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Zhenwei Zhang</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Peter Wang</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H. Eric Xu</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Xiong Ma</a:t>
            </a:r>
            <a:r>
              <a:rPr lang="en-US" sz="1200" kern="1200" baseline="30000">
                <a:solidFill>
                  <a:schemeClr val="tx1"/>
                </a:solidFill>
                <a:effectLst/>
                <a:latin typeface="+mn-lt"/>
                <a:ea typeface="+mn-ea"/>
                <a:cs typeface="+mn-cs"/>
              </a:rPr>
              <a:t>1</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Renji Hospital, Shanghai Jiaotong University School of Medicine, Shanghai,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Beijing Friendship Hospital, Capital Medical University, Beijing,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Henan Provincial People's Hospital, Henan,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The Third People's Hospital of Zhenjiang, Zhenjiang,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West China Hospital, Chengdu,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Anhui Provincial Hospital, Hefei,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Beijing Youan Hospital, Beijing,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Qilu Hospital of Shandong University, Jinan,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The First Hospital of Jilin University, Jilin,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Sir Run Run Shaw Hospital, Hangzhou,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The First Affiliated Hospital, Hangzhou,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The Fifth Affiliated Hospital of Guangzhou Medical University, Guangzhou,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The Second Xiangya Hospital of Central South University, Changsha,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Union Hospital, Tongji Medical College of Huazhong University of Science and Technology, Wuhan,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The Third Affiliated Hospital, Sun Yat-Sen University, Guangzhou,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Peking Union Medical College Hospital, Beijing,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Renji Hospital, Shanghai Jiao Tong University School of Medicine, Shanghai,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Clinical Research Institute, Shanghai Jiao Tong University School of Medicine, Shanghai, China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Cascade Pharmaceuticals, Inc, Shanghai, China</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a:solidFill>
                  <a:schemeClr val="tx1"/>
                </a:solidFill>
                <a:effectLst/>
                <a:latin typeface="+mn-lt"/>
                <a:ea typeface="+mn-ea"/>
                <a:cs typeface="+mn-cs"/>
              </a:rPr>
              <a:t>Up to 40% of patients with primary biliary cholangitis (PBC) have an inadequate response to ursodeoxycholic acid (UDCA), highlighting an unmet medical need. Linafexor is a novel pulsatile farnesoid X receptor (FXR) agonist with an ultra-short half-life (approximately 1 hour), designed to deliver choleretic and anti-inflammatory effects while minimizing the toxicity associated with continuous FXR occupancy. We evaluated the efficacy and safety of linafexor in patients with PBC and an inadequate response to UDCA.</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In this multicenter, double-blind, phase 2 trial, patients with PBC and an inadequate response to UDCA (alkaline phosphatase [ALP] &gt;1.67× upper limit of normal [ULN] after ≥6 months of UDCA) or UDCA intolerance were randomized 1:1:1 to linafexor 2 mg, linafexor 4 mg, or placebo once daily for 12 weeks, followed by a 40-week open-label extension (OLE). The primary endpoint was percent change in ALP from baseline to week 12. Secondary endpoints included composite biochemical response (ALP &lt;1.67×ULN, ≥15% ALP reduction, and normal total bilirubin), changes in other liver biochemistries, and safety.</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Among 74 randomized patients, the mean percent change in ALP from baseline to week 12 was -18.1% (95% CI, -28.1 to -8.1) with linafexor 2 mg and -20.6% (95% CI, -30.9 to -10.4) with linafexor 4 mg, compared with +5.6% (95% CI, -3.9 to 15.2) with placebo (P &lt; 0.001 for both comparisons). Composite biochemical response was achieved in 20.8% (2 mg), 33.3% (4 mg), and 3.8% (placebo). Significant reductions were also observed in gamma-glutamyl transferase, aminotransferases, and immunoglobulin M levels. Improvements in biochemical markers were sustained throughout the OLE, and placebo crossover participants exhibited significant improvements upon initiating linafexor. Cumulative composite response rates reached 39.6% (original linafexor) and 30.8% (crossover). During the double-blind phase, pruritus was the most common treatment-related adverse event; nearly all cases were mild to moderate (only one Grade 3 CTCAE event). Throughout the study period, no new safety signals emerged during the OLE, and no cases of drug-induced liver injury (DILI) were reported.</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Linafexor, a novel pulsatile FXR agonist, demonstrated significant and durable improvements in biochemical markers with a manageable safety profile in patients with PBC. Based on these phase 2 findings, phase 3 clinical trials are now underway.</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1E8DEB2-D8B1-26B5-24F7-4FFFD7737804}"/>
              </a:ext>
            </a:extLst>
          </p:cNvPr>
          <p:cNvSpPr>
            <a:spLocks noGrp="1"/>
          </p:cNvSpPr>
          <p:nvPr>
            <p:ph type="sldNum" sz="quarter" idx="5"/>
          </p:nvPr>
        </p:nvSpPr>
        <p:spPr/>
        <p:txBody>
          <a:bodyPr/>
          <a:lstStyle/>
          <a:p>
            <a:fld id="{F872C0F0-71E7-46B6-AA6F-1D7E0E2B8B3E}" type="slidenum">
              <a:rPr lang="en-US" smtClean="0"/>
              <a:t>33</a:t>
            </a:fld>
            <a:endParaRPr lang="en-US"/>
          </a:p>
        </p:txBody>
      </p:sp>
    </p:spTree>
    <p:extLst>
      <p:ext uri="{BB962C8B-B14F-4D97-AF65-F5344CB8AC3E}">
        <p14:creationId xmlns:p14="http://schemas.microsoft.com/office/powerpoint/2010/main" val="3860504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PBC, primary biliary cholangitis; PPAR</a:t>
            </a:r>
            <a:r>
              <a:rPr lang="el-GR" sz="1200" b="0" i="1" kern="1200">
                <a:solidFill>
                  <a:schemeClr val="tx1"/>
                </a:solidFill>
                <a:effectLst/>
                <a:latin typeface="Arial" panose="020B0604020202020204" pitchFamily="34" charset="0"/>
                <a:ea typeface="+mn-ea"/>
                <a:cs typeface="Arial" panose="020B0604020202020204" pitchFamily="34" charset="0"/>
              </a:rPr>
              <a:t>α</a:t>
            </a:r>
            <a:r>
              <a:rPr lang="en-NZ" sz="1200" b="0" i="1" kern="1200">
                <a:solidFill>
                  <a:schemeClr val="tx1"/>
                </a:solidFill>
                <a:effectLst/>
                <a:latin typeface="Arial" panose="020B0604020202020204" pitchFamily="34" charset="0"/>
                <a:ea typeface="+mn-ea"/>
                <a:cs typeface="Arial" panose="020B0604020202020204" pitchFamily="34" charset="0"/>
              </a:rPr>
              <a:t>/</a:t>
            </a:r>
            <a:r>
              <a:rPr lang="el-GR" sz="1200" b="0" i="1" kern="1200">
                <a:solidFill>
                  <a:schemeClr val="tx1"/>
                </a:solidFill>
                <a:effectLst/>
                <a:latin typeface="Arial" panose="020B0604020202020204" pitchFamily="34" charset="0"/>
                <a:ea typeface="+mn-ea"/>
                <a:cs typeface="Arial" panose="020B0604020202020204" pitchFamily="34" charset="0"/>
              </a:rPr>
              <a:t>γ</a:t>
            </a:r>
            <a:r>
              <a:rPr lang="en-NZ" sz="1200" b="0" i="1" kern="1200">
                <a:solidFill>
                  <a:schemeClr val="tx1"/>
                </a:solidFill>
                <a:effectLst/>
                <a:latin typeface="Arial" panose="020B0604020202020204" pitchFamily="34" charset="0"/>
                <a:ea typeface="+mn-ea"/>
                <a:cs typeface="Arial" panose="020B0604020202020204" pitchFamily="34" charset="0"/>
              </a:rPr>
              <a:t>, peroxisome proliferator-activated receptor alpha/gamma;</a:t>
            </a:r>
            <a:r>
              <a:rPr lang="en-NZ" sz="1200" b="1" i="1" kern="1200">
                <a:solidFill>
                  <a:schemeClr val="tx1"/>
                </a:solidFill>
                <a:effectLst/>
                <a:latin typeface="Arial" panose="020B0604020202020204" pitchFamily="34" charset="0"/>
                <a:ea typeface="+mn-ea"/>
                <a:cs typeface="Arial" panose="020B0604020202020204" pitchFamily="34" charset="0"/>
              </a:rPr>
              <a:t> </a:t>
            </a:r>
            <a:r>
              <a:rPr lang="en-NZ" sz="1200" b="0" i="1" kern="1200">
                <a:solidFill>
                  <a:schemeClr val="tx1"/>
                </a:solidFill>
                <a:effectLst/>
                <a:latin typeface="Arial" panose="020B0604020202020204" pitchFamily="34" charset="0"/>
                <a:ea typeface="+mn-ea"/>
                <a:cs typeface="Arial" panose="020B0604020202020204" pitchFamily="34" charset="0"/>
              </a:rPr>
              <a:t>RCT, randomized controlled trial; </a:t>
            </a:r>
            <a:r>
              <a:rPr lang="en-US" sz="1200" b="0" i="1" kern="1200">
                <a:solidFill>
                  <a:schemeClr val="tx1"/>
                </a:solidFill>
                <a:effectLst/>
                <a:latin typeface="Arial" panose="020B0604020202020204" pitchFamily="34" charset="0"/>
                <a:ea typeface="+mn-ea"/>
                <a:cs typeface="Arial" panose="020B0604020202020204" pitchFamily="34" charset="0"/>
              </a:rPr>
              <a:t>UDCA, ursodeoxycholic acid; ULN, upper limit of normal.</a:t>
            </a: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 Phase 2b/3 trial of </a:t>
            </a:r>
            <a:r>
              <a:rPr lang="en-US" sz="1200" b="1" kern="1200" err="1">
                <a:solidFill>
                  <a:schemeClr val="tx1"/>
                </a:solidFill>
                <a:effectLst/>
                <a:latin typeface="+mn-lt"/>
                <a:ea typeface="+mn-ea"/>
                <a:cs typeface="+mn-cs"/>
              </a:rPr>
              <a:t>saroglitazar</a:t>
            </a:r>
            <a:r>
              <a:rPr lang="en-US" sz="1200" b="1" kern="1200">
                <a:solidFill>
                  <a:schemeClr val="tx1"/>
                </a:solidFill>
                <a:effectLst/>
                <a:latin typeface="+mn-lt"/>
                <a:ea typeface="+mn-ea"/>
                <a:cs typeface="+mn-cs"/>
              </a:rPr>
              <a:t> in primary biliary cholangitis (EPICS III)</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LBO-001</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Raj Vuppalanchi</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Alejandra Villamil</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Yusuf Yilmaz</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Ramazan Idilman</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Beatriz Margarita Ameigeiras</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Farheen Shaikh</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Meral </a:t>
            </a:r>
            <a:r>
              <a:rPr lang="en-US" sz="1200" kern="1200" err="1">
                <a:solidFill>
                  <a:schemeClr val="tx1"/>
                </a:solidFill>
                <a:effectLst/>
                <a:latin typeface="+mn-lt"/>
                <a:ea typeface="+mn-ea"/>
                <a:cs typeface="+mn-cs"/>
              </a:rPr>
              <a:t>Akdogan</a:t>
            </a:r>
            <a:r>
              <a:rPr lang="en-US" sz="1200" kern="1200">
                <a:solidFill>
                  <a:schemeClr val="tx1"/>
                </a:solidFill>
                <a:effectLst/>
                <a:latin typeface="+mn-lt"/>
                <a:ea typeface="+mn-ea"/>
                <a:cs typeface="+mn-cs"/>
              </a:rPr>
              <a:t> Kayhan</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Murat Kiyici</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Kris V. Kowdley</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Siddharth Aras</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Chintan Shah</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Deven Parmar</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Naga Chalasani</a:t>
            </a:r>
            <a:r>
              <a:rPr lang="en-US" sz="1200" kern="1200" baseline="30000">
                <a:solidFill>
                  <a:schemeClr val="tx1"/>
                </a:solidFill>
                <a:effectLst/>
                <a:latin typeface="+mn-lt"/>
                <a:ea typeface="+mn-ea"/>
                <a:cs typeface="+mn-cs"/>
              </a:rPr>
              <a:t>1</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Indiana University School of Medicine, Indianapolis, IN,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Hospital Italiano de Buenos Aires, Buenos Aires, Argentina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Recep Tayyip Erdoğan University, Rize Merkez,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Ankara University School of Medicine, Ankara,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Hospital Ramos Mejía, Buenos Aires, Argentina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Zydus Therapeutics Inc, Pennington, NJ,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Health Science University, School of Medicine, Department of Gastroenterology, </a:t>
            </a:r>
            <a:r>
              <a:rPr lang="en-US" sz="1200" i="1" kern="1200" err="1">
                <a:solidFill>
                  <a:schemeClr val="tx1"/>
                </a:solidFill>
                <a:effectLst/>
                <a:latin typeface="+mn-lt"/>
                <a:ea typeface="+mn-ea"/>
                <a:cs typeface="+mn-cs"/>
              </a:rPr>
              <a:t>Bilkent</a:t>
            </a:r>
            <a:r>
              <a:rPr lang="en-US" sz="1200" i="1" kern="1200">
                <a:solidFill>
                  <a:schemeClr val="tx1"/>
                </a:solidFill>
                <a:effectLst/>
                <a:latin typeface="+mn-lt"/>
                <a:ea typeface="+mn-ea"/>
                <a:cs typeface="+mn-cs"/>
              </a:rPr>
              <a:t> City Hospital, Ankara,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Bursa Uludağ University School of Medicine, Bursa,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Velocity Clinical Research, Liver Institute Northwest, Elson S. Floyd College of Medicine, Washington State University, Seattle, WA,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Zydus Life Sciences, Ahmedabad, India</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a dual PPAR</a:t>
            </a:r>
            <a:r>
              <a:rPr lang="de-DE" sz="1200" kern="1200">
                <a:solidFill>
                  <a:schemeClr val="tx1"/>
                </a:solidFill>
                <a:effectLst/>
                <a:latin typeface="+mn-lt"/>
                <a:ea typeface="+mn-ea"/>
                <a:cs typeface="+mn-cs"/>
              </a:rPr>
              <a:t>α</a:t>
            </a:r>
            <a:r>
              <a:rPr lang="en-US" sz="1200" kern="1200">
                <a:solidFill>
                  <a:schemeClr val="tx1"/>
                </a:solidFill>
                <a:effectLst/>
                <a:latin typeface="+mn-lt"/>
                <a:ea typeface="+mn-ea"/>
                <a:cs typeface="+mn-cs"/>
              </a:rPr>
              <a:t>/</a:t>
            </a:r>
            <a:r>
              <a:rPr lang="de-DE" sz="1200" kern="1200">
                <a:solidFill>
                  <a:schemeClr val="tx1"/>
                </a:solidFill>
                <a:effectLst/>
                <a:latin typeface="+mn-lt"/>
                <a:ea typeface="+mn-ea"/>
                <a:cs typeface="+mn-cs"/>
              </a:rPr>
              <a:t>γ</a:t>
            </a:r>
            <a:r>
              <a:rPr lang="en-US" sz="1200" kern="1200">
                <a:solidFill>
                  <a:schemeClr val="tx1"/>
                </a:solidFill>
                <a:effectLst/>
                <a:latin typeface="+mn-lt"/>
                <a:ea typeface="+mn-ea"/>
                <a:cs typeface="+mn-cs"/>
              </a:rPr>
              <a:t> agonist, improved serum alkaline phosphatase (ALP) in patients with primary biliary cholangitis (PBC) in a phase 2a study. We conducted a phase2b/3 study of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in patients with PBC who had an inadequate response to or intolerance to ursodeoxycholic acid (UDCA).</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EPICS-III is a phase 2b/3 adaptive, double-blind, randomized control trial to evaluate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in patients with PBC who had an inadequate response to or intolerance to UDCA. The phase 2b dose-finding portion included 37 participants who received placebo or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magnesium 1 mg or 2 mg for 16 weeks. Based on its results,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magnesium 1 mg (0.97 mg of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was selected for phase 3, which randomized 148 patients to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(n = 97) or placebo (n = 51) for 52 weeks. </a:t>
            </a:r>
            <a:r>
              <a:rPr lang="en-US" sz="1200" i="1" kern="1200">
                <a:solidFill>
                  <a:schemeClr val="tx1"/>
                </a:solidFill>
                <a:effectLst/>
                <a:latin typeface="+mn-lt"/>
                <a:ea typeface="+mn-ea"/>
                <a:cs typeface="+mn-cs"/>
              </a:rPr>
              <a:t>The p</a:t>
            </a:r>
            <a:r>
              <a:rPr lang="en-US" sz="1200" kern="1200">
                <a:solidFill>
                  <a:schemeClr val="tx1"/>
                </a:solidFill>
                <a:effectLst/>
                <a:latin typeface="+mn-lt"/>
                <a:ea typeface="+mn-ea"/>
                <a:cs typeface="+mn-cs"/>
              </a:rPr>
              <a:t>rimary endpoint was the biochemical response at week 52, defined as (ALP) &lt; 1.67 x ULN, with at least a 15% reduction from baseline, and total bilirubin below ULN. The key secondary endpoint was ALP normalization at week 52.</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Baseline characteristics between the two groups in phase 3 were comparable, except for higher baseline ALP and other liver biochemistries in the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group. Biochemical response was achieved in 56.7%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compared to 9.8% with placebo (difference, 48.0%; 95% CI, 35.3 to 60.8; p &lt; 0.001). In participants with baseline ALP ≤ 3 x ULN, biochemical response was 83.1% (49/59) and 14.7% (5/34), respectively. ALP normalization occurred in 8.2% of patients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versus 0% with placebo (difference, 8.5%; 95% CI, 2.9 to 14; p = 0.016), with improvements in ALP levels observed as early as 2 weeks. In participants with moderate-to-severe pruritus,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showed greater improvement in pruritus than placebo at week 24 with a treatment difference of −3.2 (95% CI, −5.66 to −0.82; P=0.009). Adverse events (AE) were reported in 81.1%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versus 90.5% with placebo, and serious adverse events occurred in 6.3% and 11.1%, respectively. Four participants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and 1 participant with placebo reported fractures as AEs. Saroglitazar was not associated with significant weight gain, DILI, renal dysfunction, or increased CPK.</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In this Phase2b/3 EPICS III program,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significantly improved biochemical response and ALP normalization in individuals with PBC who had an inadequate response to or intolerance to UDCA.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is an effective second line therapy for PBC. </a:t>
            </a:r>
            <a:endParaRPr lang="en-NZ"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34</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F3723-486D-0ECB-E046-C2A24AC9B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164F3F-991D-7662-B4C8-CE12C7D4726B}"/>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3B26328-FBA2-4C88-0119-2FBC6DE98E0B}"/>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AE, adverse event; ALP, alkaline phosphatase; CI, confidence interval; CPK, creatine phosphokinase; DILI, drug-induced liver injury; PBC, primary biliary cholangitis; </a:t>
            </a:r>
            <a:r>
              <a:rPr lang="en-NZ" sz="1200" b="0" i="1" kern="1200">
                <a:solidFill>
                  <a:schemeClr val="tx1"/>
                </a:solidFill>
                <a:effectLst/>
                <a:latin typeface="Arial" panose="020B0604020202020204" pitchFamily="34" charset="0"/>
                <a:ea typeface="+mn-ea"/>
                <a:cs typeface="Arial" panose="020B0604020202020204" pitchFamily="34" charset="0"/>
              </a:rPr>
              <a:t>SAE, serious adverse event; </a:t>
            </a:r>
            <a:r>
              <a:rPr lang="en-US" sz="1200" b="0" i="1" kern="1200">
                <a:solidFill>
                  <a:schemeClr val="tx1"/>
                </a:solidFill>
                <a:effectLst/>
                <a:latin typeface="Arial" panose="020B0604020202020204" pitchFamily="34" charset="0"/>
                <a:ea typeface="+mn-ea"/>
                <a:cs typeface="Arial" panose="020B0604020202020204" pitchFamily="34" charset="0"/>
              </a:rPr>
              <a:t>UDCA, ursodeoxycholic acid; ULN, upper limit of normal.</a:t>
            </a: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A Phase 2b/3 trial of </a:t>
            </a:r>
            <a:r>
              <a:rPr lang="en-US" sz="1200" b="1" kern="1200" err="1">
                <a:solidFill>
                  <a:schemeClr val="tx1"/>
                </a:solidFill>
                <a:effectLst/>
                <a:latin typeface="+mn-lt"/>
                <a:ea typeface="+mn-ea"/>
                <a:cs typeface="+mn-cs"/>
              </a:rPr>
              <a:t>saroglitazar</a:t>
            </a:r>
            <a:r>
              <a:rPr lang="en-US" sz="1200" b="1" kern="1200">
                <a:solidFill>
                  <a:schemeClr val="tx1"/>
                </a:solidFill>
                <a:effectLst/>
                <a:latin typeface="+mn-lt"/>
                <a:ea typeface="+mn-ea"/>
                <a:cs typeface="+mn-cs"/>
              </a:rPr>
              <a:t> in primary biliary cholangitis (EPICS III)</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LBO-001</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Raj Vuppalanchi</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Alejandra Villamil</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Yusuf Yilmaz</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Ramazan Idilman</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Beatriz Margarita Ameigeiras</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Farheen Shaikh</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Meral </a:t>
            </a:r>
            <a:r>
              <a:rPr lang="en-US" sz="1200" kern="1200" err="1">
                <a:solidFill>
                  <a:schemeClr val="tx1"/>
                </a:solidFill>
                <a:effectLst/>
                <a:latin typeface="+mn-lt"/>
                <a:ea typeface="+mn-ea"/>
                <a:cs typeface="+mn-cs"/>
              </a:rPr>
              <a:t>Akdogan</a:t>
            </a:r>
            <a:r>
              <a:rPr lang="en-US" sz="1200" kern="1200">
                <a:solidFill>
                  <a:schemeClr val="tx1"/>
                </a:solidFill>
                <a:effectLst/>
                <a:latin typeface="+mn-lt"/>
                <a:ea typeface="+mn-ea"/>
                <a:cs typeface="+mn-cs"/>
              </a:rPr>
              <a:t> Kayhan</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Murat Kiyici</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Kris V. Kowdley</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Siddharth Aras</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Chintan Shah</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Deven Parmar</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Naga Chalasani</a:t>
            </a:r>
            <a:r>
              <a:rPr lang="en-US" sz="1200" kern="1200" baseline="30000">
                <a:solidFill>
                  <a:schemeClr val="tx1"/>
                </a:solidFill>
                <a:effectLst/>
                <a:latin typeface="+mn-lt"/>
                <a:ea typeface="+mn-ea"/>
                <a:cs typeface="+mn-cs"/>
              </a:rPr>
              <a:t>1</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Indiana University School of Medicine, Indianapolis, IN,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Hospital Italiano de Buenos Aires, Buenos Aires, Argentina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Recep Tayyip Erdoğan University, Rize Merkez,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Ankara University School of Medicine, Ankara,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Hospital Ramos Mejía, Buenos Aires, Argentina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Zydus Therapeutics Inc, Pennington, NJ,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Health Science University, School of Medicine, Department of Gastroenterology, </a:t>
            </a:r>
            <a:r>
              <a:rPr lang="en-US" sz="1200" i="1" kern="1200" err="1">
                <a:solidFill>
                  <a:schemeClr val="tx1"/>
                </a:solidFill>
                <a:effectLst/>
                <a:latin typeface="+mn-lt"/>
                <a:ea typeface="+mn-ea"/>
                <a:cs typeface="+mn-cs"/>
              </a:rPr>
              <a:t>Bilkent</a:t>
            </a:r>
            <a:r>
              <a:rPr lang="en-US" sz="1200" i="1" kern="1200">
                <a:solidFill>
                  <a:schemeClr val="tx1"/>
                </a:solidFill>
                <a:effectLst/>
                <a:latin typeface="+mn-lt"/>
                <a:ea typeface="+mn-ea"/>
                <a:cs typeface="+mn-cs"/>
              </a:rPr>
              <a:t> City Hospital, Ankara,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Bursa Uludağ University School of Medicine, Bursa, Türkiye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Velocity Clinical Research, Liver Institute Northwest, Elson S. Floyd College of Medicine, Washington State University, Seattle, WA,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Zydus Life Sciences, Ahmedabad, India</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a dual PPAR</a:t>
            </a:r>
            <a:r>
              <a:rPr lang="de-DE" sz="1200" kern="1200">
                <a:solidFill>
                  <a:schemeClr val="tx1"/>
                </a:solidFill>
                <a:effectLst/>
                <a:latin typeface="+mn-lt"/>
                <a:ea typeface="+mn-ea"/>
                <a:cs typeface="+mn-cs"/>
              </a:rPr>
              <a:t>α</a:t>
            </a:r>
            <a:r>
              <a:rPr lang="en-US" sz="1200" kern="1200">
                <a:solidFill>
                  <a:schemeClr val="tx1"/>
                </a:solidFill>
                <a:effectLst/>
                <a:latin typeface="+mn-lt"/>
                <a:ea typeface="+mn-ea"/>
                <a:cs typeface="+mn-cs"/>
              </a:rPr>
              <a:t>/</a:t>
            </a:r>
            <a:r>
              <a:rPr lang="de-DE" sz="1200" kern="1200">
                <a:solidFill>
                  <a:schemeClr val="tx1"/>
                </a:solidFill>
                <a:effectLst/>
                <a:latin typeface="+mn-lt"/>
                <a:ea typeface="+mn-ea"/>
                <a:cs typeface="+mn-cs"/>
              </a:rPr>
              <a:t>γ</a:t>
            </a:r>
            <a:r>
              <a:rPr lang="en-US" sz="1200" kern="1200">
                <a:solidFill>
                  <a:schemeClr val="tx1"/>
                </a:solidFill>
                <a:effectLst/>
                <a:latin typeface="+mn-lt"/>
                <a:ea typeface="+mn-ea"/>
                <a:cs typeface="+mn-cs"/>
              </a:rPr>
              <a:t> agonist, improved serum alkaline phosphatase (ALP) in patients with primary biliary cholangitis (PBC) in a phase 2a study. We conducted a phase2b/3 study of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in patients with PBC who had an inadequate response to or intolerance to ursodeoxycholic acid (UDCA).</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EPICS-III is a phase 2b/3 adaptive, double-blind, randomized control trial to evaluate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in patients with PBC who had an inadequate response to or intolerance to UDCA. The phase 2b dose-finding portion included 37 participants who received placebo or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magnesium 1 mg or 2 mg for 16 weeks. Based on its results,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magnesium 1 mg (0.97 mg of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was selected for phase 3, which randomized 148 patients to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(n = 97) or placebo (n = 51) for 52 weeks. </a:t>
            </a:r>
            <a:r>
              <a:rPr lang="en-US" sz="1200" i="1" kern="1200">
                <a:solidFill>
                  <a:schemeClr val="tx1"/>
                </a:solidFill>
                <a:effectLst/>
                <a:latin typeface="+mn-lt"/>
                <a:ea typeface="+mn-ea"/>
                <a:cs typeface="+mn-cs"/>
              </a:rPr>
              <a:t>The p</a:t>
            </a:r>
            <a:r>
              <a:rPr lang="en-US" sz="1200" kern="1200">
                <a:solidFill>
                  <a:schemeClr val="tx1"/>
                </a:solidFill>
                <a:effectLst/>
                <a:latin typeface="+mn-lt"/>
                <a:ea typeface="+mn-ea"/>
                <a:cs typeface="+mn-cs"/>
              </a:rPr>
              <a:t>rimary endpoint was the biochemical response at week 52, defined as (ALP) &lt; 1.67 x ULN, with at least a 15% reduction from baseline, and total bilirubin below ULN. The key secondary endpoint was ALP normalization at week 52.</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Baseline characteristics between the two groups in phase 3 were comparable, except for higher baseline ALP and other liver biochemistries in the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group. Biochemical response was achieved in 56.7%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compared to 9.8% with placebo (difference, 48.0%; 95% CI, 35.3 to 60.8; p &lt; 0.001). In participants with baseline ALP ≤ 3 x ULN, biochemical response was 83.1% (49/59) and 14.7% (5/34), respectively. ALP normalization occurred in 8.2% of patients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versus 0% with placebo (difference, 8.5%; 95% CI, 2.9 to 14; p = 0.016), with improvements in ALP levels observed as early as 2 weeks. In participants with moderate-to-severe pruritus,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showed greater improvement in pruritus than placebo at week 24 with a treatment difference of −3.2 (95% CI, −5.66 to −0.82; P=0.009). Adverse events (AE) were reported in 81.1%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versus 90.5% with placebo, and serious adverse events occurred in 6.3% and 11.1%, respectively. Four participants with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and 1 participant with placebo reported fractures as AEs. Saroglitazar was not associated with significant weight gain, DILI, renal dysfunction, or increased CPK.</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In this Phase2b/3 EPICS III program,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significantly improved biochemical response and ALP normalization in individuals with PBC who had an inadequate response to or intolerance to UDCA. </a:t>
            </a:r>
            <a:r>
              <a:rPr lang="en-US" sz="1200" kern="1200" err="1">
                <a:solidFill>
                  <a:schemeClr val="tx1"/>
                </a:solidFill>
                <a:effectLst/>
                <a:latin typeface="+mn-lt"/>
                <a:ea typeface="+mn-ea"/>
                <a:cs typeface="+mn-cs"/>
              </a:rPr>
              <a:t>Saroglitazar</a:t>
            </a:r>
            <a:r>
              <a:rPr lang="en-US" sz="1200" kern="1200">
                <a:solidFill>
                  <a:schemeClr val="tx1"/>
                </a:solidFill>
                <a:effectLst/>
                <a:latin typeface="+mn-lt"/>
                <a:ea typeface="+mn-ea"/>
                <a:cs typeface="+mn-cs"/>
              </a:rPr>
              <a:t> is an effective second line therapy for PBC. </a:t>
            </a:r>
            <a:endParaRPr lang="en-NZ"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2402423-359F-F465-8BC4-22B5A7757D32}"/>
              </a:ext>
            </a:extLst>
          </p:cNvPr>
          <p:cNvSpPr>
            <a:spLocks noGrp="1"/>
          </p:cNvSpPr>
          <p:nvPr>
            <p:ph type="sldNum" sz="quarter" idx="5"/>
          </p:nvPr>
        </p:nvSpPr>
        <p:spPr/>
        <p:txBody>
          <a:bodyPr/>
          <a:lstStyle/>
          <a:p>
            <a:fld id="{F872C0F0-71E7-46B6-AA6F-1D7E0E2B8B3E}" type="slidenum">
              <a:rPr lang="en-US" smtClean="0"/>
              <a:t>35</a:t>
            </a:fld>
            <a:endParaRPr lang="en-US"/>
          </a:p>
        </p:txBody>
      </p:sp>
    </p:spTree>
    <p:extLst>
      <p:ext uri="{BB962C8B-B14F-4D97-AF65-F5344CB8AC3E}">
        <p14:creationId xmlns:p14="http://schemas.microsoft.com/office/powerpoint/2010/main" val="3148039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24B56C-CF1D-B38D-CFBC-11BB41546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5D64D5-11A8-7C37-76CC-D333120CD8B4}"/>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314F401-EDFD-5462-A887-003E1CCC2DBA}"/>
              </a:ext>
            </a:extLst>
          </p:cNvPr>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AASLD, American Association for the Study of Liver Diseases; AE, adverse event; ALP, alkaline phosphatase; ALT, alanine aminotransferase; BID, twice daily; </a:t>
            </a:r>
            <a:r>
              <a:rPr lang="en-US" sz="1200" b="0" i="1" kern="1200" dirty="0" err="1">
                <a:solidFill>
                  <a:schemeClr val="tx1"/>
                </a:solidFill>
                <a:effectLst/>
                <a:latin typeface="Arial" panose="020B0604020202020204" pitchFamily="34" charset="0"/>
                <a:ea typeface="+mn-ea"/>
                <a:cs typeface="Arial" panose="020B0604020202020204" pitchFamily="34" charset="0"/>
              </a:rPr>
              <a:t>HRQoL</a:t>
            </a:r>
            <a:r>
              <a:rPr lang="en-US" sz="1200" b="0" i="1" kern="1200" dirty="0">
                <a:solidFill>
                  <a:schemeClr val="tx1"/>
                </a:solidFill>
                <a:effectLst/>
                <a:latin typeface="Arial" panose="020B0604020202020204" pitchFamily="34" charset="0"/>
                <a:ea typeface="+mn-ea"/>
                <a:cs typeface="Arial" panose="020B0604020202020204" pitchFamily="34" charset="0"/>
              </a:rPr>
              <a:t>, health-related quality of life; IBAT, ileal bile acid transporter; IBD, inflammatory bowel disease; </a:t>
            </a:r>
            <a:r>
              <a:rPr lang="en-US" sz="1200" b="0" i="1" kern="1200" dirty="0" err="1">
                <a:solidFill>
                  <a:schemeClr val="tx1"/>
                </a:solidFill>
                <a:effectLst/>
                <a:latin typeface="Arial" panose="020B0604020202020204" pitchFamily="34" charset="0"/>
                <a:ea typeface="+mn-ea"/>
                <a:cs typeface="Arial" panose="020B0604020202020204" pitchFamily="34" charset="0"/>
              </a:rPr>
              <a:t>ItchRO</a:t>
            </a:r>
            <a:r>
              <a:rPr lang="en-US" sz="1200" b="0" i="1" kern="1200" dirty="0">
                <a:solidFill>
                  <a:schemeClr val="tx1"/>
                </a:solidFill>
                <a:effectLst/>
                <a:latin typeface="Arial" panose="020B0604020202020204" pitchFamily="34" charset="0"/>
                <a:ea typeface="+mn-ea"/>
                <a:cs typeface="Arial" panose="020B0604020202020204" pitchFamily="34" charset="0"/>
              </a:rPr>
              <a:t>, Itch-Reported Outcome; PSC, primary sclerosing cholangitis; R, randomization; </a:t>
            </a:r>
            <a:r>
              <a:rPr lang="en-US" sz="1200" b="0" i="1" kern="1200" dirty="0" err="1">
                <a:solidFill>
                  <a:schemeClr val="tx1"/>
                </a:solidFill>
                <a:effectLst/>
                <a:latin typeface="Arial" panose="020B0604020202020204" pitchFamily="34" charset="0"/>
                <a:ea typeface="+mn-ea"/>
                <a:cs typeface="Arial" panose="020B0604020202020204" pitchFamily="34" charset="0"/>
              </a:rPr>
              <a:t>sBA</a:t>
            </a:r>
            <a:r>
              <a:rPr lang="en-US" sz="1200" b="0" i="1" kern="1200" dirty="0">
                <a:solidFill>
                  <a:schemeClr val="tx1"/>
                </a:solidFill>
                <a:effectLst/>
                <a:latin typeface="Arial" panose="020B0604020202020204" pitchFamily="34" charset="0"/>
                <a:ea typeface="+mn-ea"/>
                <a:cs typeface="Arial" panose="020B0604020202020204" pitchFamily="34" charset="0"/>
              </a:rPr>
              <a:t>, serum bile acid; SD, standard deviation; UDCA, ursodeoxycholic acid; VLX, </a:t>
            </a:r>
            <a:r>
              <a:rPr lang="en-US" sz="1200" b="0" i="1" kern="1200" dirty="0" err="1">
                <a:solidFill>
                  <a:schemeClr val="tx1"/>
                </a:solidFill>
                <a:effectLst/>
                <a:latin typeface="Arial" panose="020B0604020202020204" pitchFamily="34" charset="0"/>
                <a:ea typeface="+mn-ea"/>
                <a:cs typeface="Arial" panose="020B0604020202020204" pitchFamily="34" charset="0"/>
              </a:rPr>
              <a:t>volixibat</a:t>
            </a:r>
            <a:r>
              <a:rPr lang="en-US" sz="1200" b="0" i="1" kern="1200" dirty="0">
                <a:solidFill>
                  <a:schemeClr val="tx1"/>
                </a:solidFill>
                <a:effectLst/>
                <a:latin typeface="Arial" panose="020B0604020202020204" pitchFamily="34" charset="0"/>
                <a:ea typeface="+mn-ea"/>
                <a:cs typeface="Arial" panose="020B0604020202020204" pitchFamily="34" charset="0"/>
              </a:rPr>
              <a:t>.</a:t>
            </a: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Efficacy and Safety of </a:t>
            </a:r>
            <a:r>
              <a:rPr lang="en-US" sz="1200" b="1" kern="1200" dirty="0" err="1">
                <a:solidFill>
                  <a:schemeClr val="tx1"/>
                </a:solidFill>
                <a:effectLst/>
                <a:latin typeface="+mn-lt"/>
                <a:ea typeface="+mn-ea"/>
                <a:cs typeface="+mn-cs"/>
              </a:rPr>
              <a:t>Volixibat</a:t>
            </a:r>
            <a:r>
              <a:rPr lang="en-US" sz="1200" b="1" kern="1200" dirty="0">
                <a:solidFill>
                  <a:schemeClr val="tx1"/>
                </a:solidFill>
                <a:effectLst/>
                <a:latin typeface="+mn-lt"/>
                <a:ea typeface="+mn-ea"/>
                <a:cs typeface="+mn-cs"/>
              </a:rPr>
              <a:t>, an IBAT Inhibitor, in Patients With Primary Sclerosing Cholangitis and Moderate-to-Severe Pruritus: Results of the VISTAS Trial</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LBO-006</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Cynthia Levy</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Gideon M. Hirschfield</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Mitchell Shiffman</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Muyiwa Awoniyi</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Deepak Joshi</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Debra Weinstein</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Douglas Thorburn</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Alejandra Villamil</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Ynto</a:t>
            </a:r>
            <a:r>
              <a:rPr lang="en-US" sz="1200" kern="1200" dirty="0">
                <a:solidFill>
                  <a:schemeClr val="tx1"/>
                </a:solidFill>
                <a:effectLst/>
                <a:latin typeface="+mn-lt"/>
                <a:ea typeface="+mn-ea"/>
                <a:cs typeface="+mn-cs"/>
              </a:rPr>
              <a:t> de Boer</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Parvez Mantry</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Aldo J Montano-Loza</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Münevver Demir</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Adriaan J. van der Meer</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Lisa Forman</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Jessica Dyson</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Nimer Assy</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Kidist Yimam</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Walid Ayoub</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Thomas Berg</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Marie-Noëlle Hilleret</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Christoph P. Berg</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John Eaton</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Cláudia Couto</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Verena Keitel-Anselmino</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Palak Trivedi</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Eli Zuckerman</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Roger McCorry</a:t>
            </a:r>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Emily Schonfeld</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Fernando Cairo</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Marlyn J. Mayo</a:t>
            </a:r>
            <a:r>
              <a:rPr lang="en-US" sz="1200" kern="1200" baseline="300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 Julius Wilder</a:t>
            </a:r>
            <a:r>
              <a:rPr lang="en-US" sz="1200" kern="1200" baseline="300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Juan F. Gallegos-Orozco</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Stuart C Gordon</a:t>
            </a:r>
            <a:r>
              <a:rPr lang="en-US" sz="1200" kern="1200" baseline="300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William Gelson</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Miriam Levy</a:t>
            </a:r>
            <a:r>
              <a:rPr lang="en-US" sz="1200" kern="1200" baseline="30000" dirty="0">
                <a:solidFill>
                  <a:schemeClr val="tx1"/>
                </a:solidFill>
                <a:effectLst/>
                <a:latin typeface="+mn-lt"/>
                <a:ea typeface="+mn-ea"/>
                <a:cs typeface="+mn-cs"/>
              </a:rPr>
              <a:t>35</a:t>
            </a:r>
            <a:r>
              <a:rPr lang="en-US" sz="1200" kern="1200" dirty="0">
                <a:solidFill>
                  <a:schemeClr val="tx1"/>
                </a:solidFill>
                <a:effectLst/>
                <a:latin typeface="+mn-lt"/>
                <a:ea typeface="+mn-ea"/>
                <a:cs typeface="+mn-cs"/>
              </a:rPr>
              <a:t>, Roman Perri</a:t>
            </a:r>
            <a:r>
              <a:rPr lang="en-US" sz="1200" kern="1200" baseline="30000" dirty="0">
                <a:solidFill>
                  <a:schemeClr val="tx1"/>
                </a:solidFill>
                <a:effectLst/>
                <a:latin typeface="+mn-lt"/>
                <a:ea typeface="+mn-ea"/>
                <a:cs typeface="+mn-cs"/>
              </a:rPr>
              <a:t>36</a:t>
            </a:r>
            <a:r>
              <a:rPr lang="en-US" sz="1200" kern="1200" dirty="0">
                <a:solidFill>
                  <a:schemeClr val="tx1"/>
                </a:solidFill>
                <a:effectLst/>
                <a:latin typeface="+mn-lt"/>
                <a:ea typeface="+mn-ea"/>
                <a:cs typeface="+mn-cs"/>
              </a:rPr>
              <a:t>, Suresh Venkatachalapathy</a:t>
            </a:r>
            <a:r>
              <a:rPr lang="en-US" sz="1200" kern="1200" baseline="300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 Gabriel Alejandro Aballay Soteras</a:t>
            </a:r>
            <a:r>
              <a:rPr lang="en-US" sz="1200" kern="1200" baseline="30000" dirty="0">
                <a:solidFill>
                  <a:schemeClr val="tx1"/>
                </a:solidFill>
                <a:effectLst/>
                <a:latin typeface="+mn-lt"/>
                <a:ea typeface="+mn-ea"/>
                <a:cs typeface="+mn-cs"/>
              </a:rPr>
              <a:t>38</a:t>
            </a:r>
            <a:r>
              <a:rPr lang="en-US" sz="1200" kern="1200" dirty="0">
                <a:solidFill>
                  <a:schemeClr val="tx1"/>
                </a:solidFill>
                <a:effectLst/>
                <a:latin typeface="+mn-lt"/>
                <a:ea typeface="+mn-ea"/>
                <a:cs typeface="+mn-cs"/>
              </a:rPr>
              <a:t>, Marc Deschenes</a:t>
            </a:r>
            <a:r>
              <a:rPr lang="en-US" sz="1200" kern="1200" baseline="30000" dirty="0">
                <a:solidFill>
                  <a:schemeClr val="tx1"/>
                </a:solidFill>
                <a:effectLst/>
                <a:latin typeface="+mn-lt"/>
                <a:ea typeface="+mn-ea"/>
                <a:cs typeface="+mn-cs"/>
              </a:rPr>
              <a:t>39</a:t>
            </a:r>
            <a:r>
              <a:rPr lang="en-US" sz="1200" kern="1200" dirty="0">
                <a:solidFill>
                  <a:schemeClr val="tx1"/>
                </a:solidFill>
                <a:effectLst/>
                <a:latin typeface="+mn-lt"/>
                <a:ea typeface="+mn-ea"/>
                <a:cs typeface="+mn-cs"/>
              </a:rPr>
              <a:t>, Henry Nguyen</a:t>
            </a:r>
            <a:r>
              <a:rPr lang="en-US" sz="1200" kern="1200" baseline="30000" dirty="0">
                <a:solidFill>
                  <a:schemeClr val="tx1"/>
                </a:solidFill>
                <a:effectLst/>
                <a:latin typeface="+mn-lt"/>
                <a:ea typeface="+mn-ea"/>
                <a:cs typeface="+mn-cs"/>
              </a:rPr>
              <a:t>40</a:t>
            </a:r>
            <a:r>
              <a:rPr lang="en-US" sz="1200" kern="1200" dirty="0">
                <a:solidFill>
                  <a:schemeClr val="tx1"/>
                </a:solidFill>
                <a:effectLst/>
                <a:latin typeface="+mn-lt"/>
                <a:ea typeface="+mn-ea"/>
                <a:cs typeface="+mn-cs"/>
              </a:rPr>
              <a:t>, Rifaat Safadi</a:t>
            </a:r>
            <a:r>
              <a:rPr lang="en-US" sz="1200" kern="1200" baseline="30000" dirty="0">
                <a:solidFill>
                  <a:schemeClr val="tx1"/>
                </a:solidFill>
                <a:effectLst/>
                <a:latin typeface="+mn-lt"/>
                <a:ea typeface="+mn-ea"/>
                <a:cs typeface="+mn-cs"/>
              </a:rPr>
              <a:t>41</a:t>
            </a:r>
            <a:r>
              <a:rPr lang="en-US" sz="1200" kern="1200" dirty="0">
                <a:solidFill>
                  <a:schemeClr val="tx1"/>
                </a:solidFill>
                <a:effectLst/>
                <a:latin typeface="+mn-lt"/>
                <a:ea typeface="+mn-ea"/>
                <a:cs typeface="+mn-cs"/>
              </a:rPr>
              <a:t>, Siddharth Sood</a:t>
            </a:r>
            <a:r>
              <a:rPr lang="en-US" sz="1200" kern="1200" baseline="30000" dirty="0">
                <a:solidFill>
                  <a:schemeClr val="tx1"/>
                </a:solidFill>
                <a:effectLst/>
                <a:latin typeface="+mn-lt"/>
                <a:ea typeface="+mn-ea"/>
                <a:cs typeface="+mn-cs"/>
              </a:rPr>
              <a:t>42</a:t>
            </a:r>
            <a:r>
              <a:rPr lang="en-US" sz="1200" kern="1200" dirty="0">
                <a:solidFill>
                  <a:schemeClr val="tx1"/>
                </a:solidFill>
                <a:effectLst/>
                <a:latin typeface="+mn-lt"/>
                <a:ea typeface="+mn-ea"/>
                <a:cs typeface="+mn-cs"/>
              </a:rPr>
              <a:t>, Emma Culver</a:t>
            </a:r>
            <a:r>
              <a:rPr lang="en-US" sz="1200" kern="1200" baseline="30000" dirty="0">
                <a:solidFill>
                  <a:schemeClr val="tx1"/>
                </a:solidFill>
                <a:effectLst/>
                <a:latin typeface="+mn-lt"/>
                <a:ea typeface="+mn-ea"/>
                <a:cs typeface="+mn-cs"/>
              </a:rPr>
              <a:t>43</a:t>
            </a:r>
            <a:r>
              <a:rPr lang="en-US" sz="1200" kern="1200" dirty="0">
                <a:solidFill>
                  <a:schemeClr val="tx1"/>
                </a:solidFill>
                <a:effectLst/>
                <a:latin typeface="+mn-lt"/>
                <a:ea typeface="+mn-ea"/>
                <a:cs typeface="+mn-cs"/>
              </a:rPr>
              <a:t>, Alan Bonder</a:t>
            </a:r>
            <a:r>
              <a:rPr lang="en-US" sz="1200" kern="1200" baseline="30000" dirty="0">
                <a:solidFill>
                  <a:schemeClr val="tx1"/>
                </a:solidFill>
                <a:effectLst/>
                <a:latin typeface="+mn-lt"/>
                <a:ea typeface="+mn-ea"/>
                <a:cs typeface="+mn-cs"/>
              </a:rPr>
              <a:t>44</a:t>
            </a:r>
            <a:r>
              <a:rPr lang="en-US" sz="1200" kern="1200" dirty="0">
                <a:solidFill>
                  <a:schemeClr val="tx1"/>
                </a:solidFill>
                <a:effectLst/>
                <a:latin typeface="+mn-lt"/>
                <a:ea typeface="+mn-ea"/>
                <a:cs typeface="+mn-cs"/>
              </a:rPr>
              <a:t>, Janisha Patel</a:t>
            </a:r>
            <a:r>
              <a:rPr lang="en-US" sz="1200" kern="1200" baseline="30000" dirty="0">
                <a:solidFill>
                  <a:schemeClr val="tx1"/>
                </a:solidFill>
                <a:effectLst/>
                <a:latin typeface="+mn-lt"/>
                <a:ea typeface="+mn-ea"/>
                <a:cs typeface="+mn-cs"/>
              </a:rPr>
              <a:t>45</a:t>
            </a:r>
            <a:r>
              <a:rPr lang="en-US" sz="1200" kern="1200" dirty="0">
                <a:solidFill>
                  <a:schemeClr val="tx1"/>
                </a:solidFill>
                <a:effectLst/>
                <a:latin typeface="+mn-lt"/>
                <a:ea typeface="+mn-ea"/>
                <a:cs typeface="+mn-cs"/>
              </a:rPr>
              <a:t>, James O'Beirne</a:t>
            </a:r>
            <a:r>
              <a:rPr lang="en-US" sz="1200" kern="1200" baseline="30000" dirty="0">
                <a:solidFill>
                  <a:schemeClr val="tx1"/>
                </a:solidFill>
                <a:effectLst/>
                <a:latin typeface="+mn-lt"/>
                <a:ea typeface="+mn-ea"/>
                <a:cs typeface="+mn-cs"/>
              </a:rPr>
              <a:t>46</a:t>
            </a:r>
            <a:r>
              <a:rPr lang="en-US" sz="1200" kern="1200" dirty="0">
                <a:solidFill>
                  <a:schemeClr val="tx1"/>
                </a:solidFill>
                <a:effectLst/>
                <a:latin typeface="+mn-lt"/>
                <a:ea typeface="+mn-ea"/>
                <a:cs typeface="+mn-cs"/>
              </a:rPr>
              <a:t>, Nora Cazzagon</a:t>
            </a:r>
            <a:r>
              <a:rPr lang="en-US" sz="1200" kern="1200" baseline="30000" dirty="0">
                <a:solidFill>
                  <a:schemeClr val="tx1"/>
                </a:solidFill>
                <a:effectLst/>
                <a:latin typeface="+mn-lt"/>
                <a:ea typeface="+mn-ea"/>
                <a:cs typeface="+mn-cs"/>
              </a:rPr>
              <a:t>47</a:t>
            </a:r>
            <a:r>
              <a:rPr lang="en-US" sz="1200" kern="1200" dirty="0">
                <a:solidFill>
                  <a:schemeClr val="tx1"/>
                </a:solidFill>
                <a:effectLst/>
                <a:latin typeface="+mn-lt"/>
                <a:ea typeface="+mn-ea"/>
                <a:cs typeface="+mn-cs"/>
              </a:rPr>
              <a:t>, Mario Álvares-da-Silva</a:t>
            </a:r>
            <a:r>
              <a:rPr lang="en-US" sz="1200" kern="1200" baseline="30000" dirty="0">
                <a:solidFill>
                  <a:schemeClr val="tx1"/>
                </a:solidFill>
                <a:effectLst/>
                <a:latin typeface="+mn-lt"/>
                <a:ea typeface="+mn-ea"/>
                <a:cs typeface="+mn-cs"/>
              </a:rPr>
              <a:t>48</a:t>
            </a:r>
            <a:r>
              <a:rPr lang="en-US" sz="1200" kern="1200" dirty="0">
                <a:solidFill>
                  <a:schemeClr val="tx1"/>
                </a:solidFill>
                <a:effectLst/>
                <a:latin typeface="+mn-lt"/>
                <a:ea typeface="+mn-ea"/>
                <a:cs typeface="+mn-cs"/>
              </a:rPr>
              <a:t>, Fadi Abu Baker</a:t>
            </a:r>
            <a:r>
              <a:rPr lang="en-US" sz="1200" kern="1200" baseline="30000" dirty="0">
                <a:solidFill>
                  <a:schemeClr val="tx1"/>
                </a:solidFill>
                <a:effectLst/>
                <a:latin typeface="+mn-lt"/>
                <a:ea typeface="+mn-ea"/>
                <a:cs typeface="+mn-cs"/>
              </a:rPr>
              <a:t>49</a:t>
            </a:r>
            <a:r>
              <a:rPr lang="en-US" sz="1200" kern="1200" dirty="0">
                <a:solidFill>
                  <a:schemeClr val="tx1"/>
                </a:solidFill>
                <a:effectLst/>
                <a:latin typeface="+mn-lt"/>
                <a:ea typeface="+mn-ea"/>
                <a:cs typeface="+mn-cs"/>
              </a:rPr>
              <a:t>, Paulo Bittencourt</a:t>
            </a:r>
            <a:r>
              <a:rPr lang="en-US" sz="1200" kern="1200" baseline="30000" dirty="0">
                <a:solidFill>
                  <a:schemeClr val="tx1"/>
                </a:solidFill>
                <a:effectLst/>
                <a:latin typeface="+mn-lt"/>
                <a:ea typeface="+mn-ea"/>
                <a:cs typeface="+mn-cs"/>
              </a:rPr>
              <a:t>50</a:t>
            </a:r>
            <a:r>
              <a:rPr lang="en-US" sz="1200" kern="1200" dirty="0">
                <a:solidFill>
                  <a:schemeClr val="tx1"/>
                </a:solidFill>
                <a:effectLst/>
                <a:latin typeface="+mn-lt"/>
                <a:ea typeface="+mn-ea"/>
                <a:cs typeface="+mn-cs"/>
              </a:rPr>
              <a:t>, Pietro Invernizzi</a:t>
            </a:r>
            <a:r>
              <a:rPr lang="en-US" sz="1200" kern="1200" baseline="30000" dirty="0">
                <a:solidFill>
                  <a:schemeClr val="tx1"/>
                </a:solidFill>
                <a:effectLst/>
                <a:latin typeface="+mn-lt"/>
                <a:ea typeface="+mn-ea"/>
                <a:cs typeface="+mn-cs"/>
              </a:rPr>
              <a:t>51</a:t>
            </a:r>
            <a:r>
              <a:rPr lang="en-US" sz="1200" kern="1200" dirty="0">
                <a:solidFill>
                  <a:schemeClr val="tx1"/>
                </a:solidFill>
                <a:effectLst/>
                <a:latin typeface="+mn-lt"/>
                <a:ea typeface="+mn-ea"/>
                <a:cs typeface="+mn-cs"/>
              </a:rPr>
              <a:t>, Ira Jacobson</a:t>
            </a:r>
            <a:r>
              <a:rPr lang="en-US" sz="1200" kern="1200" baseline="30000" dirty="0">
                <a:solidFill>
                  <a:schemeClr val="tx1"/>
                </a:solidFill>
                <a:effectLst/>
                <a:latin typeface="+mn-lt"/>
                <a:ea typeface="+mn-ea"/>
                <a:cs typeface="+mn-cs"/>
              </a:rPr>
              <a:t>52</a:t>
            </a:r>
            <a:r>
              <a:rPr lang="en-US" sz="1200" kern="1200" dirty="0">
                <a:solidFill>
                  <a:schemeClr val="tx1"/>
                </a:solidFill>
                <a:effectLst/>
                <a:latin typeface="+mn-lt"/>
                <a:ea typeface="+mn-ea"/>
                <a:cs typeface="+mn-cs"/>
              </a:rPr>
              <a:t>, Gadi Lalazar</a:t>
            </a:r>
            <a:r>
              <a:rPr lang="en-US" sz="1200" kern="1200" baseline="30000" dirty="0">
                <a:solidFill>
                  <a:schemeClr val="tx1"/>
                </a:solidFill>
                <a:effectLst/>
                <a:latin typeface="+mn-lt"/>
                <a:ea typeface="+mn-ea"/>
                <a:cs typeface="+mn-cs"/>
              </a:rPr>
              <a:t>53</a:t>
            </a:r>
            <a:r>
              <a:rPr lang="en-US" sz="1200" kern="1200" dirty="0">
                <a:solidFill>
                  <a:schemeClr val="tx1"/>
                </a:solidFill>
                <a:effectLst/>
                <a:latin typeface="+mn-lt"/>
                <a:ea typeface="+mn-ea"/>
                <a:cs typeface="+mn-cs"/>
              </a:rPr>
              <a:t>, Avik Majumdar</a:t>
            </a:r>
            <a:r>
              <a:rPr lang="en-US" sz="1200" kern="1200" baseline="30000" dirty="0">
                <a:solidFill>
                  <a:schemeClr val="tx1"/>
                </a:solidFill>
                <a:effectLst/>
                <a:latin typeface="+mn-lt"/>
                <a:ea typeface="+mn-ea"/>
                <a:cs typeface="+mn-cs"/>
              </a:rPr>
              <a:t>54</a:t>
            </a:r>
            <a:r>
              <a:rPr lang="en-US" sz="1200" kern="1200" dirty="0">
                <a:solidFill>
                  <a:schemeClr val="tx1"/>
                </a:solidFill>
                <a:effectLst/>
                <a:latin typeface="+mn-lt"/>
                <a:ea typeface="+mn-ea"/>
                <a:cs typeface="+mn-cs"/>
              </a:rPr>
              <a:t>, Chirag Patel</a:t>
            </a:r>
            <a:r>
              <a:rPr lang="en-US" sz="1200" kern="1200" baseline="30000" dirty="0">
                <a:solidFill>
                  <a:schemeClr val="tx1"/>
                </a:solidFill>
                <a:effectLst/>
                <a:latin typeface="+mn-lt"/>
                <a:ea typeface="+mn-ea"/>
                <a:cs typeface="+mn-cs"/>
              </a:rPr>
              <a:t>55</a:t>
            </a:r>
            <a:r>
              <a:rPr lang="en-US" sz="1200" kern="1200" dirty="0">
                <a:solidFill>
                  <a:schemeClr val="tx1"/>
                </a:solidFill>
                <a:effectLst/>
                <a:latin typeface="+mn-lt"/>
                <a:ea typeface="+mn-ea"/>
                <a:cs typeface="+mn-cs"/>
              </a:rPr>
              <a:t>, Magdalena Salcedo Plaza</a:t>
            </a:r>
            <a:r>
              <a:rPr lang="en-US" sz="1200" kern="1200" baseline="30000" dirty="0">
                <a:solidFill>
                  <a:schemeClr val="tx1"/>
                </a:solidFill>
                <a:effectLst/>
                <a:latin typeface="+mn-lt"/>
                <a:ea typeface="+mn-ea"/>
                <a:cs typeface="+mn-cs"/>
              </a:rPr>
              <a:t>56</a:t>
            </a:r>
            <a:r>
              <a:rPr lang="en-US" sz="1200" kern="1200" dirty="0">
                <a:solidFill>
                  <a:schemeClr val="tx1"/>
                </a:solidFill>
                <a:effectLst/>
                <a:latin typeface="+mn-lt"/>
                <a:ea typeface="+mn-ea"/>
                <a:cs typeface="+mn-cs"/>
              </a:rPr>
              <a:t>, Rodrigo Aires</a:t>
            </a:r>
            <a:r>
              <a:rPr lang="en-US" sz="1200" kern="1200" baseline="30000" dirty="0">
                <a:solidFill>
                  <a:schemeClr val="tx1"/>
                </a:solidFill>
                <a:effectLst/>
                <a:latin typeface="+mn-lt"/>
                <a:ea typeface="+mn-ea"/>
                <a:cs typeface="+mn-cs"/>
              </a:rPr>
              <a:t>57</a:t>
            </a:r>
            <a:r>
              <a:rPr lang="en-US" sz="1200" kern="1200" dirty="0">
                <a:solidFill>
                  <a:schemeClr val="tx1"/>
                </a:solidFill>
                <a:effectLst/>
                <a:latin typeface="+mn-lt"/>
                <a:ea typeface="+mn-ea"/>
                <a:cs typeface="+mn-cs"/>
              </a:rPr>
              <a:t>, Ehud Zigmond</a:t>
            </a:r>
            <a:r>
              <a:rPr lang="en-US" sz="1200" kern="1200" baseline="30000" dirty="0">
                <a:solidFill>
                  <a:schemeClr val="tx1"/>
                </a:solidFill>
                <a:effectLst/>
                <a:latin typeface="+mn-lt"/>
                <a:ea typeface="+mn-ea"/>
                <a:cs typeface="+mn-cs"/>
              </a:rPr>
              <a:t>58</a:t>
            </a:r>
            <a:r>
              <a:rPr lang="en-US" sz="1200" kern="1200" dirty="0">
                <a:solidFill>
                  <a:schemeClr val="tx1"/>
                </a:solidFill>
                <a:effectLst/>
                <a:latin typeface="+mn-lt"/>
                <a:ea typeface="+mn-ea"/>
                <a:cs typeface="+mn-cs"/>
              </a:rPr>
              <a:t>, Victor Ankoma-Sey</a:t>
            </a:r>
            <a:r>
              <a:rPr lang="en-US" sz="1200" kern="1200" baseline="30000" dirty="0">
                <a:solidFill>
                  <a:schemeClr val="tx1"/>
                </a:solidFill>
                <a:effectLst/>
                <a:latin typeface="+mn-lt"/>
                <a:ea typeface="+mn-ea"/>
                <a:cs typeface="+mn-cs"/>
              </a:rPr>
              <a:t>59</a:t>
            </a:r>
            <a:r>
              <a:rPr lang="en-US" sz="1200" kern="1200" dirty="0">
                <a:solidFill>
                  <a:schemeClr val="tx1"/>
                </a:solidFill>
                <a:effectLst/>
                <a:latin typeface="+mn-lt"/>
                <a:ea typeface="+mn-ea"/>
                <a:cs typeface="+mn-cs"/>
              </a:rPr>
              <a:t>, David Bernstein</a:t>
            </a:r>
            <a:r>
              <a:rPr lang="en-US" sz="1200" kern="1200" baseline="30000" dirty="0">
                <a:solidFill>
                  <a:schemeClr val="tx1"/>
                </a:solidFill>
                <a:effectLst/>
                <a:latin typeface="+mn-lt"/>
                <a:ea typeface="+mn-ea"/>
                <a:cs typeface="+mn-cs"/>
              </a:rPr>
              <a:t>60</a:t>
            </a:r>
            <a:r>
              <a:rPr lang="en-US" sz="1200" kern="1200" dirty="0">
                <a:solidFill>
                  <a:schemeClr val="tx1"/>
                </a:solidFill>
                <a:effectLst/>
                <a:latin typeface="+mn-lt"/>
                <a:ea typeface="+mn-ea"/>
                <a:cs typeface="+mn-cs"/>
              </a:rPr>
              <a:t>, Brian Borg</a:t>
            </a:r>
            <a:r>
              <a:rPr lang="en-US" sz="1200" kern="1200" baseline="30000" dirty="0">
                <a:solidFill>
                  <a:schemeClr val="tx1"/>
                </a:solidFill>
                <a:effectLst/>
                <a:latin typeface="+mn-lt"/>
                <a:ea typeface="+mn-ea"/>
                <a:cs typeface="+mn-cs"/>
              </a:rPr>
              <a:t>61</a:t>
            </a:r>
            <a:r>
              <a:rPr lang="en-US" sz="1200" kern="1200" dirty="0">
                <a:solidFill>
                  <a:schemeClr val="tx1"/>
                </a:solidFill>
                <a:effectLst/>
                <a:latin typeface="+mn-lt"/>
                <a:ea typeface="+mn-ea"/>
                <a:cs typeface="+mn-cs"/>
              </a:rPr>
              <a:t>, Marco Carbone</a:t>
            </a:r>
            <a:r>
              <a:rPr lang="en-US" sz="1200" kern="1200" baseline="30000" dirty="0">
                <a:solidFill>
                  <a:schemeClr val="tx1"/>
                </a:solidFill>
                <a:effectLst/>
                <a:latin typeface="+mn-lt"/>
                <a:ea typeface="+mn-ea"/>
                <a:cs typeface="+mn-cs"/>
              </a:rPr>
              <a:t>62</a:t>
            </a:r>
            <a:r>
              <a:rPr lang="en-US" sz="1200" kern="1200" dirty="0">
                <a:solidFill>
                  <a:schemeClr val="tx1"/>
                </a:solidFill>
                <a:effectLst/>
                <a:latin typeface="+mn-lt"/>
                <a:ea typeface="+mn-ea"/>
                <a:cs typeface="+mn-cs"/>
              </a:rPr>
              <a:t>, Géraldine Dahlqvist</a:t>
            </a:r>
            <a:r>
              <a:rPr lang="en-US" sz="1200" kern="1200" baseline="30000" dirty="0">
                <a:solidFill>
                  <a:schemeClr val="tx1"/>
                </a:solidFill>
                <a:effectLst/>
                <a:latin typeface="+mn-lt"/>
                <a:ea typeface="+mn-ea"/>
                <a:cs typeface="+mn-cs"/>
              </a:rPr>
              <a:t>63</a:t>
            </a:r>
            <a:r>
              <a:rPr lang="en-US" sz="1200" kern="1200" dirty="0">
                <a:solidFill>
                  <a:schemeClr val="tx1"/>
                </a:solidFill>
                <a:effectLst/>
                <a:latin typeface="+mn-lt"/>
                <a:ea typeface="+mn-ea"/>
                <a:cs typeface="+mn-cs"/>
              </a:rPr>
              <a:t>, Tarek Hassanein</a:t>
            </a:r>
            <a:r>
              <a:rPr lang="en-US" sz="1200" kern="1200" baseline="30000" dirty="0">
                <a:solidFill>
                  <a:schemeClr val="tx1"/>
                </a:solidFill>
                <a:effectLst/>
                <a:latin typeface="+mn-lt"/>
                <a:ea typeface="+mn-ea"/>
                <a:cs typeface="+mn-cs"/>
              </a:rPr>
              <a:t>64</a:t>
            </a:r>
            <a:r>
              <a:rPr lang="en-US" sz="1200" kern="1200" dirty="0">
                <a:solidFill>
                  <a:schemeClr val="tx1"/>
                </a:solidFill>
                <a:effectLst/>
                <a:latin typeface="+mn-lt"/>
                <a:ea typeface="+mn-ea"/>
                <a:cs typeface="+mn-cs"/>
              </a:rPr>
              <a:t>, Paul Hermabessière</a:t>
            </a:r>
            <a:r>
              <a:rPr lang="en-US" sz="1200" kern="1200" baseline="30000" dirty="0">
                <a:solidFill>
                  <a:schemeClr val="tx1"/>
                </a:solidFill>
                <a:effectLst/>
                <a:latin typeface="+mn-lt"/>
                <a:ea typeface="+mn-ea"/>
                <a:cs typeface="+mn-cs"/>
              </a:rPr>
              <a:t>65</a:t>
            </a:r>
            <a:r>
              <a:rPr lang="en-US" sz="1200" kern="1200" dirty="0">
                <a:solidFill>
                  <a:schemeClr val="tx1"/>
                </a:solidFill>
                <a:effectLst/>
                <a:latin typeface="+mn-lt"/>
                <a:ea typeface="+mn-ea"/>
                <a:cs typeface="+mn-cs"/>
              </a:rPr>
              <a:t>, Pietro Lampertico</a:t>
            </a:r>
            <a:r>
              <a:rPr lang="en-US" sz="1200" kern="1200" baseline="30000" dirty="0">
                <a:solidFill>
                  <a:schemeClr val="tx1"/>
                </a:solidFill>
                <a:effectLst/>
                <a:latin typeface="+mn-lt"/>
                <a:ea typeface="+mn-ea"/>
                <a:cs typeface="+mn-cs"/>
              </a:rPr>
              <a:t>66</a:t>
            </a:r>
            <a:r>
              <a:rPr lang="en-US" sz="1200" kern="1200" dirty="0">
                <a:solidFill>
                  <a:schemeClr val="tx1"/>
                </a:solidFill>
                <a:effectLst/>
                <a:latin typeface="+mn-lt"/>
                <a:ea typeface="+mn-ea"/>
                <a:cs typeface="+mn-cs"/>
              </a:rPr>
              <a:t>, Kate Lynch</a:t>
            </a:r>
            <a:r>
              <a:rPr lang="en-US" sz="1200" kern="1200" baseline="30000" dirty="0">
                <a:solidFill>
                  <a:schemeClr val="tx1"/>
                </a:solidFill>
                <a:effectLst/>
                <a:latin typeface="+mn-lt"/>
                <a:ea typeface="+mn-ea"/>
                <a:cs typeface="+mn-cs"/>
              </a:rPr>
              <a:t>67</a:t>
            </a:r>
            <a:r>
              <a:rPr lang="en-US" sz="1200" kern="1200" dirty="0">
                <a:solidFill>
                  <a:schemeClr val="tx1"/>
                </a:solidFill>
                <a:effectLst/>
                <a:latin typeface="+mn-lt"/>
                <a:ea typeface="+mn-ea"/>
                <a:cs typeface="+mn-cs"/>
              </a:rPr>
              <a:t>, Mercedes Martinez</a:t>
            </a:r>
            <a:r>
              <a:rPr lang="en-US" sz="1200" kern="1200" baseline="30000" dirty="0">
                <a:solidFill>
                  <a:schemeClr val="tx1"/>
                </a:solidFill>
                <a:effectLst/>
                <a:latin typeface="+mn-lt"/>
                <a:ea typeface="+mn-ea"/>
                <a:cs typeface="+mn-cs"/>
              </a:rPr>
              <a:t>68</a:t>
            </a:r>
            <a:r>
              <a:rPr lang="en-US" sz="1200" kern="1200" dirty="0">
                <a:solidFill>
                  <a:schemeClr val="tx1"/>
                </a:solidFill>
                <a:effectLst/>
                <a:latin typeface="+mn-lt"/>
                <a:ea typeface="+mn-ea"/>
                <a:cs typeface="+mn-cs"/>
              </a:rPr>
              <a:t>, Sergio Rodriguez-Tajes</a:t>
            </a:r>
            <a:r>
              <a:rPr lang="en-US" sz="1200" kern="1200" baseline="30000" dirty="0">
                <a:solidFill>
                  <a:schemeClr val="tx1"/>
                </a:solidFill>
                <a:effectLst/>
                <a:latin typeface="+mn-lt"/>
                <a:ea typeface="+mn-ea"/>
                <a:cs typeface="+mn-cs"/>
              </a:rPr>
              <a:t>69</a:t>
            </a:r>
            <a:r>
              <a:rPr lang="en-US" sz="1200" kern="1200" dirty="0">
                <a:solidFill>
                  <a:schemeClr val="tx1"/>
                </a:solidFill>
                <a:effectLst/>
                <a:latin typeface="+mn-lt"/>
                <a:ea typeface="+mn-ea"/>
                <a:cs typeface="+mn-cs"/>
              </a:rPr>
              <a:t>, Manish Thapar</a:t>
            </a:r>
            <a:r>
              <a:rPr lang="en-US" sz="1200" kern="1200" baseline="30000" dirty="0">
                <a:solidFill>
                  <a:schemeClr val="tx1"/>
                </a:solidFill>
                <a:effectLst/>
                <a:latin typeface="+mn-lt"/>
                <a:ea typeface="+mn-ea"/>
                <a:cs typeface="+mn-cs"/>
              </a:rPr>
              <a:t>70</a:t>
            </a:r>
            <a:r>
              <a:rPr lang="en-US" sz="1200" kern="1200" dirty="0">
                <a:solidFill>
                  <a:schemeClr val="tx1"/>
                </a:solidFill>
                <a:effectLst/>
                <a:latin typeface="+mn-lt"/>
                <a:ea typeface="+mn-ea"/>
                <a:cs typeface="+mn-cs"/>
              </a:rPr>
              <a:t>, Richard Kalman</a:t>
            </a:r>
            <a:r>
              <a:rPr lang="en-US" sz="1200" kern="1200" baseline="30000" dirty="0">
                <a:solidFill>
                  <a:schemeClr val="tx1"/>
                </a:solidFill>
                <a:effectLst/>
                <a:latin typeface="+mn-lt"/>
                <a:ea typeface="+mn-ea"/>
                <a:cs typeface="+mn-cs"/>
              </a:rPr>
              <a:t>70</a:t>
            </a:r>
            <a:r>
              <a:rPr lang="en-US" sz="1200" kern="1200" dirty="0">
                <a:solidFill>
                  <a:schemeClr val="tx1"/>
                </a:solidFill>
                <a:effectLst/>
                <a:latin typeface="+mn-lt"/>
                <a:ea typeface="+mn-ea"/>
                <a:cs typeface="+mn-cs"/>
              </a:rPr>
              <a:t>, Frans van der Heide</a:t>
            </a:r>
            <a:r>
              <a:rPr lang="en-US" sz="1200" kern="1200" baseline="30000" dirty="0">
                <a:solidFill>
                  <a:schemeClr val="tx1"/>
                </a:solidFill>
                <a:effectLst/>
                <a:latin typeface="+mn-lt"/>
                <a:ea typeface="+mn-ea"/>
                <a:cs typeface="+mn-cs"/>
              </a:rPr>
              <a:t>71</a:t>
            </a:r>
            <a:r>
              <a:rPr lang="en-US" sz="1200" kern="1200" dirty="0">
                <a:solidFill>
                  <a:schemeClr val="tx1"/>
                </a:solidFill>
                <a:effectLst/>
                <a:latin typeface="+mn-lt"/>
                <a:ea typeface="+mn-ea"/>
                <a:cs typeface="+mn-cs"/>
              </a:rPr>
              <a:t>, Xavier Verhelst</a:t>
            </a:r>
            <a:r>
              <a:rPr lang="en-US" sz="1200" kern="1200" baseline="30000" dirty="0">
                <a:solidFill>
                  <a:schemeClr val="tx1"/>
                </a:solidFill>
                <a:effectLst/>
                <a:latin typeface="+mn-lt"/>
                <a:ea typeface="+mn-ea"/>
                <a:cs typeface="+mn-cs"/>
              </a:rPr>
              <a:t>72</a:t>
            </a:r>
            <a:r>
              <a:rPr lang="en-US" sz="1200" kern="1200" dirty="0">
                <a:solidFill>
                  <a:schemeClr val="tx1"/>
                </a:solidFill>
                <a:effectLst/>
                <a:latin typeface="+mn-lt"/>
                <a:ea typeface="+mn-ea"/>
                <a:cs typeface="+mn-cs"/>
              </a:rPr>
              <a:t>, David W. Victor III</a:t>
            </a:r>
            <a:r>
              <a:rPr lang="en-US" sz="1200" kern="1200" baseline="30000" dirty="0">
                <a:solidFill>
                  <a:schemeClr val="tx1"/>
                </a:solidFill>
                <a:effectLst/>
                <a:latin typeface="+mn-lt"/>
                <a:ea typeface="+mn-ea"/>
                <a:cs typeface="+mn-cs"/>
              </a:rPr>
              <a:t>73</a:t>
            </a:r>
            <a:r>
              <a:rPr lang="en-US" sz="1200" kern="1200" dirty="0">
                <a:solidFill>
                  <a:schemeClr val="tx1"/>
                </a:solidFill>
                <a:effectLst/>
                <a:latin typeface="+mn-lt"/>
                <a:ea typeface="+mn-ea"/>
                <a:cs typeface="+mn-cs"/>
              </a:rPr>
              <a:t>, Hallam Gugelmann</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Tiago Nunes</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Erik Ness</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David Sanchez Ramos</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Jilliann Elliott</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Tobias  Di Marco</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Jayshree Krishnaswami</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Clara Kebabian</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Jolan Terner-Rosenthal</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Andrew McKibben</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Raul Aguilar</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Cory Kostrub</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Susanna Carou-Keenan</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Lara Longpre</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Pamela Vig</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Joanne Quan</a:t>
            </a:r>
            <a:r>
              <a:rPr lang="en-US" sz="1200" kern="1200" baseline="30000" dirty="0">
                <a:solidFill>
                  <a:schemeClr val="tx1"/>
                </a:solidFill>
                <a:effectLst/>
                <a:latin typeface="+mn-lt"/>
                <a:ea typeface="+mn-ea"/>
                <a:cs typeface="+mn-cs"/>
              </a:rPr>
              <a:t>74</a:t>
            </a:r>
            <a:r>
              <a:rPr lang="en-US" sz="1200" kern="1200" dirty="0">
                <a:solidFill>
                  <a:schemeClr val="tx1"/>
                </a:solidFill>
                <a:effectLst/>
                <a:latin typeface="+mn-lt"/>
                <a:ea typeface="+mn-ea"/>
                <a:cs typeface="+mn-cs"/>
              </a:rPr>
              <a:t>, Christopher L. Bowlus</a:t>
            </a:r>
            <a:r>
              <a:rPr lang="en-US" sz="1200" kern="1200" baseline="30000" dirty="0">
                <a:solidFill>
                  <a:schemeClr val="tx1"/>
                </a:solidFill>
                <a:effectLst/>
                <a:latin typeface="+mn-lt"/>
                <a:ea typeface="+mn-ea"/>
                <a:cs typeface="+mn-cs"/>
              </a:rPr>
              <a:t>75</a:t>
            </a:r>
            <a:r>
              <a:rPr lang="en-US" sz="1200" kern="1200" dirty="0">
                <a:solidFill>
                  <a:schemeClr val="tx1"/>
                </a:solidFill>
                <a:effectLst/>
                <a:latin typeface="+mn-lt"/>
                <a:ea typeface="+mn-ea"/>
                <a:cs typeface="+mn-cs"/>
              </a:rPr>
              <a:t>, Kris V. Kowdley</a:t>
            </a:r>
            <a:r>
              <a:rPr lang="en-US" sz="1200" kern="1200" baseline="30000" dirty="0">
                <a:solidFill>
                  <a:schemeClr val="tx1"/>
                </a:solidFill>
                <a:effectLst/>
                <a:latin typeface="+mn-lt"/>
                <a:ea typeface="+mn-ea"/>
                <a:cs typeface="+mn-cs"/>
              </a:rPr>
              <a:t>76</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Schiff Center for Liver Diseases, University of Miami Miller School of Medicine, Miami, FL,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The Autoimmune and Rare Liver Disease </a:t>
            </a:r>
            <a:r>
              <a:rPr lang="en-US" sz="1200" i="1" kern="1200" dirty="0" err="1">
                <a:solidFill>
                  <a:schemeClr val="tx1"/>
                </a:solidFill>
                <a:effectLst/>
                <a:latin typeface="+mn-lt"/>
                <a:ea typeface="+mn-ea"/>
                <a:cs typeface="+mn-cs"/>
              </a:rPr>
              <a:t>Programme</a:t>
            </a:r>
            <a:r>
              <a:rPr lang="en-US" sz="1200" i="1" kern="1200" dirty="0">
                <a:solidFill>
                  <a:schemeClr val="tx1"/>
                </a:solidFill>
                <a:effectLst/>
                <a:latin typeface="+mn-lt"/>
                <a:ea typeface="+mn-ea"/>
                <a:cs typeface="+mn-cs"/>
              </a:rPr>
              <a:t>, Division of Gastroenterology and Hepatology, Toronto General Hospital, Toronto, Canada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Liver Institute of Virginia, Bon Secours Mercy Health, Richmond, VA,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Digestive Disease Institute, Department of Gastroenterology, Hepatology and Nutrition, Cleveland Clinic, Cleveland, OH,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King’s College Hospital NHS Foundation Trust,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a:t>
            </a:r>
            <a:r>
              <a:rPr lang="en-US" sz="1200" i="1" kern="1200" dirty="0">
                <a:solidFill>
                  <a:schemeClr val="tx1"/>
                </a:solidFill>
                <a:effectLst/>
                <a:latin typeface="+mn-lt"/>
                <a:ea typeface="+mn-ea"/>
                <a:cs typeface="+mn-cs"/>
              </a:rPr>
              <a:t>Science 37, Inc., Culver City,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a:t>
            </a:r>
            <a:r>
              <a:rPr lang="en-US" sz="1200" i="1" kern="1200" dirty="0">
                <a:solidFill>
                  <a:schemeClr val="tx1"/>
                </a:solidFill>
                <a:effectLst/>
                <a:latin typeface="+mn-lt"/>
                <a:ea typeface="+mn-ea"/>
                <a:cs typeface="+mn-cs"/>
              </a:rPr>
              <a:t>Sheila Sherlock Liver Centre and UCL Institute for Liver and Digestive Health, Royal Free Hospital, London,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8</a:t>
            </a:r>
            <a:r>
              <a:rPr lang="en-US" sz="1200" i="1" kern="1200" dirty="0">
                <a:solidFill>
                  <a:schemeClr val="tx1"/>
                </a:solidFill>
                <a:effectLst/>
                <a:latin typeface="+mn-lt"/>
                <a:ea typeface="+mn-ea"/>
                <a:cs typeface="+mn-cs"/>
              </a:rPr>
              <a:t>Hospital Italiano de Buenos Aires,, Buenos Aires, Argentina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9</a:t>
            </a:r>
            <a:r>
              <a:rPr lang="en-US" sz="1200" i="1" kern="1200" dirty="0">
                <a:solidFill>
                  <a:schemeClr val="tx1"/>
                </a:solidFill>
                <a:effectLst/>
                <a:latin typeface="+mn-lt"/>
                <a:ea typeface="+mn-ea"/>
                <a:cs typeface="+mn-cs"/>
              </a:rPr>
              <a:t>Amsterdam UMC, Amsterdam, Netherlands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10</a:t>
            </a:r>
            <a:r>
              <a:rPr lang="en-US" sz="1200" i="1" kern="1200" dirty="0">
                <a:solidFill>
                  <a:schemeClr val="tx1"/>
                </a:solidFill>
                <a:effectLst/>
                <a:latin typeface="+mn-lt"/>
                <a:ea typeface="+mn-ea"/>
                <a:cs typeface="+mn-cs"/>
              </a:rPr>
              <a:t>The Liver Institute at Methodist Dallas Medical Center, Dallas, TX,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11</a:t>
            </a:r>
            <a:r>
              <a:rPr lang="en-US" sz="1200" i="1" kern="1200" dirty="0">
                <a:solidFill>
                  <a:schemeClr val="tx1"/>
                </a:solidFill>
                <a:effectLst/>
                <a:latin typeface="+mn-lt"/>
                <a:ea typeface="+mn-ea"/>
                <a:cs typeface="+mn-cs"/>
              </a:rPr>
              <a:t>University of Alberta, Division of Gastroenterology and Liver Unit, Edmonton, Canada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12</a:t>
            </a:r>
            <a:r>
              <a:rPr lang="en-US" sz="1200" i="1" kern="1200" dirty="0">
                <a:solidFill>
                  <a:schemeClr val="tx1"/>
                </a:solidFill>
                <a:effectLst/>
                <a:latin typeface="+mn-lt"/>
                <a:ea typeface="+mn-ea"/>
                <a:cs typeface="+mn-cs"/>
              </a:rPr>
              <a:t>Department of Hepatology and Gastroenterology, Campus Virchow-Klinikum and Campus Charité Mitte, Charité - </a:t>
            </a:r>
            <a:r>
              <a:rPr lang="en-US" sz="1200" i="1" kern="1200" dirty="0" err="1">
                <a:solidFill>
                  <a:schemeClr val="tx1"/>
                </a:solidFill>
                <a:effectLst/>
                <a:latin typeface="+mn-lt"/>
                <a:ea typeface="+mn-ea"/>
                <a:cs typeface="+mn-cs"/>
              </a:rPr>
              <a:t>Universitätsmedizin</a:t>
            </a:r>
            <a:r>
              <a:rPr lang="en-US" sz="1200" i="1" kern="1200" dirty="0">
                <a:solidFill>
                  <a:schemeClr val="tx1"/>
                </a:solidFill>
                <a:effectLst/>
                <a:latin typeface="+mn-lt"/>
                <a:ea typeface="+mn-ea"/>
                <a:cs typeface="+mn-cs"/>
              </a:rPr>
              <a:t> Berlin, Berlin,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13</a:t>
            </a:r>
            <a:r>
              <a:rPr lang="en-US" sz="1200" i="1" kern="1200" dirty="0">
                <a:solidFill>
                  <a:schemeClr val="tx1"/>
                </a:solidFill>
                <a:effectLst/>
                <a:latin typeface="+mn-lt"/>
                <a:ea typeface="+mn-ea"/>
                <a:cs typeface="+mn-cs"/>
              </a:rPr>
              <a:t>Erasmus MC, Rotterdam, Netherlands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14</a:t>
            </a:r>
            <a:r>
              <a:rPr lang="en-US" sz="1200" i="1" kern="1200" dirty="0">
                <a:solidFill>
                  <a:schemeClr val="tx1"/>
                </a:solidFill>
                <a:effectLst/>
                <a:latin typeface="+mn-lt"/>
                <a:ea typeface="+mn-ea"/>
                <a:cs typeface="+mn-cs"/>
              </a:rPr>
              <a:t>University of Colorado Anschutz Medical Campus, Aurora, CO,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15</a:t>
            </a:r>
            <a:r>
              <a:rPr lang="en-US" sz="1200" i="1" kern="1200" dirty="0">
                <a:solidFill>
                  <a:schemeClr val="tx1"/>
                </a:solidFill>
                <a:effectLst/>
                <a:latin typeface="+mn-lt"/>
                <a:ea typeface="+mn-ea"/>
                <a:cs typeface="+mn-cs"/>
              </a:rPr>
              <a:t>Newcastle upon Tyne Hospitals NHS Foundation Trust, Newcastle upon Tyne,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16</a:t>
            </a:r>
            <a:r>
              <a:rPr lang="en-US" sz="1200" i="1" kern="1200" dirty="0">
                <a:solidFill>
                  <a:schemeClr val="tx1"/>
                </a:solidFill>
                <a:effectLst/>
                <a:latin typeface="+mn-lt"/>
                <a:ea typeface="+mn-ea"/>
                <a:cs typeface="+mn-cs"/>
              </a:rPr>
              <a:t>Galilee Medical Center, Nahariya, Israel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17</a:t>
            </a:r>
            <a:r>
              <a:rPr lang="en-US" sz="1200" i="1" kern="1200" dirty="0">
                <a:solidFill>
                  <a:schemeClr val="tx1"/>
                </a:solidFill>
                <a:effectLst/>
                <a:latin typeface="+mn-lt"/>
                <a:ea typeface="+mn-ea"/>
                <a:cs typeface="+mn-cs"/>
              </a:rPr>
              <a:t>California Pacific Medical Center Research Institute, San Francisco,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18</a:t>
            </a:r>
            <a:r>
              <a:rPr lang="en-US" sz="1200" i="1" kern="1200" dirty="0">
                <a:solidFill>
                  <a:schemeClr val="tx1"/>
                </a:solidFill>
                <a:effectLst/>
                <a:latin typeface="+mn-lt"/>
                <a:ea typeface="+mn-ea"/>
                <a:cs typeface="+mn-cs"/>
              </a:rPr>
              <a:t>Cedars Sinai Medical Center, Los Angeles,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19</a:t>
            </a:r>
            <a:r>
              <a:rPr lang="en-US" sz="1200" i="1" kern="1200" dirty="0">
                <a:solidFill>
                  <a:schemeClr val="tx1"/>
                </a:solidFill>
                <a:effectLst/>
                <a:latin typeface="+mn-lt"/>
                <a:ea typeface="+mn-ea"/>
                <a:cs typeface="+mn-cs"/>
              </a:rPr>
              <a:t>Division of Hepatology, Department of Medicine II, University of Leipzig Medical Center, Leipzig,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20</a:t>
            </a:r>
            <a:r>
              <a:rPr lang="en-US" sz="1200" i="1" kern="1200" dirty="0">
                <a:solidFill>
                  <a:schemeClr val="tx1"/>
                </a:solidFill>
                <a:effectLst/>
                <a:latin typeface="+mn-lt"/>
                <a:ea typeface="+mn-ea"/>
                <a:cs typeface="+mn-cs"/>
              </a:rPr>
              <a:t>Université Grenoble Alpes, Service </a:t>
            </a:r>
            <a:r>
              <a:rPr lang="en-US" sz="1200" i="1" kern="1200" dirty="0" err="1">
                <a:solidFill>
                  <a:schemeClr val="tx1"/>
                </a:solidFill>
                <a:effectLst/>
                <a:latin typeface="+mn-lt"/>
                <a:ea typeface="+mn-ea"/>
                <a:cs typeface="+mn-cs"/>
              </a:rPr>
              <a:t>hépatogastroenterologie</a:t>
            </a:r>
            <a:r>
              <a:rPr lang="en-US" sz="1200" i="1" kern="1200" dirty="0">
                <a:solidFill>
                  <a:schemeClr val="tx1"/>
                </a:solidFill>
                <a:effectLst/>
                <a:latin typeface="+mn-lt"/>
                <a:ea typeface="+mn-ea"/>
                <a:cs typeface="+mn-cs"/>
              </a:rPr>
              <a:t>, CHU Grenoble Alpes, Grenoble, France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21</a:t>
            </a:r>
            <a:r>
              <a:rPr lang="en-US" sz="1200" i="1" kern="1200" dirty="0">
                <a:solidFill>
                  <a:schemeClr val="tx1"/>
                </a:solidFill>
                <a:effectLst/>
                <a:latin typeface="+mn-lt"/>
                <a:ea typeface="+mn-ea"/>
                <a:cs typeface="+mn-cs"/>
              </a:rPr>
              <a:t>University Hospital Tübingen Medical Clinic, </a:t>
            </a:r>
            <a:r>
              <a:rPr lang="en-US" sz="1200" i="1" kern="1200" dirty="0" err="1">
                <a:solidFill>
                  <a:schemeClr val="tx1"/>
                </a:solidFill>
                <a:effectLst/>
                <a:latin typeface="+mn-lt"/>
                <a:ea typeface="+mn-ea"/>
                <a:cs typeface="+mn-cs"/>
              </a:rPr>
              <a:t>Tübigen</a:t>
            </a:r>
            <a:r>
              <a:rPr lang="en-US" sz="1200" i="1" kern="1200" dirty="0">
                <a:solidFill>
                  <a:schemeClr val="tx1"/>
                </a:solidFill>
                <a:effectLst/>
                <a:latin typeface="+mn-lt"/>
                <a:ea typeface="+mn-ea"/>
                <a:cs typeface="+mn-cs"/>
              </a:rPr>
              <a:t>,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22</a:t>
            </a:r>
            <a:r>
              <a:rPr lang="en-US" sz="1200" i="1" kern="1200" dirty="0">
                <a:solidFill>
                  <a:schemeClr val="tx1"/>
                </a:solidFill>
                <a:effectLst/>
                <a:latin typeface="+mn-lt"/>
                <a:ea typeface="+mn-ea"/>
                <a:cs typeface="+mn-cs"/>
              </a:rPr>
              <a:t>Mayo Clinic, Rochester, MN,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23</a:t>
            </a:r>
            <a:r>
              <a:rPr lang="en-US" sz="1200" i="1" kern="1200" dirty="0">
                <a:solidFill>
                  <a:schemeClr val="tx1"/>
                </a:solidFill>
                <a:effectLst/>
                <a:latin typeface="+mn-lt"/>
                <a:ea typeface="+mn-ea"/>
                <a:cs typeface="+mn-cs"/>
              </a:rPr>
              <a:t>Hospital das Clinicas da </a:t>
            </a:r>
            <a:r>
              <a:rPr lang="en-US" sz="1200" i="1" kern="1200" dirty="0" err="1">
                <a:solidFill>
                  <a:schemeClr val="tx1"/>
                </a:solidFill>
                <a:effectLst/>
                <a:latin typeface="+mn-lt"/>
                <a:ea typeface="+mn-ea"/>
                <a:cs typeface="+mn-cs"/>
              </a:rPr>
              <a:t>Universidade</a:t>
            </a:r>
            <a:r>
              <a:rPr lang="en-US" sz="1200" i="1" kern="1200" dirty="0">
                <a:solidFill>
                  <a:schemeClr val="tx1"/>
                </a:solidFill>
                <a:effectLst/>
                <a:latin typeface="+mn-lt"/>
                <a:ea typeface="+mn-ea"/>
                <a:cs typeface="+mn-cs"/>
              </a:rPr>
              <a:t> Federal de Minas Gerais, Belo Horizonte, Brazil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24</a:t>
            </a:r>
            <a:r>
              <a:rPr lang="en-US" sz="1200" i="1" kern="1200" dirty="0">
                <a:solidFill>
                  <a:schemeClr val="tx1"/>
                </a:solidFill>
                <a:effectLst/>
                <a:latin typeface="+mn-lt"/>
                <a:ea typeface="+mn-ea"/>
                <a:cs typeface="+mn-cs"/>
              </a:rPr>
              <a:t>University Hospital Magdeburg, Magdeburg, Germany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25</a:t>
            </a:r>
            <a:r>
              <a:rPr lang="en-US" sz="1200" i="1" kern="1200" dirty="0">
                <a:solidFill>
                  <a:schemeClr val="tx1"/>
                </a:solidFill>
                <a:effectLst/>
                <a:latin typeface="+mn-lt"/>
                <a:ea typeface="+mn-ea"/>
                <a:cs typeface="+mn-cs"/>
              </a:rPr>
              <a:t>University Hospitals Birmingham NHS Foundation Trust, Birmingham,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26</a:t>
            </a:r>
            <a:r>
              <a:rPr lang="en-US" sz="1200" i="1" kern="1200" dirty="0">
                <a:solidFill>
                  <a:schemeClr val="tx1"/>
                </a:solidFill>
                <a:effectLst/>
                <a:latin typeface="+mn-lt"/>
                <a:ea typeface="+mn-ea"/>
                <a:cs typeface="+mn-cs"/>
              </a:rPr>
              <a:t>The Carmel Medical Center, Haifa, Israel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27</a:t>
            </a:r>
            <a:r>
              <a:rPr lang="en-US" sz="1200" i="1" kern="1200" dirty="0">
                <a:solidFill>
                  <a:schemeClr val="tx1"/>
                </a:solidFill>
                <a:effectLst/>
                <a:latin typeface="+mn-lt"/>
                <a:ea typeface="+mn-ea"/>
                <a:cs typeface="+mn-cs"/>
              </a:rPr>
              <a:t>Royal Victoria Hospital Belfast Health and Social Care Trust, Belfast,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28</a:t>
            </a:r>
            <a:r>
              <a:rPr lang="en-US" sz="1200" i="1" kern="1200" dirty="0">
                <a:solidFill>
                  <a:schemeClr val="tx1"/>
                </a:solidFill>
                <a:effectLst/>
                <a:latin typeface="+mn-lt"/>
                <a:ea typeface="+mn-ea"/>
                <a:cs typeface="+mn-cs"/>
              </a:rPr>
              <a:t>Weill Cornell Medical College, New York, NY,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29</a:t>
            </a:r>
            <a:r>
              <a:rPr lang="en-US" sz="1200" i="1" kern="1200" dirty="0">
                <a:solidFill>
                  <a:schemeClr val="tx1"/>
                </a:solidFill>
                <a:effectLst/>
                <a:latin typeface="+mn-lt"/>
                <a:ea typeface="+mn-ea"/>
                <a:cs typeface="+mn-cs"/>
              </a:rPr>
              <a:t>Hospital El Cruce, Buenos Aires, Argentina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30</a:t>
            </a:r>
            <a:r>
              <a:rPr lang="en-US" sz="1200" i="1" kern="1200" dirty="0">
                <a:solidFill>
                  <a:schemeClr val="tx1"/>
                </a:solidFill>
                <a:effectLst/>
                <a:latin typeface="+mn-lt"/>
                <a:ea typeface="+mn-ea"/>
                <a:cs typeface="+mn-cs"/>
              </a:rPr>
              <a:t>University of Texas Southwestern Medical Center, Dallas, TX,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31</a:t>
            </a:r>
            <a:r>
              <a:rPr lang="en-US" sz="1200" i="1" kern="1200" dirty="0">
                <a:solidFill>
                  <a:schemeClr val="tx1"/>
                </a:solidFill>
                <a:effectLst/>
                <a:latin typeface="+mn-lt"/>
                <a:ea typeface="+mn-ea"/>
                <a:cs typeface="+mn-cs"/>
              </a:rPr>
              <a:t>Duke School of Medicine, Duke Clinical Research Institute, Durham, NC,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32</a:t>
            </a:r>
            <a:r>
              <a:rPr lang="en-US" sz="1200" i="1" kern="1200" dirty="0">
                <a:solidFill>
                  <a:schemeClr val="tx1"/>
                </a:solidFill>
                <a:effectLst/>
                <a:latin typeface="+mn-lt"/>
                <a:ea typeface="+mn-ea"/>
                <a:cs typeface="+mn-cs"/>
              </a:rPr>
              <a:t>University of Utah, Salt Lake City, UT,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33</a:t>
            </a:r>
            <a:r>
              <a:rPr lang="en-US" sz="1200" i="1" kern="1200" dirty="0">
                <a:solidFill>
                  <a:schemeClr val="tx1"/>
                </a:solidFill>
                <a:effectLst/>
                <a:latin typeface="+mn-lt"/>
                <a:ea typeface="+mn-ea"/>
                <a:cs typeface="+mn-cs"/>
              </a:rPr>
              <a:t>Henry Ford Health, Detroit, MI,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34</a:t>
            </a:r>
            <a:r>
              <a:rPr lang="en-US" sz="1200" i="1" kern="1200" dirty="0">
                <a:solidFill>
                  <a:schemeClr val="tx1"/>
                </a:solidFill>
                <a:effectLst/>
                <a:latin typeface="+mn-lt"/>
                <a:ea typeface="+mn-ea"/>
                <a:cs typeface="+mn-cs"/>
              </a:rPr>
              <a:t>Cambridge Liver Unit, Cambridge,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35</a:t>
            </a:r>
            <a:r>
              <a:rPr lang="en-US" sz="1200" i="1" kern="1200" dirty="0">
                <a:solidFill>
                  <a:schemeClr val="tx1"/>
                </a:solidFill>
                <a:effectLst/>
                <a:latin typeface="+mn-lt"/>
                <a:ea typeface="+mn-ea"/>
                <a:cs typeface="+mn-cs"/>
              </a:rPr>
              <a:t>Liverpool Hospital, Liverpool, Australia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36</a:t>
            </a:r>
            <a:r>
              <a:rPr lang="en-US" sz="1200" i="1" kern="1200" dirty="0">
                <a:solidFill>
                  <a:schemeClr val="tx1"/>
                </a:solidFill>
                <a:effectLst/>
                <a:latin typeface="+mn-lt"/>
                <a:ea typeface="+mn-ea"/>
                <a:cs typeface="+mn-cs"/>
              </a:rPr>
              <a:t>Vanderbilt UMC, Nashville, TN,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37</a:t>
            </a:r>
            <a:r>
              <a:rPr lang="en-US" sz="1200" i="1" kern="1200" dirty="0">
                <a:solidFill>
                  <a:schemeClr val="tx1"/>
                </a:solidFill>
                <a:effectLst/>
                <a:latin typeface="+mn-lt"/>
                <a:ea typeface="+mn-ea"/>
                <a:cs typeface="+mn-cs"/>
              </a:rPr>
              <a:t>Nottingham University Hospitals NHS Trust, Nottingham,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38</a:t>
            </a:r>
            <a:r>
              <a:rPr lang="en-US" sz="1200" i="1" kern="1200" dirty="0">
                <a:solidFill>
                  <a:schemeClr val="tx1"/>
                </a:solidFill>
                <a:effectLst/>
                <a:latin typeface="+mn-lt"/>
                <a:ea typeface="+mn-ea"/>
                <a:cs typeface="+mn-cs"/>
              </a:rPr>
              <a:t>Glenny Corp S.A., Buenos Aires, Argentina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39</a:t>
            </a:r>
            <a:r>
              <a:rPr lang="en-US" sz="1200" i="1" kern="1200" dirty="0">
                <a:solidFill>
                  <a:schemeClr val="tx1"/>
                </a:solidFill>
                <a:effectLst/>
                <a:latin typeface="+mn-lt"/>
                <a:ea typeface="+mn-ea"/>
                <a:cs typeface="+mn-cs"/>
              </a:rPr>
              <a:t>Royal Victoria Hospital McGill University Health Centre, Montreal, Canada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40</a:t>
            </a:r>
            <a:r>
              <a:rPr lang="en-US" sz="1200" i="1" kern="1200" dirty="0">
                <a:solidFill>
                  <a:schemeClr val="tx1"/>
                </a:solidFill>
                <a:effectLst/>
                <a:latin typeface="+mn-lt"/>
                <a:ea typeface="+mn-ea"/>
                <a:cs typeface="+mn-cs"/>
              </a:rPr>
              <a:t>Departments of Medicine and Microbiology, Immunology, and Infectious Diseases (MIID) Snyder Institute for Chronic Disease, Cumming School of Medicine, University of Calgary, Calgary, Canada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41</a:t>
            </a:r>
            <a:r>
              <a:rPr lang="en-US" sz="1200" i="1" kern="1200" dirty="0">
                <a:solidFill>
                  <a:schemeClr val="tx1"/>
                </a:solidFill>
                <a:effectLst/>
                <a:latin typeface="+mn-lt"/>
                <a:ea typeface="+mn-ea"/>
                <a:cs typeface="+mn-cs"/>
              </a:rPr>
              <a:t>1Hadassah Medical Organization, The Liver Institute, Jerusalem, Israel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42</a:t>
            </a:r>
            <a:r>
              <a:rPr lang="en-US" sz="1200" i="1" kern="1200" dirty="0">
                <a:solidFill>
                  <a:schemeClr val="tx1"/>
                </a:solidFill>
                <a:effectLst/>
                <a:latin typeface="+mn-lt"/>
                <a:ea typeface="+mn-ea"/>
                <a:cs typeface="+mn-cs"/>
              </a:rPr>
              <a:t>Northern Health, Melbourne, Australia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43</a:t>
            </a:r>
            <a:r>
              <a:rPr lang="en-US" sz="1200" i="1" kern="1200" dirty="0">
                <a:solidFill>
                  <a:schemeClr val="tx1"/>
                </a:solidFill>
                <a:effectLst/>
                <a:latin typeface="+mn-lt"/>
                <a:ea typeface="+mn-ea"/>
                <a:cs typeface="+mn-cs"/>
              </a:rPr>
              <a:t>John Radcliffe Hospital, Oxford,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44</a:t>
            </a:r>
            <a:r>
              <a:rPr lang="en-US" sz="1200" i="1" kern="1200" dirty="0">
                <a:solidFill>
                  <a:schemeClr val="tx1"/>
                </a:solidFill>
                <a:effectLst/>
                <a:latin typeface="+mn-lt"/>
                <a:ea typeface="+mn-ea"/>
                <a:cs typeface="+mn-cs"/>
              </a:rPr>
              <a:t>Beth Israel Deaconess Medical Center, Boston, MA,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45</a:t>
            </a:r>
            <a:r>
              <a:rPr lang="en-US" sz="1200" i="1" kern="1200" dirty="0">
                <a:solidFill>
                  <a:schemeClr val="tx1"/>
                </a:solidFill>
                <a:effectLst/>
                <a:latin typeface="+mn-lt"/>
                <a:ea typeface="+mn-ea"/>
                <a:cs typeface="+mn-cs"/>
              </a:rPr>
              <a:t>University Hospital Southampton NHS Foundation Trust, Southampton, United Kingdom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46</a:t>
            </a:r>
            <a:r>
              <a:rPr lang="en-US" sz="1200" i="1" kern="1200" dirty="0">
                <a:solidFill>
                  <a:schemeClr val="tx1"/>
                </a:solidFill>
                <a:effectLst/>
                <a:latin typeface="+mn-lt"/>
                <a:ea typeface="+mn-ea"/>
                <a:cs typeface="+mn-cs"/>
              </a:rPr>
              <a:t>UniSc Clinical Trials Birtinya, Queensland, Australia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47</a:t>
            </a:r>
            <a:r>
              <a:rPr lang="en-US" sz="1200" i="1" kern="1200" dirty="0">
                <a:solidFill>
                  <a:schemeClr val="tx1"/>
                </a:solidFill>
                <a:effectLst/>
                <a:latin typeface="+mn-lt"/>
                <a:ea typeface="+mn-ea"/>
                <a:cs typeface="+mn-cs"/>
              </a:rPr>
              <a:t>Department of Surgery, Oncology and Gastroenterology, University Hospital of Padova; ERN RARE-LIVER, Azienda-Ospedale-Università di Padova, Padova, Italy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48</a:t>
            </a:r>
            <a:r>
              <a:rPr lang="en-US" sz="1200" i="1" kern="1200" dirty="0">
                <a:solidFill>
                  <a:schemeClr val="tx1"/>
                </a:solidFill>
                <a:effectLst/>
                <a:latin typeface="+mn-lt"/>
                <a:ea typeface="+mn-ea"/>
                <a:cs typeface="+mn-cs"/>
              </a:rPr>
              <a:t>Hospital de </a:t>
            </a:r>
            <a:r>
              <a:rPr lang="en-US" sz="1200" i="1" kern="1200" dirty="0" err="1">
                <a:solidFill>
                  <a:schemeClr val="tx1"/>
                </a:solidFill>
                <a:effectLst/>
                <a:latin typeface="+mn-lt"/>
                <a:ea typeface="+mn-ea"/>
                <a:cs typeface="+mn-cs"/>
              </a:rPr>
              <a:t>Clínicas</a:t>
            </a:r>
            <a:r>
              <a:rPr lang="en-US" sz="1200" i="1" kern="1200" dirty="0">
                <a:solidFill>
                  <a:schemeClr val="tx1"/>
                </a:solidFill>
                <a:effectLst/>
                <a:latin typeface="+mn-lt"/>
                <a:ea typeface="+mn-ea"/>
                <a:cs typeface="+mn-cs"/>
              </a:rPr>
              <a:t> de Porto Alegre, Porto Alegre, Brazil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49</a:t>
            </a:r>
            <a:r>
              <a:rPr lang="en-US" sz="1200" i="1" kern="1200" dirty="0">
                <a:solidFill>
                  <a:schemeClr val="tx1"/>
                </a:solidFill>
                <a:effectLst/>
                <a:latin typeface="+mn-lt"/>
                <a:ea typeface="+mn-ea"/>
                <a:cs typeface="+mn-cs"/>
              </a:rPr>
              <a:t>Department of Gastroenterology and Hepatology, Hillel Yaffe Medical Center, Hadera, Israel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50</a:t>
            </a:r>
            <a:r>
              <a:rPr lang="en-US" sz="1200" i="1" kern="1200" dirty="0">
                <a:solidFill>
                  <a:schemeClr val="tx1"/>
                </a:solidFill>
                <a:effectLst/>
                <a:latin typeface="+mn-lt"/>
                <a:ea typeface="+mn-ea"/>
                <a:cs typeface="+mn-cs"/>
              </a:rPr>
              <a:t>Centro de Pesquisa Clínica da Escola </a:t>
            </a:r>
            <a:r>
              <a:rPr lang="en-US" sz="1200" i="1" kern="1200" dirty="0" err="1">
                <a:solidFill>
                  <a:schemeClr val="tx1"/>
                </a:solidFill>
                <a:effectLst/>
                <a:latin typeface="+mn-lt"/>
                <a:ea typeface="+mn-ea"/>
                <a:cs typeface="+mn-cs"/>
              </a:rPr>
              <a:t>Bahiana</a:t>
            </a:r>
            <a:r>
              <a:rPr lang="en-US" sz="1200" i="1" kern="1200" dirty="0">
                <a:solidFill>
                  <a:schemeClr val="tx1"/>
                </a:solidFill>
                <a:effectLst/>
                <a:latin typeface="+mn-lt"/>
                <a:ea typeface="+mn-ea"/>
                <a:cs typeface="+mn-cs"/>
              </a:rPr>
              <a:t> de Medicina e </a:t>
            </a:r>
            <a:r>
              <a:rPr lang="en-US" sz="1200" i="1" kern="1200" dirty="0" err="1">
                <a:solidFill>
                  <a:schemeClr val="tx1"/>
                </a:solidFill>
                <a:effectLst/>
                <a:latin typeface="+mn-lt"/>
                <a:ea typeface="+mn-ea"/>
                <a:cs typeface="+mn-cs"/>
              </a:rPr>
              <a:t>Saúde</a:t>
            </a:r>
            <a:r>
              <a:rPr lang="en-US" sz="1200" i="1" kern="1200" dirty="0">
                <a:solidFill>
                  <a:schemeClr val="tx1"/>
                </a:solidFill>
                <a:effectLst/>
                <a:latin typeface="+mn-lt"/>
                <a:ea typeface="+mn-ea"/>
                <a:cs typeface="+mn-cs"/>
              </a:rPr>
              <a:t> Pública, Salvador, Brazil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51</a:t>
            </a:r>
            <a:r>
              <a:rPr lang="en-US" sz="1200" i="1" kern="1200" dirty="0">
                <a:solidFill>
                  <a:schemeClr val="tx1"/>
                </a:solidFill>
                <a:effectLst/>
                <a:latin typeface="+mn-lt"/>
                <a:ea typeface="+mn-ea"/>
                <a:cs typeface="+mn-cs"/>
              </a:rPr>
              <a:t>Fondazione IRCCS San Gerardo </a:t>
            </a:r>
            <a:r>
              <a:rPr lang="en-US" sz="1200" i="1" kern="1200" dirty="0" err="1">
                <a:solidFill>
                  <a:schemeClr val="tx1"/>
                </a:solidFill>
                <a:effectLst/>
                <a:latin typeface="+mn-lt"/>
                <a:ea typeface="+mn-ea"/>
                <a:cs typeface="+mn-cs"/>
              </a:rPr>
              <a:t>dei</a:t>
            </a:r>
            <a:r>
              <a:rPr lang="en-US" sz="1200" i="1" kern="1200" dirty="0">
                <a:solidFill>
                  <a:schemeClr val="tx1"/>
                </a:solidFill>
                <a:effectLst/>
                <a:latin typeface="+mn-lt"/>
                <a:ea typeface="+mn-ea"/>
                <a:cs typeface="+mn-cs"/>
              </a:rPr>
              <a:t> Tintori, Monza, Italy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52</a:t>
            </a:r>
            <a:r>
              <a:rPr lang="en-US" sz="1200" i="1" kern="1200" dirty="0">
                <a:solidFill>
                  <a:schemeClr val="tx1"/>
                </a:solidFill>
                <a:effectLst/>
                <a:latin typeface="+mn-lt"/>
                <a:ea typeface="+mn-ea"/>
                <a:cs typeface="+mn-cs"/>
              </a:rPr>
              <a:t>NYU Grossman School of Medicine, New York, NY,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53</a:t>
            </a:r>
            <a:r>
              <a:rPr lang="en-US" sz="1200" i="1" kern="1200" dirty="0">
                <a:solidFill>
                  <a:schemeClr val="tx1"/>
                </a:solidFill>
                <a:effectLst/>
                <a:latin typeface="+mn-lt"/>
                <a:ea typeface="+mn-ea"/>
                <a:cs typeface="+mn-cs"/>
              </a:rPr>
              <a:t>Shaare Zedek Medical Center, Jerusalem, Israel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54</a:t>
            </a:r>
            <a:r>
              <a:rPr lang="en-US" sz="1200" i="1" kern="1200" dirty="0">
                <a:solidFill>
                  <a:schemeClr val="tx1"/>
                </a:solidFill>
                <a:effectLst/>
                <a:latin typeface="+mn-lt"/>
                <a:ea typeface="+mn-ea"/>
                <a:cs typeface="+mn-cs"/>
              </a:rPr>
              <a:t>Austin Health, Melbourne, Australia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55</a:t>
            </a:r>
            <a:r>
              <a:rPr lang="en-US" sz="1200" i="1" kern="1200" dirty="0">
                <a:solidFill>
                  <a:schemeClr val="tx1"/>
                </a:solidFill>
                <a:effectLst/>
                <a:latin typeface="+mn-lt"/>
                <a:ea typeface="+mn-ea"/>
                <a:cs typeface="+mn-cs"/>
              </a:rPr>
              <a:t>Galen Medical Group, Chattanooga, TN,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56</a:t>
            </a:r>
            <a:r>
              <a:rPr lang="en-US" sz="1200" i="1" kern="1200" dirty="0">
                <a:solidFill>
                  <a:schemeClr val="tx1"/>
                </a:solidFill>
                <a:effectLst/>
                <a:latin typeface="+mn-lt"/>
                <a:ea typeface="+mn-ea"/>
                <a:cs typeface="+mn-cs"/>
              </a:rPr>
              <a:t>Hospital General Universitario Gregorio Maranon, Madrid,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57</a:t>
            </a:r>
            <a:r>
              <a:rPr lang="en-US" sz="1200" i="1" kern="1200" dirty="0">
                <a:solidFill>
                  <a:schemeClr val="tx1"/>
                </a:solidFill>
                <a:effectLst/>
                <a:latin typeface="+mn-lt"/>
                <a:ea typeface="+mn-ea"/>
                <a:cs typeface="+mn-cs"/>
              </a:rPr>
              <a:t>Hospital Das Clinicas Da UFG, Goiania, Brazil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58</a:t>
            </a:r>
            <a:r>
              <a:rPr lang="en-US" sz="1200" i="1" kern="1200" dirty="0">
                <a:solidFill>
                  <a:schemeClr val="tx1"/>
                </a:solidFill>
                <a:effectLst/>
                <a:latin typeface="+mn-lt"/>
                <a:ea typeface="+mn-ea"/>
                <a:cs typeface="+mn-cs"/>
              </a:rPr>
              <a:t>The Chaim Sheba Medical Center, Ramat Gan, Israel</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59</a:t>
            </a:r>
            <a:r>
              <a:rPr lang="en-US" sz="1200" i="1" kern="1200" dirty="0">
                <a:solidFill>
                  <a:schemeClr val="tx1"/>
                </a:solidFill>
                <a:effectLst/>
                <a:latin typeface="+mn-lt"/>
                <a:ea typeface="+mn-ea"/>
                <a:cs typeface="+mn-cs"/>
              </a:rPr>
              <a:t>Liver Associates of Texas, P.A., Houston, TX,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60</a:t>
            </a:r>
            <a:r>
              <a:rPr lang="en-US" sz="1200" i="1" kern="1200" dirty="0">
                <a:solidFill>
                  <a:schemeClr val="tx1"/>
                </a:solidFill>
                <a:effectLst/>
                <a:latin typeface="+mn-lt"/>
                <a:ea typeface="+mn-ea"/>
                <a:cs typeface="+mn-cs"/>
              </a:rPr>
              <a:t>Northwell Health Center for Liver Diseases, New York, NY,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61</a:t>
            </a:r>
            <a:r>
              <a:rPr lang="en-US" sz="1200" i="1" kern="1200" dirty="0">
                <a:solidFill>
                  <a:schemeClr val="tx1"/>
                </a:solidFill>
                <a:effectLst/>
                <a:latin typeface="+mn-lt"/>
                <a:ea typeface="+mn-ea"/>
                <a:cs typeface="+mn-cs"/>
              </a:rPr>
              <a:t>Southern Therapy and Advanced Research LLC., Jackson, MS,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62</a:t>
            </a:r>
            <a:r>
              <a:rPr lang="en-US" sz="1200" i="1" kern="1200" dirty="0">
                <a:solidFill>
                  <a:schemeClr val="tx1"/>
                </a:solidFill>
                <a:effectLst/>
                <a:latin typeface="+mn-lt"/>
                <a:ea typeface="+mn-ea"/>
                <a:cs typeface="+mn-cs"/>
              </a:rPr>
              <a:t>University of Milano-Bicocca, ASST GOM Niguarda, Milan, Italy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63</a:t>
            </a:r>
            <a:r>
              <a:rPr lang="en-US" sz="1200" i="1" kern="1200" dirty="0">
                <a:solidFill>
                  <a:schemeClr val="tx1"/>
                </a:solidFill>
                <a:effectLst/>
                <a:latin typeface="+mn-lt"/>
                <a:ea typeface="+mn-ea"/>
                <a:cs typeface="+mn-cs"/>
              </a:rPr>
              <a:t>Cliniques </a:t>
            </a:r>
            <a:r>
              <a:rPr lang="en-US" sz="1200" i="1" kern="1200" dirty="0" err="1">
                <a:solidFill>
                  <a:schemeClr val="tx1"/>
                </a:solidFill>
                <a:effectLst/>
                <a:latin typeface="+mn-lt"/>
                <a:ea typeface="+mn-ea"/>
                <a:cs typeface="+mn-cs"/>
              </a:rPr>
              <a:t>Universitaires</a:t>
            </a:r>
            <a:r>
              <a:rPr lang="en-US" sz="1200" i="1" kern="1200" dirty="0">
                <a:solidFill>
                  <a:schemeClr val="tx1"/>
                </a:solidFill>
                <a:effectLst/>
                <a:latin typeface="+mn-lt"/>
                <a:ea typeface="+mn-ea"/>
                <a:cs typeface="+mn-cs"/>
              </a:rPr>
              <a:t> Saint-Luc, Brussels, Belgium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64</a:t>
            </a:r>
            <a:r>
              <a:rPr lang="en-US" sz="1200" i="1" kern="1200" dirty="0">
                <a:solidFill>
                  <a:schemeClr val="tx1"/>
                </a:solidFill>
                <a:effectLst/>
                <a:latin typeface="+mn-lt"/>
                <a:ea typeface="+mn-ea"/>
                <a:cs typeface="+mn-cs"/>
              </a:rPr>
              <a:t>Southern California Research Center, Inc., Coronado,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65</a:t>
            </a:r>
            <a:r>
              <a:rPr lang="en-US" sz="1200" i="1" kern="1200" dirty="0">
                <a:solidFill>
                  <a:schemeClr val="tx1"/>
                </a:solidFill>
                <a:effectLst/>
                <a:latin typeface="+mn-lt"/>
                <a:ea typeface="+mn-ea"/>
                <a:cs typeface="+mn-cs"/>
              </a:rPr>
              <a:t>CMC Magellan, Paris, France</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66</a:t>
            </a:r>
            <a:r>
              <a:rPr lang="en-US" sz="1200" i="1" kern="1200" dirty="0">
                <a:solidFill>
                  <a:schemeClr val="tx1"/>
                </a:solidFill>
                <a:effectLst/>
                <a:latin typeface="+mn-lt"/>
                <a:ea typeface="+mn-ea"/>
                <a:cs typeface="+mn-cs"/>
              </a:rPr>
              <a:t>Foundation IRCCS Ca’ Granda Ospedale Maggiore Policlinico, Milan, Italy</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67</a:t>
            </a:r>
            <a:r>
              <a:rPr lang="en-US" sz="1200" i="1" kern="1200" dirty="0">
                <a:solidFill>
                  <a:schemeClr val="tx1"/>
                </a:solidFill>
                <a:effectLst/>
                <a:latin typeface="+mn-lt"/>
                <a:ea typeface="+mn-ea"/>
                <a:cs typeface="+mn-cs"/>
              </a:rPr>
              <a:t>Royal Adelaide Hospital, Adelaide, Australia</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68</a:t>
            </a:r>
            <a:r>
              <a:rPr lang="en-US" sz="1200" i="1" kern="1200" dirty="0">
                <a:solidFill>
                  <a:schemeClr val="tx1"/>
                </a:solidFill>
                <a:effectLst/>
                <a:latin typeface="+mn-lt"/>
                <a:ea typeface="+mn-ea"/>
                <a:cs typeface="+mn-cs"/>
              </a:rPr>
              <a:t>Columbia University Irving Medical Center, New York, NY,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69</a:t>
            </a:r>
            <a:r>
              <a:rPr lang="en-US" sz="1200" i="1" kern="1200" dirty="0">
                <a:solidFill>
                  <a:schemeClr val="tx1"/>
                </a:solidFill>
                <a:effectLst/>
                <a:latin typeface="+mn-lt"/>
                <a:ea typeface="+mn-ea"/>
                <a:cs typeface="+mn-cs"/>
              </a:rPr>
              <a:t>Hospital Casa </a:t>
            </a:r>
            <a:r>
              <a:rPr lang="en-US" sz="1200" i="1" kern="1200" dirty="0" err="1">
                <a:solidFill>
                  <a:schemeClr val="tx1"/>
                </a:solidFill>
                <a:effectLst/>
                <a:latin typeface="+mn-lt"/>
                <a:ea typeface="+mn-ea"/>
                <a:cs typeface="+mn-cs"/>
              </a:rPr>
              <a:t>Maternidad</a:t>
            </a:r>
            <a:r>
              <a:rPr lang="en-US" sz="1200" i="1" kern="1200" dirty="0">
                <a:solidFill>
                  <a:schemeClr val="tx1"/>
                </a:solidFill>
                <a:effectLst/>
                <a:latin typeface="+mn-lt"/>
                <a:ea typeface="+mn-ea"/>
                <a:cs typeface="+mn-cs"/>
              </a:rPr>
              <a:t>,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70</a:t>
            </a:r>
            <a:r>
              <a:rPr lang="en-US" sz="1200" i="1" kern="1200" dirty="0">
                <a:solidFill>
                  <a:schemeClr val="tx1"/>
                </a:solidFill>
                <a:effectLst/>
                <a:latin typeface="+mn-lt"/>
                <a:ea typeface="+mn-ea"/>
                <a:cs typeface="+mn-cs"/>
              </a:rPr>
              <a:t>Einstein Medical Center, Philadelphia, PA,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71</a:t>
            </a:r>
            <a:r>
              <a:rPr lang="en-US" sz="1200" i="1" kern="1200" dirty="0">
                <a:solidFill>
                  <a:schemeClr val="tx1"/>
                </a:solidFill>
                <a:effectLst/>
                <a:latin typeface="+mn-lt"/>
                <a:ea typeface="+mn-ea"/>
                <a:cs typeface="+mn-cs"/>
              </a:rPr>
              <a:t>University Medical Center Groningen, Groningen, Netherlands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72</a:t>
            </a:r>
            <a:r>
              <a:rPr lang="en-US" sz="1200" i="1" kern="1200" dirty="0">
                <a:solidFill>
                  <a:schemeClr val="tx1"/>
                </a:solidFill>
                <a:effectLst/>
                <a:latin typeface="+mn-lt"/>
                <a:ea typeface="+mn-ea"/>
                <a:cs typeface="+mn-cs"/>
              </a:rPr>
              <a:t>Ghent University Hospital, Ghent, Belgium</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73</a:t>
            </a:r>
            <a:r>
              <a:rPr lang="en-US" sz="1200" i="1" kern="1200" dirty="0">
                <a:solidFill>
                  <a:schemeClr val="tx1"/>
                </a:solidFill>
                <a:effectLst/>
                <a:latin typeface="+mn-lt"/>
                <a:ea typeface="+mn-ea"/>
                <a:cs typeface="+mn-cs"/>
              </a:rPr>
              <a:t>Houston Methodist Hospital, Houston, TX,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74</a:t>
            </a:r>
            <a:r>
              <a:rPr lang="en-US" sz="1200" i="1" kern="1200" dirty="0">
                <a:solidFill>
                  <a:schemeClr val="tx1"/>
                </a:solidFill>
                <a:effectLst/>
                <a:latin typeface="+mn-lt"/>
                <a:ea typeface="+mn-ea"/>
                <a:cs typeface="+mn-cs"/>
              </a:rPr>
              <a:t>Mirum Pharmaceuticals, Inc., Foster City,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75</a:t>
            </a:r>
            <a:r>
              <a:rPr lang="en-US" sz="1200" i="1" kern="1200" dirty="0">
                <a:solidFill>
                  <a:schemeClr val="tx1"/>
                </a:solidFill>
                <a:effectLst/>
                <a:latin typeface="+mn-lt"/>
                <a:ea typeface="+mn-ea"/>
                <a:cs typeface="+mn-cs"/>
              </a:rPr>
              <a:t>University of California, Davis, Davis, CA, United States</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76</a:t>
            </a:r>
            <a:r>
              <a:rPr lang="en-US" sz="1200" i="1" kern="1200" dirty="0">
                <a:solidFill>
                  <a:schemeClr val="tx1"/>
                </a:solidFill>
                <a:effectLst/>
                <a:latin typeface="+mn-lt"/>
                <a:ea typeface="+mn-ea"/>
                <a:cs typeface="+mn-cs"/>
              </a:rPr>
              <a:t>Liver Institute Northwest, Seattle, WA, United States</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US" sz="1200" kern="1200" dirty="0">
                <a:solidFill>
                  <a:schemeClr val="tx1"/>
                </a:solidFill>
                <a:effectLst/>
                <a:latin typeface="+mn-lt"/>
                <a:ea typeface="+mn-ea"/>
                <a:cs typeface="+mn-cs"/>
              </a:rPr>
              <a:t>Primary sclerosing cholangitis (PSC) is a chronic cholangiopathy frequently accompanied by severe cholestatic pruritus and fatigue, leading to substantial impairment in quality of life. No approved pharmacologic treatments are available. </a:t>
            </a:r>
            <a:r>
              <a:rPr lang="en-US" sz="1200" kern="1200" dirty="0" err="1">
                <a:solidFill>
                  <a:schemeClr val="tx1"/>
                </a:solidFill>
                <a:effectLst/>
                <a:latin typeface="+mn-lt"/>
                <a:ea typeface="+mn-ea"/>
                <a:cs typeface="+mn-cs"/>
              </a:rPr>
              <a:t>Volixibat</a:t>
            </a:r>
            <a:r>
              <a:rPr lang="en-US" sz="1200" kern="1200" dirty="0">
                <a:solidFill>
                  <a:schemeClr val="tx1"/>
                </a:solidFill>
                <a:effectLst/>
                <a:latin typeface="+mn-lt"/>
                <a:ea typeface="+mn-ea"/>
                <a:cs typeface="+mn-cs"/>
              </a:rPr>
              <a:t> (VLX) is a minimally absorbed ileal bile acid transporter (IBAT) inhibitor that interrupts the enterohepatic bile acid recirculation, reducing the total bile acid pool, a mechanism implicated in cholestatic pruritus. VISTAS is a 28-week, multicenter, randomized, double-blind, placebo (PBO)-controlled, pivotal Phase 3 study which evaluated the efficacy and safety of VLX for pruritus in PSC. Here we report an overview of the trial design and baseline characteristics; topline results will be available at the time of presentation.</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 </a:t>
            </a:r>
            <a:r>
              <a:rPr lang="en-US" sz="1200" kern="1200" dirty="0">
                <a:solidFill>
                  <a:schemeClr val="tx1"/>
                </a:solidFill>
                <a:effectLst/>
                <a:latin typeface="+mn-lt"/>
                <a:ea typeface="+mn-ea"/>
                <a:cs typeface="+mn-cs"/>
              </a:rPr>
              <a:t>Following a dose-selection period with a blinded interim analysis, the confirmatory portion of the study evaluated oral VLX 20mg BID versus PBO in patients with PSC. Eligible participants with moderate-to-severe pruritus (based on a score of ≥4 on a 0-10 numerical rating scale [Adult </a:t>
            </a:r>
            <a:r>
              <a:rPr lang="en-US" sz="1200" kern="1200" dirty="0" err="1">
                <a:solidFill>
                  <a:schemeClr val="tx1"/>
                </a:solidFill>
                <a:effectLst/>
                <a:latin typeface="+mn-lt"/>
                <a:ea typeface="+mn-ea"/>
                <a:cs typeface="+mn-cs"/>
              </a:rPr>
              <a:t>ItchRO</a:t>
            </a:r>
            <a:r>
              <a:rPr lang="en-US" sz="1200" kern="1200" dirty="0">
                <a:solidFill>
                  <a:schemeClr val="tx1"/>
                </a:solidFill>
                <a:effectLst/>
                <a:latin typeface="+mn-lt"/>
                <a:ea typeface="+mn-ea"/>
                <a:cs typeface="+mn-cs"/>
              </a:rPr>
              <a:t>]) were selected for primary endpoint analysis. Primary endpoint was defined as change from baseline (CFB) in worst itch over 28 weeks. Key secondary endpoints included CFB through 28 weeks of: serum bile acid (</a:t>
            </a:r>
            <a:r>
              <a:rPr lang="en-US" sz="1200" kern="1200" dirty="0" err="1">
                <a:solidFill>
                  <a:schemeClr val="tx1"/>
                </a:solidFill>
                <a:effectLst/>
                <a:latin typeface="+mn-lt"/>
                <a:ea typeface="+mn-ea"/>
                <a:cs typeface="+mn-cs"/>
              </a:rPr>
              <a:t>sBA</a:t>
            </a:r>
            <a:r>
              <a:rPr lang="en-US" sz="1200" kern="1200" dirty="0">
                <a:solidFill>
                  <a:schemeClr val="tx1"/>
                </a:solidFill>
                <a:effectLst/>
                <a:latin typeface="+mn-lt"/>
                <a:ea typeface="+mn-ea"/>
                <a:cs typeface="+mn-cs"/>
              </a:rPr>
              <a:t>); PROMIS Fatigue and Sleep Disturbance; proportion of responders with ≥2-point reduction in Adult </a:t>
            </a:r>
            <a:r>
              <a:rPr lang="en-US" sz="1200" kern="1200" dirty="0" err="1">
                <a:solidFill>
                  <a:schemeClr val="tx1"/>
                </a:solidFill>
                <a:effectLst/>
                <a:latin typeface="+mn-lt"/>
                <a:ea typeface="+mn-ea"/>
                <a:cs typeface="+mn-cs"/>
              </a:rPr>
              <a:t>ItchRO</a:t>
            </a:r>
            <a:r>
              <a:rPr lang="en-US" sz="1200" kern="1200" dirty="0">
                <a:solidFill>
                  <a:schemeClr val="tx1"/>
                </a:solidFill>
                <a:effectLst/>
                <a:latin typeface="+mn-lt"/>
                <a:ea typeface="+mn-ea"/>
                <a:cs typeface="+mn-cs"/>
              </a:rPr>
              <a:t>. Safety endpoints included adverse event reporting and laboratory measurements.</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Results: </a:t>
            </a:r>
            <a:r>
              <a:rPr lang="en-US" sz="1200" kern="1200" dirty="0">
                <a:solidFill>
                  <a:schemeClr val="tx1"/>
                </a:solidFill>
                <a:effectLst/>
                <a:latin typeface="+mn-lt"/>
                <a:ea typeface="+mn-ea"/>
                <a:cs typeface="+mn-cs"/>
              </a:rPr>
              <a:t>In total, 132 participants were eligible for primary endpoint analysis and were randomized to receive either VLX or PBO. At baseline, 47.7% were male, mean (SD) age at enrolment was 43.5 (14.7) years, 90.2% had large-duct, and 9.8% small-duct PSC. 72% had inflammatory bowel disease (IBD); among these, 72.6% had ulcerative colitis, 25.3% Crohn’s disease, and 2.1% had unclassified IBD types. Additional baseline characteristics (mean [SD]) included: Adult </a:t>
            </a:r>
            <a:r>
              <a:rPr lang="en-US" sz="1200" kern="1200" dirty="0" err="1">
                <a:solidFill>
                  <a:schemeClr val="tx1"/>
                </a:solidFill>
                <a:effectLst/>
                <a:latin typeface="+mn-lt"/>
                <a:ea typeface="+mn-ea"/>
                <a:cs typeface="+mn-cs"/>
              </a:rPr>
              <a:t>ItchRO</a:t>
            </a:r>
            <a:r>
              <a:rPr lang="en-US" sz="1200" kern="1200" dirty="0">
                <a:solidFill>
                  <a:schemeClr val="tx1"/>
                </a:solidFill>
                <a:effectLst/>
                <a:latin typeface="+mn-lt"/>
                <a:ea typeface="+mn-ea"/>
                <a:cs typeface="+mn-cs"/>
              </a:rPr>
              <a:t> (6.2 [1.5]), </a:t>
            </a:r>
            <a:r>
              <a:rPr lang="en-US" sz="1200" kern="1200" dirty="0" err="1">
                <a:solidFill>
                  <a:schemeClr val="tx1"/>
                </a:solidFill>
                <a:effectLst/>
                <a:latin typeface="+mn-lt"/>
                <a:ea typeface="+mn-ea"/>
                <a:cs typeface="+mn-cs"/>
              </a:rPr>
              <a:t>sBA</a:t>
            </a:r>
            <a:r>
              <a:rPr lang="en-US" sz="1200" kern="1200" dirty="0">
                <a:solidFill>
                  <a:schemeClr val="tx1"/>
                </a:solidFill>
                <a:effectLst/>
                <a:latin typeface="+mn-lt"/>
                <a:ea typeface="+mn-ea"/>
                <a:cs typeface="+mn-cs"/>
              </a:rPr>
              <a:t> (µmol/L; 41.8 [30.0]), ALP (U/L: 357.7 [225.7]), AST (U/L: 68.2 [39.0]), ALT (U/L: 82.1 [55.2]), TB (mg/dL: 10.8 [13.3]) and DB (mg/dL: 5.9 [8.9]). Results for the primary endpoint, key secondary endpoints, and safety will be presented at the congress as the trial was ongoing at the time of abstract submission.</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US" sz="1200" kern="1200" dirty="0">
                <a:solidFill>
                  <a:schemeClr val="tx1"/>
                </a:solidFill>
                <a:effectLst/>
                <a:latin typeface="+mn-lt"/>
                <a:ea typeface="+mn-ea"/>
                <a:cs typeface="+mn-cs"/>
              </a:rPr>
              <a:t>VISTAS is the largest interventional study investigating the efficacy and safety of an IBAT inhibitor in PSC. The results will represent the first controlled evidence of a potential therapy addressing the symptom burden in PSC patients.</a:t>
            </a:r>
            <a:endParaRPr lang="en-NZ" sz="120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123D1DAD-C298-9BDE-8BB9-B6C5BC85C2BD}"/>
              </a:ext>
            </a:extLst>
          </p:cNvPr>
          <p:cNvSpPr>
            <a:spLocks noGrp="1"/>
          </p:cNvSpPr>
          <p:nvPr>
            <p:ph type="sldNum" sz="quarter" idx="5"/>
          </p:nvPr>
        </p:nvSpPr>
        <p:spPr/>
        <p:txBody>
          <a:bodyPr/>
          <a:lstStyle/>
          <a:p>
            <a:fld id="{F872C0F0-71E7-46B6-AA6F-1D7E0E2B8B3E}" type="slidenum">
              <a:rPr lang="en-US" smtClean="0"/>
              <a:t>36</a:t>
            </a:fld>
            <a:endParaRPr lang="en-US"/>
          </a:p>
        </p:txBody>
      </p:sp>
    </p:spTree>
    <p:extLst>
      <p:ext uri="{BB962C8B-B14F-4D97-AF65-F5344CB8AC3E}">
        <p14:creationId xmlns:p14="http://schemas.microsoft.com/office/powerpoint/2010/main" val="8615185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F68E7-07B7-8D79-8C1E-2CF607AD0E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B1FED1-4527-F160-F3D8-5B73DE0532A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49DE10C7-5D84-20B2-8A8C-D9C9BE1F06B4}"/>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a:t>
            </a:r>
            <a:r>
              <a:rPr lang="en-US" sz="1200" b="0" i="1" kern="1200">
                <a:solidFill>
                  <a:schemeClr val="tx1"/>
                </a:solidFill>
                <a:effectLst/>
                <a:latin typeface="Arial" panose="020B0604020202020204" pitchFamily="34" charset="0"/>
                <a:ea typeface="+mn-ea"/>
                <a:cs typeface="Arial" panose="020B0604020202020204" pitchFamily="34" charset="0"/>
              </a:rPr>
              <a:t>: BID, twice daily; BL, baseline; CFB, change from baseline; CI, confidence interval; DC, discontinuation; IBAT, ileal bile acid transporter; </a:t>
            </a:r>
            <a:r>
              <a:rPr lang="en-US" sz="1200" b="0" i="1" kern="1200" err="1">
                <a:solidFill>
                  <a:schemeClr val="tx1"/>
                </a:solidFill>
                <a:effectLst/>
                <a:latin typeface="Arial" panose="020B0604020202020204" pitchFamily="34" charset="0"/>
                <a:ea typeface="+mn-ea"/>
                <a:cs typeface="Arial" panose="020B0604020202020204" pitchFamily="34" charset="0"/>
              </a:rPr>
              <a:t>ItchRO</a:t>
            </a:r>
            <a:r>
              <a:rPr lang="en-US" sz="1200" b="0" i="1" kern="1200">
                <a:solidFill>
                  <a:schemeClr val="tx1"/>
                </a:solidFill>
                <a:effectLst/>
                <a:latin typeface="Arial" panose="020B0604020202020204" pitchFamily="34" charset="0"/>
                <a:ea typeface="+mn-ea"/>
                <a:cs typeface="Arial" panose="020B0604020202020204" pitchFamily="34" charset="0"/>
              </a:rPr>
              <a:t>, Itch-Reported Outcome; LS, least squares; MMRM, mixed-effects model for repeated measures; PSC, primary sclerosing cholangitis; SE, standard error; </a:t>
            </a:r>
            <a:r>
              <a:rPr lang="en-US" sz="1200" b="0" i="1" kern="1200" err="1">
                <a:solidFill>
                  <a:schemeClr val="tx1"/>
                </a:solidFill>
                <a:effectLst/>
                <a:latin typeface="Arial" panose="020B0604020202020204" pitchFamily="34" charset="0"/>
                <a:ea typeface="+mn-ea"/>
                <a:cs typeface="Arial" panose="020B0604020202020204" pitchFamily="34" charset="0"/>
              </a:rPr>
              <a:t>TEAE</a:t>
            </a:r>
            <a:r>
              <a:rPr lang="en-US" sz="1200" b="0" i="1" kern="1200">
                <a:solidFill>
                  <a:schemeClr val="tx1"/>
                </a:solidFill>
                <a:effectLst/>
                <a:latin typeface="Arial" panose="020B0604020202020204" pitchFamily="34" charset="0"/>
                <a:ea typeface="+mn-ea"/>
                <a:cs typeface="Arial" panose="020B0604020202020204" pitchFamily="34" charset="0"/>
              </a:rPr>
              <a:t>, treatment-emergent adverse event; VLX, volixibat.</a:t>
            </a: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Efficacy and Safety of Volixibat, an IBAT Inhibitor, in Patients With Primary Sclerosing Cholangitis and Moderate-to-Severe Pruritus: Results of the VISTAS Trial</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LBO-006</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Cynthia Levy</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Gideon M. Hirschfield</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Mitchell Shiffman</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Muyiwa Awoniyi</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Deepak Joshi</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Debra Weinstein</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Douglas Thorburn</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Alejandra Villamil</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Ynto de Boer</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Parvez Mantry</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Aldo J Montano-Loza</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Münevver Demir</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Adriaan J. van der Meer</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Lisa Forman</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Jessica Dyson</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Nimer Assy</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Kidist Yimam</a:t>
            </a:r>
            <a:r>
              <a:rPr lang="en-US" sz="1200" kern="1200" baseline="30000">
                <a:solidFill>
                  <a:schemeClr val="tx1"/>
                </a:solidFill>
                <a:effectLst/>
                <a:latin typeface="+mn-lt"/>
                <a:ea typeface="+mn-ea"/>
                <a:cs typeface="+mn-cs"/>
              </a:rPr>
              <a:t>17</a:t>
            </a:r>
            <a:r>
              <a:rPr lang="en-US" sz="1200" kern="1200">
                <a:solidFill>
                  <a:schemeClr val="tx1"/>
                </a:solidFill>
                <a:effectLst/>
                <a:latin typeface="+mn-lt"/>
                <a:ea typeface="+mn-ea"/>
                <a:cs typeface="+mn-cs"/>
              </a:rPr>
              <a:t>, Walid Ayoub</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Thomas Berg</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Marie-Noëlle Hilleret</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Christoph P. Berg</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John Eaton</a:t>
            </a:r>
            <a:r>
              <a:rPr lang="en-US" sz="1200"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Cláudia Couto</a:t>
            </a:r>
            <a:r>
              <a:rPr lang="en-US" sz="1200" kern="1200" baseline="30000">
                <a:solidFill>
                  <a:schemeClr val="tx1"/>
                </a:solidFill>
                <a:effectLst/>
                <a:latin typeface="+mn-lt"/>
                <a:ea typeface="+mn-ea"/>
                <a:cs typeface="+mn-cs"/>
              </a:rPr>
              <a:t>23</a:t>
            </a:r>
            <a:r>
              <a:rPr lang="en-US" sz="1200" kern="1200">
                <a:solidFill>
                  <a:schemeClr val="tx1"/>
                </a:solidFill>
                <a:effectLst/>
                <a:latin typeface="+mn-lt"/>
                <a:ea typeface="+mn-ea"/>
                <a:cs typeface="+mn-cs"/>
              </a:rPr>
              <a:t>, Verena Keitel-Anselmino</a:t>
            </a:r>
            <a:r>
              <a:rPr lang="en-US" sz="1200" kern="1200" baseline="30000">
                <a:solidFill>
                  <a:schemeClr val="tx1"/>
                </a:solidFill>
                <a:effectLst/>
                <a:latin typeface="+mn-lt"/>
                <a:ea typeface="+mn-ea"/>
                <a:cs typeface="+mn-cs"/>
              </a:rPr>
              <a:t>24</a:t>
            </a:r>
            <a:r>
              <a:rPr lang="en-US" sz="1200" kern="1200">
                <a:solidFill>
                  <a:schemeClr val="tx1"/>
                </a:solidFill>
                <a:effectLst/>
                <a:latin typeface="+mn-lt"/>
                <a:ea typeface="+mn-ea"/>
                <a:cs typeface="+mn-cs"/>
              </a:rPr>
              <a:t>, Palak Trivedi</a:t>
            </a:r>
            <a:r>
              <a:rPr lang="en-US" sz="1200" kern="1200" baseline="30000">
                <a:solidFill>
                  <a:schemeClr val="tx1"/>
                </a:solidFill>
                <a:effectLst/>
                <a:latin typeface="+mn-lt"/>
                <a:ea typeface="+mn-ea"/>
                <a:cs typeface="+mn-cs"/>
              </a:rPr>
              <a:t>25</a:t>
            </a:r>
            <a:r>
              <a:rPr lang="en-US" sz="1200" kern="1200">
                <a:solidFill>
                  <a:schemeClr val="tx1"/>
                </a:solidFill>
                <a:effectLst/>
                <a:latin typeface="+mn-lt"/>
                <a:ea typeface="+mn-ea"/>
                <a:cs typeface="+mn-cs"/>
              </a:rPr>
              <a:t>, Eli Zuckerman</a:t>
            </a:r>
            <a:r>
              <a:rPr lang="en-US" sz="1200" kern="1200" baseline="30000">
                <a:solidFill>
                  <a:schemeClr val="tx1"/>
                </a:solidFill>
                <a:effectLst/>
                <a:latin typeface="+mn-lt"/>
                <a:ea typeface="+mn-ea"/>
                <a:cs typeface="+mn-cs"/>
              </a:rPr>
              <a:t>26</a:t>
            </a:r>
            <a:r>
              <a:rPr lang="en-US" sz="1200" kern="1200">
                <a:solidFill>
                  <a:schemeClr val="tx1"/>
                </a:solidFill>
                <a:effectLst/>
                <a:latin typeface="+mn-lt"/>
                <a:ea typeface="+mn-ea"/>
                <a:cs typeface="+mn-cs"/>
              </a:rPr>
              <a:t>, Roger McCorry</a:t>
            </a:r>
            <a:r>
              <a:rPr lang="en-US" sz="1200" kern="1200" baseline="30000">
                <a:solidFill>
                  <a:schemeClr val="tx1"/>
                </a:solidFill>
                <a:effectLst/>
                <a:latin typeface="+mn-lt"/>
                <a:ea typeface="+mn-ea"/>
                <a:cs typeface="+mn-cs"/>
              </a:rPr>
              <a:t>27</a:t>
            </a:r>
            <a:r>
              <a:rPr lang="en-US" sz="1200" kern="1200">
                <a:solidFill>
                  <a:schemeClr val="tx1"/>
                </a:solidFill>
                <a:effectLst/>
                <a:latin typeface="+mn-lt"/>
                <a:ea typeface="+mn-ea"/>
                <a:cs typeface="+mn-cs"/>
              </a:rPr>
              <a:t>, Emily Schonfeld</a:t>
            </a:r>
            <a:r>
              <a:rPr lang="en-US" sz="1200" kern="1200" baseline="30000">
                <a:solidFill>
                  <a:schemeClr val="tx1"/>
                </a:solidFill>
                <a:effectLst/>
                <a:latin typeface="+mn-lt"/>
                <a:ea typeface="+mn-ea"/>
                <a:cs typeface="+mn-cs"/>
              </a:rPr>
              <a:t>28</a:t>
            </a:r>
            <a:r>
              <a:rPr lang="en-US" sz="1200" kern="1200">
                <a:solidFill>
                  <a:schemeClr val="tx1"/>
                </a:solidFill>
                <a:effectLst/>
                <a:latin typeface="+mn-lt"/>
                <a:ea typeface="+mn-ea"/>
                <a:cs typeface="+mn-cs"/>
              </a:rPr>
              <a:t>, Fernando Cairo</a:t>
            </a:r>
            <a:r>
              <a:rPr lang="en-US" sz="1200" kern="1200" baseline="30000">
                <a:solidFill>
                  <a:schemeClr val="tx1"/>
                </a:solidFill>
                <a:effectLst/>
                <a:latin typeface="+mn-lt"/>
                <a:ea typeface="+mn-ea"/>
                <a:cs typeface="+mn-cs"/>
              </a:rPr>
              <a:t>29</a:t>
            </a:r>
            <a:r>
              <a:rPr lang="en-US" sz="1200" kern="1200">
                <a:solidFill>
                  <a:schemeClr val="tx1"/>
                </a:solidFill>
                <a:effectLst/>
                <a:latin typeface="+mn-lt"/>
                <a:ea typeface="+mn-ea"/>
                <a:cs typeface="+mn-cs"/>
              </a:rPr>
              <a:t>, Marlyn J. Mayo</a:t>
            </a:r>
            <a:r>
              <a:rPr lang="en-US" sz="1200" kern="1200" baseline="30000">
                <a:solidFill>
                  <a:schemeClr val="tx1"/>
                </a:solidFill>
                <a:effectLst/>
                <a:latin typeface="+mn-lt"/>
                <a:ea typeface="+mn-ea"/>
                <a:cs typeface="+mn-cs"/>
              </a:rPr>
              <a:t>30</a:t>
            </a:r>
            <a:r>
              <a:rPr lang="en-US" sz="1200" kern="1200">
                <a:solidFill>
                  <a:schemeClr val="tx1"/>
                </a:solidFill>
                <a:effectLst/>
                <a:latin typeface="+mn-lt"/>
                <a:ea typeface="+mn-ea"/>
                <a:cs typeface="+mn-cs"/>
              </a:rPr>
              <a:t>, Julius Wilder</a:t>
            </a:r>
            <a:r>
              <a:rPr lang="en-US" sz="1200" kern="1200" baseline="30000">
                <a:solidFill>
                  <a:schemeClr val="tx1"/>
                </a:solidFill>
                <a:effectLst/>
                <a:latin typeface="+mn-lt"/>
                <a:ea typeface="+mn-ea"/>
                <a:cs typeface="+mn-cs"/>
              </a:rPr>
              <a:t>31</a:t>
            </a:r>
            <a:r>
              <a:rPr lang="en-US" sz="1200" kern="1200">
                <a:solidFill>
                  <a:schemeClr val="tx1"/>
                </a:solidFill>
                <a:effectLst/>
                <a:latin typeface="+mn-lt"/>
                <a:ea typeface="+mn-ea"/>
                <a:cs typeface="+mn-cs"/>
              </a:rPr>
              <a:t>, Juan F. Gallegos-Orozco</a:t>
            </a:r>
            <a:r>
              <a:rPr lang="en-US" sz="1200" kern="1200" baseline="30000">
                <a:solidFill>
                  <a:schemeClr val="tx1"/>
                </a:solidFill>
                <a:effectLst/>
                <a:latin typeface="+mn-lt"/>
                <a:ea typeface="+mn-ea"/>
                <a:cs typeface="+mn-cs"/>
              </a:rPr>
              <a:t>32</a:t>
            </a:r>
            <a:r>
              <a:rPr lang="en-US" sz="1200" kern="1200">
                <a:solidFill>
                  <a:schemeClr val="tx1"/>
                </a:solidFill>
                <a:effectLst/>
                <a:latin typeface="+mn-lt"/>
                <a:ea typeface="+mn-ea"/>
                <a:cs typeface="+mn-cs"/>
              </a:rPr>
              <a:t>, Stuart C Gordon</a:t>
            </a:r>
            <a:r>
              <a:rPr lang="en-US" sz="1200" kern="1200" baseline="30000">
                <a:solidFill>
                  <a:schemeClr val="tx1"/>
                </a:solidFill>
                <a:effectLst/>
                <a:latin typeface="+mn-lt"/>
                <a:ea typeface="+mn-ea"/>
                <a:cs typeface="+mn-cs"/>
              </a:rPr>
              <a:t>33</a:t>
            </a:r>
            <a:r>
              <a:rPr lang="en-US" sz="1200" kern="1200">
                <a:solidFill>
                  <a:schemeClr val="tx1"/>
                </a:solidFill>
                <a:effectLst/>
                <a:latin typeface="+mn-lt"/>
                <a:ea typeface="+mn-ea"/>
                <a:cs typeface="+mn-cs"/>
              </a:rPr>
              <a:t>, William Gelson</a:t>
            </a:r>
            <a:r>
              <a:rPr lang="en-US" sz="1200" kern="1200" baseline="30000">
                <a:solidFill>
                  <a:schemeClr val="tx1"/>
                </a:solidFill>
                <a:effectLst/>
                <a:latin typeface="+mn-lt"/>
                <a:ea typeface="+mn-ea"/>
                <a:cs typeface="+mn-cs"/>
              </a:rPr>
              <a:t>34</a:t>
            </a:r>
            <a:r>
              <a:rPr lang="en-US" sz="1200" kern="1200">
                <a:solidFill>
                  <a:schemeClr val="tx1"/>
                </a:solidFill>
                <a:effectLst/>
                <a:latin typeface="+mn-lt"/>
                <a:ea typeface="+mn-ea"/>
                <a:cs typeface="+mn-cs"/>
              </a:rPr>
              <a:t>, Miriam Levy</a:t>
            </a:r>
            <a:r>
              <a:rPr lang="en-US" sz="1200" kern="1200" baseline="30000">
                <a:solidFill>
                  <a:schemeClr val="tx1"/>
                </a:solidFill>
                <a:effectLst/>
                <a:latin typeface="+mn-lt"/>
                <a:ea typeface="+mn-ea"/>
                <a:cs typeface="+mn-cs"/>
              </a:rPr>
              <a:t>35</a:t>
            </a:r>
            <a:r>
              <a:rPr lang="en-US" sz="1200" kern="1200">
                <a:solidFill>
                  <a:schemeClr val="tx1"/>
                </a:solidFill>
                <a:effectLst/>
                <a:latin typeface="+mn-lt"/>
                <a:ea typeface="+mn-ea"/>
                <a:cs typeface="+mn-cs"/>
              </a:rPr>
              <a:t>, Roman Perri</a:t>
            </a:r>
            <a:r>
              <a:rPr lang="en-US" sz="1200" kern="1200" baseline="30000">
                <a:solidFill>
                  <a:schemeClr val="tx1"/>
                </a:solidFill>
                <a:effectLst/>
                <a:latin typeface="+mn-lt"/>
                <a:ea typeface="+mn-ea"/>
                <a:cs typeface="+mn-cs"/>
              </a:rPr>
              <a:t>36</a:t>
            </a:r>
            <a:r>
              <a:rPr lang="en-US" sz="1200" kern="1200">
                <a:solidFill>
                  <a:schemeClr val="tx1"/>
                </a:solidFill>
                <a:effectLst/>
                <a:latin typeface="+mn-lt"/>
                <a:ea typeface="+mn-ea"/>
                <a:cs typeface="+mn-cs"/>
              </a:rPr>
              <a:t>, Suresh Venkatachalapathy</a:t>
            </a:r>
            <a:r>
              <a:rPr lang="en-US" sz="1200" kern="1200" baseline="30000">
                <a:solidFill>
                  <a:schemeClr val="tx1"/>
                </a:solidFill>
                <a:effectLst/>
                <a:latin typeface="+mn-lt"/>
                <a:ea typeface="+mn-ea"/>
                <a:cs typeface="+mn-cs"/>
              </a:rPr>
              <a:t>37</a:t>
            </a:r>
            <a:r>
              <a:rPr lang="en-US" sz="1200" kern="1200">
                <a:solidFill>
                  <a:schemeClr val="tx1"/>
                </a:solidFill>
                <a:effectLst/>
                <a:latin typeface="+mn-lt"/>
                <a:ea typeface="+mn-ea"/>
                <a:cs typeface="+mn-cs"/>
              </a:rPr>
              <a:t>, Gabriel Alejandro Aballay Soteras</a:t>
            </a:r>
            <a:r>
              <a:rPr lang="en-US" sz="1200" kern="1200" baseline="30000">
                <a:solidFill>
                  <a:schemeClr val="tx1"/>
                </a:solidFill>
                <a:effectLst/>
                <a:latin typeface="+mn-lt"/>
                <a:ea typeface="+mn-ea"/>
                <a:cs typeface="+mn-cs"/>
              </a:rPr>
              <a:t>38</a:t>
            </a:r>
            <a:r>
              <a:rPr lang="en-US" sz="1200" kern="1200">
                <a:solidFill>
                  <a:schemeClr val="tx1"/>
                </a:solidFill>
                <a:effectLst/>
                <a:latin typeface="+mn-lt"/>
                <a:ea typeface="+mn-ea"/>
                <a:cs typeface="+mn-cs"/>
              </a:rPr>
              <a:t>, Marc Deschenes</a:t>
            </a:r>
            <a:r>
              <a:rPr lang="en-US" sz="1200" kern="1200" baseline="30000">
                <a:solidFill>
                  <a:schemeClr val="tx1"/>
                </a:solidFill>
                <a:effectLst/>
                <a:latin typeface="+mn-lt"/>
                <a:ea typeface="+mn-ea"/>
                <a:cs typeface="+mn-cs"/>
              </a:rPr>
              <a:t>39</a:t>
            </a:r>
            <a:r>
              <a:rPr lang="en-US" sz="1200" kern="1200">
                <a:solidFill>
                  <a:schemeClr val="tx1"/>
                </a:solidFill>
                <a:effectLst/>
                <a:latin typeface="+mn-lt"/>
                <a:ea typeface="+mn-ea"/>
                <a:cs typeface="+mn-cs"/>
              </a:rPr>
              <a:t>, Henry Nguyen</a:t>
            </a:r>
            <a:r>
              <a:rPr lang="en-US" sz="1200" kern="1200" baseline="30000">
                <a:solidFill>
                  <a:schemeClr val="tx1"/>
                </a:solidFill>
                <a:effectLst/>
                <a:latin typeface="+mn-lt"/>
                <a:ea typeface="+mn-ea"/>
                <a:cs typeface="+mn-cs"/>
              </a:rPr>
              <a:t>40</a:t>
            </a:r>
            <a:r>
              <a:rPr lang="en-US" sz="1200" kern="1200">
                <a:solidFill>
                  <a:schemeClr val="tx1"/>
                </a:solidFill>
                <a:effectLst/>
                <a:latin typeface="+mn-lt"/>
                <a:ea typeface="+mn-ea"/>
                <a:cs typeface="+mn-cs"/>
              </a:rPr>
              <a:t>, Rifaat Safadi</a:t>
            </a:r>
            <a:r>
              <a:rPr lang="en-US" sz="1200" kern="1200" baseline="30000">
                <a:solidFill>
                  <a:schemeClr val="tx1"/>
                </a:solidFill>
                <a:effectLst/>
                <a:latin typeface="+mn-lt"/>
                <a:ea typeface="+mn-ea"/>
                <a:cs typeface="+mn-cs"/>
              </a:rPr>
              <a:t>41</a:t>
            </a:r>
            <a:r>
              <a:rPr lang="en-US" sz="1200" kern="1200">
                <a:solidFill>
                  <a:schemeClr val="tx1"/>
                </a:solidFill>
                <a:effectLst/>
                <a:latin typeface="+mn-lt"/>
                <a:ea typeface="+mn-ea"/>
                <a:cs typeface="+mn-cs"/>
              </a:rPr>
              <a:t>, Siddharth Sood</a:t>
            </a:r>
            <a:r>
              <a:rPr lang="en-US" sz="1200" kern="1200" baseline="30000">
                <a:solidFill>
                  <a:schemeClr val="tx1"/>
                </a:solidFill>
                <a:effectLst/>
                <a:latin typeface="+mn-lt"/>
                <a:ea typeface="+mn-ea"/>
                <a:cs typeface="+mn-cs"/>
              </a:rPr>
              <a:t>42</a:t>
            </a:r>
            <a:r>
              <a:rPr lang="en-US" sz="1200" kern="1200">
                <a:solidFill>
                  <a:schemeClr val="tx1"/>
                </a:solidFill>
                <a:effectLst/>
                <a:latin typeface="+mn-lt"/>
                <a:ea typeface="+mn-ea"/>
                <a:cs typeface="+mn-cs"/>
              </a:rPr>
              <a:t>, Emma Culver</a:t>
            </a:r>
            <a:r>
              <a:rPr lang="en-US" sz="1200" kern="1200" baseline="30000">
                <a:solidFill>
                  <a:schemeClr val="tx1"/>
                </a:solidFill>
                <a:effectLst/>
                <a:latin typeface="+mn-lt"/>
                <a:ea typeface="+mn-ea"/>
                <a:cs typeface="+mn-cs"/>
              </a:rPr>
              <a:t>43</a:t>
            </a:r>
            <a:r>
              <a:rPr lang="en-US" sz="1200" kern="1200">
                <a:solidFill>
                  <a:schemeClr val="tx1"/>
                </a:solidFill>
                <a:effectLst/>
                <a:latin typeface="+mn-lt"/>
                <a:ea typeface="+mn-ea"/>
                <a:cs typeface="+mn-cs"/>
              </a:rPr>
              <a:t>, Alan Bonder</a:t>
            </a:r>
            <a:r>
              <a:rPr lang="en-US" sz="1200" kern="1200" baseline="30000">
                <a:solidFill>
                  <a:schemeClr val="tx1"/>
                </a:solidFill>
                <a:effectLst/>
                <a:latin typeface="+mn-lt"/>
                <a:ea typeface="+mn-ea"/>
                <a:cs typeface="+mn-cs"/>
              </a:rPr>
              <a:t>44</a:t>
            </a:r>
            <a:r>
              <a:rPr lang="en-US" sz="1200" kern="1200">
                <a:solidFill>
                  <a:schemeClr val="tx1"/>
                </a:solidFill>
                <a:effectLst/>
                <a:latin typeface="+mn-lt"/>
                <a:ea typeface="+mn-ea"/>
                <a:cs typeface="+mn-cs"/>
              </a:rPr>
              <a:t>, Janisha Patel</a:t>
            </a:r>
            <a:r>
              <a:rPr lang="en-US" sz="1200" kern="1200" baseline="30000">
                <a:solidFill>
                  <a:schemeClr val="tx1"/>
                </a:solidFill>
                <a:effectLst/>
                <a:latin typeface="+mn-lt"/>
                <a:ea typeface="+mn-ea"/>
                <a:cs typeface="+mn-cs"/>
              </a:rPr>
              <a:t>45</a:t>
            </a:r>
            <a:r>
              <a:rPr lang="en-US" sz="1200" kern="1200">
                <a:solidFill>
                  <a:schemeClr val="tx1"/>
                </a:solidFill>
                <a:effectLst/>
                <a:latin typeface="+mn-lt"/>
                <a:ea typeface="+mn-ea"/>
                <a:cs typeface="+mn-cs"/>
              </a:rPr>
              <a:t>, James O'Beirne</a:t>
            </a:r>
            <a:r>
              <a:rPr lang="en-US" sz="1200" kern="1200" baseline="30000">
                <a:solidFill>
                  <a:schemeClr val="tx1"/>
                </a:solidFill>
                <a:effectLst/>
                <a:latin typeface="+mn-lt"/>
                <a:ea typeface="+mn-ea"/>
                <a:cs typeface="+mn-cs"/>
              </a:rPr>
              <a:t>46</a:t>
            </a:r>
            <a:r>
              <a:rPr lang="en-US" sz="1200" kern="1200">
                <a:solidFill>
                  <a:schemeClr val="tx1"/>
                </a:solidFill>
                <a:effectLst/>
                <a:latin typeface="+mn-lt"/>
                <a:ea typeface="+mn-ea"/>
                <a:cs typeface="+mn-cs"/>
              </a:rPr>
              <a:t>, Nora Cazzagon</a:t>
            </a:r>
            <a:r>
              <a:rPr lang="en-US" sz="1200" kern="1200" baseline="30000">
                <a:solidFill>
                  <a:schemeClr val="tx1"/>
                </a:solidFill>
                <a:effectLst/>
                <a:latin typeface="+mn-lt"/>
                <a:ea typeface="+mn-ea"/>
                <a:cs typeface="+mn-cs"/>
              </a:rPr>
              <a:t>47</a:t>
            </a:r>
            <a:r>
              <a:rPr lang="en-US" sz="1200" kern="1200">
                <a:solidFill>
                  <a:schemeClr val="tx1"/>
                </a:solidFill>
                <a:effectLst/>
                <a:latin typeface="+mn-lt"/>
                <a:ea typeface="+mn-ea"/>
                <a:cs typeface="+mn-cs"/>
              </a:rPr>
              <a:t>, Mario Álvares-da-Silva</a:t>
            </a:r>
            <a:r>
              <a:rPr lang="en-US" sz="1200" kern="1200" baseline="30000">
                <a:solidFill>
                  <a:schemeClr val="tx1"/>
                </a:solidFill>
                <a:effectLst/>
                <a:latin typeface="+mn-lt"/>
                <a:ea typeface="+mn-ea"/>
                <a:cs typeface="+mn-cs"/>
              </a:rPr>
              <a:t>48</a:t>
            </a:r>
            <a:r>
              <a:rPr lang="en-US" sz="1200" kern="1200">
                <a:solidFill>
                  <a:schemeClr val="tx1"/>
                </a:solidFill>
                <a:effectLst/>
                <a:latin typeface="+mn-lt"/>
                <a:ea typeface="+mn-ea"/>
                <a:cs typeface="+mn-cs"/>
              </a:rPr>
              <a:t>, Fadi Abu Baker</a:t>
            </a:r>
            <a:r>
              <a:rPr lang="en-US" sz="1200" kern="1200" baseline="30000">
                <a:solidFill>
                  <a:schemeClr val="tx1"/>
                </a:solidFill>
                <a:effectLst/>
                <a:latin typeface="+mn-lt"/>
                <a:ea typeface="+mn-ea"/>
                <a:cs typeface="+mn-cs"/>
              </a:rPr>
              <a:t>49</a:t>
            </a:r>
            <a:r>
              <a:rPr lang="en-US" sz="1200" kern="1200">
                <a:solidFill>
                  <a:schemeClr val="tx1"/>
                </a:solidFill>
                <a:effectLst/>
                <a:latin typeface="+mn-lt"/>
                <a:ea typeface="+mn-ea"/>
                <a:cs typeface="+mn-cs"/>
              </a:rPr>
              <a:t>, Paulo Bittencourt</a:t>
            </a:r>
            <a:r>
              <a:rPr lang="en-US" sz="1200" kern="1200" baseline="30000">
                <a:solidFill>
                  <a:schemeClr val="tx1"/>
                </a:solidFill>
                <a:effectLst/>
                <a:latin typeface="+mn-lt"/>
                <a:ea typeface="+mn-ea"/>
                <a:cs typeface="+mn-cs"/>
              </a:rPr>
              <a:t>50</a:t>
            </a:r>
            <a:r>
              <a:rPr lang="en-US" sz="1200" kern="1200">
                <a:solidFill>
                  <a:schemeClr val="tx1"/>
                </a:solidFill>
                <a:effectLst/>
                <a:latin typeface="+mn-lt"/>
                <a:ea typeface="+mn-ea"/>
                <a:cs typeface="+mn-cs"/>
              </a:rPr>
              <a:t>, Pietro Invernizzi</a:t>
            </a:r>
            <a:r>
              <a:rPr lang="en-US" sz="1200" kern="1200" baseline="30000">
                <a:solidFill>
                  <a:schemeClr val="tx1"/>
                </a:solidFill>
                <a:effectLst/>
                <a:latin typeface="+mn-lt"/>
                <a:ea typeface="+mn-ea"/>
                <a:cs typeface="+mn-cs"/>
              </a:rPr>
              <a:t>51</a:t>
            </a:r>
            <a:r>
              <a:rPr lang="en-US" sz="1200" kern="1200">
                <a:solidFill>
                  <a:schemeClr val="tx1"/>
                </a:solidFill>
                <a:effectLst/>
                <a:latin typeface="+mn-lt"/>
                <a:ea typeface="+mn-ea"/>
                <a:cs typeface="+mn-cs"/>
              </a:rPr>
              <a:t>, Ira Jacobson</a:t>
            </a:r>
            <a:r>
              <a:rPr lang="en-US" sz="1200" kern="1200" baseline="30000">
                <a:solidFill>
                  <a:schemeClr val="tx1"/>
                </a:solidFill>
                <a:effectLst/>
                <a:latin typeface="+mn-lt"/>
                <a:ea typeface="+mn-ea"/>
                <a:cs typeface="+mn-cs"/>
              </a:rPr>
              <a:t>52</a:t>
            </a:r>
            <a:r>
              <a:rPr lang="en-US" sz="1200" kern="1200">
                <a:solidFill>
                  <a:schemeClr val="tx1"/>
                </a:solidFill>
                <a:effectLst/>
                <a:latin typeface="+mn-lt"/>
                <a:ea typeface="+mn-ea"/>
                <a:cs typeface="+mn-cs"/>
              </a:rPr>
              <a:t>, Gadi Lalazar</a:t>
            </a:r>
            <a:r>
              <a:rPr lang="en-US" sz="1200" kern="1200" baseline="30000">
                <a:solidFill>
                  <a:schemeClr val="tx1"/>
                </a:solidFill>
                <a:effectLst/>
                <a:latin typeface="+mn-lt"/>
                <a:ea typeface="+mn-ea"/>
                <a:cs typeface="+mn-cs"/>
              </a:rPr>
              <a:t>53</a:t>
            </a:r>
            <a:r>
              <a:rPr lang="en-US" sz="1200" kern="1200">
                <a:solidFill>
                  <a:schemeClr val="tx1"/>
                </a:solidFill>
                <a:effectLst/>
                <a:latin typeface="+mn-lt"/>
                <a:ea typeface="+mn-ea"/>
                <a:cs typeface="+mn-cs"/>
              </a:rPr>
              <a:t>, Avik Majumdar</a:t>
            </a:r>
            <a:r>
              <a:rPr lang="en-US" sz="1200" kern="1200" baseline="30000">
                <a:solidFill>
                  <a:schemeClr val="tx1"/>
                </a:solidFill>
                <a:effectLst/>
                <a:latin typeface="+mn-lt"/>
                <a:ea typeface="+mn-ea"/>
                <a:cs typeface="+mn-cs"/>
              </a:rPr>
              <a:t>54</a:t>
            </a:r>
            <a:r>
              <a:rPr lang="en-US" sz="1200" kern="1200">
                <a:solidFill>
                  <a:schemeClr val="tx1"/>
                </a:solidFill>
                <a:effectLst/>
                <a:latin typeface="+mn-lt"/>
                <a:ea typeface="+mn-ea"/>
                <a:cs typeface="+mn-cs"/>
              </a:rPr>
              <a:t>, Chirag Patel</a:t>
            </a:r>
            <a:r>
              <a:rPr lang="en-US" sz="1200" kern="1200" baseline="30000">
                <a:solidFill>
                  <a:schemeClr val="tx1"/>
                </a:solidFill>
                <a:effectLst/>
                <a:latin typeface="+mn-lt"/>
                <a:ea typeface="+mn-ea"/>
                <a:cs typeface="+mn-cs"/>
              </a:rPr>
              <a:t>55</a:t>
            </a:r>
            <a:r>
              <a:rPr lang="en-US" sz="1200" kern="1200">
                <a:solidFill>
                  <a:schemeClr val="tx1"/>
                </a:solidFill>
                <a:effectLst/>
                <a:latin typeface="+mn-lt"/>
                <a:ea typeface="+mn-ea"/>
                <a:cs typeface="+mn-cs"/>
              </a:rPr>
              <a:t>, Magdalena Salcedo Plaza</a:t>
            </a:r>
            <a:r>
              <a:rPr lang="en-US" sz="1200" kern="1200" baseline="30000">
                <a:solidFill>
                  <a:schemeClr val="tx1"/>
                </a:solidFill>
                <a:effectLst/>
                <a:latin typeface="+mn-lt"/>
                <a:ea typeface="+mn-ea"/>
                <a:cs typeface="+mn-cs"/>
              </a:rPr>
              <a:t>56</a:t>
            </a:r>
            <a:r>
              <a:rPr lang="en-US" sz="1200" kern="1200">
                <a:solidFill>
                  <a:schemeClr val="tx1"/>
                </a:solidFill>
                <a:effectLst/>
                <a:latin typeface="+mn-lt"/>
                <a:ea typeface="+mn-ea"/>
                <a:cs typeface="+mn-cs"/>
              </a:rPr>
              <a:t>, Rodrigo Aires</a:t>
            </a:r>
            <a:r>
              <a:rPr lang="en-US" sz="1200" kern="1200" baseline="30000">
                <a:solidFill>
                  <a:schemeClr val="tx1"/>
                </a:solidFill>
                <a:effectLst/>
                <a:latin typeface="+mn-lt"/>
                <a:ea typeface="+mn-ea"/>
                <a:cs typeface="+mn-cs"/>
              </a:rPr>
              <a:t>57</a:t>
            </a:r>
            <a:r>
              <a:rPr lang="en-US" sz="1200" kern="1200">
                <a:solidFill>
                  <a:schemeClr val="tx1"/>
                </a:solidFill>
                <a:effectLst/>
                <a:latin typeface="+mn-lt"/>
                <a:ea typeface="+mn-ea"/>
                <a:cs typeface="+mn-cs"/>
              </a:rPr>
              <a:t>, Ehud Zigmond</a:t>
            </a:r>
            <a:r>
              <a:rPr lang="en-US" sz="1200" kern="1200" baseline="30000">
                <a:solidFill>
                  <a:schemeClr val="tx1"/>
                </a:solidFill>
                <a:effectLst/>
                <a:latin typeface="+mn-lt"/>
                <a:ea typeface="+mn-ea"/>
                <a:cs typeface="+mn-cs"/>
              </a:rPr>
              <a:t>58</a:t>
            </a:r>
            <a:r>
              <a:rPr lang="en-US" sz="1200" kern="1200">
                <a:solidFill>
                  <a:schemeClr val="tx1"/>
                </a:solidFill>
                <a:effectLst/>
                <a:latin typeface="+mn-lt"/>
                <a:ea typeface="+mn-ea"/>
                <a:cs typeface="+mn-cs"/>
              </a:rPr>
              <a:t>, Victor Ankoma-Sey</a:t>
            </a:r>
            <a:r>
              <a:rPr lang="en-US" sz="1200" kern="1200" baseline="30000">
                <a:solidFill>
                  <a:schemeClr val="tx1"/>
                </a:solidFill>
                <a:effectLst/>
                <a:latin typeface="+mn-lt"/>
                <a:ea typeface="+mn-ea"/>
                <a:cs typeface="+mn-cs"/>
              </a:rPr>
              <a:t>59</a:t>
            </a:r>
            <a:r>
              <a:rPr lang="en-US" sz="1200" kern="1200">
                <a:solidFill>
                  <a:schemeClr val="tx1"/>
                </a:solidFill>
                <a:effectLst/>
                <a:latin typeface="+mn-lt"/>
                <a:ea typeface="+mn-ea"/>
                <a:cs typeface="+mn-cs"/>
              </a:rPr>
              <a:t>, David Bernstein</a:t>
            </a:r>
            <a:r>
              <a:rPr lang="en-US" sz="1200" kern="1200" baseline="30000">
                <a:solidFill>
                  <a:schemeClr val="tx1"/>
                </a:solidFill>
                <a:effectLst/>
                <a:latin typeface="+mn-lt"/>
                <a:ea typeface="+mn-ea"/>
                <a:cs typeface="+mn-cs"/>
              </a:rPr>
              <a:t>60</a:t>
            </a:r>
            <a:r>
              <a:rPr lang="en-US" sz="1200" kern="1200">
                <a:solidFill>
                  <a:schemeClr val="tx1"/>
                </a:solidFill>
                <a:effectLst/>
                <a:latin typeface="+mn-lt"/>
                <a:ea typeface="+mn-ea"/>
                <a:cs typeface="+mn-cs"/>
              </a:rPr>
              <a:t>, Brian Borg</a:t>
            </a:r>
            <a:r>
              <a:rPr lang="en-US" sz="1200" kern="1200" baseline="30000">
                <a:solidFill>
                  <a:schemeClr val="tx1"/>
                </a:solidFill>
                <a:effectLst/>
                <a:latin typeface="+mn-lt"/>
                <a:ea typeface="+mn-ea"/>
                <a:cs typeface="+mn-cs"/>
              </a:rPr>
              <a:t>61</a:t>
            </a:r>
            <a:r>
              <a:rPr lang="en-US" sz="1200" kern="1200">
                <a:solidFill>
                  <a:schemeClr val="tx1"/>
                </a:solidFill>
                <a:effectLst/>
                <a:latin typeface="+mn-lt"/>
                <a:ea typeface="+mn-ea"/>
                <a:cs typeface="+mn-cs"/>
              </a:rPr>
              <a:t>, Marco Carbone</a:t>
            </a:r>
            <a:r>
              <a:rPr lang="en-US" sz="1200" kern="1200" baseline="30000">
                <a:solidFill>
                  <a:schemeClr val="tx1"/>
                </a:solidFill>
                <a:effectLst/>
                <a:latin typeface="+mn-lt"/>
                <a:ea typeface="+mn-ea"/>
                <a:cs typeface="+mn-cs"/>
              </a:rPr>
              <a:t>62</a:t>
            </a:r>
            <a:r>
              <a:rPr lang="en-US" sz="1200" kern="1200">
                <a:solidFill>
                  <a:schemeClr val="tx1"/>
                </a:solidFill>
                <a:effectLst/>
                <a:latin typeface="+mn-lt"/>
                <a:ea typeface="+mn-ea"/>
                <a:cs typeface="+mn-cs"/>
              </a:rPr>
              <a:t>, Géraldine Dahlqvist</a:t>
            </a:r>
            <a:r>
              <a:rPr lang="en-US" sz="1200" kern="1200" baseline="30000">
                <a:solidFill>
                  <a:schemeClr val="tx1"/>
                </a:solidFill>
                <a:effectLst/>
                <a:latin typeface="+mn-lt"/>
                <a:ea typeface="+mn-ea"/>
                <a:cs typeface="+mn-cs"/>
              </a:rPr>
              <a:t>63</a:t>
            </a:r>
            <a:r>
              <a:rPr lang="en-US" sz="1200" kern="1200">
                <a:solidFill>
                  <a:schemeClr val="tx1"/>
                </a:solidFill>
                <a:effectLst/>
                <a:latin typeface="+mn-lt"/>
                <a:ea typeface="+mn-ea"/>
                <a:cs typeface="+mn-cs"/>
              </a:rPr>
              <a:t>, Tarek Hassanein</a:t>
            </a:r>
            <a:r>
              <a:rPr lang="en-US" sz="1200" kern="1200" baseline="30000">
                <a:solidFill>
                  <a:schemeClr val="tx1"/>
                </a:solidFill>
                <a:effectLst/>
                <a:latin typeface="+mn-lt"/>
                <a:ea typeface="+mn-ea"/>
                <a:cs typeface="+mn-cs"/>
              </a:rPr>
              <a:t>64</a:t>
            </a:r>
            <a:r>
              <a:rPr lang="en-US" sz="1200" kern="1200">
                <a:solidFill>
                  <a:schemeClr val="tx1"/>
                </a:solidFill>
                <a:effectLst/>
                <a:latin typeface="+mn-lt"/>
                <a:ea typeface="+mn-ea"/>
                <a:cs typeface="+mn-cs"/>
              </a:rPr>
              <a:t>, Paul Hermabessière</a:t>
            </a:r>
            <a:r>
              <a:rPr lang="en-US" sz="1200" kern="1200" baseline="30000">
                <a:solidFill>
                  <a:schemeClr val="tx1"/>
                </a:solidFill>
                <a:effectLst/>
                <a:latin typeface="+mn-lt"/>
                <a:ea typeface="+mn-ea"/>
                <a:cs typeface="+mn-cs"/>
              </a:rPr>
              <a:t>65</a:t>
            </a:r>
            <a:r>
              <a:rPr lang="en-US" sz="1200" kern="1200">
                <a:solidFill>
                  <a:schemeClr val="tx1"/>
                </a:solidFill>
                <a:effectLst/>
                <a:latin typeface="+mn-lt"/>
                <a:ea typeface="+mn-ea"/>
                <a:cs typeface="+mn-cs"/>
              </a:rPr>
              <a:t>, Pietro Lampertico</a:t>
            </a:r>
            <a:r>
              <a:rPr lang="en-US" sz="1200" kern="1200" baseline="30000">
                <a:solidFill>
                  <a:schemeClr val="tx1"/>
                </a:solidFill>
                <a:effectLst/>
                <a:latin typeface="+mn-lt"/>
                <a:ea typeface="+mn-ea"/>
                <a:cs typeface="+mn-cs"/>
              </a:rPr>
              <a:t>66</a:t>
            </a:r>
            <a:r>
              <a:rPr lang="en-US" sz="1200" kern="1200">
                <a:solidFill>
                  <a:schemeClr val="tx1"/>
                </a:solidFill>
                <a:effectLst/>
                <a:latin typeface="+mn-lt"/>
                <a:ea typeface="+mn-ea"/>
                <a:cs typeface="+mn-cs"/>
              </a:rPr>
              <a:t>, Kate Lynch</a:t>
            </a:r>
            <a:r>
              <a:rPr lang="en-US" sz="1200" kern="1200" baseline="30000">
                <a:solidFill>
                  <a:schemeClr val="tx1"/>
                </a:solidFill>
                <a:effectLst/>
                <a:latin typeface="+mn-lt"/>
                <a:ea typeface="+mn-ea"/>
                <a:cs typeface="+mn-cs"/>
              </a:rPr>
              <a:t>67</a:t>
            </a:r>
            <a:r>
              <a:rPr lang="en-US" sz="1200" kern="1200">
                <a:solidFill>
                  <a:schemeClr val="tx1"/>
                </a:solidFill>
                <a:effectLst/>
                <a:latin typeface="+mn-lt"/>
                <a:ea typeface="+mn-ea"/>
                <a:cs typeface="+mn-cs"/>
              </a:rPr>
              <a:t>, Mercedes Martinez</a:t>
            </a:r>
            <a:r>
              <a:rPr lang="en-US" sz="1200" kern="1200" baseline="30000">
                <a:solidFill>
                  <a:schemeClr val="tx1"/>
                </a:solidFill>
                <a:effectLst/>
                <a:latin typeface="+mn-lt"/>
                <a:ea typeface="+mn-ea"/>
                <a:cs typeface="+mn-cs"/>
              </a:rPr>
              <a:t>68</a:t>
            </a:r>
            <a:r>
              <a:rPr lang="en-US" sz="1200" kern="1200">
                <a:solidFill>
                  <a:schemeClr val="tx1"/>
                </a:solidFill>
                <a:effectLst/>
                <a:latin typeface="+mn-lt"/>
                <a:ea typeface="+mn-ea"/>
                <a:cs typeface="+mn-cs"/>
              </a:rPr>
              <a:t>, Sergio Rodriguez-Tajes</a:t>
            </a:r>
            <a:r>
              <a:rPr lang="en-US" sz="1200" kern="1200" baseline="30000">
                <a:solidFill>
                  <a:schemeClr val="tx1"/>
                </a:solidFill>
                <a:effectLst/>
                <a:latin typeface="+mn-lt"/>
                <a:ea typeface="+mn-ea"/>
                <a:cs typeface="+mn-cs"/>
              </a:rPr>
              <a:t>69</a:t>
            </a:r>
            <a:r>
              <a:rPr lang="en-US" sz="1200" kern="1200">
                <a:solidFill>
                  <a:schemeClr val="tx1"/>
                </a:solidFill>
                <a:effectLst/>
                <a:latin typeface="+mn-lt"/>
                <a:ea typeface="+mn-ea"/>
                <a:cs typeface="+mn-cs"/>
              </a:rPr>
              <a:t>, Manish Thapar</a:t>
            </a:r>
            <a:r>
              <a:rPr lang="en-US" sz="1200" kern="1200" baseline="30000">
                <a:solidFill>
                  <a:schemeClr val="tx1"/>
                </a:solidFill>
                <a:effectLst/>
                <a:latin typeface="+mn-lt"/>
                <a:ea typeface="+mn-ea"/>
                <a:cs typeface="+mn-cs"/>
              </a:rPr>
              <a:t>70</a:t>
            </a:r>
            <a:r>
              <a:rPr lang="en-US" sz="1200" kern="1200">
                <a:solidFill>
                  <a:schemeClr val="tx1"/>
                </a:solidFill>
                <a:effectLst/>
                <a:latin typeface="+mn-lt"/>
                <a:ea typeface="+mn-ea"/>
                <a:cs typeface="+mn-cs"/>
              </a:rPr>
              <a:t>, Richard Kalman</a:t>
            </a:r>
            <a:r>
              <a:rPr lang="en-US" sz="1200" kern="1200" baseline="30000">
                <a:solidFill>
                  <a:schemeClr val="tx1"/>
                </a:solidFill>
                <a:effectLst/>
                <a:latin typeface="+mn-lt"/>
                <a:ea typeface="+mn-ea"/>
                <a:cs typeface="+mn-cs"/>
              </a:rPr>
              <a:t>70</a:t>
            </a:r>
            <a:r>
              <a:rPr lang="en-US" sz="1200" kern="1200">
                <a:solidFill>
                  <a:schemeClr val="tx1"/>
                </a:solidFill>
                <a:effectLst/>
                <a:latin typeface="+mn-lt"/>
                <a:ea typeface="+mn-ea"/>
                <a:cs typeface="+mn-cs"/>
              </a:rPr>
              <a:t>, Frans van der Heide</a:t>
            </a:r>
            <a:r>
              <a:rPr lang="en-US" sz="1200" kern="1200" baseline="30000">
                <a:solidFill>
                  <a:schemeClr val="tx1"/>
                </a:solidFill>
                <a:effectLst/>
                <a:latin typeface="+mn-lt"/>
                <a:ea typeface="+mn-ea"/>
                <a:cs typeface="+mn-cs"/>
              </a:rPr>
              <a:t>71</a:t>
            </a:r>
            <a:r>
              <a:rPr lang="en-US" sz="1200" kern="1200">
                <a:solidFill>
                  <a:schemeClr val="tx1"/>
                </a:solidFill>
                <a:effectLst/>
                <a:latin typeface="+mn-lt"/>
                <a:ea typeface="+mn-ea"/>
                <a:cs typeface="+mn-cs"/>
              </a:rPr>
              <a:t>, Xavier Verhelst</a:t>
            </a:r>
            <a:r>
              <a:rPr lang="en-US" sz="1200" kern="1200" baseline="30000">
                <a:solidFill>
                  <a:schemeClr val="tx1"/>
                </a:solidFill>
                <a:effectLst/>
                <a:latin typeface="+mn-lt"/>
                <a:ea typeface="+mn-ea"/>
                <a:cs typeface="+mn-cs"/>
              </a:rPr>
              <a:t>72</a:t>
            </a:r>
            <a:r>
              <a:rPr lang="en-US" sz="1200" kern="1200">
                <a:solidFill>
                  <a:schemeClr val="tx1"/>
                </a:solidFill>
                <a:effectLst/>
                <a:latin typeface="+mn-lt"/>
                <a:ea typeface="+mn-ea"/>
                <a:cs typeface="+mn-cs"/>
              </a:rPr>
              <a:t>, David W. Victor III</a:t>
            </a:r>
            <a:r>
              <a:rPr lang="en-US" sz="1200" kern="1200" baseline="30000">
                <a:solidFill>
                  <a:schemeClr val="tx1"/>
                </a:solidFill>
                <a:effectLst/>
                <a:latin typeface="+mn-lt"/>
                <a:ea typeface="+mn-ea"/>
                <a:cs typeface="+mn-cs"/>
              </a:rPr>
              <a:t>73</a:t>
            </a:r>
            <a:r>
              <a:rPr lang="en-US" sz="1200" kern="1200">
                <a:solidFill>
                  <a:schemeClr val="tx1"/>
                </a:solidFill>
                <a:effectLst/>
                <a:latin typeface="+mn-lt"/>
                <a:ea typeface="+mn-ea"/>
                <a:cs typeface="+mn-cs"/>
              </a:rPr>
              <a:t>, Hallam Gugelmann</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Tiago Nunes</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Erik Ness</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David Sanchez Ramos</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Jilliann Elliott</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Tobias  Di Marco</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Jayshree Krishnaswami</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Clara Kebabian</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Jolan Terner-Rosenthal</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Andrew McKibben</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Raul Aguilar</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Cory Kostrub</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Susanna Carou-Keenan</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Lara Longpre</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Pamela Vig</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Joanne Quan</a:t>
            </a:r>
            <a:r>
              <a:rPr lang="en-US" sz="1200" kern="1200" baseline="30000">
                <a:solidFill>
                  <a:schemeClr val="tx1"/>
                </a:solidFill>
                <a:effectLst/>
                <a:latin typeface="+mn-lt"/>
                <a:ea typeface="+mn-ea"/>
                <a:cs typeface="+mn-cs"/>
              </a:rPr>
              <a:t>74</a:t>
            </a:r>
            <a:r>
              <a:rPr lang="en-US" sz="1200" kern="1200">
                <a:solidFill>
                  <a:schemeClr val="tx1"/>
                </a:solidFill>
                <a:effectLst/>
                <a:latin typeface="+mn-lt"/>
                <a:ea typeface="+mn-ea"/>
                <a:cs typeface="+mn-cs"/>
              </a:rPr>
              <a:t>, Christopher L. Bowlus</a:t>
            </a:r>
            <a:r>
              <a:rPr lang="en-US" sz="1200" kern="1200" baseline="30000">
                <a:solidFill>
                  <a:schemeClr val="tx1"/>
                </a:solidFill>
                <a:effectLst/>
                <a:latin typeface="+mn-lt"/>
                <a:ea typeface="+mn-ea"/>
                <a:cs typeface="+mn-cs"/>
              </a:rPr>
              <a:t>75</a:t>
            </a:r>
            <a:r>
              <a:rPr lang="en-US" sz="1200" kern="1200">
                <a:solidFill>
                  <a:schemeClr val="tx1"/>
                </a:solidFill>
                <a:effectLst/>
                <a:latin typeface="+mn-lt"/>
                <a:ea typeface="+mn-ea"/>
                <a:cs typeface="+mn-cs"/>
              </a:rPr>
              <a:t>, Kris V. Kowdley</a:t>
            </a:r>
            <a:r>
              <a:rPr lang="en-US" sz="1200" kern="1200" baseline="30000">
                <a:solidFill>
                  <a:schemeClr val="tx1"/>
                </a:solidFill>
                <a:effectLst/>
                <a:latin typeface="+mn-lt"/>
                <a:ea typeface="+mn-ea"/>
                <a:cs typeface="+mn-cs"/>
              </a:rPr>
              <a:t>76</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Schiff Center for Liver Diseases, University of Miami Miller School of Medicine, Miami, FL,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The Autoimmune and Rare Liver Disease Programme, Division of Gastroenterology and Hepatology, Toronto General Hospital, Toronto,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Liver Institute of Virginia, Bon Secours Mercy Health, Richmond, VA,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Digestive Disease Institute, Department of Gastroenterology, Hepatology and Nutrition, Cleveland Clinic, Cleveland, OH,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King’s College Hospital NHS Foundation Trust, London,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Science 37, Inc., Culver City, CA,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Sheila Sherlock Liver Centre and UCL Institute for Liver and Digestive Health, Royal Free Hospital, London,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Hospital Italiano de Buenos Aires,, Buenos Aires, Argentina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Amsterdam UMC, Amsterdam, Netherlands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The Liver Institute at Methodist Dallas Medical Center, Dallas, TX,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University of Alberta, Division of Gastroenterology and Liver Unit, Edmonton,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Department of Hepatology and Gastroenterology, Campus Virchow-Klinikum and Campus Charité Mitte, Charité - Universitätsmedizin Berlin, Berlin, Germany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Erasmus MC, Rotterdam, Netherlands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University of Colorado Anschutz Medical Campus, Aurora, CO,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Newcastle upon Tyne Hospitals NHS Foundation Trust, Newcastle upon Tyne,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Galilee Medical Center, Nahariya, Israel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California Pacific Medical Center Research Institute, San Francisco, CA,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Cedars Sinai Medical Center, Los Angeles, CA,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Division of Hepatology, Department of Medicine II, University of Leipzig Medical Center, Leipzig, Germany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Université Grenoble Alpes, Service hépatogastroenterologie, CHU Grenoble Alpes, Grenoble, France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University Hospital Tübingen Medical Clinic, Tübigen, Germany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22</a:t>
            </a:r>
            <a:r>
              <a:rPr lang="en-US" sz="1200" i="1" kern="1200">
                <a:solidFill>
                  <a:schemeClr val="tx1"/>
                </a:solidFill>
                <a:effectLst/>
                <a:latin typeface="+mn-lt"/>
                <a:ea typeface="+mn-ea"/>
                <a:cs typeface="+mn-cs"/>
              </a:rPr>
              <a:t>Mayo Clinic, Rochester, MN,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23</a:t>
            </a:r>
            <a:r>
              <a:rPr lang="en-US" sz="1200" i="1" kern="1200">
                <a:solidFill>
                  <a:schemeClr val="tx1"/>
                </a:solidFill>
                <a:effectLst/>
                <a:latin typeface="+mn-lt"/>
                <a:ea typeface="+mn-ea"/>
                <a:cs typeface="+mn-cs"/>
              </a:rPr>
              <a:t>Hospital das Clinicas da Universidade Federal de Minas Gerais, Belo Horizonte, Brazil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24</a:t>
            </a:r>
            <a:r>
              <a:rPr lang="en-US" sz="1200" i="1" kern="1200">
                <a:solidFill>
                  <a:schemeClr val="tx1"/>
                </a:solidFill>
                <a:effectLst/>
                <a:latin typeface="+mn-lt"/>
                <a:ea typeface="+mn-ea"/>
                <a:cs typeface="+mn-cs"/>
              </a:rPr>
              <a:t>University Hospital Magdeburg, Magdeburg, Germany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25</a:t>
            </a:r>
            <a:r>
              <a:rPr lang="en-US" sz="1200" i="1" kern="1200">
                <a:solidFill>
                  <a:schemeClr val="tx1"/>
                </a:solidFill>
                <a:effectLst/>
                <a:latin typeface="+mn-lt"/>
                <a:ea typeface="+mn-ea"/>
                <a:cs typeface="+mn-cs"/>
              </a:rPr>
              <a:t>University Hospitals Birmingham NHS Foundation Trust, Birmingham,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26</a:t>
            </a:r>
            <a:r>
              <a:rPr lang="en-US" sz="1200" i="1" kern="1200">
                <a:solidFill>
                  <a:schemeClr val="tx1"/>
                </a:solidFill>
                <a:effectLst/>
                <a:latin typeface="+mn-lt"/>
                <a:ea typeface="+mn-ea"/>
                <a:cs typeface="+mn-cs"/>
              </a:rPr>
              <a:t>The Carmel Medical Center, Haifa, Israel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27</a:t>
            </a:r>
            <a:r>
              <a:rPr lang="en-US" sz="1200" i="1" kern="1200">
                <a:solidFill>
                  <a:schemeClr val="tx1"/>
                </a:solidFill>
                <a:effectLst/>
                <a:latin typeface="+mn-lt"/>
                <a:ea typeface="+mn-ea"/>
                <a:cs typeface="+mn-cs"/>
              </a:rPr>
              <a:t>Royal Victoria Hospital Belfast Health and Social Care Trust, Belfast,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28</a:t>
            </a:r>
            <a:r>
              <a:rPr lang="en-US" sz="1200" i="1" kern="1200">
                <a:solidFill>
                  <a:schemeClr val="tx1"/>
                </a:solidFill>
                <a:effectLst/>
                <a:latin typeface="+mn-lt"/>
                <a:ea typeface="+mn-ea"/>
                <a:cs typeface="+mn-cs"/>
              </a:rPr>
              <a:t>Weill Cornell Medical College, New York, NY,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29</a:t>
            </a:r>
            <a:r>
              <a:rPr lang="en-US" sz="1200" i="1" kern="1200">
                <a:solidFill>
                  <a:schemeClr val="tx1"/>
                </a:solidFill>
                <a:effectLst/>
                <a:latin typeface="+mn-lt"/>
                <a:ea typeface="+mn-ea"/>
                <a:cs typeface="+mn-cs"/>
              </a:rPr>
              <a:t>Hospital El Cruce, Buenos Aires, Argentina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30</a:t>
            </a:r>
            <a:r>
              <a:rPr lang="en-US" sz="1200" i="1" kern="1200">
                <a:solidFill>
                  <a:schemeClr val="tx1"/>
                </a:solidFill>
                <a:effectLst/>
                <a:latin typeface="+mn-lt"/>
                <a:ea typeface="+mn-ea"/>
                <a:cs typeface="+mn-cs"/>
              </a:rPr>
              <a:t>University of Texas Southwestern Medical Center, Dallas, TX,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31</a:t>
            </a:r>
            <a:r>
              <a:rPr lang="en-US" sz="1200" i="1" kern="1200">
                <a:solidFill>
                  <a:schemeClr val="tx1"/>
                </a:solidFill>
                <a:effectLst/>
                <a:latin typeface="+mn-lt"/>
                <a:ea typeface="+mn-ea"/>
                <a:cs typeface="+mn-cs"/>
              </a:rPr>
              <a:t>Duke School of Medicine, Duke Clinical Research Institute, Durham, NC,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32</a:t>
            </a:r>
            <a:r>
              <a:rPr lang="en-US" sz="1200" i="1" kern="1200">
                <a:solidFill>
                  <a:schemeClr val="tx1"/>
                </a:solidFill>
                <a:effectLst/>
                <a:latin typeface="+mn-lt"/>
                <a:ea typeface="+mn-ea"/>
                <a:cs typeface="+mn-cs"/>
              </a:rPr>
              <a:t>University of Utah, Salt Lake City, UT,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33</a:t>
            </a:r>
            <a:r>
              <a:rPr lang="en-US" sz="1200" i="1" kern="1200">
                <a:solidFill>
                  <a:schemeClr val="tx1"/>
                </a:solidFill>
                <a:effectLst/>
                <a:latin typeface="+mn-lt"/>
                <a:ea typeface="+mn-ea"/>
                <a:cs typeface="+mn-cs"/>
              </a:rPr>
              <a:t>Henry Ford Health, Detroit, MI,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34</a:t>
            </a:r>
            <a:r>
              <a:rPr lang="en-US" sz="1200" i="1" kern="1200">
                <a:solidFill>
                  <a:schemeClr val="tx1"/>
                </a:solidFill>
                <a:effectLst/>
                <a:latin typeface="+mn-lt"/>
                <a:ea typeface="+mn-ea"/>
                <a:cs typeface="+mn-cs"/>
              </a:rPr>
              <a:t>Cambridge Liver Unit, Cambridge,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35</a:t>
            </a:r>
            <a:r>
              <a:rPr lang="en-US" sz="1200" i="1" kern="1200">
                <a:solidFill>
                  <a:schemeClr val="tx1"/>
                </a:solidFill>
                <a:effectLst/>
                <a:latin typeface="+mn-lt"/>
                <a:ea typeface="+mn-ea"/>
                <a:cs typeface="+mn-cs"/>
              </a:rPr>
              <a:t>Liverpool Hospital, Liverpool, Australia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36</a:t>
            </a:r>
            <a:r>
              <a:rPr lang="en-US" sz="1200" i="1" kern="1200">
                <a:solidFill>
                  <a:schemeClr val="tx1"/>
                </a:solidFill>
                <a:effectLst/>
                <a:latin typeface="+mn-lt"/>
                <a:ea typeface="+mn-ea"/>
                <a:cs typeface="+mn-cs"/>
              </a:rPr>
              <a:t>Vanderbilt UMC, Nashville, TN,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37</a:t>
            </a:r>
            <a:r>
              <a:rPr lang="en-US" sz="1200" i="1" kern="1200">
                <a:solidFill>
                  <a:schemeClr val="tx1"/>
                </a:solidFill>
                <a:effectLst/>
                <a:latin typeface="+mn-lt"/>
                <a:ea typeface="+mn-ea"/>
                <a:cs typeface="+mn-cs"/>
              </a:rPr>
              <a:t>Nottingham University Hospitals NHS Trust, Nottingham,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38</a:t>
            </a:r>
            <a:r>
              <a:rPr lang="en-US" sz="1200" i="1" kern="1200">
                <a:solidFill>
                  <a:schemeClr val="tx1"/>
                </a:solidFill>
                <a:effectLst/>
                <a:latin typeface="+mn-lt"/>
                <a:ea typeface="+mn-ea"/>
                <a:cs typeface="+mn-cs"/>
              </a:rPr>
              <a:t>Glenny Corp S.A., Buenos Aires, Argentina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39</a:t>
            </a:r>
            <a:r>
              <a:rPr lang="en-US" sz="1200" i="1" kern="1200">
                <a:solidFill>
                  <a:schemeClr val="tx1"/>
                </a:solidFill>
                <a:effectLst/>
                <a:latin typeface="+mn-lt"/>
                <a:ea typeface="+mn-ea"/>
                <a:cs typeface="+mn-cs"/>
              </a:rPr>
              <a:t>Royal Victoria Hospital McGill University Health Centre, Montreal,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40</a:t>
            </a:r>
            <a:r>
              <a:rPr lang="en-US" sz="1200" i="1" kern="1200">
                <a:solidFill>
                  <a:schemeClr val="tx1"/>
                </a:solidFill>
                <a:effectLst/>
                <a:latin typeface="+mn-lt"/>
                <a:ea typeface="+mn-ea"/>
                <a:cs typeface="+mn-cs"/>
              </a:rPr>
              <a:t>Departments of Medicine and Microbiology, Immunology, and Infectious Diseases (MIID) Snyder Institute for Chronic Disease, Cumming School of Medicine, University of Calgary, Calgary,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41</a:t>
            </a:r>
            <a:r>
              <a:rPr lang="en-US" sz="1200" i="1" kern="1200">
                <a:solidFill>
                  <a:schemeClr val="tx1"/>
                </a:solidFill>
                <a:effectLst/>
                <a:latin typeface="+mn-lt"/>
                <a:ea typeface="+mn-ea"/>
                <a:cs typeface="+mn-cs"/>
              </a:rPr>
              <a:t>1Hadassah Medical Organization, The Liver Institute, Jerusalem, Israel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42</a:t>
            </a:r>
            <a:r>
              <a:rPr lang="en-US" sz="1200" i="1" kern="1200">
                <a:solidFill>
                  <a:schemeClr val="tx1"/>
                </a:solidFill>
                <a:effectLst/>
                <a:latin typeface="+mn-lt"/>
                <a:ea typeface="+mn-ea"/>
                <a:cs typeface="+mn-cs"/>
              </a:rPr>
              <a:t>Northern Health, Melbourne, Australia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43</a:t>
            </a:r>
            <a:r>
              <a:rPr lang="en-US" sz="1200" i="1" kern="1200">
                <a:solidFill>
                  <a:schemeClr val="tx1"/>
                </a:solidFill>
                <a:effectLst/>
                <a:latin typeface="+mn-lt"/>
                <a:ea typeface="+mn-ea"/>
                <a:cs typeface="+mn-cs"/>
              </a:rPr>
              <a:t>John Radcliffe Hospital, Oxford,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44</a:t>
            </a:r>
            <a:r>
              <a:rPr lang="en-US" sz="1200" i="1" kern="1200">
                <a:solidFill>
                  <a:schemeClr val="tx1"/>
                </a:solidFill>
                <a:effectLst/>
                <a:latin typeface="+mn-lt"/>
                <a:ea typeface="+mn-ea"/>
                <a:cs typeface="+mn-cs"/>
              </a:rPr>
              <a:t>Beth Israel Deaconess Medical Center, Boston, MA,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45</a:t>
            </a:r>
            <a:r>
              <a:rPr lang="en-US" sz="1200" i="1" kern="1200">
                <a:solidFill>
                  <a:schemeClr val="tx1"/>
                </a:solidFill>
                <a:effectLst/>
                <a:latin typeface="+mn-lt"/>
                <a:ea typeface="+mn-ea"/>
                <a:cs typeface="+mn-cs"/>
              </a:rPr>
              <a:t>University Hospital Southampton NHS Foundation Trust, Southampton, United Kingdom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46</a:t>
            </a:r>
            <a:r>
              <a:rPr lang="en-US" sz="1200" i="1" kern="1200">
                <a:solidFill>
                  <a:schemeClr val="tx1"/>
                </a:solidFill>
                <a:effectLst/>
                <a:latin typeface="+mn-lt"/>
                <a:ea typeface="+mn-ea"/>
                <a:cs typeface="+mn-cs"/>
              </a:rPr>
              <a:t>UniSc Clinical Trials Birtinya, Queensland, Australia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47</a:t>
            </a:r>
            <a:r>
              <a:rPr lang="en-US" sz="1200" i="1" kern="1200">
                <a:solidFill>
                  <a:schemeClr val="tx1"/>
                </a:solidFill>
                <a:effectLst/>
                <a:latin typeface="+mn-lt"/>
                <a:ea typeface="+mn-ea"/>
                <a:cs typeface="+mn-cs"/>
              </a:rPr>
              <a:t>Department of Surgery, Oncology and Gastroenterology, University Hospital of Padova; ERN RARE-LIVER, Azienda-Ospedale-Università di Padova, Padova, Italy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48</a:t>
            </a:r>
            <a:r>
              <a:rPr lang="en-US" sz="1200" i="1" kern="1200">
                <a:solidFill>
                  <a:schemeClr val="tx1"/>
                </a:solidFill>
                <a:effectLst/>
                <a:latin typeface="+mn-lt"/>
                <a:ea typeface="+mn-ea"/>
                <a:cs typeface="+mn-cs"/>
              </a:rPr>
              <a:t>Hospital de Clínicas de Porto Alegre, Porto Alegre, Brazil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49</a:t>
            </a:r>
            <a:r>
              <a:rPr lang="en-US" sz="1200" i="1" kern="1200">
                <a:solidFill>
                  <a:schemeClr val="tx1"/>
                </a:solidFill>
                <a:effectLst/>
                <a:latin typeface="+mn-lt"/>
                <a:ea typeface="+mn-ea"/>
                <a:cs typeface="+mn-cs"/>
              </a:rPr>
              <a:t>Department of Gastroenterology and Hepatology, Hillel Yaffe Medical Center, Hadera, Israel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50</a:t>
            </a:r>
            <a:r>
              <a:rPr lang="en-US" sz="1200" i="1" kern="1200">
                <a:solidFill>
                  <a:schemeClr val="tx1"/>
                </a:solidFill>
                <a:effectLst/>
                <a:latin typeface="+mn-lt"/>
                <a:ea typeface="+mn-ea"/>
                <a:cs typeface="+mn-cs"/>
              </a:rPr>
              <a:t>Centro de Pesquisa Clínica da Escola Bahiana de Medicina e Saúde Pública, Salvador, Brazil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51</a:t>
            </a:r>
            <a:r>
              <a:rPr lang="en-US" sz="1200" i="1" kern="1200">
                <a:solidFill>
                  <a:schemeClr val="tx1"/>
                </a:solidFill>
                <a:effectLst/>
                <a:latin typeface="+mn-lt"/>
                <a:ea typeface="+mn-ea"/>
                <a:cs typeface="+mn-cs"/>
              </a:rPr>
              <a:t>Fondazione IRCCS San Gerardo dei Tintori, Monza, Italy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52</a:t>
            </a:r>
            <a:r>
              <a:rPr lang="en-US" sz="1200" i="1" kern="1200">
                <a:solidFill>
                  <a:schemeClr val="tx1"/>
                </a:solidFill>
                <a:effectLst/>
                <a:latin typeface="+mn-lt"/>
                <a:ea typeface="+mn-ea"/>
                <a:cs typeface="+mn-cs"/>
              </a:rPr>
              <a:t>NYU Grossman School of Medicine, New York, NY,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53</a:t>
            </a:r>
            <a:r>
              <a:rPr lang="en-US" sz="1200" i="1" kern="1200">
                <a:solidFill>
                  <a:schemeClr val="tx1"/>
                </a:solidFill>
                <a:effectLst/>
                <a:latin typeface="+mn-lt"/>
                <a:ea typeface="+mn-ea"/>
                <a:cs typeface="+mn-cs"/>
              </a:rPr>
              <a:t>Shaare Zedek Medical Center, Jerusalem, Israel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54</a:t>
            </a:r>
            <a:r>
              <a:rPr lang="en-US" sz="1200" i="1" kern="1200">
                <a:solidFill>
                  <a:schemeClr val="tx1"/>
                </a:solidFill>
                <a:effectLst/>
                <a:latin typeface="+mn-lt"/>
                <a:ea typeface="+mn-ea"/>
                <a:cs typeface="+mn-cs"/>
              </a:rPr>
              <a:t>Austin Health, Melbourne, Australia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55</a:t>
            </a:r>
            <a:r>
              <a:rPr lang="en-US" sz="1200" i="1" kern="1200">
                <a:solidFill>
                  <a:schemeClr val="tx1"/>
                </a:solidFill>
                <a:effectLst/>
                <a:latin typeface="+mn-lt"/>
                <a:ea typeface="+mn-ea"/>
                <a:cs typeface="+mn-cs"/>
              </a:rPr>
              <a:t>Galen Medical Group, Chattanooga, TN,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56</a:t>
            </a:r>
            <a:r>
              <a:rPr lang="en-US" sz="1200" i="1" kern="1200">
                <a:solidFill>
                  <a:schemeClr val="tx1"/>
                </a:solidFill>
                <a:effectLst/>
                <a:latin typeface="+mn-lt"/>
                <a:ea typeface="+mn-ea"/>
                <a:cs typeface="+mn-cs"/>
              </a:rPr>
              <a:t>Hospital General Universitario Gregorio Maranon, Madrid,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57</a:t>
            </a:r>
            <a:r>
              <a:rPr lang="en-US" sz="1200" i="1" kern="1200">
                <a:solidFill>
                  <a:schemeClr val="tx1"/>
                </a:solidFill>
                <a:effectLst/>
                <a:latin typeface="+mn-lt"/>
                <a:ea typeface="+mn-ea"/>
                <a:cs typeface="+mn-cs"/>
              </a:rPr>
              <a:t>Hospital Das Clinicas Da UFG, Goiania, Brazil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58</a:t>
            </a:r>
            <a:r>
              <a:rPr lang="en-US" sz="1200" i="1" kern="1200">
                <a:solidFill>
                  <a:schemeClr val="tx1"/>
                </a:solidFill>
                <a:effectLst/>
                <a:latin typeface="+mn-lt"/>
                <a:ea typeface="+mn-ea"/>
                <a:cs typeface="+mn-cs"/>
              </a:rPr>
              <a:t>The Chaim Sheba Medical Center, Ramat Gan, Israel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59</a:t>
            </a:r>
            <a:r>
              <a:rPr lang="en-US" sz="1200" i="1" kern="1200">
                <a:solidFill>
                  <a:schemeClr val="tx1"/>
                </a:solidFill>
                <a:effectLst/>
                <a:latin typeface="+mn-lt"/>
                <a:ea typeface="+mn-ea"/>
                <a:cs typeface="+mn-cs"/>
              </a:rPr>
              <a:t>Liver Associates of Texas, P.A., Houston, TX,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60</a:t>
            </a:r>
            <a:r>
              <a:rPr lang="en-US" sz="1200" i="1" kern="1200">
                <a:solidFill>
                  <a:schemeClr val="tx1"/>
                </a:solidFill>
                <a:effectLst/>
                <a:latin typeface="+mn-lt"/>
                <a:ea typeface="+mn-ea"/>
                <a:cs typeface="+mn-cs"/>
              </a:rPr>
              <a:t>Northwell Health Center for Liver Diseases, New York, NY,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61</a:t>
            </a:r>
            <a:r>
              <a:rPr lang="en-US" sz="1200" i="1" kern="1200">
                <a:solidFill>
                  <a:schemeClr val="tx1"/>
                </a:solidFill>
                <a:effectLst/>
                <a:latin typeface="+mn-lt"/>
                <a:ea typeface="+mn-ea"/>
                <a:cs typeface="+mn-cs"/>
              </a:rPr>
              <a:t>Southern Therapy and Advanced Research LLC., Jackson, MS,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62</a:t>
            </a:r>
            <a:r>
              <a:rPr lang="en-US" sz="1200" i="1" kern="1200">
                <a:solidFill>
                  <a:schemeClr val="tx1"/>
                </a:solidFill>
                <a:effectLst/>
                <a:latin typeface="+mn-lt"/>
                <a:ea typeface="+mn-ea"/>
                <a:cs typeface="+mn-cs"/>
              </a:rPr>
              <a:t>University of Milano-Bicocca, ASST GOM Niguarda, Milan, Italy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63</a:t>
            </a:r>
            <a:r>
              <a:rPr lang="en-US" sz="1200" i="1" kern="1200">
                <a:solidFill>
                  <a:schemeClr val="tx1"/>
                </a:solidFill>
                <a:effectLst/>
                <a:latin typeface="+mn-lt"/>
                <a:ea typeface="+mn-ea"/>
                <a:cs typeface="+mn-cs"/>
              </a:rPr>
              <a:t>Cliniques Universitaires Saint-Luc, Brussels, Belgium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64</a:t>
            </a:r>
            <a:r>
              <a:rPr lang="en-US" sz="1200" i="1" kern="1200">
                <a:solidFill>
                  <a:schemeClr val="tx1"/>
                </a:solidFill>
                <a:effectLst/>
                <a:latin typeface="+mn-lt"/>
                <a:ea typeface="+mn-ea"/>
                <a:cs typeface="+mn-cs"/>
              </a:rPr>
              <a:t>Southern California Research Center, Inc., Coronado, CA,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65</a:t>
            </a:r>
            <a:r>
              <a:rPr lang="en-US" sz="1200" i="1" kern="1200">
                <a:solidFill>
                  <a:schemeClr val="tx1"/>
                </a:solidFill>
                <a:effectLst/>
                <a:latin typeface="+mn-lt"/>
                <a:ea typeface="+mn-ea"/>
                <a:cs typeface="+mn-cs"/>
              </a:rPr>
              <a:t>CMC Magellan, Paris, France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66</a:t>
            </a:r>
            <a:r>
              <a:rPr lang="en-US" sz="1200" i="1" kern="1200">
                <a:solidFill>
                  <a:schemeClr val="tx1"/>
                </a:solidFill>
                <a:effectLst/>
                <a:latin typeface="+mn-lt"/>
                <a:ea typeface="+mn-ea"/>
                <a:cs typeface="+mn-cs"/>
              </a:rPr>
              <a:t>Foundation IRCCS Ca’ Granda Ospedale Maggiore Policlinico, Milan, Italy</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67</a:t>
            </a:r>
            <a:r>
              <a:rPr lang="en-US" sz="1200" i="1" kern="1200">
                <a:solidFill>
                  <a:schemeClr val="tx1"/>
                </a:solidFill>
                <a:effectLst/>
                <a:latin typeface="+mn-lt"/>
                <a:ea typeface="+mn-ea"/>
                <a:cs typeface="+mn-cs"/>
              </a:rPr>
              <a:t>Royal Adelaide Hospital, Adelaide, Australia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68</a:t>
            </a:r>
            <a:r>
              <a:rPr lang="en-US" sz="1200" i="1" kern="1200">
                <a:solidFill>
                  <a:schemeClr val="tx1"/>
                </a:solidFill>
                <a:effectLst/>
                <a:latin typeface="+mn-lt"/>
                <a:ea typeface="+mn-ea"/>
                <a:cs typeface="+mn-cs"/>
              </a:rPr>
              <a:t>Columbia University Irving Medical Center, New York, NY,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69</a:t>
            </a:r>
            <a:r>
              <a:rPr lang="en-US" sz="1200" i="1" kern="1200">
                <a:solidFill>
                  <a:schemeClr val="tx1"/>
                </a:solidFill>
                <a:effectLst/>
                <a:latin typeface="+mn-lt"/>
                <a:ea typeface="+mn-ea"/>
                <a:cs typeface="+mn-cs"/>
              </a:rPr>
              <a:t>Hospital Casa Maternidad, Barcelona,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70</a:t>
            </a:r>
            <a:r>
              <a:rPr lang="en-US" sz="1200" i="1" kern="1200">
                <a:solidFill>
                  <a:schemeClr val="tx1"/>
                </a:solidFill>
                <a:effectLst/>
                <a:latin typeface="+mn-lt"/>
                <a:ea typeface="+mn-ea"/>
                <a:cs typeface="+mn-cs"/>
              </a:rPr>
              <a:t>Einstein Medical Center, Philadelphia, PA,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71</a:t>
            </a:r>
            <a:r>
              <a:rPr lang="en-US" sz="1200" i="1" kern="1200">
                <a:solidFill>
                  <a:schemeClr val="tx1"/>
                </a:solidFill>
                <a:effectLst/>
                <a:latin typeface="+mn-lt"/>
                <a:ea typeface="+mn-ea"/>
                <a:cs typeface="+mn-cs"/>
              </a:rPr>
              <a:t>University Medical Center Groningen, Groningen, Netherlands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72</a:t>
            </a:r>
            <a:r>
              <a:rPr lang="en-US" sz="1200" i="1" kern="1200">
                <a:solidFill>
                  <a:schemeClr val="tx1"/>
                </a:solidFill>
                <a:effectLst/>
                <a:latin typeface="+mn-lt"/>
                <a:ea typeface="+mn-ea"/>
                <a:cs typeface="+mn-cs"/>
              </a:rPr>
              <a:t>Ghent University Hospital, Ghent, Belgium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73</a:t>
            </a:r>
            <a:r>
              <a:rPr lang="en-US" sz="1200" i="1" kern="1200">
                <a:solidFill>
                  <a:schemeClr val="tx1"/>
                </a:solidFill>
                <a:effectLst/>
                <a:latin typeface="+mn-lt"/>
                <a:ea typeface="+mn-ea"/>
                <a:cs typeface="+mn-cs"/>
              </a:rPr>
              <a:t>Houston Methodist Hospital, Houston, TX,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74</a:t>
            </a:r>
            <a:r>
              <a:rPr lang="en-US" sz="1200" i="1" kern="1200">
                <a:solidFill>
                  <a:schemeClr val="tx1"/>
                </a:solidFill>
                <a:effectLst/>
                <a:latin typeface="+mn-lt"/>
                <a:ea typeface="+mn-ea"/>
                <a:cs typeface="+mn-cs"/>
              </a:rPr>
              <a:t>Mirum Pharmaceuticals, Inc., Foster City, CA,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75</a:t>
            </a:r>
            <a:r>
              <a:rPr lang="en-US" sz="1200" i="1" kern="1200">
                <a:solidFill>
                  <a:schemeClr val="tx1"/>
                </a:solidFill>
                <a:effectLst/>
                <a:latin typeface="+mn-lt"/>
                <a:ea typeface="+mn-ea"/>
                <a:cs typeface="+mn-cs"/>
              </a:rPr>
              <a:t>University of California, Davis, Davis, CA,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76</a:t>
            </a:r>
            <a:r>
              <a:rPr lang="en-US" sz="1200" i="1" kern="1200">
                <a:solidFill>
                  <a:schemeClr val="tx1"/>
                </a:solidFill>
                <a:effectLst/>
                <a:latin typeface="+mn-lt"/>
                <a:ea typeface="+mn-ea"/>
                <a:cs typeface="+mn-cs"/>
              </a:rPr>
              <a:t>Liver Institute Northwest, Seattle, WA, United States</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a:solidFill>
                  <a:schemeClr val="tx1"/>
                </a:solidFill>
                <a:effectLst/>
                <a:latin typeface="+mn-lt"/>
                <a:ea typeface="+mn-ea"/>
                <a:cs typeface="+mn-cs"/>
              </a:rPr>
              <a:t>Primary sclerosing cholangitis (PSC) is a chronic cholangiopathy frequently accompanied by severe cholestatic pruritus and fatigue, leading to substantial impairment in quality of life. No approved pharmacologic treatments are available. Volixibat (VLX) is a minimally absorbed ileal bile acid transporter (IBAT) inhibitor that interrupts the enterohepatic bile acid recirculation, reducing the total bile acid pool, a mechanism implicated in cholestatic pruritus. VISTAS is a 28-week, multicenter, randomized, double-blind, placebo (PBO)-controlled, pivotal Phase 3 study which evaluated the efficacy and safety of VLX for pruritus in PSC. Here we report an overview of the trial design and baseline characteristics; topline results will be available at the time of presentation.</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Following a dose-selection period with a blinded interim analysis, the confirmatory portion of the study evaluated oral VLX 20mg BID versus PBO in patients with PSC. Eligible participants with moderate-to-severe pruritus (based on a score of ≥4 on a 0-10 numerical rating scale [Adult ItchRO]) were selected for primary endpoint analysis. Primary endpoint was defined as change from baseline (CFB) in worst itch over 28 weeks. Key secondary endpoints included CFB through 28 weeks of: serum bile acid (sBA); PROMIS Fatigue and Sleep Disturbance; proportion of responders with ≥2-point reduction in Adult ItchRO. Safety endpoints included adverse event reporting and laboratory measurements.</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In total, 132 participants were eligible for primary endpoint analysis and were randomized to receive either VLX or PBO. At baseline, 47.7% were male, mean (SD) age at enrolment was 43.5 (14.7) years, 90.2% had large-duct, and 9.8% small-duct PSC. 72% had inflammatory bowel disease (IBD); among these, 72.6% had ulcerative colitis, 25.3% Crohn’s disease, and 2.1% had unclassified IBD types. Additional baseline characteristics (mean [SD]) included: Adult ItchRO (6.2 [1.5]), sBA (µmol/L; 41.8 [30.0]), ALP (U/L: 357.7 [225.7]), AST (U/L: 68.2 [39.0]), ALT (U/L: 82.1 [55.2]), TB (mg/dL: 10.8 [13.3]) and DB (mg/dL: 5.9 [8.9]). Results for the primary endpoint, key secondary endpoints, and safety will be presented at the congress as the trial was ongoing at the time of abstract submission.</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VISTAS is the largest interventional study investigating the efficacy and safety of an IBAT inhibitor in PSC. The results will represent the first controlled evidence of a potential therapy addressing the symptom burden in PSC patients.</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0AD34264-7FA6-9E49-7BB5-C9B2A2BE0376}"/>
              </a:ext>
            </a:extLst>
          </p:cNvPr>
          <p:cNvSpPr>
            <a:spLocks noGrp="1"/>
          </p:cNvSpPr>
          <p:nvPr>
            <p:ph type="sldNum" sz="quarter" idx="5"/>
          </p:nvPr>
        </p:nvSpPr>
        <p:spPr/>
        <p:txBody>
          <a:bodyPr/>
          <a:lstStyle/>
          <a:p>
            <a:fld id="{F872C0F0-71E7-46B6-AA6F-1D7E0E2B8B3E}" type="slidenum">
              <a:rPr lang="en-US" smtClean="0"/>
              <a:t>37</a:t>
            </a:fld>
            <a:endParaRPr lang="en-US"/>
          </a:p>
        </p:txBody>
      </p:sp>
    </p:spTree>
    <p:extLst>
      <p:ext uri="{BB962C8B-B14F-4D97-AF65-F5344CB8AC3E}">
        <p14:creationId xmlns:p14="http://schemas.microsoft.com/office/powerpoint/2010/main" val="229901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84473-7C09-C66A-D02B-843B374FC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4A75CB-86A3-85EB-2672-DA097B8195FC}"/>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959EB268-B664-0D5A-84CF-EFE77EB8216A}"/>
              </a:ext>
            </a:extLst>
          </p:cNvPr>
          <p:cNvSpPr>
            <a:spLocks noGrp="1"/>
          </p:cNvSpPr>
          <p:nvPr>
            <p:ph type="body" idx="1"/>
          </p:nvPr>
        </p:nvSpPr>
        <p:spPr/>
        <p:txBody>
          <a:bodyPr/>
          <a:lstStyle/>
          <a:p>
            <a:r>
              <a:rPr lang="en-US" sz="1200" b="1" i="1" kern="1200">
                <a:solidFill>
                  <a:schemeClr val="tx1"/>
                </a:solidFill>
                <a:effectLst/>
                <a:latin typeface="+mn-lt"/>
                <a:ea typeface="+mn-ea"/>
                <a:cs typeface="+mn-cs"/>
              </a:rPr>
              <a:t>Abbreviations: </a:t>
            </a:r>
            <a:r>
              <a:rPr lang="en-US" sz="1200" b="0" i="1" kern="1200">
                <a:solidFill>
                  <a:schemeClr val="tx1"/>
                </a:solidFill>
                <a:effectLst/>
                <a:latin typeface="+mn-lt"/>
                <a:ea typeface="+mn-ea"/>
                <a:cs typeface="+mn-cs"/>
              </a:rPr>
              <a:t>DDC, 3,5-diethoxycarbonyl-1,4-dihydrocollidine; IBD, inflammatory bowel disease; MAP, mitogen-activated protein; mTORC1, mechanistic target of rapamycin complex 1;</a:t>
            </a:r>
            <a:r>
              <a:rPr lang="en-US" sz="1200" b="1" i="1" kern="1200">
                <a:solidFill>
                  <a:schemeClr val="tx1"/>
                </a:solidFill>
                <a:effectLst/>
                <a:latin typeface="+mn-lt"/>
                <a:ea typeface="+mn-ea"/>
                <a:cs typeface="+mn-cs"/>
              </a:rPr>
              <a:t> </a:t>
            </a:r>
            <a:r>
              <a:rPr lang="en-US" sz="1200" b="0" i="1" kern="1200">
                <a:solidFill>
                  <a:schemeClr val="tx1"/>
                </a:solidFill>
                <a:effectLst/>
                <a:latin typeface="+mn-lt"/>
                <a:ea typeface="+mn-ea"/>
                <a:cs typeface="+mn-cs"/>
              </a:rPr>
              <a:t>PSC, primary sclerosing cholangitis.</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The microbe-derived metabolite imidazole propionate promotes the pathogenesis of primary sclerosing cholangitis via p38–mTORC1 signaling</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GS-002</a:t>
            </a: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Antonio Molinaro</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Peder Rustøen Braadland</a:t>
            </a:r>
            <a:r>
              <a:rPr lang="en-US" sz="1200" kern="1200" baseline="30000">
                <a:solidFill>
                  <a:schemeClr val="tx1"/>
                </a:solidFill>
                <a:effectLst/>
                <a:latin typeface="+mn-lt"/>
                <a:ea typeface="+mn-ea"/>
                <a:cs typeface="+mn-cs"/>
              </a:rPr>
              <a:t>1,3,4</a:t>
            </a:r>
            <a:r>
              <a:rPr lang="en-US" sz="1200" kern="1200">
                <a:solidFill>
                  <a:schemeClr val="tx1"/>
                </a:solidFill>
                <a:effectLst/>
                <a:latin typeface="+mn-lt"/>
                <a:ea typeface="+mn-ea"/>
                <a:cs typeface="+mn-cs"/>
              </a:rPr>
              <a:t>, Alba Carreras Palou</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Guido Carpino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Marios Nikolaidis</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Petra Hanzely</a:t>
            </a:r>
            <a:r>
              <a:rPr lang="en-US" sz="1200" kern="1200" baseline="30000">
                <a:solidFill>
                  <a:schemeClr val="tx1"/>
                </a:solidFill>
                <a:effectLst/>
                <a:latin typeface="+mn-lt"/>
                <a:ea typeface="+mn-ea"/>
                <a:cs typeface="+mn-cs"/>
              </a:rPr>
              <a:t>1,3,4</a:t>
            </a:r>
            <a:r>
              <a:rPr lang="en-US" sz="1200" kern="1200">
                <a:solidFill>
                  <a:schemeClr val="tx1"/>
                </a:solidFill>
                <a:effectLst/>
                <a:latin typeface="+mn-lt"/>
                <a:ea typeface="+mn-ea"/>
                <a:cs typeface="+mn-cs"/>
              </a:rPr>
              <a:t>, Katharina Beck</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Ahmad Ali</a:t>
            </a:r>
            <a:r>
              <a:rPr lang="en-US" sz="1200" kern="1200" baseline="30000">
                <a:solidFill>
                  <a:schemeClr val="tx1"/>
                </a:solidFill>
                <a:effectLst/>
                <a:latin typeface="+mn-lt"/>
                <a:ea typeface="+mn-ea"/>
                <a:cs typeface="+mn-cs"/>
              </a:rPr>
              <a:t>7,8</a:t>
            </a:r>
            <a:r>
              <a:rPr lang="en-US" sz="1200" kern="1200">
                <a:solidFill>
                  <a:schemeClr val="tx1"/>
                </a:solidFill>
                <a:effectLst/>
                <a:latin typeface="+mn-lt"/>
                <a:ea typeface="+mn-ea"/>
                <a:cs typeface="+mn-cs"/>
              </a:rPr>
              <a:t>, Lars Bossen</a:t>
            </a:r>
            <a:r>
              <a:rPr lang="en-US" sz="1200" kern="1200" baseline="30000">
                <a:solidFill>
                  <a:schemeClr val="tx1"/>
                </a:solidFill>
                <a:effectLst/>
                <a:latin typeface="+mn-lt"/>
                <a:ea typeface="+mn-ea"/>
                <a:cs typeface="+mn-cs"/>
              </a:rPr>
              <a:t>9,10</a:t>
            </a:r>
            <a:r>
              <a:rPr lang="en-US" sz="1200" kern="1200">
                <a:solidFill>
                  <a:schemeClr val="tx1"/>
                </a:solidFill>
                <a:effectLst/>
                <a:latin typeface="+mn-lt"/>
                <a:ea typeface="+mn-ea"/>
                <a:cs typeface="+mn-cs"/>
              </a:rPr>
              <a:t>, Anna Katharina Frank</a:t>
            </a:r>
            <a:r>
              <a:rPr lang="en-US" sz="1200" kern="1200" baseline="30000">
                <a:solidFill>
                  <a:schemeClr val="tx1"/>
                </a:solidFill>
                <a:effectLst/>
                <a:latin typeface="+mn-lt"/>
                <a:ea typeface="+mn-ea"/>
                <a:cs typeface="+mn-cs"/>
              </a:rPr>
              <a:t>1,3,4,11</a:t>
            </a:r>
            <a:r>
              <a:rPr lang="en-US" sz="1200" kern="1200">
                <a:solidFill>
                  <a:schemeClr val="tx1"/>
                </a:solidFill>
                <a:effectLst/>
                <a:latin typeface="+mn-lt"/>
                <a:ea typeface="+mn-ea"/>
                <a:cs typeface="+mn-cs"/>
              </a:rPr>
              <a:t>, Annika Lundqvist</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Brian D. Juran</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Diletta Overi</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Enya Amundsen-Isaksen</a:t>
            </a:r>
            <a:r>
              <a:rPr lang="en-US" sz="1200" kern="1200" baseline="30000">
                <a:solidFill>
                  <a:schemeClr val="tx1"/>
                </a:solidFill>
                <a:effectLst/>
                <a:latin typeface="+mn-lt"/>
                <a:ea typeface="+mn-ea"/>
                <a:cs typeface="+mn-cs"/>
              </a:rPr>
              <a:t>1,3,4</a:t>
            </a:r>
            <a:r>
              <a:rPr lang="en-US" sz="1200" kern="1200">
                <a:solidFill>
                  <a:schemeClr val="tx1"/>
                </a:solidFill>
                <a:effectLst/>
                <a:latin typeface="+mn-lt"/>
                <a:ea typeface="+mn-ea"/>
                <a:cs typeface="+mn-cs"/>
              </a:rPr>
              <a:t>, Trine Folseraas</a:t>
            </a:r>
            <a:r>
              <a:rPr lang="en-US" sz="1200" kern="1200" baseline="30000">
                <a:solidFill>
                  <a:schemeClr val="tx1"/>
                </a:solidFill>
                <a:effectLst/>
                <a:latin typeface="+mn-lt"/>
                <a:ea typeface="+mn-ea"/>
                <a:cs typeface="+mn-cs"/>
              </a:rPr>
              <a:t>1,3,4,12</a:t>
            </a:r>
            <a:r>
              <a:rPr lang="en-US" sz="1200" kern="1200">
                <a:solidFill>
                  <a:schemeClr val="tx1"/>
                </a:solidFill>
                <a:effectLst/>
                <a:latin typeface="+mn-lt"/>
                <a:ea typeface="+mn-ea"/>
                <a:cs typeface="+mn-cs"/>
              </a:rPr>
              <a:t>, Martin Cornillet</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a:t>
            </a:r>
            <a:r>
              <a:rPr lang="en-US" sz="1200" kern="1200" err="1">
                <a:solidFill>
                  <a:schemeClr val="tx1"/>
                </a:solidFill>
                <a:effectLst/>
                <a:latin typeface="+mn-lt"/>
                <a:ea typeface="+mn-ea"/>
                <a:cs typeface="+mn-cs"/>
              </a:rPr>
              <a:t>Holmfridur</a:t>
            </a:r>
            <a:r>
              <a:rPr lang="en-US" sz="1200" kern="1200">
                <a:solidFill>
                  <a:schemeClr val="tx1"/>
                </a:solidFill>
                <a:effectLst/>
                <a:latin typeface="+mn-lt"/>
                <a:ea typeface="+mn-ea"/>
                <a:cs typeface="+mn-cs"/>
              </a:rPr>
              <a:t> Helgadottir</a:t>
            </a:r>
            <a:r>
              <a:rPr lang="en-US" sz="1200" kern="1200" baseline="30000">
                <a:solidFill>
                  <a:schemeClr val="tx1"/>
                </a:solidFill>
                <a:effectLst/>
                <a:latin typeface="+mn-lt"/>
                <a:ea typeface="+mn-ea"/>
                <a:cs typeface="+mn-cs"/>
              </a:rPr>
              <a:t>1,14</a:t>
            </a:r>
            <a:r>
              <a:rPr lang="en-US" sz="1200" kern="1200">
                <a:solidFill>
                  <a:schemeClr val="tx1"/>
                </a:solidFill>
                <a:effectLst/>
                <a:latin typeface="+mn-lt"/>
                <a:ea typeface="+mn-ea"/>
                <a:cs typeface="+mn-cs"/>
              </a:rPr>
              <a:t>, Bryan  McCauley</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Laura Cristoferi</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Marco Carbone</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Vincenzo Cardinale</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Marte  Lie Høivik</a:t>
            </a:r>
            <a:r>
              <a:rPr lang="en-US" sz="1200" kern="1200" baseline="30000">
                <a:solidFill>
                  <a:schemeClr val="tx1"/>
                </a:solidFill>
                <a:effectLst/>
                <a:latin typeface="+mn-lt"/>
                <a:ea typeface="+mn-ea"/>
                <a:cs typeface="+mn-cs"/>
              </a:rPr>
              <a:t>17,18</a:t>
            </a:r>
            <a:r>
              <a:rPr lang="en-US" sz="1200" kern="1200">
                <a:solidFill>
                  <a:schemeClr val="tx1"/>
                </a:solidFill>
                <a:effectLst/>
                <a:latin typeface="+mn-lt"/>
                <a:ea typeface="+mn-ea"/>
                <a:cs typeface="+mn-cs"/>
              </a:rPr>
              <a:t>, Lise Katrine Engesæter</a:t>
            </a:r>
            <a:r>
              <a:rPr lang="en-US" sz="1200" kern="1200" baseline="30000">
                <a:solidFill>
                  <a:schemeClr val="tx1"/>
                </a:solidFill>
                <a:effectLst/>
                <a:latin typeface="+mn-lt"/>
                <a:ea typeface="+mn-ea"/>
                <a:cs typeface="+mn-cs"/>
              </a:rPr>
              <a:t>1,3,4,12</a:t>
            </a:r>
            <a:r>
              <a:rPr lang="en-US" sz="1200" kern="1200">
                <a:solidFill>
                  <a:schemeClr val="tx1"/>
                </a:solidFill>
                <a:effectLst/>
                <a:latin typeface="+mn-lt"/>
                <a:ea typeface="+mn-ea"/>
                <a:cs typeface="+mn-cs"/>
              </a:rPr>
              <a:t>, Sara Tjønnfjord</a:t>
            </a:r>
            <a:r>
              <a:rPr lang="en-US" sz="1200" kern="1200" baseline="30000">
                <a:solidFill>
                  <a:schemeClr val="tx1"/>
                </a:solidFill>
                <a:effectLst/>
                <a:latin typeface="+mn-lt"/>
                <a:ea typeface="+mn-ea"/>
                <a:cs typeface="+mn-cs"/>
              </a:rPr>
              <a:t>1,3,12,17</a:t>
            </a:r>
            <a:r>
              <a:rPr lang="en-US" sz="1200" kern="1200">
                <a:solidFill>
                  <a:schemeClr val="tx1"/>
                </a:solidFill>
                <a:effectLst/>
                <a:latin typeface="+mn-lt"/>
                <a:ea typeface="+mn-ea"/>
                <a:cs typeface="+mn-cs"/>
              </a:rPr>
              <a:t>, Adrian McCann</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Per Ueland</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Mette Vesterhus</a:t>
            </a:r>
            <a:r>
              <a:rPr lang="en-US" sz="1200" kern="1200" baseline="30000">
                <a:solidFill>
                  <a:schemeClr val="tx1"/>
                </a:solidFill>
                <a:effectLst/>
                <a:latin typeface="+mn-lt"/>
                <a:ea typeface="+mn-ea"/>
                <a:cs typeface="+mn-cs"/>
              </a:rPr>
              <a:t>1,14</a:t>
            </a:r>
            <a:r>
              <a:rPr lang="en-US" sz="1200" kern="1200">
                <a:solidFill>
                  <a:schemeClr val="tx1"/>
                </a:solidFill>
                <a:effectLst/>
                <a:latin typeface="+mn-lt"/>
                <a:ea typeface="+mn-ea"/>
                <a:cs typeface="+mn-cs"/>
              </a:rPr>
              <a:t>, Tom Hemming Karlsen</a:t>
            </a:r>
            <a:r>
              <a:rPr lang="en-US" sz="1200" kern="1200" baseline="30000">
                <a:solidFill>
                  <a:schemeClr val="tx1"/>
                </a:solidFill>
                <a:effectLst/>
                <a:latin typeface="+mn-lt"/>
                <a:ea typeface="+mn-ea"/>
                <a:cs typeface="+mn-cs"/>
              </a:rPr>
              <a:t>1,3,4,12</a:t>
            </a:r>
            <a:r>
              <a:rPr lang="en-US" sz="1200" kern="1200">
                <a:solidFill>
                  <a:schemeClr val="tx1"/>
                </a:solidFill>
                <a:effectLst/>
                <a:latin typeface="+mn-lt"/>
                <a:ea typeface="+mn-ea"/>
                <a:cs typeface="+mn-cs"/>
              </a:rPr>
              <a:t>, Henning Grønbæk</a:t>
            </a:r>
            <a:r>
              <a:rPr lang="en-US" sz="1200" kern="1200" baseline="30000">
                <a:solidFill>
                  <a:schemeClr val="tx1"/>
                </a:solidFill>
                <a:effectLst/>
                <a:latin typeface="+mn-lt"/>
                <a:ea typeface="+mn-ea"/>
                <a:cs typeface="+mn-cs"/>
              </a:rPr>
              <a:t>9,10</a:t>
            </a:r>
            <a:r>
              <a:rPr lang="en-US" sz="1200" kern="1200">
                <a:solidFill>
                  <a:schemeClr val="tx1"/>
                </a:solidFill>
                <a:effectLst/>
                <a:latin typeface="+mn-lt"/>
                <a:ea typeface="+mn-ea"/>
                <a:cs typeface="+mn-cs"/>
              </a:rPr>
              <a:t>, Eugenio Gaudio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Konstantinos N. Lazaridis</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Annika Bergquist</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Espen Melum</a:t>
            </a:r>
            <a:r>
              <a:rPr lang="en-US" sz="1200" kern="1200" baseline="30000">
                <a:solidFill>
                  <a:schemeClr val="tx1"/>
                </a:solidFill>
                <a:effectLst/>
                <a:latin typeface="+mn-lt"/>
                <a:ea typeface="+mn-ea"/>
                <a:cs typeface="+mn-cs"/>
              </a:rPr>
              <a:t>1,3,4,6,12</a:t>
            </a:r>
            <a:r>
              <a:rPr lang="en-US" sz="1200" kern="1200">
                <a:solidFill>
                  <a:schemeClr val="tx1"/>
                </a:solidFill>
                <a:effectLst/>
                <a:latin typeface="+mn-lt"/>
                <a:ea typeface="+mn-ea"/>
                <a:cs typeface="+mn-cs"/>
              </a:rPr>
              <a:t>, Fredrik Backhed</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Johannes R. Hov</a:t>
            </a:r>
            <a:r>
              <a:rPr lang="en-US" sz="1200" kern="1200" baseline="30000">
                <a:solidFill>
                  <a:schemeClr val="tx1"/>
                </a:solidFill>
                <a:effectLst/>
                <a:latin typeface="+mn-lt"/>
                <a:ea typeface="+mn-ea"/>
                <a:cs typeface="+mn-cs"/>
              </a:rPr>
              <a:t>1,3,12,17</a:t>
            </a:r>
          </a:p>
          <a:p>
            <a:endParaRPr lang="en-US" sz="1200" i="1" kern="1200" baseline="300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Norwegian PSC Research Center, Department of Transplantation Medicine, Division of Surgery and Specialized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The Wallenberg Laboratory, Department of Molecular and Clinical Medicine, Institute of Medicine, Sahlgrenska Academy, University of Gothenburg, Gothenburg, Sweden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Research Institute of Internal Medicine, Division of Surgery and Specialized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Institute of Clinical Medicine, Faculty of Medicine, University of Oslo,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Department of Anatomical, Histological, Forensic Medicine and Orthopedics Sciences, Sapienza University of Rome, Rome, Italy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Division of Gastroenterology and Hepatology, Mayo Clinic, Rochester, MN,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Division of Gastroenterology and Hepatology, School of Medicine, University of Missouri, Columbia, MO,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Division of Gastroenterology and Hepatology, University of Missouri School of Medicine, Columbia, United States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Department of Hepatology &amp; Gastroenterology, Aarhus University Hospital, Clinical Institute, Aarhus University, Aarhus, Denmark</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Clinical Institute, Aarhus University, Aarhus, Denmark</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Hybrid Technology Hub-Centre of Excellence, Institute of Basic Medical Sciences, Faculty of Medicine, University of Oslo,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Section of Gastroenterology, Department of Transplantation Medicine, Division of Surgery and Specialized Medicine, Oslo University Hospital Oslo,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Department of Medicine Huddinge, Center for Infectious Medicine, Karolinska Institutet, Karolinska University Hospital, Stockholm, Sweden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Department of Medicine, Haraldsplass Deaconess Hospital, Bergen,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Department of Medicine and Surgery, University of Milano-Bicocca, Liver Unit, ASST Grande Ospedale Metropolitano (GOM) Niguarda, Milan, Italy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Department of Translational and Precision Medicine, Sapienza University of Rome, Rome, Italy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Institute of Clinical Medicine, Faculty of Medicine, University of Oslo, Department of Gastroenterology, Division of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Department of Gastroenterology, Division of Medicine, Oslo University Hospital,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Bevital AS, Bergen,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Unit of Gastroenterology and hepatology, Department of Medicine Huddinge, Karolinska Institutet, Karolinska University Hospital, Stockholm, Sweden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a:solidFill>
                  <a:schemeClr val="tx1"/>
                </a:solidFill>
                <a:effectLst/>
                <a:latin typeface="+mn-lt"/>
                <a:ea typeface="+mn-ea"/>
                <a:cs typeface="+mn-cs"/>
              </a:rPr>
              <a:t>Although the gut-liver axis is implicated in primary sclerosing cholangitis (PSC), robust clinical and translational evidence of intestinal drivers are scarce. Here, we used an unbiased metabolomic approach to identify microbially produced molecules associated with PSC and its outcomes and experimentally defined their mechanistic role in bile duct inflammation and fibrosis.</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We profiled more than 1,100 plasma metabolites in people with PSC (n=161) before or after liver transplantation (LT) and healthy controls (HC, n=32) using untargeted LC–MS/MS. Putative microbiota-derived drivers were identified by prioritizing metabolites that (i) were differentially abundant in PSC, (ii) predicted LT-free survival, (iii) remained altered despite LT. Targeted technical and clinical validation were performed in more than 1,600 PSC blood samples from Norway, Sweden and USA, and 560 control samples from inflammatory bowel disease (IBD) without PSC and people with primary biliary cholangitis or metabolic dysfunction-associated steatotic liver disease. Metagenome sequencing was performed in people with PSC (n=144). Experimental validation was performed by challenging patient-derived cholangiocyte organoids and chow-fed and 3,5-diethoxycarbonyl-1,4-dihydrocollidine (DDC)-fed mice with key disease-associated metabolite.</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The histidine metabolite imidazole propionate (ImP) emerged as the most robustly increased metabolite in PSC. ImP was persistently elevated after LT, and consistently predicted reduced LT-free survival in geographically distinct cohorts. PSC-related gut bacteria correlated with ImP concentration in blood and proctocolectomized individuals had reduced ImP levels. People with PSC had higher ImP levels than disease controls, unaffected by IBD status. When challenged with ImP, cholangiocyte organoids secreted pro-inflammatory and pro-fibrogenic factors, and cholangiocyte cell lines displayed mTORC1 activation, which previously has been identified to mediate ImP signaling. In wildtype mice, chronic ImP administration caused biliary fibrosis, portal inflammation and ductular reaction, and ImP exacerbated the biliary injury in DDC-fed mice. The ImP effects were abolished in mice deficient in p38γ/δ MAP kinase isoforms.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We identify gut microbial ImP as a key player in PSC pathophysiology via activation of p38γ/δ-dependent mTORC1 signaling. Targeting ImP production or signaling can represent a therapeutic strategy for PSC.</a:t>
            </a:r>
            <a:endParaRPr lang="en-NZ" sz="1200" kern="1200">
              <a:solidFill>
                <a:schemeClr val="tx1"/>
              </a:solidFill>
              <a:effectLst/>
              <a:latin typeface="+mn-lt"/>
              <a:ea typeface="+mn-ea"/>
              <a:cs typeface="+mn-cs"/>
            </a:endParaRPr>
          </a:p>
          <a:p>
            <a:endParaRPr lang="en-NZ"/>
          </a:p>
        </p:txBody>
      </p:sp>
      <p:sp>
        <p:nvSpPr>
          <p:cNvPr id="4" name="Slide Number Placeholder 3">
            <a:extLst>
              <a:ext uri="{FF2B5EF4-FFF2-40B4-BE49-F238E27FC236}">
                <a16:creationId xmlns:a16="http://schemas.microsoft.com/office/drawing/2014/main" id="{0EF5FB78-E413-BD2E-8AB7-706D899DBB54}"/>
              </a:ext>
            </a:extLst>
          </p:cNvPr>
          <p:cNvSpPr>
            <a:spLocks noGrp="1"/>
          </p:cNvSpPr>
          <p:nvPr>
            <p:ph type="sldNum" sz="quarter" idx="5"/>
          </p:nvPr>
        </p:nvSpPr>
        <p:spPr/>
        <p:txBody>
          <a:bodyPr/>
          <a:lstStyle/>
          <a:p>
            <a:fld id="{F872C0F0-71E7-46B6-AA6F-1D7E0E2B8B3E}" type="slidenum">
              <a:rPr lang="en-US" smtClean="0"/>
              <a:t>8</a:t>
            </a:fld>
            <a:endParaRPr lang="en-US"/>
          </a:p>
        </p:txBody>
      </p:sp>
    </p:spTree>
    <p:extLst>
      <p:ext uri="{BB962C8B-B14F-4D97-AF65-F5344CB8AC3E}">
        <p14:creationId xmlns:p14="http://schemas.microsoft.com/office/powerpoint/2010/main" val="1213499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HE, hepatic encephalopathy; MELD, Model for End-Stage Liver Disease; PBC, primary biliary cholangitis; UDCA, ursodeoxycholic acid.</a:t>
            </a: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Hepatic recompensation is associated with sustained transplant-free survival in primary biliary cholangitis decompensated cirrhosis: an international multicenter study from the Global-PBC study group</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LBP-026</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Adrielly Martins</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Yu Jun Wong</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Adriaan J. van der Meer</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Tiki D. Blom</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Nikolaos Gatselis</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George Dalekos</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María Carlota Londoño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Sergio Rodriguez-Tajes</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Gideon M. Hirschfield</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Aliya Gulamhusein</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Guilherme Cançado</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John Eaton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Nick Nguyen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Jef Verbeek</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Cláudia Couto</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Xavier Verhelst</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Anja Geerts</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Atsushi Tanaka</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Marlyn J. Mayo</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Mark Pedersen</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Christos Triantos</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Konstantinos Papantoniou</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Conrado Fernandez-Rodriguez</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Andrew L. Mason</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Bettina E. Hansen</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Aldo J Montano-Loza</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Cynthia Levy</a:t>
            </a:r>
            <a:r>
              <a:rPr lang="en-US" sz="1200" kern="1200" baseline="30000">
                <a:solidFill>
                  <a:schemeClr val="tx1"/>
                </a:solidFill>
                <a:effectLst/>
                <a:latin typeface="+mn-lt"/>
                <a:ea typeface="+mn-ea"/>
                <a:cs typeface="+mn-cs"/>
              </a:rPr>
              <a:t>1</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University of Miami, Miami, FL,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University of Alberta, Changi General Hospital, Alberta,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Erasmus MC, Rotterdam, Netherlands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General University Hospital of Larissa, Larissa, Greece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Universitat de Barcelona, Barcelona,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University of Toronto, Toronto,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Universidade Federal de Minas Gerais, Belo Horizonte, Brazil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Mayo Clinic, Rochester, NY,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University Hospitals Leuven, Leuven, Belgium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Ghent University Hospital, Ghent, Belgium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Teikyo University School of Medicine, Tokyo, Japan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University of Texas Southwestern Medical Center, Dallas, TX,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University of Patras, Patras, Greece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University Rey Juan Carlos, Madrid, Spain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a:solidFill>
                  <a:schemeClr val="tx1"/>
                </a:solidFill>
                <a:effectLst/>
                <a:latin typeface="+mn-lt"/>
                <a:ea typeface="+mn-ea"/>
                <a:cs typeface="+mn-cs"/>
              </a:rPr>
              <a:t>Hepatic recompensation has been described in several forms of chronic liver disease. Whether recompensation occurs in primary biliary cholangitis (PBC) remains understudied. We aimed to determine its rate in decompensated PBC and evaluate its impact on liver transplant-free survival (TFS).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We conducted a retrospective international multicenter cohort study using the Global PBC Study Group database (16 centers; North America, South America, Europe, and Asia).</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Patients with PBC cirrhosis and a documented index decompensating event (ascites, variceal bleeding, or hepatic encephalopathy [HE]) were included; those with PBC-autoimmune hepatitis overlap or without proper follow-up were excluded. Recompensation was defined as the composite of MELD 3.0 &lt; 10, absence of new decompensating event throughout 12 months after index decompensation (ID), and no ongoing use of diuretics or HE treatments for at least 12 months. All patients were treated with ursodeoxycholic acid for at least 12 months. Among patients event-free at 12 months, Kaplan-Meier and Cox regression assessed predictors of TFS. Sensitivity analysis used imputed MELD 3.0 values.</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Of 348 patients with decompensated PBC (86% female, median age at ID 63 years, median MELD 3.0 at ID 14), index events included ascites (73%), variceal bleeding (22%), and HE (14%). At 12 months, 195 patients (56%) were event-free; 12 (6.2%) achieved recompensation. Without the treatment-free criterion, 33 additional patients qualified (45 total, 23.1%). Among these 195 patients (139 events; median follow-up 50.1 months), those with MELD 3.0 &lt; 10 at 12 months had markedly longer TFS than those without (median 97.5 vs 44.0 months; log-rank p &lt; 0.001). Failure to achieve MELD 3.0 &lt; 10 predicted liver transplantation or death on univariate (HR 2.34, 95%CI 1.45-3.78, p &lt; 0.001) and multivariable analysis adjusted for treatment-free status (HR 2.34, 95%CI 1.45-3.78, p &lt; 0.001). Treatment-free status alone was not independently associated with TFS (p = 0.3). Findings were consistent in the imputed sensitivity analysis for missing MELD 3.0 values (HR 1.92, 95%CI 1.27-2.89, p = 0.002).</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Hepatic recompensation is not only achievable but clinically meaningful in decompensated PBC. A MELD 3.0 &lt;10 at 12 months identifies a subgroup with substantially improved TFS.</a:t>
            </a:r>
            <a:endParaRPr lang="en-NZ"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872C0F0-71E7-46B6-AA6F-1D7E0E2B8B3E}" type="slidenum">
              <a:rPr lang="en-US" smtClean="0"/>
              <a:t>38</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42003-4CFD-7DDF-A1B8-9120258106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87D862-05BF-7E39-DDCE-BD14E6334E08}"/>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D635DBCB-D05A-4878-23C0-B943DA0EB1CE}"/>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CI, confidence interval; HE, hepatic encephalopathy; HR, hazard ratio; MELD, Model for End-Stage Liver Disease; PBC, primary biliary cholangitis.</a:t>
            </a: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Hepatic recompensation is associated with sustained transplant-free survival in primary biliary cholangitis decompensated cirrhosis: an international multicenter study from the Global-PBC study group</a:t>
            </a: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LBP-026</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Adrielly Martins</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Yu Jun Wong</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Adriaan J. van der Meer</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Tiki D. Blom</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Nikolaos Gatselis</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George Dalekos</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María Carlota Londoño</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Sergio Rodriguez-Tajes</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Gideon M. Hirschfield</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Aliya Gulamhusein</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Guilherme Cançado</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John Eaton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Nick Nguyen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Jef Verbeek</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Cláudia Couto</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Xavier Verhelst</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Anja Geerts</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Atsushi Tanaka</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Marlyn J. Mayo</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Mark Pedersen</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Christos Triantos</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Konstantinos Papantoniou</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Conrado Fernandez-Rodriguez</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Andrew L. Mason</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Bettina E. Hansen</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Aldo J Montano-Loza</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Cynthia Levy</a:t>
            </a:r>
            <a:r>
              <a:rPr lang="en-US" sz="1200" kern="1200" baseline="30000">
                <a:solidFill>
                  <a:schemeClr val="tx1"/>
                </a:solidFill>
                <a:effectLst/>
                <a:latin typeface="+mn-lt"/>
                <a:ea typeface="+mn-ea"/>
                <a:cs typeface="+mn-cs"/>
              </a:rPr>
              <a:t>1</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University of Miami, Miami, FL,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University of Alberta, Changi General Hospital, Alberta,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Erasmus MC, Rotterdam, Netherlands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General University Hospital of Larissa, Larissa, Greece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Universitat de Barcelona, Barcelona,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University of Toronto, Toronto, Canada</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Universidade Federal de Minas Gerais, Belo Horizonte, Brazil</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Mayo Clinic, Rochester, NY,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University Hospitals Leuven, Leuven, Belgium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Ghent University Hospital, Ghent, Belgium</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Teikyo University School of Medicine, Tokyo, Japan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University of Texas Southwestern Medical Center, Dallas, TX, United States</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University of Patras, Patras, Greece</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University Rey Juan Carlos, Madrid, Spain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US" sz="1200" kern="1200">
                <a:solidFill>
                  <a:schemeClr val="tx1"/>
                </a:solidFill>
                <a:effectLst/>
                <a:latin typeface="+mn-lt"/>
                <a:ea typeface="+mn-ea"/>
                <a:cs typeface="+mn-cs"/>
              </a:rPr>
              <a:t>Hepatic recompensation has been described in several forms of chronic liver disease. Whether recompensation occurs in primary biliary cholangitis (PBC) remains understudied. We aimed to determine its rate in decompensated PBC and evaluate its impact on liver transplant-free survival (TFS).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US" sz="1200" kern="1200">
                <a:solidFill>
                  <a:schemeClr val="tx1"/>
                </a:solidFill>
                <a:effectLst/>
                <a:latin typeface="+mn-lt"/>
                <a:ea typeface="+mn-ea"/>
                <a:cs typeface="+mn-cs"/>
              </a:rPr>
              <a:t>We conducted a retrospective international multicenter cohort study using the Global PBC Study Group database (16 centers; North America, South America, Europe, and Asia).</a:t>
            </a:r>
            <a:r>
              <a:rPr lang="en-US" sz="1200" b="1" kern="1200">
                <a:solidFill>
                  <a:schemeClr val="tx1"/>
                </a:solidFill>
                <a:effectLst/>
                <a:latin typeface="+mn-lt"/>
                <a:ea typeface="+mn-ea"/>
                <a:cs typeface="+mn-cs"/>
              </a:rPr>
              <a:t> </a:t>
            </a:r>
            <a:r>
              <a:rPr lang="en-US" sz="1200" kern="1200">
                <a:solidFill>
                  <a:schemeClr val="tx1"/>
                </a:solidFill>
                <a:effectLst/>
                <a:latin typeface="+mn-lt"/>
                <a:ea typeface="+mn-ea"/>
                <a:cs typeface="+mn-cs"/>
              </a:rPr>
              <a:t>Patients with PBC cirrhosis and a documented index decompensating event (ascites, variceal bleeding, or hepatic encephalopathy [HE]) were included; those with PBC-autoimmune hepatitis overlap or without proper follow-up were excluded. Recompensation was defined as the composite of MELD 3.0 &lt; 10, absence of new decompensating event throughout 12 months after index decompensation (ID), and no ongoing use of diuretics or HE treatments for at least 12 months. All patients were treated with ursodeoxycholic acid for at least 12 months. Among patients event-free at 12 months, Kaplan-Meier and Cox regression assessed predictors of TFS. Sensitivity analysis used imputed MELD 3.0 values.</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US" sz="1200" kern="1200">
                <a:solidFill>
                  <a:schemeClr val="tx1"/>
                </a:solidFill>
                <a:effectLst/>
                <a:latin typeface="+mn-lt"/>
                <a:ea typeface="+mn-ea"/>
                <a:cs typeface="+mn-cs"/>
              </a:rPr>
              <a:t>Of 348 patients with decompensated PBC (86% female, median age at ID 63 years, median MELD 3.0 at ID 14), index events included ascites (73%), variceal bleeding (22%), and HE (14%). At 12 months, 195 patients (56%) were event-free; 12 (6.2%) achieved recompensation. Without the treatment-free criterion, 33 additional patients qualified (45 total, 23.1%). Among these 195 patients (139 events; median follow-up 50.1 months), those with MELD 3.0 &lt; 10 at 12 months had markedly longer TFS than those without (median 97.5 vs 44.0 months; log-rank p &lt; 0.001). Failure to achieve MELD 3.0 &lt; 10 predicted liver transplantation or death on univariate (HR 2.34, 95%CI 1.45-3.78, p &lt; 0.001) and multivariable analysis adjusted for treatment-free status (HR 2.34, 95%CI 1.45-3.78, p &lt; 0.001). Treatment-free status alone was not independently associated with TFS (p = 0.3). Findings were consistent in the imputed sensitivity analysis for missing MELD 3.0 values (HR 1.92, 95%CI 1.27-2.89, p = 0.002).</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US" sz="1200" kern="1200">
                <a:solidFill>
                  <a:schemeClr val="tx1"/>
                </a:solidFill>
                <a:effectLst/>
                <a:latin typeface="+mn-lt"/>
                <a:ea typeface="+mn-ea"/>
                <a:cs typeface="+mn-cs"/>
              </a:rPr>
              <a:t>Hepatic recompensation is not only achievable but clinically meaningful in decompensated PBC. A MELD 3.0 &lt;10 at 12 months identifies a subgroup with substantially improved TFS.</a:t>
            </a:r>
            <a:endParaRPr lang="en-NZ"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50D17880-2004-4AF8-F098-ABD16DBF430E}"/>
              </a:ext>
            </a:extLst>
          </p:cNvPr>
          <p:cNvSpPr>
            <a:spLocks noGrp="1"/>
          </p:cNvSpPr>
          <p:nvPr>
            <p:ph type="sldNum" sz="quarter" idx="5"/>
          </p:nvPr>
        </p:nvSpPr>
        <p:spPr/>
        <p:txBody>
          <a:bodyPr/>
          <a:lstStyle/>
          <a:p>
            <a:fld id="{F872C0F0-71E7-46B6-AA6F-1D7E0E2B8B3E}" type="slidenum">
              <a:rPr lang="en-US" smtClean="0"/>
              <a:t>39</a:t>
            </a:fld>
            <a:endParaRPr lang="en-US"/>
          </a:p>
        </p:txBody>
      </p:sp>
    </p:spTree>
    <p:extLst>
      <p:ext uri="{BB962C8B-B14F-4D97-AF65-F5344CB8AC3E}">
        <p14:creationId xmlns:p14="http://schemas.microsoft.com/office/powerpoint/2010/main" val="3439428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85E94-74D6-2747-1067-2ABDE879B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2A6E71-42B9-BBE9-89B5-F23F986C6593}"/>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7C3D1A60-4018-C819-E18A-886923C74EAA}"/>
              </a:ext>
            </a:extLst>
          </p:cNvPr>
          <p:cNvSpPr>
            <a:spLocks noGrp="1"/>
          </p:cNvSpPr>
          <p:nvPr>
            <p:ph type="body" idx="1"/>
          </p:nvPr>
        </p:nvSpPr>
        <p:spPr/>
        <p:txBody>
          <a:bodyPr/>
          <a:lstStyle/>
          <a:p>
            <a:r>
              <a:rPr lang="en-US" sz="1200" b="1" i="1" kern="1200">
                <a:solidFill>
                  <a:schemeClr val="tx1"/>
                </a:solidFill>
                <a:effectLst/>
                <a:latin typeface="+mn-lt"/>
                <a:ea typeface="+mn-ea"/>
                <a:cs typeface="+mn-cs"/>
              </a:rPr>
              <a:t>Abbreviations: </a:t>
            </a:r>
            <a:r>
              <a:rPr lang="en-US" sz="1200" b="0" i="1" kern="1200">
                <a:solidFill>
                  <a:schemeClr val="tx1"/>
                </a:solidFill>
                <a:effectLst/>
                <a:latin typeface="+mn-lt"/>
                <a:ea typeface="+mn-ea"/>
                <a:cs typeface="+mn-cs"/>
              </a:rPr>
              <a:t>-</a:t>
            </a:r>
            <a:r>
              <a:rPr lang="en-US" sz="1200" b="0" i="1" kern="1200" err="1">
                <a:solidFill>
                  <a:schemeClr val="tx1"/>
                </a:solidFill>
                <a:effectLst/>
                <a:latin typeface="+mn-lt"/>
                <a:ea typeface="+mn-ea"/>
                <a:cs typeface="+mn-cs"/>
              </a:rPr>
              <a:t>ve</a:t>
            </a:r>
            <a:r>
              <a:rPr lang="en-US" sz="1200" b="0" i="1" kern="1200">
                <a:solidFill>
                  <a:schemeClr val="tx1"/>
                </a:solidFill>
                <a:effectLst/>
                <a:latin typeface="+mn-lt"/>
                <a:ea typeface="+mn-ea"/>
                <a:cs typeface="+mn-cs"/>
              </a:rPr>
              <a:t>, negative;+</a:t>
            </a:r>
            <a:r>
              <a:rPr lang="en-US" sz="1200" b="0" i="1" kern="1200" err="1">
                <a:solidFill>
                  <a:schemeClr val="tx1"/>
                </a:solidFill>
                <a:effectLst/>
                <a:latin typeface="+mn-lt"/>
                <a:ea typeface="+mn-ea"/>
                <a:cs typeface="+mn-cs"/>
              </a:rPr>
              <a:t>ve</a:t>
            </a:r>
            <a:r>
              <a:rPr lang="en-US" sz="1200" b="0" i="1" kern="1200">
                <a:solidFill>
                  <a:schemeClr val="tx1"/>
                </a:solidFill>
                <a:effectLst/>
                <a:latin typeface="+mn-lt"/>
                <a:ea typeface="+mn-ea"/>
                <a:cs typeface="+mn-cs"/>
              </a:rPr>
              <a:t>, positive; BSH, </a:t>
            </a:r>
            <a:r>
              <a:rPr lang="en-US" sz="1200" b="0" kern="1200">
                <a:solidFill>
                  <a:schemeClr val="tx1"/>
                </a:solidFill>
                <a:effectLst/>
                <a:latin typeface="+mn-lt"/>
                <a:ea typeface="+mn-ea"/>
                <a:cs typeface="+mn-cs"/>
              </a:rPr>
              <a:t>bile salt hydrolase;</a:t>
            </a:r>
            <a:r>
              <a:rPr lang="en-US" sz="1200" b="0" i="1" kern="1200">
                <a:solidFill>
                  <a:schemeClr val="tx1"/>
                </a:solidFill>
                <a:effectLst/>
                <a:latin typeface="+mn-lt"/>
                <a:ea typeface="+mn-ea"/>
                <a:cs typeface="+mn-cs"/>
              </a:rPr>
              <a:t> GSTA1, glutathione-S-transferase alpha 1; PSC, primary sclerosing cholangitis; scRNA-seq, single cell ribonucleic acid sequencing; UC, ulcerative colitis.</a:t>
            </a:r>
          </a:p>
          <a:p>
            <a:endParaRPr lang="en-US" sz="1200" b="1" kern="1200">
              <a:solidFill>
                <a:schemeClr val="tx1"/>
              </a:solidFill>
              <a:effectLst/>
              <a:latin typeface="+mn-lt"/>
              <a:ea typeface="+mn-ea"/>
              <a:cs typeface="+mn-cs"/>
            </a:endParaRPr>
          </a:p>
          <a:p>
            <a:r>
              <a:rPr lang="en-US" sz="1200" b="1" kern="1200">
                <a:solidFill>
                  <a:schemeClr val="tx1"/>
                </a:solidFill>
                <a:effectLst/>
                <a:latin typeface="Arial" panose="020B0604020202020204" pitchFamily="34" charset="0"/>
                <a:ea typeface="+mn-ea"/>
                <a:cs typeface="Arial" panose="020B0604020202020204" pitchFamily="34" charset="0"/>
              </a:rPr>
              <a:t>Evidence for bile acid-mediated ileal barrier function deficits in primary sclerosing cholangitis</a:t>
            </a:r>
          </a:p>
          <a:p>
            <a:endParaRPr lang="en-US" sz="1200" b="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Arial" panose="020B0604020202020204" pitchFamily="34" charset="0"/>
                <a:ea typeface="+mn-ea"/>
                <a:cs typeface="Arial" panose="020B0604020202020204" pitchFamily="34" charset="0"/>
              </a:rPr>
              <a:t>OS-065</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 </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u="sng" kern="1200">
                <a:solidFill>
                  <a:schemeClr val="tx1"/>
                </a:solidFill>
                <a:effectLst/>
                <a:latin typeface="Arial" panose="020B0604020202020204" pitchFamily="34" charset="0"/>
                <a:ea typeface="+mn-ea"/>
                <a:cs typeface="Arial" panose="020B0604020202020204" pitchFamily="34" charset="0"/>
              </a:rPr>
              <a:t>Nicholas Ilott</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Nicholas Provine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Matthias Friedrich</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Claire Pearson</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Kyla Dooley</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Amelia Heslington</a:t>
            </a:r>
            <a:r>
              <a:rPr lang="en-US" sz="1200" kern="1200" baseline="30000">
                <a:solidFill>
                  <a:schemeClr val="tx1"/>
                </a:solidFill>
                <a:effectLst/>
                <a:latin typeface="Arial" panose="020B0604020202020204" pitchFamily="34" charset="0"/>
                <a:ea typeface="+mn-ea"/>
                <a:cs typeface="Arial" panose="020B0604020202020204" pitchFamily="34" charset="0"/>
              </a:rPr>
              <a:t>2</a:t>
            </a:r>
            <a:r>
              <a:rPr lang="en-US" sz="1200" kern="1200">
                <a:solidFill>
                  <a:schemeClr val="tx1"/>
                </a:solidFill>
                <a:effectLst/>
                <a:latin typeface="Arial" panose="020B0604020202020204" pitchFamily="34" charset="0"/>
                <a:ea typeface="+mn-ea"/>
                <a:cs typeface="Arial" panose="020B0604020202020204" pitchFamily="34" charset="0"/>
              </a:rPr>
              <a:t>, Miriam Tomczak</a:t>
            </a:r>
            <a:r>
              <a:rPr lang="en-US" sz="1200" kern="1200" baseline="30000">
                <a:solidFill>
                  <a:schemeClr val="tx1"/>
                </a:solidFill>
                <a:effectLst/>
                <a:latin typeface="Arial" panose="020B0604020202020204" pitchFamily="34" charset="0"/>
                <a:ea typeface="+mn-ea"/>
                <a:cs typeface="Arial" panose="020B0604020202020204" pitchFamily="34" charset="0"/>
              </a:rPr>
              <a:t>3</a:t>
            </a:r>
            <a:r>
              <a:rPr lang="en-US" sz="1200" kern="1200">
                <a:solidFill>
                  <a:schemeClr val="tx1"/>
                </a:solidFill>
                <a:effectLst/>
                <a:latin typeface="Arial" panose="020B0604020202020204" pitchFamily="34" charset="0"/>
                <a:ea typeface="+mn-ea"/>
                <a:cs typeface="Arial" panose="020B0604020202020204" pitchFamily="34" charset="0"/>
              </a:rPr>
              <a:t>, Kate Coldwell</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Elizete Araujo Batista Neves</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Anna Hoyle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Yukari kimura</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Megan Perry</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Shana-Lee Bownes</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Kaye Eve-Rowe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Calliope Dendrou</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Charlotte Rich-Griffin</a:t>
            </a:r>
            <a:r>
              <a:rPr lang="en-US" sz="1200" kern="1200" baseline="30000">
                <a:solidFill>
                  <a:schemeClr val="tx1"/>
                </a:solidFill>
                <a:effectLst/>
                <a:latin typeface="Arial" panose="020B0604020202020204" pitchFamily="34" charset="0"/>
                <a:ea typeface="+mn-ea"/>
                <a:cs typeface="Arial" panose="020B0604020202020204" pitchFamily="34" charset="0"/>
              </a:rPr>
              <a:t>4</a:t>
            </a:r>
            <a:r>
              <a:rPr lang="en-US" sz="1200" kern="1200">
                <a:solidFill>
                  <a:schemeClr val="tx1"/>
                </a:solidFill>
                <a:effectLst/>
                <a:latin typeface="Arial" panose="020B0604020202020204" pitchFamily="34" charset="0"/>
                <a:ea typeface="+mn-ea"/>
                <a:cs typeface="Arial" panose="020B0604020202020204" pitchFamily="34" charset="0"/>
              </a:rPr>
              <a:t>, Iolanda Vendrell</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Lisa Gartner</a:t>
            </a:r>
            <a:r>
              <a:rPr lang="en-US" sz="1200" kern="1200" baseline="30000">
                <a:solidFill>
                  <a:schemeClr val="tx1"/>
                </a:solidFill>
                <a:effectLst/>
                <a:latin typeface="Arial" panose="020B0604020202020204" pitchFamily="34" charset="0"/>
                <a:ea typeface="+mn-ea"/>
                <a:cs typeface="Arial" panose="020B0604020202020204" pitchFamily="34" charset="0"/>
              </a:rPr>
              <a:t>5</a:t>
            </a:r>
            <a:r>
              <a:rPr lang="en-US" sz="1200" kern="1200">
                <a:solidFill>
                  <a:schemeClr val="tx1"/>
                </a:solidFill>
                <a:effectLst/>
                <a:latin typeface="Arial" panose="020B0604020202020204" pitchFamily="34" charset="0"/>
                <a:ea typeface="+mn-ea"/>
                <a:cs typeface="Arial" panose="020B0604020202020204" pitchFamily="34" charset="0"/>
              </a:rPr>
              <a:t>, Ida Parisi</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Oyindamola Ajisegiri</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Amy Cross</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Joanna Hester</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Roman Fischer</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Fadi Issa</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Fiona Powrie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Holm Uhlig</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Emma Culver</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Paul Klenerman</a:t>
            </a:r>
            <a:r>
              <a:rPr lang="en-US" sz="1200" kern="1200" baseline="30000">
                <a:solidFill>
                  <a:schemeClr val="tx1"/>
                </a:solidFill>
                <a:effectLst/>
                <a:latin typeface="Arial" panose="020B0604020202020204" pitchFamily="34" charset="0"/>
                <a:ea typeface="+mn-ea"/>
                <a:cs typeface="Arial" panose="020B0604020202020204" pitchFamily="34" charset="0"/>
              </a:rPr>
              <a:t>1</a:t>
            </a:r>
          </a:p>
          <a:p>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i="1" kern="1200" baseline="30000">
                <a:solidFill>
                  <a:schemeClr val="tx1"/>
                </a:solidFill>
                <a:effectLst/>
                <a:latin typeface="Arial" panose="020B0604020202020204" pitchFamily="34" charset="0"/>
                <a:ea typeface="+mn-ea"/>
                <a:cs typeface="Arial" panose="020B0604020202020204" pitchFamily="34" charset="0"/>
              </a:rPr>
              <a:t>1</a:t>
            </a:r>
            <a:r>
              <a:rPr lang="en-US" sz="1200" i="1" kern="1200">
                <a:solidFill>
                  <a:schemeClr val="tx1"/>
                </a:solidFill>
                <a:effectLst/>
                <a:latin typeface="Arial" panose="020B0604020202020204" pitchFamily="34" charset="0"/>
                <a:ea typeface="+mn-ea"/>
                <a:cs typeface="Arial" panose="020B0604020202020204" pitchFamily="34" charset="0"/>
              </a:rPr>
              <a:t>University of Oxford, Oxford, United Kingdom</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2</a:t>
            </a:r>
            <a:r>
              <a:rPr lang="en-US" sz="1200" i="1" kern="1200">
                <a:solidFill>
                  <a:schemeClr val="tx1"/>
                </a:solidFill>
                <a:effectLst/>
                <a:latin typeface="Arial" panose="020B0604020202020204" pitchFamily="34" charset="0"/>
                <a:ea typeface="+mn-ea"/>
                <a:cs typeface="Arial" panose="020B0604020202020204" pitchFamily="34" charset="0"/>
              </a:rPr>
              <a:t>University of Newcastle, Newcastle, United Kingdom</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3</a:t>
            </a:r>
            <a:r>
              <a:rPr lang="en-US" sz="1200" i="1" kern="1200">
                <a:solidFill>
                  <a:schemeClr val="tx1"/>
                </a:solidFill>
                <a:effectLst/>
                <a:latin typeface="Arial" panose="020B0604020202020204" pitchFamily="34" charset="0"/>
                <a:ea typeface="+mn-ea"/>
                <a:cs typeface="Arial" panose="020B0604020202020204" pitchFamily="34" charset="0"/>
              </a:rPr>
              <a:t>University Medical Center Hamburg-Eppendorf, Hamburg, Germany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4</a:t>
            </a:r>
            <a:r>
              <a:rPr lang="en-US" sz="1200" i="1" kern="1200">
                <a:solidFill>
                  <a:schemeClr val="tx1"/>
                </a:solidFill>
                <a:effectLst/>
                <a:latin typeface="Arial" panose="020B0604020202020204" pitchFamily="34" charset="0"/>
                <a:ea typeface="+mn-ea"/>
                <a:cs typeface="Arial" panose="020B0604020202020204" pitchFamily="34" charset="0"/>
              </a:rPr>
              <a:t>Nonacus, Birmingham, United Kingdom</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5</a:t>
            </a:r>
            <a:r>
              <a:rPr lang="en-US" sz="1200" i="1" kern="1200">
                <a:solidFill>
                  <a:schemeClr val="tx1"/>
                </a:solidFill>
                <a:effectLst/>
                <a:latin typeface="Arial" panose="020B0604020202020204" pitchFamily="34" charset="0"/>
                <a:ea typeface="+mn-ea"/>
                <a:cs typeface="Arial" panose="020B0604020202020204" pitchFamily="34" charset="0"/>
              </a:rPr>
              <a:t>The Francis Crick Institute, London, United Kingdom</a:t>
            </a:r>
          </a:p>
          <a:p>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Background and aims: </a:t>
            </a:r>
            <a:r>
              <a:rPr lang="en-GB" sz="1200" kern="1200">
                <a:solidFill>
                  <a:schemeClr val="tx1"/>
                </a:solidFill>
                <a:effectLst/>
                <a:latin typeface="Arial" panose="020B0604020202020204" pitchFamily="34" charset="0"/>
                <a:ea typeface="+mn-ea"/>
                <a:cs typeface="Arial" panose="020B0604020202020204" pitchFamily="34" charset="0"/>
              </a:rPr>
              <a:t>Primary sclerosing cholangitis (PSC) is a rare progressive disease of the bile ducts and liver. Primary causes and factors influencing progression remain unknown although likely involve autoimmune-related damage to cells of the biliary tree and pathologic gut-liver communication. Given a high prevalence of ulcerative colitis in PSC, research into pathological intestinal involvement in liver disease has largely focussed on the large intestine. However, reduced bile flow from the liver has the potential to impact on homeostatic barrier-protective functions of the small intestine, including the main site of bile acid reuptake – the terminal ileum (TI). This could lead to disease progression through pathobiont-induced damage to the liver, as well as dysbiosis-associated right-sided colonic inflammation.</a:t>
            </a:r>
            <a:br>
              <a:rPr lang="en-US" sz="1200" kern="1200">
                <a:solidFill>
                  <a:schemeClr val="tx1"/>
                </a:solidFill>
                <a:effectLst/>
                <a:latin typeface="Arial" panose="020B0604020202020204" pitchFamily="34" charset="0"/>
                <a:ea typeface="+mn-ea"/>
                <a:cs typeface="Arial" panose="020B0604020202020204" pitchFamily="34" charset="0"/>
              </a:rPr>
            </a:br>
            <a:r>
              <a:rPr lang="en-US" sz="1200" b="1" kern="1200">
                <a:solidFill>
                  <a:schemeClr val="tx1"/>
                </a:solidFill>
                <a:effectLst/>
                <a:latin typeface="Arial" panose="020B0604020202020204" pitchFamily="34" charset="0"/>
                <a:ea typeface="+mn-ea"/>
                <a:cs typeface="Arial" panose="020B0604020202020204" pitchFamily="34" charset="0"/>
              </a:rPr>
              <a:t>Method: </a:t>
            </a:r>
            <a:r>
              <a:rPr lang="en-GB" sz="1200" kern="1200">
                <a:solidFill>
                  <a:schemeClr val="tx1"/>
                </a:solidFill>
                <a:effectLst/>
                <a:latin typeface="Arial" panose="020B0604020202020204" pitchFamily="34" charset="0"/>
                <a:ea typeface="+mn-ea"/>
                <a:cs typeface="Arial" panose="020B0604020202020204" pitchFamily="34" charset="0"/>
              </a:rPr>
              <a:t>Using a combination of scRNA-seq, spatial transcriptomics and proteomics of TI biopsies from patients with PSC-UC, UC and healthy controls we demonstrate changes across multiple cell types in PSC-UC.</a:t>
            </a:r>
            <a:br>
              <a:rPr lang="en-US" sz="1200" kern="1200">
                <a:solidFill>
                  <a:schemeClr val="tx1"/>
                </a:solidFill>
                <a:effectLst/>
                <a:latin typeface="Arial" panose="020B0604020202020204" pitchFamily="34" charset="0"/>
                <a:ea typeface="+mn-ea"/>
                <a:cs typeface="Arial" panose="020B0604020202020204" pitchFamily="34" charset="0"/>
              </a:rPr>
            </a:br>
            <a:r>
              <a:rPr lang="en-US" sz="1200" b="1" kern="1200">
                <a:solidFill>
                  <a:schemeClr val="tx1"/>
                </a:solidFill>
                <a:effectLst/>
                <a:latin typeface="Arial" panose="020B0604020202020204" pitchFamily="34" charset="0"/>
                <a:ea typeface="+mn-ea"/>
                <a:cs typeface="Arial" panose="020B0604020202020204" pitchFamily="34" charset="0"/>
              </a:rPr>
              <a:t>Results: </a:t>
            </a:r>
            <a:r>
              <a:rPr lang="en-GB" sz="1200" kern="1200">
                <a:solidFill>
                  <a:schemeClr val="tx1"/>
                </a:solidFill>
                <a:effectLst/>
                <a:latin typeface="Arial" panose="020B0604020202020204" pitchFamily="34" charset="0"/>
                <a:ea typeface="+mn-ea"/>
                <a:cs typeface="Arial" panose="020B0604020202020204" pitchFamily="34" charset="0"/>
              </a:rPr>
              <a:t>In both CD4 and CD8 memory T cells, we show evidence of decreased expression of genes involved in oxidative phosphorylation (OXPHOS) in the TI of patients with PSC-UC, supporting altered barrier immunity. We also show that mature enterocytes of the TI can be characterized by spatially organized cell states. The phase II detoxification gene, </a:t>
            </a:r>
            <a:r>
              <a:rPr lang="en-GB" sz="1200" i="1" kern="1200">
                <a:solidFill>
                  <a:schemeClr val="tx1"/>
                </a:solidFill>
                <a:effectLst/>
                <a:latin typeface="Arial" panose="020B0604020202020204" pitchFamily="34" charset="0"/>
                <a:ea typeface="+mn-ea"/>
                <a:cs typeface="Arial" panose="020B0604020202020204" pitchFamily="34" charset="0"/>
              </a:rPr>
              <a:t>Glutathione-S-transferase alpha 1 </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 marks one enterocyte state that is enriched at the base of villi and is co-expressed with multiple other detoxification enzymes. Genes within this co-expression module are downregulated in ileal samples from patients with PSC-UC, supporting altered detoxification capacity in ileal enterocytes in patients with PSC. Inverse correlations between GSTA1 protein abundance and alkaline phosphatase (ALP) levels in patients with PSC, and reduced </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 mRNA expression in a mouse model of cholestatic liver disease, support a direct role for reduced bile flow in downregulating GSTA1 and related detoxification proteins. Results from gnotobiotic mouse models suggests that </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 expression is tuneable through microbiome manipulation, with evidence that the presence of microbes that can deconjugate conjugated primary bile acids contribute to reduced expression of </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a:t>
            </a:r>
            <a:br>
              <a:rPr lang="en-US" sz="1200" kern="1200">
                <a:solidFill>
                  <a:schemeClr val="tx1"/>
                </a:solidFill>
                <a:effectLst/>
                <a:latin typeface="Arial" panose="020B0604020202020204" pitchFamily="34" charset="0"/>
                <a:ea typeface="+mn-ea"/>
                <a:cs typeface="Arial" panose="020B0604020202020204" pitchFamily="34" charset="0"/>
              </a:rPr>
            </a:br>
            <a:r>
              <a:rPr lang="en-US" sz="1200" b="1" kern="1200">
                <a:solidFill>
                  <a:schemeClr val="tx1"/>
                </a:solidFill>
                <a:effectLst/>
                <a:latin typeface="Arial" panose="020B0604020202020204" pitchFamily="34" charset="0"/>
                <a:ea typeface="+mn-ea"/>
                <a:cs typeface="Arial" panose="020B0604020202020204" pitchFamily="34" charset="0"/>
              </a:rPr>
              <a:t>Conclusion: </a:t>
            </a:r>
            <a:r>
              <a:rPr lang="en-GB" sz="1200" kern="1200">
                <a:solidFill>
                  <a:schemeClr val="tx1"/>
                </a:solidFill>
                <a:effectLst/>
                <a:latin typeface="Arial" panose="020B0604020202020204" pitchFamily="34" charset="0"/>
                <a:ea typeface="+mn-ea"/>
                <a:cs typeface="Arial" panose="020B0604020202020204" pitchFamily="34" charset="0"/>
              </a:rPr>
              <a:t>We have identified new pathways that are disrupted in the small intestine of patients with PSC. These pathways represent potential new targets for treatment that can be tuned by microbiome intervention.</a:t>
            </a:r>
            <a:br>
              <a:rPr lang="en-US" sz="1200" kern="1200">
                <a:solidFill>
                  <a:schemeClr val="tx1"/>
                </a:solidFill>
                <a:effectLst/>
                <a:latin typeface="Arial" panose="020B0604020202020204" pitchFamily="34" charset="0"/>
                <a:ea typeface="+mn-ea"/>
                <a:cs typeface="Arial" panose="020B0604020202020204" pitchFamily="34" charset="0"/>
              </a:rPr>
            </a:br>
            <a:endParaRPr lang="en-NZ" sz="1200" kern="1200">
              <a:solidFill>
                <a:schemeClr val="tx1"/>
              </a:solidFill>
              <a:effectLst/>
              <a:latin typeface="Arial" panose="020B0604020202020204" pitchFamily="34" charset="0"/>
              <a:ea typeface="+mn-ea"/>
              <a:cs typeface="Arial" panose="020B0604020202020204" pitchFamily="34" charset="0"/>
            </a:endParaRPr>
          </a:p>
          <a:p>
            <a:endParaRPr lang="en-NZ"/>
          </a:p>
        </p:txBody>
      </p:sp>
      <p:sp>
        <p:nvSpPr>
          <p:cNvPr id="4" name="Slide Number Placeholder 3">
            <a:extLst>
              <a:ext uri="{FF2B5EF4-FFF2-40B4-BE49-F238E27FC236}">
                <a16:creationId xmlns:a16="http://schemas.microsoft.com/office/drawing/2014/main" id="{7B83BD77-FED9-81C1-EEE3-84CD9631F6CF}"/>
              </a:ext>
            </a:extLst>
          </p:cNvPr>
          <p:cNvSpPr>
            <a:spLocks noGrp="1"/>
          </p:cNvSpPr>
          <p:nvPr>
            <p:ph type="sldNum" sz="quarter" idx="5"/>
          </p:nvPr>
        </p:nvSpPr>
        <p:spPr/>
        <p:txBody>
          <a:bodyPr/>
          <a:lstStyle/>
          <a:p>
            <a:fld id="{F872C0F0-71E7-46B6-AA6F-1D7E0E2B8B3E}" type="slidenum">
              <a:rPr lang="en-US" smtClean="0"/>
              <a:t>10</a:t>
            </a:fld>
            <a:endParaRPr lang="en-US"/>
          </a:p>
        </p:txBody>
      </p:sp>
    </p:spTree>
    <p:extLst>
      <p:ext uri="{BB962C8B-B14F-4D97-AF65-F5344CB8AC3E}">
        <p14:creationId xmlns:p14="http://schemas.microsoft.com/office/powerpoint/2010/main" val="2372436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509FA-CE80-DD9F-612C-BBB16C8100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AB8811-B3DE-1781-C11C-CBEDCE72D5A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2A5021A3-7457-7878-9A66-1A5841D7FADE}"/>
              </a:ext>
            </a:extLst>
          </p:cNvPr>
          <p:cNvSpPr>
            <a:spLocks noGrp="1"/>
          </p:cNvSpPr>
          <p:nvPr>
            <p:ph type="body" idx="1"/>
          </p:nvPr>
        </p:nvSpPr>
        <p:spPr/>
        <p:txBody>
          <a:bodyPr/>
          <a:lstStyle/>
          <a:p>
            <a:r>
              <a:rPr lang="en-US" sz="1200" b="1" i="1" kern="1200">
                <a:solidFill>
                  <a:schemeClr val="tx1"/>
                </a:solidFill>
                <a:effectLst/>
                <a:latin typeface="+mn-lt"/>
                <a:ea typeface="+mn-ea"/>
                <a:cs typeface="+mn-cs"/>
              </a:rPr>
              <a:t>Abbreviations: </a:t>
            </a:r>
            <a:r>
              <a:rPr lang="en-US" sz="1200" b="0" i="1" kern="1200">
                <a:solidFill>
                  <a:schemeClr val="tx1"/>
                </a:solidFill>
                <a:effectLst/>
                <a:latin typeface="+mn-lt"/>
                <a:ea typeface="+mn-ea"/>
                <a:cs typeface="+mn-cs"/>
              </a:rPr>
              <a:t>CD, cluster of differentiation; GSTA1, glutathione-S-transferase alpha 1; mRNA, messenger ribonucleic acid; PSC, primary sclerosing cholangitis; UC, ulcerative colitis.</a:t>
            </a:r>
          </a:p>
          <a:p>
            <a:endParaRPr lang="en-US" sz="1200" b="1" kern="1200">
              <a:solidFill>
                <a:schemeClr val="tx1"/>
              </a:solidFill>
              <a:effectLst/>
              <a:latin typeface="+mn-lt"/>
              <a:ea typeface="+mn-ea"/>
              <a:cs typeface="+mn-cs"/>
            </a:endParaRPr>
          </a:p>
          <a:p>
            <a:r>
              <a:rPr lang="en-US" sz="1200" b="1" kern="1200">
                <a:solidFill>
                  <a:schemeClr val="tx1"/>
                </a:solidFill>
                <a:effectLst/>
                <a:latin typeface="Arial" panose="020B0604020202020204" pitchFamily="34" charset="0"/>
                <a:ea typeface="+mn-ea"/>
                <a:cs typeface="Arial" panose="020B0604020202020204" pitchFamily="34" charset="0"/>
              </a:rPr>
              <a:t>Evidence for bile acid-mediated ileal barrier function deficits in primary sclerosing cholangitis</a:t>
            </a:r>
          </a:p>
          <a:p>
            <a:endParaRPr lang="en-US" sz="1200" b="1" kern="120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Arial" panose="020B0604020202020204" pitchFamily="34" charset="0"/>
                <a:ea typeface="+mn-ea"/>
                <a:cs typeface="Arial" panose="020B0604020202020204" pitchFamily="34" charset="0"/>
              </a:rPr>
              <a:t>OS-065</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 </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u="sng" kern="1200">
                <a:solidFill>
                  <a:schemeClr val="tx1"/>
                </a:solidFill>
                <a:effectLst/>
                <a:latin typeface="Arial" panose="020B0604020202020204" pitchFamily="34" charset="0"/>
                <a:ea typeface="+mn-ea"/>
                <a:cs typeface="Arial" panose="020B0604020202020204" pitchFamily="34" charset="0"/>
              </a:rPr>
              <a:t>Nicholas Ilott</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Nicholas Provine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Matthias Friedrich</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Claire Pearson</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Kyla Dooley</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Amelia Heslington</a:t>
            </a:r>
            <a:r>
              <a:rPr lang="en-US" sz="1200" kern="1200" baseline="30000">
                <a:solidFill>
                  <a:schemeClr val="tx1"/>
                </a:solidFill>
                <a:effectLst/>
                <a:latin typeface="Arial" panose="020B0604020202020204" pitchFamily="34" charset="0"/>
                <a:ea typeface="+mn-ea"/>
                <a:cs typeface="Arial" panose="020B0604020202020204" pitchFamily="34" charset="0"/>
              </a:rPr>
              <a:t>2</a:t>
            </a:r>
            <a:r>
              <a:rPr lang="en-US" sz="1200" kern="1200">
                <a:solidFill>
                  <a:schemeClr val="tx1"/>
                </a:solidFill>
                <a:effectLst/>
                <a:latin typeface="Arial" panose="020B0604020202020204" pitchFamily="34" charset="0"/>
                <a:ea typeface="+mn-ea"/>
                <a:cs typeface="Arial" panose="020B0604020202020204" pitchFamily="34" charset="0"/>
              </a:rPr>
              <a:t>, Miriam Tomczak</a:t>
            </a:r>
            <a:r>
              <a:rPr lang="en-US" sz="1200" kern="1200" baseline="30000">
                <a:solidFill>
                  <a:schemeClr val="tx1"/>
                </a:solidFill>
                <a:effectLst/>
                <a:latin typeface="Arial" panose="020B0604020202020204" pitchFamily="34" charset="0"/>
                <a:ea typeface="+mn-ea"/>
                <a:cs typeface="Arial" panose="020B0604020202020204" pitchFamily="34" charset="0"/>
              </a:rPr>
              <a:t>3</a:t>
            </a:r>
            <a:r>
              <a:rPr lang="en-US" sz="1200" kern="1200">
                <a:solidFill>
                  <a:schemeClr val="tx1"/>
                </a:solidFill>
                <a:effectLst/>
                <a:latin typeface="Arial" panose="020B0604020202020204" pitchFamily="34" charset="0"/>
                <a:ea typeface="+mn-ea"/>
                <a:cs typeface="Arial" panose="020B0604020202020204" pitchFamily="34" charset="0"/>
              </a:rPr>
              <a:t>, Kate Coldwell</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Elizete Araujo Batista Neves</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Anna Hoyle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Yukari kimura</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Megan Perry</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Shana-Lee Bownes</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Kaye Eve-Rowe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Calliope Dendrou</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Charlotte Rich-Griffin</a:t>
            </a:r>
            <a:r>
              <a:rPr lang="en-US" sz="1200" kern="1200" baseline="30000">
                <a:solidFill>
                  <a:schemeClr val="tx1"/>
                </a:solidFill>
                <a:effectLst/>
                <a:latin typeface="Arial" panose="020B0604020202020204" pitchFamily="34" charset="0"/>
                <a:ea typeface="+mn-ea"/>
                <a:cs typeface="Arial" panose="020B0604020202020204" pitchFamily="34" charset="0"/>
              </a:rPr>
              <a:t>4</a:t>
            </a:r>
            <a:r>
              <a:rPr lang="en-US" sz="1200" kern="1200">
                <a:solidFill>
                  <a:schemeClr val="tx1"/>
                </a:solidFill>
                <a:effectLst/>
                <a:latin typeface="Arial" panose="020B0604020202020204" pitchFamily="34" charset="0"/>
                <a:ea typeface="+mn-ea"/>
                <a:cs typeface="Arial" panose="020B0604020202020204" pitchFamily="34" charset="0"/>
              </a:rPr>
              <a:t>, Iolanda Vendrell</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Lisa Gartner</a:t>
            </a:r>
            <a:r>
              <a:rPr lang="en-US" sz="1200" kern="1200" baseline="30000">
                <a:solidFill>
                  <a:schemeClr val="tx1"/>
                </a:solidFill>
                <a:effectLst/>
                <a:latin typeface="Arial" panose="020B0604020202020204" pitchFamily="34" charset="0"/>
                <a:ea typeface="+mn-ea"/>
                <a:cs typeface="Arial" panose="020B0604020202020204" pitchFamily="34" charset="0"/>
              </a:rPr>
              <a:t>5</a:t>
            </a:r>
            <a:r>
              <a:rPr lang="en-US" sz="1200" kern="1200">
                <a:solidFill>
                  <a:schemeClr val="tx1"/>
                </a:solidFill>
                <a:effectLst/>
                <a:latin typeface="Arial" panose="020B0604020202020204" pitchFamily="34" charset="0"/>
                <a:ea typeface="+mn-ea"/>
                <a:cs typeface="Arial" panose="020B0604020202020204" pitchFamily="34" charset="0"/>
              </a:rPr>
              <a:t>, Ida Parisi</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Oyindamola Ajisegiri</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Amy Cross</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Joanna Hester</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Roman Fischer</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Fadi Issa</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Fiona Powrie</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Holm Uhlig</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Emma Culver</a:t>
            </a:r>
            <a:r>
              <a:rPr lang="en-US" sz="1200" kern="1200" baseline="30000">
                <a:solidFill>
                  <a:schemeClr val="tx1"/>
                </a:solidFill>
                <a:effectLst/>
                <a:latin typeface="Arial" panose="020B0604020202020204" pitchFamily="34" charset="0"/>
                <a:ea typeface="+mn-ea"/>
                <a:cs typeface="Arial" panose="020B0604020202020204" pitchFamily="34" charset="0"/>
              </a:rPr>
              <a:t>1</a:t>
            </a:r>
            <a:r>
              <a:rPr lang="en-US" sz="1200" kern="1200">
                <a:solidFill>
                  <a:schemeClr val="tx1"/>
                </a:solidFill>
                <a:effectLst/>
                <a:latin typeface="Arial" panose="020B0604020202020204" pitchFamily="34" charset="0"/>
                <a:ea typeface="+mn-ea"/>
                <a:cs typeface="Arial" panose="020B0604020202020204" pitchFamily="34" charset="0"/>
              </a:rPr>
              <a:t>, Paul Klenerman</a:t>
            </a:r>
            <a:r>
              <a:rPr lang="en-US" sz="1200" kern="1200" baseline="30000">
                <a:solidFill>
                  <a:schemeClr val="tx1"/>
                </a:solidFill>
                <a:effectLst/>
                <a:latin typeface="Arial" panose="020B0604020202020204" pitchFamily="34" charset="0"/>
                <a:ea typeface="+mn-ea"/>
                <a:cs typeface="Arial" panose="020B0604020202020204" pitchFamily="34" charset="0"/>
              </a:rPr>
              <a:t>1</a:t>
            </a:r>
          </a:p>
          <a:p>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i="1" kern="1200" baseline="30000">
                <a:solidFill>
                  <a:schemeClr val="tx1"/>
                </a:solidFill>
                <a:effectLst/>
                <a:latin typeface="Arial" panose="020B0604020202020204" pitchFamily="34" charset="0"/>
                <a:ea typeface="+mn-ea"/>
                <a:cs typeface="Arial" panose="020B0604020202020204" pitchFamily="34" charset="0"/>
              </a:rPr>
              <a:t>1</a:t>
            </a:r>
            <a:r>
              <a:rPr lang="en-US" sz="1200" i="1" kern="1200">
                <a:solidFill>
                  <a:schemeClr val="tx1"/>
                </a:solidFill>
                <a:effectLst/>
                <a:latin typeface="Arial" panose="020B0604020202020204" pitchFamily="34" charset="0"/>
                <a:ea typeface="+mn-ea"/>
                <a:cs typeface="Arial" panose="020B0604020202020204" pitchFamily="34" charset="0"/>
              </a:rPr>
              <a:t>University of Oxford, Oxford, United Kingdom</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2</a:t>
            </a:r>
            <a:r>
              <a:rPr lang="en-US" sz="1200" i="1" kern="1200">
                <a:solidFill>
                  <a:schemeClr val="tx1"/>
                </a:solidFill>
                <a:effectLst/>
                <a:latin typeface="Arial" panose="020B0604020202020204" pitchFamily="34" charset="0"/>
                <a:ea typeface="+mn-ea"/>
                <a:cs typeface="Arial" panose="020B0604020202020204" pitchFamily="34" charset="0"/>
              </a:rPr>
              <a:t>University of Newcastle, Newcastle, United Kingdom</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3</a:t>
            </a:r>
            <a:r>
              <a:rPr lang="en-US" sz="1200" i="1" kern="1200">
                <a:solidFill>
                  <a:schemeClr val="tx1"/>
                </a:solidFill>
                <a:effectLst/>
                <a:latin typeface="Arial" panose="020B0604020202020204" pitchFamily="34" charset="0"/>
                <a:ea typeface="+mn-ea"/>
                <a:cs typeface="Arial" panose="020B0604020202020204" pitchFamily="34" charset="0"/>
              </a:rPr>
              <a:t>University Medical Center Hamburg-Eppendorf, Hamburg, Germany</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4</a:t>
            </a:r>
            <a:r>
              <a:rPr lang="en-US" sz="1200" i="1" kern="1200">
                <a:solidFill>
                  <a:schemeClr val="tx1"/>
                </a:solidFill>
                <a:effectLst/>
                <a:latin typeface="Arial" panose="020B0604020202020204" pitchFamily="34" charset="0"/>
                <a:ea typeface="+mn-ea"/>
                <a:cs typeface="Arial" panose="020B0604020202020204" pitchFamily="34" charset="0"/>
              </a:rPr>
              <a:t>Nonacus, Birmingham, United Kingdom</a:t>
            </a:r>
            <a:r>
              <a:rPr lang="en-GB" sz="1200" kern="1200">
                <a:solidFill>
                  <a:schemeClr val="tx1"/>
                </a:solidFill>
                <a:effectLst/>
                <a:latin typeface="Arial" panose="020B0604020202020204" pitchFamily="34" charset="0"/>
                <a:ea typeface="+mn-ea"/>
                <a:cs typeface="Arial" panose="020B0604020202020204" pitchFamily="34" charset="0"/>
              </a:rPr>
              <a:t>, </a:t>
            </a:r>
            <a:r>
              <a:rPr lang="en-US" sz="1200" i="1" kern="1200" baseline="30000">
                <a:solidFill>
                  <a:schemeClr val="tx1"/>
                </a:solidFill>
                <a:effectLst/>
                <a:latin typeface="Arial" panose="020B0604020202020204" pitchFamily="34" charset="0"/>
                <a:ea typeface="+mn-ea"/>
                <a:cs typeface="Arial" panose="020B0604020202020204" pitchFamily="34" charset="0"/>
              </a:rPr>
              <a:t>5</a:t>
            </a:r>
            <a:r>
              <a:rPr lang="en-US" sz="1200" i="1" kern="1200">
                <a:solidFill>
                  <a:schemeClr val="tx1"/>
                </a:solidFill>
                <a:effectLst/>
                <a:latin typeface="Arial" panose="020B0604020202020204" pitchFamily="34" charset="0"/>
                <a:ea typeface="+mn-ea"/>
                <a:cs typeface="Arial" panose="020B0604020202020204" pitchFamily="34" charset="0"/>
              </a:rPr>
              <a:t>The Francis Crick Institute, London, United Kingdom</a:t>
            </a:r>
          </a:p>
          <a:p>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Arial" panose="020B0604020202020204" pitchFamily="34" charset="0"/>
                <a:ea typeface="+mn-ea"/>
                <a:cs typeface="Arial" panose="020B0604020202020204" pitchFamily="34" charset="0"/>
              </a:rPr>
              <a:t>Background and aims: </a:t>
            </a:r>
            <a:r>
              <a:rPr lang="en-GB" sz="1200" kern="1200">
                <a:solidFill>
                  <a:schemeClr val="tx1"/>
                </a:solidFill>
                <a:effectLst/>
                <a:latin typeface="Arial" panose="020B0604020202020204" pitchFamily="34" charset="0"/>
                <a:ea typeface="+mn-ea"/>
                <a:cs typeface="Arial" panose="020B0604020202020204" pitchFamily="34" charset="0"/>
              </a:rPr>
              <a:t>Primary sclerosing cholangitis (PSC) is a rare progressive disease of the bile ducts and liver. Primary causes and factors influencing progression remain unknown although likely involve autoimmune-related damage to cells of the biliary tree and pathologic gut-liver communication. Given a high prevalence of ulcerative colitis in PSC, research into pathological intestinal involvement in liver disease has largely focussed on the large intestine. However, reduced bile flow from the liver has the potential to impact on homeostatic barrier-protective functions of the small intestine, including the main site of bile acid reuptake – the terminal ileum (TI). This could lead to disease progression through pathobiont-induced damage to the liver, as well as dysbiosis-associated right-sided colonic inflammation.</a:t>
            </a:r>
            <a:br>
              <a:rPr lang="en-US" sz="1200" kern="1200">
                <a:solidFill>
                  <a:schemeClr val="tx1"/>
                </a:solidFill>
                <a:effectLst/>
                <a:latin typeface="Arial" panose="020B0604020202020204" pitchFamily="34" charset="0"/>
                <a:ea typeface="+mn-ea"/>
                <a:cs typeface="Arial" panose="020B0604020202020204" pitchFamily="34" charset="0"/>
              </a:rPr>
            </a:br>
            <a:r>
              <a:rPr lang="en-US" sz="1200" b="1" kern="1200">
                <a:solidFill>
                  <a:schemeClr val="tx1"/>
                </a:solidFill>
                <a:effectLst/>
                <a:latin typeface="Arial" panose="020B0604020202020204" pitchFamily="34" charset="0"/>
                <a:ea typeface="+mn-ea"/>
                <a:cs typeface="Arial" panose="020B0604020202020204" pitchFamily="34" charset="0"/>
              </a:rPr>
              <a:t>Method: </a:t>
            </a:r>
            <a:r>
              <a:rPr lang="en-GB" sz="1200" kern="1200">
                <a:solidFill>
                  <a:schemeClr val="tx1"/>
                </a:solidFill>
                <a:effectLst/>
                <a:latin typeface="Arial" panose="020B0604020202020204" pitchFamily="34" charset="0"/>
                <a:ea typeface="+mn-ea"/>
                <a:cs typeface="Arial" panose="020B0604020202020204" pitchFamily="34" charset="0"/>
              </a:rPr>
              <a:t>Using a combination of scRNA-seq, spatial transcriptomics and proteomics of TI biopsies from patients with PSC-UC, UC and healthy controls we demonstrate changes across multiple cell types in PSC-UC.</a:t>
            </a:r>
            <a:br>
              <a:rPr lang="en-US" sz="1200" kern="1200">
                <a:solidFill>
                  <a:schemeClr val="tx1"/>
                </a:solidFill>
                <a:effectLst/>
                <a:latin typeface="Arial" panose="020B0604020202020204" pitchFamily="34" charset="0"/>
                <a:ea typeface="+mn-ea"/>
                <a:cs typeface="Arial" panose="020B0604020202020204" pitchFamily="34" charset="0"/>
              </a:rPr>
            </a:br>
            <a:r>
              <a:rPr lang="en-US" sz="1200" b="1" kern="1200">
                <a:solidFill>
                  <a:schemeClr val="tx1"/>
                </a:solidFill>
                <a:effectLst/>
                <a:latin typeface="Arial" panose="020B0604020202020204" pitchFamily="34" charset="0"/>
                <a:ea typeface="+mn-ea"/>
                <a:cs typeface="Arial" panose="020B0604020202020204" pitchFamily="34" charset="0"/>
              </a:rPr>
              <a:t>Results: </a:t>
            </a:r>
            <a:r>
              <a:rPr lang="en-GB" sz="1200" kern="1200">
                <a:solidFill>
                  <a:schemeClr val="tx1"/>
                </a:solidFill>
                <a:effectLst/>
                <a:latin typeface="Arial" panose="020B0604020202020204" pitchFamily="34" charset="0"/>
                <a:ea typeface="+mn-ea"/>
                <a:cs typeface="Arial" panose="020B0604020202020204" pitchFamily="34" charset="0"/>
              </a:rPr>
              <a:t>In both CD4 and CD8 memory T cells, we show evidence of decreased expression of genes involved in oxidative phosphorylation (OXPHOS) in the TI of patients with PSC-UC, supporting altered barrier immunity. We also show that mature enterocytes of the TI can be characterized by spatially organized cell states. The phase II detoxification gene, </a:t>
            </a:r>
            <a:r>
              <a:rPr lang="en-GB" sz="1200" i="1" kern="1200">
                <a:solidFill>
                  <a:schemeClr val="tx1"/>
                </a:solidFill>
                <a:effectLst/>
                <a:latin typeface="Arial" panose="020B0604020202020204" pitchFamily="34" charset="0"/>
                <a:ea typeface="+mn-ea"/>
                <a:cs typeface="Arial" panose="020B0604020202020204" pitchFamily="34" charset="0"/>
              </a:rPr>
              <a:t>Glutathione-S-transferase alpha 1 </a:t>
            </a:r>
            <a:r>
              <a:rPr lang="en-GB" sz="1200" kern="1200">
                <a:solidFill>
                  <a:schemeClr val="tx1"/>
                </a:solidFill>
                <a:effectLst/>
                <a:latin typeface="Arial" panose="020B0604020202020204" pitchFamily="34" charset="0"/>
                <a:ea typeface="+mn-ea"/>
                <a:cs typeface="Arial" panose="020B0604020202020204" pitchFamily="34" charset="0"/>
              </a:rPr>
              <a:t>(</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 marks one enterocyte state that is enriched at the base of villi and is co-expressed with multiple other detoxification enzymes. Genes within this co-expression module are downregulated in ileal samples from patients with PSC-UC, supporting altered detoxification capacity in ileal enterocytes in patients with PSC. Inverse correlations between GSTA1 protein abundance and alkaline phosphatase (ALP) levels in patients with PSC, and reduced </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 mRNA expression in a mouse model of cholestatic liver disease, support a direct role for reduced bile flow in downregulating GSTA1 and related detoxification proteins. Results from gnotobiotic mouse models suggests that </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 expression is tuneable through microbiome manipulation, with evidence that the presence of microbes that can deconjugate conjugated primary bile acids contribute to reduced expression of </a:t>
            </a:r>
            <a:r>
              <a:rPr lang="en-GB" sz="1200" i="1" kern="1200">
                <a:solidFill>
                  <a:schemeClr val="tx1"/>
                </a:solidFill>
                <a:effectLst/>
                <a:latin typeface="Arial" panose="020B0604020202020204" pitchFamily="34" charset="0"/>
                <a:ea typeface="+mn-ea"/>
                <a:cs typeface="Arial" panose="020B0604020202020204" pitchFamily="34" charset="0"/>
              </a:rPr>
              <a:t>Gsta1</a:t>
            </a:r>
            <a:r>
              <a:rPr lang="en-GB" sz="1200" kern="1200">
                <a:solidFill>
                  <a:schemeClr val="tx1"/>
                </a:solidFill>
                <a:effectLst/>
                <a:latin typeface="Arial" panose="020B0604020202020204" pitchFamily="34" charset="0"/>
                <a:ea typeface="+mn-ea"/>
                <a:cs typeface="Arial" panose="020B0604020202020204" pitchFamily="34" charset="0"/>
              </a:rPr>
              <a:t>.</a:t>
            </a:r>
            <a:br>
              <a:rPr lang="en-US" sz="1200" kern="1200">
                <a:solidFill>
                  <a:schemeClr val="tx1"/>
                </a:solidFill>
                <a:effectLst/>
                <a:latin typeface="Arial" panose="020B0604020202020204" pitchFamily="34" charset="0"/>
                <a:ea typeface="+mn-ea"/>
                <a:cs typeface="Arial" panose="020B0604020202020204" pitchFamily="34" charset="0"/>
              </a:rPr>
            </a:br>
            <a:r>
              <a:rPr lang="en-US" sz="1200" b="1" kern="1200">
                <a:solidFill>
                  <a:schemeClr val="tx1"/>
                </a:solidFill>
                <a:effectLst/>
                <a:latin typeface="Arial" panose="020B0604020202020204" pitchFamily="34" charset="0"/>
                <a:ea typeface="+mn-ea"/>
                <a:cs typeface="Arial" panose="020B0604020202020204" pitchFamily="34" charset="0"/>
              </a:rPr>
              <a:t>Conclusion: </a:t>
            </a:r>
            <a:r>
              <a:rPr lang="en-GB" sz="1200" kern="1200">
                <a:solidFill>
                  <a:schemeClr val="tx1"/>
                </a:solidFill>
                <a:effectLst/>
                <a:latin typeface="Arial" panose="020B0604020202020204" pitchFamily="34" charset="0"/>
                <a:ea typeface="+mn-ea"/>
                <a:cs typeface="Arial" panose="020B0604020202020204" pitchFamily="34" charset="0"/>
              </a:rPr>
              <a:t>We have identified new pathways that are disrupted in the small intestine of patients with PSC. These pathways represent potential new targets for treatment that can be tuned by microbiome intervention.</a:t>
            </a:r>
            <a:br>
              <a:rPr lang="en-US" sz="1200" kern="1200">
                <a:solidFill>
                  <a:schemeClr val="tx1"/>
                </a:solidFill>
                <a:effectLst/>
                <a:latin typeface="Arial" panose="020B0604020202020204" pitchFamily="34" charset="0"/>
                <a:ea typeface="+mn-ea"/>
                <a:cs typeface="Arial" panose="020B0604020202020204" pitchFamily="34" charset="0"/>
              </a:rPr>
            </a:br>
            <a:endParaRPr lang="en-NZ" sz="1200" kern="1200">
              <a:solidFill>
                <a:schemeClr val="tx1"/>
              </a:solidFill>
              <a:effectLst/>
              <a:latin typeface="Arial" panose="020B0604020202020204" pitchFamily="34" charset="0"/>
              <a:ea typeface="+mn-ea"/>
              <a:cs typeface="Arial" panose="020B0604020202020204" pitchFamily="34" charset="0"/>
            </a:endParaRPr>
          </a:p>
          <a:p>
            <a:endParaRPr lang="en-NZ"/>
          </a:p>
        </p:txBody>
      </p:sp>
      <p:sp>
        <p:nvSpPr>
          <p:cNvPr id="4" name="Slide Number Placeholder 3">
            <a:extLst>
              <a:ext uri="{FF2B5EF4-FFF2-40B4-BE49-F238E27FC236}">
                <a16:creationId xmlns:a16="http://schemas.microsoft.com/office/drawing/2014/main" id="{FD499238-28E9-7D48-E0C8-FB01B8D97B34}"/>
              </a:ext>
            </a:extLst>
          </p:cNvPr>
          <p:cNvSpPr>
            <a:spLocks noGrp="1"/>
          </p:cNvSpPr>
          <p:nvPr>
            <p:ph type="sldNum" sz="quarter" idx="5"/>
          </p:nvPr>
        </p:nvSpPr>
        <p:spPr/>
        <p:txBody>
          <a:bodyPr/>
          <a:lstStyle/>
          <a:p>
            <a:fld id="{F872C0F0-71E7-46B6-AA6F-1D7E0E2B8B3E}" type="slidenum">
              <a:rPr lang="en-US" smtClean="0"/>
              <a:t>11</a:t>
            </a:fld>
            <a:endParaRPr lang="en-US"/>
          </a:p>
        </p:txBody>
      </p:sp>
    </p:spTree>
    <p:extLst>
      <p:ext uri="{BB962C8B-B14F-4D97-AF65-F5344CB8AC3E}">
        <p14:creationId xmlns:p14="http://schemas.microsoft.com/office/powerpoint/2010/main" val="3395660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NCA, norucholic acid; PSC, primary sclerosing cholangitis; UDCA, ursodeoxycholic acid; ULN, upper limit of normal.</a:t>
            </a:r>
          </a:p>
          <a:p>
            <a:r>
              <a:rPr lang="en-US" sz="1200" b="1" kern="1200">
                <a:solidFill>
                  <a:schemeClr val="tx1"/>
                </a:solidFill>
                <a:effectLst/>
                <a:latin typeface="Arial" panose="020B0604020202020204" pitchFamily="34" charset="0"/>
                <a:ea typeface="+mn-ea"/>
                <a:cs typeface="Arial" panose="020B0604020202020204" pitchFamily="34" charset="0"/>
              </a:rPr>
              <a:t> </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mn-lt"/>
                <a:ea typeface="+mn-ea"/>
                <a:cs typeface="+mn-cs"/>
              </a:rPr>
              <a:t>Norucholic acid leads to biochemical and histologic improvement in primary sclerosing cholangitis: impact of concomitant ursodeoxycholic acid therapy</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OS-007</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Michael Trauner</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Palak J. Trivedi</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Gerald Denk</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Martti Färkkilä</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Peter Schirmacher</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Stefan G. Hübscher</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Michael Dill</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Gerda Elisabeth Villadsen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Christoph P. Berg</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Kristin K. Jørgensen</a:t>
            </a:r>
            <a:r>
              <a:rPr lang="en-US" sz="1200" kern="1200" baseline="30000">
                <a:solidFill>
                  <a:schemeClr val="tx1"/>
                </a:solidFill>
                <a:effectLst/>
                <a:latin typeface="+mn-lt"/>
                <a:ea typeface="+mn-ea"/>
                <a:cs typeface="+mn-cs"/>
              </a:rPr>
              <a:t>10,11</a:t>
            </a:r>
            <a:r>
              <a:rPr lang="en-US" sz="1200" kern="1200">
                <a:solidFill>
                  <a:schemeClr val="tx1"/>
                </a:solidFill>
                <a:effectLst/>
                <a:latin typeface="+mn-lt"/>
                <a:ea typeface="+mn-ea"/>
                <a:cs typeface="+mn-cs"/>
              </a:rPr>
              <a:t>, Marcel Vetter</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Münevver Demir</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Andreas E. Kremer</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Christoph Schramm</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Christian Strassburg</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Heike Bantel</a:t>
            </a:r>
            <a:r>
              <a:rPr lang="en-US" sz="1200" kern="1200" baseline="30000">
                <a:solidFill>
                  <a:schemeClr val="tx1"/>
                </a:solidFill>
                <a:effectLst/>
                <a:latin typeface="+mn-lt"/>
                <a:ea typeface="+mn-ea"/>
                <a:cs typeface="+mn-cs"/>
              </a:rPr>
              <a:t>17</a:t>
            </a:r>
            <a:r>
              <a:rPr lang="en-US" sz="1200" kern="1200">
                <a:solidFill>
                  <a:schemeClr val="tx1"/>
                </a:solidFill>
                <a:effectLst/>
                <a:latin typeface="+mn-lt"/>
                <a:ea typeface="+mn-ea"/>
                <a:cs typeface="+mn-cs"/>
              </a:rPr>
              <a:t>, Tobias Boettler</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Ulrich Beuers</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Alexandre Louvet</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Emina Halilbasic</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Sabine Weber</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Michael Stiess</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Markus Proels</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Ralph Müller</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Peter Fickert</a:t>
            </a:r>
            <a:r>
              <a:rPr lang="en-US" sz="1200"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Hans Heinrich Wedemeyer</a:t>
            </a:r>
            <a:r>
              <a:rPr lang="en-US" sz="1200" kern="1200" baseline="30000">
                <a:solidFill>
                  <a:schemeClr val="tx1"/>
                </a:solidFill>
                <a:effectLst/>
                <a:latin typeface="+mn-lt"/>
                <a:ea typeface="+mn-ea"/>
                <a:cs typeface="+mn-cs"/>
              </a:rPr>
              <a:t>17</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Division of Gastroenterology and Hepatology, Department of Internal Medicine III, Medical University of Vienna, Vienna, Austria</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NIHR Birmingham Biomedical Research Centre, University of Birmingham, Birmingham, United Kingdom</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Department of Medicine II, University Hospital LMU, Munich,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Department of Gastroenterology, University of Helsinki and Helsinki University Hospital, Helsinki, Finland</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Institute of Pathology, University Hospital Heidelberg, Heidelberg University, Heidelberg,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School of Infection, Inflammation and Immunology, University of Birmingham, Birmingham, United Kingdom</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Division of Gastroenterology, University Hospital Heidelberg, Heidelberg,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Department of Hepatology and Gastroenterology, Aarhus University Hospital, Aarhus, Denmark</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Department of Gastroenterology, Hepatology and Infectiology, University Hospital Tübingen, Tübingen,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Department of Gastroenterology, Akershus University Hospital, Lørenskog,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Norwegian PSC Research Center, Department of Transplantation Medicine, Clinic of Surgery and Specialized Medicine, Oslo University Hospital Rikshospitalet,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Department of Medicine 1, Friedrich-Alexander-University Erlangen-Nürnberg, Erlangen,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Department of Hepatology and Gastroenterology, Charité Universitätsmedizin Berlin, Berlin,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Department of Gastroenterology and Hepatology, University Hospital Zürich, Zürich, Switzerland</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Department of Medicine and Martin Zeitz Centre for Rare Diseases, University Medical Centre Hamburg-Eppendorf, Hamburg,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Department of Internal Medicine I, University Hospital Bonn, Bonn,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Department of Gastroenterology, Hepatology, Infectious Diseases and Endocrinology, Hannover Medical School, Hannover,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Department of Medicine II, University Hospital Freiburg, Freiburg,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Department of Gastroenterology and Hepatology, Amsterdam UMC, Locatie AMC, Amsterdam, Netherlands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Services des maladies de l’appareil digestif, CHU de Lille, Lille, France</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Dr. Falk Pharma GmbH, Freiburg,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22</a:t>
            </a:r>
            <a:r>
              <a:rPr lang="en-US" sz="1200" i="1" kern="1200">
                <a:solidFill>
                  <a:schemeClr val="tx1"/>
                </a:solidFill>
                <a:effectLst/>
                <a:latin typeface="+mn-lt"/>
                <a:ea typeface="+mn-ea"/>
                <a:cs typeface="+mn-cs"/>
              </a:rPr>
              <a:t>Department of Medicine, Medical University of Graz, Graz, Austria</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Currently no pharmacological therapy is approved for the treatment of primary sclerosing cholangitis (PSC) in most countries. Recently, norucholic acid (NCA) demonstrated superiority over placebo (PBO) in a phase 3 pivotal trial (NUC-5) in PSC that included patients with and without concomitant UDCA as background therapy. The efficacy of NCA in these two cohorts is compared in this subgroup analysis.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NUC-5 was a 192-week double-blind trial investigating 1,500 mg NCA versus PBO once daily in adults with PSC. Inclusion criteria included alkaline phosphatase (ALP) levels ≥1.5-fold upper limit of normal (ULN). Patients on a stable dose of UDCA (≤20 mg/kg body weight/day) for at least 8 weeks prior to baseline could maintain their UDCA regimen throughout the trial. The primary analysis was performed after 96 weeks, with the primary combined endpoint of no worsening in histological disease stage by Ludwig classification plus partial normalization of ALP to &lt;1.5-fold ULN. Secondary endpoints included histological, biochemical, and safety parameters.</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Within the full analysis set, 77.1% of NCA and 81.3% of PBO patients took background UDCA, respectively (NCA+UDCA n=158, PBO+UDCA n=78, NCA alone n=47, PBO alone n=18). Most baseline characteristics were balanced between the subgroups except for ALP levels (NCA+UDCA: 359 U/l, PBO+UDCA: 324 U/l, NCA alone: 373 U/l, PBO alone: 467 U/l). At the primary analysis, 12.7% of NCA patients and 5.1% of PBO patients taking UDCA achieved the primary endpoint (p=0.08) compared with 23.4% and 0% without UDCA (p&lt;0.001), respectively. Improvement in Ludwig histologic disease stage was observed for 23.4% of NCA+UDCA vs. 11.9% of PBO+UDCA patients (p=0.18), compared with 30.3% of patients with NCA alone vs. 6.7% with PBO alone (p=0.13) among patients with paired biopsies. Partial normalization of ALP was more frequent with NCA monotherapy (NCA alone: 25.5%, PBO alone: 5.6%, p=0.10; NCA+UDCA: 18.4%, PBO+UDCA: 15.4%, p=0.51) as was a 40% reduction in ALP from baseline (NCA alone: 31.9%, PBO alone: 0%, p&lt;0.001; NCA+UDCA: 14.6%, PBO+UDCA: 11.5%, p=0.50). Adverse events were generally balanced between NCA patients with and without UDCA.</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Treatment with NCA led to improvement in histologic and biochemical outcomes both with and without concomitant UDCA. Co-therapy with NCA plus UDCA was tolerated as well as NCA monotherapy. Higher rates of improvement were observed across all parameters in patients without concomitant UDCA as background therapy.</a:t>
            </a:r>
            <a:br>
              <a:rPr lang="en-US" sz="1200" kern="1200">
                <a:solidFill>
                  <a:schemeClr val="tx1"/>
                </a:solidFill>
                <a:effectLst/>
                <a:latin typeface="+mn-lt"/>
                <a:ea typeface="+mn-ea"/>
                <a:cs typeface="+mn-cs"/>
              </a:rPr>
            </a:br>
            <a:endParaRPr lang="en-NZ" sz="1200" kern="1200">
              <a:solidFill>
                <a:schemeClr val="tx1"/>
              </a:solidFill>
              <a:effectLst/>
              <a:latin typeface="+mn-lt"/>
              <a:ea typeface="+mn-ea"/>
              <a:cs typeface="+mn-cs"/>
            </a:endParaRPr>
          </a:p>
          <a:p>
            <a:endParaRPr lang="en-NZ"/>
          </a:p>
        </p:txBody>
      </p:sp>
      <p:sp>
        <p:nvSpPr>
          <p:cNvPr id="4" name="Slide Number Placeholder 3"/>
          <p:cNvSpPr>
            <a:spLocks noGrp="1"/>
          </p:cNvSpPr>
          <p:nvPr>
            <p:ph type="sldNum" sz="quarter" idx="5"/>
          </p:nvPr>
        </p:nvSpPr>
        <p:spPr/>
        <p:txBody>
          <a:bodyPr/>
          <a:lstStyle/>
          <a:p>
            <a:fld id="{F872C0F0-71E7-46B6-AA6F-1D7E0E2B8B3E}" type="slidenum">
              <a:rPr lang="en-US" smtClean="0"/>
              <a:t>13</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345CB-C1B1-2ED8-257D-4ACCE16881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79710A-988A-C4A6-5F47-26E2566E9721}"/>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BABA5805-5BBE-1184-6553-36CDA44DA26D}"/>
              </a:ext>
            </a:extLst>
          </p:cNvPr>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ELF, enhanced liver fibrosis; NCA, norucholic acid; UDCA, ursodeoxycholic acid; ULN, upper limit of normal.</a:t>
            </a:r>
          </a:p>
          <a:p>
            <a:r>
              <a:rPr lang="en-US" sz="1200" b="1" kern="1200">
                <a:solidFill>
                  <a:schemeClr val="tx1"/>
                </a:solidFill>
                <a:effectLst/>
                <a:latin typeface="Arial" panose="020B0604020202020204" pitchFamily="34" charset="0"/>
                <a:ea typeface="+mn-ea"/>
                <a:cs typeface="Arial" panose="020B0604020202020204" pitchFamily="34" charset="0"/>
              </a:rPr>
              <a:t> </a:t>
            </a:r>
            <a:endParaRPr lang="en-NZ" sz="1200" kern="1200">
              <a:solidFill>
                <a:schemeClr val="tx1"/>
              </a:solidFill>
              <a:effectLst/>
              <a:latin typeface="Arial" panose="020B0604020202020204" pitchFamily="34" charset="0"/>
              <a:ea typeface="+mn-ea"/>
              <a:cs typeface="Arial" panose="020B0604020202020204" pitchFamily="34" charset="0"/>
            </a:endParaRPr>
          </a:p>
          <a:p>
            <a:r>
              <a:rPr lang="en-US" sz="1200" b="1" kern="1200">
                <a:solidFill>
                  <a:schemeClr val="tx1"/>
                </a:solidFill>
                <a:effectLst/>
                <a:latin typeface="+mn-lt"/>
                <a:ea typeface="+mn-ea"/>
                <a:cs typeface="+mn-cs"/>
              </a:rPr>
              <a:t>Norucholic acid leads to biochemical and histologic improvement in primary sclerosing cholangitis: impact of concomitant ursodeoxycholic acid therapy</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OS-007</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Michael Trauner</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Palak J. Trivedi</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Gerald Denk</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Martti Färkkilä</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Peter Schirmacher</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Stefan G. Hübscher</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Michael Dill</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Gerda Elisabeth Villadsen</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Christoph P. Berg</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Kristin K. Jørgensen</a:t>
            </a:r>
            <a:r>
              <a:rPr lang="en-US" sz="1200" kern="1200" baseline="30000">
                <a:solidFill>
                  <a:schemeClr val="tx1"/>
                </a:solidFill>
                <a:effectLst/>
                <a:latin typeface="+mn-lt"/>
                <a:ea typeface="+mn-ea"/>
                <a:cs typeface="+mn-cs"/>
              </a:rPr>
              <a:t>10,11</a:t>
            </a:r>
            <a:r>
              <a:rPr lang="en-US" sz="1200" kern="1200">
                <a:solidFill>
                  <a:schemeClr val="tx1"/>
                </a:solidFill>
                <a:effectLst/>
                <a:latin typeface="+mn-lt"/>
                <a:ea typeface="+mn-ea"/>
                <a:cs typeface="+mn-cs"/>
              </a:rPr>
              <a:t>, Marcel Vetter</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Münevver Demir</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Andreas E. Kremer</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Christoph Schramm</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Christian Strassburg</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Heike Bantel</a:t>
            </a:r>
            <a:r>
              <a:rPr lang="en-US" sz="1200" kern="1200" baseline="30000">
                <a:solidFill>
                  <a:schemeClr val="tx1"/>
                </a:solidFill>
                <a:effectLst/>
                <a:latin typeface="+mn-lt"/>
                <a:ea typeface="+mn-ea"/>
                <a:cs typeface="+mn-cs"/>
              </a:rPr>
              <a:t>17</a:t>
            </a:r>
            <a:r>
              <a:rPr lang="en-US" sz="1200" kern="1200">
                <a:solidFill>
                  <a:schemeClr val="tx1"/>
                </a:solidFill>
                <a:effectLst/>
                <a:latin typeface="+mn-lt"/>
                <a:ea typeface="+mn-ea"/>
                <a:cs typeface="+mn-cs"/>
              </a:rPr>
              <a:t>, Tobias Boettler</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Ulrich Beuers</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Alexandre Louvet</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Emina Halilbasic</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Sabine Weber</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Michael Stiess</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Markus Proels</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Ralph Müller</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Peter Fickert</a:t>
            </a:r>
            <a:r>
              <a:rPr lang="en-US" sz="1200"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Hans Heinrich Wedemeyer</a:t>
            </a:r>
            <a:r>
              <a:rPr lang="en-US" sz="1200" kern="1200" baseline="30000">
                <a:solidFill>
                  <a:schemeClr val="tx1"/>
                </a:solidFill>
                <a:effectLst/>
                <a:latin typeface="+mn-lt"/>
                <a:ea typeface="+mn-ea"/>
                <a:cs typeface="+mn-cs"/>
              </a:rPr>
              <a:t>17</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Division of Gastroenterology and Hepatology, Department of Internal Medicine III, Medical University of Vienna, Vienna, Austria</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NIHR Birmingham Biomedical Research Centre, University of Birmingham, Birmingham, United Kingdom</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Department of Medicine II, University Hospital LMU, Munich,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Department of Gastroenterology, University of Helsinki and Helsinki University Hospital, Helsinki, Finland</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Institute of Pathology, University Hospital Heidelberg, Heidelberg University, Heidelberg,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6</a:t>
            </a:r>
            <a:r>
              <a:rPr lang="en-US" sz="1200" i="1" kern="1200">
                <a:solidFill>
                  <a:schemeClr val="tx1"/>
                </a:solidFill>
                <a:effectLst/>
                <a:latin typeface="+mn-lt"/>
                <a:ea typeface="+mn-ea"/>
                <a:cs typeface="+mn-cs"/>
              </a:rPr>
              <a:t>School of Infection, Inflammation and Immunology, University of Birmingham, Birmingham, United Kingdom</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7</a:t>
            </a:r>
            <a:r>
              <a:rPr lang="en-US" sz="1200" i="1" kern="1200">
                <a:solidFill>
                  <a:schemeClr val="tx1"/>
                </a:solidFill>
                <a:effectLst/>
                <a:latin typeface="+mn-lt"/>
                <a:ea typeface="+mn-ea"/>
                <a:cs typeface="+mn-cs"/>
              </a:rPr>
              <a:t>Division of Gastroenterology, University Hospital Heidelberg, Heidelberg,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8</a:t>
            </a:r>
            <a:r>
              <a:rPr lang="en-US" sz="1200" i="1" kern="1200">
                <a:solidFill>
                  <a:schemeClr val="tx1"/>
                </a:solidFill>
                <a:effectLst/>
                <a:latin typeface="+mn-lt"/>
                <a:ea typeface="+mn-ea"/>
                <a:cs typeface="+mn-cs"/>
              </a:rPr>
              <a:t>Department of Hepatology and Gastroenterology, Aarhus University Hospital, Aarhus, Denmark</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9</a:t>
            </a:r>
            <a:r>
              <a:rPr lang="en-US" sz="1200" i="1" kern="1200">
                <a:solidFill>
                  <a:schemeClr val="tx1"/>
                </a:solidFill>
                <a:effectLst/>
                <a:latin typeface="+mn-lt"/>
                <a:ea typeface="+mn-ea"/>
                <a:cs typeface="+mn-cs"/>
              </a:rPr>
              <a:t>Department of Gastroenterology, Hepatology and Infectiology, University Hospital Tübingen, Tübingen,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10</a:t>
            </a:r>
            <a:r>
              <a:rPr lang="en-US" sz="1200" i="1" kern="1200">
                <a:solidFill>
                  <a:schemeClr val="tx1"/>
                </a:solidFill>
                <a:effectLst/>
                <a:latin typeface="+mn-lt"/>
                <a:ea typeface="+mn-ea"/>
                <a:cs typeface="+mn-cs"/>
              </a:rPr>
              <a:t>Department of Gastroenterology, Akershus University Hospital, Lørenskog,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11</a:t>
            </a:r>
            <a:r>
              <a:rPr lang="en-US" sz="1200" i="1" kern="1200">
                <a:solidFill>
                  <a:schemeClr val="tx1"/>
                </a:solidFill>
                <a:effectLst/>
                <a:latin typeface="+mn-lt"/>
                <a:ea typeface="+mn-ea"/>
                <a:cs typeface="+mn-cs"/>
              </a:rPr>
              <a:t>Norwegian PSC Research Center, Department of Transplantation Medicine, Clinic of Surgery and Specialized Medicine, Oslo University Hospital Rikshospitalet, Oslo, Norway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12</a:t>
            </a:r>
            <a:r>
              <a:rPr lang="en-US" sz="1200" i="1" kern="1200">
                <a:solidFill>
                  <a:schemeClr val="tx1"/>
                </a:solidFill>
                <a:effectLst/>
                <a:latin typeface="+mn-lt"/>
                <a:ea typeface="+mn-ea"/>
                <a:cs typeface="+mn-cs"/>
              </a:rPr>
              <a:t>Department of Medicine 1, Friedrich-Alexander-University Erlangen-Nürnberg, Erlangen,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13</a:t>
            </a:r>
            <a:r>
              <a:rPr lang="en-US" sz="1200" i="1" kern="1200">
                <a:solidFill>
                  <a:schemeClr val="tx1"/>
                </a:solidFill>
                <a:effectLst/>
                <a:latin typeface="+mn-lt"/>
                <a:ea typeface="+mn-ea"/>
                <a:cs typeface="+mn-cs"/>
              </a:rPr>
              <a:t>Department of Hepatology and Gastroenterology, Charité Universitätsmedizin Berlin, Berlin,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14</a:t>
            </a:r>
            <a:r>
              <a:rPr lang="en-US" sz="1200" i="1" kern="1200">
                <a:solidFill>
                  <a:schemeClr val="tx1"/>
                </a:solidFill>
                <a:effectLst/>
                <a:latin typeface="+mn-lt"/>
                <a:ea typeface="+mn-ea"/>
                <a:cs typeface="+mn-cs"/>
              </a:rPr>
              <a:t>Department of Gastroenterology and Hepatology, University Hospital Zürich, Zürich, Switzerland</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15</a:t>
            </a:r>
            <a:r>
              <a:rPr lang="en-US" sz="1200" i="1" kern="1200">
                <a:solidFill>
                  <a:schemeClr val="tx1"/>
                </a:solidFill>
                <a:effectLst/>
                <a:latin typeface="+mn-lt"/>
                <a:ea typeface="+mn-ea"/>
                <a:cs typeface="+mn-cs"/>
              </a:rPr>
              <a:t>Department of Medicine and Martin Zeitz Centre for Rare Diseases, University Medical Centre Hamburg-Eppendorf, Hamburg,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16</a:t>
            </a:r>
            <a:r>
              <a:rPr lang="en-US" sz="1200" i="1" kern="1200">
                <a:solidFill>
                  <a:schemeClr val="tx1"/>
                </a:solidFill>
                <a:effectLst/>
                <a:latin typeface="+mn-lt"/>
                <a:ea typeface="+mn-ea"/>
                <a:cs typeface="+mn-cs"/>
              </a:rPr>
              <a:t>Department of Internal Medicine I, University Hospital Bonn, Bonn,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17</a:t>
            </a:r>
            <a:r>
              <a:rPr lang="en-US" sz="1200" i="1" kern="1200">
                <a:solidFill>
                  <a:schemeClr val="tx1"/>
                </a:solidFill>
                <a:effectLst/>
                <a:latin typeface="+mn-lt"/>
                <a:ea typeface="+mn-ea"/>
                <a:cs typeface="+mn-cs"/>
              </a:rPr>
              <a:t>Department of Gastroenterology, Hepatology, Infectious Diseases and Endocrinology, Hannover Medical School, Hannover,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18</a:t>
            </a:r>
            <a:r>
              <a:rPr lang="en-US" sz="1200" i="1" kern="1200">
                <a:solidFill>
                  <a:schemeClr val="tx1"/>
                </a:solidFill>
                <a:effectLst/>
                <a:latin typeface="+mn-lt"/>
                <a:ea typeface="+mn-ea"/>
                <a:cs typeface="+mn-cs"/>
              </a:rPr>
              <a:t>Department of Medicine II, University Hospital Freiburg, Freiburg,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19</a:t>
            </a:r>
            <a:r>
              <a:rPr lang="en-US" sz="1200" i="1" kern="1200">
                <a:solidFill>
                  <a:schemeClr val="tx1"/>
                </a:solidFill>
                <a:effectLst/>
                <a:latin typeface="+mn-lt"/>
                <a:ea typeface="+mn-ea"/>
                <a:cs typeface="+mn-cs"/>
              </a:rPr>
              <a:t>Department of Gastroenterology and Hepatology, Amsterdam UMC, Locatie AMC, Amsterdam, Netherlands</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20</a:t>
            </a:r>
            <a:r>
              <a:rPr lang="en-US" sz="1200" i="1" kern="1200">
                <a:solidFill>
                  <a:schemeClr val="tx1"/>
                </a:solidFill>
                <a:effectLst/>
                <a:latin typeface="+mn-lt"/>
                <a:ea typeface="+mn-ea"/>
                <a:cs typeface="+mn-cs"/>
              </a:rPr>
              <a:t>Services des maladies de l’appareil digestif, CHU de Lille, Lille, France</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21</a:t>
            </a:r>
            <a:r>
              <a:rPr lang="en-US" sz="1200" i="1" kern="1200">
                <a:solidFill>
                  <a:schemeClr val="tx1"/>
                </a:solidFill>
                <a:effectLst/>
                <a:latin typeface="+mn-lt"/>
                <a:ea typeface="+mn-ea"/>
                <a:cs typeface="+mn-cs"/>
              </a:rPr>
              <a:t>Dr. Falk Pharma GmbH, Freiburg, Germany</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22</a:t>
            </a:r>
            <a:r>
              <a:rPr lang="en-US" sz="1200" i="1" kern="1200">
                <a:solidFill>
                  <a:schemeClr val="tx1"/>
                </a:solidFill>
                <a:effectLst/>
                <a:latin typeface="+mn-lt"/>
                <a:ea typeface="+mn-ea"/>
                <a:cs typeface="+mn-cs"/>
              </a:rPr>
              <a:t>Department of Medicine, Medical University of Graz, Graz, Austria</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Currently no pharmacological therapy is approved for the treatment of primary sclerosing cholangitis (PSC) in most countries. Recently, norucholic acid (NCA) demonstrated superiority over placebo (PBO) in a phase 3 pivotal trial (NUC-5) in PSC that included patients with and without concomitant UDCA as background therapy. The efficacy of NCA in these two cohorts is compared in this subgroup analysis.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NUC-5 was a 192-week double-blind trial investigating 1,500 mg NCA versus PBO once daily in adults with PSC. Inclusion criteria included alkaline phosphatase (ALP) levels ≥1.5-fold upper limit of normal (ULN). Patients on a stable dose of UDCA (≤20 mg/kg body weight/day) for at least 8 weeks prior to baseline could maintain their UDCA regimen throughout the trial. The primary analysis was performed after 96 weeks, with the primary combined endpoint of no worsening in histological disease stage by Ludwig classification plus partial normalization of ALP to &lt;1.5-fold ULN. Secondary endpoints included histological, biochemical, and safety parameters.</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Within the full analysis set, 77.1% of NCA and 81.3% of PBO patients took background UDCA, respectively (NCA+UDCA n=158, PBO+UDCA n=78, NCA alone n=47, PBO alone n=18). Most baseline characteristics were balanced between the subgroups except for ALP levels (NCA+UDCA: 359 U/l, PBO+UDCA: 324 U/l, NCA alone: 373 U/l, PBO alone: 467 U/l). At the primary analysis, 12.7% of NCA patients and 5.1% of PBO patients taking UDCA achieved the primary endpoint (p=0.08) compared with 23.4% and 0% without UDCA (p&lt;0.001), respectively. Improvement in Ludwig histologic disease stage was observed for 23.4% of NCA+UDCA vs. 11.9% of PBO+UDCA patients (p=0.18), compared with 30.3% of patients with NCA alone vs. 6.7% with PBO alone (p=0.13) among patients with paired biopsies. Partial normalization of ALP was more frequent with NCA monotherapy (NCA alone: 25.5%, PBO alone: 5.6%, p=0.10; NCA+UDCA: 18.4%, PBO+UDCA: 15.4%, p=0.51) as was a 40% reduction in ALP from baseline (NCA alone: 31.9%, PBO alone: 0%, p&lt;0.001; NCA+UDCA: 14.6%, PBO+UDCA: 11.5%, p=0.50). Adverse events were generally balanced between NCA patients with and without UDCA.</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Treatment with NCA led to improvement in histologic and biochemical outcomes both with and without concomitant UDCA. Co-therapy with NCA plus UDCA was tolerated as well as NCA monotherapy. Higher rates of improvement were observed across all parameters in patients without concomitant UDCA as background therapy.</a:t>
            </a:r>
            <a:br>
              <a:rPr lang="en-US" sz="1200" kern="1200">
                <a:solidFill>
                  <a:schemeClr val="tx1"/>
                </a:solidFill>
                <a:effectLst/>
                <a:latin typeface="+mn-lt"/>
                <a:ea typeface="+mn-ea"/>
                <a:cs typeface="+mn-cs"/>
              </a:rPr>
            </a:br>
            <a:endParaRPr lang="en-NZ" sz="1200" kern="1200">
              <a:solidFill>
                <a:schemeClr val="tx1"/>
              </a:solidFill>
              <a:effectLst/>
              <a:latin typeface="+mn-lt"/>
              <a:ea typeface="+mn-ea"/>
              <a:cs typeface="+mn-cs"/>
            </a:endParaRPr>
          </a:p>
          <a:p>
            <a:endParaRPr lang="en-NZ"/>
          </a:p>
        </p:txBody>
      </p:sp>
      <p:sp>
        <p:nvSpPr>
          <p:cNvPr id="4" name="Slide Number Placeholder 3">
            <a:extLst>
              <a:ext uri="{FF2B5EF4-FFF2-40B4-BE49-F238E27FC236}">
                <a16:creationId xmlns:a16="http://schemas.microsoft.com/office/drawing/2014/main" id="{788D9CF4-7DB0-5DD1-63DA-BFA8558F6735}"/>
              </a:ext>
            </a:extLst>
          </p:cNvPr>
          <p:cNvSpPr>
            <a:spLocks noGrp="1"/>
          </p:cNvSpPr>
          <p:nvPr>
            <p:ph type="sldNum" sz="quarter" idx="5"/>
          </p:nvPr>
        </p:nvSpPr>
        <p:spPr/>
        <p:txBody>
          <a:bodyPr/>
          <a:lstStyle/>
          <a:p>
            <a:fld id="{F872C0F0-71E7-46B6-AA6F-1D7E0E2B8B3E}" type="slidenum">
              <a:rPr lang="en-US" smtClean="0"/>
              <a:t>14</a:t>
            </a:fld>
            <a:endParaRPr lang="en-US"/>
          </a:p>
        </p:txBody>
      </p:sp>
    </p:spTree>
    <p:extLst>
      <p:ext uri="{BB962C8B-B14F-4D97-AF65-F5344CB8AC3E}">
        <p14:creationId xmlns:p14="http://schemas.microsoft.com/office/powerpoint/2010/main" val="1084841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r>
              <a:rPr lang="en-US" sz="1200" b="1" i="1" kern="1200">
                <a:solidFill>
                  <a:schemeClr val="tx1"/>
                </a:solidFill>
                <a:effectLst/>
                <a:latin typeface="Arial" panose="020B0604020202020204" pitchFamily="34" charset="0"/>
                <a:ea typeface="+mn-ea"/>
                <a:cs typeface="Arial" panose="020B0604020202020204" pitchFamily="34" charset="0"/>
              </a:rPr>
              <a:t>Abbreviations: </a:t>
            </a:r>
            <a:r>
              <a:rPr lang="en-US" sz="1200" b="0" i="1" kern="1200">
                <a:solidFill>
                  <a:schemeClr val="tx1"/>
                </a:solidFill>
                <a:effectLst/>
                <a:latin typeface="Arial" panose="020B0604020202020204" pitchFamily="34" charset="0"/>
                <a:ea typeface="+mn-ea"/>
                <a:cs typeface="Arial" panose="020B0604020202020204" pitchFamily="34" charset="0"/>
              </a:rPr>
              <a:t>ALP, alkaline phosphatase; ALT, alanine aminotransferase; AST, aspartate aminotransferase; GGT, gamma glutamyl transferase; IQR, interquartile range; OCA, obeticholic acid; PBC, primary biliary cholangitis;</a:t>
            </a:r>
            <a:r>
              <a:rPr lang="en-US" sz="1200" b="1" i="1" kern="1200">
                <a:solidFill>
                  <a:schemeClr val="tx1"/>
                </a:solidFill>
                <a:effectLst/>
                <a:latin typeface="Arial" panose="020B0604020202020204" pitchFamily="34" charset="0"/>
                <a:ea typeface="+mn-ea"/>
                <a:cs typeface="Arial" panose="020B0604020202020204" pitchFamily="34" charset="0"/>
              </a:rPr>
              <a:t> </a:t>
            </a:r>
            <a:r>
              <a:rPr lang="en-US" sz="1200" b="0" i="1" kern="1200">
                <a:solidFill>
                  <a:schemeClr val="tx1"/>
                </a:solidFill>
                <a:effectLst/>
                <a:latin typeface="Arial" panose="020B0604020202020204" pitchFamily="34" charset="0"/>
                <a:ea typeface="+mn-ea"/>
                <a:cs typeface="Arial" panose="020B0604020202020204" pitchFamily="34" charset="0"/>
              </a:rPr>
              <a:t>UDCA, ursodeoxycholic acid; ULN, upper limit of normal.</a:t>
            </a:r>
            <a:endParaRPr lang="en-NZ" sz="1200" b="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 </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Management of patients with primary biliary cholangitis in the post-obeticholic era: Real-world effectiveness data on elafibranor and seladelpar from the ColHai registry</a:t>
            </a:r>
          </a:p>
          <a:p>
            <a:endParaRPr lang="en-US" sz="1200" b="1"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OS-010</a:t>
            </a:r>
            <a:endParaRPr lang="en-NZ" sz="1200" kern="1200">
              <a:solidFill>
                <a:schemeClr val="tx1"/>
              </a:solidFill>
              <a:effectLst/>
              <a:latin typeface="+mn-lt"/>
              <a:ea typeface="+mn-ea"/>
              <a:cs typeface="+mn-cs"/>
            </a:endParaRPr>
          </a:p>
          <a:p>
            <a:endParaRPr lang="en-NZ" sz="1200"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Alvaro Diaz-Gonzalez</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Cristina Montón</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Marina Brosell</a:t>
            </a:r>
            <a:r>
              <a:rPr lang="en-US" sz="1200" kern="1200" baseline="30000">
                <a:solidFill>
                  <a:schemeClr val="tx1"/>
                </a:solidFill>
                <a:effectLst/>
                <a:latin typeface="+mn-lt"/>
                <a:ea typeface="+mn-ea"/>
                <a:cs typeface="+mn-cs"/>
              </a:rPr>
              <a:t>2</a:t>
            </a:r>
            <a:r>
              <a:rPr lang="en-US" sz="1200" kern="1200">
                <a:solidFill>
                  <a:schemeClr val="tx1"/>
                </a:solidFill>
                <a:effectLst/>
                <a:latin typeface="+mn-lt"/>
                <a:ea typeface="+mn-ea"/>
                <a:cs typeface="+mn-cs"/>
              </a:rPr>
              <a:t>, Agustin Castiella</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Silvia Torrente</a:t>
            </a:r>
            <a:r>
              <a:rPr lang="en-US" sz="1200" kern="1200" baseline="30000">
                <a:solidFill>
                  <a:schemeClr val="tx1"/>
                </a:solidFill>
                <a:effectLst/>
                <a:latin typeface="+mn-lt"/>
                <a:ea typeface="+mn-ea"/>
                <a:cs typeface="+mn-cs"/>
              </a:rPr>
              <a:t>3</a:t>
            </a:r>
            <a:r>
              <a:rPr lang="en-US" sz="1200" kern="1200">
                <a:solidFill>
                  <a:schemeClr val="tx1"/>
                </a:solidFill>
                <a:effectLst/>
                <a:latin typeface="+mn-lt"/>
                <a:ea typeface="+mn-ea"/>
                <a:cs typeface="+mn-cs"/>
              </a:rPr>
              <a:t>, Montserrat Garcia-Retortillo</a:t>
            </a:r>
            <a:r>
              <a:rPr lang="en-US" sz="1200" kern="1200" baseline="30000">
                <a:solidFill>
                  <a:schemeClr val="tx1"/>
                </a:solidFill>
                <a:effectLst/>
                <a:latin typeface="+mn-lt"/>
                <a:ea typeface="+mn-ea"/>
                <a:cs typeface="+mn-cs"/>
              </a:rPr>
              <a:t>4</a:t>
            </a:r>
            <a:r>
              <a:rPr lang="en-US" sz="1200" kern="1200">
                <a:solidFill>
                  <a:schemeClr val="tx1"/>
                </a:solidFill>
                <a:effectLst/>
                <a:latin typeface="+mn-lt"/>
                <a:ea typeface="+mn-ea"/>
                <a:cs typeface="+mn-cs"/>
              </a:rPr>
              <a:t>, Ares Villagrasa</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Mar Riveiro Barciela</a:t>
            </a:r>
            <a:r>
              <a:rPr lang="en-US" sz="1200" kern="1200" baseline="30000">
                <a:solidFill>
                  <a:schemeClr val="tx1"/>
                </a:solidFill>
                <a:effectLst/>
                <a:latin typeface="+mn-lt"/>
                <a:ea typeface="+mn-ea"/>
                <a:cs typeface="+mn-cs"/>
              </a:rPr>
              <a:t>5</a:t>
            </a:r>
            <a:r>
              <a:rPr lang="en-US" sz="1200" kern="1200">
                <a:solidFill>
                  <a:schemeClr val="tx1"/>
                </a:solidFill>
                <a:effectLst/>
                <a:latin typeface="+mn-lt"/>
                <a:ea typeface="+mn-ea"/>
                <a:cs typeface="+mn-cs"/>
              </a:rPr>
              <a:t>, Elena Gómez-Domínguez</a:t>
            </a:r>
            <a:r>
              <a:rPr lang="en-US" sz="1200" kern="1200" baseline="30000">
                <a:solidFill>
                  <a:schemeClr val="tx1"/>
                </a:solidFill>
                <a:effectLst/>
                <a:latin typeface="+mn-lt"/>
                <a:ea typeface="+mn-ea"/>
                <a:cs typeface="+mn-cs"/>
              </a:rPr>
              <a:t>6</a:t>
            </a:r>
            <a:r>
              <a:rPr lang="en-US" sz="1200" kern="1200">
                <a:solidFill>
                  <a:schemeClr val="tx1"/>
                </a:solidFill>
                <a:effectLst/>
                <a:latin typeface="+mn-lt"/>
                <a:ea typeface="+mn-ea"/>
                <a:cs typeface="+mn-cs"/>
              </a:rPr>
              <a:t>, Ana Arencibia Almeida</a:t>
            </a:r>
            <a:r>
              <a:rPr lang="en-US" sz="1200" kern="1200" baseline="30000">
                <a:solidFill>
                  <a:schemeClr val="tx1"/>
                </a:solidFill>
                <a:effectLst/>
                <a:latin typeface="+mn-lt"/>
                <a:ea typeface="+mn-ea"/>
                <a:cs typeface="+mn-cs"/>
              </a:rPr>
              <a:t>7</a:t>
            </a:r>
            <a:r>
              <a:rPr lang="en-US" sz="1200" kern="1200">
                <a:solidFill>
                  <a:schemeClr val="tx1"/>
                </a:solidFill>
                <a:effectLst/>
                <a:latin typeface="+mn-lt"/>
                <a:ea typeface="+mn-ea"/>
                <a:cs typeface="+mn-cs"/>
              </a:rPr>
              <a:t>, María Del Barrio</a:t>
            </a:r>
            <a:r>
              <a:rPr lang="en-US" sz="1200" kern="1200" baseline="30000">
                <a:solidFill>
                  <a:schemeClr val="tx1"/>
                </a:solidFill>
                <a:effectLst/>
                <a:latin typeface="+mn-lt"/>
                <a:ea typeface="+mn-ea"/>
                <a:cs typeface="+mn-cs"/>
              </a:rPr>
              <a:t>1</a:t>
            </a:r>
            <a:r>
              <a:rPr lang="en-US" sz="1200" kern="1200">
                <a:solidFill>
                  <a:schemeClr val="tx1"/>
                </a:solidFill>
                <a:effectLst/>
                <a:latin typeface="+mn-lt"/>
                <a:ea typeface="+mn-ea"/>
                <a:cs typeface="+mn-cs"/>
              </a:rPr>
              <a:t>, Helena Hernández Evole</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Sergio Rodriguez-Tajes</a:t>
            </a:r>
            <a:r>
              <a:rPr lang="en-US" sz="1200" kern="1200" baseline="30000">
                <a:solidFill>
                  <a:schemeClr val="tx1"/>
                </a:solidFill>
                <a:effectLst/>
                <a:latin typeface="+mn-lt"/>
                <a:ea typeface="+mn-ea"/>
                <a:cs typeface="+mn-cs"/>
              </a:rPr>
              <a:t>8</a:t>
            </a:r>
            <a:r>
              <a:rPr lang="en-US" sz="1200" kern="1200">
                <a:solidFill>
                  <a:schemeClr val="tx1"/>
                </a:solidFill>
                <a:effectLst/>
                <a:latin typeface="+mn-lt"/>
                <a:ea typeface="+mn-ea"/>
                <a:cs typeface="+mn-cs"/>
              </a:rPr>
              <a:t>, Alberto Monescillo</a:t>
            </a:r>
            <a:r>
              <a:rPr lang="en-US" sz="1200" kern="1200" baseline="30000">
                <a:solidFill>
                  <a:schemeClr val="tx1"/>
                </a:solidFill>
                <a:effectLst/>
                <a:latin typeface="+mn-lt"/>
                <a:ea typeface="+mn-ea"/>
                <a:cs typeface="+mn-cs"/>
              </a:rPr>
              <a:t>9</a:t>
            </a:r>
            <a:r>
              <a:rPr lang="en-US" sz="1200" kern="1200">
                <a:solidFill>
                  <a:schemeClr val="tx1"/>
                </a:solidFill>
                <a:effectLst/>
                <a:latin typeface="+mn-lt"/>
                <a:ea typeface="+mn-ea"/>
                <a:cs typeface="+mn-cs"/>
              </a:rPr>
              <a:t>, Miren Garcia Cortes</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Juan Pedro Toro Ortiz</a:t>
            </a:r>
            <a:r>
              <a:rPr lang="en-US" sz="1200" kern="1200" baseline="30000">
                <a:solidFill>
                  <a:schemeClr val="tx1"/>
                </a:solidFill>
                <a:effectLst/>
                <a:latin typeface="+mn-lt"/>
                <a:ea typeface="+mn-ea"/>
                <a:cs typeface="+mn-cs"/>
              </a:rPr>
              <a:t>10</a:t>
            </a:r>
            <a:r>
              <a:rPr lang="en-US" sz="1200" kern="1200">
                <a:solidFill>
                  <a:schemeClr val="tx1"/>
                </a:solidFill>
                <a:effectLst/>
                <a:latin typeface="+mn-lt"/>
                <a:ea typeface="+mn-ea"/>
                <a:cs typeface="+mn-cs"/>
              </a:rPr>
              <a:t>, Jose Manuel Sousa-Martin</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Javier Ampuero Herrojo</a:t>
            </a:r>
            <a:r>
              <a:rPr lang="en-US" sz="1200" kern="1200" baseline="30000">
                <a:solidFill>
                  <a:schemeClr val="tx1"/>
                </a:solidFill>
                <a:effectLst/>
                <a:latin typeface="+mn-lt"/>
                <a:ea typeface="+mn-ea"/>
                <a:cs typeface="+mn-cs"/>
              </a:rPr>
              <a:t>11</a:t>
            </a:r>
            <a:r>
              <a:rPr lang="en-US" sz="1200" kern="1200">
                <a:solidFill>
                  <a:schemeClr val="tx1"/>
                </a:solidFill>
                <a:effectLst/>
                <a:latin typeface="+mn-lt"/>
                <a:ea typeface="+mn-ea"/>
                <a:cs typeface="+mn-cs"/>
              </a:rPr>
              <a:t>, Adolfo Gallego Moya</a:t>
            </a:r>
            <a:r>
              <a:rPr lang="en-US" sz="1200" kern="1200" baseline="30000">
                <a:solidFill>
                  <a:schemeClr val="tx1"/>
                </a:solidFill>
                <a:effectLst/>
                <a:latin typeface="+mn-lt"/>
                <a:ea typeface="+mn-ea"/>
                <a:cs typeface="+mn-cs"/>
              </a:rPr>
              <a:t>12</a:t>
            </a:r>
            <a:r>
              <a:rPr lang="en-US" sz="1200" kern="1200">
                <a:solidFill>
                  <a:schemeClr val="tx1"/>
                </a:solidFill>
                <a:effectLst/>
                <a:latin typeface="+mn-lt"/>
                <a:ea typeface="+mn-ea"/>
                <a:cs typeface="+mn-cs"/>
              </a:rPr>
              <a:t>, Francisca Cuenca Alarcón</a:t>
            </a:r>
            <a:r>
              <a:rPr lang="en-US" sz="1200" kern="1200" baseline="30000">
                <a:solidFill>
                  <a:schemeClr val="tx1"/>
                </a:solidFill>
                <a:effectLst/>
                <a:latin typeface="+mn-lt"/>
                <a:ea typeface="+mn-ea"/>
                <a:cs typeface="+mn-cs"/>
              </a:rPr>
              <a:t>13</a:t>
            </a:r>
            <a:r>
              <a:rPr lang="en-US" sz="1200" kern="1200">
                <a:solidFill>
                  <a:schemeClr val="tx1"/>
                </a:solidFill>
                <a:effectLst/>
                <a:latin typeface="+mn-lt"/>
                <a:ea typeface="+mn-ea"/>
                <a:cs typeface="+mn-cs"/>
              </a:rPr>
              <a:t>, Marta Casado-Martin</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Alejandro Rodríguez Mateu</a:t>
            </a:r>
            <a:r>
              <a:rPr lang="en-US" sz="1200" kern="1200" baseline="30000">
                <a:solidFill>
                  <a:schemeClr val="tx1"/>
                </a:solidFill>
                <a:effectLst/>
                <a:latin typeface="+mn-lt"/>
                <a:ea typeface="+mn-ea"/>
                <a:cs typeface="+mn-cs"/>
              </a:rPr>
              <a:t>14</a:t>
            </a:r>
            <a:r>
              <a:rPr lang="en-US" sz="1200" kern="1200">
                <a:solidFill>
                  <a:schemeClr val="tx1"/>
                </a:solidFill>
                <a:effectLst/>
                <a:latin typeface="+mn-lt"/>
                <a:ea typeface="+mn-ea"/>
                <a:cs typeface="+mn-cs"/>
              </a:rPr>
              <a:t>, Manuel Hernández-Guerra</a:t>
            </a:r>
            <a:r>
              <a:rPr lang="en-US" sz="1200" kern="1200" baseline="30000">
                <a:solidFill>
                  <a:schemeClr val="tx1"/>
                </a:solidFill>
                <a:effectLst/>
                <a:latin typeface="+mn-lt"/>
                <a:ea typeface="+mn-ea"/>
                <a:cs typeface="+mn-cs"/>
              </a:rPr>
              <a:t>15</a:t>
            </a:r>
            <a:r>
              <a:rPr lang="en-US" sz="1200" kern="1200">
                <a:solidFill>
                  <a:schemeClr val="tx1"/>
                </a:solidFill>
                <a:effectLst/>
                <a:latin typeface="+mn-lt"/>
                <a:ea typeface="+mn-ea"/>
                <a:cs typeface="+mn-cs"/>
              </a:rPr>
              <a:t>, María Pilar Rios</a:t>
            </a:r>
            <a:r>
              <a:rPr lang="en-US" sz="1200" kern="1200" baseline="30000">
                <a:solidFill>
                  <a:schemeClr val="tx1"/>
                </a:solidFill>
                <a:effectLst/>
                <a:latin typeface="+mn-lt"/>
                <a:ea typeface="+mn-ea"/>
                <a:cs typeface="+mn-cs"/>
              </a:rPr>
              <a:t>16</a:t>
            </a:r>
            <a:r>
              <a:rPr lang="en-US" sz="1200" kern="1200">
                <a:solidFill>
                  <a:schemeClr val="tx1"/>
                </a:solidFill>
                <a:effectLst/>
                <a:latin typeface="+mn-lt"/>
                <a:ea typeface="+mn-ea"/>
                <a:cs typeface="+mn-cs"/>
              </a:rPr>
              <a:t>, Indhira Perez Medrano</a:t>
            </a:r>
            <a:r>
              <a:rPr lang="en-US" sz="1200" kern="1200" baseline="30000">
                <a:solidFill>
                  <a:schemeClr val="tx1"/>
                </a:solidFill>
                <a:effectLst/>
                <a:latin typeface="+mn-lt"/>
                <a:ea typeface="+mn-ea"/>
                <a:cs typeface="+mn-cs"/>
              </a:rPr>
              <a:t>17</a:t>
            </a:r>
            <a:r>
              <a:rPr lang="en-US" sz="1200" kern="1200">
                <a:solidFill>
                  <a:schemeClr val="tx1"/>
                </a:solidFill>
                <a:effectLst/>
                <a:latin typeface="+mn-lt"/>
                <a:ea typeface="+mn-ea"/>
                <a:cs typeface="+mn-cs"/>
              </a:rPr>
              <a:t>, Raisa Quiñones</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Laura Alcoba Vega</a:t>
            </a:r>
            <a:r>
              <a:rPr lang="en-US" sz="1200" kern="1200" baseline="30000">
                <a:solidFill>
                  <a:schemeClr val="tx1"/>
                </a:solidFill>
                <a:effectLst/>
                <a:latin typeface="+mn-lt"/>
                <a:ea typeface="+mn-ea"/>
                <a:cs typeface="+mn-cs"/>
              </a:rPr>
              <a:t>18</a:t>
            </a:r>
            <a:r>
              <a:rPr lang="en-US" sz="1200" kern="1200">
                <a:solidFill>
                  <a:schemeClr val="tx1"/>
                </a:solidFill>
                <a:effectLst/>
                <a:latin typeface="+mn-lt"/>
                <a:ea typeface="+mn-ea"/>
                <a:cs typeface="+mn-cs"/>
              </a:rPr>
              <a:t>, Ismael El Hajra Martínez</a:t>
            </a:r>
            <a:r>
              <a:rPr lang="en-US" sz="1200" kern="1200" baseline="30000">
                <a:solidFill>
                  <a:schemeClr val="tx1"/>
                </a:solidFill>
                <a:effectLst/>
                <a:latin typeface="+mn-lt"/>
                <a:ea typeface="+mn-ea"/>
                <a:cs typeface="+mn-cs"/>
              </a:rPr>
              <a:t>19</a:t>
            </a:r>
            <a:r>
              <a:rPr lang="en-US" sz="1200" kern="1200">
                <a:solidFill>
                  <a:schemeClr val="tx1"/>
                </a:solidFill>
                <a:effectLst/>
                <a:latin typeface="+mn-lt"/>
                <a:ea typeface="+mn-ea"/>
                <a:cs typeface="+mn-cs"/>
              </a:rPr>
              <a:t>, Vanesa Bernal</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Eva Fernandez Bonilla</a:t>
            </a:r>
            <a:r>
              <a:rPr lang="en-US" sz="1200" kern="1200" baseline="30000">
                <a:solidFill>
                  <a:schemeClr val="tx1"/>
                </a:solidFill>
                <a:effectLst/>
                <a:latin typeface="+mn-lt"/>
                <a:ea typeface="+mn-ea"/>
                <a:cs typeface="+mn-cs"/>
              </a:rPr>
              <a:t>20</a:t>
            </a:r>
            <a:r>
              <a:rPr lang="en-US" sz="1200" kern="1200">
                <a:solidFill>
                  <a:schemeClr val="tx1"/>
                </a:solidFill>
                <a:effectLst/>
                <a:latin typeface="+mn-lt"/>
                <a:ea typeface="+mn-ea"/>
                <a:cs typeface="+mn-cs"/>
              </a:rPr>
              <a:t>, Conrado Fernandez-Rodriguez</a:t>
            </a:r>
            <a:r>
              <a:rPr lang="en-US" sz="1200" kern="1200" baseline="30000">
                <a:solidFill>
                  <a:schemeClr val="tx1"/>
                </a:solidFill>
                <a:effectLst/>
                <a:latin typeface="+mn-lt"/>
                <a:ea typeface="+mn-ea"/>
                <a:cs typeface="+mn-cs"/>
              </a:rPr>
              <a:t>21</a:t>
            </a:r>
            <a:r>
              <a:rPr lang="en-US" sz="1200" kern="1200">
                <a:solidFill>
                  <a:schemeClr val="tx1"/>
                </a:solidFill>
                <a:effectLst/>
                <a:latin typeface="+mn-lt"/>
                <a:ea typeface="+mn-ea"/>
                <a:cs typeface="+mn-cs"/>
              </a:rPr>
              <a:t>, Isabel Conde</a:t>
            </a:r>
            <a:r>
              <a:rPr lang="en-US" sz="1200" kern="1200" baseline="30000">
                <a:solidFill>
                  <a:schemeClr val="tx1"/>
                </a:solidFill>
                <a:effectLst/>
                <a:latin typeface="+mn-lt"/>
                <a:ea typeface="+mn-ea"/>
                <a:cs typeface="+mn-cs"/>
              </a:rPr>
              <a:t>22</a:t>
            </a:r>
            <a:r>
              <a:rPr lang="en-US" sz="1200" kern="1200">
                <a:solidFill>
                  <a:schemeClr val="tx1"/>
                </a:solidFill>
                <a:effectLst/>
                <a:latin typeface="+mn-lt"/>
                <a:ea typeface="+mn-ea"/>
                <a:cs typeface="+mn-cs"/>
              </a:rPr>
              <a:t>, Raquel Diaz</a:t>
            </a:r>
            <a:r>
              <a:rPr lang="en-US" sz="1200" kern="1200" baseline="30000">
                <a:solidFill>
                  <a:schemeClr val="tx1"/>
                </a:solidFill>
                <a:effectLst/>
                <a:latin typeface="+mn-lt"/>
                <a:ea typeface="+mn-ea"/>
                <a:cs typeface="+mn-cs"/>
              </a:rPr>
              <a:t>23</a:t>
            </a:r>
            <a:r>
              <a:rPr lang="en-US" sz="1200" kern="1200">
                <a:solidFill>
                  <a:schemeClr val="tx1"/>
                </a:solidFill>
                <a:effectLst/>
                <a:latin typeface="+mn-lt"/>
                <a:ea typeface="+mn-ea"/>
                <a:cs typeface="+mn-cs"/>
              </a:rPr>
              <a:t>, Marina Vidal</a:t>
            </a:r>
            <a:r>
              <a:rPr lang="en-US" sz="1200" kern="1200" baseline="30000">
                <a:solidFill>
                  <a:schemeClr val="tx1"/>
                </a:solidFill>
                <a:effectLst/>
                <a:latin typeface="+mn-lt"/>
                <a:ea typeface="+mn-ea"/>
                <a:cs typeface="+mn-cs"/>
              </a:rPr>
              <a:t>23</a:t>
            </a:r>
            <a:r>
              <a:rPr lang="en-US" sz="1200" kern="1200">
                <a:solidFill>
                  <a:schemeClr val="tx1"/>
                </a:solidFill>
                <a:effectLst/>
                <a:latin typeface="+mn-lt"/>
                <a:ea typeface="+mn-ea"/>
                <a:cs typeface="+mn-cs"/>
              </a:rPr>
              <a:t>, Berta Lapeña</a:t>
            </a:r>
            <a:r>
              <a:rPr lang="en-US" sz="1200" kern="1200" baseline="30000">
                <a:solidFill>
                  <a:schemeClr val="tx1"/>
                </a:solidFill>
                <a:effectLst/>
                <a:latin typeface="+mn-lt"/>
                <a:ea typeface="+mn-ea"/>
                <a:cs typeface="+mn-cs"/>
              </a:rPr>
              <a:t>24</a:t>
            </a:r>
            <a:r>
              <a:rPr lang="en-US" sz="1200" kern="1200">
                <a:solidFill>
                  <a:schemeClr val="tx1"/>
                </a:solidFill>
                <a:effectLst/>
                <a:latin typeface="+mn-lt"/>
                <a:ea typeface="+mn-ea"/>
                <a:cs typeface="+mn-cs"/>
              </a:rPr>
              <a:t>, Gema De la Cruz</a:t>
            </a:r>
            <a:r>
              <a:rPr lang="en-US" sz="1200" kern="1200" baseline="30000">
                <a:solidFill>
                  <a:schemeClr val="tx1"/>
                </a:solidFill>
                <a:effectLst/>
                <a:latin typeface="+mn-lt"/>
                <a:ea typeface="+mn-ea"/>
                <a:cs typeface="+mn-cs"/>
              </a:rPr>
              <a:t>25</a:t>
            </a:r>
            <a:r>
              <a:rPr lang="en-US" sz="1200" kern="1200">
                <a:solidFill>
                  <a:schemeClr val="tx1"/>
                </a:solidFill>
                <a:effectLst/>
                <a:latin typeface="+mn-lt"/>
                <a:ea typeface="+mn-ea"/>
                <a:cs typeface="+mn-cs"/>
              </a:rPr>
              <a:t>, Inmaculada Castello</a:t>
            </a:r>
            <a:r>
              <a:rPr lang="en-US" sz="1200" kern="1200" baseline="30000">
                <a:solidFill>
                  <a:schemeClr val="tx1"/>
                </a:solidFill>
                <a:effectLst/>
                <a:latin typeface="+mn-lt"/>
                <a:ea typeface="+mn-ea"/>
                <a:cs typeface="+mn-cs"/>
              </a:rPr>
              <a:t>26</a:t>
            </a:r>
            <a:r>
              <a:rPr lang="en-US" sz="1200" kern="1200">
                <a:solidFill>
                  <a:schemeClr val="tx1"/>
                </a:solidFill>
                <a:effectLst/>
                <a:latin typeface="+mn-lt"/>
                <a:ea typeface="+mn-ea"/>
                <a:cs typeface="+mn-cs"/>
              </a:rPr>
              <a:t>, Natalia García Gimeno</a:t>
            </a:r>
            <a:r>
              <a:rPr lang="en-US" sz="1200" kern="1200" baseline="30000">
                <a:solidFill>
                  <a:schemeClr val="tx1"/>
                </a:solidFill>
                <a:effectLst/>
                <a:latin typeface="+mn-lt"/>
                <a:ea typeface="+mn-ea"/>
                <a:cs typeface="+mn-cs"/>
              </a:rPr>
              <a:t>27</a:t>
            </a:r>
            <a:r>
              <a:rPr lang="en-US" sz="1200" kern="1200">
                <a:solidFill>
                  <a:schemeClr val="tx1"/>
                </a:solidFill>
                <a:effectLst/>
                <a:latin typeface="+mn-lt"/>
                <a:ea typeface="+mn-ea"/>
                <a:cs typeface="+mn-cs"/>
              </a:rPr>
              <a:t>, Magdalena Salcedo Plaza</a:t>
            </a:r>
            <a:r>
              <a:rPr lang="en-US" sz="1200" kern="1200" baseline="30000">
                <a:solidFill>
                  <a:schemeClr val="tx1"/>
                </a:solidFill>
                <a:effectLst/>
                <a:latin typeface="+mn-lt"/>
                <a:ea typeface="+mn-ea"/>
                <a:cs typeface="+mn-cs"/>
              </a:rPr>
              <a:t>28</a:t>
            </a:r>
            <a:r>
              <a:rPr lang="en-US" sz="1200" kern="1200">
                <a:solidFill>
                  <a:schemeClr val="tx1"/>
                </a:solidFill>
                <a:effectLst/>
                <a:latin typeface="+mn-lt"/>
                <a:ea typeface="+mn-ea"/>
                <a:cs typeface="+mn-cs"/>
              </a:rPr>
              <a:t>, Ainhoa Fernández-Yunquera</a:t>
            </a:r>
            <a:r>
              <a:rPr lang="en-US" sz="1200" kern="1200" baseline="30000">
                <a:solidFill>
                  <a:schemeClr val="tx1"/>
                </a:solidFill>
                <a:effectLst/>
                <a:latin typeface="+mn-lt"/>
                <a:ea typeface="+mn-ea"/>
                <a:cs typeface="+mn-cs"/>
              </a:rPr>
              <a:t>28</a:t>
            </a:r>
            <a:r>
              <a:rPr lang="en-US" sz="1200" kern="1200">
                <a:solidFill>
                  <a:schemeClr val="tx1"/>
                </a:solidFill>
                <a:effectLst/>
                <a:latin typeface="+mn-lt"/>
                <a:ea typeface="+mn-ea"/>
                <a:cs typeface="+mn-cs"/>
              </a:rPr>
              <a:t>, Margarita Sala Llinás</a:t>
            </a:r>
            <a:r>
              <a:rPr lang="en-US" sz="1200" kern="1200" baseline="30000">
                <a:solidFill>
                  <a:schemeClr val="tx1"/>
                </a:solidFill>
                <a:effectLst/>
                <a:latin typeface="+mn-lt"/>
                <a:ea typeface="+mn-ea"/>
                <a:cs typeface="+mn-cs"/>
              </a:rPr>
              <a:t>29</a:t>
            </a:r>
            <a:r>
              <a:rPr lang="en-US" sz="1200" kern="1200">
                <a:solidFill>
                  <a:schemeClr val="tx1"/>
                </a:solidFill>
                <a:effectLst/>
                <a:latin typeface="+mn-lt"/>
                <a:ea typeface="+mn-ea"/>
                <a:cs typeface="+mn-cs"/>
              </a:rPr>
              <a:t>, Miguel Fernández-Bermejo</a:t>
            </a:r>
            <a:r>
              <a:rPr lang="en-US" sz="1200" kern="1200" baseline="30000">
                <a:solidFill>
                  <a:schemeClr val="tx1"/>
                </a:solidFill>
                <a:effectLst/>
                <a:latin typeface="+mn-lt"/>
                <a:ea typeface="+mn-ea"/>
                <a:cs typeface="+mn-cs"/>
              </a:rPr>
              <a:t>30</a:t>
            </a:r>
            <a:r>
              <a:rPr lang="en-US" sz="1200" kern="1200">
                <a:solidFill>
                  <a:schemeClr val="tx1"/>
                </a:solidFill>
                <a:effectLst/>
                <a:latin typeface="+mn-lt"/>
                <a:ea typeface="+mn-ea"/>
                <a:cs typeface="+mn-cs"/>
              </a:rPr>
              <a:t>, Mireia Trias</a:t>
            </a:r>
            <a:r>
              <a:rPr lang="en-US" sz="1200" kern="1200" baseline="30000">
                <a:solidFill>
                  <a:schemeClr val="tx1"/>
                </a:solidFill>
                <a:effectLst/>
                <a:latin typeface="+mn-lt"/>
                <a:ea typeface="+mn-ea"/>
                <a:cs typeface="+mn-cs"/>
              </a:rPr>
              <a:t>31</a:t>
            </a:r>
            <a:r>
              <a:rPr lang="en-US" sz="1200" kern="1200">
                <a:solidFill>
                  <a:schemeClr val="tx1"/>
                </a:solidFill>
                <a:effectLst/>
                <a:latin typeface="+mn-lt"/>
                <a:ea typeface="+mn-ea"/>
                <a:cs typeface="+mn-cs"/>
              </a:rPr>
              <a:t>, Beatriz Mateos Muñoz</a:t>
            </a:r>
            <a:r>
              <a:rPr lang="en-US" sz="1200" kern="1200" baseline="30000">
                <a:solidFill>
                  <a:schemeClr val="tx1"/>
                </a:solidFill>
                <a:effectLst/>
                <a:latin typeface="+mn-lt"/>
                <a:ea typeface="+mn-ea"/>
                <a:cs typeface="+mn-cs"/>
              </a:rPr>
              <a:t>32</a:t>
            </a:r>
            <a:r>
              <a:rPr lang="en-US" sz="1200" kern="1200">
                <a:solidFill>
                  <a:schemeClr val="tx1"/>
                </a:solidFill>
                <a:effectLst/>
                <a:latin typeface="+mn-lt"/>
                <a:ea typeface="+mn-ea"/>
                <a:cs typeface="+mn-cs"/>
              </a:rPr>
              <a:t>, María Dolores Antón Conejero</a:t>
            </a:r>
            <a:r>
              <a:rPr lang="en-US" sz="1200" kern="1200" baseline="30000">
                <a:solidFill>
                  <a:schemeClr val="tx1"/>
                </a:solidFill>
                <a:effectLst/>
                <a:latin typeface="+mn-lt"/>
                <a:ea typeface="+mn-ea"/>
                <a:cs typeface="+mn-cs"/>
              </a:rPr>
              <a:t>33</a:t>
            </a:r>
            <a:r>
              <a:rPr lang="en-US" sz="1200" kern="1200">
                <a:solidFill>
                  <a:schemeClr val="tx1"/>
                </a:solidFill>
                <a:effectLst/>
                <a:latin typeface="+mn-lt"/>
                <a:ea typeface="+mn-ea"/>
                <a:cs typeface="+mn-cs"/>
              </a:rPr>
              <a:t>, Raquel Ríos León</a:t>
            </a:r>
            <a:r>
              <a:rPr lang="en-US" sz="1200" kern="1200" baseline="30000">
                <a:solidFill>
                  <a:schemeClr val="tx1"/>
                </a:solidFill>
                <a:effectLst/>
                <a:latin typeface="+mn-lt"/>
                <a:ea typeface="+mn-ea"/>
                <a:cs typeface="+mn-cs"/>
              </a:rPr>
              <a:t>34</a:t>
            </a:r>
            <a:r>
              <a:rPr lang="en-US" sz="1200" kern="1200">
                <a:solidFill>
                  <a:schemeClr val="tx1"/>
                </a:solidFill>
                <a:effectLst/>
                <a:latin typeface="+mn-lt"/>
                <a:ea typeface="+mn-ea"/>
                <a:cs typeface="+mn-cs"/>
              </a:rPr>
              <a:t>, Eva Dueñas-Sánchez</a:t>
            </a:r>
            <a:r>
              <a:rPr lang="en-US" sz="1200" kern="1200" baseline="30000">
                <a:solidFill>
                  <a:schemeClr val="tx1"/>
                </a:solidFill>
                <a:effectLst/>
                <a:latin typeface="+mn-lt"/>
                <a:ea typeface="+mn-ea"/>
                <a:cs typeface="+mn-cs"/>
              </a:rPr>
              <a:t>35</a:t>
            </a:r>
            <a:r>
              <a:rPr lang="en-US" sz="1200" kern="1200">
                <a:solidFill>
                  <a:schemeClr val="tx1"/>
                </a:solidFill>
                <a:effectLst/>
                <a:latin typeface="+mn-lt"/>
                <a:ea typeface="+mn-ea"/>
                <a:cs typeface="+mn-cs"/>
              </a:rPr>
              <a:t>, Janire Prieto</a:t>
            </a:r>
            <a:r>
              <a:rPr lang="en-US" sz="1200" kern="1200" baseline="30000">
                <a:solidFill>
                  <a:schemeClr val="tx1"/>
                </a:solidFill>
                <a:effectLst/>
                <a:latin typeface="+mn-lt"/>
                <a:ea typeface="+mn-ea"/>
                <a:cs typeface="+mn-cs"/>
              </a:rPr>
              <a:t>36</a:t>
            </a:r>
            <a:r>
              <a:rPr lang="en-US" sz="1200" kern="1200">
                <a:solidFill>
                  <a:schemeClr val="tx1"/>
                </a:solidFill>
                <a:effectLst/>
                <a:latin typeface="+mn-lt"/>
                <a:ea typeface="+mn-ea"/>
                <a:cs typeface="+mn-cs"/>
              </a:rPr>
              <a:t>, Mercedes Vergara</a:t>
            </a:r>
            <a:r>
              <a:rPr lang="en-US" sz="1200" kern="1200" baseline="30000">
                <a:solidFill>
                  <a:schemeClr val="tx1"/>
                </a:solidFill>
                <a:effectLst/>
                <a:latin typeface="+mn-lt"/>
                <a:ea typeface="+mn-ea"/>
                <a:cs typeface="+mn-cs"/>
              </a:rPr>
              <a:t>37</a:t>
            </a:r>
            <a:r>
              <a:rPr lang="en-US" sz="1200" kern="1200">
                <a:solidFill>
                  <a:schemeClr val="tx1"/>
                </a:solidFill>
                <a:effectLst/>
                <a:latin typeface="+mn-lt"/>
                <a:ea typeface="+mn-ea"/>
                <a:cs typeface="+mn-cs"/>
              </a:rPr>
              <a:t>, María Carlota Londoño</a:t>
            </a:r>
            <a:r>
              <a:rPr lang="en-US" sz="1200" kern="1200" baseline="30000">
                <a:solidFill>
                  <a:schemeClr val="tx1"/>
                </a:solidFill>
                <a:effectLst/>
                <a:latin typeface="+mn-lt"/>
                <a:ea typeface="+mn-ea"/>
                <a:cs typeface="+mn-cs"/>
              </a:rPr>
              <a:t>8</a:t>
            </a:r>
          </a:p>
          <a:p>
            <a:endParaRPr lang="en-NZ" sz="1200" kern="1200">
              <a:solidFill>
                <a:schemeClr val="tx1"/>
              </a:solidFill>
              <a:effectLst/>
              <a:latin typeface="+mn-lt"/>
              <a:ea typeface="+mn-ea"/>
              <a:cs typeface="+mn-cs"/>
            </a:endParaRPr>
          </a:p>
          <a:p>
            <a:r>
              <a:rPr lang="en-US" sz="1200" i="1" kern="1200" baseline="30000">
                <a:solidFill>
                  <a:schemeClr val="tx1"/>
                </a:solidFill>
                <a:effectLst/>
                <a:latin typeface="+mn-lt"/>
                <a:ea typeface="+mn-ea"/>
                <a:cs typeface="+mn-cs"/>
              </a:rPr>
              <a:t>1</a:t>
            </a:r>
            <a:r>
              <a:rPr lang="en-US" sz="1200" i="1" kern="1200">
                <a:solidFill>
                  <a:schemeClr val="tx1"/>
                </a:solidFill>
                <a:effectLst/>
                <a:latin typeface="+mn-lt"/>
                <a:ea typeface="+mn-ea"/>
                <a:cs typeface="+mn-cs"/>
              </a:rPr>
              <a:t>Gastroenterology and Hepatology Department, Clinical and Translational Research in Digestive Diseases Group, Marqués de Valdecilla University Hospital, Santander, Spain; Research Institute Marques de Valdecilla (IDIVAL), Clinical and Translational Research in Digestive Pathology Group, Santander, Spain,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2</a:t>
            </a:r>
            <a:r>
              <a:rPr lang="en-US" sz="1200" i="1" kern="1200">
                <a:solidFill>
                  <a:schemeClr val="tx1"/>
                </a:solidFill>
                <a:effectLst/>
                <a:latin typeface="+mn-lt"/>
                <a:ea typeface="+mn-ea"/>
                <a:cs typeface="+mn-cs"/>
              </a:rPr>
              <a:t>Hospital Clínico Universitario de Valencia, Valencia, Spain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3</a:t>
            </a:r>
            <a:r>
              <a:rPr lang="en-US" sz="1200" i="1" kern="1200">
                <a:solidFill>
                  <a:schemeClr val="tx1"/>
                </a:solidFill>
                <a:effectLst/>
                <a:latin typeface="+mn-lt"/>
                <a:ea typeface="+mn-ea"/>
                <a:cs typeface="+mn-cs"/>
              </a:rPr>
              <a:t>Hospital Universitario de Donostia, San Sebastián, Spain</a:t>
            </a:r>
            <a:r>
              <a:rPr lang="en-GB"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4</a:t>
            </a:r>
            <a:r>
              <a:rPr lang="en-US" sz="1200" i="1" kern="1200">
                <a:solidFill>
                  <a:schemeClr val="tx1"/>
                </a:solidFill>
                <a:effectLst/>
                <a:latin typeface="+mn-lt"/>
                <a:ea typeface="+mn-ea"/>
                <a:cs typeface="+mn-cs"/>
              </a:rPr>
              <a:t>Sección de Hepatología, Servicio de Digestivo, Hospital del Mar; Institut de Recerca Hospital del Mar, Barcelona, Spain</a:t>
            </a:r>
            <a:r>
              <a:rPr lang="en-US" sz="1200" kern="1200">
                <a:solidFill>
                  <a:schemeClr val="tx1"/>
                </a:solidFill>
                <a:effectLst/>
                <a:latin typeface="+mn-lt"/>
                <a:ea typeface="+mn-ea"/>
                <a:cs typeface="+mn-cs"/>
              </a:rPr>
              <a:t>, </a:t>
            </a:r>
            <a:r>
              <a:rPr lang="en-US" sz="1200" i="1" kern="1200" baseline="30000">
                <a:solidFill>
                  <a:schemeClr val="tx1"/>
                </a:solidFill>
                <a:effectLst/>
                <a:latin typeface="+mn-lt"/>
                <a:ea typeface="+mn-ea"/>
                <a:cs typeface="+mn-cs"/>
              </a:rPr>
              <a:t>5</a:t>
            </a:r>
            <a:r>
              <a:rPr lang="en-US" sz="1200" i="1" kern="1200">
                <a:solidFill>
                  <a:schemeClr val="tx1"/>
                </a:solidFill>
                <a:effectLst/>
                <a:latin typeface="+mn-lt"/>
                <a:ea typeface="+mn-ea"/>
                <a:cs typeface="+mn-cs"/>
              </a:rPr>
              <a:t>Liver Unit, Internal Medicine Department, Hospital Universitari Vall d’Hebron, Vall d’Hebron Barcelona Hospital Campus, Barcelona, Spain; Universitat Autònoma de Barcelona, Spain; </a:t>
            </a:r>
            <a:r>
              <a:rPr lang="fr-FR" sz="1200" i="1" kern="1200">
                <a:solidFill>
                  <a:schemeClr val="tx1"/>
                </a:solidFill>
                <a:effectLst/>
                <a:latin typeface="+mn-lt"/>
                <a:ea typeface="+mn-ea"/>
                <a:cs typeface="+mn-cs"/>
              </a:rPr>
              <a:t>Centro de Investigación Biomédica en Red de Enfermedades Hepáticas y Digestivas (CIBERehd), Instituto de Salud Carlos III, Madrid, Spain; European Reference Network on Hepatological Diseases (ERN RARE-LIVER), Barcelona,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6</a:t>
            </a:r>
            <a:r>
              <a:rPr lang="fr-FR" sz="1200" i="1" kern="1200">
                <a:solidFill>
                  <a:schemeClr val="tx1"/>
                </a:solidFill>
                <a:effectLst/>
                <a:latin typeface="+mn-lt"/>
                <a:ea typeface="+mn-ea"/>
                <a:cs typeface="+mn-cs"/>
              </a:rPr>
              <a:t>Servicio de Aparato Digestivo, Hospital Universitario 12 de Octubre, Madrid,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7</a:t>
            </a:r>
            <a:r>
              <a:rPr lang="fr-FR" sz="1200" i="1" kern="1200">
                <a:solidFill>
                  <a:schemeClr val="tx1"/>
                </a:solidFill>
                <a:effectLst/>
                <a:latin typeface="+mn-lt"/>
                <a:ea typeface="+mn-ea"/>
                <a:cs typeface="+mn-cs"/>
              </a:rPr>
              <a:t>Sección de Hepatología, Servicio de Aparato Digestivo, Hospital Universitario Nuestra Señora de la Candelaria, Santa Cruz de Tenerife,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8</a:t>
            </a:r>
            <a:r>
              <a:rPr lang="fr-FR" sz="1200" i="1" kern="1200">
                <a:solidFill>
                  <a:schemeClr val="tx1"/>
                </a:solidFill>
                <a:effectLst/>
                <a:latin typeface="+mn-lt"/>
                <a:ea typeface="+mn-ea"/>
                <a:cs typeface="+mn-cs"/>
              </a:rPr>
              <a:t>Servicio de Hepatologia, Hospital Clinic Barcelona; Fundació Clinic Barcelona; Fundació de Recerca Clínic Barcelona-Institut d’Investigacions Biomèdiques August Pi i Sunyer (FRCB-IDIBAPS); Universitat de Barcelona; Centro de investigación biomédica en red Enfermedades Hepáticas y Digestivas (CIBEREHD), Barcelona,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9</a:t>
            </a:r>
            <a:r>
              <a:rPr lang="fr-FR" sz="1200" i="1" kern="1200">
                <a:solidFill>
                  <a:schemeClr val="tx1"/>
                </a:solidFill>
                <a:effectLst/>
                <a:latin typeface="+mn-lt"/>
                <a:ea typeface="+mn-ea"/>
                <a:cs typeface="+mn-cs"/>
              </a:rPr>
              <a:t>Hospital Universitario Insular de Gran Canaria, Gran Canaria,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10</a:t>
            </a:r>
            <a:r>
              <a:rPr lang="fr-FR" sz="1200" i="1" kern="1200">
                <a:solidFill>
                  <a:schemeClr val="tx1"/>
                </a:solidFill>
                <a:effectLst/>
                <a:latin typeface="+mn-lt"/>
                <a:ea typeface="+mn-ea"/>
                <a:cs typeface="+mn-cs"/>
              </a:rPr>
              <a:t>Unidad de Gestión Clínica de Aparato Digestivo del Hospital Universitario Virgen de La Victoria de Málaga; IBIMA-plataforma Bionand, Universidad de Málaga; CIBERehd, Málaga,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11</a:t>
            </a:r>
            <a:r>
              <a:rPr lang="fr-FR" sz="1200" i="1" kern="1200">
                <a:solidFill>
                  <a:schemeClr val="tx1"/>
                </a:solidFill>
                <a:effectLst/>
                <a:latin typeface="+mn-lt"/>
                <a:ea typeface="+mn-ea"/>
                <a:cs typeface="+mn-cs"/>
              </a:rPr>
              <a:t>Hospital Universitario Virgen del Rocío, Sevilla,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12</a:t>
            </a:r>
            <a:r>
              <a:rPr lang="fr-FR" sz="1200" i="1" kern="1200">
                <a:solidFill>
                  <a:schemeClr val="tx1"/>
                </a:solidFill>
                <a:effectLst/>
                <a:latin typeface="+mn-lt"/>
                <a:ea typeface="+mn-ea"/>
                <a:cs typeface="+mn-cs"/>
              </a:rPr>
              <a:t>Hospital Universitari Sant Pau, Barcelona, Spain</a:t>
            </a:r>
            <a:r>
              <a:rPr lang="fr-FR" sz="1200" kern="1200">
                <a:solidFill>
                  <a:schemeClr val="tx1"/>
                </a:solidFill>
                <a:effectLst/>
                <a:latin typeface="+mn-lt"/>
                <a:ea typeface="+mn-ea"/>
                <a:cs typeface="+mn-cs"/>
              </a:rPr>
              <a:t>, </a:t>
            </a:r>
            <a:r>
              <a:rPr lang="fr-FR" sz="1200" i="1" kern="1200" baseline="30000">
                <a:solidFill>
                  <a:schemeClr val="tx1"/>
                </a:solidFill>
                <a:effectLst/>
                <a:latin typeface="+mn-lt"/>
                <a:ea typeface="+mn-ea"/>
                <a:cs typeface="+mn-cs"/>
              </a:rPr>
              <a:t>13</a:t>
            </a:r>
            <a:r>
              <a:rPr lang="fr-FR" sz="1200" i="1" kern="1200">
                <a:solidFill>
                  <a:schemeClr val="tx1"/>
                </a:solidFill>
                <a:effectLst/>
                <a:latin typeface="+mn-lt"/>
                <a:ea typeface="+mn-ea"/>
                <a:cs typeface="+mn-cs"/>
              </a:rPr>
              <a:t>Unidad de Hígado, </a:t>
            </a:r>
            <a:r>
              <a:rPr lang="it-IT" sz="1200" i="1" kern="1200">
                <a:solidFill>
                  <a:schemeClr val="tx1"/>
                </a:solidFill>
                <a:effectLst/>
                <a:latin typeface="+mn-lt"/>
                <a:ea typeface="+mn-ea"/>
                <a:cs typeface="+mn-cs"/>
              </a:rPr>
              <a:t>Servicio de Aparato Digestivo Hospital Clínico San Carlos,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14</a:t>
            </a:r>
            <a:r>
              <a:rPr lang="it-IT" sz="1200" i="1" kern="1200">
                <a:solidFill>
                  <a:schemeClr val="tx1"/>
                </a:solidFill>
                <a:effectLst/>
                <a:latin typeface="+mn-lt"/>
                <a:ea typeface="+mn-ea"/>
                <a:cs typeface="+mn-cs"/>
              </a:rPr>
              <a:t>Hospital Universitario Torrecárdenas, Almería,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15</a:t>
            </a:r>
            <a:r>
              <a:rPr lang="it-IT" sz="1200" i="1" kern="1200">
                <a:solidFill>
                  <a:schemeClr val="tx1"/>
                </a:solidFill>
                <a:effectLst/>
                <a:latin typeface="+mn-lt"/>
                <a:ea typeface="+mn-ea"/>
                <a:cs typeface="+mn-cs"/>
              </a:rPr>
              <a:t>Servicio de Aparato Digestivo, Hospital Universitario de Canarias, La Laguna, Spain; Santa Cruz de Tenerife,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16</a:t>
            </a:r>
            <a:r>
              <a:rPr lang="it-IT" sz="1200" i="1" kern="1200">
                <a:solidFill>
                  <a:schemeClr val="tx1"/>
                </a:solidFill>
                <a:effectLst/>
                <a:latin typeface="+mn-lt"/>
                <a:ea typeface="+mn-ea"/>
                <a:cs typeface="+mn-cs"/>
              </a:rPr>
              <a:t>Hospital Arnau de Vilanova de Valencia, Valencia,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17</a:t>
            </a:r>
            <a:r>
              <a:rPr lang="it-IT" sz="1200" i="1" kern="1200">
                <a:solidFill>
                  <a:schemeClr val="tx1"/>
                </a:solidFill>
                <a:effectLst/>
                <a:latin typeface="+mn-lt"/>
                <a:ea typeface="+mn-ea"/>
                <a:cs typeface="+mn-cs"/>
              </a:rPr>
              <a:t>Unidad de Hepatología, Complexo Hospitalario Universitario de Pontevedra, Instituto de Investigación Sanitaria Galicia Sur (IISGS), Pontevedra,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18</a:t>
            </a:r>
            <a:r>
              <a:rPr lang="it-IT" sz="1200" i="1" kern="1200">
                <a:solidFill>
                  <a:schemeClr val="tx1"/>
                </a:solidFill>
                <a:effectLst/>
                <a:latin typeface="+mn-lt"/>
                <a:ea typeface="+mn-ea"/>
                <a:cs typeface="+mn-cs"/>
              </a:rPr>
              <a:t>Complejo Asistencial Universitario de León, León,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19</a:t>
            </a:r>
            <a:r>
              <a:rPr lang="it-IT" sz="1200" i="1" kern="1200">
                <a:solidFill>
                  <a:schemeClr val="tx1"/>
                </a:solidFill>
                <a:effectLst/>
                <a:latin typeface="+mn-lt"/>
                <a:ea typeface="+mn-ea"/>
                <a:cs typeface="+mn-cs"/>
              </a:rPr>
              <a:t>Hospital Universitario Puerta de Hierro de Majadahonda,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20</a:t>
            </a:r>
            <a:r>
              <a:rPr lang="it-IT" sz="1200" i="1" kern="1200">
                <a:solidFill>
                  <a:schemeClr val="tx1"/>
                </a:solidFill>
                <a:effectLst/>
                <a:latin typeface="+mn-lt"/>
                <a:ea typeface="+mn-ea"/>
                <a:cs typeface="+mn-cs"/>
              </a:rPr>
              <a:t>Hospital Universitario Miguel Servet, Zaragoza,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21</a:t>
            </a:r>
            <a:r>
              <a:rPr lang="it-IT" sz="1200" i="1" kern="1200">
                <a:solidFill>
                  <a:schemeClr val="tx1"/>
                </a:solidFill>
                <a:effectLst/>
                <a:latin typeface="+mn-lt"/>
                <a:ea typeface="+mn-ea"/>
                <a:cs typeface="+mn-cs"/>
              </a:rPr>
              <a:t>Hospital Universitario Fundación de Alcorcón,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22</a:t>
            </a:r>
            <a:r>
              <a:rPr lang="it-IT" sz="1200" i="1" kern="1200">
                <a:solidFill>
                  <a:schemeClr val="tx1"/>
                </a:solidFill>
                <a:effectLst/>
                <a:latin typeface="+mn-lt"/>
                <a:ea typeface="+mn-ea"/>
                <a:cs typeface="+mn-cs"/>
              </a:rPr>
              <a:t>Hepatology and Liver Transplantation Unit,  Hospital Universitario y Politécnico La Fe, IIS La Fe, Valencia, Spain; Ciberehd, ISCIII,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23</a:t>
            </a:r>
            <a:r>
              <a:rPr lang="it-IT" sz="1200" i="1" kern="1200">
                <a:solidFill>
                  <a:schemeClr val="tx1"/>
                </a:solidFill>
                <a:effectLst/>
                <a:latin typeface="+mn-lt"/>
                <a:ea typeface="+mn-ea"/>
                <a:cs typeface="+mn-cs"/>
              </a:rPr>
              <a:t>Hospital Universitario Infanta Sofía,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24</a:t>
            </a:r>
            <a:r>
              <a:rPr lang="it-IT" sz="1200" i="1" kern="1200">
                <a:solidFill>
                  <a:schemeClr val="tx1"/>
                </a:solidFill>
                <a:effectLst/>
                <a:latin typeface="+mn-lt"/>
                <a:ea typeface="+mn-ea"/>
                <a:cs typeface="+mn-cs"/>
              </a:rPr>
              <a:t>Servicio de Aparato Digestivo, Hospital Universitario San Pedro, Logroño,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25</a:t>
            </a:r>
            <a:r>
              <a:rPr lang="it-IT" sz="1200" i="1" kern="1200">
                <a:solidFill>
                  <a:schemeClr val="tx1"/>
                </a:solidFill>
                <a:effectLst/>
                <a:latin typeface="+mn-lt"/>
                <a:ea typeface="+mn-ea"/>
                <a:cs typeface="+mn-cs"/>
              </a:rPr>
              <a:t>Hospital Universitario de Toledo, Toledo,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26</a:t>
            </a:r>
            <a:r>
              <a:rPr lang="it-IT" sz="1200" i="1" kern="1200">
                <a:solidFill>
                  <a:schemeClr val="tx1"/>
                </a:solidFill>
                <a:effectLst/>
                <a:latin typeface="+mn-lt"/>
                <a:ea typeface="+mn-ea"/>
                <a:cs typeface="+mn-cs"/>
              </a:rPr>
              <a:t>Hospital General Universitario de Valencia, Valencia,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27</a:t>
            </a:r>
            <a:r>
              <a:rPr lang="it-IT" sz="1200" i="1" kern="1200">
                <a:solidFill>
                  <a:schemeClr val="tx1"/>
                </a:solidFill>
                <a:effectLst/>
                <a:latin typeface="+mn-lt"/>
                <a:ea typeface="+mn-ea"/>
                <a:cs typeface="+mn-cs"/>
              </a:rPr>
              <a:t>Hospital de Manises, Manises,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28</a:t>
            </a:r>
            <a:r>
              <a:rPr lang="it-IT" sz="1200" i="1" kern="1200">
                <a:solidFill>
                  <a:schemeClr val="tx1"/>
                </a:solidFill>
                <a:effectLst/>
                <a:latin typeface="+mn-lt"/>
                <a:ea typeface="+mn-ea"/>
                <a:cs typeface="+mn-cs"/>
              </a:rPr>
              <a:t>Hospital General Universitario Gregorio Marañón,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29</a:t>
            </a:r>
            <a:r>
              <a:rPr lang="it-IT" sz="1200" i="1" kern="1200">
                <a:solidFill>
                  <a:schemeClr val="tx1"/>
                </a:solidFill>
                <a:effectLst/>
                <a:latin typeface="+mn-lt"/>
                <a:ea typeface="+mn-ea"/>
                <a:cs typeface="+mn-cs"/>
              </a:rPr>
              <a:t>Unidad Hepatología, Servicio Digestivo, Hospital Universitario Doctor Josep Trueta; IDIBGI, Girona; CIBEREHD, Girona,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30</a:t>
            </a:r>
            <a:r>
              <a:rPr lang="it-IT" sz="1200" i="1" kern="1200">
                <a:solidFill>
                  <a:schemeClr val="tx1"/>
                </a:solidFill>
                <a:effectLst/>
                <a:latin typeface="+mn-lt"/>
                <a:ea typeface="+mn-ea"/>
                <a:cs typeface="+mn-cs"/>
              </a:rPr>
              <a:t>Hospital Universitario de Cáceres, Cáceres,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31</a:t>
            </a:r>
            <a:r>
              <a:rPr lang="it-IT" sz="1200" i="1" kern="1200">
                <a:solidFill>
                  <a:schemeClr val="tx1"/>
                </a:solidFill>
                <a:effectLst/>
                <a:latin typeface="+mn-lt"/>
                <a:ea typeface="+mn-ea"/>
                <a:cs typeface="+mn-cs"/>
              </a:rPr>
              <a:t>Hospital Universitari de Mataró, Mataró,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32</a:t>
            </a:r>
            <a:r>
              <a:rPr lang="it-IT" sz="1200" i="1" kern="1200">
                <a:solidFill>
                  <a:schemeClr val="tx1"/>
                </a:solidFill>
                <a:effectLst/>
                <a:latin typeface="+mn-lt"/>
                <a:ea typeface="+mn-ea"/>
                <a:cs typeface="+mn-cs"/>
              </a:rPr>
              <a:t>Servicio de Aparato Digestivo, Hospital Universitario Ramón y Cajal, CIBERehd, IRYCIS, Madrid,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33</a:t>
            </a:r>
            <a:r>
              <a:rPr lang="it-IT" sz="1200" i="1" kern="1200">
                <a:solidFill>
                  <a:schemeClr val="tx1"/>
                </a:solidFill>
                <a:effectLst/>
                <a:latin typeface="+mn-lt"/>
                <a:ea typeface="+mn-ea"/>
                <a:cs typeface="+mn-cs"/>
              </a:rPr>
              <a:t>Hospital Universitario Doctor Peset, Valencia,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34</a:t>
            </a:r>
            <a:r>
              <a:rPr lang="it-IT" sz="1200" i="1" kern="1200">
                <a:solidFill>
                  <a:schemeClr val="tx1"/>
                </a:solidFill>
                <a:effectLst/>
                <a:latin typeface="+mn-lt"/>
                <a:ea typeface="+mn-ea"/>
                <a:cs typeface="+mn-cs"/>
              </a:rPr>
              <a:t>Hospital Universitario General de Villalba, Villalba,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35</a:t>
            </a:r>
            <a:r>
              <a:rPr lang="it-IT" sz="1200" i="1" kern="1200">
                <a:solidFill>
                  <a:schemeClr val="tx1"/>
                </a:solidFill>
                <a:effectLst/>
                <a:latin typeface="+mn-lt"/>
                <a:ea typeface="+mn-ea"/>
                <a:cs typeface="+mn-cs"/>
              </a:rPr>
              <a:t>Hospital de Viladecans, Viladecans,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36</a:t>
            </a:r>
            <a:r>
              <a:rPr lang="it-IT" sz="1200" i="1" kern="1200">
                <a:solidFill>
                  <a:schemeClr val="tx1"/>
                </a:solidFill>
                <a:effectLst/>
                <a:latin typeface="+mn-lt"/>
                <a:ea typeface="+mn-ea"/>
                <a:cs typeface="+mn-cs"/>
              </a:rPr>
              <a:t>Gastroenterología y Hepatología, Hospital de Urduliz Alfredo Espinosa, Vizcaya Departamento de Medicina, Universidad del País Vasco UPV/EHU, Bilbao, Spain</a:t>
            </a:r>
            <a:r>
              <a:rPr lang="it-IT" sz="1200" kern="1200">
                <a:solidFill>
                  <a:schemeClr val="tx1"/>
                </a:solidFill>
                <a:effectLst/>
                <a:latin typeface="+mn-lt"/>
                <a:ea typeface="+mn-ea"/>
                <a:cs typeface="+mn-cs"/>
              </a:rPr>
              <a:t>, </a:t>
            </a:r>
            <a:r>
              <a:rPr lang="it-IT" sz="1200" i="1" kern="1200" baseline="30000">
                <a:solidFill>
                  <a:schemeClr val="tx1"/>
                </a:solidFill>
                <a:effectLst/>
                <a:latin typeface="+mn-lt"/>
                <a:ea typeface="+mn-ea"/>
                <a:cs typeface="+mn-cs"/>
              </a:rPr>
              <a:t>37</a:t>
            </a:r>
            <a:r>
              <a:rPr lang="it-IT" sz="1200" i="1" kern="1200">
                <a:solidFill>
                  <a:schemeClr val="tx1"/>
                </a:solidFill>
                <a:effectLst/>
                <a:latin typeface="+mn-lt"/>
                <a:ea typeface="+mn-ea"/>
                <a:cs typeface="+mn-cs"/>
              </a:rPr>
              <a:t>Unidad de Hepatología, Servicio de Digestivo, Parc Taulí Sabadell Hospital Universitari, Institut d'Investigació i Innovació Parc Taulí (I3PT-CERCA), Universitat Autónoma de Barcelona; </a:t>
            </a:r>
            <a:r>
              <a:rPr lang="en-US" sz="1200" i="1" kern="1200">
                <a:solidFill>
                  <a:schemeClr val="tx1"/>
                </a:solidFill>
                <a:effectLst/>
                <a:latin typeface="+mn-lt"/>
                <a:ea typeface="+mn-ea"/>
                <a:cs typeface="+mn-cs"/>
              </a:rPr>
              <a:t>CIBERehd, Sabadell, Spain</a:t>
            </a:r>
            <a:endParaRPr lang="en-NZ" sz="1200" kern="1200">
              <a:solidFill>
                <a:schemeClr val="tx1"/>
              </a:solidFill>
              <a:effectLst/>
              <a:latin typeface="+mn-lt"/>
              <a:ea typeface="+mn-ea"/>
              <a:cs typeface="+mn-cs"/>
            </a:endParaRPr>
          </a:p>
          <a:p>
            <a:endParaRPr lang="en-US" sz="1200" b="1"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Background and aims: </a:t>
            </a:r>
            <a:r>
              <a:rPr lang="en-GB" sz="1200" kern="1200">
                <a:solidFill>
                  <a:schemeClr val="tx1"/>
                </a:solidFill>
                <a:effectLst/>
                <a:latin typeface="+mn-lt"/>
                <a:ea typeface="+mn-ea"/>
                <a:cs typeface="+mn-cs"/>
              </a:rPr>
              <a:t>Obeticholic acid (OCA) withdrawal and approval of new drugs have represented a major shift in the management of patients with PBC. We evaluated the impact of these changes and the early use and effectiveness of elafibranor (ELA) and seladelpar (SEL).</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Method: </a:t>
            </a:r>
            <a:r>
              <a:rPr lang="en-GB" sz="1200" kern="1200">
                <a:solidFill>
                  <a:schemeClr val="tx1"/>
                </a:solidFill>
                <a:effectLst/>
                <a:latin typeface="+mn-lt"/>
                <a:ea typeface="+mn-ea"/>
                <a:cs typeface="+mn-cs"/>
              </a:rPr>
              <a:t>This was a retrospective analysis of 529 patients with PBC across 37 centres from the Spanish ColHai registry. Continuous data are presented as medians and interquartile ranges.</a:t>
            </a:r>
            <a:br>
              <a:rPr lang="en-US" sz="1200" kern="1200">
                <a:solidFill>
                  <a:schemeClr val="tx1"/>
                </a:solidFill>
                <a:effectLst/>
                <a:latin typeface="+mn-lt"/>
                <a:ea typeface="+mn-ea"/>
                <a:cs typeface="+mn-cs"/>
              </a:rPr>
            </a:br>
            <a:r>
              <a:rPr lang="en-US" sz="1200" b="1" kern="1200">
                <a:solidFill>
                  <a:schemeClr val="tx1"/>
                </a:solidFill>
                <a:effectLst/>
                <a:latin typeface="+mn-lt"/>
                <a:ea typeface="+mn-ea"/>
                <a:cs typeface="+mn-cs"/>
              </a:rPr>
              <a:t>Results: </a:t>
            </a:r>
            <a:r>
              <a:rPr lang="en-GB" sz="1200" kern="1200">
                <a:solidFill>
                  <a:schemeClr val="tx1"/>
                </a:solidFill>
                <a:effectLst/>
                <a:latin typeface="+mn-lt"/>
                <a:ea typeface="+mn-ea"/>
                <a:cs typeface="+mn-cs"/>
              </a:rPr>
              <a:t>Patients were mostly female (91%) with a median age of 60 years (51.4-67.9), median ALP 1.5 x ULN (1.1-2.1), GGT 1.9 x ULN (0.9-5), AST 1.03 x ULN  (0.8-1.4), ALT 0.8 x ULN (0.5-1.3), and bilirubin of 0.6xULN (0.4-0.9), 20% had cirrhosis, 20% were on ursodeoxycholic acid (UDCA) monotherapy, 39% on OCA+UDCA, 13% on bezafibrate (BZF)+UDCA, 26% on OCA+UDCA+BZF, and 2% were UDCA intolerant. Follow-up data were available for 317 patients (60%) at month 1, 258 patients (49%) at month 3, and 102 patients (19%) at month 6. Aggregated response data consider the last available follow-up per patient.</a:t>
            </a:r>
            <a:endParaRPr lang="en-NZ"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ELA was administered to 115 patients, with median ALP reduction from baseline of -24% (-38 to -1) at month 1, -24% (-35 to 2) at month 3, and -36% (-42 to -11) at month 6. Response rates by Paris-II and POISE were 42% and 53% in patients on UDCA monotherapy, 70% and 79% in those previously treated with OCA+UDCA, 37% and 47% in those on BZF, and 35% and 58% in those treated with OCA+UDCA+BZF, respectively.  SEL was administered to 297 patients, with median ALP reduction of -19% (-34 to 0) at month 1, -26% (-40 to -3) at month 3, and -33% (-47 to -2) at month 6. Response rates by Paris-II and POISE were 55% and 65% in patients on UDCA monotherapy, 59% and 69% previously treated with OCA+UDCA, 24% and 31% in those on BZF, and 41% and 56% in those treated with OCA+UDCA+BZF.</a:t>
            </a:r>
            <a:endParaRPr lang="en-NZ"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Among patients previously treated with OCA+UDCA, 18 (10%) and 10 (6%) lost Paris II and POISE responses after OCA discontinuation. Similarly, 27 (23%) and 18 (15%) on OCA+UDCA+BZF lost Paris II and POISE responses after triple therapy discontinuation.</a:t>
            </a:r>
            <a:endParaRPr lang="en-NZ"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Fatigue improved in 16 patients (39%) treated with ELA and 28 (28%) with SEL. Pruritus improved in 14 patients (47%) with ELA and 65 (64%) with SEL.</a:t>
            </a:r>
            <a:endParaRPr lang="en-NZ" sz="1200" kern="1200">
              <a:solidFill>
                <a:schemeClr val="tx1"/>
              </a:solidFill>
              <a:effectLst/>
              <a:latin typeface="+mn-lt"/>
              <a:ea typeface="+mn-ea"/>
              <a:cs typeface="+mn-cs"/>
            </a:endParaRPr>
          </a:p>
          <a:p>
            <a:r>
              <a:rPr lang="en-US" sz="1200" b="1" kern="1200">
                <a:solidFill>
                  <a:schemeClr val="tx1"/>
                </a:solidFill>
                <a:effectLst/>
                <a:latin typeface="+mn-lt"/>
                <a:ea typeface="+mn-ea"/>
                <a:cs typeface="+mn-cs"/>
              </a:rPr>
              <a:t>Conclusion: </a:t>
            </a:r>
            <a:r>
              <a:rPr lang="en-GB" sz="1200" kern="1200">
                <a:solidFill>
                  <a:schemeClr val="tx1"/>
                </a:solidFill>
                <a:effectLst/>
                <a:latin typeface="+mn-lt"/>
                <a:ea typeface="+mn-ea"/>
                <a:cs typeface="+mn-cs"/>
              </a:rPr>
              <a:t>In this first real-world experience from the ColHai registry, ELA and SEL demonstrated clinically relevant reductions in ALP and early biochemical response in patients with PBC, even in those previously exposed to second-line therapies.</a:t>
            </a:r>
            <a:endParaRPr lang="en-NZ"/>
          </a:p>
        </p:txBody>
      </p:sp>
      <p:sp>
        <p:nvSpPr>
          <p:cNvPr id="4" name="Slide Number Placeholder 3"/>
          <p:cNvSpPr>
            <a:spLocks noGrp="1"/>
          </p:cNvSpPr>
          <p:nvPr>
            <p:ph type="sldNum" sz="quarter" idx="5"/>
          </p:nvPr>
        </p:nvSpPr>
        <p:spPr/>
        <p:txBody>
          <a:bodyPr/>
          <a:lstStyle/>
          <a:p>
            <a:fld id="{F872C0F0-71E7-46B6-AA6F-1D7E0E2B8B3E}" type="slidenum">
              <a:rPr lang="en-US" smtClean="0"/>
              <a:t>15</a:t>
            </a:fld>
            <a:endParaRPr lang="en-US"/>
          </a:p>
        </p:txBody>
      </p:sp>
    </p:spTree>
    <p:extLst>
      <p:ext uri="{BB962C8B-B14F-4D97-AF65-F5344CB8AC3E}">
        <p14:creationId xmlns:p14="http://schemas.microsoft.com/office/powerpoint/2010/main" val="2988932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18C35-C950-A418-E106-0593663A34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E0314D-0784-102F-E417-2680DAC5499F}"/>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C3A3895D-B98B-751E-6E3E-4C82E0988BD8}"/>
              </a:ext>
            </a:extLst>
          </p:cNvPr>
          <p:cNvSpPr>
            <a:spLocks noGrp="1"/>
          </p:cNvSpPr>
          <p:nvPr>
            <p:ph type="body" idx="1"/>
          </p:nvPr>
        </p:nvSpPr>
        <p:spPr/>
        <p:txBody>
          <a:bodyPr/>
          <a:lstStyle/>
          <a:p>
            <a:r>
              <a:rPr lang="en-US" sz="1200" b="1" i="1" kern="1200" dirty="0">
                <a:solidFill>
                  <a:schemeClr val="tx1"/>
                </a:solidFill>
                <a:effectLst/>
                <a:latin typeface="Arial" panose="020B0604020202020204" pitchFamily="34" charset="0"/>
                <a:ea typeface="+mn-ea"/>
                <a:cs typeface="Arial" panose="020B0604020202020204" pitchFamily="34" charset="0"/>
              </a:rPr>
              <a:t>Abbreviations: </a:t>
            </a:r>
            <a:r>
              <a:rPr lang="en-US" sz="1200" b="0" i="1" kern="1200" dirty="0">
                <a:solidFill>
                  <a:schemeClr val="tx1"/>
                </a:solidFill>
                <a:effectLst/>
                <a:latin typeface="Arial" panose="020B0604020202020204" pitchFamily="34" charset="0"/>
                <a:ea typeface="+mn-ea"/>
                <a:cs typeface="Arial" panose="020B0604020202020204" pitchFamily="34" charset="0"/>
              </a:rPr>
              <a:t>ALP, alkaline phosphatase; IQR, interquartile range; OCA, </a:t>
            </a:r>
            <a:r>
              <a:rPr lang="en-US" sz="1200" b="0" i="1" kern="1200" dirty="0" err="1">
                <a:solidFill>
                  <a:schemeClr val="tx1"/>
                </a:solidFill>
                <a:effectLst/>
                <a:latin typeface="Arial" panose="020B0604020202020204" pitchFamily="34" charset="0"/>
                <a:ea typeface="+mn-ea"/>
                <a:cs typeface="Arial" panose="020B0604020202020204" pitchFamily="34" charset="0"/>
              </a:rPr>
              <a:t>obeticholic</a:t>
            </a:r>
            <a:r>
              <a:rPr lang="en-US" sz="1200" b="0" i="1" kern="1200" dirty="0">
                <a:solidFill>
                  <a:schemeClr val="tx1"/>
                </a:solidFill>
                <a:effectLst/>
                <a:latin typeface="Arial" panose="020B0604020202020204" pitchFamily="34" charset="0"/>
                <a:ea typeface="+mn-ea"/>
                <a:cs typeface="Arial" panose="020B0604020202020204" pitchFamily="34" charset="0"/>
              </a:rPr>
              <a:t> acid; PBC, primary biliary cholangitis; POISE, PBC OCA International Study of Efficacy; UDCA, ursodeoxycholic acid.</a:t>
            </a:r>
            <a:endParaRPr lang="en-NZ"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Management of patients with primary biliary cholangitis in the post-</a:t>
            </a:r>
            <a:r>
              <a:rPr lang="en-US" sz="1200" b="1" kern="1200" dirty="0" err="1">
                <a:solidFill>
                  <a:schemeClr val="tx1"/>
                </a:solidFill>
                <a:effectLst/>
                <a:latin typeface="+mn-lt"/>
                <a:ea typeface="+mn-ea"/>
                <a:cs typeface="+mn-cs"/>
              </a:rPr>
              <a:t>obeticholic</a:t>
            </a:r>
            <a:r>
              <a:rPr lang="en-US" sz="1200" b="1" kern="1200" dirty="0">
                <a:solidFill>
                  <a:schemeClr val="tx1"/>
                </a:solidFill>
                <a:effectLst/>
                <a:latin typeface="+mn-lt"/>
                <a:ea typeface="+mn-ea"/>
                <a:cs typeface="+mn-cs"/>
              </a:rPr>
              <a:t> era: Real-world effectiveness data on </a:t>
            </a:r>
            <a:r>
              <a:rPr lang="en-US" sz="1200" b="1" kern="1200" dirty="0" err="1">
                <a:solidFill>
                  <a:schemeClr val="tx1"/>
                </a:solidFill>
                <a:effectLst/>
                <a:latin typeface="+mn-lt"/>
                <a:ea typeface="+mn-ea"/>
                <a:cs typeface="+mn-cs"/>
              </a:rPr>
              <a:t>elafibranor</a:t>
            </a:r>
            <a:r>
              <a:rPr lang="en-US" sz="1200" b="1" kern="1200" dirty="0">
                <a:solidFill>
                  <a:schemeClr val="tx1"/>
                </a:solidFill>
                <a:effectLst/>
                <a:latin typeface="+mn-lt"/>
                <a:ea typeface="+mn-ea"/>
                <a:cs typeface="+mn-cs"/>
              </a:rPr>
              <a:t> and </a:t>
            </a:r>
            <a:r>
              <a:rPr lang="en-US" sz="1200" b="1" kern="1200" dirty="0" err="1">
                <a:solidFill>
                  <a:schemeClr val="tx1"/>
                </a:solidFill>
                <a:effectLst/>
                <a:latin typeface="+mn-lt"/>
                <a:ea typeface="+mn-ea"/>
                <a:cs typeface="+mn-cs"/>
              </a:rPr>
              <a:t>seladelpar</a:t>
            </a:r>
            <a:r>
              <a:rPr lang="en-US" sz="1200" b="1" kern="1200" dirty="0">
                <a:solidFill>
                  <a:schemeClr val="tx1"/>
                </a:solidFill>
                <a:effectLst/>
                <a:latin typeface="+mn-lt"/>
                <a:ea typeface="+mn-ea"/>
                <a:cs typeface="+mn-cs"/>
              </a:rPr>
              <a:t> from the </a:t>
            </a:r>
            <a:r>
              <a:rPr lang="en-US" sz="1200" b="1" kern="1200" dirty="0" err="1">
                <a:solidFill>
                  <a:schemeClr val="tx1"/>
                </a:solidFill>
                <a:effectLst/>
                <a:latin typeface="+mn-lt"/>
                <a:ea typeface="+mn-ea"/>
                <a:cs typeface="+mn-cs"/>
              </a:rPr>
              <a:t>ColHai</a:t>
            </a:r>
            <a:r>
              <a:rPr lang="en-US" sz="1200" b="1" kern="1200" dirty="0">
                <a:solidFill>
                  <a:schemeClr val="tx1"/>
                </a:solidFill>
                <a:effectLst/>
                <a:latin typeface="+mn-lt"/>
                <a:ea typeface="+mn-ea"/>
                <a:cs typeface="+mn-cs"/>
              </a:rPr>
              <a:t> registry</a:t>
            </a: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OS-010</a:t>
            </a:r>
            <a:endParaRPr lang="en-NZ" sz="1200" kern="1200" dirty="0">
              <a:solidFill>
                <a:schemeClr val="tx1"/>
              </a:solidFill>
              <a:effectLst/>
              <a:latin typeface="+mn-lt"/>
              <a:ea typeface="+mn-ea"/>
              <a:cs typeface="+mn-cs"/>
            </a:endParaRPr>
          </a:p>
          <a:p>
            <a:endParaRPr lang="en-NZ"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Alvaro Diaz-Gonzalez</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Cristina Montón</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Marina Brosell</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Agustin Castiella</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Silvia Torrente</a:t>
            </a:r>
            <a:r>
              <a:rPr lang="en-US" sz="1200" kern="1200" baseline="30000" dirty="0">
                <a:solidFill>
                  <a:schemeClr val="tx1"/>
                </a:solidFill>
                <a:effectLst/>
                <a:latin typeface="+mn-lt"/>
                <a:ea typeface="+mn-ea"/>
                <a:cs typeface="+mn-cs"/>
              </a:rPr>
              <a:t>3</a:t>
            </a:r>
            <a:r>
              <a:rPr lang="en-US" sz="1200" kern="1200" dirty="0">
                <a:solidFill>
                  <a:schemeClr val="tx1"/>
                </a:solidFill>
                <a:effectLst/>
                <a:latin typeface="+mn-lt"/>
                <a:ea typeface="+mn-ea"/>
                <a:cs typeface="+mn-cs"/>
              </a:rPr>
              <a:t>, Montserrat Garcia-Retortillo</a:t>
            </a:r>
            <a:r>
              <a:rPr lang="en-US" sz="1200" kern="1200" baseline="30000" dirty="0">
                <a:solidFill>
                  <a:schemeClr val="tx1"/>
                </a:solidFill>
                <a:effectLst/>
                <a:latin typeface="+mn-lt"/>
                <a:ea typeface="+mn-ea"/>
                <a:cs typeface="+mn-cs"/>
              </a:rPr>
              <a:t>4</a:t>
            </a:r>
            <a:r>
              <a:rPr lang="en-US" sz="1200" kern="1200" dirty="0">
                <a:solidFill>
                  <a:schemeClr val="tx1"/>
                </a:solidFill>
                <a:effectLst/>
                <a:latin typeface="+mn-lt"/>
                <a:ea typeface="+mn-ea"/>
                <a:cs typeface="+mn-cs"/>
              </a:rPr>
              <a:t>, Ares Villagrasa</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Mar Riveiro Barciela</a:t>
            </a:r>
            <a:r>
              <a:rPr lang="en-US" sz="1200" kern="1200" baseline="30000" dirty="0">
                <a:solidFill>
                  <a:schemeClr val="tx1"/>
                </a:solidFill>
                <a:effectLst/>
                <a:latin typeface="+mn-lt"/>
                <a:ea typeface="+mn-ea"/>
                <a:cs typeface="+mn-cs"/>
              </a:rPr>
              <a:t>5</a:t>
            </a:r>
            <a:r>
              <a:rPr lang="en-US" sz="1200" kern="1200" dirty="0">
                <a:solidFill>
                  <a:schemeClr val="tx1"/>
                </a:solidFill>
                <a:effectLst/>
                <a:latin typeface="+mn-lt"/>
                <a:ea typeface="+mn-ea"/>
                <a:cs typeface="+mn-cs"/>
              </a:rPr>
              <a:t>, Elena Gómez-Domínguez</a:t>
            </a:r>
            <a:r>
              <a:rPr lang="en-US" sz="1200" kern="1200" baseline="30000" dirty="0">
                <a:solidFill>
                  <a:schemeClr val="tx1"/>
                </a:solidFill>
                <a:effectLst/>
                <a:latin typeface="+mn-lt"/>
                <a:ea typeface="+mn-ea"/>
                <a:cs typeface="+mn-cs"/>
              </a:rPr>
              <a:t>6</a:t>
            </a:r>
            <a:r>
              <a:rPr lang="en-US" sz="1200" kern="1200" dirty="0">
                <a:solidFill>
                  <a:schemeClr val="tx1"/>
                </a:solidFill>
                <a:effectLst/>
                <a:latin typeface="+mn-lt"/>
                <a:ea typeface="+mn-ea"/>
                <a:cs typeface="+mn-cs"/>
              </a:rPr>
              <a:t>, Ana Arencibia Almeida</a:t>
            </a:r>
            <a:r>
              <a:rPr lang="en-US" sz="1200" kern="1200" baseline="30000" dirty="0">
                <a:solidFill>
                  <a:schemeClr val="tx1"/>
                </a:solidFill>
                <a:effectLst/>
                <a:latin typeface="+mn-lt"/>
                <a:ea typeface="+mn-ea"/>
                <a:cs typeface="+mn-cs"/>
              </a:rPr>
              <a:t>7</a:t>
            </a:r>
            <a:r>
              <a:rPr lang="en-US" sz="1200" kern="1200" dirty="0">
                <a:solidFill>
                  <a:schemeClr val="tx1"/>
                </a:solidFill>
                <a:effectLst/>
                <a:latin typeface="+mn-lt"/>
                <a:ea typeface="+mn-ea"/>
                <a:cs typeface="+mn-cs"/>
              </a:rPr>
              <a:t>, María Del Barrio</a:t>
            </a:r>
            <a:r>
              <a:rPr lang="en-US" sz="1200" kern="1200" baseline="30000" dirty="0">
                <a:solidFill>
                  <a:schemeClr val="tx1"/>
                </a:solidFill>
                <a:effectLst/>
                <a:latin typeface="+mn-lt"/>
                <a:ea typeface="+mn-ea"/>
                <a:cs typeface="+mn-cs"/>
              </a:rPr>
              <a:t>1</a:t>
            </a:r>
            <a:r>
              <a:rPr lang="en-US" sz="1200" kern="1200" dirty="0">
                <a:solidFill>
                  <a:schemeClr val="tx1"/>
                </a:solidFill>
                <a:effectLst/>
                <a:latin typeface="+mn-lt"/>
                <a:ea typeface="+mn-ea"/>
                <a:cs typeface="+mn-cs"/>
              </a:rPr>
              <a:t>, Helena Hernández Evole</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Sergio Rodriguez-Tajes</a:t>
            </a:r>
            <a:r>
              <a:rPr lang="en-US" sz="1200" kern="1200" baseline="30000" dirty="0">
                <a:solidFill>
                  <a:schemeClr val="tx1"/>
                </a:solidFill>
                <a:effectLst/>
                <a:latin typeface="+mn-lt"/>
                <a:ea typeface="+mn-ea"/>
                <a:cs typeface="+mn-cs"/>
              </a:rPr>
              <a:t>8</a:t>
            </a:r>
            <a:r>
              <a:rPr lang="en-US" sz="1200" kern="1200" dirty="0">
                <a:solidFill>
                  <a:schemeClr val="tx1"/>
                </a:solidFill>
                <a:effectLst/>
                <a:latin typeface="+mn-lt"/>
                <a:ea typeface="+mn-ea"/>
                <a:cs typeface="+mn-cs"/>
              </a:rPr>
              <a:t>, Alberto Monescillo</a:t>
            </a:r>
            <a:r>
              <a:rPr lang="en-US" sz="1200" kern="1200" baseline="30000" dirty="0">
                <a:solidFill>
                  <a:schemeClr val="tx1"/>
                </a:solidFill>
                <a:effectLst/>
                <a:latin typeface="+mn-lt"/>
                <a:ea typeface="+mn-ea"/>
                <a:cs typeface="+mn-cs"/>
              </a:rPr>
              <a:t>9</a:t>
            </a:r>
            <a:r>
              <a:rPr lang="en-US" sz="1200" kern="1200" dirty="0">
                <a:solidFill>
                  <a:schemeClr val="tx1"/>
                </a:solidFill>
                <a:effectLst/>
                <a:latin typeface="+mn-lt"/>
                <a:ea typeface="+mn-ea"/>
                <a:cs typeface="+mn-cs"/>
              </a:rPr>
              <a:t>, Miren Garcia Cortes</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Juan Pedro Toro Ortiz</a:t>
            </a:r>
            <a:r>
              <a:rPr lang="en-US" sz="1200" kern="1200" baseline="30000" dirty="0">
                <a:solidFill>
                  <a:schemeClr val="tx1"/>
                </a:solidFill>
                <a:effectLst/>
                <a:latin typeface="+mn-lt"/>
                <a:ea typeface="+mn-ea"/>
                <a:cs typeface="+mn-cs"/>
              </a:rPr>
              <a:t>10</a:t>
            </a:r>
            <a:r>
              <a:rPr lang="en-US" sz="1200" kern="1200" dirty="0">
                <a:solidFill>
                  <a:schemeClr val="tx1"/>
                </a:solidFill>
                <a:effectLst/>
                <a:latin typeface="+mn-lt"/>
                <a:ea typeface="+mn-ea"/>
                <a:cs typeface="+mn-cs"/>
              </a:rPr>
              <a:t>, Jose Manuel Sousa-Martin</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Javier Ampuero Herrojo</a:t>
            </a:r>
            <a:r>
              <a:rPr lang="en-US" sz="1200" kern="1200" baseline="30000" dirty="0">
                <a:solidFill>
                  <a:schemeClr val="tx1"/>
                </a:solidFill>
                <a:effectLst/>
                <a:latin typeface="+mn-lt"/>
                <a:ea typeface="+mn-ea"/>
                <a:cs typeface="+mn-cs"/>
              </a:rPr>
              <a:t>11</a:t>
            </a:r>
            <a:r>
              <a:rPr lang="en-US" sz="1200" kern="1200" dirty="0">
                <a:solidFill>
                  <a:schemeClr val="tx1"/>
                </a:solidFill>
                <a:effectLst/>
                <a:latin typeface="+mn-lt"/>
                <a:ea typeface="+mn-ea"/>
                <a:cs typeface="+mn-cs"/>
              </a:rPr>
              <a:t>, Adolfo Gallego Moya</a:t>
            </a:r>
            <a:r>
              <a:rPr lang="en-US" sz="1200" kern="1200" baseline="30000" dirty="0">
                <a:solidFill>
                  <a:schemeClr val="tx1"/>
                </a:solidFill>
                <a:effectLst/>
                <a:latin typeface="+mn-lt"/>
                <a:ea typeface="+mn-ea"/>
                <a:cs typeface="+mn-cs"/>
              </a:rPr>
              <a:t>12</a:t>
            </a:r>
            <a:r>
              <a:rPr lang="en-US" sz="1200" kern="1200" dirty="0">
                <a:solidFill>
                  <a:schemeClr val="tx1"/>
                </a:solidFill>
                <a:effectLst/>
                <a:latin typeface="+mn-lt"/>
                <a:ea typeface="+mn-ea"/>
                <a:cs typeface="+mn-cs"/>
              </a:rPr>
              <a:t>, Francisca Cuenca Alarcón</a:t>
            </a:r>
            <a:r>
              <a:rPr lang="en-US" sz="1200" kern="1200" baseline="30000" dirty="0">
                <a:solidFill>
                  <a:schemeClr val="tx1"/>
                </a:solidFill>
                <a:effectLst/>
                <a:latin typeface="+mn-lt"/>
                <a:ea typeface="+mn-ea"/>
                <a:cs typeface="+mn-cs"/>
              </a:rPr>
              <a:t>13</a:t>
            </a:r>
            <a:r>
              <a:rPr lang="en-US" sz="1200" kern="1200" dirty="0">
                <a:solidFill>
                  <a:schemeClr val="tx1"/>
                </a:solidFill>
                <a:effectLst/>
                <a:latin typeface="+mn-lt"/>
                <a:ea typeface="+mn-ea"/>
                <a:cs typeface="+mn-cs"/>
              </a:rPr>
              <a:t>, Marta Casado-Martin</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Alejandro Rodríguez Mateu</a:t>
            </a:r>
            <a:r>
              <a:rPr lang="en-US" sz="1200" kern="1200" baseline="30000" dirty="0">
                <a:solidFill>
                  <a:schemeClr val="tx1"/>
                </a:solidFill>
                <a:effectLst/>
                <a:latin typeface="+mn-lt"/>
                <a:ea typeface="+mn-ea"/>
                <a:cs typeface="+mn-cs"/>
              </a:rPr>
              <a:t>14</a:t>
            </a:r>
            <a:r>
              <a:rPr lang="en-US" sz="1200" kern="1200" dirty="0">
                <a:solidFill>
                  <a:schemeClr val="tx1"/>
                </a:solidFill>
                <a:effectLst/>
                <a:latin typeface="+mn-lt"/>
                <a:ea typeface="+mn-ea"/>
                <a:cs typeface="+mn-cs"/>
              </a:rPr>
              <a:t>, Manuel Hernández-Guerra</a:t>
            </a:r>
            <a:r>
              <a:rPr lang="en-US" sz="1200" kern="1200" baseline="30000" dirty="0">
                <a:solidFill>
                  <a:schemeClr val="tx1"/>
                </a:solidFill>
                <a:effectLst/>
                <a:latin typeface="+mn-lt"/>
                <a:ea typeface="+mn-ea"/>
                <a:cs typeface="+mn-cs"/>
              </a:rPr>
              <a:t>15</a:t>
            </a:r>
            <a:r>
              <a:rPr lang="en-US" sz="1200" kern="1200" dirty="0">
                <a:solidFill>
                  <a:schemeClr val="tx1"/>
                </a:solidFill>
                <a:effectLst/>
                <a:latin typeface="+mn-lt"/>
                <a:ea typeface="+mn-ea"/>
                <a:cs typeface="+mn-cs"/>
              </a:rPr>
              <a:t>, María Pilar Rios</a:t>
            </a:r>
            <a:r>
              <a:rPr lang="en-US" sz="1200" kern="1200" baseline="30000" dirty="0">
                <a:solidFill>
                  <a:schemeClr val="tx1"/>
                </a:solidFill>
                <a:effectLst/>
                <a:latin typeface="+mn-lt"/>
                <a:ea typeface="+mn-ea"/>
                <a:cs typeface="+mn-cs"/>
              </a:rPr>
              <a:t>16</a:t>
            </a:r>
            <a:r>
              <a:rPr lang="en-US" sz="1200" kern="1200" dirty="0">
                <a:solidFill>
                  <a:schemeClr val="tx1"/>
                </a:solidFill>
                <a:effectLst/>
                <a:latin typeface="+mn-lt"/>
                <a:ea typeface="+mn-ea"/>
                <a:cs typeface="+mn-cs"/>
              </a:rPr>
              <a:t>, Indhira Perez Medrano</a:t>
            </a:r>
            <a:r>
              <a:rPr lang="en-US" sz="1200" kern="1200" baseline="30000" dirty="0">
                <a:solidFill>
                  <a:schemeClr val="tx1"/>
                </a:solidFill>
                <a:effectLst/>
                <a:latin typeface="+mn-lt"/>
                <a:ea typeface="+mn-ea"/>
                <a:cs typeface="+mn-cs"/>
              </a:rPr>
              <a:t>17</a:t>
            </a:r>
            <a:r>
              <a:rPr lang="en-US" sz="1200" kern="1200" dirty="0">
                <a:solidFill>
                  <a:schemeClr val="tx1"/>
                </a:solidFill>
                <a:effectLst/>
                <a:latin typeface="+mn-lt"/>
                <a:ea typeface="+mn-ea"/>
                <a:cs typeface="+mn-cs"/>
              </a:rPr>
              <a:t>, Raisa Quiñones</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Laura Alcoba Vega</a:t>
            </a:r>
            <a:r>
              <a:rPr lang="en-US" sz="1200" kern="1200" baseline="30000" dirty="0">
                <a:solidFill>
                  <a:schemeClr val="tx1"/>
                </a:solidFill>
                <a:effectLst/>
                <a:latin typeface="+mn-lt"/>
                <a:ea typeface="+mn-ea"/>
                <a:cs typeface="+mn-cs"/>
              </a:rPr>
              <a:t>18</a:t>
            </a:r>
            <a:r>
              <a:rPr lang="en-US" sz="1200" kern="1200" dirty="0">
                <a:solidFill>
                  <a:schemeClr val="tx1"/>
                </a:solidFill>
                <a:effectLst/>
                <a:latin typeface="+mn-lt"/>
                <a:ea typeface="+mn-ea"/>
                <a:cs typeface="+mn-cs"/>
              </a:rPr>
              <a:t>, Ismael El Hajra Martínez</a:t>
            </a:r>
            <a:r>
              <a:rPr lang="en-US" sz="1200" kern="1200" baseline="30000" dirty="0">
                <a:solidFill>
                  <a:schemeClr val="tx1"/>
                </a:solidFill>
                <a:effectLst/>
                <a:latin typeface="+mn-lt"/>
                <a:ea typeface="+mn-ea"/>
                <a:cs typeface="+mn-cs"/>
              </a:rPr>
              <a:t>19</a:t>
            </a:r>
            <a:r>
              <a:rPr lang="en-US" sz="1200" kern="1200" dirty="0">
                <a:solidFill>
                  <a:schemeClr val="tx1"/>
                </a:solidFill>
                <a:effectLst/>
                <a:latin typeface="+mn-lt"/>
                <a:ea typeface="+mn-ea"/>
                <a:cs typeface="+mn-cs"/>
              </a:rPr>
              <a:t>, Vanesa Bernal</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Eva Fernandez Bonilla</a:t>
            </a:r>
            <a:r>
              <a:rPr lang="en-US" sz="1200" kern="1200" baseline="30000" dirty="0">
                <a:solidFill>
                  <a:schemeClr val="tx1"/>
                </a:solidFill>
                <a:effectLst/>
                <a:latin typeface="+mn-lt"/>
                <a:ea typeface="+mn-ea"/>
                <a:cs typeface="+mn-cs"/>
              </a:rPr>
              <a:t>20</a:t>
            </a:r>
            <a:r>
              <a:rPr lang="en-US" sz="1200" kern="1200" dirty="0">
                <a:solidFill>
                  <a:schemeClr val="tx1"/>
                </a:solidFill>
                <a:effectLst/>
                <a:latin typeface="+mn-lt"/>
                <a:ea typeface="+mn-ea"/>
                <a:cs typeface="+mn-cs"/>
              </a:rPr>
              <a:t>, Conrado Fernandez-Rodriguez</a:t>
            </a:r>
            <a:r>
              <a:rPr lang="en-US" sz="1200" kern="1200" baseline="30000" dirty="0">
                <a:solidFill>
                  <a:schemeClr val="tx1"/>
                </a:solidFill>
                <a:effectLst/>
                <a:latin typeface="+mn-lt"/>
                <a:ea typeface="+mn-ea"/>
                <a:cs typeface="+mn-cs"/>
              </a:rPr>
              <a:t>21</a:t>
            </a:r>
            <a:r>
              <a:rPr lang="en-US" sz="1200" kern="1200" dirty="0">
                <a:solidFill>
                  <a:schemeClr val="tx1"/>
                </a:solidFill>
                <a:effectLst/>
                <a:latin typeface="+mn-lt"/>
                <a:ea typeface="+mn-ea"/>
                <a:cs typeface="+mn-cs"/>
              </a:rPr>
              <a:t>, Isabel Conde</a:t>
            </a:r>
            <a:r>
              <a:rPr lang="en-US" sz="1200" kern="1200" baseline="30000" dirty="0">
                <a:solidFill>
                  <a:schemeClr val="tx1"/>
                </a:solidFill>
                <a:effectLst/>
                <a:latin typeface="+mn-lt"/>
                <a:ea typeface="+mn-ea"/>
                <a:cs typeface="+mn-cs"/>
              </a:rPr>
              <a:t>22</a:t>
            </a:r>
            <a:r>
              <a:rPr lang="en-US" sz="1200" kern="1200" dirty="0">
                <a:solidFill>
                  <a:schemeClr val="tx1"/>
                </a:solidFill>
                <a:effectLst/>
                <a:latin typeface="+mn-lt"/>
                <a:ea typeface="+mn-ea"/>
                <a:cs typeface="+mn-cs"/>
              </a:rPr>
              <a:t>, Raquel Diaz</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Marina Vidal</a:t>
            </a:r>
            <a:r>
              <a:rPr lang="en-US" sz="1200" kern="1200" baseline="30000" dirty="0">
                <a:solidFill>
                  <a:schemeClr val="tx1"/>
                </a:solidFill>
                <a:effectLst/>
                <a:latin typeface="+mn-lt"/>
                <a:ea typeface="+mn-ea"/>
                <a:cs typeface="+mn-cs"/>
              </a:rPr>
              <a:t>23</a:t>
            </a:r>
            <a:r>
              <a:rPr lang="en-US" sz="1200" kern="1200" dirty="0">
                <a:solidFill>
                  <a:schemeClr val="tx1"/>
                </a:solidFill>
                <a:effectLst/>
                <a:latin typeface="+mn-lt"/>
                <a:ea typeface="+mn-ea"/>
                <a:cs typeface="+mn-cs"/>
              </a:rPr>
              <a:t>, Berta Lapeña</a:t>
            </a:r>
            <a:r>
              <a:rPr lang="en-US" sz="1200" kern="1200" baseline="30000" dirty="0">
                <a:solidFill>
                  <a:schemeClr val="tx1"/>
                </a:solidFill>
                <a:effectLst/>
                <a:latin typeface="+mn-lt"/>
                <a:ea typeface="+mn-ea"/>
                <a:cs typeface="+mn-cs"/>
              </a:rPr>
              <a:t>24</a:t>
            </a:r>
            <a:r>
              <a:rPr lang="en-US" sz="1200" kern="1200" dirty="0">
                <a:solidFill>
                  <a:schemeClr val="tx1"/>
                </a:solidFill>
                <a:effectLst/>
                <a:latin typeface="+mn-lt"/>
                <a:ea typeface="+mn-ea"/>
                <a:cs typeface="+mn-cs"/>
              </a:rPr>
              <a:t>, Gema De la Cruz</a:t>
            </a:r>
            <a:r>
              <a:rPr lang="en-US" sz="1200" kern="1200" baseline="30000" dirty="0">
                <a:solidFill>
                  <a:schemeClr val="tx1"/>
                </a:solidFill>
                <a:effectLst/>
                <a:latin typeface="+mn-lt"/>
                <a:ea typeface="+mn-ea"/>
                <a:cs typeface="+mn-cs"/>
              </a:rPr>
              <a:t>25</a:t>
            </a:r>
            <a:r>
              <a:rPr lang="en-US" sz="1200" kern="1200" dirty="0">
                <a:solidFill>
                  <a:schemeClr val="tx1"/>
                </a:solidFill>
                <a:effectLst/>
                <a:latin typeface="+mn-lt"/>
                <a:ea typeface="+mn-ea"/>
                <a:cs typeface="+mn-cs"/>
              </a:rPr>
              <a:t>, Inmaculada Castello</a:t>
            </a:r>
            <a:r>
              <a:rPr lang="en-US" sz="1200" kern="1200" baseline="30000" dirty="0">
                <a:solidFill>
                  <a:schemeClr val="tx1"/>
                </a:solidFill>
                <a:effectLst/>
                <a:latin typeface="+mn-lt"/>
                <a:ea typeface="+mn-ea"/>
                <a:cs typeface="+mn-cs"/>
              </a:rPr>
              <a:t>26</a:t>
            </a:r>
            <a:r>
              <a:rPr lang="en-US" sz="1200" kern="1200" dirty="0">
                <a:solidFill>
                  <a:schemeClr val="tx1"/>
                </a:solidFill>
                <a:effectLst/>
                <a:latin typeface="+mn-lt"/>
                <a:ea typeface="+mn-ea"/>
                <a:cs typeface="+mn-cs"/>
              </a:rPr>
              <a:t>, Natalia García Gimeno</a:t>
            </a:r>
            <a:r>
              <a:rPr lang="en-US" sz="1200" kern="1200" baseline="30000" dirty="0">
                <a:solidFill>
                  <a:schemeClr val="tx1"/>
                </a:solidFill>
                <a:effectLst/>
                <a:latin typeface="+mn-lt"/>
                <a:ea typeface="+mn-ea"/>
                <a:cs typeface="+mn-cs"/>
              </a:rPr>
              <a:t>27</a:t>
            </a:r>
            <a:r>
              <a:rPr lang="en-US" sz="1200" kern="1200" dirty="0">
                <a:solidFill>
                  <a:schemeClr val="tx1"/>
                </a:solidFill>
                <a:effectLst/>
                <a:latin typeface="+mn-lt"/>
                <a:ea typeface="+mn-ea"/>
                <a:cs typeface="+mn-cs"/>
              </a:rPr>
              <a:t>, Magdalena Salcedo Plaza</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Ainhoa Fernández-Yunquera</a:t>
            </a:r>
            <a:r>
              <a:rPr lang="en-US" sz="1200" kern="1200" baseline="30000" dirty="0">
                <a:solidFill>
                  <a:schemeClr val="tx1"/>
                </a:solidFill>
                <a:effectLst/>
                <a:latin typeface="+mn-lt"/>
                <a:ea typeface="+mn-ea"/>
                <a:cs typeface="+mn-cs"/>
              </a:rPr>
              <a:t>28</a:t>
            </a:r>
            <a:r>
              <a:rPr lang="en-US" sz="1200" kern="1200" dirty="0">
                <a:solidFill>
                  <a:schemeClr val="tx1"/>
                </a:solidFill>
                <a:effectLst/>
                <a:latin typeface="+mn-lt"/>
                <a:ea typeface="+mn-ea"/>
                <a:cs typeface="+mn-cs"/>
              </a:rPr>
              <a:t>, Margarita Sala Llinás</a:t>
            </a:r>
            <a:r>
              <a:rPr lang="en-US" sz="1200" kern="1200" baseline="30000" dirty="0">
                <a:solidFill>
                  <a:schemeClr val="tx1"/>
                </a:solidFill>
                <a:effectLst/>
                <a:latin typeface="+mn-lt"/>
                <a:ea typeface="+mn-ea"/>
                <a:cs typeface="+mn-cs"/>
              </a:rPr>
              <a:t>29</a:t>
            </a:r>
            <a:r>
              <a:rPr lang="en-US" sz="1200" kern="1200" dirty="0">
                <a:solidFill>
                  <a:schemeClr val="tx1"/>
                </a:solidFill>
                <a:effectLst/>
                <a:latin typeface="+mn-lt"/>
                <a:ea typeface="+mn-ea"/>
                <a:cs typeface="+mn-cs"/>
              </a:rPr>
              <a:t>, Miguel Fernández-Bermejo</a:t>
            </a:r>
            <a:r>
              <a:rPr lang="en-US" sz="1200" kern="1200" baseline="30000" dirty="0">
                <a:solidFill>
                  <a:schemeClr val="tx1"/>
                </a:solidFill>
                <a:effectLst/>
                <a:latin typeface="+mn-lt"/>
                <a:ea typeface="+mn-ea"/>
                <a:cs typeface="+mn-cs"/>
              </a:rPr>
              <a:t>30</a:t>
            </a:r>
            <a:r>
              <a:rPr lang="en-US" sz="1200" kern="1200" dirty="0">
                <a:solidFill>
                  <a:schemeClr val="tx1"/>
                </a:solidFill>
                <a:effectLst/>
                <a:latin typeface="+mn-lt"/>
                <a:ea typeface="+mn-ea"/>
                <a:cs typeface="+mn-cs"/>
              </a:rPr>
              <a:t>, Mireia Trias</a:t>
            </a:r>
            <a:r>
              <a:rPr lang="en-US" sz="1200" kern="1200" baseline="30000" dirty="0">
                <a:solidFill>
                  <a:schemeClr val="tx1"/>
                </a:solidFill>
                <a:effectLst/>
                <a:latin typeface="+mn-lt"/>
                <a:ea typeface="+mn-ea"/>
                <a:cs typeface="+mn-cs"/>
              </a:rPr>
              <a:t>31</a:t>
            </a:r>
            <a:r>
              <a:rPr lang="en-US" sz="1200" kern="1200" dirty="0">
                <a:solidFill>
                  <a:schemeClr val="tx1"/>
                </a:solidFill>
                <a:effectLst/>
                <a:latin typeface="+mn-lt"/>
                <a:ea typeface="+mn-ea"/>
                <a:cs typeface="+mn-cs"/>
              </a:rPr>
              <a:t>, Beatriz Mateos Muñoz</a:t>
            </a:r>
            <a:r>
              <a:rPr lang="en-US" sz="1200" kern="1200" baseline="30000" dirty="0">
                <a:solidFill>
                  <a:schemeClr val="tx1"/>
                </a:solidFill>
                <a:effectLst/>
                <a:latin typeface="+mn-lt"/>
                <a:ea typeface="+mn-ea"/>
                <a:cs typeface="+mn-cs"/>
              </a:rPr>
              <a:t>32</a:t>
            </a:r>
            <a:r>
              <a:rPr lang="en-US" sz="1200" kern="1200" dirty="0">
                <a:solidFill>
                  <a:schemeClr val="tx1"/>
                </a:solidFill>
                <a:effectLst/>
                <a:latin typeface="+mn-lt"/>
                <a:ea typeface="+mn-ea"/>
                <a:cs typeface="+mn-cs"/>
              </a:rPr>
              <a:t>, María Dolores Antón Conejero</a:t>
            </a:r>
            <a:r>
              <a:rPr lang="en-US" sz="1200" kern="1200" baseline="30000" dirty="0">
                <a:solidFill>
                  <a:schemeClr val="tx1"/>
                </a:solidFill>
                <a:effectLst/>
                <a:latin typeface="+mn-lt"/>
                <a:ea typeface="+mn-ea"/>
                <a:cs typeface="+mn-cs"/>
              </a:rPr>
              <a:t>33</a:t>
            </a:r>
            <a:r>
              <a:rPr lang="en-US" sz="1200" kern="1200" dirty="0">
                <a:solidFill>
                  <a:schemeClr val="tx1"/>
                </a:solidFill>
                <a:effectLst/>
                <a:latin typeface="+mn-lt"/>
                <a:ea typeface="+mn-ea"/>
                <a:cs typeface="+mn-cs"/>
              </a:rPr>
              <a:t>, Raquel Ríos León</a:t>
            </a:r>
            <a:r>
              <a:rPr lang="en-US" sz="1200" kern="1200" baseline="30000" dirty="0">
                <a:solidFill>
                  <a:schemeClr val="tx1"/>
                </a:solidFill>
                <a:effectLst/>
                <a:latin typeface="+mn-lt"/>
                <a:ea typeface="+mn-ea"/>
                <a:cs typeface="+mn-cs"/>
              </a:rPr>
              <a:t>34</a:t>
            </a:r>
            <a:r>
              <a:rPr lang="en-US" sz="1200" kern="1200" dirty="0">
                <a:solidFill>
                  <a:schemeClr val="tx1"/>
                </a:solidFill>
                <a:effectLst/>
                <a:latin typeface="+mn-lt"/>
                <a:ea typeface="+mn-ea"/>
                <a:cs typeface="+mn-cs"/>
              </a:rPr>
              <a:t>, Eva Dueñas-Sánchez</a:t>
            </a:r>
            <a:r>
              <a:rPr lang="en-US" sz="1200" kern="1200" baseline="30000" dirty="0">
                <a:solidFill>
                  <a:schemeClr val="tx1"/>
                </a:solidFill>
                <a:effectLst/>
                <a:latin typeface="+mn-lt"/>
                <a:ea typeface="+mn-ea"/>
                <a:cs typeface="+mn-cs"/>
              </a:rPr>
              <a:t>35</a:t>
            </a:r>
            <a:r>
              <a:rPr lang="en-US" sz="1200" kern="1200" dirty="0">
                <a:solidFill>
                  <a:schemeClr val="tx1"/>
                </a:solidFill>
                <a:effectLst/>
                <a:latin typeface="+mn-lt"/>
                <a:ea typeface="+mn-ea"/>
                <a:cs typeface="+mn-cs"/>
              </a:rPr>
              <a:t>, Janire Prieto</a:t>
            </a:r>
            <a:r>
              <a:rPr lang="en-US" sz="1200" kern="1200" baseline="30000" dirty="0">
                <a:solidFill>
                  <a:schemeClr val="tx1"/>
                </a:solidFill>
                <a:effectLst/>
                <a:latin typeface="+mn-lt"/>
                <a:ea typeface="+mn-ea"/>
                <a:cs typeface="+mn-cs"/>
              </a:rPr>
              <a:t>36</a:t>
            </a:r>
            <a:r>
              <a:rPr lang="en-US" sz="1200" kern="1200" dirty="0">
                <a:solidFill>
                  <a:schemeClr val="tx1"/>
                </a:solidFill>
                <a:effectLst/>
                <a:latin typeface="+mn-lt"/>
                <a:ea typeface="+mn-ea"/>
                <a:cs typeface="+mn-cs"/>
              </a:rPr>
              <a:t>, Mercedes Vergara</a:t>
            </a:r>
            <a:r>
              <a:rPr lang="en-US" sz="1200" kern="1200" baseline="30000" dirty="0">
                <a:solidFill>
                  <a:schemeClr val="tx1"/>
                </a:solidFill>
                <a:effectLst/>
                <a:latin typeface="+mn-lt"/>
                <a:ea typeface="+mn-ea"/>
                <a:cs typeface="+mn-cs"/>
              </a:rPr>
              <a:t>37</a:t>
            </a:r>
            <a:r>
              <a:rPr lang="en-US" sz="1200" kern="1200" dirty="0">
                <a:solidFill>
                  <a:schemeClr val="tx1"/>
                </a:solidFill>
                <a:effectLst/>
                <a:latin typeface="+mn-lt"/>
                <a:ea typeface="+mn-ea"/>
                <a:cs typeface="+mn-cs"/>
              </a:rPr>
              <a:t>, María Carlota Londoño</a:t>
            </a:r>
            <a:r>
              <a:rPr lang="en-US" sz="1200" kern="1200" baseline="30000" dirty="0">
                <a:solidFill>
                  <a:schemeClr val="tx1"/>
                </a:solidFill>
                <a:effectLst/>
                <a:latin typeface="+mn-lt"/>
                <a:ea typeface="+mn-ea"/>
                <a:cs typeface="+mn-cs"/>
              </a:rPr>
              <a:t>8</a:t>
            </a:r>
          </a:p>
          <a:p>
            <a:endParaRPr lang="en-NZ" sz="1200" kern="1200" dirty="0">
              <a:solidFill>
                <a:schemeClr val="tx1"/>
              </a:solidFill>
              <a:effectLst/>
              <a:latin typeface="+mn-lt"/>
              <a:ea typeface="+mn-ea"/>
              <a:cs typeface="+mn-cs"/>
            </a:endParaRPr>
          </a:p>
          <a:p>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Gastroenterology and Hepatology Department, Clinical and Translational Research in Digestive Diseases Group, Marqués de </a:t>
            </a:r>
            <a:r>
              <a:rPr lang="en-US" sz="1200" i="1" kern="1200" dirty="0" err="1">
                <a:solidFill>
                  <a:schemeClr val="tx1"/>
                </a:solidFill>
                <a:effectLst/>
                <a:latin typeface="+mn-lt"/>
                <a:ea typeface="+mn-ea"/>
                <a:cs typeface="+mn-cs"/>
              </a:rPr>
              <a:t>Valdecilla</a:t>
            </a:r>
            <a:r>
              <a:rPr lang="en-US" sz="1200" i="1" kern="1200" dirty="0">
                <a:solidFill>
                  <a:schemeClr val="tx1"/>
                </a:solidFill>
                <a:effectLst/>
                <a:latin typeface="+mn-lt"/>
                <a:ea typeface="+mn-ea"/>
                <a:cs typeface="+mn-cs"/>
              </a:rPr>
              <a:t> University Hospital, Santander, Spain; Research Institute Marques de </a:t>
            </a:r>
            <a:r>
              <a:rPr lang="en-US" sz="1200" i="1" kern="1200" dirty="0" err="1">
                <a:solidFill>
                  <a:schemeClr val="tx1"/>
                </a:solidFill>
                <a:effectLst/>
                <a:latin typeface="+mn-lt"/>
                <a:ea typeface="+mn-ea"/>
                <a:cs typeface="+mn-cs"/>
              </a:rPr>
              <a:t>Valdecilla</a:t>
            </a:r>
            <a:r>
              <a:rPr lang="en-US" sz="1200" i="1" kern="1200" dirty="0">
                <a:solidFill>
                  <a:schemeClr val="tx1"/>
                </a:solidFill>
                <a:effectLst/>
                <a:latin typeface="+mn-lt"/>
                <a:ea typeface="+mn-ea"/>
                <a:cs typeface="+mn-cs"/>
              </a:rPr>
              <a:t> (IDIVAL), Clinical and Translational Research in Digestive Pathology Group, Santander, Spain,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Hospital </a:t>
            </a:r>
            <a:r>
              <a:rPr lang="en-US" sz="1200" i="1" kern="1200" dirty="0" err="1">
                <a:solidFill>
                  <a:schemeClr val="tx1"/>
                </a:solidFill>
                <a:effectLst/>
                <a:latin typeface="+mn-lt"/>
                <a:ea typeface="+mn-ea"/>
                <a:cs typeface="+mn-cs"/>
              </a:rPr>
              <a:t>Clínico</a:t>
            </a:r>
            <a:r>
              <a:rPr lang="en-US" sz="1200" i="1" kern="1200" dirty="0">
                <a:solidFill>
                  <a:schemeClr val="tx1"/>
                </a:solidFill>
                <a:effectLst/>
                <a:latin typeface="+mn-lt"/>
                <a:ea typeface="+mn-ea"/>
                <a:cs typeface="+mn-cs"/>
              </a:rPr>
              <a:t> Universitario de Valencia, Valencia, Spain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Hospital Universitario de Donostia, San Sebastián, Spain</a:t>
            </a:r>
            <a:r>
              <a:rPr lang="en-GB"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Sección de </a:t>
            </a:r>
            <a:r>
              <a:rPr lang="en-US" sz="1200" i="1" kern="1200" dirty="0" err="1">
                <a:solidFill>
                  <a:schemeClr val="tx1"/>
                </a:solidFill>
                <a:effectLst/>
                <a:latin typeface="+mn-lt"/>
                <a:ea typeface="+mn-ea"/>
                <a:cs typeface="+mn-cs"/>
              </a:rPr>
              <a:t>Hepatología</a:t>
            </a:r>
            <a:r>
              <a:rPr lang="en-US" sz="1200" i="1" kern="1200" dirty="0">
                <a:solidFill>
                  <a:schemeClr val="tx1"/>
                </a:solidFill>
                <a:effectLst/>
                <a:latin typeface="+mn-lt"/>
                <a:ea typeface="+mn-ea"/>
                <a:cs typeface="+mn-cs"/>
              </a:rPr>
              <a:t>, Servicio de </a:t>
            </a:r>
            <a:r>
              <a:rPr lang="en-US" sz="1200" i="1" kern="1200" dirty="0" err="1">
                <a:solidFill>
                  <a:schemeClr val="tx1"/>
                </a:solidFill>
                <a:effectLst/>
                <a:latin typeface="+mn-lt"/>
                <a:ea typeface="+mn-ea"/>
                <a:cs typeface="+mn-cs"/>
              </a:rPr>
              <a:t>Digestivo</a:t>
            </a:r>
            <a:r>
              <a:rPr lang="en-US" sz="1200" i="1" kern="1200" dirty="0">
                <a:solidFill>
                  <a:schemeClr val="tx1"/>
                </a:solidFill>
                <a:effectLst/>
                <a:latin typeface="+mn-lt"/>
                <a:ea typeface="+mn-ea"/>
                <a:cs typeface="+mn-cs"/>
              </a:rPr>
              <a:t>, Hospital del Mar; </a:t>
            </a:r>
            <a:r>
              <a:rPr lang="en-US" sz="1200" i="1" kern="1200" dirty="0" err="1">
                <a:solidFill>
                  <a:schemeClr val="tx1"/>
                </a:solidFill>
                <a:effectLst/>
                <a:latin typeface="+mn-lt"/>
                <a:ea typeface="+mn-ea"/>
                <a:cs typeface="+mn-cs"/>
              </a:rPr>
              <a:t>Institut</a:t>
            </a:r>
            <a:r>
              <a:rPr lang="en-US" sz="1200" i="1" kern="1200" dirty="0">
                <a:solidFill>
                  <a:schemeClr val="tx1"/>
                </a:solidFill>
                <a:effectLst/>
                <a:latin typeface="+mn-lt"/>
                <a:ea typeface="+mn-ea"/>
                <a:cs typeface="+mn-cs"/>
              </a:rPr>
              <a:t> de </a:t>
            </a:r>
            <a:r>
              <a:rPr lang="en-US" sz="1200" i="1" kern="1200" dirty="0" err="1">
                <a:solidFill>
                  <a:schemeClr val="tx1"/>
                </a:solidFill>
                <a:effectLst/>
                <a:latin typeface="+mn-lt"/>
                <a:ea typeface="+mn-ea"/>
                <a:cs typeface="+mn-cs"/>
              </a:rPr>
              <a:t>Recerca</a:t>
            </a:r>
            <a:r>
              <a:rPr lang="en-US" sz="1200" i="1" kern="1200" dirty="0">
                <a:solidFill>
                  <a:schemeClr val="tx1"/>
                </a:solidFill>
                <a:effectLst/>
                <a:latin typeface="+mn-lt"/>
                <a:ea typeface="+mn-ea"/>
                <a:cs typeface="+mn-cs"/>
              </a:rPr>
              <a:t> Hospital del Mar, Barcelona, Spain</a:t>
            </a:r>
            <a:r>
              <a:rPr lang="en-US" sz="1200" kern="1200" dirty="0">
                <a:solidFill>
                  <a:schemeClr val="tx1"/>
                </a:solidFill>
                <a:effectLst/>
                <a:latin typeface="+mn-lt"/>
                <a:ea typeface="+mn-ea"/>
                <a:cs typeface="+mn-cs"/>
              </a:rPr>
              <a:t>, </a:t>
            </a:r>
            <a:r>
              <a:rPr lang="en-US" sz="1200" i="1" kern="1200" baseline="30000" dirty="0">
                <a:solidFill>
                  <a:schemeClr val="tx1"/>
                </a:solidFill>
                <a:effectLst/>
                <a:latin typeface="+mn-lt"/>
                <a:ea typeface="+mn-ea"/>
                <a:cs typeface="+mn-cs"/>
              </a:rPr>
              <a:t>5</a:t>
            </a:r>
            <a:r>
              <a:rPr lang="en-US" sz="1200" i="1" kern="1200" dirty="0">
                <a:solidFill>
                  <a:schemeClr val="tx1"/>
                </a:solidFill>
                <a:effectLst/>
                <a:latin typeface="+mn-lt"/>
                <a:ea typeface="+mn-ea"/>
                <a:cs typeface="+mn-cs"/>
              </a:rPr>
              <a:t>Liver Unit, Internal Medicine Department, Hospital </a:t>
            </a:r>
            <a:r>
              <a:rPr lang="en-US" sz="1200" i="1" kern="1200" dirty="0" err="1">
                <a:solidFill>
                  <a:schemeClr val="tx1"/>
                </a:solidFill>
                <a:effectLst/>
                <a:latin typeface="+mn-lt"/>
                <a:ea typeface="+mn-ea"/>
                <a:cs typeface="+mn-cs"/>
              </a:rPr>
              <a:t>Universitari</a:t>
            </a:r>
            <a:r>
              <a:rPr lang="en-US" sz="1200" i="1" kern="1200" dirty="0">
                <a:solidFill>
                  <a:schemeClr val="tx1"/>
                </a:solidFill>
                <a:effectLst/>
                <a:latin typeface="+mn-lt"/>
                <a:ea typeface="+mn-ea"/>
                <a:cs typeface="+mn-cs"/>
              </a:rPr>
              <a:t> Vall </a:t>
            </a:r>
            <a:r>
              <a:rPr lang="en-US" sz="1200" i="1" kern="1200" dirty="0" err="1">
                <a:solidFill>
                  <a:schemeClr val="tx1"/>
                </a:solidFill>
                <a:effectLst/>
                <a:latin typeface="+mn-lt"/>
                <a:ea typeface="+mn-ea"/>
                <a:cs typeface="+mn-cs"/>
              </a:rPr>
              <a:t>d’Hebron</a:t>
            </a:r>
            <a:r>
              <a:rPr lang="en-US" sz="1200" i="1" kern="1200" dirty="0">
                <a:solidFill>
                  <a:schemeClr val="tx1"/>
                </a:solidFill>
                <a:effectLst/>
                <a:latin typeface="+mn-lt"/>
                <a:ea typeface="+mn-ea"/>
                <a:cs typeface="+mn-cs"/>
              </a:rPr>
              <a:t>, Vall </a:t>
            </a:r>
            <a:r>
              <a:rPr lang="en-US" sz="1200" i="1" kern="1200" dirty="0" err="1">
                <a:solidFill>
                  <a:schemeClr val="tx1"/>
                </a:solidFill>
                <a:effectLst/>
                <a:latin typeface="+mn-lt"/>
                <a:ea typeface="+mn-ea"/>
                <a:cs typeface="+mn-cs"/>
              </a:rPr>
              <a:t>d’Hebron</a:t>
            </a:r>
            <a:r>
              <a:rPr lang="en-US" sz="1200" i="1" kern="1200" dirty="0">
                <a:solidFill>
                  <a:schemeClr val="tx1"/>
                </a:solidFill>
                <a:effectLst/>
                <a:latin typeface="+mn-lt"/>
                <a:ea typeface="+mn-ea"/>
                <a:cs typeface="+mn-cs"/>
              </a:rPr>
              <a:t> Barcelona Hospital Campus, Barcelona, Spain; </a:t>
            </a:r>
            <a:r>
              <a:rPr lang="en-US" sz="1200" i="1" kern="1200" dirty="0" err="1">
                <a:solidFill>
                  <a:schemeClr val="tx1"/>
                </a:solidFill>
                <a:effectLst/>
                <a:latin typeface="+mn-lt"/>
                <a:ea typeface="+mn-ea"/>
                <a:cs typeface="+mn-cs"/>
              </a:rPr>
              <a:t>Universitat</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Autònoma</a:t>
            </a:r>
            <a:r>
              <a:rPr lang="en-US" sz="1200" i="1" kern="1200" dirty="0">
                <a:solidFill>
                  <a:schemeClr val="tx1"/>
                </a:solidFill>
                <a:effectLst/>
                <a:latin typeface="+mn-lt"/>
                <a:ea typeface="+mn-ea"/>
                <a:cs typeface="+mn-cs"/>
              </a:rPr>
              <a:t> de Barcelona, Spain; </a:t>
            </a:r>
            <a:r>
              <a:rPr lang="fr-FR" sz="1200" i="1" kern="1200" dirty="0">
                <a:solidFill>
                  <a:schemeClr val="tx1"/>
                </a:solidFill>
                <a:effectLst/>
                <a:latin typeface="+mn-lt"/>
                <a:ea typeface="+mn-ea"/>
                <a:cs typeface="+mn-cs"/>
              </a:rPr>
              <a:t>Centro de Investigación Biomédica en Red de Enfermedades Hepáticas y Digestivas (CIBERehd), Instituto de Salud Carlos III, Madrid, Spain; European Reference Network on Hepatological Diseases (ERN RARE-LIVER), Barcelona,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6</a:t>
            </a:r>
            <a:r>
              <a:rPr lang="fr-FR" sz="1200" i="1" kern="1200" dirty="0">
                <a:solidFill>
                  <a:schemeClr val="tx1"/>
                </a:solidFill>
                <a:effectLst/>
                <a:latin typeface="+mn-lt"/>
                <a:ea typeface="+mn-ea"/>
                <a:cs typeface="+mn-cs"/>
              </a:rPr>
              <a:t>Servicio de Aparato Digestivo, Hospital Universitario 12 de Octubre, Madrid,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7</a:t>
            </a:r>
            <a:r>
              <a:rPr lang="fr-FR" sz="1200" i="1" kern="1200" dirty="0">
                <a:solidFill>
                  <a:schemeClr val="tx1"/>
                </a:solidFill>
                <a:effectLst/>
                <a:latin typeface="+mn-lt"/>
                <a:ea typeface="+mn-ea"/>
                <a:cs typeface="+mn-cs"/>
              </a:rPr>
              <a:t>Sección de Hepatología, Servicio de Aparato Digestivo, Hospital Universitario Nuestra Señora de la Candelaria, Santa Cruz de Tenerife,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8</a:t>
            </a:r>
            <a:r>
              <a:rPr lang="fr-FR" sz="1200" i="1" kern="1200" dirty="0">
                <a:solidFill>
                  <a:schemeClr val="tx1"/>
                </a:solidFill>
                <a:effectLst/>
                <a:latin typeface="+mn-lt"/>
                <a:ea typeface="+mn-ea"/>
                <a:cs typeface="+mn-cs"/>
              </a:rPr>
              <a:t>Servicio de Hepatologia, Hospital Clinic Barcelona; Fundació Clinic Barcelona; Fundació de Recerca Clínic Barcelona-Institut d’Investigacions Biomèdiques August Pi i Sunyer (FRCB-IDIBAPS); Universitat de Barcelona; Centro de investigación biomédica en red Enfermedades Hepáticas y Digestivas (CIBEREHD), Barcelona,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9</a:t>
            </a:r>
            <a:r>
              <a:rPr lang="fr-FR" sz="1200" i="1" kern="1200" dirty="0">
                <a:solidFill>
                  <a:schemeClr val="tx1"/>
                </a:solidFill>
                <a:effectLst/>
                <a:latin typeface="+mn-lt"/>
                <a:ea typeface="+mn-ea"/>
                <a:cs typeface="+mn-cs"/>
              </a:rPr>
              <a:t>Hospital Universitario Insular de Gran Canaria, Gran Canaria,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10</a:t>
            </a:r>
            <a:r>
              <a:rPr lang="fr-FR" sz="1200" i="1" kern="1200" dirty="0">
                <a:solidFill>
                  <a:schemeClr val="tx1"/>
                </a:solidFill>
                <a:effectLst/>
                <a:latin typeface="+mn-lt"/>
                <a:ea typeface="+mn-ea"/>
                <a:cs typeface="+mn-cs"/>
              </a:rPr>
              <a:t>Unidad de Gestión Clínica de Aparato Digestivo del Hospital Universitario Virgen de La Victoria de Málaga; IBIMA-plataforma Bionand, Universidad de Málaga; CIBERehd, Málaga,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11</a:t>
            </a:r>
            <a:r>
              <a:rPr lang="fr-FR" sz="1200" i="1" kern="1200" dirty="0">
                <a:solidFill>
                  <a:schemeClr val="tx1"/>
                </a:solidFill>
                <a:effectLst/>
                <a:latin typeface="+mn-lt"/>
                <a:ea typeface="+mn-ea"/>
                <a:cs typeface="+mn-cs"/>
              </a:rPr>
              <a:t>Hospital Universitario Virgen del Rocío, Sevilla,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12</a:t>
            </a:r>
            <a:r>
              <a:rPr lang="fr-FR" sz="1200" i="1" kern="1200" dirty="0">
                <a:solidFill>
                  <a:schemeClr val="tx1"/>
                </a:solidFill>
                <a:effectLst/>
                <a:latin typeface="+mn-lt"/>
                <a:ea typeface="+mn-ea"/>
                <a:cs typeface="+mn-cs"/>
              </a:rPr>
              <a:t>Hospital Universitari Sant Pau, Barcelona, Spain</a:t>
            </a:r>
            <a:r>
              <a:rPr lang="fr-FR" sz="1200" kern="1200" dirty="0">
                <a:solidFill>
                  <a:schemeClr val="tx1"/>
                </a:solidFill>
                <a:effectLst/>
                <a:latin typeface="+mn-lt"/>
                <a:ea typeface="+mn-ea"/>
                <a:cs typeface="+mn-cs"/>
              </a:rPr>
              <a:t>, </a:t>
            </a:r>
            <a:r>
              <a:rPr lang="fr-FR" sz="1200" i="1" kern="1200" baseline="30000" dirty="0">
                <a:solidFill>
                  <a:schemeClr val="tx1"/>
                </a:solidFill>
                <a:effectLst/>
                <a:latin typeface="+mn-lt"/>
                <a:ea typeface="+mn-ea"/>
                <a:cs typeface="+mn-cs"/>
              </a:rPr>
              <a:t>13</a:t>
            </a:r>
            <a:r>
              <a:rPr lang="fr-FR" sz="1200" i="1" kern="1200" dirty="0">
                <a:solidFill>
                  <a:schemeClr val="tx1"/>
                </a:solidFill>
                <a:effectLst/>
                <a:latin typeface="+mn-lt"/>
                <a:ea typeface="+mn-ea"/>
                <a:cs typeface="+mn-cs"/>
              </a:rPr>
              <a:t>Unidad de Hígado, </a:t>
            </a:r>
            <a:r>
              <a:rPr lang="it-IT" sz="1200" i="1" kern="1200" dirty="0">
                <a:solidFill>
                  <a:schemeClr val="tx1"/>
                </a:solidFill>
                <a:effectLst/>
                <a:latin typeface="+mn-lt"/>
                <a:ea typeface="+mn-ea"/>
                <a:cs typeface="+mn-cs"/>
              </a:rPr>
              <a:t>Servicio de Aparato Digestivo Hospital Clínico San Carlos, Madrid,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14</a:t>
            </a:r>
            <a:r>
              <a:rPr lang="it-IT" sz="1200" i="1" kern="1200" dirty="0">
                <a:solidFill>
                  <a:schemeClr val="tx1"/>
                </a:solidFill>
                <a:effectLst/>
                <a:latin typeface="+mn-lt"/>
                <a:ea typeface="+mn-ea"/>
                <a:cs typeface="+mn-cs"/>
              </a:rPr>
              <a:t>Hospital Universitario Torrecárdenas, Almería,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15</a:t>
            </a:r>
            <a:r>
              <a:rPr lang="it-IT" sz="1200" i="1" kern="1200" dirty="0">
                <a:solidFill>
                  <a:schemeClr val="tx1"/>
                </a:solidFill>
                <a:effectLst/>
                <a:latin typeface="+mn-lt"/>
                <a:ea typeface="+mn-ea"/>
                <a:cs typeface="+mn-cs"/>
              </a:rPr>
              <a:t>Servicio de Aparato Digestivo, Hospital Universitario de Canarias, La Laguna, Spain; Santa Cruz de Tenerife,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16</a:t>
            </a:r>
            <a:r>
              <a:rPr lang="it-IT" sz="1200" i="1" kern="1200" dirty="0">
                <a:solidFill>
                  <a:schemeClr val="tx1"/>
                </a:solidFill>
                <a:effectLst/>
                <a:latin typeface="+mn-lt"/>
                <a:ea typeface="+mn-ea"/>
                <a:cs typeface="+mn-cs"/>
              </a:rPr>
              <a:t>Hospital Arnau de Vilanova de Valencia, Valencia,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17</a:t>
            </a:r>
            <a:r>
              <a:rPr lang="it-IT" sz="1200" i="1" kern="1200" dirty="0">
                <a:solidFill>
                  <a:schemeClr val="tx1"/>
                </a:solidFill>
                <a:effectLst/>
                <a:latin typeface="+mn-lt"/>
                <a:ea typeface="+mn-ea"/>
                <a:cs typeface="+mn-cs"/>
              </a:rPr>
              <a:t>Unidad de Hepatología, Complexo Hospitalario Universitario de Pontevedra, Instituto de Investigación Sanitaria Galicia Sur (IISGS), Pontevedra,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18</a:t>
            </a:r>
            <a:r>
              <a:rPr lang="it-IT" sz="1200" i="1" kern="1200" dirty="0">
                <a:solidFill>
                  <a:schemeClr val="tx1"/>
                </a:solidFill>
                <a:effectLst/>
                <a:latin typeface="+mn-lt"/>
                <a:ea typeface="+mn-ea"/>
                <a:cs typeface="+mn-cs"/>
              </a:rPr>
              <a:t>Complejo Asistencial Universitario de León, León,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19</a:t>
            </a:r>
            <a:r>
              <a:rPr lang="it-IT" sz="1200" i="1" kern="1200" dirty="0">
                <a:solidFill>
                  <a:schemeClr val="tx1"/>
                </a:solidFill>
                <a:effectLst/>
                <a:latin typeface="+mn-lt"/>
                <a:ea typeface="+mn-ea"/>
                <a:cs typeface="+mn-cs"/>
              </a:rPr>
              <a:t>Hospital Universitario Puerta de Hierro de Majadahonda, Madrid,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20</a:t>
            </a:r>
            <a:r>
              <a:rPr lang="it-IT" sz="1200" i="1" kern="1200" dirty="0">
                <a:solidFill>
                  <a:schemeClr val="tx1"/>
                </a:solidFill>
                <a:effectLst/>
                <a:latin typeface="+mn-lt"/>
                <a:ea typeface="+mn-ea"/>
                <a:cs typeface="+mn-cs"/>
              </a:rPr>
              <a:t>Hospital Universitario Miguel Servet, Zaragoza,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21</a:t>
            </a:r>
            <a:r>
              <a:rPr lang="it-IT" sz="1200" i="1" kern="1200" dirty="0">
                <a:solidFill>
                  <a:schemeClr val="tx1"/>
                </a:solidFill>
                <a:effectLst/>
                <a:latin typeface="+mn-lt"/>
                <a:ea typeface="+mn-ea"/>
                <a:cs typeface="+mn-cs"/>
              </a:rPr>
              <a:t>Hospital Universitario Fundación de Alcorcón, Madrid,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22</a:t>
            </a:r>
            <a:r>
              <a:rPr lang="it-IT" sz="1200" i="1" kern="1200" dirty="0">
                <a:solidFill>
                  <a:schemeClr val="tx1"/>
                </a:solidFill>
                <a:effectLst/>
                <a:latin typeface="+mn-lt"/>
                <a:ea typeface="+mn-ea"/>
                <a:cs typeface="+mn-cs"/>
              </a:rPr>
              <a:t>Hepatology and Liver Transplantation Unit,  Hospital Universitario y Politécnico La Fe, IIS La Fe, Valencia, Spain; Ciberehd, ISCIII, Madrid,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23</a:t>
            </a:r>
            <a:r>
              <a:rPr lang="it-IT" sz="1200" i="1" kern="1200" dirty="0">
                <a:solidFill>
                  <a:schemeClr val="tx1"/>
                </a:solidFill>
                <a:effectLst/>
                <a:latin typeface="+mn-lt"/>
                <a:ea typeface="+mn-ea"/>
                <a:cs typeface="+mn-cs"/>
              </a:rPr>
              <a:t>Hospital Universitario Infanta Sofía, Madrid,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24</a:t>
            </a:r>
            <a:r>
              <a:rPr lang="it-IT" sz="1200" i="1" kern="1200" dirty="0">
                <a:solidFill>
                  <a:schemeClr val="tx1"/>
                </a:solidFill>
                <a:effectLst/>
                <a:latin typeface="+mn-lt"/>
                <a:ea typeface="+mn-ea"/>
                <a:cs typeface="+mn-cs"/>
              </a:rPr>
              <a:t>Servicio de Aparato Digestivo, Hospital Universitario San Pedro, Logroño,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25</a:t>
            </a:r>
            <a:r>
              <a:rPr lang="it-IT" sz="1200" i="1" kern="1200" dirty="0">
                <a:solidFill>
                  <a:schemeClr val="tx1"/>
                </a:solidFill>
                <a:effectLst/>
                <a:latin typeface="+mn-lt"/>
                <a:ea typeface="+mn-ea"/>
                <a:cs typeface="+mn-cs"/>
              </a:rPr>
              <a:t>Hospital Universitario de Toledo, Toledo,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26</a:t>
            </a:r>
            <a:r>
              <a:rPr lang="it-IT" sz="1200" i="1" kern="1200" dirty="0">
                <a:solidFill>
                  <a:schemeClr val="tx1"/>
                </a:solidFill>
                <a:effectLst/>
                <a:latin typeface="+mn-lt"/>
                <a:ea typeface="+mn-ea"/>
                <a:cs typeface="+mn-cs"/>
              </a:rPr>
              <a:t>Hospital General Universitario de Valencia, Valencia,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27</a:t>
            </a:r>
            <a:r>
              <a:rPr lang="it-IT" sz="1200" i="1" kern="1200" dirty="0">
                <a:solidFill>
                  <a:schemeClr val="tx1"/>
                </a:solidFill>
                <a:effectLst/>
                <a:latin typeface="+mn-lt"/>
                <a:ea typeface="+mn-ea"/>
                <a:cs typeface="+mn-cs"/>
              </a:rPr>
              <a:t>Hospital de Manises, Manises,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28</a:t>
            </a:r>
            <a:r>
              <a:rPr lang="it-IT" sz="1200" i="1" kern="1200" dirty="0">
                <a:solidFill>
                  <a:schemeClr val="tx1"/>
                </a:solidFill>
                <a:effectLst/>
                <a:latin typeface="+mn-lt"/>
                <a:ea typeface="+mn-ea"/>
                <a:cs typeface="+mn-cs"/>
              </a:rPr>
              <a:t>Hospital General Universitario Gregorio Marañón, Madrid,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29</a:t>
            </a:r>
            <a:r>
              <a:rPr lang="it-IT" sz="1200" i="1" kern="1200" dirty="0">
                <a:solidFill>
                  <a:schemeClr val="tx1"/>
                </a:solidFill>
                <a:effectLst/>
                <a:latin typeface="+mn-lt"/>
                <a:ea typeface="+mn-ea"/>
                <a:cs typeface="+mn-cs"/>
              </a:rPr>
              <a:t>Unidad Hepatología, Servicio Digestivo, Hospital Universitario Doctor Josep Trueta; IDIBGI, Girona; CIBEREHD, Girona,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30</a:t>
            </a:r>
            <a:r>
              <a:rPr lang="it-IT" sz="1200" i="1" kern="1200" dirty="0">
                <a:solidFill>
                  <a:schemeClr val="tx1"/>
                </a:solidFill>
                <a:effectLst/>
                <a:latin typeface="+mn-lt"/>
                <a:ea typeface="+mn-ea"/>
                <a:cs typeface="+mn-cs"/>
              </a:rPr>
              <a:t>Hospital Universitario de Cáceres, Cáceres,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31</a:t>
            </a:r>
            <a:r>
              <a:rPr lang="it-IT" sz="1200" i="1" kern="1200" dirty="0">
                <a:solidFill>
                  <a:schemeClr val="tx1"/>
                </a:solidFill>
                <a:effectLst/>
                <a:latin typeface="+mn-lt"/>
                <a:ea typeface="+mn-ea"/>
                <a:cs typeface="+mn-cs"/>
              </a:rPr>
              <a:t>Hospital Universitari de Mataró, Mataró,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32</a:t>
            </a:r>
            <a:r>
              <a:rPr lang="it-IT" sz="1200" i="1" kern="1200" dirty="0">
                <a:solidFill>
                  <a:schemeClr val="tx1"/>
                </a:solidFill>
                <a:effectLst/>
                <a:latin typeface="+mn-lt"/>
                <a:ea typeface="+mn-ea"/>
                <a:cs typeface="+mn-cs"/>
              </a:rPr>
              <a:t>Servicio de Aparato Digestivo, Hospital Universitario Ramón y Cajal, CIBERehd, IRYCIS, Madrid,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33</a:t>
            </a:r>
            <a:r>
              <a:rPr lang="it-IT" sz="1200" i="1" kern="1200" dirty="0">
                <a:solidFill>
                  <a:schemeClr val="tx1"/>
                </a:solidFill>
                <a:effectLst/>
                <a:latin typeface="+mn-lt"/>
                <a:ea typeface="+mn-ea"/>
                <a:cs typeface="+mn-cs"/>
              </a:rPr>
              <a:t>Hospital Universitario Doctor Peset, Valencia,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34</a:t>
            </a:r>
            <a:r>
              <a:rPr lang="it-IT" sz="1200" i="1" kern="1200" dirty="0">
                <a:solidFill>
                  <a:schemeClr val="tx1"/>
                </a:solidFill>
                <a:effectLst/>
                <a:latin typeface="+mn-lt"/>
                <a:ea typeface="+mn-ea"/>
                <a:cs typeface="+mn-cs"/>
              </a:rPr>
              <a:t>Hospital Universitario General de Villalba, Villalba,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35</a:t>
            </a:r>
            <a:r>
              <a:rPr lang="it-IT" sz="1200" i="1" kern="1200" dirty="0">
                <a:solidFill>
                  <a:schemeClr val="tx1"/>
                </a:solidFill>
                <a:effectLst/>
                <a:latin typeface="+mn-lt"/>
                <a:ea typeface="+mn-ea"/>
                <a:cs typeface="+mn-cs"/>
              </a:rPr>
              <a:t>Hospital de Viladecans, Viladecans,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36</a:t>
            </a:r>
            <a:r>
              <a:rPr lang="it-IT" sz="1200" i="1" kern="1200" dirty="0">
                <a:solidFill>
                  <a:schemeClr val="tx1"/>
                </a:solidFill>
                <a:effectLst/>
                <a:latin typeface="+mn-lt"/>
                <a:ea typeface="+mn-ea"/>
                <a:cs typeface="+mn-cs"/>
              </a:rPr>
              <a:t>Gastroenterología y Hepatología, Hospital de Urduliz Alfredo Espinosa, Vizcaya Departamento de Medicina, Universidad del País Vasco UPV/EHU, Bilbao, Spain</a:t>
            </a:r>
            <a:r>
              <a:rPr lang="it-IT" sz="1200" kern="1200" dirty="0">
                <a:solidFill>
                  <a:schemeClr val="tx1"/>
                </a:solidFill>
                <a:effectLst/>
                <a:latin typeface="+mn-lt"/>
                <a:ea typeface="+mn-ea"/>
                <a:cs typeface="+mn-cs"/>
              </a:rPr>
              <a:t>, </a:t>
            </a:r>
            <a:r>
              <a:rPr lang="it-IT" sz="1200" i="1" kern="1200" baseline="30000" dirty="0">
                <a:solidFill>
                  <a:schemeClr val="tx1"/>
                </a:solidFill>
                <a:effectLst/>
                <a:latin typeface="+mn-lt"/>
                <a:ea typeface="+mn-ea"/>
                <a:cs typeface="+mn-cs"/>
              </a:rPr>
              <a:t>37</a:t>
            </a:r>
            <a:r>
              <a:rPr lang="it-IT" sz="1200" i="1" kern="1200" dirty="0">
                <a:solidFill>
                  <a:schemeClr val="tx1"/>
                </a:solidFill>
                <a:effectLst/>
                <a:latin typeface="+mn-lt"/>
                <a:ea typeface="+mn-ea"/>
                <a:cs typeface="+mn-cs"/>
              </a:rPr>
              <a:t>Unidad de Hepatología, Servicio de Digestivo, Parc Taulí Sabadell Hospital Universitari, Institut d'Investigació i Innovació Parc Taulí (I3PT-CERCA), Universitat Autónoma de Barcelona; </a:t>
            </a:r>
            <a:r>
              <a:rPr lang="en-US" sz="1200" i="1" kern="1200" dirty="0" err="1">
                <a:solidFill>
                  <a:schemeClr val="tx1"/>
                </a:solidFill>
                <a:effectLst/>
                <a:latin typeface="+mn-lt"/>
                <a:ea typeface="+mn-ea"/>
                <a:cs typeface="+mn-cs"/>
              </a:rPr>
              <a:t>CIBERehd</a:t>
            </a:r>
            <a:r>
              <a:rPr lang="en-US" sz="1200" i="1" kern="1200" dirty="0">
                <a:solidFill>
                  <a:schemeClr val="tx1"/>
                </a:solidFill>
                <a:effectLst/>
                <a:latin typeface="+mn-lt"/>
                <a:ea typeface="+mn-ea"/>
                <a:cs typeface="+mn-cs"/>
              </a:rPr>
              <a:t>, Sabadell, Spain</a:t>
            </a:r>
            <a:endParaRPr lang="en-NZ"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Background and aims: </a:t>
            </a:r>
            <a:r>
              <a:rPr lang="en-GB" sz="1200" kern="1200" dirty="0" err="1">
                <a:solidFill>
                  <a:schemeClr val="tx1"/>
                </a:solidFill>
                <a:effectLst/>
                <a:latin typeface="+mn-lt"/>
                <a:ea typeface="+mn-ea"/>
                <a:cs typeface="+mn-cs"/>
              </a:rPr>
              <a:t>Obeticholic</a:t>
            </a:r>
            <a:r>
              <a:rPr lang="en-GB" sz="1200" kern="1200" dirty="0">
                <a:solidFill>
                  <a:schemeClr val="tx1"/>
                </a:solidFill>
                <a:effectLst/>
                <a:latin typeface="+mn-lt"/>
                <a:ea typeface="+mn-ea"/>
                <a:cs typeface="+mn-cs"/>
              </a:rPr>
              <a:t> acid (OCA) withdrawal and approval of new drugs have represented a major shift in the management of patients with PBC. We evaluated the impact of these changes and the early use and effectiveness of </a:t>
            </a:r>
            <a:r>
              <a:rPr lang="en-GB" sz="1200" kern="1200" dirty="0" err="1">
                <a:solidFill>
                  <a:schemeClr val="tx1"/>
                </a:solidFill>
                <a:effectLst/>
                <a:latin typeface="+mn-lt"/>
                <a:ea typeface="+mn-ea"/>
                <a:cs typeface="+mn-cs"/>
              </a:rPr>
              <a:t>elafibranor</a:t>
            </a:r>
            <a:r>
              <a:rPr lang="en-GB" sz="1200" kern="1200" dirty="0">
                <a:solidFill>
                  <a:schemeClr val="tx1"/>
                </a:solidFill>
                <a:effectLst/>
                <a:latin typeface="+mn-lt"/>
                <a:ea typeface="+mn-ea"/>
                <a:cs typeface="+mn-cs"/>
              </a:rPr>
              <a:t> (ELA) and </a:t>
            </a:r>
            <a:r>
              <a:rPr lang="en-GB" sz="1200" kern="1200" dirty="0" err="1">
                <a:solidFill>
                  <a:schemeClr val="tx1"/>
                </a:solidFill>
                <a:effectLst/>
                <a:latin typeface="+mn-lt"/>
                <a:ea typeface="+mn-ea"/>
                <a:cs typeface="+mn-cs"/>
              </a:rPr>
              <a:t>seladelpar</a:t>
            </a:r>
            <a:r>
              <a:rPr lang="en-GB" sz="1200" kern="1200" dirty="0">
                <a:solidFill>
                  <a:schemeClr val="tx1"/>
                </a:solidFill>
                <a:effectLst/>
                <a:latin typeface="+mn-lt"/>
                <a:ea typeface="+mn-ea"/>
                <a:cs typeface="+mn-cs"/>
              </a:rPr>
              <a:t> (SEL).</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Method: </a:t>
            </a:r>
            <a:r>
              <a:rPr lang="en-GB" sz="1200" kern="1200" dirty="0">
                <a:solidFill>
                  <a:schemeClr val="tx1"/>
                </a:solidFill>
                <a:effectLst/>
                <a:latin typeface="+mn-lt"/>
                <a:ea typeface="+mn-ea"/>
                <a:cs typeface="+mn-cs"/>
              </a:rPr>
              <a:t>This was a retrospective analysis of 529 patients with PBC across 37 centres from the Spanish </a:t>
            </a:r>
            <a:r>
              <a:rPr lang="en-GB" sz="1200" kern="1200" dirty="0" err="1">
                <a:solidFill>
                  <a:schemeClr val="tx1"/>
                </a:solidFill>
                <a:effectLst/>
                <a:latin typeface="+mn-lt"/>
                <a:ea typeface="+mn-ea"/>
                <a:cs typeface="+mn-cs"/>
              </a:rPr>
              <a:t>ColHai</a:t>
            </a:r>
            <a:r>
              <a:rPr lang="en-GB" sz="1200" kern="1200" dirty="0">
                <a:solidFill>
                  <a:schemeClr val="tx1"/>
                </a:solidFill>
                <a:effectLst/>
                <a:latin typeface="+mn-lt"/>
                <a:ea typeface="+mn-ea"/>
                <a:cs typeface="+mn-cs"/>
              </a:rPr>
              <a:t> registry. Continuous data are presented as medians and interquartile ranges.</a:t>
            </a:r>
            <a:br>
              <a:rPr lang="en-US" sz="1200"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Results: </a:t>
            </a:r>
            <a:r>
              <a:rPr lang="en-GB" sz="1200" kern="1200" dirty="0">
                <a:solidFill>
                  <a:schemeClr val="tx1"/>
                </a:solidFill>
                <a:effectLst/>
                <a:latin typeface="+mn-lt"/>
                <a:ea typeface="+mn-ea"/>
                <a:cs typeface="+mn-cs"/>
              </a:rPr>
              <a:t>Patients were mostly female (91%) with a median age of 60 years (51.4-67.9), median ALP 1.5 x ULN (1.1-2.1), GGT 1.9 x ULN (0.9-5), AST 1.03 x ULN  (0.8-1.4), ALT 0.8 x ULN (0.5-1.3), and bilirubin of 0.6xULN (0.4-0.9), 20% had cirrhosis, 20% were on ursodeoxycholic acid (UDCA) monotherapy, 39% on OCA+UDCA, 13% on bezafibrate (BZF)+UDCA, 26% on OCA+UDCA+BZF, and 2% were UDCA intolerant. Follow-up data were available for 317 patients (60%) at month 1, 258 patients (49%) at month 3, and 102 patients (19%) at month 6. Aggregated response data consider the last available follow-up per patient.</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ELA was administered to 115 patients, with median ALP reduction from baseline of -24% (-38 to -1) at month 1, -24% (-35 to 2) at month 3, and -36% (-42 to -11) at month 6. Response rates by Paris-II and POISE were 42% and 53% in patients on UDCA monotherapy, 70% and 79% in those previously treated with OCA+UDCA, 37% and 47% in those on BZF, and 35% and 58% in those treated with OCA+UDCA+BZF, respectively.  SEL was administered to 297 patients, with median ALP reduction of -19% (-34 to 0) at month 1, -26% (-40 to -3) at month 3, and -33% (-47 to -2) at month 6. Response rates by Paris-II and POISE were 55% and 65% in patients on UDCA monotherapy, 59% and 69% previously treated with OCA+UDCA, 24% and 31% in those on BZF, and 41% and 56% in those treated with OCA+UDCA+BZF.</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Among patients previously treated with OCA+UDCA, 18 (10%) and 10 (6%) lost Paris II and POISE responses after OCA discontinuation. Similarly, 27 (23%) and 18 (15%) on OCA+UDCA+BZF lost Paris II and POISE responses after triple therapy discontinuation.</a:t>
            </a:r>
            <a:endParaRPr lang="en-NZ"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Fatigue improved in 16 patients (39%) treated with ELA and 28 (28%) with SEL. Pruritus improved in 14 patients (47%) with ELA and 65 (64%) with SEL.</a:t>
            </a:r>
            <a:endParaRPr lang="en-NZ"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Conclusion: </a:t>
            </a:r>
            <a:r>
              <a:rPr lang="en-GB" sz="1200" kern="1200" dirty="0">
                <a:solidFill>
                  <a:schemeClr val="tx1"/>
                </a:solidFill>
                <a:effectLst/>
                <a:latin typeface="+mn-lt"/>
                <a:ea typeface="+mn-ea"/>
                <a:cs typeface="+mn-cs"/>
              </a:rPr>
              <a:t>In this first real-world experience from the </a:t>
            </a:r>
            <a:r>
              <a:rPr lang="en-GB" sz="1200" kern="1200" dirty="0" err="1">
                <a:solidFill>
                  <a:schemeClr val="tx1"/>
                </a:solidFill>
                <a:effectLst/>
                <a:latin typeface="+mn-lt"/>
                <a:ea typeface="+mn-ea"/>
                <a:cs typeface="+mn-cs"/>
              </a:rPr>
              <a:t>ColHai</a:t>
            </a:r>
            <a:r>
              <a:rPr lang="en-GB" sz="1200" kern="1200" dirty="0">
                <a:solidFill>
                  <a:schemeClr val="tx1"/>
                </a:solidFill>
                <a:effectLst/>
                <a:latin typeface="+mn-lt"/>
                <a:ea typeface="+mn-ea"/>
                <a:cs typeface="+mn-cs"/>
              </a:rPr>
              <a:t> registry, ELA and SEL demonstrated clinically relevant reductions in ALP and early biochemical response in patients with PBC, even in those previously exposed to second-line therapies.</a:t>
            </a:r>
            <a:endParaRPr lang="en-NZ" dirty="0"/>
          </a:p>
        </p:txBody>
      </p:sp>
      <p:sp>
        <p:nvSpPr>
          <p:cNvPr id="4" name="Slide Number Placeholder 3">
            <a:extLst>
              <a:ext uri="{FF2B5EF4-FFF2-40B4-BE49-F238E27FC236}">
                <a16:creationId xmlns:a16="http://schemas.microsoft.com/office/drawing/2014/main" id="{F8CB9EBE-390A-AC5B-9A81-20095D5D3048}"/>
              </a:ext>
            </a:extLst>
          </p:cNvPr>
          <p:cNvSpPr>
            <a:spLocks noGrp="1"/>
          </p:cNvSpPr>
          <p:nvPr>
            <p:ph type="sldNum" sz="quarter" idx="5"/>
          </p:nvPr>
        </p:nvSpPr>
        <p:spPr/>
        <p:txBody>
          <a:bodyPr/>
          <a:lstStyle/>
          <a:p>
            <a:fld id="{F872C0F0-71E7-46B6-AA6F-1D7E0E2B8B3E}" type="slidenum">
              <a:rPr lang="en-US" smtClean="0"/>
              <a:t>16</a:t>
            </a:fld>
            <a:endParaRPr lang="en-US"/>
          </a:p>
        </p:txBody>
      </p:sp>
    </p:spTree>
    <p:extLst>
      <p:ext uri="{BB962C8B-B14F-4D97-AF65-F5344CB8AC3E}">
        <p14:creationId xmlns:p14="http://schemas.microsoft.com/office/powerpoint/2010/main" val="3860541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descr="An orange background with white text&#10;&#10;AI-generated content may be incorrect.">
            <a:extLst>
              <a:ext uri="{FF2B5EF4-FFF2-40B4-BE49-F238E27FC236}">
                <a16:creationId xmlns:a16="http://schemas.microsoft.com/office/drawing/2014/main" id="{EF6A94A7-EE9D-C58B-2C46-E159CD98217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2071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descr="An orange and white rectangle with a white rectangle&#10;&#10;AI-generated content may be incorrect.">
            <a:extLst>
              <a:ext uri="{FF2B5EF4-FFF2-40B4-BE49-F238E27FC236}">
                <a16:creationId xmlns:a16="http://schemas.microsoft.com/office/drawing/2014/main" id="{D7C33E6E-7FB5-7064-A21A-F0D4E5A317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337BABE-C495-855B-AFFA-817EE2BE2570}"/>
              </a:ext>
            </a:extLst>
          </p:cNvPr>
          <p:cNvSpPr>
            <a:spLocks noGrp="1"/>
          </p:cNvSpPr>
          <p:nvPr>
            <p:ph type="ctrTitle" hasCustomPrompt="1"/>
          </p:nvPr>
        </p:nvSpPr>
        <p:spPr>
          <a:xfrm>
            <a:off x="7339106" y="2498272"/>
            <a:ext cx="4643718" cy="1517877"/>
          </a:xfrm>
        </p:spPr>
        <p:txBody>
          <a:bodyPr anchor="b"/>
          <a:lstStyle>
            <a:lvl1pPr algn="ctr">
              <a:defRPr sz="5400">
                <a:solidFill>
                  <a:srgbClr val="004B87"/>
                </a:solidFill>
                <a:latin typeface="Arial" panose="020B0604020202020204" pitchFamily="34" charset="0"/>
                <a:cs typeface="Arial" panose="020B0604020202020204" pitchFamily="34" charset="0"/>
              </a:defRPr>
            </a:lvl1pPr>
          </a:lstStyle>
          <a:p>
            <a:r>
              <a:rPr lang="en-US"/>
              <a:t>Title</a:t>
            </a:r>
            <a:br>
              <a:rPr lang="en-US"/>
            </a:br>
            <a:endParaRPr lang="en-US"/>
          </a:p>
        </p:txBody>
      </p:sp>
      <p:sp>
        <p:nvSpPr>
          <p:cNvPr id="3" name="Subtitle 2">
            <a:extLst>
              <a:ext uri="{FF2B5EF4-FFF2-40B4-BE49-F238E27FC236}">
                <a16:creationId xmlns:a16="http://schemas.microsoft.com/office/drawing/2014/main" id="{F3A43D77-79CF-B8FC-4A14-0DCDC783EB8B}"/>
              </a:ext>
            </a:extLst>
          </p:cNvPr>
          <p:cNvSpPr>
            <a:spLocks noGrp="1"/>
          </p:cNvSpPr>
          <p:nvPr>
            <p:ph type="subTitle" idx="1" hasCustomPrompt="1"/>
          </p:nvPr>
        </p:nvSpPr>
        <p:spPr>
          <a:xfrm>
            <a:off x="7339106" y="4359728"/>
            <a:ext cx="4643718" cy="783771"/>
          </a:xfrm>
        </p:spPr>
        <p:txBody>
          <a:bodyPr/>
          <a:lstStyle>
            <a:lvl1pPr marL="0" indent="0" algn="ctr">
              <a:buNone/>
              <a:defRPr sz="2400">
                <a:solidFill>
                  <a:srgbClr val="004B87"/>
                </a:solidFill>
                <a:latin typeface="HelveticaNeueLT Pro 55 Roman"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640228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descr="A white and blue screen with orange border&#10;&#10;AI-generated content may be incorrect.">
            <a:extLst>
              <a:ext uri="{FF2B5EF4-FFF2-40B4-BE49-F238E27FC236}">
                <a16:creationId xmlns:a16="http://schemas.microsoft.com/office/drawing/2014/main" id="{5B51684E-A62D-7838-3BC8-24359B70F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874323-051A-E54C-1353-B1D00220079D}"/>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a:t>Title</a:t>
            </a:r>
          </a:p>
        </p:txBody>
      </p:sp>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200" y="950259"/>
            <a:ext cx="10515600" cy="5226703"/>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a:t>Content</a:t>
            </a:r>
          </a:p>
        </p:txBody>
      </p:sp>
    </p:spTree>
    <p:extLst>
      <p:ext uri="{BB962C8B-B14F-4D97-AF65-F5344CB8AC3E}">
        <p14:creationId xmlns:p14="http://schemas.microsoft.com/office/powerpoint/2010/main" val="1660464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pic>
        <p:nvPicPr>
          <p:cNvPr id="4" name="Picture 3" descr="A white and blue screen with orange border&#10;&#10;AI-generated content may be incorrect.">
            <a:extLst>
              <a:ext uri="{FF2B5EF4-FFF2-40B4-BE49-F238E27FC236}">
                <a16:creationId xmlns:a16="http://schemas.microsoft.com/office/drawing/2014/main" id="{F32BA14B-5362-DFCC-3C7A-73295FEF1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055A20CF-5D5F-C7D1-E03F-25214AAFACF8}"/>
              </a:ext>
            </a:extLst>
          </p:cNvPr>
          <p:cNvSpPr>
            <a:spLocks noGrp="1"/>
          </p:cNvSpPr>
          <p:nvPr>
            <p:ph idx="1" hasCustomPrompt="1"/>
          </p:nvPr>
        </p:nvSpPr>
        <p:spPr>
          <a:xfrm>
            <a:off x="838199"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a:t>Content</a:t>
            </a:r>
          </a:p>
        </p:txBody>
      </p:sp>
      <p:sp>
        <p:nvSpPr>
          <p:cNvPr id="5" name="Content Placeholder 2">
            <a:extLst>
              <a:ext uri="{FF2B5EF4-FFF2-40B4-BE49-F238E27FC236}">
                <a16:creationId xmlns:a16="http://schemas.microsoft.com/office/drawing/2014/main" id="{66DE287F-FD69-EB37-9406-FFD839FB3CB1}"/>
              </a:ext>
            </a:extLst>
          </p:cNvPr>
          <p:cNvSpPr>
            <a:spLocks noGrp="1"/>
          </p:cNvSpPr>
          <p:nvPr>
            <p:ph idx="10" hasCustomPrompt="1"/>
          </p:nvPr>
        </p:nvSpPr>
        <p:spPr>
          <a:xfrm>
            <a:off x="6176214" y="998071"/>
            <a:ext cx="5177589" cy="5178891"/>
          </a:xfrm>
        </p:spPr>
        <p:txBody>
          <a:bodyPr/>
          <a:lstStyle>
            <a:lvl1pPr>
              <a:defRPr>
                <a:solidFill>
                  <a:srgbClr val="004B87"/>
                </a:solidFill>
                <a:latin typeface="Arial" panose="020B0604020202020204" pitchFamily="34" charset="0"/>
                <a:cs typeface="Arial" panose="020B0604020202020204" pitchFamily="34" charset="0"/>
              </a:defRPr>
            </a:lvl1pPr>
          </a:lstStyle>
          <a:p>
            <a:pPr lvl="0"/>
            <a:r>
              <a:rPr lang="en-US"/>
              <a:t>Content</a:t>
            </a:r>
          </a:p>
        </p:txBody>
      </p:sp>
      <p:sp>
        <p:nvSpPr>
          <p:cNvPr id="8" name="Title 1">
            <a:extLst>
              <a:ext uri="{FF2B5EF4-FFF2-40B4-BE49-F238E27FC236}">
                <a16:creationId xmlns:a16="http://schemas.microsoft.com/office/drawing/2014/main" id="{0CD10D97-1F70-300C-2761-8B3221ABB36C}"/>
              </a:ext>
            </a:extLst>
          </p:cNvPr>
          <p:cNvSpPr>
            <a:spLocks noGrp="1"/>
          </p:cNvSpPr>
          <p:nvPr>
            <p:ph type="title" hasCustomPrompt="1"/>
          </p:nvPr>
        </p:nvSpPr>
        <p:spPr>
          <a:xfrm>
            <a:off x="838200" y="-89087"/>
            <a:ext cx="10515600" cy="838947"/>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n-US"/>
              <a:t>Title</a:t>
            </a:r>
          </a:p>
        </p:txBody>
      </p:sp>
    </p:spTree>
    <p:extLst>
      <p:ext uri="{BB962C8B-B14F-4D97-AF65-F5344CB8AC3E}">
        <p14:creationId xmlns:p14="http://schemas.microsoft.com/office/powerpoint/2010/main" val="22050831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8F829-637E-DBDE-1FB7-CBDDBAC5F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AB771C-3F30-543E-74E5-8DB2AC96C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DC8742-38EE-516B-8C7C-3FFEBB8C75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C94ABE-8428-494D-935C-2BBF84E6E166}" type="datetimeFigureOut">
              <a:rPr lang="en-US" smtClean="0"/>
              <a:t>5/22/2026</a:t>
            </a:fld>
            <a:endParaRPr lang="en-US"/>
          </a:p>
        </p:txBody>
      </p:sp>
      <p:sp>
        <p:nvSpPr>
          <p:cNvPr id="5" name="Footer Placeholder 4">
            <a:extLst>
              <a:ext uri="{FF2B5EF4-FFF2-40B4-BE49-F238E27FC236}">
                <a16:creationId xmlns:a16="http://schemas.microsoft.com/office/drawing/2014/main" id="{5E3AEE43-711F-AA56-EF0C-5335983904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D1EA8EA-837F-4DC6-27A3-3A518DD5C9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A3895D-F3A9-457C-B9FC-B3115E256DDB}" type="slidenum">
              <a:rPr lang="en-US" smtClean="0"/>
              <a:t>‹#›</a:t>
            </a:fld>
            <a:endParaRPr lang="en-US"/>
          </a:p>
        </p:txBody>
      </p:sp>
    </p:spTree>
    <p:extLst>
      <p:ext uri="{BB962C8B-B14F-4D97-AF65-F5344CB8AC3E}">
        <p14:creationId xmlns:p14="http://schemas.microsoft.com/office/powerpoint/2010/main" val="3053995954"/>
      </p:ext>
    </p:extLst>
  </p:cSld>
  <p:clrMap bg1="lt1" tx1="dk1" bg2="lt2" tx2="dk2" accent1="accent1" accent2="accent2" accent3="accent3" accent4="accent4" accent5="accent5" accent6="accent6" hlink="hlink" folHlink="folHlink"/>
  <p:sldLayoutIdLst>
    <p:sldLayoutId id="2147483660" r:id="rId1"/>
    <p:sldLayoutId id="2147483662" r:id="rId2"/>
    <p:sldLayoutId id="2147483650" r:id="rId3"/>
    <p:sldLayoutId id="2147483651" r:id="rId4"/>
  </p:sldLayoutIdLst>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10.sv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7.svg"/><Relationship Id="rId9"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10" Type="http://schemas.openxmlformats.org/officeDocument/2006/relationships/image" Target="../media/image4.png"/><Relationship Id="rId4" Type="http://schemas.openxmlformats.org/officeDocument/2006/relationships/chart" Target="../charts/chart2.xml"/><Relationship Id="rId9" Type="http://schemas.openxmlformats.org/officeDocument/2006/relationships/slide" Target="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chart" Target="../charts/chart9.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8.svg"/><Relationship Id="rId5" Type="http://schemas.openxmlformats.org/officeDocument/2006/relationships/image" Target="../media/image17.svg"/><Relationship Id="rId4" Type="http://schemas.openxmlformats.org/officeDocument/2006/relationships/image" Target="../media/image16.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13.svg"/></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slide" Target="slide4.xml"/><Relationship Id="rId5" Type="http://schemas.openxmlformats.org/officeDocument/2006/relationships/chart" Target="../charts/chart15.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10.svg"/></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chart" Target="../charts/char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6.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slide" Target="slide5.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6.svg"/><Relationship Id="rId4" Type="http://schemas.openxmlformats.org/officeDocument/2006/relationships/image" Target="../media/image13.sv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20.xml"/><Relationship Id="rId7" Type="http://schemas.openxmlformats.org/officeDocument/2006/relationships/slide" Target="slide5.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32.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slide" Target="slide5.xml"/><Relationship Id="rId5" Type="http://schemas.openxmlformats.org/officeDocument/2006/relationships/image" Target="../media/image6.svg"/><Relationship Id="rId4" Type="http://schemas.openxmlformats.org/officeDocument/2006/relationships/image" Target="../media/image13.sv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24.xml"/><Relationship Id="rId7" Type="http://schemas.openxmlformats.org/officeDocument/2006/relationships/slide" Target="slide5.xm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4.svg"/><Relationship Id="rId7" Type="http://schemas.openxmlformats.org/officeDocument/2006/relationships/slide" Target="slide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6.svg"/><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16.svg"/><Relationship Id="rId7" Type="http://schemas.openxmlformats.org/officeDocument/2006/relationships/chart" Target="../charts/chart3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 Id="rId9"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slide" Target="slide5.xml"/></Relationships>
</file>

<file path=ppt/slides/_rels/slide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slide" Target="slide5.xml"/><Relationship Id="rId4" Type="http://schemas.openxmlformats.org/officeDocument/2006/relationships/image" Target="../media/image10.svg"/></Relationships>
</file>

<file path=ppt/slides/_rels/slide3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hart" Target="../charts/chart33.xml"/><Relationship Id="rId7" Type="http://schemas.openxmlformats.org/officeDocument/2006/relationships/slide" Target="slide5.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slide" Target="slide2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svg"/><Relationship Id="rId4" Type="http://schemas.openxmlformats.org/officeDocument/2006/relationships/image" Target="../media/image6.svg"/><Relationship Id="rId9"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176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44B3B-AC04-D48F-7636-88ACC00B674C}"/>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AABFE42-1F1D-DC96-F485-9C7D1ED319A6}"/>
              </a:ext>
            </a:extLst>
          </p:cNvPr>
          <p:cNvSpPr>
            <a:spLocks noGrp="1"/>
          </p:cNvSpPr>
          <p:nvPr>
            <p:ph idx="1"/>
          </p:nvPr>
        </p:nvSpPr>
        <p:spPr>
          <a:xfrm>
            <a:off x="194462" y="998070"/>
            <a:ext cx="4644238" cy="5402729"/>
          </a:xfrm>
        </p:spPr>
        <p:txBody>
          <a:bodyPr vert="horz" lIns="91440" tIns="45720" rIns="91440" bIns="45720" rtlCol="0" anchor="t">
            <a:normAutofit/>
          </a:bodyPr>
          <a:lstStyle/>
          <a:p>
            <a:pPr marL="0" indent="0">
              <a:lnSpc>
                <a:spcPct val="100000"/>
              </a:lnSpc>
              <a:buNone/>
            </a:pPr>
            <a:r>
              <a:rPr lang="en-US" sz="2000" b="1">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a:solidFill>
                <a:schemeClr val="bg1"/>
              </a:solidFill>
              <a:highlight>
                <a:srgbClr val="FF6720"/>
              </a:highlight>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PSC is a rare progressive disease with </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poorly understood primary causes and progression factors</a:t>
            </a:r>
          </a:p>
          <a:p>
            <a:pPr marL="457200" lvl="1" indent="-238125">
              <a:buFont typeface="Arial" panose="020B0604020202020204" pitchFamily="34" charset="0"/>
              <a:buChar char="–"/>
            </a:pPr>
            <a:r>
              <a:rPr lang="en-US"/>
              <a:t>Autoimmune cell damage in the biliary tree and pathologic gut–liver communication are likely</a:t>
            </a:r>
          </a:p>
          <a:p>
            <a:r>
              <a:rPr lang="en-US">
                <a:latin typeface="Arial"/>
                <a:cs typeface="Arial"/>
              </a:rPr>
              <a:t>UC is common in patients with PSC, leading </a:t>
            </a:r>
            <a:br>
              <a:rPr lang="en-US">
                <a:latin typeface="Arial"/>
                <a:cs typeface="Arial"/>
              </a:rPr>
            </a:br>
            <a:r>
              <a:rPr lang="en-US">
                <a:latin typeface="Arial"/>
                <a:cs typeface="Arial"/>
              </a:rPr>
              <a:t>to research into pathological intestinal involvement in liver disease that has largely focused on the colon</a:t>
            </a:r>
          </a:p>
          <a:p>
            <a:r>
              <a:rPr lang="en-US">
                <a:latin typeface="Arial"/>
                <a:cs typeface="Arial"/>
              </a:rPr>
              <a:t>Reduced bile flow from the liver may </a:t>
            </a:r>
            <a:br>
              <a:rPr lang="en-US">
                <a:latin typeface="Arial"/>
                <a:cs typeface="Arial"/>
              </a:rPr>
            </a:br>
            <a:r>
              <a:rPr lang="en-US">
                <a:latin typeface="Arial"/>
                <a:cs typeface="Arial"/>
              </a:rPr>
              <a:t>impact the small intestine’s homeostatic barrier-protective functions</a:t>
            </a:r>
          </a:p>
          <a:p>
            <a:pPr marL="457200" lvl="1" indent="-238125">
              <a:buFont typeface="Arial" panose="020B0604020202020204" pitchFamily="34" charset="0"/>
              <a:buChar char="–"/>
            </a:pPr>
            <a:r>
              <a:rPr lang="en-US"/>
              <a:t>Including the terminal ileum (main site </a:t>
            </a:r>
            <a:br>
              <a:rPr lang="en-US"/>
            </a:br>
            <a:r>
              <a:rPr lang="en-US"/>
              <a:t>of bile acid reuptake)</a:t>
            </a:r>
          </a:p>
          <a:p>
            <a:r>
              <a:rPr lang="en-US">
                <a:latin typeface="Arial"/>
                <a:cs typeface="Arial"/>
              </a:rPr>
              <a:t>Disease progression may occur through pathobiont-induced liver damage, with origins in both the small and large intestine</a:t>
            </a:r>
          </a:p>
        </p:txBody>
      </p:sp>
      <p:sp>
        <p:nvSpPr>
          <p:cNvPr id="4" name="Title 3">
            <a:extLst>
              <a:ext uri="{FF2B5EF4-FFF2-40B4-BE49-F238E27FC236}">
                <a16:creationId xmlns:a16="http://schemas.microsoft.com/office/drawing/2014/main" id="{07C69878-2702-3712-A154-232345E223A7}"/>
              </a:ext>
            </a:extLst>
          </p:cNvPr>
          <p:cNvSpPr>
            <a:spLocks noGrp="1"/>
          </p:cNvSpPr>
          <p:nvPr>
            <p:ph type="title"/>
          </p:nvPr>
        </p:nvSpPr>
        <p:spPr>
          <a:xfrm>
            <a:off x="838200" y="7639"/>
            <a:ext cx="10515600" cy="603849"/>
          </a:xfrm>
        </p:spPr>
        <p:txBody>
          <a:bodyPr>
            <a:noAutofit/>
          </a:bodyPr>
          <a:lstStyle/>
          <a:p>
            <a:r>
              <a:rPr lang="en-US">
                <a:latin typeface="Arial" panose="020B0604020202020204" pitchFamily="34" charset="0"/>
                <a:cs typeface="Arial" panose="020B0604020202020204" pitchFamily="34" charset="0"/>
              </a:rPr>
              <a:t>Evidence for bile acid-mediated ileal barrier function deficits in PSC</a:t>
            </a:r>
          </a:p>
        </p:txBody>
      </p:sp>
      <p:sp>
        <p:nvSpPr>
          <p:cNvPr id="8" name="Text Placeholder 3">
            <a:extLst>
              <a:ext uri="{FF2B5EF4-FFF2-40B4-BE49-F238E27FC236}">
                <a16:creationId xmlns:a16="http://schemas.microsoft.com/office/drawing/2014/main" id="{3F002005-0967-EB0A-A10B-BA353CF3D79E}"/>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br>
            <a:r>
              <a:rPr lang="en-GB" sz="1100" dirty="0">
                <a:latin typeface="Arial" panose="020B0604020202020204" pitchFamily="34" charset="0"/>
                <a:cs typeface="Arial" panose="020B0604020202020204" pitchFamily="34" charset="0"/>
              </a:rPr>
              <a:t>Ilott N</a:t>
            </a:r>
            <a:r>
              <a:rPr lang="en-GB" sz="1100" dirty="0">
                <a:solidFill>
                  <a:srgbClr val="004B87"/>
                </a:solidFill>
                <a:latin typeface="Arial" panose="020B0604020202020204" pitchFamily="34" charset="0"/>
                <a:cs typeface="Arial" panose="020B0604020202020204" pitchFamily="34" charset="0"/>
              </a:rPr>
              <a:t>, et al. EASL Congress 2026; OS-065.</a:t>
            </a:r>
            <a:endParaRPr lang="en-GB" sz="1000" dirty="0">
              <a:solidFill>
                <a:srgbClr val="004B87"/>
              </a:solidFill>
              <a:latin typeface="Arial" panose="020B0604020202020204" pitchFamily="34" charset="0"/>
              <a:cs typeface="Arial" panose="020B0604020202020204" pitchFamily="34" charset="0"/>
            </a:endParaRPr>
          </a:p>
        </p:txBody>
      </p:sp>
      <p:sp>
        <p:nvSpPr>
          <p:cNvPr id="11" name="Content Placeholder 9">
            <a:extLst>
              <a:ext uri="{FF2B5EF4-FFF2-40B4-BE49-F238E27FC236}">
                <a16:creationId xmlns:a16="http://schemas.microsoft.com/office/drawing/2014/main" id="{F909266F-3F22-4761-B29B-51B0692CA5AD}"/>
              </a:ext>
            </a:extLst>
          </p:cNvPr>
          <p:cNvSpPr txBox="1">
            <a:spLocks/>
          </p:cNvSpPr>
          <p:nvPr/>
        </p:nvSpPr>
        <p:spPr>
          <a:xfrm>
            <a:off x="4998108" y="974627"/>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solidFill>
                  <a:schemeClr val="bg1"/>
                </a:solidFill>
                <a:highlight>
                  <a:srgbClr val="FF6720"/>
                </a:highlight>
                <a:latin typeface="Arial" panose="020B0604020202020204" pitchFamily="34" charset="0"/>
                <a:cs typeface="Arial" panose="020B0604020202020204" pitchFamily="34" charset="0"/>
              </a:rPr>
              <a:t>METHODS</a:t>
            </a:r>
          </a:p>
        </p:txBody>
      </p:sp>
      <p:cxnSp>
        <p:nvCxnSpPr>
          <p:cNvPr id="5" name="Straight Connector 4">
            <a:extLst>
              <a:ext uri="{FF2B5EF4-FFF2-40B4-BE49-F238E27FC236}">
                <a16:creationId xmlns:a16="http://schemas.microsoft.com/office/drawing/2014/main" id="{3A74EED9-B769-F718-8899-0286A6B2CC22}"/>
              </a:ext>
            </a:extLst>
          </p:cNvPr>
          <p:cNvCxnSpPr>
            <a:cxnSpLocks/>
          </p:cNvCxnSpPr>
          <p:nvPr/>
        </p:nvCxnSpPr>
        <p:spPr>
          <a:xfrm>
            <a:off x="4781550" y="890950"/>
            <a:ext cx="0" cy="5669429"/>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111275E3-C883-2332-E7DC-541A99CB04DC}"/>
              </a:ext>
            </a:extLst>
          </p:cNvPr>
          <p:cNvGrpSpPr/>
          <p:nvPr/>
        </p:nvGrpSpPr>
        <p:grpSpPr>
          <a:xfrm>
            <a:off x="4864448" y="1567158"/>
            <a:ext cx="1438036" cy="578408"/>
            <a:chOff x="5964382" y="2644256"/>
            <a:chExt cx="1566304" cy="630000"/>
          </a:xfrm>
        </p:grpSpPr>
        <p:sp>
          <p:nvSpPr>
            <p:cNvPr id="59" name="Rectangle 58">
              <a:extLst>
                <a:ext uri="{FF2B5EF4-FFF2-40B4-BE49-F238E27FC236}">
                  <a16:creationId xmlns:a16="http://schemas.microsoft.com/office/drawing/2014/main" id="{7630B41C-6AA7-D22E-34F4-4E98D223C9F9}"/>
                </a:ext>
              </a:extLst>
            </p:cNvPr>
            <p:cNvSpPr/>
            <p:nvPr/>
          </p:nvSpPr>
          <p:spPr>
            <a:xfrm>
              <a:off x="6260280" y="2693839"/>
              <a:ext cx="1270406" cy="504575"/>
            </a:xfrm>
            <a:prstGeom prst="rect">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sz="1400" b="1">
                  <a:solidFill>
                    <a:srgbClr val="747474"/>
                  </a:solidFill>
                  <a:latin typeface="Arial" panose="020B0604020202020204"/>
                </a:rPr>
                <a:t>PSC-UC</a:t>
              </a:r>
            </a:p>
            <a:p>
              <a:pPr algn="ctr"/>
              <a:r>
                <a:rPr lang="en-GB" sz="1400" b="1">
                  <a:solidFill>
                    <a:srgbClr val="747474"/>
                  </a:solidFill>
                  <a:latin typeface="Arial" panose="020B0604020202020204"/>
                </a:rPr>
                <a:t>patients</a:t>
              </a:r>
            </a:p>
          </p:txBody>
        </p:sp>
        <p:grpSp>
          <p:nvGrpSpPr>
            <p:cNvPr id="132" name="Group 131">
              <a:extLst>
                <a:ext uri="{FF2B5EF4-FFF2-40B4-BE49-F238E27FC236}">
                  <a16:creationId xmlns:a16="http://schemas.microsoft.com/office/drawing/2014/main" id="{B20ECBDE-00F5-AFBA-D472-706C0DE29D84}"/>
                </a:ext>
              </a:extLst>
            </p:cNvPr>
            <p:cNvGrpSpPr/>
            <p:nvPr/>
          </p:nvGrpSpPr>
          <p:grpSpPr>
            <a:xfrm>
              <a:off x="5964382" y="2644256"/>
              <a:ext cx="630000" cy="630000"/>
              <a:chOff x="5964382" y="2566089"/>
              <a:chExt cx="630000" cy="630000"/>
            </a:xfrm>
          </p:grpSpPr>
          <p:sp>
            <p:nvSpPr>
              <p:cNvPr id="60" name="Oval 59">
                <a:extLst>
                  <a:ext uri="{FF2B5EF4-FFF2-40B4-BE49-F238E27FC236}">
                    <a16:creationId xmlns:a16="http://schemas.microsoft.com/office/drawing/2014/main" id="{F8703288-04A6-D987-652B-7AD0DECA0FC5}"/>
                  </a:ext>
                </a:extLst>
              </p:cNvPr>
              <p:cNvSpPr>
                <a:spLocks noChangeAspect="1"/>
              </p:cNvSpPr>
              <p:nvPr/>
            </p:nvSpPr>
            <p:spPr>
              <a:xfrm>
                <a:off x="5964382" y="2566089"/>
                <a:ext cx="630000" cy="630000"/>
              </a:xfrm>
              <a:prstGeom prst="ellipse">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61" name="Group 60">
                <a:extLst>
                  <a:ext uri="{FF2B5EF4-FFF2-40B4-BE49-F238E27FC236}">
                    <a16:creationId xmlns:a16="http://schemas.microsoft.com/office/drawing/2014/main" id="{80491A0D-F145-2B2D-35DA-E5D1AFE9D73D}"/>
                  </a:ext>
                </a:extLst>
              </p:cNvPr>
              <p:cNvGrpSpPr/>
              <p:nvPr/>
            </p:nvGrpSpPr>
            <p:grpSpPr>
              <a:xfrm>
                <a:off x="6049019" y="2695655"/>
                <a:ext cx="460719" cy="370869"/>
                <a:chOff x="6676480" y="3913730"/>
                <a:chExt cx="886568" cy="603248"/>
              </a:xfrm>
            </p:grpSpPr>
            <p:sp>
              <p:nvSpPr>
                <p:cNvPr id="62" name="Freeform: Shape 61">
                  <a:extLst>
                    <a:ext uri="{FF2B5EF4-FFF2-40B4-BE49-F238E27FC236}">
                      <a16:creationId xmlns:a16="http://schemas.microsoft.com/office/drawing/2014/main" id="{9D05E600-6747-C583-F4FD-66B16945485D}"/>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bg1"/>
                </a:solidFill>
                <a:ln w="818" cap="flat">
                  <a:solidFill>
                    <a:schemeClr val="accent5">
                      <a:lumMod val="40000"/>
                      <a:lumOff val="60000"/>
                    </a:schemeClr>
                  </a:solidFill>
                  <a:prstDash val="solid"/>
                  <a:miter/>
                </a:ln>
              </p:spPr>
              <p:txBody>
                <a:bodyPr/>
                <a:lstStyle/>
                <a:p>
                  <a:endParaRPr lang="en-NZ"/>
                </a:p>
              </p:txBody>
            </p:sp>
            <p:sp>
              <p:nvSpPr>
                <p:cNvPr id="63" name="Freeform: Shape 62">
                  <a:extLst>
                    <a:ext uri="{FF2B5EF4-FFF2-40B4-BE49-F238E27FC236}">
                      <a16:creationId xmlns:a16="http://schemas.microsoft.com/office/drawing/2014/main" id="{0D071D71-CC13-11BF-344A-C8FC43F3B55B}"/>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bg1"/>
                </a:solidFill>
                <a:ln w="818" cap="flat">
                  <a:noFill/>
                  <a:prstDash val="solid"/>
                  <a:miter/>
                </a:ln>
              </p:spPr>
              <p:txBody>
                <a:bodyPr/>
                <a:lstStyle/>
                <a:p>
                  <a:endParaRPr lang="en-NZ"/>
                </a:p>
              </p:txBody>
            </p:sp>
            <p:sp>
              <p:nvSpPr>
                <p:cNvPr id="64" name="Freeform: Shape 63">
                  <a:extLst>
                    <a:ext uri="{FF2B5EF4-FFF2-40B4-BE49-F238E27FC236}">
                      <a16:creationId xmlns:a16="http://schemas.microsoft.com/office/drawing/2014/main" id="{394B1831-168C-2960-8A7D-73862B7B0A4C}"/>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40000"/>
                    <a:lumOff val="60000"/>
                  </a:schemeClr>
                </a:solidFill>
                <a:ln w="818" cap="flat">
                  <a:noFill/>
                  <a:prstDash val="solid"/>
                  <a:miter/>
                </a:ln>
              </p:spPr>
              <p:txBody>
                <a:bodyPr/>
                <a:lstStyle/>
                <a:p>
                  <a:endParaRPr lang="en-NZ"/>
                </a:p>
              </p:txBody>
            </p:sp>
            <p:sp>
              <p:nvSpPr>
                <p:cNvPr id="65" name="Freeform: Shape 64">
                  <a:extLst>
                    <a:ext uri="{FF2B5EF4-FFF2-40B4-BE49-F238E27FC236}">
                      <a16:creationId xmlns:a16="http://schemas.microsoft.com/office/drawing/2014/main" id="{12435ECC-4AFA-048A-D8A6-131178645759}"/>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bg1"/>
                </a:solidFill>
                <a:ln w="818" cap="flat">
                  <a:noFill/>
                  <a:prstDash val="solid"/>
                  <a:miter/>
                </a:ln>
              </p:spPr>
              <p:txBody>
                <a:bodyPr/>
                <a:lstStyle/>
                <a:p>
                  <a:endParaRPr lang="en-NZ"/>
                </a:p>
              </p:txBody>
            </p:sp>
            <p:sp>
              <p:nvSpPr>
                <p:cNvPr id="66" name="Freeform: Shape 65">
                  <a:extLst>
                    <a:ext uri="{FF2B5EF4-FFF2-40B4-BE49-F238E27FC236}">
                      <a16:creationId xmlns:a16="http://schemas.microsoft.com/office/drawing/2014/main" id="{F6855438-5AAB-9C85-2D73-7686F770F493}"/>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40000"/>
                    <a:lumOff val="60000"/>
                  </a:schemeClr>
                </a:solidFill>
                <a:ln w="818" cap="flat">
                  <a:noFill/>
                  <a:prstDash val="solid"/>
                  <a:miter/>
                </a:ln>
              </p:spPr>
              <p:txBody>
                <a:bodyPr/>
                <a:lstStyle/>
                <a:p>
                  <a:endParaRPr lang="en-NZ"/>
                </a:p>
              </p:txBody>
            </p:sp>
          </p:grpSp>
        </p:grpSp>
      </p:grpSp>
      <p:grpSp>
        <p:nvGrpSpPr>
          <p:cNvPr id="44" name="Group 43">
            <a:extLst>
              <a:ext uri="{FF2B5EF4-FFF2-40B4-BE49-F238E27FC236}">
                <a16:creationId xmlns:a16="http://schemas.microsoft.com/office/drawing/2014/main" id="{A61A806A-410E-6162-BEFA-02D007C484E1}"/>
              </a:ext>
            </a:extLst>
          </p:cNvPr>
          <p:cNvGrpSpPr/>
          <p:nvPr/>
        </p:nvGrpSpPr>
        <p:grpSpPr>
          <a:xfrm>
            <a:off x="5984555" y="3600187"/>
            <a:ext cx="2072731" cy="1519571"/>
            <a:chOff x="7803333" y="4716795"/>
            <a:chExt cx="2257613" cy="1655112"/>
          </a:xfrm>
        </p:grpSpPr>
        <p:sp>
          <p:nvSpPr>
            <p:cNvPr id="46" name="Rectangle 45">
              <a:extLst>
                <a:ext uri="{FF2B5EF4-FFF2-40B4-BE49-F238E27FC236}">
                  <a16:creationId xmlns:a16="http://schemas.microsoft.com/office/drawing/2014/main" id="{7FA5754F-D30D-2B0E-801E-0CA7FBC33571}"/>
                </a:ext>
              </a:extLst>
            </p:cNvPr>
            <p:cNvSpPr/>
            <p:nvPr/>
          </p:nvSpPr>
          <p:spPr>
            <a:xfrm>
              <a:off x="8147685" y="5055774"/>
              <a:ext cx="1887711" cy="131613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300" i="0" u="none" strike="noStrike" kern="1200" cap="none" spc="0" normalizeH="0" baseline="0" noProof="0">
                <a:ln>
                  <a:noFill/>
                </a:ln>
                <a:solidFill>
                  <a:schemeClr val="tx2"/>
                </a:solidFill>
                <a:effectLst/>
                <a:uLnTx/>
                <a:uFillTx/>
                <a:latin typeface="Arial" panose="020B0604020202020204"/>
                <a:ea typeface="+mn-ea"/>
                <a:cs typeface="+mn-cs"/>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1200" cap="none" spc="0" normalizeH="0" baseline="0" noProof="0">
                  <a:ln>
                    <a:noFill/>
                  </a:ln>
                  <a:solidFill>
                    <a:schemeClr val="tx2"/>
                  </a:solidFill>
                  <a:effectLst/>
                  <a:uLnTx/>
                  <a:uFillTx/>
                  <a:latin typeface="Arial" panose="020B0604020202020204"/>
                  <a:ea typeface="+mn-ea"/>
                  <a:cs typeface="+mn-cs"/>
                </a:rPr>
                <a:t>scRNA-seq</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solidFill>
                    <a:schemeClr val="tx2"/>
                  </a:solidFill>
                  <a:latin typeface="Arial" panose="020B0604020202020204"/>
                </a:rPr>
                <a:t>Spatial transcriptomics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1200" cap="none" spc="0" normalizeH="0" baseline="0" noProof="0">
                  <a:ln>
                    <a:noFill/>
                  </a:ln>
                  <a:solidFill>
                    <a:schemeClr val="tx2"/>
                  </a:solidFill>
                  <a:effectLst/>
                  <a:uLnTx/>
                  <a:uFillTx/>
                  <a:latin typeface="Arial" panose="020B0604020202020204"/>
                  <a:ea typeface="+mn-ea"/>
                  <a:cs typeface="+mn-cs"/>
                </a:rPr>
                <a:t>Proteomics</a:t>
              </a:r>
            </a:p>
          </p:txBody>
        </p:sp>
        <p:sp>
          <p:nvSpPr>
            <p:cNvPr id="82" name="Rectangle 81">
              <a:extLst>
                <a:ext uri="{FF2B5EF4-FFF2-40B4-BE49-F238E27FC236}">
                  <a16:creationId xmlns:a16="http://schemas.microsoft.com/office/drawing/2014/main" id="{5436AADC-BC9E-4C95-24D9-8E7675CFC6E3}"/>
                </a:ext>
              </a:extLst>
            </p:cNvPr>
            <p:cNvSpPr/>
            <p:nvPr/>
          </p:nvSpPr>
          <p:spPr>
            <a:xfrm>
              <a:off x="8173235" y="4755187"/>
              <a:ext cx="1887711" cy="5717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Analysis</a:t>
              </a:r>
            </a:p>
          </p:txBody>
        </p:sp>
        <p:sp>
          <p:nvSpPr>
            <p:cNvPr id="80" name="Oval 79">
              <a:extLst>
                <a:ext uri="{FF2B5EF4-FFF2-40B4-BE49-F238E27FC236}">
                  <a16:creationId xmlns:a16="http://schemas.microsoft.com/office/drawing/2014/main" id="{A4D5FB1C-81B3-C455-FA8D-24174C16387A}"/>
                </a:ext>
              </a:extLst>
            </p:cNvPr>
            <p:cNvSpPr>
              <a:spLocks noChangeAspect="1"/>
            </p:cNvSpPr>
            <p:nvPr/>
          </p:nvSpPr>
          <p:spPr>
            <a:xfrm>
              <a:off x="7803333" y="4716795"/>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7" name="Graphic 126">
              <a:extLst>
                <a:ext uri="{FF2B5EF4-FFF2-40B4-BE49-F238E27FC236}">
                  <a16:creationId xmlns:a16="http://schemas.microsoft.com/office/drawing/2014/main" id="{7E8EC9DA-5762-C15B-DD3B-A019119A468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943724" y="4837083"/>
              <a:ext cx="407921" cy="407921"/>
            </a:xfrm>
            <a:prstGeom prst="rect">
              <a:avLst/>
            </a:prstGeom>
          </p:spPr>
        </p:pic>
      </p:grpSp>
      <p:cxnSp>
        <p:nvCxnSpPr>
          <p:cNvPr id="143" name="Connector: Elbow 142">
            <a:extLst>
              <a:ext uri="{FF2B5EF4-FFF2-40B4-BE49-F238E27FC236}">
                <a16:creationId xmlns:a16="http://schemas.microsoft.com/office/drawing/2014/main" id="{21D9D4E7-DBD1-DB93-5277-6E3FD95E686F}"/>
              </a:ext>
            </a:extLst>
          </p:cNvPr>
          <p:cNvCxnSpPr>
            <a:cxnSpLocks/>
            <a:stCxn id="59" idx="2"/>
            <a:endCxn id="13" idx="0"/>
          </p:cNvCxnSpPr>
          <p:nvPr/>
        </p:nvCxnSpPr>
        <p:spPr>
          <a:xfrm rot="16200000" flipH="1">
            <a:off x="6067492" y="1727742"/>
            <a:ext cx="768257" cy="1464642"/>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156" name="Group 155">
            <a:extLst>
              <a:ext uri="{FF2B5EF4-FFF2-40B4-BE49-F238E27FC236}">
                <a16:creationId xmlns:a16="http://schemas.microsoft.com/office/drawing/2014/main" id="{9BA61C94-79C6-AADF-79E2-F461DF0E9B4D}"/>
              </a:ext>
            </a:extLst>
          </p:cNvPr>
          <p:cNvGrpSpPr/>
          <p:nvPr/>
        </p:nvGrpSpPr>
        <p:grpSpPr>
          <a:xfrm>
            <a:off x="6321600" y="1575564"/>
            <a:ext cx="1442348" cy="578408"/>
            <a:chOff x="8828363" y="2644256"/>
            <a:chExt cx="1571002" cy="630000"/>
          </a:xfrm>
        </p:grpSpPr>
        <p:sp>
          <p:nvSpPr>
            <p:cNvPr id="157" name="Rectangle 156">
              <a:extLst>
                <a:ext uri="{FF2B5EF4-FFF2-40B4-BE49-F238E27FC236}">
                  <a16:creationId xmlns:a16="http://schemas.microsoft.com/office/drawing/2014/main" id="{388A2E30-441D-18B4-71D6-162D18FE5197}"/>
                </a:ext>
              </a:extLst>
            </p:cNvPr>
            <p:cNvSpPr/>
            <p:nvPr/>
          </p:nvSpPr>
          <p:spPr>
            <a:xfrm>
              <a:off x="9145016" y="2709353"/>
              <a:ext cx="1254349" cy="504000"/>
            </a:xfrm>
            <a:prstGeom prst="rect">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747474"/>
                  </a:solidFill>
                  <a:latin typeface="Arial" panose="020B0604020202020204"/>
                </a:rPr>
                <a:t>Healthy controls</a:t>
              </a:r>
              <a:endParaRPr kumimoji="0" lang="en-GB" sz="1400" u="none" strike="noStrike" kern="1200" cap="none" spc="0" normalizeH="0" baseline="0" noProof="0">
                <a:ln>
                  <a:noFill/>
                </a:ln>
                <a:solidFill>
                  <a:srgbClr val="747474"/>
                </a:solidFill>
                <a:effectLst/>
                <a:uLnTx/>
                <a:uFillTx/>
                <a:latin typeface="Arial" panose="020B0604020202020204"/>
                <a:ea typeface="+mn-ea"/>
                <a:cs typeface="+mn-cs"/>
              </a:endParaRPr>
            </a:p>
          </p:txBody>
        </p:sp>
        <p:grpSp>
          <p:nvGrpSpPr>
            <p:cNvPr id="158" name="Group 157">
              <a:extLst>
                <a:ext uri="{FF2B5EF4-FFF2-40B4-BE49-F238E27FC236}">
                  <a16:creationId xmlns:a16="http://schemas.microsoft.com/office/drawing/2014/main" id="{FBBCF0A5-8DE0-94F4-CD15-19996B28EAD7}"/>
                </a:ext>
              </a:extLst>
            </p:cNvPr>
            <p:cNvGrpSpPr/>
            <p:nvPr/>
          </p:nvGrpSpPr>
          <p:grpSpPr>
            <a:xfrm>
              <a:off x="8828363" y="2644256"/>
              <a:ext cx="630000" cy="630000"/>
              <a:chOff x="8828363" y="2563308"/>
              <a:chExt cx="630000" cy="630000"/>
            </a:xfrm>
          </p:grpSpPr>
          <p:sp>
            <p:nvSpPr>
              <p:cNvPr id="159" name="Oval 158">
                <a:extLst>
                  <a:ext uri="{FF2B5EF4-FFF2-40B4-BE49-F238E27FC236}">
                    <a16:creationId xmlns:a16="http://schemas.microsoft.com/office/drawing/2014/main" id="{D0435745-420D-E593-FC05-844D0FE83449}"/>
                  </a:ext>
                </a:extLst>
              </p:cNvPr>
              <p:cNvSpPr>
                <a:spLocks noChangeAspect="1"/>
              </p:cNvSpPr>
              <p:nvPr/>
            </p:nvSpPr>
            <p:spPr>
              <a:xfrm>
                <a:off x="8828363" y="2563308"/>
                <a:ext cx="630000" cy="630000"/>
              </a:xfrm>
              <a:prstGeom prst="ellipse">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60" name="Graphic 159">
                <a:extLst>
                  <a:ext uri="{FF2B5EF4-FFF2-40B4-BE49-F238E27FC236}">
                    <a16:creationId xmlns:a16="http://schemas.microsoft.com/office/drawing/2014/main" id="{56BB2EAE-6232-5C77-4028-B871364EEA29}"/>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889266" y="2624211"/>
                <a:ext cx="508194" cy="508194"/>
              </a:xfrm>
              <a:prstGeom prst="rect">
                <a:avLst/>
              </a:prstGeom>
            </p:spPr>
          </p:pic>
        </p:grpSp>
      </p:grpSp>
      <p:grpSp>
        <p:nvGrpSpPr>
          <p:cNvPr id="163" name="Group 162">
            <a:extLst>
              <a:ext uri="{FF2B5EF4-FFF2-40B4-BE49-F238E27FC236}">
                <a16:creationId xmlns:a16="http://schemas.microsoft.com/office/drawing/2014/main" id="{B6DC3350-CC1B-BAA9-ACB1-6F1ECBB7BC8B}"/>
              </a:ext>
            </a:extLst>
          </p:cNvPr>
          <p:cNvGrpSpPr/>
          <p:nvPr/>
        </p:nvGrpSpPr>
        <p:grpSpPr>
          <a:xfrm>
            <a:off x="7796450" y="1567158"/>
            <a:ext cx="1372458" cy="578409"/>
            <a:chOff x="7081379" y="1787347"/>
            <a:chExt cx="1494875" cy="630001"/>
          </a:xfrm>
        </p:grpSpPr>
        <p:grpSp>
          <p:nvGrpSpPr>
            <p:cNvPr id="134" name="Group 133">
              <a:extLst>
                <a:ext uri="{FF2B5EF4-FFF2-40B4-BE49-F238E27FC236}">
                  <a16:creationId xmlns:a16="http://schemas.microsoft.com/office/drawing/2014/main" id="{1F34C49F-4BE6-49A9-8450-D4DCF1FC7E35}"/>
                </a:ext>
              </a:extLst>
            </p:cNvPr>
            <p:cNvGrpSpPr/>
            <p:nvPr/>
          </p:nvGrpSpPr>
          <p:grpSpPr>
            <a:xfrm>
              <a:off x="7081379" y="1787348"/>
              <a:ext cx="1494875" cy="630000"/>
              <a:chOff x="8828363" y="2644256"/>
              <a:chExt cx="1494875" cy="630000"/>
            </a:xfrm>
          </p:grpSpPr>
          <p:sp>
            <p:nvSpPr>
              <p:cNvPr id="67" name="Rectangle 66">
                <a:extLst>
                  <a:ext uri="{FF2B5EF4-FFF2-40B4-BE49-F238E27FC236}">
                    <a16:creationId xmlns:a16="http://schemas.microsoft.com/office/drawing/2014/main" id="{EA297765-4998-837E-7080-D23AB9D459ED}"/>
                  </a:ext>
                </a:extLst>
              </p:cNvPr>
              <p:cNvSpPr/>
              <p:nvPr/>
            </p:nvSpPr>
            <p:spPr>
              <a:xfrm>
                <a:off x="9072396" y="2709353"/>
                <a:ext cx="1250842" cy="504000"/>
              </a:xfrm>
              <a:prstGeom prst="rect">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747474"/>
                    </a:solidFill>
                    <a:latin typeface="Arial" panose="020B0604020202020204"/>
                  </a:rPr>
                  <a:t>UC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u="none" strike="noStrike" kern="1200" cap="none" spc="0" normalizeH="0" baseline="0" noProof="0">
                    <a:ln>
                      <a:noFill/>
                    </a:ln>
                    <a:solidFill>
                      <a:srgbClr val="747474"/>
                    </a:solidFill>
                    <a:effectLst/>
                    <a:uLnTx/>
                    <a:uFillTx/>
                    <a:latin typeface="Arial" panose="020B0604020202020204"/>
                    <a:ea typeface="+mn-ea"/>
                    <a:cs typeface="+mn-cs"/>
                  </a:rPr>
                  <a:t>patients</a:t>
                </a:r>
                <a:endParaRPr kumimoji="0" lang="en-GB" sz="1400" u="none" strike="noStrike" kern="1200" cap="none" spc="0" normalizeH="0" baseline="0" noProof="0">
                  <a:ln>
                    <a:noFill/>
                  </a:ln>
                  <a:solidFill>
                    <a:srgbClr val="747474"/>
                  </a:solidFill>
                  <a:effectLst/>
                  <a:uLnTx/>
                  <a:uFillTx/>
                  <a:latin typeface="Arial" panose="020B0604020202020204"/>
                  <a:ea typeface="+mn-ea"/>
                  <a:cs typeface="+mn-cs"/>
                </a:endParaRPr>
              </a:p>
            </p:txBody>
          </p:sp>
          <p:sp>
            <p:nvSpPr>
              <p:cNvPr id="68" name="Oval 67">
                <a:extLst>
                  <a:ext uri="{FF2B5EF4-FFF2-40B4-BE49-F238E27FC236}">
                    <a16:creationId xmlns:a16="http://schemas.microsoft.com/office/drawing/2014/main" id="{7D29DA98-8E69-845E-8EB0-94CB312B928B}"/>
                  </a:ext>
                </a:extLst>
              </p:cNvPr>
              <p:cNvSpPr>
                <a:spLocks noChangeAspect="1"/>
              </p:cNvSpPr>
              <p:nvPr/>
            </p:nvSpPr>
            <p:spPr>
              <a:xfrm>
                <a:off x="8828363" y="2644256"/>
                <a:ext cx="630000" cy="630000"/>
              </a:xfrm>
              <a:prstGeom prst="ellipse">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62" name="Graphic 161">
              <a:extLst>
                <a:ext uri="{FF2B5EF4-FFF2-40B4-BE49-F238E27FC236}">
                  <a16:creationId xmlns:a16="http://schemas.microsoft.com/office/drawing/2014/main" id="{5F56CA1D-B909-3BBF-AD18-720F98BF382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089338" y="1787347"/>
              <a:ext cx="614082" cy="614082"/>
            </a:xfrm>
            <a:prstGeom prst="rect">
              <a:avLst/>
            </a:prstGeom>
          </p:spPr>
        </p:pic>
      </p:grpSp>
      <p:cxnSp>
        <p:nvCxnSpPr>
          <p:cNvPr id="164" name="Connector: Elbow 163">
            <a:extLst>
              <a:ext uri="{FF2B5EF4-FFF2-40B4-BE49-F238E27FC236}">
                <a16:creationId xmlns:a16="http://schemas.microsoft.com/office/drawing/2014/main" id="{E612589D-418D-BAB4-3F21-58625D64B0B9}"/>
              </a:ext>
            </a:extLst>
          </p:cNvPr>
          <p:cNvCxnSpPr>
            <a:cxnSpLocks/>
            <a:stCxn id="157" idx="2"/>
            <a:endCxn id="13" idx="0"/>
          </p:cNvCxnSpPr>
          <p:nvPr/>
        </p:nvCxnSpPr>
        <p:spPr>
          <a:xfrm rot="5400000">
            <a:off x="6812970" y="2469027"/>
            <a:ext cx="746136" cy="419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DF7575E-8569-D082-8521-33499CC2336F}"/>
              </a:ext>
            </a:extLst>
          </p:cNvPr>
          <p:cNvCxnSpPr>
            <a:cxnSpLocks/>
            <a:stCxn id="67" idx="2"/>
            <a:endCxn id="13" idx="0"/>
          </p:cNvCxnSpPr>
          <p:nvPr/>
        </p:nvCxnSpPr>
        <p:spPr>
          <a:xfrm rot="5400000">
            <a:off x="7512053" y="1761540"/>
            <a:ext cx="754541" cy="141076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8571BF42-F05D-C25B-03F6-12DC5318032E}"/>
              </a:ext>
            </a:extLst>
          </p:cNvPr>
          <p:cNvGrpSpPr/>
          <p:nvPr/>
        </p:nvGrpSpPr>
        <p:grpSpPr>
          <a:xfrm>
            <a:off x="5947874" y="2758027"/>
            <a:ext cx="2121967" cy="578408"/>
            <a:chOff x="5392004" y="5180173"/>
            <a:chExt cx="2311240" cy="630000"/>
          </a:xfrm>
        </p:grpSpPr>
        <p:sp>
          <p:nvSpPr>
            <p:cNvPr id="13" name="Rectangle 12">
              <a:extLst>
                <a:ext uri="{FF2B5EF4-FFF2-40B4-BE49-F238E27FC236}">
                  <a16:creationId xmlns:a16="http://schemas.microsoft.com/office/drawing/2014/main" id="{83F605C9-0673-6048-5552-69BB7AE47257}"/>
                </a:ext>
              </a:extLst>
            </p:cNvPr>
            <p:cNvSpPr/>
            <p:nvPr/>
          </p:nvSpPr>
          <p:spPr>
            <a:xfrm>
              <a:off x="5773405" y="5274024"/>
              <a:ext cx="1929839" cy="462848"/>
            </a:xfrm>
            <a:prstGeom prst="rect">
              <a:avLst/>
            </a:prstGeom>
            <a:solidFill>
              <a:srgbClr val="0030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Terminal ileum biopsies</a:t>
              </a:r>
            </a:p>
          </p:txBody>
        </p:sp>
        <p:sp>
          <p:nvSpPr>
            <p:cNvPr id="32" name="Oval 31">
              <a:extLst>
                <a:ext uri="{FF2B5EF4-FFF2-40B4-BE49-F238E27FC236}">
                  <a16:creationId xmlns:a16="http://schemas.microsoft.com/office/drawing/2014/main" id="{ADB17CBF-27D1-90E9-EFAF-AA9CF70D1F6C}"/>
                </a:ext>
              </a:extLst>
            </p:cNvPr>
            <p:cNvSpPr>
              <a:spLocks noChangeAspect="1"/>
            </p:cNvSpPr>
            <p:nvPr/>
          </p:nvSpPr>
          <p:spPr>
            <a:xfrm>
              <a:off x="5392004" y="5180173"/>
              <a:ext cx="630000" cy="630000"/>
            </a:xfrm>
            <a:prstGeom prst="ellipse">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1" name="Graphic 30">
              <a:extLst>
                <a:ext uri="{FF2B5EF4-FFF2-40B4-BE49-F238E27FC236}">
                  <a16:creationId xmlns:a16="http://schemas.microsoft.com/office/drawing/2014/main" id="{070B8841-6E84-CE39-706F-A82BCD4E052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6200000">
              <a:off x="5403857" y="5209423"/>
              <a:ext cx="571500" cy="571500"/>
            </a:xfrm>
            <a:prstGeom prst="rect">
              <a:avLst/>
            </a:prstGeom>
          </p:spPr>
        </p:pic>
      </p:grpSp>
      <p:grpSp>
        <p:nvGrpSpPr>
          <p:cNvPr id="45" name="Group 44">
            <a:extLst>
              <a:ext uri="{FF2B5EF4-FFF2-40B4-BE49-F238E27FC236}">
                <a16:creationId xmlns:a16="http://schemas.microsoft.com/office/drawing/2014/main" id="{F64595B1-37FF-CE9B-7CD1-11D640D6BC54}"/>
              </a:ext>
            </a:extLst>
          </p:cNvPr>
          <p:cNvGrpSpPr/>
          <p:nvPr/>
        </p:nvGrpSpPr>
        <p:grpSpPr>
          <a:xfrm>
            <a:off x="5637826" y="5711267"/>
            <a:ext cx="3080399" cy="578408"/>
            <a:chOff x="5392004" y="5198965"/>
            <a:chExt cx="3355161" cy="630000"/>
          </a:xfrm>
        </p:grpSpPr>
        <p:sp>
          <p:nvSpPr>
            <p:cNvPr id="47" name="Rectangle 46">
              <a:extLst>
                <a:ext uri="{FF2B5EF4-FFF2-40B4-BE49-F238E27FC236}">
                  <a16:creationId xmlns:a16="http://schemas.microsoft.com/office/drawing/2014/main" id="{DA725A8F-8091-BC9D-DE30-FC877246331D}"/>
                </a:ext>
              </a:extLst>
            </p:cNvPr>
            <p:cNvSpPr/>
            <p:nvPr/>
          </p:nvSpPr>
          <p:spPr>
            <a:xfrm>
              <a:off x="5773405" y="5253551"/>
              <a:ext cx="2973760" cy="541379"/>
            </a:xfrm>
            <a:prstGeom prst="rect">
              <a:avLst/>
            </a:prstGeom>
            <a:solidFill>
              <a:srgbClr val="003057"/>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Characterization of mature enterocytes</a:t>
              </a:r>
            </a:p>
          </p:txBody>
        </p:sp>
        <p:sp>
          <p:nvSpPr>
            <p:cNvPr id="48" name="Oval 47">
              <a:extLst>
                <a:ext uri="{FF2B5EF4-FFF2-40B4-BE49-F238E27FC236}">
                  <a16:creationId xmlns:a16="http://schemas.microsoft.com/office/drawing/2014/main" id="{9BBF7489-E928-35DF-0B73-E47EC0DB0500}"/>
                </a:ext>
              </a:extLst>
            </p:cNvPr>
            <p:cNvSpPr>
              <a:spLocks noChangeAspect="1"/>
            </p:cNvSpPr>
            <p:nvPr/>
          </p:nvSpPr>
          <p:spPr>
            <a:xfrm>
              <a:off x="5392004" y="5198965"/>
              <a:ext cx="630000" cy="630000"/>
            </a:xfrm>
            <a:prstGeom prst="ellipse">
              <a:avLst/>
            </a:prstGeom>
            <a:solidFill>
              <a:srgbClr val="00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9" name="Graphic 48">
              <a:extLst>
                <a:ext uri="{FF2B5EF4-FFF2-40B4-BE49-F238E27FC236}">
                  <a16:creationId xmlns:a16="http://schemas.microsoft.com/office/drawing/2014/main" id="{8C4BC348-FAC3-9B27-F065-613D7820FACF}"/>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rot="16200000">
              <a:off x="5403857" y="5228215"/>
              <a:ext cx="571500" cy="571501"/>
            </a:xfrm>
            <a:prstGeom prst="rect">
              <a:avLst/>
            </a:prstGeom>
          </p:spPr>
        </p:pic>
      </p:grpSp>
      <p:cxnSp>
        <p:nvCxnSpPr>
          <p:cNvPr id="56" name="Straight Arrow Connector 55">
            <a:extLst>
              <a:ext uri="{FF2B5EF4-FFF2-40B4-BE49-F238E27FC236}">
                <a16:creationId xmlns:a16="http://schemas.microsoft.com/office/drawing/2014/main" id="{9DF41E90-CA64-E510-83F3-FDE5761BD762}"/>
              </a:ext>
            </a:extLst>
          </p:cNvPr>
          <p:cNvCxnSpPr>
            <a:cxnSpLocks/>
            <a:stCxn id="46" idx="2"/>
            <a:endCxn id="47" idx="0"/>
          </p:cNvCxnSpPr>
          <p:nvPr/>
        </p:nvCxnSpPr>
        <p:spPr>
          <a:xfrm>
            <a:off x="7167269" y="5119758"/>
            <a:ext cx="0" cy="64162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9A04945F-438A-755F-F4FC-8E92E68A6F24}"/>
              </a:ext>
            </a:extLst>
          </p:cNvPr>
          <p:cNvCxnSpPr>
            <a:cxnSpLocks/>
            <a:stCxn id="13" idx="2"/>
            <a:endCxn id="82" idx="0"/>
          </p:cNvCxnSpPr>
          <p:nvPr/>
        </p:nvCxnSpPr>
        <p:spPr>
          <a:xfrm>
            <a:off x="7183941" y="3269136"/>
            <a:ext cx="6785" cy="36629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641B9B89-604C-DB5D-3D3B-A90AC73B26C0}"/>
              </a:ext>
            </a:extLst>
          </p:cNvPr>
          <p:cNvGrpSpPr/>
          <p:nvPr/>
        </p:nvGrpSpPr>
        <p:grpSpPr>
          <a:xfrm>
            <a:off x="9181060" y="2384381"/>
            <a:ext cx="2472470" cy="865052"/>
            <a:chOff x="9452831" y="1274305"/>
            <a:chExt cx="2472470" cy="865052"/>
          </a:xfrm>
        </p:grpSpPr>
        <p:sp>
          <p:nvSpPr>
            <p:cNvPr id="35" name="Rectangle 34">
              <a:extLst>
                <a:ext uri="{FF2B5EF4-FFF2-40B4-BE49-F238E27FC236}">
                  <a16:creationId xmlns:a16="http://schemas.microsoft.com/office/drawing/2014/main" id="{8A8B9FBA-72C2-7C4A-D275-082262C90F87}"/>
                </a:ext>
              </a:extLst>
            </p:cNvPr>
            <p:cNvSpPr/>
            <p:nvPr/>
          </p:nvSpPr>
          <p:spPr>
            <a:xfrm>
              <a:off x="9614803" y="1660514"/>
              <a:ext cx="2310498" cy="478843"/>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GB" sz="1200" b="1">
                  <a:solidFill>
                    <a:schemeClr val="bg1"/>
                  </a:solidFill>
                  <a:latin typeface="Arial" panose="020B0604020202020204"/>
                </a:rPr>
                <a:t>Colonised with </a:t>
              </a:r>
              <a:br>
                <a:rPr lang="en-GB" sz="1200" b="1">
                  <a:solidFill>
                    <a:schemeClr val="bg1"/>
                  </a:solidFill>
                  <a:latin typeface="Arial" panose="020B0604020202020204"/>
                </a:rPr>
              </a:br>
              <a:r>
                <a:rPr lang="en-GB" sz="1200" b="1">
                  <a:solidFill>
                    <a:schemeClr val="bg1"/>
                  </a:solidFill>
                  <a:latin typeface="Arial" panose="020B0604020202020204"/>
                </a:rPr>
                <a:t>varying microbiomes </a:t>
              </a:r>
            </a:p>
          </p:txBody>
        </p:sp>
        <p:sp>
          <p:nvSpPr>
            <p:cNvPr id="58" name="Rectangle 57">
              <a:extLst>
                <a:ext uri="{FF2B5EF4-FFF2-40B4-BE49-F238E27FC236}">
                  <a16:creationId xmlns:a16="http://schemas.microsoft.com/office/drawing/2014/main" id="{D7A43FB5-8DD5-6F5B-A31C-5DC8F56FF3C0}"/>
                </a:ext>
              </a:extLst>
            </p:cNvPr>
            <p:cNvSpPr/>
            <p:nvPr/>
          </p:nvSpPr>
          <p:spPr>
            <a:xfrm>
              <a:off x="9614803" y="1427065"/>
              <a:ext cx="2310498" cy="24603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Germ-free mice </a:t>
              </a:r>
            </a:p>
          </p:txBody>
        </p:sp>
        <p:grpSp>
          <p:nvGrpSpPr>
            <p:cNvPr id="36" name="Group 35">
              <a:extLst>
                <a:ext uri="{FF2B5EF4-FFF2-40B4-BE49-F238E27FC236}">
                  <a16:creationId xmlns:a16="http://schemas.microsoft.com/office/drawing/2014/main" id="{2B901EE5-87BF-59E7-0D8F-E5340C755E46}"/>
                </a:ext>
              </a:extLst>
            </p:cNvPr>
            <p:cNvGrpSpPr/>
            <p:nvPr/>
          </p:nvGrpSpPr>
          <p:grpSpPr>
            <a:xfrm>
              <a:off x="9452831" y="1274305"/>
              <a:ext cx="578408" cy="578408"/>
              <a:chOff x="10262726" y="5634374"/>
              <a:chExt cx="578408" cy="578408"/>
            </a:xfrm>
          </p:grpSpPr>
          <p:sp>
            <p:nvSpPr>
              <p:cNvPr id="34" name="Oval 33">
                <a:extLst>
                  <a:ext uri="{FF2B5EF4-FFF2-40B4-BE49-F238E27FC236}">
                    <a16:creationId xmlns:a16="http://schemas.microsoft.com/office/drawing/2014/main" id="{2921103C-9BC6-3138-1B04-6040122C7384}"/>
                  </a:ext>
                </a:extLst>
              </p:cNvPr>
              <p:cNvSpPr>
                <a:spLocks noChangeAspect="1"/>
              </p:cNvSpPr>
              <p:nvPr/>
            </p:nvSpPr>
            <p:spPr>
              <a:xfrm>
                <a:off x="10262726" y="5634374"/>
                <a:ext cx="578408" cy="57840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0" name="Graphic 29">
                <a:extLst>
                  <a:ext uri="{FF2B5EF4-FFF2-40B4-BE49-F238E27FC236}">
                    <a16:creationId xmlns:a16="http://schemas.microsoft.com/office/drawing/2014/main" id="{37A85E9C-ACF5-C681-F2C5-6007A8BD822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293907" y="5696737"/>
                <a:ext cx="516045" cy="516045"/>
              </a:xfrm>
              <a:prstGeom prst="rect">
                <a:avLst/>
              </a:prstGeom>
            </p:spPr>
          </p:pic>
        </p:grpSp>
      </p:grpSp>
      <p:grpSp>
        <p:nvGrpSpPr>
          <p:cNvPr id="74" name="Group 73">
            <a:extLst>
              <a:ext uri="{FF2B5EF4-FFF2-40B4-BE49-F238E27FC236}">
                <a16:creationId xmlns:a16="http://schemas.microsoft.com/office/drawing/2014/main" id="{27245AC1-4B3E-468C-DE50-D2129D9F728A}"/>
              </a:ext>
            </a:extLst>
          </p:cNvPr>
          <p:cNvGrpSpPr/>
          <p:nvPr/>
        </p:nvGrpSpPr>
        <p:grpSpPr>
          <a:xfrm>
            <a:off x="9168908" y="4923941"/>
            <a:ext cx="2496775" cy="578408"/>
            <a:chOff x="7985672" y="4722701"/>
            <a:chExt cx="2719482" cy="630000"/>
          </a:xfrm>
        </p:grpSpPr>
        <p:sp>
          <p:nvSpPr>
            <p:cNvPr id="76" name="Rectangle 75">
              <a:extLst>
                <a:ext uri="{FF2B5EF4-FFF2-40B4-BE49-F238E27FC236}">
                  <a16:creationId xmlns:a16="http://schemas.microsoft.com/office/drawing/2014/main" id="{2254D0C0-AD4E-18E6-87EB-376A16E13421}"/>
                </a:ext>
              </a:extLst>
            </p:cNvPr>
            <p:cNvSpPr/>
            <p:nvPr/>
          </p:nvSpPr>
          <p:spPr>
            <a:xfrm>
              <a:off x="8159404" y="4755187"/>
              <a:ext cx="2545750" cy="5717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Ileal </a:t>
              </a:r>
              <a:r>
                <a:rPr lang="en-GB" sz="1400" b="1" i="1">
                  <a:solidFill>
                    <a:schemeClr val="bg1"/>
                  </a:solidFill>
                  <a:latin typeface="Arial" panose="020B0604020202020204"/>
                </a:rPr>
                <a:t>GSTA1 </a:t>
              </a:r>
              <a:br>
                <a:rPr lang="en-GB" sz="1400" b="1">
                  <a:solidFill>
                    <a:schemeClr val="bg1"/>
                  </a:solidFill>
                  <a:latin typeface="Arial" panose="020B0604020202020204"/>
                </a:rPr>
              </a:br>
              <a:r>
                <a:rPr lang="en-GB" sz="1400" b="1">
                  <a:solidFill>
                    <a:schemeClr val="bg1"/>
                  </a:solidFill>
                  <a:latin typeface="Arial" panose="020B0604020202020204"/>
                </a:rPr>
                <a:t>expression measured</a:t>
              </a:r>
            </a:p>
          </p:txBody>
        </p:sp>
        <p:sp>
          <p:nvSpPr>
            <p:cNvPr id="77" name="Oval 76">
              <a:extLst>
                <a:ext uri="{FF2B5EF4-FFF2-40B4-BE49-F238E27FC236}">
                  <a16:creationId xmlns:a16="http://schemas.microsoft.com/office/drawing/2014/main" id="{77BF4FE4-8D65-1E3B-CC8F-776A8E61BF51}"/>
                </a:ext>
              </a:extLst>
            </p:cNvPr>
            <p:cNvSpPr>
              <a:spLocks noChangeAspect="1"/>
            </p:cNvSpPr>
            <p:nvPr/>
          </p:nvSpPr>
          <p:spPr>
            <a:xfrm>
              <a:off x="7985672" y="4722701"/>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8" name="Graphic 77">
              <a:extLst>
                <a:ext uri="{FF2B5EF4-FFF2-40B4-BE49-F238E27FC236}">
                  <a16:creationId xmlns:a16="http://schemas.microsoft.com/office/drawing/2014/main" id="{A9215805-1754-0207-D648-1A39B572D3F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096714" y="4834867"/>
              <a:ext cx="407921" cy="407922"/>
            </a:xfrm>
            <a:prstGeom prst="rect">
              <a:avLst/>
            </a:prstGeom>
          </p:spPr>
        </p:pic>
      </p:grpSp>
      <p:sp>
        <p:nvSpPr>
          <p:cNvPr id="89" name="Rectangle 88">
            <a:extLst>
              <a:ext uri="{FF2B5EF4-FFF2-40B4-BE49-F238E27FC236}">
                <a16:creationId xmlns:a16="http://schemas.microsoft.com/office/drawing/2014/main" id="{38D64077-9571-EACB-7EC7-40591F6691FD}"/>
              </a:ext>
            </a:extLst>
          </p:cNvPr>
          <p:cNvSpPr/>
          <p:nvPr/>
        </p:nvSpPr>
        <p:spPr>
          <a:xfrm>
            <a:off x="8862770" y="3496809"/>
            <a:ext cx="1140021" cy="70937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1" i="0" u="none" strike="noStrike" kern="1200" cap="none" spc="0" normalizeH="0" baseline="0" noProof="0">
                <a:ln>
                  <a:noFill/>
                </a:ln>
                <a:solidFill>
                  <a:schemeClr val="tx2"/>
                </a:solidFill>
                <a:effectLst/>
                <a:uLnTx/>
                <a:uFillTx/>
                <a:latin typeface="Arial" panose="020B0604020202020204"/>
                <a:ea typeface="+mn-ea"/>
                <a:cs typeface="+mn-cs"/>
              </a:rPr>
              <a:t>Containing </a:t>
            </a:r>
            <a:br>
              <a:rPr kumimoji="0" lang="en-US" sz="1300" b="1" i="0" u="none" strike="noStrike" kern="1200" cap="none" spc="0" normalizeH="0" baseline="0" noProof="0">
                <a:ln>
                  <a:noFill/>
                </a:ln>
                <a:solidFill>
                  <a:schemeClr val="tx2"/>
                </a:solidFill>
                <a:effectLst/>
                <a:uLnTx/>
                <a:uFillTx/>
                <a:latin typeface="Arial" panose="020B0604020202020204"/>
                <a:ea typeface="+mn-ea"/>
                <a:cs typeface="+mn-cs"/>
              </a:rPr>
            </a:br>
            <a:r>
              <a:rPr kumimoji="0" lang="en-US" sz="1300" b="1" i="0" u="none" strike="noStrike" kern="1200" cap="none" spc="0" normalizeH="0" baseline="0" noProof="0">
                <a:ln>
                  <a:noFill/>
                </a:ln>
                <a:solidFill>
                  <a:schemeClr val="tx2"/>
                </a:solidFill>
                <a:effectLst/>
                <a:uLnTx/>
                <a:uFillTx/>
                <a:latin typeface="Arial" panose="020B0604020202020204"/>
                <a:ea typeface="+mn-ea"/>
                <a:cs typeface="+mn-cs"/>
              </a:rPr>
              <a:t>BSH +</a:t>
            </a:r>
            <a:r>
              <a:rPr kumimoji="0" lang="en-US" sz="1300" b="1" i="0" u="none" strike="noStrike" kern="1200" cap="none" spc="0" normalizeH="0" baseline="0" noProof="0" err="1">
                <a:ln>
                  <a:noFill/>
                </a:ln>
                <a:solidFill>
                  <a:schemeClr val="tx2"/>
                </a:solidFill>
                <a:effectLst/>
                <a:uLnTx/>
                <a:uFillTx/>
                <a:latin typeface="Arial" panose="020B0604020202020204"/>
                <a:ea typeface="+mn-ea"/>
                <a:cs typeface="+mn-cs"/>
              </a:rPr>
              <a:t>ve</a:t>
            </a:r>
            <a:r>
              <a:rPr kumimoji="0" lang="en-US" sz="1300" b="1" i="0" u="none" strike="noStrike" kern="1200" cap="none" spc="0" normalizeH="0" baseline="0" noProof="0">
                <a:ln>
                  <a:noFill/>
                </a:ln>
                <a:solidFill>
                  <a:schemeClr val="tx2"/>
                </a:solidFill>
                <a:effectLst/>
                <a:uLnTx/>
                <a:uFillTx/>
                <a:latin typeface="Arial" panose="020B0604020202020204"/>
                <a:ea typeface="+mn-ea"/>
                <a:cs typeface="+mn-cs"/>
              </a:rPr>
              <a:t> microbes </a:t>
            </a:r>
          </a:p>
        </p:txBody>
      </p:sp>
      <p:sp>
        <p:nvSpPr>
          <p:cNvPr id="90" name="Rectangle 89">
            <a:extLst>
              <a:ext uri="{FF2B5EF4-FFF2-40B4-BE49-F238E27FC236}">
                <a16:creationId xmlns:a16="http://schemas.microsoft.com/office/drawing/2014/main" id="{0479995E-8EC0-1098-B887-3AB98C84FE10}"/>
              </a:ext>
            </a:extLst>
          </p:cNvPr>
          <p:cNvSpPr/>
          <p:nvPr/>
        </p:nvSpPr>
        <p:spPr>
          <a:xfrm>
            <a:off x="10936902" y="3496809"/>
            <a:ext cx="1140021" cy="709371"/>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b="1" i="0" u="none" strike="noStrike" kern="1200" cap="none" spc="0" normalizeH="0" baseline="0" noProof="0" dirty="0">
                <a:ln>
                  <a:noFill/>
                </a:ln>
                <a:solidFill>
                  <a:schemeClr val="tx2"/>
                </a:solidFill>
                <a:effectLst/>
                <a:uLnTx/>
                <a:uFillTx/>
                <a:latin typeface="Arial" panose="020B0604020202020204"/>
                <a:ea typeface="+mn-ea"/>
                <a:cs typeface="+mn-cs"/>
              </a:rPr>
              <a:t>No BSH +</a:t>
            </a:r>
            <a:r>
              <a:rPr kumimoji="0" lang="en-US" sz="1300" b="1" i="0" u="none" strike="noStrike" kern="1200" cap="none" spc="0" normalizeH="0" baseline="0" noProof="0" dirty="0" err="1">
                <a:ln>
                  <a:noFill/>
                </a:ln>
                <a:solidFill>
                  <a:schemeClr val="tx2"/>
                </a:solidFill>
                <a:effectLst/>
                <a:uLnTx/>
                <a:uFillTx/>
                <a:latin typeface="Arial" panose="020B0604020202020204"/>
                <a:ea typeface="+mn-ea"/>
                <a:cs typeface="+mn-cs"/>
              </a:rPr>
              <a:t>ve</a:t>
            </a:r>
            <a:r>
              <a:rPr kumimoji="0" lang="en-US" sz="1300" b="1" i="0" u="none" strike="noStrike" kern="1200" cap="none" spc="0" normalizeH="0" baseline="0" noProof="0" dirty="0">
                <a:ln>
                  <a:noFill/>
                </a:ln>
                <a:solidFill>
                  <a:schemeClr val="tx2"/>
                </a:solidFill>
                <a:effectLst/>
                <a:uLnTx/>
                <a:uFillTx/>
                <a:latin typeface="Arial" panose="020B0604020202020204"/>
                <a:ea typeface="+mn-ea"/>
                <a:cs typeface="+mn-cs"/>
              </a:rPr>
              <a:t> microbes </a:t>
            </a:r>
          </a:p>
        </p:txBody>
      </p:sp>
      <p:cxnSp>
        <p:nvCxnSpPr>
          <p:cNvPr id="96" name="Connector: Elbow 95">
            <a:extLst>
              <a:ext uri="{FF2B5EF4-FFF2-40B4-BE49-F238E27FC236}">
                <a16:creationId xmlns:a16="http://schemas.microsoft.com/office/drawing/2014/main" id="{957DEE0C-3421-7AEB-7C27-3DDC2DE3E6C6}"/>
              </a:ext>
            </a:extLst>
          </p:cNvPr>
          <p:cNvCxnSpPr>
            <a:cxnSpLocks/>
            <a:stCxn id="35" idx="2"/>
            <a:endCxn id="89" idx="0"/>
          </p:cNvCxnSpPr>
          <p:nvPr/>
        </p:nvCxnSpPr>
        <p:spPr>
          <a:xfrm rot="5400000">
            <a:off x="9841843" y="2840371"/>
            <a:ext cx="247376" cy="1065500"/>
          </a:xfrm>
          <a:prstGeom prst="bentConnector3">
            <a:avLst/>
          </a:prstGeom>
          <a:ln>
            <a:solidFill>
              <a:srgbClr val="FF651D"/>
            </a:solidFill>
          </a:ln>
        </p:spPr>
        <p:style>
          <a:lnRef idx="2">
            <a:schemeClr val="accent1"/>
          </a:lnRef>
          <a:fillRef idx="0">
            <a:schemeClr val="accent1"/>
          </a:fillRef>
          <a:effectRef idx="1">
            <a:schemeClr val="accent1"/>
          </a:effectRef>
          <a:fontRef idx="minor">
            <a:schemeClr val="tx1"/>
          </a:fontRef>
        </p:style>
      </p:cxnSp>
      <p:cxnSp>
        <p:nvCxnSpPr>
          <p:cNvPr id="99" name="Connector: Elbow 98">
            <a:extLst>
              <a:ext uri="{FF2B5EF4-FFF2-40B4-BE49-F238E27FC236}">
                <a16:creationId xmlns:a16="http://schemas.microsoft.com/office/drawing/2014/main" id="{1E1827F4-4587-B3E5-F417-B3D92B38F748}"/>
              </a:ext>
            </a:extLst>
          </p:cNvPr>
          <p:cNvCxnSpPr>
            <a:cxnSpLocks/>
            <a:stCxn id="35" idx="2"/>
            <a:endCxn id="90" idx="0"/>
          </p:cNvCxnSpPr>
          <p:nvPr/>
        </p:nvCxnSpPr>
        <p:spPr>
          <a:xfrm rot="16200000" flipH="1">
            <a:off x="10878909" y="2868805"/>
            <a:ext cx="247376" cy="1008632"/>
          </a:xfrm>
          <a:prstGeom prst="bentConnector3">
            <a:avLst>
              <a:gd name="adj1" fmla="val 50000"/>
            </a:avLst>
          </a:prstGeom>
          <a:ln>
            <a:solidFill>
              <a:srgbClr val="FF651D"/>
            </a:solidFill>
          </a:ln>
        </p:spPr>
        <p:style>
          <a:lnRef idx="2">
            <a:schemeClr val="accent1"/>
          </a:lnRef>
          <a:fillRef idx="0">
            <a:schemeClr val="accent1"/>
          </a:fillRef>
          <a:effectRef idx="1">
            <a:schemeClr val="accent1"/>
          </a:effectRef>
          <a:fontRef idx="minor">
            <a:schemeClr val="tx1"/>
          </a:fontRef>
        </p:style>
      </p:cxnSp>
      <p:cxnSp>
        <p:nvCxnSpPr>
          <p:cNvPr id="105" name="Connector: Elbow 104">
            <a:extLst>
              <a:ext uri="{FF2B5EF4-FFF2-40B4-BE49-F238E27FC236}">
                <a16:creationId xmlns:a16="http://schemas.microsoft.com/office/drawing/2014/main" id="{F9C49AC9-8C8A-F67F-FB81-382B22964B64}"/>
              </a:ext>
            </a:extLst>
          </p:cNvPr>
          <p:cNvCxnSpPr>
            <a:cxnSpLocks/>
            <a:stCxn id="89" idx="2"/>
            <a:endCxn id="76" idx="0"/>
          </p:cNvCxnSpPr>
          <p:nvPr/>
        </p:nvCxnSpPr>
        <p:spPr>
          <a:xfrm rot="16200000" flipH="1">
            <a:off x="9591121" y="4047839"/>
            <a:ext cx="747586" cy="1064267"/>
          </a:xfrm>
          <a:prstGeom prst="bentConnector3">
            <a:avLst>
              <a:gd name="adj1" fmla="val 50000"/>
            </a:avLst>
          </a:prstGeom>
          <a:ln>
            <a:solidFill>
              <a:srgbClr val="FF651D"/>
            </a:solidFill>
            <a:tailEnd type="triangle"/>
          </a:ln>
        </p:spPr>
        <p:style>
          <a:lnRef idx="2">
            <a:schemeClr val="accent1"/>
          </a:lnRef>
          <a:fillRef idx="0">
            <a:schemeClr val="accent1"/>
          </a:fillRef>
          <a:effectRef idx="1">
            <a:schemeClr val="accent1"/>
          </a:effectRef>
          <a:fontRef idx="minor">
            <a:schemeClr val="tx1"/>
          </a:fontRef>
        </p:style>
      </p:cxnSp>
      <p:cxnSp>
        <p:nvCxnSpPr>
          <p:cNvPr id="108" name="Connector: Elbow 107">
            <a:extLst>
              <a:ext uri="{FF2B5EF4-FFF2-40B4-BE49-F238E27FC236}">
                <a16:creationId xmlns:a16="http://schemas.microsoft.com/office/drawing/2014/main" id="{1737F5A7-4647-6C4A-3E53-57C5155433BA}"/>
              </a:ext>
            </a:extLst>
          </p:cNvPr>
          <p:cNvCxnSpPr>
            <a:cxnSpLocks/>
            <a:stCxn id="90" idx="2"/>
            <a:endCxn id="76" idx="0"/>
          </p:cNvCxnSpPr>
          <p:nvPr/>
        </p:nvCxnSpPr>
        <p:spPr>
          <a:xfrm rot="5400000">
            <a:off x="10628188" y="4075041"/>
            <a:ext cx="747586" cy="1009865"/>
          </a:xfrm>
          <a:prstGeom prst="bentConnector3">
            <a:avLst>
              <a:gd name="adj1" fmla="val 50000"/>
            </a:avLst>
          </a:prstGeom>
          <a:ln>
            <a:solidFill>
              <a:srgbClr val="FF651D"/>
            </a:solidFill>
            <a:tailEnd type="triangle"/>
          </a:ln>
        </p:spPr>
        <p:style>
          <a:lnRef idx="2">
            <a:schemeClr val="accent1"/>
          </a:lnRef>
          <a:fillRef idx="0">
            <a:schemeClr val="accent1"/>
          </a:fillRef>
          <a:effectRef idx="1">
            <a:schemeClr val="accent1"/>
          </a:effectRef>
          <a:fontRef idx="minor">
            <a:schemeClr val="tx1"/>
          </a:fontRef>
        </p:style>
      </p:cxnSp>
      <p:pic>
        <p:nvPicPr>
          <p:cNvPr id="111" name="Picture 110">
            <a:hlinkClick r:id="rId8" action="ppaction://hlinksldjump"/>
            <a:extLst>
              <a:ext uri="{FF2B5EF4-FFF2-40B4-BE49-F238E27FC236}">
                <a16:creationId xmlns:a16="http://schemas.microsoft.com/office/drawing/2014/main" id="{23334230-9417-C843-A303-B682A4CC759A}"/>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2667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ECF50-A237-75AE-BF7A-F9125629E13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2A90CE-6A15-F08E-FFC0-AF58BBEFCCA9}"/>
              </a:ext>
            </a:extLst>
          </p:cNvPr>
          <p:cNvSpPr>
            <a:spLocks noGrp="1"/>
          </p:cNvSpPr>
          <p:nvPr>
            <p:ph idx="1"/>
          </p:nvPr>
        </p:nvSpPr>
        <p:spPr>
          <a:xfrm>
            <a:off x="194462" y="998071"/>
            <a:ext cx="7120738" cy="5914563"/>
          </a:xfrm>
        </p:spPr>
        <p:txBody>
          <a:bodyPr>
            <a:normAutofit/>
          </a:bodyPr>
          <a:lstStyle/>
          <a:p>
            <a:pPr marL="0" indent="0">
              <a:lnSpc>
                <a:spcPct val="100000"/>
              </a:lnSpc>
              <a:buNone/>
            </a:pPr>
            <a:r>
              <a:rPr lang="en-US" sz="2000" b="1">
                <a:solidFill>
                  <a:schemeClr val="bg1"/>
                </a:solidFill>
                <a:highlight>
                  <a:srgbClr val="FF6720"/>
                </a:highlight>
                <a:latin typeface="Arial" panose="020B0604020202020204" pitchFamily="34" charset="0"/>
                <a:cs typeface="Arial" panose="020B0604020202020204" pitchFamily="34" charset="0"/>
              </a:rPr>
              <a:t>RESULTS</a:t>
            </a:r>
            <a:endParaRPr lang="en-US" sz="2000">
              <a:solidFill>
                <a:schemeClr val="bg1"/>
              </a:solidFill>
              <a:highlight>
                <a:srgbClr val="FF6720"/>
              </a:highlight>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Expression of oxidative phosphorylation genes was decreased in CD4 and CD8 memory T cells in the terminal ileum of PSC-UC patients, supporting altered barrier immunity</a:t>
            </a:r>
          </a:p>
          <a:p>
            <a:r>
              <a:rPr lang="en-US">
                <a:latin typeface="Arial" panose="020B0604020202020204" pitchFamily="34" charset="0"/>
                <a:cs typeface="Arial" panose="020B0604020202020204" pitchFamily="34" charset="0"/>
              </a:rPr>
              <a:t>A mature enterocyte state enriched at the base of villi was marked by </a:t>
            </a:r>
            <a:r>
              <a:rPr lang="en-US" i="1">
                <a:latin typeface="Arial" panose="020B0604020202020204" pitchFamily="34" charset="0"/>
                <a:cs typeface="Arial" panose="020B0604020202020204" pitchFamily="34" charset="0"/>
              </a:rPr>
              <a:t>GSTA1</a:t>
            </a:r>
            <a:r>
              <a:rPr lang="en-US">
                <a:latin typeface="Arial" panose="020B0604020202020204" pitchFamily="34" charset="0"/>
                <a:cs typeface="Arial" panose="020B0604020202020204" pitchFamily="34" charset="0"/>
              </a:rPr>
              <a:t> (Phase II detoxification gene), co-expressed with multiple other detoxification enzymes</a:t>
            </a:r>
          </a:p>
          <a:p>
            <a:pPr marL="457200" lvl="1" indent="-238125">
              <a:buFont typeface="Arial" panose="020B0604020202020204" pitchFamily="34" charset="0"/>
              <a:buChar char="–"/>
            </a:pPr>
            <a:r>
              <a:rPr lang="en-US"/>
              <a:t>Genes in this co-expression module are downregulated in ileal samples from patients with PSC-UC, supporting altered detoxification capacity</a:t>
            </a:r>
          </a:p>
          <a:p>
            <a:r>
              <a:rPr lang="en-US">
                <a:latin typeface="Arial" panose="020B0604020202020204" pitchFamily="34" charset="0"/>
                <a:cs typeface="Arial" panose="020B0604020202020204" pitchFamily="34" charset="0"/>
              </a:rPr>
              <a:t>A direct role for reduced bile flow in downregulating </a:t>
            </a:r>
            <a:r>
              <a:rPr lang="en-US" i="1">
                <a:latin typeface="Arial" panose="020B0604020202020204" pitchFamily="34" charset="0"/>
                <a:cs typeface="Arial" panose="020B0604020202020204" pitchFamily="34" charset="0"/>
              </a:rPr>
              <a:t>GSTA1</a:t>
            </a:r>
            <a:r>
              <a:rPr lang="en-US">
                <a:latin typeface="Arial" panose="020B0604020202020204" pitchFamily="34" charset="0"/>
                <a:cs typeface="Arial" panose="020B0604020202020204" pitchFamily="34" charset="0"/>
              </a:rPr>
              <a:t> and related detoxification proteins is supported by:</a:t>
            </a:r>
          </a:p>
          <a:p>
            <a:pPr marL="457200" lvl="1" indent="-238125">
              <a:buFont typeface="Arial" panose="020B0604020202020204" pitchFamily="34" charset="0"/>
              <a:buChar char="–"/>
            </a:pPr>
            <a:r>
              <a:rPr lang="en-US"/>
              <a:t>Inverse correlations between </a:t>
            </a:r>
            <a:r>
              <a:rPr lang="en-US" i="1"/>
              <a:t>GSTA1</a:t>
            </a:r>
            <a:r>
              <a:rPr lang="en-US"/>
              <a:t> protein abundance and alkaline phosphatase levels in PSC patients</a:t>
            </a:r>
          </a:p>
          <a:p>
            <a:pPr marL="457200" lvl="1" indent="-238125">
              <a:buFont typeface="Arial" panose="020B0604020202020204" pitchFamily="34" charset="0"/>
              <a:buChar char="–"/>
            </a:pPr>
            <a:r>
              <a:rPr lang="en-US"/>
              <a:t>Reduced </a:t>
            </a:r>
            <a:r>
              <a:rPr lang="en-US" i="1"/>
              <a:t>GSTA1</a:t>
            </a:r>
            <a:r>
              <a:rPr lang="en-US"/>
              <a:t> mRNA expression in a mouse model of cholestatic liver disease</a:t>
            </a:r>
          </a:p>
          <a:p>
            <a:r>
              <a:rPr lang="en-US">
                <a:latin typeface="Arial" panose="020B0604020202020204" pitchFamily="34" charset="0"/>
                <a:cs typeface="Arial" panose="020B0604020202020204" pitchFamily="34" charset="0"/>
              </a:rPr>
              <a:t>Results from gnotobiotic mouse models suggest that </a:t>
            </a:r>
            <a:r>
              <a:rPr lang="en-US" i="1">
                <a:latin typeface="Arial" panose="020B0604020202020204" pitchFamily="34" charset="0"/>
                <a:cs typeface="Arial" panose="020B0604020202020204" pitchFamily="34" charset="0"/>
              </a:rPr>
              <a:t>GSTA1</a:t>
            </a:r>
            <a:r>
              <a:rPr lang="en-US">
                <a:latin typeface="Arial" panose="020B0604020202020204" pitchFamily="34" charset="0"/>
                <a:cs typeface="Arial" panose="020B0604020202020204" pitchFamily="34" charset="0"/>
              </a:rPr>
              <a:t> expression is tuneable through microbiome manipulation</a:t>
            </a:r>
          </a:p>
          <a:p>
            <a:pPr marL="457200" lvl="1" indent="-238125">
              <a:buFont typeface="Arial" panose="020B0604020202020204" pitchFamily="34" charset="0"/>
              <a:buChar char="–"/>
            </a:pPr>
            <a:r>
              <a:rPr lang="en-US"/>
              <a:t>There is evidence that the presence of microbes that can deconjugate conjugated primary bile acids contribute to reduced expression of </a:t>
            </a:r>
            <a:r>
              <a:rPr lang="en-US" i="1"/>
              <a:t>GSTA1</a:t>
            </a:r>
          </a:p>
        </p:txBody>
      </p:sp>
      <p:sp>
        <p:nvSpPr>
          <p:cNvPr id="4" name="Title 3">
            <a:extLst>
              <a:ext uri="{FF2B5EF4-FFF2-40B4-BE49-F238E27FC236}">
                <a16:creationId xmlns:a16="http://schemas.microsoft.com/office/drawing/2014/main" id="{052776B8-9D04-08BD-8633-0803F607FCF8}"/>
              </a:ext>
            </a:extLst>
          </p:cNvPr>
          <p:cNvSpPr>
            <a:spLocks noGrp="1"/>
          </p:cNvSpPr>
          <p:nvPr>
            <p:ph type="title"/>
          </p:nvPr>
        </p:nvSpPr>
        <p:spPr>
          <a:xfrm>
            <a:off x="838200" y="0"/>
            <a:ext cx="10515600" cy="603849"/>
          </a:xfrm>
        </p:spPr>
        <p:txBody>
          <a:bodyPr>
            <a:noAutofit/>
          </a:bodyPr>
          <a:lstStyle/>
          <a:p>
            <a:r>
              <a:rPr lang="en-US">
                <a:latin typeface="Arial" panose="020B0604020202020204" pitchFamily="34" charset="0"/>
                <a:cs typeface="Arial" panose="020B0604020202020204" pitchFamily="34" charset="0"/>
              </a:rPr>
              <a:t>Evidence for bile acid-mediated ileal barrier function deficits in PSC</a:t>
            </a:r>
          </a:p>
        </p:txBody>
      </p:sp>
      <p:sp>
        <p:nvSpPr>
          <p:cNvPr id="8" name="Text Placeholder 3">
            <a:extLst>
              <a:ext uri="{FF2B5EF4-FFF2-40B4-BE49-F238E27FC236}">
                <a16:creationId xmlns:a16="http://schemas.microsoft.com/office/drawing/2014/main" id="{D1BF9982-002F-AD6C-0C50-07BCC68A4062}"/>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dirty="0">
                <a:latin typeface="Arial" panose="020B0604020202020204" pitchFamily="34" charset="0"/>
                <a:cs typeface="Arial" panose="020B0604020202020204" pitchFamily="34" charset="0"/>
              </a:rPr>
              <a:t>Ilott N</a:t>
            </a:r>
            <a:r>
              <a:rPr lang="en-GB" sz="1100" dirty="0">
                <a:solidFill>
                  <a:srgbClr val="004B87"/>
                </a:solidFill>
                <a:latin typeface="Arial" panose="020B0604020202020204" pitchFamily="34" charset="0"/>
                <a:cs typeface="Arial" panose="020B0604020202020204" pitchFamily="34" charset="0"/>
              </a:rPr>
              <a:t>, et al. EASL Congress 2026; OS-065.</a:t>
            </a:r>
          </a:p>
        </p:txBody>
      </p:sp>
      <p:cxnSp>
        <p:nvCxnSpPr>
          <p:cNvPr id="9" name="Straight Connector 8">
            <a:extLst>
              <a:ext uri="{FF2B5EF4-FFF2-40B4-BE49-F238E27FC236}">
                <a16:creationId xmlns:a16="http://schemas.microsoft.com/office/drawing/2014/main" id="{44EBED78-96CC-07AE-F613-EE98F0D66D07}"/>
              </a:ext>
            </a:extLst>
          </p:cNvPr>
          <p:cNvCxnSpPr>
            <a:cxnSpLocks/>
          </p:cNvCxnSpPr>
          <p:nvPr/>
        </p:nvCxnSpPr>
        <p:spPr>
          <a:xfrm>
            <a:off x="7615352" y="1340769"/>
            <a:ext cx="0" cy="4624906"/>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3" name="Content Placeholder 1">
            <a:extLst>
              <a:ext uri="{FF2B5EF4-FFF2-40B4-BE49-F238E27FC236}">
                <a16:creationId xmlns:a16="http://schemas.microsoft.com/office/drawing/2014/main" id="{D9EEFC2C-9D52-F313-85D0-94CC992B2FE4}"/>
              </a:ext>
            </a:extLst>
          </p:cNvPr>
          <p:cNvSpPr txBox="1">
            <a:spLocks/>
          </p:cNvSpPr>
          <p:nvPr/>
        </p:nvSpPr>
        <p:spPr>
          <a:xfrm>
            <a:off x="7782155" y="998071"/>
            <a:ext cx="4125730" cy="20230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FF6720"/>
                </a:highlight>
                <a:latin typeface="Arial" panose="020B0604020202020204" pitchFamily="34" charset="0"/>
                <a:cs typeface="Arial" panose="020B0604020202020204" pitchFamily="34" charset="0"/>
              </a:rPr>
              <a:t>CONCLUSIONS</a:t>
            </a:r>
            <a:endParaRPr lang="en-US" sz="2000">
              <a:solidFill>
                <a:schemeClr val="bg1"/>
              </a:solidFill>
              <a:highlight>
                <a:srgbClr val="FF6720"/>
              </a:highlight>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New pathways that are disrupted in the small intestine of patients with PSC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were identified</a:t>
            </a:r>
          </a:p>
          <a:p>
            <a:r>
              <a:rPr lang="en-US" sz="1600">
                <a:latin typeface="Arial" panose="020B0604020202020204" pitchFamily="34" charset="0"/>
                <a:cs typeface="Arial" panose="020B0604020202020204" pitchFamily="34" charset="0"/>
              </a:rPr>
              <a:t>These pathways represent potential new targets for treatment that can be tuned by microbiome intervention</a:t>
            </a:r>
          </a:p>
        </p:txBody>
      </p:sp>
      <p:pic>
        <p:nvPicPr>
          <p:cNvPr id="5" name="Picture 4">
            <a:hlinkClick r:id="rId3" action="ppaction://hlinksldjump"/>
            <a:extLst>
              <a:ext uri="{FF2B5EF4-FFF2-40B4-BE49-F238E27FC236}">
                <a16:creationId xmlns:a16="http://schemas.microsoft.com/office/drawing/2014/main" id="{C8FF0808-96FB-AF02-60F2-B5ADFFD05CF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06879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A6D96-0F8E-1512-1951-E7A67C9F2C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B18EE5-F27A-9021-EC44-4C574004546F}"/>
              </a:ext>
            </a:extLst>
          </p:cNvPr>
          <p:cNvSpPr>
            <a:spLocks noGrp="1"/>
          </p:cNvSpPr>
          <p:nvPr>
            <p:ph type="ctrTitle"/>
          </p:nvPr>
        </p:nvSpPr>
        <p:spPr>
          <a:xfrm>
            <a:off x="6960476" y="2999389"/>
            <a:ext cx="5022348" cy="859221"/>
          </a:xfrm>
        </p:spPr>
        <p:txBody>
          <a:bodyPr>
            <a:normAutofit/>
          </a:bodyPr>
          <a:lstStyle/>
          <a:p>
            <a:pPr algn="r"/>
            <a:r>
              <a:rPr lang="en-GB" sz="4900"/>
              <a:t>Clinical aspects</a:t>
            </a:r>
            <a:endParaRPr lang="en-US" sz="4900"/>
          </a:p>
        </p:txBody>
      </p:sp>
    </p:spTree>
    <p:extLst>
      <p:ext uri="{BB962C8B-B14F-4D97-AF65-F5344CB8AC3E}">
        <p14:creationId xmlns:p14="http://schemas.microsoft.com/office/powerpoint/2010/main" val="3920369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1"/>
            <a:ext cx="4125730" cy="5178891"/>
          </a:xfrm>
        </p:spPr>
        <p:txBody>
          <a:bodyPr>
            <a:norm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a:latin typeface="Arial" panose="020B0604020202020204" pitchFamily="34" charset="0"/>
                <a:cs typeface="Arial" panose="020B0604020202020204" pitchFamily="34" charset="0"/>
              </a:rPr>
              <a:t>No pharmacological therapy is currently approved for the treatment of PSC in most countries</a:t>
            </a:r>
          </a:p>
          <a:p>
            <a:r>
              <a:rPr lang="en-US" sz="1600" noProof="0">
                <a:latin typeface="Arial" panose="020B0604020202020204" pitchFamily="34" charset="0"/>
                <a:cs typeface="Arial" panose="020B0604020202020204" pitchFamily="34" charset="0"/>
              </a:rPr>
              <a:t>Recently, norucholic acid (NCA), a bile acid derivative, demonstrated superiority over placebo in a Phase 3, double-blind, pivotal trial (NUC-5) in PSC that included patients with and without concomitant UDCA as background therapy</a:t>
            </a:r>
          </a:p>
          <a:p>
            <a:r>
              <a:rPr lang="en-US" sz="1600" b="1">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compare t</a:t>
            </a:r>
            <a:r>
              <a:rPr lang="en-US" sz="1600" noProof="0">
                <a:latin typeface="Arial" panose="020B0604020202020204" pitchFamily="34" charset="0"/>
                <a:cs typeface="Arial" panose="020B0604020202020204" pitchFamily="34" charset="0"/>
              </a:rPr>
              <a:t>he efficacy of NCA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in patients with or without concomitant UDCA in a subgroup analysis of the NUC-5 trial </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US" noProof="0">
                <a:latin typeface="Arial" panose="020B0604020202020204" pitchFamily="34" charset="0"/>
                <a:cs typeface="Arial" panose="020B0604020202020204" pitchFamily="34" charset="0"/>
              </a:rPr>
              <a:t>Norucholic acid leads to biochemical and histologic improvement in primary sclerosing cholangitis: Impact of concomitant ursodeoxycholic acid therapy</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br>
              <a:rPr lang="en-US" sz="1000" noProof="0" dirty="0"/>
            </a:br>
            <a:r>
              <a:rPr lang="en-US" sz="1100" noProof="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By Ludwig classification.</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Trauner M</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 </a:t>
            </a:r>
            <a:r>
              <a:rPr lang="en-US" sz="1100" noProof="0" dirty="0">
                <a:solidFill>
                  <a:srgbClr val="004B87"/>
                </a:solidFill>
                <a:latin typeface="Arial" panose="020B0604020202020204" pitchFamily="34" charset="0"/>
                <a:cs typeface="Arial" panose="020B0604020202020204" pitchFamily="34" charset="0"/>
              </a:rPr>
              <a:t>2026; OS-007.</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4624906"/>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cxnSp>
        <p:nvCxnSpPr>
          <p:cNvPr id="33" name="Connector: Elbow 32">
            <a:extLst>
              <a:ext uri="{FF2B5EF4-FFF2-40B4-BE49-F238E27FC236}">
                <a16:creationId xmlns:a16="http://schemas.microsoft.com/office/drawing/2014/main" id="{ECD4D04E-ACD4-7638-B747-226D9C2A34A6}"/>
              </a:ext>
            </a:extLst>
          </p:cNvPr>
          <p:cNvCxnSpPr>
            <a:cxnSpLocks/>
            <a:stCxn id="40" idx="2"/>
            <a:endCxn id="45" idx="0"/>
          </p:cNvCxnSpPr>
          <p:nvPr/>
        </p:nvCxnSpPr>
        <p:spPr>
          <a:xfrm rot="5400000">
            <a:off x="6165743" y="1913975"/>
            <a:ext cx="803373" cy="1148998"/>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A9169E87-AB44-B4A5-AABE-ACD0FA8DCBB3}"/>
              </a:ext>
            </a:extLst>
          </p:cNvPr>
          <p:cNvSpPr/>
          <p:nvPr/>
        </p:nvSpPr>
        <p:spPr>
          <a:xfrm>
            <a:off x="5304833" y="1523918"/>
            <a:ext cx="3674190" cy="56287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a:solidFill>
                  <a:srgbClr val="004B87"/>
                </a:solidFill>
                <a:latin typeface="Arial" panose="020B0604020202020204"/>
              </a:rPr>
              <a:t>Adults with PSC and AL</a:t>
            </a:r>
            <a:r>
              <a:rPr lang="en-GB" sz="1400">
                <a:solidFill>
                  <a:srgbClr val="004B87"/>
                </a:solidFill>
                <a:latin typeface="Arial" panose="020B0604020202020204" pitchFamily="34" charset="0"/>
                <a:cs typeface="Arial" panose="020B0604020202020204" pitchFamily="34" charset="0"/>
              </a:rPr>
              <a:t>P ≥1.5× ULN</a:t>
            </a:r>
          </a:p>
          <a:p>
            <a:pPr lvl="0" algn="ctr">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N=</a:t>
            </a:r>
            <a:r>
              <a:rPr lang="en-GB" sz="1400" b="1">
                <a:solidFill>
                  <a:srgbClr val="004B87"/>
                </a:solidFill>
                <a:latin typeface="Arial" panose="020B0604020202020204"/>
              </a:rPr>
              <a:t>301</a:t>
            </a:r>
            <a:endParaRPr kumimoji="0" lang="en-GB" sz="14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0E4D63CC-82A1-9C55-D183-5720F4623418}"/>
              </a:ext>
            </a:extLst>
          </p:cNvPr>
          <p:cNvSpPr txBox="1"/>
          <p:nvPr/>
        </p:nvSpPr>
        <p:spPr>
          <a:xfrm>
            <a:off x="9342239" y="1223125"/>
            <a:ext cx="2655299" cy="1169551"/>
          </a:xfrm>
          <a:prstGeom prst="rect">
            <a:avLst/>
          </a:prstGeom>
          <a:noFill/>
        </p:spPr>
        <p:txBody>
          <a:bodyPr wrap="square" rtlCol="0">
            <a:spAutoFit/>
          </a:bodyPr>
          <a:lstStyle/>
          <a:p>
            <a:pPr algn="l"/>
            <a:r>
              <a:rPr lang="en-US" sz="1400">
                <a:latin typeface="Arial" panose="020B0604020202020204" pitchFamily="34" charset="0"/>
                <a:cs typeface="Arial" panose="020B0604020202020204" pitchFamily="34" charset="0"/>
              </a:rPr>
              <a:t>Patients on a stable dose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of UDCA ≤20 mg/kg/day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for ≥8 weeks prior to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baseline could maintain </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their UDCA regimen</a:t>
            </a:r>
            <a:endParaRPr lang="en-NZ" sz="1400">
              <a:latin typeface="Arial" panose="020B0604020202020204" pitchFamily="34" charset="0"/>
              <a:cs typeface="Arial" panose="020B0604020202020204" pitchFamily="34" charset="0"/>
            </a:endParaRPr>
          </a:p>
        </p:txBody>
      </p:sp>
      <p:cxnSp>
        <p:nvCxnSpPr>
          <p:cNvPr id="42" name="Connector: Elbow 32">
            <a:extLst>
              <a:ext uri="{FF2B5EF4-FFF2-40B4-BE49-F238E27FC236}">
                <a16:creationId xmlns:a16="http://schemas.microsoft.com/office/drawing/2014/main" id="{75D92DCF-4B89-FF55-F8F1-05562BFDDD03}"/>
              </a:ext>
            </a:extLst>
          </p:cNvPr>
          <p:cNvCxnSpPr>
            <a:cxnSpLocks/>
            <a:stCxn id="40" idx="3"/>
          </p:cNvCxnSpPr>
          <p:nvPr/>
        </p:nvCxnSpPr>
        <p:spPr>
          <a:xfrm>
            <a:off x="8979023" y="1805353"/>
            <a:ext cx="363216" cy="0"/>
          </a:xfrm>
          <a:prstGeom prst="straightConnector1">
            <a:avLst/>
          </a:prstGeom>
          <a:ln w="3810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9982C0C1-9DEE-4BA5-F688-309D60315EC7}"/>
              </a:ext>
            </a:extLst>
          </p:cNvPr>
          <p:cNvGrpSpPr/>
          <p:nvPr/>
        </p:nvGrpSpPr>
        <p:grpSpPr>
          <a:xfrm>
            <a:off x="5014485" y="2890161"/>
            <a:ext cx="4254885" cy="507931"/>
            <a:chOff x="4965818" y="2890161"/>
            <a:chExt cx="4254885" cy="507931"/>
          </a:xfrm>
        </p:grpSpPr>
        <p:sp>
          <p:nvSpPr>
            <p:cNvPr id="45" name="Rectangle 44">
              <a:extLst>
                <a:ext uri="{FF2B5EF4-FFF2-40B4-BE49-F238E27FC236}">
                  <a16:creationId xmlns:a16="http://schemas.microsoft.com/office/drawing/2014/main" id="{5D6B8F05-9C53-30A4-D33E-72E728761BB6}"/>
                </a:ext>
              </a:extLst>
            </p:cNvPr>
            <p:cNvSpPr/>
            <p:nvPr/>
          </p:nvSpPr>
          <p:spPr>
            <a:xfrm>
              <a:off x="4965818" y="2890161"/>
              <a:ext cx="1956890" cy="50793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err="1">
                  <a:solidFill>
                    <a:schemeClr val="bg1"/>
                  </a:solidFill>
                  <a:latin typeface="Arial" panose="020B0604020202020204"/>
                </a:rPr>
                <a:t>NCA</a:t>
              </a:r>
              <a:r>
                <a:rPr lang="en-GB" sz="1400" b="1">
                  <a:solidFill>
                    <a:schemeClr val="bg1"/>
                  </a:solidFill>
                  <a:latin typeface="Arial" panose="020B0604020202020204"/>
                </a:rPr>
                <a:t> 1,500 mg QD</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(n=205)</a:t>
              </a:r>
              <a:endParaRPr kumimoji="0" lang="en-GB" sz="140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47" name="Rectangle 46">
              <a:extLst>
                <a:ext uri="{FF2B5EF4-FFF2-40B4-BE49-F238E27FC236}">
                  <a16:creationId xmlns:a16="http://schemas.microsoft.com/office/drawing/2014/main" id="{64649EB0-22F1-2700-6D3F-E28E882414A8}"/>
                </a:ext>
              </a:extLst>
            </p:cNvPr>
            <p:cNvSpPr/>
            <p:nvPr/>
          </p:nvSpPr>
          <p:spPr>
            <a:xfrm>
              <a:off x="7263813" y="2890161"/>
              <a:ext cx="1956890" cy="507931"/>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(n=96)</a:t>
              </a:r>
            </a:p>
          </p:txBody>
        </p:sp>
      </p:grpSp>
      <p:cxnSp>
        <p:nvCxnSpPr>
          <p:cNvPr id="51" name="Connector: Elbow 50">
            <a:extLst>
              <a:ext uri="{FF2B5EF4-FFF2-40B4-BE49-F238E27FC236}">
                <a16:creationId xmlns:a16="http://schemas.microsoft.com/office/drawing/2014/main" id="{3BC90117-E394-3582-BC36-0166990FB176}"/>
              </a:ext>
            </a:extLst>
          </p:cNvPr>
          <p:cNvCxnSpPr>
            <a:cxnSpLocks/>
            <a:stCxn id="40" idx="2"/>
            <a:endCxn id="47" idx="0"/>
          </p:cNvCxnSpPr>
          <p:nvPr/>
        </p:nvCxnSpPr>
        <p:spPr>
          <a:xfrm rot="16200000" flipH="1">
            <a:off x="7314740" y="1913975"/>
            <a:ext cx="803373" cy="1148997"/>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F530B01A-3D07-4297-3D2A-DAD7AB1FB104}"/>
              </a:ext>
            </a:extLst>
          </p:cNvPr>
          <p:cNvSpPr/>
          <p:nvPr/>
        </p:nvSpPr>
        <p:spPr>
          <a:xfrm>
            <a:off x="5066877" y="3714463"/>
            <a:ext cx="4202494" cy="247473"/>
          </a:xfrm>
          <a:prstGeom prst="rect">
            <a:avLst/>
          </a:prstGeom>
          <a:solidFill>
            <a:schemeClr val="accent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ea typeface="+mn-ea"/>
              <a:cs typeface="+mn-cs"/>
            </a:endParaRPr>
          </a:p>
        </p:txBody>
      </p:sp>
      <p:sp>
        <p:nvSpPr>
          <p:cNvPr id="55" name="Oval 54">
            <a:extLst>
              <a:ext uri="{FF2B5EF4-FFF2-40B4-BE49-F238E27FC236}">
                <a16:creationId xmlns:a16="http://schemas.microsoft.com/office/drawing/2014/main" id="{E81B08E8-EA5B-8B01-DEF7-4AA1B08ABEFB}"/>
              </a:ext>
            </a:extLst>
          </p:cNvPr>
          <p:cNvSpPr/>
          <p:nvPr/>
        </p:nvSpPr>
        <p:spPr>
          <a:xfrm>
            <a:off x="4855171" y="3689040"/>
            <a:ext cx="332648" cy="3326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1</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56" name="Oval 55">
            <a:extLst>
              <a:ext uri="{FF2B5EF4-FFF2-40B4-BE49-F238E27FC236}">
                <a16:creationId xmlns:a16="http://schemas.microsoft.com/office/drawing/2014/main" id="{6B03BD8A-5F8A-3431-575D-FD8F088A313C}"/>
              </a:ext>
            </a:extLst>
          </p:cNvPr>
          <p:cNvSpPr/>
          <p:nvPr/>
        </p:nvSpPr>
        <p:spPr>
          <a:xfrm>
            <a:off x="6912236" y="3689040"/>
            <a:ext cx="332648" cy="3326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96</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57" name="Rectangle 56">
            <a:extLst>
              <a:ext uri="{FF2B5EF4-FFF2-40B4-BE49-F238E27FC236}">
                <a16:creationId xmlns:a16="http://schemas.microsoft.com/office/drawing/2014/main" id="{5E96F899-E409-4FD4-2E0C-19A4ADD1EBDC}"/>
              </a:ext>
            </a:extLst>
          </p:cNvPr>
          <p:cNvSpPr/>
          <p:nvPr/>
        </p:nvSpPr>
        <p:spPr>
          <a:xfrm>
            <a:off x="4630644" y="4002434"/>
            <a:ext cx="672288" cy="223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rPr>
              <a:t>Week</a:t>
            </a:r>
          </a:p>
        </p:txBody>
      </p:sp>
      <p:sp>
        <p:nvSpPr>
          <p:cNvPr id="58" name="Oval 57">
            <a:extLst>
              <a:ext uri="{FF2B5EF4-FFF2-40B4-BE49-F238E27FC236}">
                <a16:creationId xmlns:a16="http://schemas.microsoft.com/office/drawing/2014/main" id="{60916B23-354B-EA8D-EB4E-9E3BA3D2788D}"/>
              </a:ext>
            </a:extLst>
          </p:cNvPr>
          <p:cNvSpPr/>
          <p:nvPr/>
        </p:nvSpPr>
        <p:spPr>
          <a:xfrm>
            <a:off x="9100642" y="3679529"/>
            <a:ext cx="332648" cy="3326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192</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cxnSp>
        <p:nvCxnSpPr>
          <p:cNvPr id="73" name="Connector: Elbow 32">
            <a:extLst>
              <a:ext uri="{FF2B5EF4-FFF2-40B4-BE49-F238E27FC236}">
                <a16:creationId xmlns:a16="http://schemas.microsoft.com/office/drawing/2014/main" id="{B9B520EE-D75B-2780-A330-C4728353DDE7}"/>
              </a:ext>
            </a:extLst>
          </p:cNvPr>
          <p:cNvCxnSpPr>
            <a:cxnSpLocks/>
            <a:stCxn id="56" idx="4"/>
            <a:endCxn id="74" idx="0"/>
          </p:cNvCxnSpPr>
          <p:nvPr/>
        </p:nvCxnSpPr>
        <p:spPr>
          <a:xfrm>
            <a:off x="7078560" y="4021688"/>
            <a:ext cx="0" cy="264248"/>
          </a:xfrm>
          <a:prstGeom prst="straightConnector1">
            <a:avLst/>
          </a:prstGeom>
          <a:ln w="3810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52702FBF-1330-B0E7-EEEF-D63F1534F738}"/>
              </a:ext>
            </a:extLst>
          </p:cNvPr>
          <p:cNvSpPr txBox="1"/>
          <p:nvPr/>
        </p:nvSpPr>
        <p:spPr>
          <a:xfrm>
            <a:off x="6271431" y="4285936"/>
            <a:ext cx="1614257" cy="307777"/>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Primary analysis</a:t>
            </a:r>
            <a:endParaRPr lang="en-NZ" sz="1400">
              <a:latin typeface="Arial" panose="020B0604020202020204" pitchFamily="34" charset="0"/>
              <a:cs typeface="Arial" panose="020B0604020202020204" pitchFamily="34" charset="0"/>
            </a:endParaRPr>
          </a:p>
        </p:txBody>
      </p:sp>
      <p:grpSp>
        <p:nvGrpSpPr>
          <p:cNvPr id="84" name="Group 83">
            <a:extLst>
              <a:ext uri="{FF2B5EF4-FFF2-40B4-BE49-F238E27FC236}">
                <a16:creationId xmlns:a16="http://schemas.microsoft.com/office/drawing/2014/main" id="{71BE172F-BFEB-8FF8-F505-B801F915850B}"/>
              </a:ext>
            </a:extLst>
          </p:cNvPr>
          <p:cNvGrpSpPr/>
          <p:nvPr/>
        </p:nvGrpSpPr>
        <p:grpSpPr>
          <a:xfrm>
            <a:off x="4688970" y="4714960"/>
            <a:ext cx="5055103" cy="728290"/>
            <a:chOff x="4688970" y="4714960"/>
            <a:chExt cx="4816973" cy="728290"/>
          </a:xfrm>
        </p:grpSpPr>
        <p:sp>
          <p:nvSpPr>
            <p:cNvPr id="78" name="Rectangle 77">
              <a:extLst>
                <a:ext uri="{FF2B5EF4-FFF2-40B4-BE49-F238E27FC236}">
                  <a16:creationId xmlns:a16="http://schemas.microsoft.com/office/drawing/2014/main" id="{FBAAE801-31EF-B6E5-DBC5-B422C0CCEDB0}"/>
                </a:ext>
              </a:extLst>
            </p:cNvPr>
            <p:cNvSpPr/>
            <p:nvPr/>
          </p:nvSpPr>
          <p:spPr>
            <a:xfrm>
              <a:off x="4952778" y="4714960"/>
              <a:ext cx="4553165" cy="72829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Combined primary endpoints: </a:t>
              </a:r>
              <a:b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b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No worsening in histological disease stage* and partial normalization of ALP to &lt;1.</a:t>
              </a:r>
              <a:r>
                <a:rPr kumimoji="0" lang="en-US"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5× ULN</a:t>
              </a:r>
              <a:endParaRPr kumimoji="0" lang="en-GB" sz="14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086E811F-B4E5-4F1D-31F8-C0CBADB4E9DD}"/>
                </a:ext>
              </a:extLst>
            </p:cNvPr>
            <p:cNvGrpSpPr/>
            <p:nvPr/>
          </p:nvGrpSpPr>
          <p:grpSpPr>
            <a:xfrm>
              <a:off x="4688970" y="4742961"/>
              <a:ext cx="672288" cy="672288"/>
              <a:chOff x="4688970" y="4661794"/>
              <a:chExt cx="672288" cy="672288"/>
            </a:xfrm>
          </p:grpSpPr>
          <p:sp>
            <p:nvSpPr>
              <p:cNvPr id="79" name="Oval 78">
                <a:extLst>
                  <a:ext uri="{FF2B5EF4-FFF2-40B4-BE49-F238E27FC236}">
                    <a16:creationId xmlns:a16="http://schemas.microsoft.com/office/drawing/2014/main" id="{06D6D420-D748-1150-9756-7735C571C121}"/>
                  </a:ext>
                </a:extLst>
              </p:cNvPr>
              <p:cNvSpPr/>
              <p:nvPr/>
            </p:nvSpPr>
            <p:spPr>
              <a:xfrm>
                <a:off x="4688970" y="4661794"/>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1" name="Graphic 80">
                <a:extLst>
                  <a:ext uri="{FF2B5EF4-FFF2-40B4-BE49-F238E27FC236}">
                    <a16:creationId xmlns:a16="http://schemas.microsoft.com/office/drawing/2014/main" id="{E9ED5FDA-ED38-0944-4757-E283F29BCC6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91915" y="4757814"/>
                <a:ext cx="452438" cy="452438"/>
              </a:xfrm>
              <a:prstGeom prst="rect">
                <a:avLst/>
              </a:prstGeom>
            </p:spPr>
          </p:pic>
        </p:grpSp>
      </p:grpSp>
      <p:grpSp>
        <p:nvGrpSpPr>
          <p:cNvPr id="85" name="Group 84">
            <a:extLst>
              <a:ext uri="{FF2B5EF4-FFF2-40B4-BE49-F238E27FC236}">
                <a16:creationId xmlns:a16="http://schemas.microsoft.com/office/drawing/2014/main" id="{9B03492C-4922-2B96-73B1-C2F9F9B714C9}"/>
              </a:ext>
            </a:extLst>
          </p:cNvPr>
          <p:cNvGrpSpPr/>
          <p:nvPr/>
        </p:nvGrpSpPr>
        <p:grpSpPr>
          <a:xfrm>
            <a:off x="4688970" y="5703591"/>
            <a:ext cx="5055105" cy="672288"/>
            <a:chOff x="4688970" y="4742961"/>
            <a:chExt cx="4816975" cy="672288"/>
          </a:xfrm>
        </p:grpSpPr>
        <p:sp>
          <p:nvSpPr>
            <p:cNvPr id="86" name="Rectangle 85">
              <a:extLst>
                <a:ext uri="{FF2B5EF4-FFF2-40B4-BE49-F238E27FC236}">
                  <a16:creationId xmlns:a16="http://schemas.microsoft.com/office/drawing/2014/main" id="{4463F63A-FA4A-A99C-B252-D6DB5CFFC7B5}"/>
                </a:ext>
              </a:extLst>
            </p:cNvPr>
            <p:cNvSpPr/>
            <p:nvPr/>
          </p:nvSpPr>
          <p:spPr>
            <a:xfrm>
              <a:off x="4952778" y="4772063"/>
              <a:ext cx="4553167" cy="61408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Secondary endpoints: </a:t>
              </a:r>
              <a:b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b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Histological, biochemical, and safety parameters</a:t>
              </a:r>
              <a:endParaRPr kumimoji="0" lang="en-GB" sz="1400" b="1"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87" name="Group 86">
              <a:extLst>
                <a:ext uri="{FF2B5EF4-FFF2-40B4-BE49-F238E27FC236}">
                  <a16:creationId xmlns:a16="http://schemas.microsoft.com/office/drawing/2014/main" id="{3E3DB7E8-F98D-3F75-AD81-1321DB401100}"/>
                </a:ext>
              </a:extLst>
            </p:cNvPr>
            <p:cNvGrpSpPr/>
            <p:nvPr/>
          </p:nvGrpSpPr>
          <p:grpSpPr>
            <a:xfrm>
              <a:off x="4688970" y="4742961"/>
              <a:ext cx="672288" cy="672288"/>
              <a:chOff x="4688970" y="4661794"/>
              <a:chExt cx="672288" cy="672288"/>
            </a:xfrm>
          </p:grpSpPr>
          <p:sp>
            <p:nvSpPr>
              <p:cNvPr id="88" name="Oval 87">
                <a:extLst>
                  <a:ext uri="{FF2B5EF4-FFF2-40B4-BE49-F238E27FC236}">
                    <a16:creationId xmlns:a16="http://schemas.microsoft.com/office/drawing/2014/main" id="{5BE8A8F7-BF46-6FDD-B71C-59386743105E}"/>
                  </a:ext>
                </a:extLst>
              </p:cNvPr>
              <p:cNvSpPr/>
              <p:nvPr/>
            </p:nvSpPr>
            <p:spPr>
              <a:xfrm>
                <a:off x="4688970" y="4661794"/>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9" name="Graphic 88">
                <a:extLst>
                  <a:ext uri="{FF2B5EF4-FFF2-40B4-BE49-F238E27FC236}">
                    <a16:creationId xmlns:a16="http://schemas.microsoft.com/office/drawing/2014/main" id="{25FDD040-880F-1BB9-8AE6-BA145D97861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791915" y="4757814"/>
                <a:ext cx="452438" cy="452438"/>
              </a:xfrm>
              <a:prstGeom prst="rect">
                <a:avLst/>
              </a:prstGeom>
            </p:spPr>
          </p:pic>
        </p:grpSp>
      </p:grpSp>
      <p:pic>
        <p:nvPicPr>
          <p:cNvPr id="3" name="Picture 2">
            <a:hlinkClick r:id="rId4" action="ppaction://hlinksldjump"/>
            <a:extLst>
              <a:ext uri="{FF2B5EF4-FFF2-40B4-BE49-F238E27FC236}">
                <a16:creationId xmlns:a16="http://schemas.microsoft.com/office/drawing/2014/main" id="{E742FE37-964A-F44E-1697-C3434B6A5349}"/>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415149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F7C24-E6FB-BF18-6390-6682547D285A}"/>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F7496F-DDA2-178C-7A7B-68596756F47F}"/>
              </a:ext>
            </a:extLst>
          </p:cNvPr>
          <p:cNvSpPr>
            <a:spLocks noGrp="1"/>
          </p:cNvSpPr>
          <p:nvPr>
            <p:ph idx="1"/>
          </p:nvPr>
        </p:nvSpPr>
        <p:spPr>
          <a:xfrm>
            <a:off x="194462" y="998071"/>
            <a:ext cx="4125730" cy="1216319"/>
          </a:xfrm>
        </p:spPr>
        <p:txBody>
          <a:bodyPr>
            <a:norm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RESULTS</a:t>
            </a:r>
            <a:endParaRPr lang="en-US" sz="2000" noProof="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FAC13DD-0C32-3D2E-7EFB-E27395C3BDB0}"/>
              </a:ext>
            </a:extLst>
          </p:cNvPr>
          <p:cNvSpPr>
            <a:spLocks noGrp="1"/>
          </p:cNvSpPr>
          <p:nvPr>
            <p:ph type="title"/>
          </p:nvPr>
        </p:nvSpPr>
        <p:spPr>
          <a:xfrm>
            <a:off x="838200" y="0"/>
            <a:ext cx="10515600" cy="603849"/>
          </a:xfrm>
        </p:spPr>
        <p:txBody>
          <a:bodyPr>
            <a:noAutofit/>
          </a:bodyPr>
          <a:lstStyle/>
          <a:p>
            <a:r>
              <a:rPr lang="en-US" noProof="0">
                <a:latin typeface="Arial" panose="020B0604020202020204" pitchFamily="34" charset="0"/>
                <a:cs typeface="Arial" panose="020B0604020202020204" pitchFamily="34" charset="0"/>
              </a:rPr>
              <a:t>Norucholic acid leads to biochemical and histologic improvement in primary sclerosing cholangitis: Impact of concomitant ursodeoxycholic acid therapy</a:t>
            </a:r>
          </a:p>
        </p:txBody>
      </p:sp>
      <p:sp>
        <p:nvSpPr>
          <p:cNvPr id="8" name="Text Placeholder 3">
            <a:extLst>
              <a:ext uri="{FF2B5EF4-FFF2-40B4-BE49-F238E27FC236}">
                <a16:creationId xmlns:a16="http://schemas.microsoft.com/office/drawing/2014/main" id="{4CFC110A-3BAC-98B1-C008-42D040222C2D}"/>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br>
              <a:rPr lang="en-US" sz="1000" noProof="0" dirty="0"/>
            </a:br>
            <a:r>
              <a:rPr lang="en-US" sz="1100" noProof="0" dirty="0">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No worsening in histological disease stage by Ludwig classification and partial normalization of ALP to &lt;1.5 × ULN.</a:t>
            </a:r>
            <a:br>
              <a:rPr lang="en-US" sz="1100" dirty="0">
                <a:solidFill>
                  <a:srgbClr val="004B87"/>
                </a:solidFill>
                <a:latin typeface="Arial" panose="020B0604020202020204" pitchFamily="34" charset="0"/>
                <a:cs typeface="Arial" panose="020B0604020202020204" pitchFamily="34" charset="0"/>
              </a:rPr>
            </a:br>
            <a:r>
              <a:rPr lang="en-US" sz="1100" baseline="30000" dirty="0">
                <a:solidFill>
                  <a:srgbClr val="004B87"/>
                </a:solidFill>
                <a:latin typeface="Arial" panose="020B0604020202020204" pitchFamily="34" charset="0"/>
                <a:cs typeface="Arial" panose="020B0604020202020204" pitchFamily="34" charset="0"/>
              </a:rPr>
              <a:t>†</a:t>
            </a:r>
            <a:r>
              <a:rPr lang="en-US" sz="1100" dirty="0">
                <a:solidFill>
                  <a:srgbClr val="004B87"/>
                </a:solidFill>
                <a:latin typeface="Arial" panose="020B0604020202020204" pitchFamily="34" charset="0"/>
                <a:cs typeface="Arial" panose="020B0604020202020204" pitchFamily="34" charset="0"/>
              </a:rPr>
              <a:t>Analysis included</a:t>
            </a:r>
            <a:r>
              <a:rPr lang="en-US" sz="1100" baseline="30000" dirty="0">
                <a:solidFill>
                  <a:srgbClr val="004B87"/>
                </a:solidFill>
                <a:latin typeface="Arial" panose="020B0604020202020204" pitchFamily="34" charset="0"/>
                <a:cs typeface="Arial" panose="020B0604020202020204" pitchFamily="34" charset="0"/>
              </a:rPr>
              <a:t> </a:t>
            </a:r>
            <a:r>
              <a:rPr lang="en-US" sz="1100" dirty="0">
                <a:solidFill>
                  <a:srgbClr val="004B87"/>
                </a:solidFill>
                <a:latin typeface="Arial" panose="020B0604020202020204" pitchFamily="34" charset="0"/>
                <a:cs typeface="Arial" panose="020B0604020202020204" pitchFamily="34" charset="0"/>
              </a:rPr>
              <a:t>patients with paired biopsies.</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Trauner M</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OS-007.</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BF188808-7493-3F97-BD73-AD123F94D7B8}"/>
              </a:ext>
            </a:extLst>
          </p:cNvPr>
          <p:cNvCxnSpPr>
            <a:cxnSpLocks/>
          </p:cNvCxnSpPr>
          <p:nvPr/>
        </p:nvCxnSpPr>
        <p:spPr>
          <a:xfrm>
            <a:off x="4526221" y="4378951"/>
            <a:ext cx="0" cy="1797055"/>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DBEF279-BEC0-619A-94C4-16C8506D9F9D}"/>
              </a:ext>
            </a:extLst>
          </p:cNvPr>
          <p:cNvSpPr txBox="1"/>
          <p:nvPr/>
        </p:nvSpPr>
        <p:spPr>
          <a:xfrm>
            <a:off x="190499" y="3158419"/>
            <a:ext cx="4286641" cy="480131"/>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04B87"/>
                </a:solidFill>
                <a:effectLst/>
                <a:uLnTx/>
                <a:uFillTx/>
                <a:latin typeface="Arial" panose="020B0604020202020204" pitchFamily="34" charset="0"/>
                <a:ea typeface="+mn-ea"/>
                <a:cs typeface="Arial" panose="020B0604020202020204" pitchFamily="34" charset="0"/>
              </a:rPr>
              <a:t>Most baseline characteristics were generally balanced between the subgroups</a:t>
            </a:r>
          </a:p>
        </p:txBody>
      </p:sp>
      <p:grpSp>
        <p:nvGrpSpPr>
          <p:cNvPr id="15" name="Group 14">
            <a:extLst>
              <a:ext uri="{FF2B5EF4-FFF2-40B4-BE49-F238E27FC236}">
                <a16:creationId xmlns:a16="http://schemas.microsoft.com/office/drawing/2014/main" id="{08713E48-504C-C825-EE7A-D83A0CED4C85}"/>
              </a:ext>
            </a:extLst>
          </p:cNvPr>
          <p:cNvGrpSpPr>
            <a:grpSpLocks noChangeAspect="1"/>
          </p:cNvGrpSpPr>
          <p:nvPr/>
        </p:nvGrpSpPr>
        <p:grpSpPr>
          <a:xfrm>
            <a:off x="201579" y="1763389"/>
            <a:ext cx="1099348" cy="1021439"/>
            <a:chOff x="6383555" y="730423"/>
            <a:chExt cx="1297302" cy="1205363"/>
          </a:xfrm>
        </p:grpSpPr>
        <p:graphicFrame>
          <p:nvGraphicFramePr>
            <p:cNvPr id="13" name="Chart 12">
              <a:extLst>
                <a:ext uri="{FF2B5EF4-FFF2-40B4-BE49-F238E27FC236}">
                  <a16:creationId xmlns:a16="http://schemas.microsoft.com/office/drawing/2014/main" id="{C054BCB6-D7DD-2203-F809-D3C75D6B4947}"/>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3"/>
            </a:graphicData>
          </a:graphic>
        </p:graphicFrame>
        <p:sp>
          <p:nvSpPr>
            <p:cNvPr id="14" name="Content Placeholder 1">
              <a:extLst>
                <a:ext uri="{FF2B5EF4-FFF2-40B4-BE49-F238E27FC236}">
                  <a16:creationId xmlns:a16="http://schemas.microsoft.com/office/drawing/2014/main" id="{E4486E64-E226-20FC-014C-17BC92940216}"/>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77.1%</a:t>
              </a:r>
            </a:p>
          </p:txBody>
        </p:sp>
      </p:grpSp>
      <p:sp>
        <p:nvSpPr>
          <p:cNvPr id="16" name="TextBox 15">
            <a:extLst>
              <a:ext uri="{FF2B5EF4-FFF2-40B4-BE49-F238E27FC236}">
                <a16:creationId xmlns:a16="http://schemas.microsoft.com/office/drawing/2014/main" id="{98D0ED23-0D3E-7C78-99A8-DB2A7B436E67}"/>
              </a:ext>
            </a:extLst>
          </p:cNvPr>
          <p:cNvSpPr txBox="1"/>
          <p:nvPr/>
        </p:nvSpPr>
        <p:spPr>
          <a:xfrm>
            <a:off x="1168976" y="2011454"/>
            <a:ext cx="1152880" cy="523220"/>
          </a:xfrm>
          <a:prstGeom prst="rect">
            <a:avLst/>
          </a:prstGeom>
          <a:noFill/>
        </p:spPr>
        <p:txBody>
          <a:bodyPr wrap="none" rtlCol="0">
            <a:spAutoFit/>
          </a:bodyPr>
          <a:lstStyle/>
          <a:p>
            <a:r>
              <a:rPr lang="en-US" sz="1400" b="1">
                <a:latin typeface="Arial" panose="020B0604020202020204" pitchFamily="34" charset="0"/>
                <a:cs typeface="Arial" panose="020B0604020202020204" pitchFamily="34" charset="0"/>
              </a:rPr>
              <a:t>NCA</a:t>
            </a:r>
          </a:p>
          <a:p>
            <a:r>
              <a:rPr lang="en-US" sz="1400">
                <a:latin typeface="Arial" panose="020B0604020202020204" pitchFamily="34" charset="0"/>
                <a:cs typeface="Arial" panose="020B0604020202020204" pitchFamily="34" charset="0"/>
              </a:rPr>
              <a:t>(n=158/205)</a:t>
            </a:r>
            <a:endParaRPr lang="en-NZ" sz="140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BD3DB807-EEC6-DE26-3101-CA8C75FD1F89}"/>
              </a:ext>
            </a:extLst>
          </p:cNvPr>
          <p:cNvGrpSpPr>
            <a:grpSpLocks noChangeAspect="1"/>
          </p:cNvGrpSpPr>
          <p:nvPr/>
        </p:nvGrpSpPr>
        <p:grpSpPr>
          <a:xfrm>
            <a:off x="2256100" y="1763389"/>
            <a:ext cx="1099348" cy="1021439"/>
            <a:chOff x="6383555" y="730423"/>
            <a:chExt cx="1297302" cy="1205363"/>
          </a:xfrm>
        </p:grpSpPr>
        <p:graphicFrame>
          <p:nvGraphicFramePr>
            <p:cNvPr id="19" name="Chart 18">
              <a:extLst>
                <a:ext uri="{FF2B5EF4-FFF2-40B4-BE49-F238E27FC236}">
                  <a16:creationId xmlns:a16="http://schemas.microsoft.com/office/drawing/2014/main" id="{5199556E-6740-ED32-A250-B287485163AF}"/>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20" name="Content Placeholder 1">
              <a:extLst>
                <a:ext uri="{FF2B5EF4-FFF2-40B4-BE49-F238E27FC236}">
                  <a16:creationId xmlns:a16="http://schemas.microsoft.com/office/drawing/2014/main" id="{0C41AC4E-3E30-BD41-0EFE-D21A0E0F539E}"/>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solidFill>
                    <a:srgbClr val="747474"/>
                  </a:solidFill>
                  <a:effectLst/>
                  <a:uLnTx/>
                  <a:uFillTx/>
                  <a:latin typeface="Arial" panose="020B0604020202020204" pitchFamily="34" charset="0"/>
                  <a:cs typeface="Arial" panose="020B0604020202020204" pitchFamily="34" charset="0"/>
                </a:rPr>
                <a:t>81.3%</a:t>
              </a:r>
            </a:p>
          </p:txBody>
        </p:sp>
      </p:grpSp>
      <p:sp>
        <p:nvSpPr>
          <p:cNvPr id="21" name="TextBox 20">
            <a:extLst>
              <a:ext uri="{FF2B5EF4-FFF2-40B4-BE49-F238E27FC236}">
                <a16:creationId xmlns:a16="http://schemas.microsoft.com/office/drawing/2014/main" id="{898982A6-1D29-7287-A322-45C99DD6D702}"/>
              </a:ext>
            </a:extLst>
          </p:cNvPr>
          <p:cNvSpPr txBox="1"/>
          <p:nvPr/>
        </p:nvSpPr>
        <p:spPr>
          <a:xfrm>
            <a:off x="3283550" y="2053370"/>
            <a:ext cx="801239" cy="439389"/>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Placebo</a:t>
            </a:r>
          </a:p>
          <a:p>
            <a:pPr algn="ctr"/>
            <a:r>
              <a:rPr lang="en-US" sz="1400">
                <a:latin typeface="Arial" panose="020B0604020202020204" pitchFamily="34" charset="0"/>
                <a:cs typeface="Arial" panose="020B0604020202020204" pitchFamily="34" charset="0"/>
              </a:rPr>
              <a:t>(n=78/96)</a:t>
            </a:r>
            <a:endParaRPr lang="en-NZ" sz="140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FE9E75D-6425-4DAA-A12A-8C798F0E9EBA}"/>
              </a:ext>
            </a:extLst>
          </p:cNvPr>
          <p:cNvSpPr txBox="1"/>
          <p:nvPr/>
        </p:nvSpPr>
        <p:spPr>
          <a:xfrm>
            <a:off x="139317" y="1430928"/>
            <a:ext cx="3919355" cy="307777"/>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Patients receiving concomitant UDCA</a:t>
            </a:r>
            <a:endParaRPr lang="en-NZ" sz="1400" b="1">
              <a:solidFill>
                <a:schemeClr val="accent1"/>
              </a:solidFill>
              <a:latin typeface="Arial" panose="020B0604020202020204" pitchFamily="34" charset="0"/>
              <a:cs typeface="Arial" panose="020B0604020202020204" pitchFamily="34" charset="0"/>
            </a:endParaRPr>
          </a:p>
        </p:txBody>
      </p:sp>
      <p:graphicFrame>
        <p:nvGraphicFramePr>
          <p:cNvPr id="25" name="Chart 24">
            <a:extLst>
              <a:ext uri="{FF2B5EF4-FFF2-40B4-BE49-F238E27FC236}">
                <a16:creationId xmlns:a16="http://schemas.microsoft.com/office/drawing/2014/main" id="{0E4EFBE6-E08C-A73B-4230-554DD8AD202A}"/>
              </a:ext>
            </a:extLst>
          </p:cNvPr>
          <p:cNvGraphicFramePr/>
          <p:nvPr/>
        </p:nvGraphicFramePr>
        <p:xfrm>
          <a:off x="4694843" y="1125123"/>
          <a:ext cx="3512684" cy="1708047"/>
        </p:xfrm>
        <a:graphic>
          <a:graphicData uri="http://schemas.openxmlformats.org/drawingml/2006/chart">
            <c:chart xmlns:c="http://schemas.openxmlformats.org/drawingml/2006/chart" xmlns:r="http://schemas.openxmlformats.org/officeDocument/2006/relationships" r:id="rId5"/>
          </a:graphicData>
        </a:graphic>
      </p:graphicFrame>
      <p:sp>
        <p:nvSpPr>
          <p:cNvPr id="26" name="TextBox 25">
            <a:extLst>
              <a:ext uri="{FF2B5EF4-FFF2-40B4-BE49-F238E27FC236}">
                <a16:creationId xmlns:a16="http://schemas.microsoft.com/office/drawing/2014/main" id="{77A8A2DB-2143-06E8-5951-AB1ADFA3E00D}"/>
              </a:ext>
            </a:extLst>
          </p:cNvPr>
          <p:cNvSpPr txBox="1"/>
          <p:nvPr/>
        </p:nvSpPr>
        <p:spPr>
          <a:xfrm>
            <a:off x="4904079" y="922428"/>
            <a:ext cx="3303448" cy="307777"/>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Primary endpoint*</a:t>
            </a:r>
            <a:endParaRPr lang="en-NZ" sz="1400" b="1">
              <a:solidFill>
                <a:schemeClr val="accent1"/>
              </a:solidFill>
              <a:latin typeface="Arial" panose="020B0604020202020204" pitchFamily="34" charset="0"/>
              <a:cs typeface="Arial" panose="020B0604020202020204" pitchFamily="34" charset="0"/>
            </a:endParaRPr>
          </a:p>
        </p:txBody>
      </p:sp>
      <p:graphicFrame>
        <p:nvGraphicFramePr>
          <p:cNvPr id="27" name="Chart 26">
            <a:extLst>
              <a:ext uri="{FF2B5EF4-FFF2-40B4-BE49-F238E27FC236}">
                <a16:creationId xmlns:a16="http://schemas.microsoft.com/office/drawing/2014/main" id="{6E3C3CDF-DE4E-0E31-DCA6-2E3ECEDA36A3}"/>
              </a:ext>
            </a:extLst>
          </p:cNvPr>
          <p:cNvGraphicFramePr/>
          <p:nvPr/>
        </p:nvGraphicFramePr>
        <p:xfrm>
          <a:off x="8327496" y="1125123"/>
          <a:ext cx="3512684" cy="1708047"/>
        </p:xfrm>
        <a:graphic>
          <a:graphicData uri="http://schemas.openxmlformats.org/drawingml/2006/chart">
            <c:chart xmlns:c="http://schemas.openxmlformats.org/drawingml/2006/chart" xmlns:r="http://schemas.openxmlformats.org/officeDocument/2006/relationships" r:id="rId6"/>
          </a:graphicData>
        </a:graphic>
      </p:graphicFrame>
      <p:sp>
        <p:nvSpPr>
          <p:cNvPr id="28" name="TextBox 27">
            <a:extLst>
              <a:ext uri="{FF2B5EF4-FFF2-40B4-BE49-F238E27FC236}">
                <a16:creationId xmlns:a16="http://schemas.microsoft.com/office/drawing/2014/main" id="{112596B8-1C08-A59A-359F-4AC191DEF27D}"/>
              </a:ext>
            </a:extLst>
          </p:cNvPr>
          <p:cNvSpPr txBox="1"/>
          <p:nvPr/>
        </p:nvSpPr>
        <p:spPr>
          <a:xfrm>
            <a:off x="7105135" y="1330540"/>
            <a:ext cx="657552"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p=0.08</a:t>
            </a:r>
            <a:endParaRPr lang="en-NZ" sz="120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F74784EF-A0FA-AE32-73D8-091D539F80D8}"/>
              </a:ext>
            </a:extLst>
          </p:cNvPr>
          <p:cNvSpPr txBox="1"/>
          <p:nvPr/>
        </p:nvSpPr>
        <p:spPr>
          <a:xfrm>
            <a:off x="5687035" y="1330540"/>
            <a:ext cx="742511"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p&lt;0.001</a:t>
            </a:r>
            <a:endParaRPr lang="en-NZ" sz="1200">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C5CB326E-A180-2B1D-B954-D0EA8D1F5757}"/>
              </a:ext>
            </a:extLst>
          </p:cNvPr>
          <p:cNvSpPr txBox="1"/>
          <p:nvPr/>
        </p:nvSpPr>
        <p:spPr>
          <a:xfrm>
            <a:off x="10727627" y="1197190"/>
            <a:ext cx="657552"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p=0.04</a:t>
            </a:r>
            <a:endParaRPr lang="en-NZ" sz="120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C984C3C8-2A07-8F02-64E0-561179C386E6}"/>
              </a:ext>
            </a:extLst>
          </p:cNvPr>
          <p:cNvSpPr txBox="1"/>
          <p:nvPr/>
        </p:nvSpPr>
        <p:spPr>
          <a:xfrm>
            <a:off x="9345189" y="1197190"/>
            <a:ext cx="657552"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p=0.27</a:t>
            </a:r>
            <a:endParaRPr lang="en-NZ" sz="120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5E87CBE-AE07-5AFE-6D46-9092FB040B8F}"/>
              </a:ext>
            </a:extLst>
          </p:cNvPr>
          <p:cNvSpPr txBox="1"/>
          <p:nvPr/>
        </p:nvSpPr>
        <p:spPr>
          <a:xfrm>
            <a:off x="8432114" y="727270"/>
            <a:ext cx="3303448" cy="523220"/>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Improvement in Ludwig </a:t>
            </a:r>
            <a:br>
              <a:rPr lang="en-US" sz="1400" b="1">
                <a:solidFill>
                  <a:schemeClr val="accent1"/>
                </a:solidFill>
                <a:latin typeface="Arial" panose="020B0604020202020204" pitchFamily="34" charset="0"/>
                <a:cs typeface="Arial" panose="020B0604020202020204" pitchFamily="34" charset="0"/>
              </a:rPr>
            </a:br>
            <a:r>
              <a:rPr lang="en-US" sz="1400" b="1">
                <a:solidFill>
                  <a:schemeClr val="accent1"/>
                </a:solidFill>
                <a:latin typeface="Arial" panose="020B0604020202020204" pitchFamily="34" charset="0"/>
                <a:cs typeface="Arial" panose="020B0604020202020204" pitchFamily="34" charset="0"/>
              </a:rPr>
              <a:t>histologic disease stage</a:t>
            </a:r>
            <a:r>
              <a:rPr lang="en-US" sz="1400" b="1" baseline="30000">
                <a:solidFill>
                  <a:schemeClr val="accent1"/>
                </a:solidFill>
                <a:latin typeface="Arial" panose="020B0604020202020204" pitchFamily="34" charset="0"/>
                <a:cs typeface="Arial" panose="020B0604020202020204" pitchFamily="34" charset="0"/>
              </a:rPr>
              <a:t>†</a:t>
            </a:r>
            <a:endParaRPr lang="en-NZ" sz="1400" b="1">
              <a:solidFill>
                <a:schemeClr val="accent1"/>
              </a:solidFill>
              <a:latin typeface="Arial" panose="020B0604020202020204" pitchFamily="34" charset="0"/>
              <a:cs typeface="Arial" panose="020B0604020202020204" pitchFamily="34" charset="0"/>
            </a:endParaRPr>
          </a:p>
        </p:txBody>
      </p:sp>
      <p:graphicFrame>
        <p:nvGraphicFramePr>
          <p:cNvPr id="34" name="Chart 33">
            <a:extLst>
              <a:ext uri="{FF2B5EF4-FFF2-40B4-BE49-F238E27FC236}">
                <a16:creationId xmlns:a16="http://schemas.microsoft.com/office/drawing/2014/main" id="{D1384F37-ADD6-8359-ECD4-C46BEC57C583}"/>
              </a:ext>
            </a:extLst>
          </p:cNvPr>
          <p:cNvGraphicFramePr/>
          <p:nvPr/>
        </p:nvGraphicFramePr>
        <p:xfrm>
          <a:off x="4694843" y="2768056"/>
          <a:ext cx="3512684" cy="1708047"/>
        </p:xfrm>
        <a:graphic>
          <a:graphicData uri="http://schemas.openxmlformats.org/drawingml/2006/chart">
            <c:chart xmlns:c="http://schemas.openxmlformats.org/drawingml/2006/chart" xmlns:r="http://schemas.openxmlformats.org/officeDocument/2006/relationships" r:id="rId7"/>
          </a:graphicData>
        </a:graphic>
      </p:graphicFrame>
      <p:sp>
        <p:nvSpPr>
          <p:cNvPr id="35" name="TextBox 34">
            <a:extLst>
              <a:ext uri="{FF2B5EF4-FFF2-40B4-BE49-F238E27FC236}">
                <a16:creationId xmlns:a16="http://schemas.microsoft.com/office/drawing/2014/main" id="{A42ACE8C-FDE2-C080-D729-851ECF93367E}"/>
              </a:ext>
            </a:extLst>
          </p:cNvPr>
          <p:cNvSpPr txBox="1"/>
          <p:nvPr/>
        </p:nvSpPr>
        <p:spPr>
          <a:xfrm>
            <a:off x="4904079" y="2594585"/>
            <a:ext cx="3303448" cy="307777"/>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ALP &lt;1.5x ULN</a:t>
            </a:r>
            <a:endParaRPr lang="en-NZ" sz="1400" b="1">
              <a:solidFill>
                <a:schemeClr val="accent1"/>
              </a:solidFill>
              <a:latin typeface="Arial" panose="020B0604020202020204" pitchFamily="34" charset="0"/>
              <a:cs typeface="Arial" panose="020B0604020202020204" pitchFamily="34" charset="0"/>
            </a:endParaRPr>
          </a:p>
        </p:txBody>
      </p:sp>
      <p:graphicFrame>
        <p:nvGraphicFramePr>
          <p:cNvPr id="36" name="Chart 35">
            <a:extLst>
              <a:ext uri="{FF2B5EF4-FFF2-40B4-BE49-F238E27FC236}">
                <a16:creationId xmlns:a16="http://schemas.microsoft.com/office/drawing/2014/main" id="{9B0A0525-7F80-A5A0-E03D-1205D94D1702}"/>
              </a:ext>
            </a:extLst>
          </p:cNvPr>
          <p:cNvGraphicFramePr/>
          <p:nvPr/>
        </p:nvGraphicFramePr>
        <p:xfrm>
          <a:off x="8327496" y="2768056"/>
          <a:ext cx="3512684" cy="1708047"/>
        </p:xfrm>
        <a:graphic>
          <a:graphicData uri="http://schemas.openxmlformats.org/drawingml/2006/chart">
            <c:chart xmlns:c="http://schemas.openxmlformats.org/drawingml/2006/chart" xmlns:r="http://schemas.openxmlformats.org/officeDocument/2006/relationships" r:id="rId8"/>
          </a:graphicData>
        </a:graphic>
      </p:graphicFrame>
      <p:sp>
        <p:nvSpPr>
          <p:cNvPr id="37" name="TextBox 36">
            <a:extLst>
              <a:ext uri="{FF2B5EF4-FFF2-40B4-BE49-F238E27FC236}">
                <a16:creationId xmlns:a16="http://schemas.microsoft.com/office/drawing/2014/main" id="{079E484C-D6E1-4233-43C9-C4B2F5779571}"/>
              </a:ext>
            </a:extLst>
          </p:cNvPr>
          <p:cNvSpPr txBox="1"/>
          <p:nvPr/>
        </p:nvSpPr>
        <p:spPr>
          <a:xfrm>
            <a:off x="8432114" y="2594585"/>
            <a:ext cx="3303448" cy="307777"/>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40% reduction in ALP </a:t>
            </a:r>
            <a:endParaRPr lang="en-NZ" sz="1400" b="1">
              <a:solidFill>
                <a:schemeClr val="accent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C0C73356-EA79-88A6-45F6-A6CB2C561819}"/>
              </a:ext>
            </a:extLst>
          </p:cNvPr>
          <p:cNvSpPr txBox="1"/>
          <p:nvPr/>
        </p:nvSpPr>
        <p:spPr>
          <a:xfrm>
            <a:off x="7105135" y="2937333"/>
            <a:ext cx="657552"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p=0.51</a:t>
            </a:r>
            <a:endParaRPr lang="en-NZ" sz="120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B5E0624B-B54A-CA51-7952-BF12C0D310DA}"/>
              </a:ext>
            </a:extLst>
          </p:cNvPr>
          <p:cNvSpPr txBox="1"/>
          <p:nvPr/>
        </p:nvSpPr>
        <p:spPr>
          <a:xfrm>
            <a:off x="5729514" y="2937333"/>
            <a:ext cx="657552"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p=0.10</a:t>
            </a:r>
            <a:endParaRPr lang="en-NZ" sz="120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121D67EC-5D61-E331-8F33-3B5C26862D6F}"/>
              </a:ext>
            </a:extLst>
          </p:cNvPr>
          <p:cNvSpPr txBox="1"/>
          <p:nvPr/>
        </p:nvSpPr>
        <p:spPr>
          <a:xfrm>
            <a:off x="10715298" y="2803983"/>
            <a:ext cx="657552"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p=0.50</a:t>
            </a:r>
            <a:endParaRPr lang="en-NZ" sz="1200">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F48382FA-9247-A44A-A28C-0EA6030FCCA8}"/>
              </a:ext>
            </a:extLst>
          </p:cNvPr>
          <p:cNvSpPr txBox="1"/>
          <p:nvPr/>
        </p:nvSpPr>
        <p:spPr>
          <a:xfrm>
            <a:off x="9303227" y="2803983"/>
            <a:ext cx="742511"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p&lt;0.001</a:t>
            </a:r>
            <a:endParaRPr lang="en-NZ" sz="1200">
              <a:latin typeface="Arial" panose="020B0604020202020204" pitchFamily="34" charset="0"/>
              <a:cs typeface="Arial" panose="020B0604020202020204" pitchFamily="34" charset="0"/>
            </a:endParaRPr>
          </a:p>
        </p:txBody>
      </p:sp>
      <p:sp>
        <p:nvSpPr>
          <p:cNvPr id="61" name="Content Placeholder 1">
            <a:extLst>
              <a:ext uri="{FF2B5EF4-FFF2-40B4-BE49-F238E27FC236}">
                <a16:creationId xmlns:a16="http://schemas.microsoft.com/office/drawing/2014/main" id="{1F02B813-B18D-5EF9-0AED-77E4E7F9A5C6}"/>
              </a:ext>
            </a:extLst>
          </p:cNvPr>
          <p:cNvSpPr txBox="1">
            <a:spLocks/>
          </p:cNvSpPr>
          <p:nvPr/>
        </p:nvSpPr>
        <p:spPr>
          <a:xfrm>
            <a:off x="4694843" y="4412306"/>
            <a:ext cx="7145336" cy="18815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FF6720"/>
                </a:highlight>
                <a:latin typeface="Arial" panose="020B0604020202020204" pitchFamily="34" charset="0"/>
                <a:cs typeface="Arial" panose="020B0604020202020204" pitchFamily="34" charset="0"/>
              </a:rPr>
              <a:t>CONCLUSIONS</a:t>
            </a:r>
          </a:p>
          <a:p>
            <a:pPr>
              <a:lnSpc>
                <a:spcPct val="100000"/>
              </a:lnSpc>
            </a:pPr>
            <a:r>
              <a:rPr lang="en-GB" sz="1400">
                <a:effectLst/>
                <a:latin typeface="Arial" panose="020B0604020202020204" pitchFamily="34" charset="0"/>
                <a:ea typeface="Aptos" panose="020B0004020202020204" pitchFamily="34" charset="0"/>
              </a:rPr>
              <a:t>Treatment with NCA led to improvement in histologic and biochemical outcomes both with and without concomitant UDCA</a:t>
            </a:r>
          </a:p>
          <a:p>
            <a:pPr>
              <a:lnSpc>
                <a:spcPct val="100000"/>
              </a:lnSpc>
            </a:pPr>
            <a:r>
              <a:rPr lang="en-GB" sz="1400">
                <a:effectLst/>
                <a:latin typeface="Arial" panose="020B0604020202020204" pitchFamily="34" charset="0"/>
                <a:ea typeface="Aptos" panose="020B0004020202020204" pitchFamily="34" charset="0"/>
              </a:rPr>
              <a:t>Co-therapy with NCA plus UDCA was tolerated as well as NCA monotherapy</a:t>
            </a:r>
          </a:p>
          <a:p>
            <a:pPr>
              <a:lnSpc>
                <a:spcPct val="100000"/>
              </a:lnSpc>
            </a:pPr>
            <a:r>
              <a:rPr lang="en-GB" sz="1400">
                <a:effectLst/>
                <a:latin typeface="Arial" panose="020B0604020202020204" pitchFamily="34" charset="0"/>
                <a:ea typeface="Aptos" panose="020B0004020202020204" pitchFamily="34" charset="0"/>
              </a:rPr>
              <a:t>Higher rates of improvement were observed across all parameters in patients without concomitant UDCA as background therapy</a:t>
            </a:r>
            <a:endParaRPr lang="en-US" sz="2000">
              <a:solidFill>
                <a:schemeClr val="bg1"/>
              </a:solidFill>
              <a:highlight>
                <a:srgbClr val="FF6720"/>
              </a:highlight>
              <a:latin typeface="Arial" panose="020B0604020202020204" pitchFamily="34" charset="0"/>
              <a:cs typeface="Arial" panose="020B0604020202020204" pitchFamily="34" charset="0"/>
            </a:endParaRPr>
          </a:p>
        </p:txBody>
      </p:sp>
      <p:cxnSp>
        <p:nvCxnSpPr>
          <p:cNvPr id="62" name="Straight Connector 61">
            <a:extLst>
              <a:ext uri="{FF2B5EF4-FFF2-40B4-BE49-F238E27FC236}">
                <a16:creationId xmlns:a16="http://schemas.microsoft.com/office/drawing/2014/main" id="{65770F6B-A709-8011-3995-C4B55576AC5E}"/>
              </a:ext>
            </a:extLst>
          </p:cNvPr>
          <p:cNvCxnSpPr/>
          <p:nvPr/>
        </p:nvCxnSpPr>
        <p:spPr>
          <a:xfrm>
            <a:off x="5344610" y="2430025"/>
            <a:ext cx="2758249" cy="0"/>
          </a:xfrm>
          <a:prstGeom prst="line">
            <a:avLst/>
          </a:prstGeom>
          <a:ln w="9525">
            <a:solidFill>
              <a:schemeClr val="bg2">
                <a:lumMod val="10000"/>
              </a:schemeClr>
            </a:solidFill>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50600F1C-6F19-A8D3-0145-B073BA300D43}"/>
              </a:ext>
            </a:extLst>
          </p:cNvPr>
          <p:cNvCxnSpPr>
            <a:cxnSpLocks/>
          </p:cNvCxnSpPr>
          <p:nvPr/>
        </p:nvCxnSpPr>
        <p:spPr>
          <a:xfrm flipH="1">
            <a:off x="4526221" y="4378951"/>
            <a:ext cx="7209341"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377CB8B-4BB6-D614-38F6-A8BFEDB70DB4}"/>
              </a:ext>
            </a:extLst>
          </p:cNvPr>
          <p:cNvSpPr txBox="1"/>
          <p:nvPr/>
        </p:nvSpPr>
        <p:spPr>
          <a:xfrm>
            <a:off x="348552" y="3735990"/>
            <a:ext cx="3919355" cy="307777"/>
          </a:xfrm>
          <a:prstGeom prst="rect">
            <a:avLst/>
          </a:prstGeom>
          <a:noFill/>
        </p:spPr>
        <p:txBody>
          <a:bodyPr wrap="square" rtlCol="0">
            <a:spAutoFit/>
          </a:bodyPr>
          <a:lstStyle/>
          <a:p>
            <a:pPr algn="ctr"/>
            <a:r>
              <a:rPr lang="en-US" sz="1400" b="1">
                <a:solidFill>
                  <a:schemeClr val="accent1"/>
                </a:solidFill>
                <a:latin typeface="Arial" panose="020B0604020202020204" pitchFamily="34" charset="0"/>
                <a:cs typeface="Arial" panose="020B0604020202020204" pitchFamily="34" charset="0"/>
              </a:rPr>
              <a:t>Ba</a:t>
            </a:r>
            <a:r>
              <a:rPr lang="en-NZ" sz="1400" b="1" err="1">
                <a:solidFill>
                  <a:schemeClr val="accent1"/>
                </a:solidFill>
                <a:latin typeface="Arial" panose="020B0604020202020204" pitchFamily="34" charset="0"/>
                <a:cs typeface="Arial" panose="020B0604020202020204" pitchFamily="34" charset="0"/>
              </a:rPr>
              <a:t>seline</a:t>
            </a:r>
            <a:r>
              <a:rPr lang="en-NZ" sz="1400" b="1">
                <a:solidFill>
                  <a:schemeClr val="accent1"/>
                </a:solidFill>
                <a:latin typeface="Arial" panose="020B0604020202020204" pitchFamily="34" charset="0"/>
                <a:cs typeface="Arial" panose="020B0604020202020204" pitchFamily="34" charset="0"/>
              </a:rPr>
              <a:t> characteristics</a:t>
            </a:r>
          </a:p>
        </p:txBody>
      </p:sp>
      <p:graphicFrame>
        <p:nvGraphicFramePr>
          <p:cNvPr id="10" name="Table 9">
            <a:extLst>
              <a:ext uri="{FF2B5EF4-FFF2-40B4-BE49-F238E27FC236}">
                <a16:creationId xmlns:a16="http://schemas.microsoft.com/office/drawing/2014/main" id="{F19C54B4-2214-077F-008F-A1DC9FB80BA4}"/>
              </a:ext>
            </a:extLst>
          </p:cNvPr>
          <p:cNvGraphicFramePr>
            <a:graphicFrameLocks noGrp="1"/>
          </p:cNvGraphicFramePr>
          <p:nvPr>
            <p:extLst>
              <p:ext uri="{D42A27DB-BD31-4B8C-83A1-F6EECF244321}">
                <p14:modId xmlns:p14="http://schemas.microsoft.com/office/powerpoint/2010/main" val="4077593175"/>
              </p:ext>
            </p:extLst>
          </p:nvPr>
        </p:nvGraphicFramePr>
        <p:xfrm>
          <a:off x="104281" y="4067515"/>
          <a:ext cx="4314003" cy="1784777"/>
        </p:xfrm>
        <a:graphic>
          <a:graphicData uri="http://schemas.openxmlformats.org/drawingml/2006/table">
            <a:tbl>
              <a:tblPr firstRow="1" bandRow="1">
                <a:tableStyleId>{5C22544A-7EE6-4342-B048-85BDC9FD1C3A}</a:tableStyleId>
              </a:tblPr>
              <a:tblGrid>
                <a:gridCol w="2061176">
                  <a:extLst>
                    <a:ext uri="{9D8B030D-6E8A-4147-A177-3AD203B41FA5}">
                      <a16:colId xmlns:a16="http://schemas.microsoft.com/office/drawing/2014/main" val="2350095507"/>
                    </a:ext>
                  </a:extLst>
                </a:gridCol>
                <a:gridCol w="594274">
                  <a:extLst>
                    <a:ext uri="{9D8B030D-6E8A-4147-A177-3AD203B41FA5}">
                      <a16:colId xmlns:a16="http://schemas.microsoft.com/office/drawing/2014/main" val="1442077296"/>
                    </a:ext>
                  </a:extLst>
                </a:gridCol>
                <a:gridCol w="552856">
                  <a:extLst>
                    <a:ext uri="{9D8B030D-6E8A-4147-A177-3AD203B41FA5}">
                      <a16:colId xmlns:a16="http://schemas.microsoft.com/office/drawing/2014/main" val="1043996165"/>
                    </a:ext>
                  </a:extLst>
                </a:gridCol>
                <a:gridCol w="552856">
                  <a:extLst>
                    <a:ext uri="{9D8B030D-6E8A-4147-A177-3AD203B41FA5}">
                      <a16:colId xmlns:a16="http://schemas.microsoft.com/office/drawing/2014/main" val="2738457412"/>
                    </a:ext>
                  </a:extLst>
                </a:gridCol>
                <a:gridCol w="552841">
                  <a:extLst>
                    <a:ext uri="{9D8B030D-6E8A-4147-A177-3AD203B41FA5}">
                      <a16:colId xmlns:a16="http://schemas.microsoft.com/office/drawing/2014/main" val="3326505984"/>
                    </a:ext>
                  </a:extLst>
                </a:gridCol>
              </a:tblGrid>
              <a:tr h="198449">
                <a:tc rowSpan="2">
                  <a:txBody>
                    <a:bodyPr/>
                    <a:lstStyle/>
                    <a:p>
                      <a:r>
                        <a:rPr lang="en-NZ" sz="1100">
                          <a:solidFill>
                            <a:srgbClr val="FF6720"/>
                          </a:solidFill>
                        </a:rPr>
                        <a:t>Parameter</a:t>
                      </a:r>
                    </a:p>
                  </a:txBody>
                  <a:tcPr marL="36000" marR="36000" marT="0" marB="0" anchor="ctr">
                    <a:solidFill>
                      <a:schemeClr val="bg1"/>
                    </a:solidFill>
                  </a:tcPr>
                </a:tc>
                <a:tc gridSpan="2">
                  <a:txBody>
                    <a:bodyPr/>
                    <a:lstStyle/>
                    <a:p>
                      <a:pPr algn="ctr"/>
                      <a:r>
                        <a:rPr lang="en-NZ" sz="1100" b="0" kern="1200">
                          <a:solidFill>
                            <a:schemeClr val="bg1"/>
                          </a:solidFill>
                          <a:latin typeface="Arial" panose="020B0604020202020204" pitchFamily="34" charset="0"/>
                          <a:ea typeface="+mn-ea"/>
                          <a:cs typeface="Arial" panose="020B0604020202020204" pitchFamily="34" charset="0"/>
                        </a:rPr>
                        <a:t>NCA</a:t>
                      </a:r>
                    </a:p>
                  </a:txBody>
                  <a:tcPr marL="36000" marR="36000" marT="0" marB="0" anchor="ctr">
                    <a:lnB w="12700" cap="flat" cmpd="sng" algn="ctr">
                      <a:solidFill>
                        <a:schemeClr val="bg1"/>
                      </a:solidFill>
                      <a:prstDash val="solid"/>
                      <a:round/>
                      <a:headEnd type="none" w="med" len="med"/>
                      <a:tailEnd type="none" w="med" len="med"/>
                    </a:lnB>
                    <a:solidFill>
                      <a:schemeClr val="accent2"/>
                    </a:solidFill>
                  </a:tcPr>
                </a:tc>
                <a:tc hMerge="1">
                  <a:txBody>
                    <a:bodyPr/>
                    <a:lstStyle/>
                    <a:p>
                      <a:pPr algn="ctr"/>
                      <a:endParaRPr lang="en-NZ" sz="1100" b="0" kern="1200">
                        <a:solidFill>
                          <a:schemeClr val="bg1"/>
                        </a:solidFill>
                        <a:latin typeface="Arial" panose="020B0604020202020204" pitchFamily="34" charset="0"/>
                        <a:ea typeface="+mn-ea"/>
                        <a:cs typeface="Arial" panose="020B0604020202020204" pitchFamily="34" charset="0"/>
                      </a:endParaRPr>
                    </a:p>
                  </a:txBody>
                  <a:tcPr marL="36000" marR="36000" marT="0" marB="0" anchor="ctr">
                    <a:solidFill>
                      <a:schemeClr val="accent2"/>
                    </a:solidFill>
                  </a:tcPr>
                </a:tc>
                <a:tc gridSpan="2">
                  <a:txBody>
                    <a:bodyPr/>
                    <a:lstStyle/>
                    <a:p>
                      <a:pPr algn="ctr"/>
                      <a:r>
                        <a:rPr lang="en-NZ" sz="1100" b="0" kern="1200">
                          <a:solidFill>
                            <a:schemeClr val="bg1"/>
                          </a:solidFill>
                          <a:latin typeface="Arial" panose="020B0604020202020204" pitchFamily="34" charset="0"/>
                          <a:ea typeface="+mn-ea"/>
                          <a:cs typeface="Arial" panose="020B0604020202020204" pitchFamily="34" charset="0"/>
                        </a:rPr>
                        <a:t>Placebo</a:t>
                      </a:r>
                    </a:p>
                  </a:txBody>
                  <a:tcPr marL="36000" marR="36000" marT="0" marB="0" anchor="ctr">
                    <a:lnB w="12700" cap="flat" cmpd="sng" algn="ctr">
                      <a:solidFill>
                        <a:schemeClr val="bg1"/>
                      </a:solidFill>
                      <a:prstDash val="solid"/>
                      <a:round/>
                      <a:headEnd type="none" w="med" len="med"/>
                      <a:tailEnd type="none" w="med" len="med"/>
                    </a:lnB>
                    <a:solidFill>
                      <a:srgbClr val="747474"/>
                    </a:solidFill>
                  </a:tcPr>
                </a:tc>
                <a:tc hMerge="1">
                  <a:txBody>
                    <a:bodyPr/>
                    <a:lstStyle/>
                    <a:p>
                      <a:pPr algn="ctr"/>
                      <a:endParaRPr lang="en-NZ" sz="1100" b="0" kern="1200">
                        <a:solidFill>
                          <a:schemeClr val="bg1"/>
                        </a:solidFill>
                        <a:latin typeface="Arial" panose="020B0604020202020204" pitchFamily="34" charset="0"/>
                        <a:ea typeface="+mn-ea"/>
                        <a:cs typeface="Arial" panose="020B0604020202020204" pitchFamily="34" charset="0"/>
                      </a:endParaRPr>
                    </a:p>
                  </a:txBody>
                  <a:tcPr marL="36000" marR="36000" marT="0" marB="0" anchor="ctr">
                    <a:solidFill>
                      <a:srgbClr val="747474"/>
                    </a:solidFill>
                  </a:tcPr>
                </a:tc>
                <a:extLst>
                  <a:ext uri="{0D108BD9-81ED-4DB2-BD59-A6C34878D82A}">
                    <a16:rowId xmlns:a16="http://schemas.microsoft.com/office/drawing/2014/main" val="2469487332"/>
                  </a:ext>
                </a:extLst>
              </a:tr>
              <a:tr h="355463">
                <a:tc vMerge="1">
                  <a:txBody>
                    <a:bodyPr/>
                    <a:lstStyle/>
                    <a:p>
                      <a:endParaRPr/>
                    </a:p>
                  </a:txBody>
                  <a:tcPr marL="36000" marR="36000" marT="0" marB="0" anchor="ctr">
                    <a:solidFill>
                      <a:schemeClr val="bg1"/>
                    </a:solidFill>
                  </a:tcPr>
                </a:tc>
                <a:tc>
                  <a:txBody>
                    <a:bodyPr/>
                    <a:lstStyle/>
                    <a:p>
                      <a:pPr algn="ctr"/>
                      <a:r>
                        <a:rPr lang="en-NZ" sz="1100" b="0" kern="1200">
                          <a:solidFill>
                            <a:schemeClr val="bg1"/>
                          </a:solidFill>
                          <a:latin typeface="Arial" panose="020B0604020202020204" pitchFamily="34" charset="0"/>
                          <a:ea typeface="+mn-ea"/>
                          <a:cs typeface="Arial" panose="020B0604020202020204" pitchFamily="34" charset="0"/>
                        </a:rPr>
                        <a:t>No </a:t>
                      </a:r>
                    </a:p>
                    <a:p>
                      <a:pPr algn="ctr"/>
                      <a:r>
                        <a:rPr lang="en-NZ" sz="1100" b="0" kern="1200">
                          <a:solidFill>
                            <a:schemeClr val="bg1"/>
                          </a:solidFill>
                          <a:latin typeface="Arial" panose="020B0604020202020204" pitchFamily="34" charset="0"/>
                          <a:ea typeface="+mn-ea"/>
                          <a:cs typeface="Arial" panose="020B0604020202020204" pitchFamily="34" charset="0"/>
                        </a:rPr>
                        <a:t>UDCA </a:t>
                      </a:r>
                    </a:p>
                  </a:txBody>
                  <a:tcPr marL="36000" marR="36000" marT="0" marB="0" anchor="ct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NZ" sz="1100" b="0" kern="1200">
                          <a:solidFill>
                            <a:schemeClr val="bg1"/>
                          </a:solidFill>
                          <a:latin typeface="Arial" panose="020B0604020202020204" pitchFamily="34" charset="0"/>
                          <a:ea typeface="+mn-ea"/>
                          <a:cs typeface="Arial" panose="020B0604020202020204" pitchFamily="34" charset="0"/>
                        </a:rPr>
                        <a:t>UDCA</a:t>
                      </a:r>
                    </a:p>
                  </a:txBody>
                  <a:tcPr marL="36000" marR="36000" marT="0" marB="0" anchor="ctr">
                    <a:lnT w="12700" cap="flat" cmpd="sng" algn="ctr">
                      <a:solidFill>
                        <a:schemeClr val="bg1"/>
                      </a:solidFill>
                      <a:prstDash val="solid"/>
                      <a:round/>
                      <a:headEnd type="none" w="med" len="med"/>
                      <a:tailEnd type="none" w="med" len="med"/>
                    </a:lnT>
                    <a:solidFill>
                      <a:schemeClr val="accent2"/>
                    </a:solidFill>
                  </a:tcPr>
                </a:tc>
                <a:tc>
                  <a:txBody>
                    <a:bodyPr/>
                    <a:lstStyle/>
                    <a:p>
                      <a:pPr algn="ctr"/>
                      <a:r>
                        <a:rPr lang="en-NZ" sz="1100" b="0" kern="1200">
                          <a:solidFill>
                            <a:schemeClr val="bg1"/>
                          </a:solidFill>
                          <a:latin typeface="Arial" panose="020B0604020202020204" pitchFamily="34" charset="0"/>
                          <a:ea typeface="+mn-ea"/>
                          <a:cs typeface="Arial" panose="020B0604020202020204" pitchFamily="34" charset="0"/>
                        </a:rPr>
                        <a:t>No </a:t>
                      </a:r>
                    </a:p>
                    <a:p>
                      <a:pPr algn="ctr"/>
                      <a:r>
                        <a:rPr lang="en-NZ" sz="1100" b="0" kern="1200">
                          <a:solidFill>
                            <a:schemeClr val="bg1"/>
                          </a:solidFill>
                          <a:latin typeface="Arial" panose="020B0604020202020204" pitchFamily="34" charset="0"/>
                          <a:ea typeface="+mn-ea"/>
                          <a:cs typeface="Arial" panose="020B0604020202020204" pitchFamily="34" charset="0"/>
                        </a:rPr>
                        <a:t>UDCA</a:t>
                      </a:r>
                    </a:p>
                  </a:txBody>
                  <a:tcPr marL="36000" marR="36000" marT="0" marB="0" anchor="ctr">
                    <a:lnT w="12700" cap="flat" cmpd="sng" algn="ctr">
                      <a:solidFill>
                        <a:schemeClr val="bg1"/>
                      </a:solidFill>
                      <a:prstDash val="solid"/>
                      <a:round/>
                      <a:headEnd type="none" w="med" len="med"/>
                      <a:tailEnd type="none" w="med" len="med"/>
                    </a:lnT>
                    <a:solidFill>
                      <a:srgbClr val="747474"/>
                    </a:solidFill>
                  </a:tcPr>
                </a:tc>
                <a:tc>
                  <a:txBody>
                    <a:bodyPr/>
                    <a:lstStyle/>
                    <a:p>
                      <a:pPr algn="ctr"/>
                      <a:r>
                        <a:rPr lang="en-NZ" sz="1100" b="0" kern="1200">
                          <a:solidFill>
                            <a:schemeClr val="bg1"/>
                          </a:solidFill>
                          <a:latin typeface="Arial" panose="020B0604020202020204" pitchFamily="34" charset="0"/>
                          <a:ea typeface="+mn-ea"/>
                          <a:cs typeface="Arial" panose="020B0604020202020204" pitchFamily="34" charset="0"/>
                        </a:rPr>
                        <a:t>UDCA</a:t>
                      </a:r>
                    </a:p>
                  </a:txBody>
                  <a:tcPr marL="36000" marR="36000" marT="0" marB="0" anchor="ctr">
                    <a:lnT w="12700" cap="flat" cmpd="sng" algn="ctr">
                      <a:solidFill>
                        <a:schemeClr val="bg1"/>
                      </a:solidFill>
                      <a:prstDash val="solid"/>
                      <a:round/>
                      <a:headEnd type="none" w="med" len="med"/>
                      <a:tailEnd type="none" w="med" len="med"/>
                    </a:lnT>
                    <a:solidFill>
                      <a:srgbClr val="747474"/>
                    </a:solidFill>
                  </a:tcPr>
                </a:tc>
                <a:extLst>
                  <a:ext uri="{0D108BD9-81ED-4DB2-BD59-A6C34878D82A}">
                    <a16:rowId xmlns:a16="http://schemas.microsoft.com/office/drawing/2014/main" val="1571594027"/>
                  </a:ext>
                </a:extLst>
              </a:tr>
              <a:tr h="246173">
                <a:tc>
                  <a:txBody>
                    <a:bodyPr/>
                    <a:lstStyle/>
                    <a:p>
                      <a:r>
                        <a:rPr lang="en-NZ" sz="1100" b="0" kern="1200">
                          <a:solidFill>
                            <a:schemeClr val="accent1"/>
                          </a:solidFill>
                          <a:latin typeface="Arial" panose="020B0604020202020204" pitchFamily="34" charset="0"/>
                          <a:ea typeface="+mn-ea"/>
                          <a:cs typeface="Arial" panose="020B0604020202020204" pitchFamily="34" charset="0"/>
                        </a:rPr>
                        <a:t>Years since diagnosis, mean</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9.0</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8.0</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8.8</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5.8</a:t>
                      </a:r>
                    </a:p>
                  </a:txBody>
                  <a:tcPr marL="36000" marR="36000" marT="0" marB="0" anchor="ctr">
                    <a:solidFill>
                      <a:schemeClr val="bg1">
                        <a:lumMod val="95000"/>
                      </a:schemeClr>
                    </a:solidFill>
                  </a:tcPr>
                </a:tc>
                <a:extLst>
                  <a:ext uri="{0D108BD9-81ED-4DB2-BD59-A6C34878D82A}">
                    <a16:rowId xmlns:a16="http://schemas.microsoft.com/office/drawing/2014/main" val="3955119680"/>
                  </a:ext>
                </a:extLst>
              </a:tr>
              <a:tr h="246173">
                <a:tc>
                  <a:txBody>
                    <a:bodyPr/>
                    <a:lstStyle/>
                    <a:p>
                      <a:r>
                        <a:rPr lang="en-NZ" sz="1100" b="0" kern="1200">
                          <a:solidFill>
                            <a:schemeClr val="accent1"/>
                          </a:solidFill>
                          <a:latin typeface="Arial" panose="020B0604020202020204" pitchFamily="34" charset="0"/>
                          <a:ea typeface="+mn-ea"/>
                          <a:cs typeface="Arial" panose="020B0604020202020204" pitchFamily="34" charset="0"/>
                        </a:rPr>
                        <a:t>ALP (U/L), mean</a:t>
                      </a:r>
                    </a:p>
                  </a:txBody>
                  <a:tcPr marL="36000" marR="36000" marT="0" marB="0" anchor="ctr">
                    <a:solidFill>
                      <a:schemeClr val="bg1"/>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373</a:t>
                      </a:r>
                    </a:p>
                  </a:txBody>
                  <a:tcPr marL="36000" marR="36000" marT="0" marB="0" anchor="ctr">
                    <a:solidFill>
                      <a:schemeClr val="bg1"/>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359</a:t>
                      </a:r>
                    </a:p>
                  </a:txBody>
                  <a:tcPr marL="36000" marR="36000" marT="0" marB="0" anchor="ctr">
                    <a:solidFill>
                      <a:schemeClr val="bg1"/>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467</a:t>
                      </a:r>
                    </a:p>
                  </a:txBody>
                  <a:tcPr marL="36000" marR="36000" marT="0" marB="0" anchor="ctr">
                    <a:solidFill>
                      <a:schemeClr val="bg1"/>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324</a:t>
                      </a:r>
                    </a:p>
                  </a:txBody>
                  <a:tcPr marL="36000" marR="36000" marT="0" marB="0" anchor="ctr">
                    <a:solidFill>
                      <a:schemeClr val="bg1"/>
                    </a:solidFill>
                  </a:tcPr>
                </a:tc>
                <a:extLst>
                  <a:ext uri="{0D108BD9-81ED-4DB2-BD59-A6C34878D82A}">
                    <a16:rowId xmlns:a16="http://schemas.microsoft.com/office/drawing/2014/main" val="2087262494"/>
                  </a:ext>
                </a:extLst>
              </a:tr>
              <a:tr h="246173">
                <a:tc>
                  <a:txBody>
                    <a:bodyPr/>
                    <a:lstStyle/>
                    <a:p>
                      <a:r>
                        <a:rPr lang="en-US" sz="1100" b="0" kern="1200">
                          <a:solidFill>
                            <a:schemeClr val="accent1"/>
                          </a:solidFill>
                          <a:latin typeface="Arial" panose="020B0604020202020204" pitchFamily="34" charset="0"/>
                          <a:ea typeface="+mn-ea"/>
                          <a:cs typeface="Arial" panose="020B0604020202020204" pitchFamily="34" charset="0"/>
                        </a:rPr>
                        <a:t>Ludwig Stage 1 or 2, %</a:t>
                      </a:r>
                      <a:endParaRPr lang="en-NZ" sz="1100" b="0" kern="1200">
                        <a:solidFill>
                          <a:schemeClr val="accent1"/>
                        </a:solidFill>
                        <a:latin typeface="Arial" panose="020B0604020202020204" pitchFamily="34" charset="0"/>
                        <a:ea typeface="+mn-ea"/>
                        <a:cs typeface="Arial" panose="020B0604020202020204" pitchFamily="34" charset="0"/>
                      </a:endParaRP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49.0</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49.7</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72.2</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59.8</a:t>
                      </a:r>
                    </a:p>
                  </a:txBody>
                  <a:tcPr marL="36000" marR="36000" marT="0" marB="0" anchor="ctr">
                    <a:solidFill>
                      <a:schemeClr val="bg1">
                        <a:lumMod val="95000"/>
                      </a:schemeClr>
                    </a:solidFill>
                  </a:tcPr>
                </a:tc>
                <a:extLst>
                  <a:ext uri="{0D108BD9-81ED-4DB2-BD59-A6C34878D82A}">
                    <a16:rowId xmlns:a16="http://schemas.microsoft.com/office/drawing/2014/main" val="2785188041"/>
                  </a:ext>
                </a:extLst>
              </a:tr>
              <a:tr h="246173">
                <a:tc>
                  <a:txBody>
                    <a:bodyPr/>
                    <a:lstStyle/>
                    <a:p>
                      <a:r>
                        <a:rPr lang="en-NZ" sz="1100" b="0" kern="1200">
                          <a:solidFill>
                            <a:schemeClr val="accent1"/>
                          </a:solidFill>
                          <a:latin typeface="Arial" panose="020B0604020202020204" pitchFamily="34" charset="0"/>
                          <a:ea typeface="+mn-ea"/>
                          <a:cs typeface="Arial" panose="020B0604020202020204" pitchFamily="34" charset="0"/>
                        </a:rPr>
                        <a:t>Liver stiffness (kPa), mean</a:t>
                      </a:r>
                    </a:p>
                  </a:txBody>
                  <a:tcPr marL="36000" marR="36000" marT="0" marB="0" anchor="ctr">
                    <a:solidFill>
                      <a:schemeClr val="bg1"/>
                    </a:solidFill>
                  </a:tcPr>
                </a:tc>
                <a:tc>
                  <a:txBody>
                    <a:bodyPr/>
                    <a:lstStyle/>
                    <a:p>
                      <a:pPr algn="ctr"/>
                      <a:r>
                        <a:rPr lang="en-NZ" sz="1100" b="0" kern="1200">
                          <a:solidFill>
                            <a:schemeClr val="accent1"/>
                          </a:solidFill>
                          <a:latin typeface="Arial" panose="020B0604020202020204" pitchFamily="34" charset="0"/>
                          <a:ea typeface="+mn-ea"/>
                          <a:cs typeface="Arial" panose="020B0604020202020204" pitchFamily="34" charset="0"/>
                        </a:rPr>
                        <a:t>11.9</a:t>
                      </a:r>
                    </a:p>
                  </a:txBody>
                  <a:tcPr marL="36000" marR="36000" marT="0" marB="0" anchor="ctr">
                    <a:solidFill>
                      <a:schemeClr val="bg1"/>
                    </a:solidFill>
                  </a:tcPr>
                </a:tc>
                <a:tc>
                  <a:txBody>
                    <a:bodyPr/>
                    <a:lstStyle/>
                    <a:p>
                      <a:pPr algn="ctr"/>
                      <a:r>
                        <a:rPr lang="en-NZ" sz="1100" b="0" kern="1200">
                          <a:solidFill>
                            <a:schemeClr val="accent1"/>
                          </a:solidFill>
                          <a:latin typeface="Arial" panose="020B0604020202020204" pitchFamily="34" charset="0"/>
                          <a:ea typeface="+mn-ea"/>
                          <a:cs typeface="Arial" panose="020B0604020202020204" pitchFamily="34" charset="0"/>
                        </a:rPr>
                        <a:t>15.4</a:t>
                      </a:r>
                    </a:p>
                  </a:txBody>
                  <a:tcPr marL="36000" marR="36000" marT="0" marB="0" anchor="ctr">
                    <a:solidFill>
                      <a:schemeClr val="bg1"/>
                    </a:solidFill>
                  </a:tcPr>
                </a:tc>
                <a:tc>
                  <a:txBody>
                    <a:bodyPr/>
                    <a:lstStyle/>
                    <a:p>
                      <a:pPr algn="ctr"/>
                      <a:r>
                        <a:rPr lang="en-NZ" sz="1100" b="0" kern="1200">
                          <a:solidFill>
                            <a:schemeClr val="accent1"/>
                          </a:solidFill>
                          <a:latin typeface="Arial" panose="020B0604020202020204" pitchFamily="34" charset="0"/>
                          <a:ea typeface="+mn-ea"/>
                          <a:cs typeface="Arial" panose="020B0604020202020204" pitchFamily="34" charset="0"/>
                        </a:rPr>
                        <a:t>8.5</a:t>
                      </a:r>
                    </a:p>
                  </a:txBody>
                  <a:tcPr marL="36000" marR="36000" marT="0" marB="0" anchor="ctr">
                    <a:solidFill>
                      <a:schemeClr val="bg1"/>
                    </a:solidFill>
                  </a:tcPr>
                </a:tc>
                <a:tc>
                  <a:txBody>
                    <a:bodyPr/>
                    <a:lstStyle/>
                    <a:p>
                      <a:pPr algn="ctr"/>
                      <a:r>
                        <a:rPr lang="en-NZ" sz="1100" b="0" kern="1200">
                          <a:solidFill>
                            <a:schemeClr val="accent1"/>
                          </a:solidFill>
                          <a:latin typeface="Arial" panose="020B0604020202020204" pitchFamily="34" charset="0"/>
                          <a:ea typeface="+mn-ea"/>
                          <a:cs typeface="Arial" panose="020B0604020202020204" pitchFamily="34" charset="0"/>
                        </a:rPr>
                        <a:t>13.0</a:t>
                      </a:r>
                    </a:p>
                  </a:txBody>
                  <a:tcPr marL="36000" marR="36000" marT="0" marB="0" anchor="ctr">
                    <a:solidFill>
                      <a:schemeClr val="bg1"/>
                    </a:solidFill>
                  </a:tcPr>
                </a:tc>
                <a:extLst>
                  <a:ext uri="{0D108BD9-81ED-4DB2-BD59-A6C34878D82A}">
                    <a16:rowId xmlns:a16="http://schemas.microsoft.com/office/drawing/2014/main" val="50048778"/>
                  </a:ext>
                </a:extLst>
              </a:tr>
              <a:tr h="246173">
                <a:tc>
                  <a:txBody>
                    <a:bodyPr/>
                    <a:lstStyle/>
                    <a:p>
                      <a:r>
                        <a:rPr lang="en-NZ" sz="1100" b="0" kern="1200">
                          <a:solidFill>
                            <a:schemeClr val="accent1"/>
                          </a:solidFill>
                          <a:latin typeface="Arial" panose="020B0604020202020204" pitchFamily="34" charset="0"/>
                          <a:ea typeface="+mn-ea"/>
                          <a:cs typeface="Arial" panose="020B0604020202020204" pitchFamily="34" charset="0"/>
                        </a:rPr>
                        <a:t>ELF score, mean</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9.8</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10.3</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9.7</a:t>
                      </a:r>
                    </a:p>
                  </a:txBody>
                  <a:tcPr marL="36000" marR="36000" marT="0" marB="0" anchor="ctr">
                    <a:solidFill>
                      <a:schemeClr val="bg1">
                        <a:lumMod val="95000"/>
                      </a:schemeClr>
                    </a:solidFill>
                  </a:tcPr>
                </a:tc>
                <a:tc>
                  <a:txBody>
                    <a:bodyPr/>
                    <a:lstStyle/>
                    <a:p>
                      <a:pPr algn="ctr"/>
                      <a:r>
                        <a:rPr lang="en-NZ" sz="1100" kern="1200">
                          <a:solidFill>
                            <a:schemeClr val="accent1"/>
                          </a:solidFill>
                          <a:latin typeface="Arial" panose="020B0604020202020204" pitchFamily="34" charset="0"/>
                          <a:ea typeface="+mn-ea"/>
                          <a:cs typeface="Arial" panose="020B0604020202020204" pitchFamily="34" charset="0"/>
                        </a:rPr>
                        <a:t>9.9</a:t>
                      </a:r>
                    </a:p>
                  </a:txBody>
                  <a:tcPr marL="36000" marR="36000" marT="0" marB="0" anchor="ctr">
                    <a:solidFill>
                      <a:schemeClr val="bg1">
                        <a:lumMod val="95000"/>
                      </a:schemeClr>
                    </a:solidFill>
                  </a:tcPr>
                </a:tc>
                <a:extLst>
                  <a:ext uri="{0D108BD9-81ED-4DB2-BD59-A6C34878D82A}">
                    <a16:rowId xmlns:a16="http://schemas.microsoft.com/office/drawing/2014/main" val="963610155"/>
                  </a:ext>
                </a:extLst>
              </a:tr>
            </a:tbl>
          </a:graphicData>
        </a:graphic>
      </p:graphicFrame>
      <p:pic>
        <p:nvPicPr>
          <p:cNvPr id="11" name="Picture 10">
            <a:hlinkClick r:id="rId9" action="ppaction://hlinksldjump"/>
            <a:extLst>
              <a:ext uri="{FF2B5EF4-FFF2-40B4-BE49-F238E27FC236}">
                <a16:creationId xmlns:a16="http://schemas.microsoft.com/office/drawing/2014/main" id="{8509A41D-9BC1-A17F-E0F5-009E32046F6C}"/>
              </a:ext>
            </a:extLst>
          </p:cNvPr>
          <p:cNvPicPr>
            <a:picLocks noChangeAspect="1"/>
          </p:cNvPicPr>
          <p:nvPr/>
        </p:nvPicPr>
        <p:blipFill rotWithShape="1">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40001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2"/>
            <a:ext cx="4125730" cy="2343006"/>
          </a:xfrm>
        </p:spPr>
        <p:txBody>
          <a:bodyPr>
            <a:norm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a:latin typeface="Arial" panose="020B0604020202020204" pitchFamily="34" charset="0"/>
                <a:cs typeface="Arial" panose="020B0604020202020204" pitchFamily="34" charset="0"/>
              </a:rPr>
              <a:t>OCA withdrawal and the approval of new drugs have represented a major shift in the management of patients with PBC</a:t>
            </a:r>
          </a:p>
          <a:p>
            <a:r>
              <a:rPr lang="en-US" sz="1600" b="1">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a:t>
            </a:r>
            <a:r>
              <a:rPr lang="en-US" sz="1600" noProof="0">
                <a:latin typeface="Arial" panose="020B0604020202020204" pitchFamily="34" charset="0"/>
                <a:cs typeface="Arial" panose="020B0604020202020204" pitchFamily="34" charset="0"/>
              </a:rPr>
              <a:t> evaluate the impact of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these changes and the early use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and effectiveness of elafibranor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and seladelpar </a:t>
            </a:r>
          </a:p>
          <a:p>
            <a:endParaRPr lang="en-US" sz="1600" noProof="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US" sz="2400" noProof="0">
                <a:latin typeface="Arial" panose="020B0604020202020204" pitchFamily="34" charset="0"/>
                <a:cs typeface="Arial" panose="020B0604020202020204" pitchFamily="34" charset="0"/>
              </a:rPr>
              <a:t>Management of patients with PBBC in the post-obeticholic era: Real-world effectiveness data on elafibranor and seladelpar from the ColHai registry</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latin typeface="Arial" panose="020B0604020202020204" pitchFamily="34" charset="0"/>
                <a:cs typeface="Arial" panose="020B0604020202020204" pitchFamily="34" charset="0"/>
              </a:rPr>
            </a:br>
            <a:br>
              <a:rPr lang="en-US" sz="10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Diaz-Gonzalez A</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OS-010.</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2000309"/>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40" name="Rectangle 39">
            <a:extLst>
              <a:ext uri="{FF2B5EF4-FFF2-40B4-BE49-F238E27FC236}">
                <a16:creationId xmlns:a16="http://schemas.microsoft.com/office/drawing/2014/main" id="{A9169E87-AB44-B4A5-AABE-ACD0FA8DCBB3}"/>
              </a:ext>
            </a:extLst>
          </p:cNvPr>
          <p:cNvSpPr/>
          <p:nvPr/>
        </p:nvSpPr>
        <p:spPr>
          <a:xfrm>
            <a:off x="5101591" y="1842401"/>
            <a:ext cx="6058775" cy="101147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defRPr/>
            </a:pPr>
            <a:endParaRPr lang="en-GB" sz="1400">
              <a:solidFill>
                <a:srgbClr val="004B87"/>
              </a:solidFill>
              <a:latin typeface="Arial" panose="020B0604020202020204" pitchFamily="34" charset="0"/>
              <a:cs typeface="Arial" panose="020B0604020202020204" pitchFamily="34" charset="0"/>
            </a:endParaRPr>
          </a:p>
          <a:p>
            <a:pPr lvl="0" algn="ctr">
              <a:defRPr/>
            </a:pPr>
            <a:endParaRPr lang="en-GB" sz="1400">
              <a:solidFill>
                <a:srgbClr val="004B87"/>
              </a:solidFill>
              <a:latin typeface="Arial" panose="020B0604020202020204" pitchFamily="34" charset="0"/>
              <a:cs typeface="Arial" panose="020B0604020202020204" pitchFamily="34" charset="0"/>
            </a:endParaRPr>
          </a:p>
          <a:p>
            <a:pPr lvl="0" algn="ctr">
              <a:defRPr/>
            </a:pPr>
            <a:r>
              <a:rPr lang="en-GB" sz="1400">
                <a:solidFill>
                  <a:srgbClr val="004B87"/>
                </a:solidFill>
                <a:latin typeface="Arial" panose="020B0604020202020204" pitchFamily="34" charset="0"/>
                <a:cs typeface="Arial" panose="020B0604020202020204" pitchFamily="34" charset="0"/>
              </a:rPr>
              <a:t>People with PBC across 37 centres</a:t>
            </a:r>
          </a:p>
          <a:p>
            <a:pPr lvl="0" algn="ctr">
              <a:defRPr/>
            </a:pPr>
            <a:r>
              <a:rPr lang="en-GB" sz="1400" b="1">
                <a:solidFill>
                  <a:srgbClr val="004B87"/>
                </a:solidFill>
                <a:latin typeface="Arial" panose="020B0604020202020204" pitchFamily="34" charset="0"/>
                <a:cs typeface="Arial" panose="020B0604020202020204" pitchFamily="34" charset="0"/>
              </a:rPr>
              <a:t>N=529</a:t>
            </a:r>
          </a:p>
        </p:txBody>
      </p:sp>
      <p:sp>
        <p:nvSpPr>
          <p:cNvPr id="91" name="Rectangle 90">
            <a:extLst>
              <a:ext uri="{FF2B5EF4-FFF2-40B4-BE49-F238E27FC236}">
                <a16:creationId xmlns:a16="http://schemas.microsoft.com/office/drawing/2014/main" id="{DEF07F27-F273-E175-ECE3-C98EF1BD6AF4}"/>
              </a:ext>
            </a:extLst>
          </p:cNvPr>
          <p:cNvSpPr/>
          <p:nvPr/>
        </p:nvSpPr>
        <p:spPr>
          <a:xfrm>
            <a:off x="5101591" y="1556524"/>
            <a:ext cx="5390563" cy="67624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noProof="0">
                <a:solidFill>
                  <a:schemeClr val="bg1"/>
                </a:solidFill>
                <a:latin typeface="Arial" panose="020B0604020202020204" pitchFamily="34" charset="0"/>
                <a:cs typeface="Arial" panose="020B0604020202020204" pitchFamily="34" charset="0"/>
              </a:rPr>
              <a:t>Retrospective analysis of the Spanish ColHai registry</a:t>
            </a:r>
          </a:p>
        </p:txBody>
      </p:sp>
      <p:grpSp>
        <p:nvGrpSpPr>
          <p:cNvPr id="92" name="Group 91">
            <a:extLst>
              <a:ext uri="{FF2B5EF4-FFF2-40B4-BE49-F238E27FC236}">
                <a16:creationId xmlns:a16="http://schemas.microsoft.com/office/drawing/2014/main" id="{D50A5CBD-E5E5-68C3-3008-21F7073FB56A}"/>
              </a:ext>
            </a:extLst>
          </p:cNvPr>
          <p:cNvGrpSpPr/>
          <p:nvPr/>
        </p:nvGrpSpPr>
        <p:grpSpPr>
          <a:xfrm>
            <a:off x="4726756" y="1524718"/>
            <a:ext cx="747909" cy="718921"/>
            <a:chOff x="5065845" y="1524718"/>
            <a:chExt cx="747909" cy="718921"/>
          </a:xfrm>
        </p:grpSpPr>
        <p:sp>
          <p:nvSpPr>
            <p:cNvPr id="93" name="Oval 92">
              <a:extLst>
                <a:ext uri="{FF2B5EF4-FFF2-40B4-BE49-F238E27FC236}">
                  <a16:creationId xmlns:a16="http://schemas.microsoft.com/office/drawing/2014/main" id="{F002CA64-2586-DBBE-DFA0-50E3F4BBCD89}"/>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latin typeface="Arial" panose="020B0604020202020204" pitchFamily="34" charset="0"/>
                <a:cs typeface="Arial" panose="020B0604020202020204" pitchFamily="34" charset="0"/>
              </a:endParaRPr>
            </a:p>
          </p:txBody>
        </p:sp>
        <p:pic>
          <p:nvPicPr>
            <p:cNvPr id="94" name="Graphic 93">
              <a:extLst>
                <a:ext uri="{FF2B5EF4-FFF2-40B4-BE49-F238E27FC236}">
                  <a16:creationId xmlns:a16="http://schemas.microsoft.com/office/drawing/2014/main" id="{B0CF1E85-706E-B814-4F92-C584756A377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cxnSp>
        <p:nvCxnSpPr>
          <p:cNvPr id="5" name="Straight Connector 4">
            <a:extLst>
              <a:ext uri="{FF2B5EF4-FFF2-40B4-BE49-F238E27FC236}">
                <a16:creationId xmlns:a16="http://schemas.microsoft.com/office/drawing/2014/main" id="{F084141B-D45B-EC17-1C27-276B54A19354}"/>
              </a:ext>
            </a:extLst>
          </p:cNvPr>
          <p:cNvCxnSpPr>
            <a:cxnSpLocks/>
          </p:cNvCxnSpPr>
          <p:nvPr/>
        </p:nvCxnSpPr>
        <p:spPr>
          <a:xfrm flipH="1">
            <a:off x="305885" y="3339792"/>
            <a:ext cx="11503259" cy="1"/>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7" name="Content Placeholder 1">
            <a:extLst>
              <a:ext uri="{FF2B5EF4-FFF2-40B4-BE49-F238E27FC236}">
                <a16:creationId xmlns:a16="http://schemas.microsoft.com/office/drawing/2014/main" id="{58D4A420-48F6-3F69-3E3F-3E5E8AE1FD91}"/>
              </a:ext>
            </a:extLst>
          </p:cNvPr>
          <p:cNvSpPr txBox="1">
            <a:spLocks/>
          </p:cNvSpPr>
          <p:nvPr/>
        </p:nvSpPr>
        <p:spPr>
          <a:xfrm>
            <a:off x="194462" y="3429000"/>
            <a:ext cx="4125730" cy="525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FF6720"/>
                </a:highlight>
                <a:latin typeface="Arial" panose="020B0604020202020204" pitchFamily="34" charset="0"/>
                <a:cs typeface="Arial" panose="020B0604020202020204" pitchFamily="34" charset="0"/>
              </a:rPr>
              <a:t>BASELINE CHARACTERISTICS</a:t>
            </a:r>
            <a:endParaRPr lang="en-US" sz="2000">
              <a:solidFill>
                <a:schemeClr val="bg1"/>
              </a:solidFill>
              <a:highlight>
                <a:srgbClr val="FF6720"/>
              </a:highlight>
              <a:latin typeface="Arial" panose="020B0604020202020204" pitchFamily="34" charset="0"/>
              <a:cs typeface="Arial" panose="020B0604020202020204" pitchFamily="34" charset="0"/>
            </a:endParaRPr>
          </a:p>
        </p:txBody>
      </p:sp>
      <p:graphicFrame>
        <p:nvGraphicFramePr>
          <p:cNvPr id="10" name="Table 9">
            <a:extLst>
              <a:ext uri="{FF2B5EF4-FFF2-40B4-BE49-F238E27FC236}">
                <a16:creationId xmlns:a16="http://schemas.microsoft.com/office/drawing/2014/main" id="{5E41CCAE-1C10-787A-766F-B5CB94CC998D}"/>
              </a:ext>
            </a:extLst>
          </p:cNvPr>
          <p:cNvGraphicFramePr>
            <a:graphicFrameLocks noGrp="1"/>
          </p:cNvGraphicFramePr>
          <p:nvPr/>
        </p:nvGraphicFramePr>
        <p:xfrm>
          <a:off x="305885" y="3922641"/>
          <a:ext cx="4398313" cy="2468880"/>
        </p:xfrm>
        <a:graphic>
          <a:graphicData uri="http://schemas.openxmlformats.org/drawingml/2006/table">
            <a:tbl>
              <a:tblPr firstRow="1" bandRow="1">
                <a:tableStyleId>{5C22544A-7EE6-4342-B048-85BDC9FD1C3A}</a:tableStyleId>
              </a:tblPr>
              <a:tblGrid>
                <a:gridCol w="3147544">
                  <a:extLst>
                    <a:ext uri="{9D8B030D-6E8A-4147-A177-3AD203B41FA5}">
                      <a16:colId xmlns:a16="http://schemas.microsoft.com/office/drawing/2014/main" val="2350095507"/>
                    </a:ext>
                  </a:extLst>
                </a:gridCol>
                <a:gridCol w="1250769">
                  <a:extLst>
                    <a:ext uri="{9D8B030D-6E8A-4147-A177-3AD203B41FA5}">
                      <a16:colId xmlns:a16="http://schemas.microsoft.com/office/drawing/2014/main" val="1442077296"/>
                    </a:ext>
                  </a:extLst>
                </a:gridCol>
              </a:tblGrid>
              <a:tr h="177177">
                <a:tc>
                  <a:txBody>
                    <a:bodyPr/>
                    <a:lstStyle/>
                    <a:p>
                      <a:r>
                        <a:rPr lang="en-NZ" sz="1200" b="1" kern="1200">
                          <a:solidFill>
                            <a:schemeClr val="accent1"/>
                          </a:solidFill>
                          <a:latin typeface="Arial" panose="020B0604020202020204" pitchFamily="34" charset="0"/>
                          <a:ea typeface="+mn-ea"/>
                          <a:cs typeface="Arial" panose="020B0604020202020204" pitchFamily="34" charset="0"/>
                        </a:rPr>
                        <a:t>Characteristic</a:t>
                      </a:r>
                    </a:p>
                  </a:txBody>
                  <a:tcPr anchor="ctr">
                    <a:solidFill>
                      <a:schemeClr val="bg1"/>
                    </a:solidFill>
                  </a:tcPr>
                </a:tc>
                <a:tc>
                  <a:txBody>
                    <a:bodyPr/>
                    <a:lstStyle/>
                    <a:p>
                      <a:pPr algn="ctr"/>
                      <a:r>
                        <a:rPr lang="en-NZ" sz="1200">
                          <a:latin typeface="Arial" panose="020B0604020202020204" pitchFamily="34" charset="0"/>
                          <a:cs typeface="Arial" panose="020B0604020202020204" pitchFamily="34" charset="0"/>
                        </a:rPr>
                        <a:t>N=529</a:t>
                      </a:r>
                    </a:p>
                  </a:txBody>
                  <a:tcPr anchor="ctr">
                    <a:solidFill>
                      <a:schemeClr val="accent2"/>
                    </a:solidFill>
                  </a:tcPr>
                </a:tc>
                <a:extLst>
                  <a:ext uri="{0D108BD9-81ED-4DB2-BD59-A6C34878D82A}">
                    <a16:rowId xmlns:a16="http://schemas.microsoft.com/office/drawing/2014/main" val="672096379"/>
                  </a:ext>
                </a:extLst>
              </a:tr>
              <a:tr h="177177">
                <a:tc>
                  <a:txBody>
                    <a:bodyPr/>
                    <a:lstStyle/>
                    <a:p>
                      <a:r>
                        <a:rPr lang="en-NZ" sz="1200" b="0">
                          <a:solidFill>
                            <a:schemeClr val="accent1"/>
                          </a:solidFill>
                          <a:latin typeface="Arial" panose="020B0604020202020204" pitchFamily="34" charset="0"/>
                          <a:cs typeface="Arial" panose="020B0604020202020204" pitchFamily="34" charset="0"/>
                        </a:rPr>
                        <a:t>Female, %</a:t>
                      </a:r>
                    </a:p>
                  </a:txBody>
                  <a:tcPr anchor="ctr">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91</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955119680"/>
                  </a:ext>
                </a:extLst>
              </a:tr>
              <a:tr h="177177">
                <a:tc>
                  <a:txBody>
                    <a:bodyPr/>
                    <a:lstStyle/>
                    <a:p>
                      <a:r>
                        <a:rPr lang="en-NZ" sz="1200" b="0">
                          <a:solidFill>
                            <a:schemeClr val="accent1"/>
                          </a:solidFill>
                          <a:latin typeface="Arial" panose="020B0604020202020204" pitchFamily="34" charset="0"/>
                          <a:cs typeface="Arial" panose="020B0604020202020204" pitchFamily="34" charset="0"/>
                        </a:rPr>
                        <a:t>Age, years, median (IQR)</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60 (51.4–67.9)</a:t>
                      </a:r>
                    </a:p>
                  </a:txBody>
                  <a:tcPr anchor="ctr">
                    <a:solidFill>
                      <a:schemeClr val="bg1"/>
                    </a:solidFill>
                  </a:tcPr>
                </a:tc>
                <a:extLst>
                  <a:ext uri="{0D108BD9-81ED-4DB2-BD59-A6C34878D82A}">
                    <a16:rowId xmlns:a16="http://schemas.microsoft.com/office/drawing/2014/main" val="2087262494"/>
                  </a:ext>
                </a:extLst>
              </a:tr>
              <a:tr h="177177">
                <a:tc>
                  <a:txBody>
                    <a:bodyPr/>
                    <a:lstStyle/>
                    <a:p>
                      <a:r>
                        <a:rPr lang="en-NZ" sz="1200" b="0">
                          <a:solidFill>
                            <a:schemeClr val="accent1"/>
                          </a:solidFill>
                          <a:latin typeface="Arial" panose="020B0604020202020204" pitchFamily="34" charset="0"/>
                          <a:cs typeface="Arial" panose="020B0604020202020204" pitchFamily="34" charset="0"/>
                        </a:rPr>
                        <a:t>ALP, × ULN, median (IQR)</a:t>
                      </a:r>
                    </a:p>
                  </a:txBody>
                  <a:tcPr anchor="ctr">
                    <a:solidFill>
                      <a:schemeClr val="bg1">
                        <a:lumMod val="95000"/>
                      </a:schemeClr>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1.5 (1.1–2.1)</a:t>
                      </a:r>
                    </a:p>
                  </a:txBody>
                  <a:tcPr anchor="b">
                    <a:solidFill>
                      <a:schemeClr val="bg1">
                        <a:lumMod val="95000"/>
                      </a:schemeClr>
                    </a:solidFill>
                  </a:tcPr>
                </a:tc>
                <a:extLst>
                  <a:ext uri="{0D108BD9-81ED-4DB2-BD59-A6C34878D82A}">
                    <a16:rowId xmlns:a16="http://schemas.microsoft.com/office/drawing/2014/main" val="2785188041"/>
                  </a:ext>
                </a:extLst>
              </a:tr>
              <a:tr h="177177">
                <a:tc>
                  <a:txBody>
                    <a:bodyPr/>
                    <a:lstStyle/>
                    <a:p>
                      <a:r>
                        <a:rPr lang="en-US" sz="1200" b="0">
                          <a:solidFill>
                            <a:schemeClr val="accent1"/>
                          </a:solidFill>
                          <a:latin typeface="Arial" panose="020B0604020202020204" pitchFamily="34" charset="0"/>
                          <a:cs typeface="Arial" panose="020B0604020202020204" pitchFamily="34" charset="0"/>
                        </a:rPr>
                        <a:t>GGT, </a:t>
                      </a:r>
                      <a:r>
                        <a:rPr lang="en-NZ" sz="1200" b="0">
                          <a:solidFill>
                            <a:schemeClr val="accent1"/>
                          </a:solidFill>
                          <a:latin typeface="Arial" panose="020B0604020202020204" pitchFamily="34" charset="0"/>
                          <a:cs typeface="Arial" panose="020B0604020202020204" pitchFamily="34" charset="0"/>
                        </a:rPr>
                        <a:t>× ULN, median (IQR)</a:t>
                      </a: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1.9 (0.9–5)</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solidFill>
                  </a:tcPr>
                </a:tc>
                <a:extLst>
                  <a:ext uri="{0D108BD9-81ED-4DB2-BD59-A6C34878D82A}">
                    <a16:rowId xmlns:a16="http://schemas.microsoft.com/office/drawing/2014/main" val="2060208972"/>
                  </a:ext>
                </a:extLst>
              </a:tr>
              <a:tr h="177177">
                <a:tc>
                  <a:txBody>
                    <a:bodyPr/>
                    <a:lstStyle/>
                    <a:p>
                      <a:r>
                        <a:rPr lang="en-NZ" sz="1200" b="0">
                          <a:solidFill>
                            <a:schemeClr val="accent1"/>
                          </a:solidFill>
                          <a:latin typeface="Arial" panose="020B0604020202020204" pitchFamily="34" charset="0"/>
                          <a:cs typeface="Arial" panose="020B0604020202020204" pitchFamily="34" charset="0"/>
                        </a:rPr>
                        <a:t>AST, × ULN, median (IQR)</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1.03 (0.8–1.4)</a:t>
                      </a:r>
                    </a:p>
                  </a:txBody>
                  <a:tcPr anchor="b">
                    <a:solidFill>
                      <a:srgbClr val="F2F2F2"/>
                    </a:solidFill>
                  </a:tcPr>
                </a:tc>
                <a:extLst>
                  <a:ext uri="{0D108BD9-81ED-4DB2-BD59-A6C34878D82A}">
                    <a16:rowId xmlns:a16="http://schemas.microsoft.com/office/drawing/2014/main" val="2274968097"/>
                  </a:ext>
                </a:extLst>
              </a:tr>
              <a:tr h="177177">
                <a:tc>
                  <a:txBody>
                    <a:bodyPr/>
                    <a:lstStyle/>
                    <a:p>
                      <a:r>
                        <a:rPr lang="en-NZ" sz="1200" b="0">
                          <a:solidFill>
                            <a:schemeClr val="accent1"/>
                          </a:solidFill>
                          <a:latin typeface="Arial" panose="020B0604020202020204" pitchFamily="34" charset="0"/>
                          <a:cs typeface="Arial" panose="020B0604020202020204" pitchFamily="34" charset="0"/>
                        </a:rPr>
                        <a:t>ALT, × ULN, median (IQR)</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0.8 (0.5–1.3)</a:t>
                      </a:r>
                    </a:p>
                  </a:txBody>
                  <a:tcPr anchor="b">
                    <a:solidFill>
                      <a:schemeClr val="bg1"/>
                    </a:solidFill>
                  </a:tcPr>
                </a:tc>
                <a:extLst>
                  <a:ext uri="{0D108BD9-81ED-4DB2-BD59-A6C34878D82A}">
                    <a16:rowId xmlns:a16="http://schemas.microsoft.com/office/drawing/2014/main" val="3997991019"/>
                  </a:ext>
                </a:extLst>
              </a:tr>
              <a:tr h="177177">
                <a:tc>
                  <a:txBody>
                    <a:bodyPr/>
                    <a:lstStyle/>
                    <a:p>
                      <a:r>
                        <a:rPr lang="en-NZ" sz="1200" b="0">
                          <a:solidFill>
                            <a:schemeClr val="accent1"/>
                          </a:solidFill>
                          <a:latin typeface="Arial" panose="020B0604020202020204" pitchFamily="34" charset="0"/>
                          <a:cs typeface="Arial" panose="020B0604020202020204" pitchFamily="34" charset="0"/>
                        </a:rPr>
                        <a:t>Bilirubin, × ULN, median (IQR)</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0.6 (0.4–0.9)</a:t>
                      </a:r>
                    </a:p>
                  </a:txBody>
                  <a:tcPr anchor="ctr">
                    <a:solidFill>
                      <a:srgbClr val="F2F2F2"/>
                    </a:solidFill>
                  </a:tcPr>
                </a:tc>
                <a:extLst>
                  <a:ext uri="{0D108BD9-81ED-4DB2-BD59-A6C34878D82A}">
                    <a16:rowId xmlns:a16="http://schemas.microsoft.com/office/drawing/2014/main" val="1260236546"/>
                  </a:ext>
                </a:extLst>
              </a:tr>
              <a:tr h="177177">
                <a:tc>
                  <a:txBody>
                    <a:bodyPr/>
                    <a:lstStyle/>
                    <a:p>
                      <a:r>
                        <a:rPr lang="en-NZ" sz="1200" b="0">
                          <a:solidFill>
                            <a:schemeClr val="accent1"/>
                          </a:solidFill>
                          <a:latin typeface="Arial" panose="020B0604020202020204" pitchFamily="34" charset="0"/>
                          <a:cs typeface="Arial" panose="020B0604020202020204" pitchFamily="34" charset="0"/>
                        </a:rPr>
                        <a:t>Cirrhosis, %</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20</a:t>
                      </a:r>
                    </a:p>
                  </a:txBody>
                  <a:tcPr anchor="b">
                    <a:solidFill>
                      <a:schemeClr val="bg1"/>
                    </a:solidFill>
                  </a:tcPr>
                </a:tc>
                <a:extLst>
                  <a:ext uri="{0D108BD9-81ED-4DB2-BD59-A6C34878D82A}">
                    <a16:rowId xmlns:a16="http://schemas.microsoft.com/office/drawing/2014/main" val="3689066134"/>
                  </a:ext>
                </a:extLst>
              </a:tr>
            </a:tbl>
          </a:graphicData>
        </a:graphic>
      </p:graphicFrame>
      <p:graphicFrame>
        <p:nvGraphicFramePr>
          <p:cNvPr id="12" name="Table 11">
            <a:extLst>
              <a:ext uri="{FF2B5EF4-FFF2-40B4-BE49-F238E27FC236}">
                <a16:creationId xmlns:a16="http://schemas.microsoft.com/office/drawing/2014/main" id="{97039D55-16EE-4063-624B-8C33EBBD429B}"/>
              </a:ext>
            </a:extLst>
          </p:cNvPr>
          <p:cNvGraphicFramePr>
            <a:graphicFrameLocks noGrp="1"/>
          </p:cNvGraphicFramePr>
          <p:nvPr/>
        </p:nvGraphicFramePr>
        <p:xfrm>
          <a:off x="4878640" y="3922641"/>
          <a:ext cx="3063882" cy="1645920"/>
        </p:xfrm>
        <a:graphic>
          <a:graphicData uri="http://schemas.openxmlformats.org/drawingml/2006/table">
            <a:tbl>
              <a:tblPr firstRow="1" bandRow="1">
                <a:tableStyleId>{5C22544A-7EE6-4342-B048-85BDC9FD1C3A}</a:tableStyleId>
              </a:tblPr>
              <a:tblGrid>
                <a:gridCol w="2325863">
                  <a:extLst>
                    <a:ext uri="{9D8B030D-6E8A-4147-A177-3AD203B41FA5}">
                      <a16:colId xmlns:a16="http://schemas.microsoft.com/office/drawing/2014/main" val="2350095507"/>
                    </a:ext>
                  </a:extLst>
                </a:gridCol>
                <a:gridCol w="738019">
                  <a:extLst>
                    <a:ext uri="{9D8B030D-6E8A-4147-A177-3AD203B41FA5}">
                      <a16:colId xmlns:a16="http://schemas.microsoft.com/office/drawing/2014/main" val="1442077296"/>
                    </a:ext>
                  </a:extLst>
                </a:gridCol>
              </a:tblGrid>
              <a:tr h="268832">
                <a:tc>
                  <a:txBody>
                    <a:bodyPr/>
                    <a:lstStyle/>
                    <a:p>
                      <a:r>
                        <a:rPr lang="en-NZ" sz="1200" b="1">
                          <a:solidFill>
                            <a:schemeClr val="accent1"/>
                          </a:solidFill>
                          <a:latin typeface="Arial" panose="020B0604020202020204" pitchFamily="34" charset="0"/>
                          <a:cs typeface="Arial" panose="020B0604020202020204" pitchFamily="34" charset="0"/>
                        </a:rPr>
                        <a:t>Treatment, %</a:t>
                      </a:r>
                    </a:p>
                  </a:txBody>
                  <a:tcPr anchor="ctr">
                    <a:solidFill>
                      <a:schemeClr val="bg1"/>
                    </a:solidFill>
                  </a:tcPr>
                </a:tc>
                <a:tc>
                  <a:txBody>
                    <a:bodyPr/>
                    <a:lstStyle/>
                    <a:p>
                      <a:pPr algn="ctr"/>
                      <a:r>
                        <a:rPr lang="en-NZ" sz="1200">
                          <a:solidFill>
                            <a:schemeClr val="bg1"/>
                          </a:solidFill>
                          <a:latin typeface="Arial" panose="020B0604020202020204" pitchFamily="34" charset="0"/>
                          <a:cs typeface="Arial" panose="020B0604020202020204" pitchFamily="34" charset="0"/>
                        </a:rPr>
                        <a:t>N=529</a:t>
                      </a:r>
                    </a:p>
                  </a:txBody>
                  <a:tcPr anchor="ctr">
                    <a:solidFill>
                      <a:schemeClr val="accent2"/>
                    </a:solidFill>
                  </a:tcPr>
                </a:tc>
                <a:extLst>
                  <a:ext uri="{0D108BD9-81ED-4DB2-BD59-A6C34878D82A}">
                    <a16:rowId xmlns:a16="http://schemas.microsoft.com/office/drawing/2014/main" val="2087262494"/>
                  </a:ext>
                </a:extLst>
              </a:tr>
              <a:tr h="268832">
                <a:tc>
                  <a:txBody>
                    <a:bodyPr/>
                    <a:lstStyle/>
                    <a:p>
                      <a:pPr marL="144000"/>
                      <a:r>
                        <a:rPr lang="en-NZ" sz="1200" b="0">
                          <a:solidFill>
                            <a:schemeClr val="accent1"/>
                          </a:solidFill>
                          <a:latin typeface="Arial" panose="020B0604020202020204" pitchFamily="34" charset="0"/>
                          <a:cs typeface="Arial" panose="020B0604020202020204" pitchFamily="34" charset="0"/>
                        </a:rPr>
                        <a:t>UDCA monotherapy</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20</a:t>
                      </a:r>
                    </a:p>
                  </a:txBody>
                  <a:tcPr anchor="b">
                    <a:solidFill>
                      <a:srgbClr val="F2F2F2"/>
                    </a:solidFill>
                  </a:tcPr>
                </a:tc>
                <a:extLst>
                  <a:ext uri="{0D108BD9-81ED-4DB2-BD59-A6C34878D82A}">
                    <a16:rowId xmlns:a16="http://schemas.microsoft.com/office/drawing/2014/main" val="2785188041"/>
                  </a:ext>
                </a:extLst>
              </a:tr>
              <a:tr h="268832">
                <a:tc>
                  <a:txBody>
                    <a:bodyPr/>
                    <a:lstStyle/>
                    <a:p>
                      <a:pPr marL="144000"/>
                      <a:r>
                        <a:rPr lang="en-US" sz="1200" b="0">
                          <a:solidFill>
                            <a:schemeClr val="accent1"/>
                          </a:solidFill>
                          <a:latin typeface="Arial" panose="020B0604020202020204" pitchFamily="34" charset="0"/>
                          <a:cs typeface="Arial" panose="020B0604020202020204" pitchFamily="34" charset="0"/>
                        </a:rPr>
                        <a:t>OCA + UDCA</a:t>
                      </a:r>
                      <a:endParaRPr lang="en-NZ" sz="1200" b="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39</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solidFill>
                  </a:tcPr>
                </a:tc>
                <a:extLst>
                  <a:ext uri="{0D108BD9-81ED-4DB2-BD59-A6C34878D82A}">
                    <a16:rowId xmlns:a16="http://schemas.microsoft.com/office/drawing/2014/main" val="2060208972"/>
                  </a:ext>
                </a:extLst>
              </a:tr>
              <a:tr h="268832">
                <a:tc>
                  <a:txBody>
                    <a:bodyPr/>
                    <a:lstStyle/>
                    <a:p>
                      <a:pPr marL="144000"/>
                      <a:r>
                        <a:rPr lang="en-US" sz="1200" b="0">
                          <a:solidFill>
                            <a:schemeClr val="accent1"/>
                          </a:solidFill>
                          <a:latin typeface="Arial" panose="020B0604020202020204" pitchFamily="34" charset="0"/>
                          <a:cs typeface="Arial" panose="020B0604020202020204" pitchFamily="34" charset="0"/>
                        </a:rPr>
                        <a:t>Bezafibrate + UDCA</a:t>
                      </a:r>
                      <a:endParaRPr lang="en-NZ" sz="1200" b="0">
                        <a:solidFill>
                          <a:schemeClr val="accent1"/>
                        </a:solidFill>
                        <a:latin typeface="Arial" panose="020B0604020202020204" pitchFamily="34" charset="0"/>
                        <a:cs typeface="Arial" panose="020B0604020202020204" pitchFamily="34" charset="0"/>
                      </a:endParaRPr>
                    </a:p>
                  </a:txBody>
                  <a:tcPr anchor="ctr">
                    <a:solidFill>
                      <a:srgbClr val="F2F2F2"/>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13</a:t>
                      </a:r>
                      <a:endParaRPr lang="en-NZ" sz="1200">
                        <a:solidFill>
                          <a:schemeClr val="accent1"/>
                        </a:solidFill>
                        <a:latin typeface="Arial" panose="020B0604020202020204" pitchFamily="34" charset="0"/>
                        <a:cs typeface="Arial" panose="020B0604020202020204" pitchFamily="34" charset="0"/>
                      </a:endParaRPr>
                    </a:p>
                  </a:txBody>
                  <a:tcPr anchor="b">
                    <a:solidFill>
                      <a:srgbClr val="F2F2F2"/>
                    </a:solidFill>
                  </a:tcPr>
                </a:tc>
                <a:extLst>
                  <a:ext uri="{0D108BD9-81ED-4DB2-BD59-A6C34878D82A}">
                    <a16:rowId xmlns:a16="http://schemas.microsoft.com/office/drawing/2014/main" val="1358739423"/>
                  </a:ext>
                </a:extLst>
              </a:tr>
              <a:tr h="268832">
                <a:tc>
                  <a:txBody>
                    <a:bodyPr/>
                    <a:lstStyle/>
                    <a:p>
                      <a:pPr marL="144000"/>
                      <a:r>
                        <a:rPr lang="en-US" sz="1200" b="0">
                          <a:solidFill>
                            <a:schemeClr val="accent1"/>
                          </a:solidFill>
                          <a:latin typeface="Arial" panose="020B0604020202020204" pitchFamily="34" charset="0"/>
                          <a:cs typeface="Arial" panose="020B0604020202020204" pitchFamily="34" charset="0"/>
                        </a:rPr>
                        <a:t>OCA + UDCA + bezafibrate</a:t>
                      </a:r>
                      <a:endParaRPr lang="en-NZ" sz="1200" b="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26</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solidFill>
                  </a:tcPr>
                </a:tc>
                <a:extLst>
                  <a:ext uri="{0D108BD9-81ED-4DB2-BD59-A6C34878D82A}">
                    <a16:rowId xmlns:a16="http://schemas.microsoft.com/office/drawing/2014/main" val="3525386411"/>
                  </a:ext>
                </a:extLst>
              </a:tr>
              <a:tr h="268832">
                <a:tc>
                  <a:txBody>
                    <a:bodyPr/>
                    <a:lstStyle/>
                    <a:p>
                      <a:pPr marL="144000"/>
                      <a:r>
                        <a:rPr lang="en-US" sz="1200" b="0">
                          <a:solidFill>
                            <a:schemeClr val="accent1"/>
                          </a:solidFill>
                          <a:latin typeface="Arial" panose="020B0604020202020204" pitchFamily="34" charset="0"/>
                          <a:cs typeface="Arial" panose="020B0604020202020204" pitchFamily="34" charset="0"/>
                        </a:rPr>
                        <a:t>UDCA intolerant</a:t>
                      </a:r>
                      <a:endParaRPr lang="en-NZ" sz="1200" b="0">
                        <a:solidFill>
                          <a:schemeClr val="accent1"/>
                        </a:solidFill>
                        <a:latin typeface="Arial" panose="020B0604020202020204" pitchFamily="34" charset="0"/>
                        <a:cs typeface="Arial" panose="020B0604020202020204" pitchFamily="34" charset="0"/>
                      </a:endParaRPr>
                    </a:p>
                  </a:txBody>
                  <a:tcPr anchor="ctr">
                    <a:solidFill>
                      <a:srgbClr val="F2F2F2"/>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2</a:t>
                      </a:r>
                      <a:endParaRPr lang="en-NZ" sz="1200">
                        <a:solidFill>
                          <a:schemeClr val="accent1"/>
                        </a:solidFill>
                        <a:latin typeface="Arial" panose="020B0604020202020204" pitchFamily="34" charset="0"/>
                        <a:cs typeface="Arial" panose="020B0604020202020204" pitchFamily="34" charset="0"/>
                      </a:endParaRPr>
                    </a:p>
                  </a:txBody>
                  <a:tcPr anchor="b">
                    <a:solidFill>
                      <a:srgbClr val="F2F2F2"/>
                    </a:solidFill>
                  </a:tcPr>
                </a:tc>
                <a:extLst>
                  <a:ext uri="{0D108BD9-81ED-4DB2-BD59-A6C34878D82A}">
                    <a16:rowId xmlns:a16="http://schemas.microsoft.com/office/drawing/2014/main" val="1737210303"/>
                  </a:ext>
                </a:extLst>
              </a:tr>
            </a:tbl>
          </a:graphicData>
        </a:graphic>
      </p:graphicFrame>
      <p:sp>
        <p:nvSpPr>
          <p:cNvPr id="13" name="TextBox 12">
            <a:extLst>
              <a:ext uri="{FF2B5EF4-FFF2-40B4-BE49-F238E27FC236}">
                <a16:creationId xmlns:a16="http://schemas.microsoft.com/office/drawing/2014/main" id="{A7170C12-CC78-268D-D112-F1D887492B0C}"/>
              </a:ext>
            </a:extLst>
          </p:cNvPr>
          <p:cNvSpPr txBox="1"/>
          <p:nvPr/>
        </p:nvSpPr>
        <p:spPr>
          <a:xfrm>
            <a:off x="7942522" y="3972030"/>
            <a:ext cx="3866622" cy="1550168"/>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GB" sz="1600">
                <a:latin typeface="Arial" panose="020B0604020202020204" pitchFamily="34" charset="0"/>
                <a:cs typeface="Arial" panose="020B0604020202020204" pitchFamily="34" charset="0"/>
              </a:rPr>
              <a:t>Follow-up data were available for: </a:t>
            </a:r>
          </a:p>
          <a:p>
            <a:pPr marL="622300" lvl="1" indent="-169863">
              <a:lnSpc>
                <a:spcPct val="90000"/>
              </a:lnSpc>
              <a:buFont typeface="Aptos" panose="020B0004020202020204" pitchFamily="34" charset="0"/>
              <a:buChar char="–"/>
            </a:pPr>
            <a:r>
              <a:rPr lang="en-GB" sz="1600">
                <a:latin typeface="Arial" panose="020B0604020202020204" pitchFamily="34" charset="0"/>
                <a:cs typeface="Arial" panose="020B0604020202020204" pitchFamily="34" charset="0"/>
              </a:rPr>
              <a:t>317 patients (60%) at 1 month </a:t>
            </a:r>
          </a:p>
          <a:p>
            <a:pPr marL="622300" lvl="1" indent="-169863">
              <a:lnSpc>
                <a:spcPct val="90000"/>
              </a:lnSpc>
              <a:buFont typeface="Aptos" panose="020B0004020202020204" pitchFamily="34" charset="0"/>
              <a:buChar char="–"/>
            </a:pPr>
            <a:r>
              <a:rPr lang="en-GB" sz="1600">
                <a:latin typeface="Arial" panose="020B0604020202020204" pitchFamily="34" charset="0"/>
                <a:cs typeface="Arial" panose="020B0604020202020204" pitchFamily="34" charset="0"/>
              </a:rPr>
              <a:t>258 patients (49%) at 3 months </a:t>
            </a:r>
          </a:p>
          <a:p>
            <a:pPr marL="622300" lvl="1" indent="-169863">
              <a:lnSpc>
                <a:spcPct val="90000"/>
              </a:lnSpc>
              <a:buFont typeface="Aptos" panose="020B0004020202020204" pitchFamily="34" charset="0"/>
              <a:buChar char="–"/>
            </a:pPr>
            <a:r>
              <a:rPr lang="en-GB" sz="1600">
                <a:latin typeface="Arial" panose="020B0604020202020204" pitchFamily="34" charset="0"/>
                <a:cs typeface="Arial" panose="020B0604020202020204" pitchFamily="34" charset="0"/>
              </a:rPr>
              <a:t>102 patients (19%) at 6 months</a:t>
            </a:r>
          </a:p>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Aggregated response data consider the last available follow-up per patient</a:t>
            </a:r>
            <a:endParaRPr lang="en-NZ" sz="1600">
              <a:latin typeface="Arial" panose="020B0604020202020204" pitchFamily="34" charset="0"/>
              <a:cs typeface="Arial" panose="020B0604020202020204" pitchFamily="34" charset="0"/>
            </a:endParaRPr>
          </a:p>
        </p:txBody>
      </p:sp>
      <p:pic>
        <p:nvPicPr>
          <p:cNvPr id="6" name="Picture 5">
            <a:hlinkClick r:id="rId4" action="ppaction://hlinksldjump"/>
            <a:extLst>
              <a:ext uri="{FF2B5EF4-FFF2-40B4-BE49-F238E27FC236}">
                <a16:creationId xmlns:a16="http://schemas.microsoft.com/office/drawing/2014/main" id="{49437835-0D5D-E5D0-6AC6-1A5D237646B7}"/>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165399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5AAD2-2222-A4A4-36C0-1514DE15AD13}"/>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8723A0-7E8B-9D06-AB25-6225A4D410B5}"/>
              </a:ext>
            </a:extLst>
          </p:cNvPr>
          <p:cNvSpPr>
            <a:spLocks noGrp="1"/>
          </p:cNvSpPr>
          <p:nvPr>
            <p:ph idx="1"/>
          </p:nvPr>
        </p:nvSpPr>
        <p:spPr>
          <a:xfrm>
            <a:off x="194462" y="998072"/>
            <a:ext cx="4125730" cy="452438"/>
          </a:xfrm>
        </p:spPr>
        <p:txBody>
          <a:bodyPr>
            <a:normAutofit/>
          </a:bodyPr>
          <a:lstStyle/>
          <a:p>
            <a:pPr marL="0" indent="0">
              <a:lnSpc>
                <a:spcPct val="100000"/>
              </a:lnSpc>
              <a:buNone/>
            </a:pPr>
            <a:r>
              <a:rPr lang="en-US" sz="2000" b="1">
                <a:solidFill>
                  <a:schemeClr val="bg1"/>
                </a:solidFill>
                <a:highlight>
                  <a:srgbClr val="FF6720"/>
                </a:highlight>
                <a:latin typeface="Arial" panose="020B0604020202020204" pitchFamily="34" charset="0"/>
                <a:cs typeface="Arial" panose="020B0604020202020204" pitchFamily="34" charset="0"/>
              </a:rPr>
              <a:t>RESULTS</a:t>
            </a:r>
            <a:endParaRPr lang="en-US" sz="2000" noProof="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FC296A38-C0C7-0459-E95A-06AC60E79DEC}"/>
              </a:ext>
            </a:extLst>
          </p:cNvPr>
          <p:cNvSpPr>
            <a:spLocks noGrp="1"/>
          </p:cNvSpPr>
          <p:nvPr>
            <p:ph type="title"/>
          </p:nvPr>
        </p:nvSpPr>
        <p:spPr>
          <a:xfrm>
            <a:off x="838200" y="0"/>
            <a:ext cx="10515600" cy="603849"/>
          </a:xfrm>
        </p:spPr>
        <p:txBody>
          <a:bodyPr>
            <a:noAutofit/>
          </a:bodyPr>
          <a:lstStyle/>
          <a:p>
            <a:r>
              <a:rPr lang="en-US" sz="2400">
                <a:latin typeface="Arial" panose="020B0604020202020204" pitchFamily="34" charset="0"/>
                <a:cs typeface="Arial" panose="020B0604020202020204" pitchFamily="34" charset="0"/>
              </a:rPr>
              <a:t>Management of patients with PBBC in the post-</a:t>
            </a:r>
            <a:r>
              <a:rPr lang="en-US" sz="2400" err="1">
                <a:latin typeface="Arial" panose="020B0604020202020204" pitchFamily="34" charset="0"/>
                <a:cs typeface="Arial" panose="020B0604020202020204" pitchFamily="34" charset="0"/>
              </a:rPr>
              <a:t>obeticholic</a:t>
            </a:r>
            <a:r>
              <a:rPr lang="en-US" sz="2400">
                <a:latin typeface="Arial" panose="020B0604020202020204" pitchFamily="34" charset="0"/>
                <a:cs typeface="Arial" panose="020B0604020202020204" pitchFamily="34" charset="0"/>
              </a:rPr>
              <a:t> era: Real-world effectiveness data on </a:t>
            </a:r>
            <a:r>
              <a:rPr lang="en-US" sz="2400" err="1">
                <a:latin typeface="Arial" panose="020B0604020202020204" pitchFamily="34" charset="0"/>
                <a:cs typeface="Arial" panose="020B0604020202020204" pitchFamily="34" charset="0"/>
              </a:rPr>
              <a:t>elafibranor</a:t>
            </a:r>
            <a:r>
              <a:rPr lang="en-US" sz="2400">
                <a:latin typeface="Arial" panose="020B0604020202020204" pitchFamily="34" charset="0"/>
                <a:cs typeface="Arial" panose="020B0604020202020204" pitchFamily="34" charset="0"/>
              </a:rPr>
              <a:t> and </a:t>
            </a:r>
            <a:r>
              <a:rPr lang="en-US" sz="2400" err="1">
                <a:latin typeface="Arial" panose="020B0604020202020204" pitchFamily="34" charset="0"/>
                <a:cs typeface="Arial" panose="020B0604020202020204" pitchFamily="34" charset="0"/>
              </a:rPr>
              <a:t>seladelpar</a:t>
            </a:r>
            <a:r>
              <a:rPr lang="en-US" sz="2400">
                <a:latin typeface="Arial" panose="020B0604020202020204" pitchFamily="34" charset="0"/>
                <a:cs typeface="Arial" panose="020B0604020202020204" pitchFamily="34" charset="0"/>
              </a:rPr>
              <a:t> from the </a:t>
            </a:r>
            <a:r>
              <a:rPr lang="en-US" sz="2400" err="1">
                <a:latin typeface="Arial" panose="020B0604020202020204" pitchFamily="34" charset="0"/>
                <a:cs typeface="Arial" panose="020B0604020202020204" pitchFamily="34" charset="0"/>
              </a:rPr>
              <a:t>ColHai</a:t>
            </a:r>
            <a:r>
              <a:rPr lang="en-US" sz="2400">
                <a:latin typeface="Arial" panose="020B0604020202020204" pitchFamily="34" charset="0"/>
                <a:cs typeface="Arial" panose="020B0604020202020204" pitchFamily="34" charset="0"/>
              </a:rPr>
              <a:t> registry</a:t>
            </a:r>
            <a:endParaRPr lang="en-US" sz="2400" noProof="0">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BB77A954-2923-122C-187F-3EA60A279F16}"/>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*Triple therapy consisted of OCA + UDCA + bezafibrate.</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Diaz-Gonzalez A</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OS-010.</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F294785B-383F-D16E-8B32-6105A7B5E039}"/>
              </a:ext>
            </a:extLst>
          </p:cNvPr>
          <p:cNvCxnSpPr>
            <a:cxnSpLocks/>
          </p:cNvCxnSpPr>
          <p:nvPr/>
        </p:nvCxnSpPr>
        <p:spPr>
          <a:xfrm>
            <a:off x="5101318" y="5209755"/>
            <a:ext cx="0" cy="1321014"/>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9D65497E-C13E-6822-331E-FDD0CDB268CA}"/>
              </a:ext>
            </a:extLst>
          </p:cNvPr>
          <p:cNvGrpSpPr/>
          <p:nvPr/>
        </p:nvGrpSpPr>
        <p:grpSpPr>
          <a:xfrm>
            <a:off x="6013679" y="801597"/>
            <a:ext cx="5092096" cy="2352826"/>
            <a:chOff x="0" y="1507982"/>
            <a:chExt cx="5092096" cy="2352826"/>
          </a:xfrm>
        </p:grpSpPr>
        <p:graphicFrame>
          <p:nvGraphicFramePr>
            <p:cNvPr id="3" name="Chart 2">
              <a:extLst>
                <a:ext uri="{FF2B5EF4-FFF2-40B4-BE49-F238E27FC236}">
                  <a16:creationId xmlns:a16="http://schemas.microsoft.com/office/drawing/2014/main" id="{8E7C349D-E715-C75A-9031-49F1799D22F9}"/>
                </a:ext>
              </a:extLst>
            </p:cNvPr>
            <p:cNvGraphicFramePr/>
            <p:nvPr/>
          </p:nvGraphicFramePr>
          <p:xfrm>
            <a:off x="0" y="1807425"/>
            <a:ext cx="5092096" cy="205338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222CB1F9-8FD0-0534-1E82-3A6150006A3A}"/>
                </a:ext>
              </a:extLst>
            </p:cNvPr>
            <p:cNvSpPr txBox="1"/>
            <p:nvPr/>
          </p:nvSpPr>
          <p:spPr>
            <a:xfrm>
              <a:off x="1049927" y="1507982"/>
              <a:ext cx="3731984" cy="338554"/>
            </a:xfrm>
            <a:prstGeom prst="rect">
              <a:avLst/>
            </a:prstGeom>
            <a:noFill/>
          </p:spPr>
          <p:txBody>
            <a:bodyPr wrap="none" rtlCol="0">
              <a:spAutoFit/>
            </a:bodyPr>
            <a:lstStyle/>
            <a:p>
              <a:pPr algn="ctr"/>
              <a:r>
                <a:rPr lang="en-US" sz="1600" b="1">
                  <a:latin typeface="Arial" panose="020B0604020202020204" pitchFamily="34" charset="0"/>
                  <a:cs typeface="Arial" panose="020B0604020202020204" pitchFamily="34" charset="0"/>
                </a:rPr>
                <a:t>Median ALP reduction from baseline</a:t>
              </a:r>
              <a:endParaRPr lang="en-NZ" sz="1600" b="1">
                <a:latin typeface="Arial" panose="020B0604020202020204" pitchFamily="34" charset="0"/>
                <a:cs typeface="Arial" panose="020B0604020202020204" pitchFamily="34" charset="0"/>
              </a:endParaRPr>
            </a:p>
          </p:txBody>
        </p:sp>
      </p:grpSp>
      <p:graphicFrame>
        <p:nvGraphicFramePr>
          <p:cNvPr id="14" name="Chart 13">
            <a:extLst>
              <a:ext uri="{FF2B5EF4-FFF2-40B4-BE49-F238E27FC236}">
                <a16:creationId xmlns:a16="http://schemas.microsoft.com/office/drawing/2014/main" id="{CDCF7E4E-D76C-25F2-2DB1-FDA13196EFD6}"/>
              </a:ext>
            </a:extLst>
          </p:cNvPr>
          <p:cNvGraphicFramePr/>
          <p:nvPr>
            <p:extLst>
              <p:ext uri="{D42A27DB-BD31-4B8C-83A1-F6EECF244321}">
                <p14:modId xmlns:p14="http://schemas.microsoft.com/office/powerpoint/2010/main" val="2129982585"/>
              </p:ext>
            </p:extLst>
          </p:nvPr>
        </p:nvGraphicFramePr>
        <p:xfrm>
          <a:off x="0" y="4160251"/>
          <a:ext cx="5092096" cy="2111906"/>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934356D3-8740-C42B-6F6B-01BC0853969D}"/>
              </a:ext>
            </a:extLst>
          </p:cNvPr>
          <p:cNvSpPr txBox="1"/>
          <p:nvPr/>
        </p:nvSpPr>
        <p:spPr>
          <a:xfrm>
            <a:off x="1158071" y="4096536"/>
            <a:ext cx="3515707" cy="338554"/>
          </a:xfrm>
          <a:prstGeom prst="rect">
            <a:avLst/>
          </a:prstGeom>
          <a:noFill/>
        </p:spPr>
        <p:txBody>
          <a:bodyPr wrap="none" rtlCol="0">
            <a:spAutoFit/>
          </a:bodyPr>
          <a:lstStyle/>
          <a:p>
            <a:pPr algn="ctr"/>
            <a:r>
              <a:rPr lang="en-US" sz="1600" b="1" dirty="0">
                <a:latin typeface="Arial" panose="020B0604020202020204" pitchFamily="34" charset="0"/>
                <a:cs typeface="Arial" panose="020B0604020202020204" pitchFamily="34" charset="0"/>
              </a:rPr>
              <a:t>Paris-II response by prior therapy</a:t>
            </a:r>
            <a:endParaRPr lang="en-NZ" sz="1600" b="1" dirty="0">
              <a:latin typeface="Arial" panose="020B0604020202020204" pitchFamily="34" charset="0"/>
              <a:cs typeface="Arial" panose="020B0604020202020204" pitchFamily="34" charset="0"/>
            </a:endParaRPr>
          </a:p>
        </p:txBody>
      </p:sp>
      <p:graphicFrame>
        <p:nvGraphicFramePr>
          <p:cNvPr id="16" name="Chart 15">
            <a:extLst>
              <a:ext uri="{FF2B5EF4-FFF2-40B4-BE49-F238E27FC236}">
                <a16:creationId xmlns:a16="http://schemas.microsoft.com/office/drawing/2014/main" id="{515B21BF-B18C-1267-621B-A432B6C21E25}"/>
              </a:ext>
            </a:extLst>
          </p:cNvPr>
          <p:cNvGraphicFramePr/>
          <p:nvPr/>
        </p:nvGraphicFramePr>
        <p:xfrm>
          <a:off x="0" y="1757673"/>
          <a:ext cx="5092096" cy="211190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17A5AAFE-B049-3562-5D6A-7FA1E7C4089A}"/>
              </a:ext>
            </a:extLst>
          </p:cNvPr>
          <p:cNvSpPr txBox="1"/>
          <p:nvPr/>
        </p:nvSpPr>
        <p:spPr>
          <a:xfrm>
            <a:off x="1215780" y="1530716"/>
            <a:ext cx="3400291" cy="338554"/>
          </a:xfrm>
          <a:prstGeom prst="rect">
            <a:avLst/>
          </a:prstGeom>
          <a:noFill/>
        </p:spPr>
        <p:txBody>
          <a:bodyPr wrap="none" rtlCol="0">
            <a:spAutoFit/>
          </a:bodyPr>
          <a:lstStyle/>
          <a:p>
            <a:pPr algn="ctr"/>
            <a:r>
              <a:rPr lang="en-US" sz="1600" b="1">
                <a:latin typeface="Arial" panose="020B0604020202020204" pitchFamily="34" charset="0"/>
                <a:cs typeface="Arial" panose="020B0604020202020204" pitchFamily="34" charset="0"/>
              </a:rPr>
              <a:t>POISE response by prior therapy</a:t>
            </a:r>
            <a:endParaRPr lang="en-NZ" sz="1600" b="1">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159B0368-0115-4F78-6F5E-BBBA23F7E42B}"/>
              </a:ext>
            </a:extLst>
          </p:cNvPr>
          <p:cNvGrpSpPr/>
          <p:nvPr/>
        </p:nvGrpSpPr>
        <p:grpSpPr>
          <a:xfrm>
            <a:off x="1981349" y="993458"/>
            <a:ext cx="2212363" cy="461665"/>
            <a:chOff x="6869882" y="5689233"/>
            <a:chExt cx="2212363" cy="461665"/>
          </a:xfrm>
        </p:grpSpPr>
        <p:sp>
          <p:nvSpPr>
            <p:cNvPr id="19" name="Rectangle 18">
              <a:extLst>
                <a:ext uri="{FF2B5EF4-FFF2-40B4-BE49-F238E27FC236}">
                  <a16:creationId xmlns:a16="http://schemas.microsoft.com/office/drawing/2014/main" id="{7E6F60E4-DC94-6951-ECE8-CC9B7469DC55}"/>
                </a:ext>
              </a:extLst>
            </p:cNvPr>
            <p:cNvSpPr/>
            <p:nvPr/>
          </p:nvSpPr>
          <p:spPr>
            <a:xfrm>
              <a:off x="6869882" y="5741453"/>
              <a:ext cx="187284" cy="1783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9006443B-050B-732A-D900-B1616B3003DD}"/>
                </a:ext>
              </a:extLst>
            </p:cNvPr>
            <p:cNvSpPr txBox="1"/>
            <p:nvPr/>
          </p:nvSpPr>
          <p:spPr>
            <a:xfrm>
              <a:off x="7022997" y="5689233"/>
              <a:ext cx="925253" cy="461665"/>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Elafibranor</a:t>
              </a:r>
            </a:p>
            <a:p>
              <a:pPr algn="l"/>
              <a:r>
                <a:rPr lang="en-US" sz="1200">
                  <a:latin typeface="Arial" panose="020B0604020202020204" pitchFamily="34" charset="0"/>
                  <a:cs typeface="Arial" panose="020B0604020202020204" pitchFamily="34" charset="0"/>
                </a:rPr>
                <a:t>(n=115)</a:t>
              </a:r>
              <a:endParaRPr lang="en-NZ" sz="120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5197928-CD16-631E-2D84-66FD7BD7FBEE}"/>
                </a:ext>
              </a:extLst>
            </p:cNvPr>
            <p:cNvSpPr/>
            <p:nvPr/>
          </p:nvSpPr>
          <p:spPr>
            <a:xfrm>
              <a:off x="8013495" y="5741453"/>
              <a:ext cx="187284" cy="178335"/>
            </a:xfrm>
            <a:prstGeom prst="rect">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08FE2A2-16DE-8602-102D-94F155E866A1}"/>
                </a:ext>
              </a:extLst>
            </p:cNvPr>
            <p:cNvSpPr txBox="1"/>
            <p:nvPr/>
          </p:nvSpPr>
          <p:spPr>
            <a:xfrm>
              <a:off x="8166610" y="5689233"/>
              <a:ext cx="915635" cy="461665"/>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Seladelpar</a:t>
              </a:r>
            </a:p>
            <a:p>
              <a:pPr algn="l"/>
              <a:r>
                <a:rPr lang="en-US" sz="1200">
                  <a:latin typeface="Arial" panose="020B0604020202020204" pitchFamily="34" charset="0"/>
                  <a:cs typeface="Arial" panose="020B0604020202020204" pitchFamily="34" charset="0"/>
                </a:rPr>
                <a:t>(n=297)</a:t>
              </a:r>
              <a:endParaRPr lang="en-NZ" sz="1200">
                <a:latin typeface="Arial" panose="020B0604020202020204" pitchFamily="34" charset="0"/>
                <a:cs typeface="Arial" panose="020B0604020202020204" pitchFamily="34" charset="0"/>
              </a:endParaRPr>
            </a:p>
          </p:txBody>
        </p:sp>
      </p:grpSp>
      <p:sp>
        <p:nvSpPr>
          <p:cNvPr id="23" name="Content Placeholder 1">
            <a:extLst>
              <a:ext uri="{FF2B5EF4-FFF2-40B4-BE49-F238E27FC236}">
                <a16:creationId xmlns:a16="http://schemas.microsoft.com/office/drawing/2014/main" id="{3EC1C56A-E535-8F04-608A-9A6DAB21C918}"/>
              </a:ext>
            </a:extLst>
          </p:cNvPr>
          <p:cNvSpPr txBox="1">
            <a:spLocks/>
          </p:cNvSpPr>
          <p:nvPr/>
        </p:nvSpPr>
        <p:spPr>
          <a:xfrm>
            <a:off x="5163112" y="5216204"/>
            <a:ext cx="6906610" cy="151323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FF6720"/>
                </a:highlight>
                <a:latin typeface="Arial" panose="020B0604020202020204" pitchFamily="34" charset="0"/>
                <a:cs typeface="Arial" panose="020B0604020202020204" pitchFamily="34" charset="0"/>
              </a:rPr>
              <a:t>CONCLUSIONS</a:t>
            </a:r>
          </a:p>
          <a:p>
            <a:pPr>
              <a:lnSpc>
                <a:spcPct val="100000"/>
              </a:lnSpc>
            </a:pPr>
            <a:r>
              <a:rPr lang="en-GB" sz="1600" dirty="0">
                <a:latin typeface="Arial" panose="020B0604020202020204" pitchFamily="34" charset="0"/>
                <a:cs typeface="Arial" panose="020B0604020202020204" pitchFamily="34" charset="0"/>
              </a:rPr>
              <a:t>In this first real-world experience from the </a:t>
            </a:r>
            <a:r>
              <a:rPr lang="en-GB" sz="1600" dirty="0" err="1">
                <a:latin typeface="Arial" panose="020B0604020202020204" pitchFamily="34" charset="0"/>
                <a:cs typeface="Arial" panose="020B0604020202020204" pitchFamily="34" charset="0"/>
              </a:rPr>
              <a:t>ColHai</a:t>
            </a:r>
            <a:r>
              <a:rPr lang="en-GB" sz="1600" dirty="0">
                <a:latin typeface="Arial" panose="020B0604020202020204" pitchFamily="34" charset="0"/>
                <a:cs typeface="Arial" panose="020B0604020202020204" pitchFamily="34" charset="0"/>
              </a:rPr>
              <a:t> registry, </a:t>
            </a:r>
            <a:r>
              <a:rPr lang="en-GB" sz="1600" dirty="0" err="1">
                <a:latin typeface="Arial" panose="020B0604020202020204" pitchFamily="34" charset="0"/>
                <a:cs typeface="Arial" panose="020B0604020202020204" pitchFamily="34" charset="0"/>
              </a:rPr>
              <a:t>elafibranor</a:t>
            </a:r>
            <a:r>
              <a:rPr lang="en-GB" sz="1600" dirty="0">
                <a:latin typeface="Arial" panose="020B0604020202020204" pitchFamily="34" charset="0"/>
                <a:cs typeface="Arial" panose="020B0604020202020204" pitchFamily="34" charset="0"/>
              </a:rPr>
              <a:t> and </a:t>
            </a:r>
            <a:r>
              <a:rPr lang="en-GB" sz="1600" dirty="0" err="1">
                <a:latin typeface="Arial" panose="020B0604020202020204" pitchFamily="34" charset="0"/>
                <a:cs typeface="Arial" panose="020B0604020202020204" pitchFamily="34" charset="0"/>
              </a:rPr>
              <a:t>seladelpar</a:t>
            </a:r>
            <a:r>
              <a:rPr lang="en-GB" sz="1600" dirty="0">
                <a:latin typeface="Arial" panose="020B0604020202020204" pitchFamily="34" charset="0"/>
                <a:cs typeface="Arial" panose="020B0604020202020204" pitchFamily="34" charset="0"/>
              </a:rPr>
              <a:t> demonstrated clinically relevant reductions in ALP and early biochemical response in patients with PBC, even in those previously exposed to second-line therapies</a:t>
            </a:r>
            <a:endParaRPr lang="en-US" sz="1100" dirty="0">
              <a:solidFill>
                <a:schemeClr val="bg1"/>
              </a:solidFill>
              <a:highlight>
                <a:srgbClr val="FF6720"/>
              </a:highlight>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3B67E003-99F9-2A44-30C2-2A3D9478C28F}"/>
              </a:ext>
            </a:extLst>
          </p:cNvPr>
          <p:cNvCxnSpPr>
            <a:cxnSpLocks/>
          </p:cNvCxnSpPr>
          <p:nvPr/>
        </p:nvCxnSpPr>
        <p:spPr>
          <a:xfrm flipH="1">
            <a:off x="5101318" y="5213823"/>
            <a:ext cx="6531641"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6468B74-FBDD-A5E9-AF54-193636CBAA18}"/>
              </a:ext>
            </a:extLst>
          </p:cNvPr>
          <p:cNvSpPr txBox="1"/>
          <p:nvPr/>
        </p:nvSpPr>
        <p:spPr>
          <a:xfrm>
            <a:off x="5110541" y="3099448"/>
            <a:ext cx="7050491" cy="2121606"/>
          </a:xfrm>
          <a:prstGeom prst="rect">
            <a:avLst/>
          </a:prstGeom>
          <a:noFill/>
        </p:spPr>
        <p:txBody>
          <a:bodyPr wrap="square">
            <a:spAutoFit/>
          </a:bodyPr>
          <a:lstStyle/>
          <a:p>
            <a:pPr marL="285750" indent="-285750">
              <a:lnSpc>
                <a:spcPct val="90000"/>
              </a:lnSpc>
              <a:spcBef>
                <a:spcPts val="1000"/>
              </a:spcBef>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Among patients previously treated with OCA + UDCA, 18 (10%) and </a:t>
            </a:r>
            <a:br>
              <a:rPr lang="en-GB" sz="1600" dirty="0">
                <a:effectLst/>
                <a:latin typeface="Arial" panose="020B0604020202020204" pitchFamily="34" charset="0"/>
                <a:ea typeface="Times New Roman" panose="02020603050405020304" pitchFamily="18" charset="0"/>
                <a:cs typeface="Arial" panose="020B0604020202020204" pitchFamily="34" charset="0"/>
              </a:rPr>
            </a:br>
            <a:r>
              <a:rPr lang="en-GB" sz="1600" dirty="0">
                <a:effectLst/>
                <a:latin typeface="Arial" panose="020B0604020202020204" pitchFamily="34" charset="0"/>
                <a:ea typeface="Times New Roman" panose="02020603050405020304" pitchFamily="18" charset="0"/>
                <a:cs typeface="Arial" panose="020B0604020202020204" pitchFamily="34" charset="0"/>
              </a:rPr>
              <a:t>10 (6%) lost Paris-II and POISE responses, respectively, after </a:t>
            </a:r>
            <a:br>
              <a:rPr lang="en-GB" sz="1600" dirty="0">
                <a:effectLst/>
                <a:latin typeface="Arial" panose="020B0604020202020204" pitchFamily="34" charset="0"/>
                <a:ea typeface="Times New Roman" panose="02020603050405020304" pitchFamily="18" charset="0"/>
                <a:cs typeface="Arial" panose="020B0604020202020204" pitchFamily="34" charset="0"/>
              </a:rPr>
            </a:br>
            <a:r>
              <a:rPr lang="en-GB" sz="1600" dirty="0">
                <a:effectLst/>
                <a:latin typeface="Arial" panose="020B0604020202020204" pitchFamily="34" charset="0"/>
                <a:ea typeface="Times New Roman" panose="02020603050405020304" pitchFamily="18" charset="0"/>
                <a:cs typeface="Arial" panose="020B0604020202020204" pitchFamily="34" charset="0"/>
              </a:rPr>
              <a:t>OCA discontinuation</a:t>
            </a:r>
            <a:endParaRPr lang="en-GB"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90000"/>
              </a:lnSpc>
              <a:spcBef>
                <a:spcPts val="1000"/>
              </a:spcBef>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Similarly, 27 (23%) and 18 (15%) on OCA + UDCA + </a:t>
            </a:r>
            <a:r>
              <a:rPr lang="en-GB" sz="1600" dirty="0">
                <a:latin typeface="Arial" panose="020B0604020202020204" pitchFamily="34" charset="0"/>
                <a:ea typeface="Times New Roman" panose="02020603050405020304" pitchFamily="18" charset="0"/>
                <a:cs typeface="Arial" panose="020B0604020202020204" pitchFamily="34" charset="0"/>
              </a:rPr>
              <a:t>bezafibrate</a:t>
            </a:r>
            <a:r>
              <a:rPr lang="en-GB" sz="1600" dirty="0">
                <a:effectLst/>
                <a:latin typeface="Arial" panose="020B0604020202020204" pitchFamily="34" charset="0"/>
                <a:ea typeface="Times New Roman" panose="02020603050405020304" pitchFamily="18" charset="0"/>
                <a:cs typeface="Arial" panose="020B0604020202020204" pitchFamily="34" charset="0"/>
              </a:rPr>
              <a:t> </a:t>
            </a:r>
            <a:br>
              <a:rPr lang="en-GB" sz="1600" dirty="0">
                <a:effectLst/>
                <a:latin typeface="Arial" panose="020B0604020202020204" pitchFamily="34" charset="0"/>
                <a:ea typeface="Times New Roman" panose="02020603050405020304" pitchFamily="18" charset="0"/>
                <a:cs typeface="Arial" panose="020B0604020202020204" pitchFamily="34" charset="0"/>
              </a:rPr>
            </a:br>
            <a:r>
              <a:rPr lang="en-GB" sz="1600" dirty="0">
                <a:effectLst/>
                <a:latin typeface="Arial" panose="020B0604020202020204" pitchFamily="34" charset="0"/>
                <a:ea typeface="Times New Roman" panose="02020603050405020304" pitchFamily="18" charset="0"/>
                <a:cs typeface="Arial" panose="020B0604020202020204" pitchFamily="34" charset="0"/>
              </a:rPr>
              <a:t>lost Paris-II and POISE responses</a:t>
            </a:r>
            <a:r>
              <a:rPr lang="en-GB" sz="1600" dirty="0">
                <a:latin typeface="Arial" panose="020B0604020202020204" pitchFamily="34" charset="0"/>
                <a:ea typeface="Times New Roman" panose="02020603050405020304" pitchFamily="18" charset="0"/>
                <a:cs typeface="Arial" panose="020B0604020202020204" pitchFamily="34" charset="0"/>
              </a:rPr>
              <a:t>, respectively,</a:t>
            </a:r>
            <a:r>
              <a:rPr lang="en-GB" sz="1600" dirty="0">
                <a:effectLst/>
                <a:latin typeface="Arial" panose="020B0604020202020204" pitchFamily="34" charset="0"/>
                <a:ea typeface="Times New Roman" panose="02020603050405020304" pitchFamily="18" charset="0"/>
                <a:cs typeface="Arial" panose="020B0604020202020204" pitchFamily="34" charset="0"/>
              </a:rPr>
              <a:t> after triple therapy </a:t>
            </a:r>
            <a:br>
              <a:rPr lang="en-GB" sz="1600" dirty="0">
                <a:effectLst/>
                <a:latin typeface="Arial" panose="020B0604020202020204" pitchFamily="34" charset="0"/>
                <a:ea typeface="Times New Roman" panose="02020603050405020304" pitchFamily="18" charset="0"/>
                <a:cs typeface="Arial" panose="020B0604020202020204" pitchFamily="34" charset="0"/>
              </a:rPr>
            </a:br>
            <a:r>
              <a:rPr lang="en-GB" sz="1600" dirty="0">
                <a:effectLst/>
                <a:latin typeface="Arial" panose="020B0604020202020204" pitchFamily="34" charset="0"/>
                <a:ea typeface="Times New Roman" panose="02020603050405020304" pitchFamily="18" charset="0"/>
                <a:cs typeface="Arial" panose="020B0604020202020204" pitchFamily="34" charset="0"/>
              </a:rPr>
              <a:t>discontinuation</a:t>
            </a:r>
            <a:endParaRPr lang="en-NZ" sz="16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lnSpc>
                <a:spcPct val="90000"/>
              </a:lnSpc>
              <a:spcBef>
                <a:spcPts val="1000"/>
              </a:spcBef>
              <a:buFont typeface="Arial" panose="020B0604020202020204" pitchFamily="34" charset="0"/>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Fatigue and pruritus improved in 16 (39%) and 14 (47%) patients treated with </a:t>
            </a:r>
            <a:r>
              <a:rPr lang="en-GB" sz="1600" dirty="0" err="1">
                <a:latin typeface="Arial" panose="020B0604020202020204" pitchFamily="34" charset="0"/>
                <a:ea typeface="Times New Roman" panose="02020603050405020304" pitchFamily="18" charset="0"/>
                <a:cs typeface="Arial" panose="020B0604020202020204" pitchFamily="34" charset="0"/>
              </a:rPr>
              <a:t>elafibranor</a:t>
            </a:r>
            <a:r>
              <a:rPr lang="en-GB" sz="1600" dirty="0">
                <a:latin typeface="Arial" panose="020B0604020202020204" pitchFamily="34" charset="0"/>
                <a:ea typeface="Times New Roman" panose="02020603050405020304" pitchFamily="18" charset="0"/>
                <a:cs typeface="Arial" panose="020B0604020202020204" pitchFamily="34" charset="0"/>
              </a:rPr>
              <a:t>,</a:t>
            </a:r>
            <a:r>
              <a:rPr lang="en-GB" sz="1600" dirty="0">
                <a:effectLst/>
                <a:latin typeface="Arial" panose="020B0604020202020204" pitchFamily="34" charset="0"/>
                <a:ea typeface="Times New Roman" panose="02020603050405020304" pitchFamily="18" charset="0"/>
                <a:cs typeface="Arial" panose="020B0604020202020204" pitchFamily="34" charset="0"/>
              </a:rPr>
              <a:t> and 28 (28%) and 65 (64%) with </a:t>
            </a:r>
            <a:r>
              <a:rPr lang="en-GB" sz="1600" dirty="0" err="1">
                <a:latin typeface="Arial" panose="020B0604020202020204" pitchFamily="34" charset="0"/>
                <a:ea typeface="Times New Roman" panose="02020603050405020304" pitchFamily="18" charset="0"/>
                <a:cs typeface="Arial" panose="020B0604020202020204" pitchFamily="34" charset="0"/>
              </a:rPr>
              <a:t>seladelpar</a:t>
            </a:r>
            <a:r>
              <a:rPr lang="en-GB" sz="1600" dirty="0">
                <a:latin typeface="Arial" panose="020B0604020202020204" pitchFamily="34" charset="0"/>
                <a:ea typeface="Times New Roman" panose="02020603050405020304" pitchFamily="18" charset="0"/>
                <a:cs typeface="Arial" panose="020B0604020202020204" pitchFamily="34" charset="0"/>
              </a:rPr>
              <a:t>, respectively</a:t>
            </a:r>
          </a:p>
        </p:txBody>
      </p:sp>
      <p:pic>
        <p:nvPicPr>
          <p:cNvPr id="5" name="Picture 4">
            <a:hlinkClick r:id="rId6" action="ppaction://hlinksldjump"/>
            <a:extLst>
              <a:ext uri="{FF2B5EF4-FFF2-40B4-BE49-F238E27FC236}">
                <a16:creationId xmlns:a16="http://schemas.microsoft.com/office/drawing/2014/main" id="{2CF05163-5C91-C184-2921-667094B14886}"/>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681340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7E25E0E2-B9A0-1CCB-97DE-DF1FF711872E}"/>
              </a:ext>
            </a:extLst>
          </p:cNvPr>
          <p:cNvSpPr/>
          <p:nvPr/>
        </p:nvSpPr>
        <p:spPr>
          <a:xfrm>
            <a:off x="8234465" y="1932037"/>
            <a:ext cx="3641667" cy="773974"/>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defRPr/>
            </a:pPr>
            <a:r>
              <a:rPr lang="en-GB" sz="1400" b="1">
                <a:solidFill>
                  <a:srgbClr val="004B87"/>
                </a:solidFill>
                <a:latin typeface="Arial" panose="020B0604020202020204"/>
              </a:rPr>
              <a:t>Real-world cohort (N=256)</a:t>
            </a:r>
          </a:p>
          <a:p>
            <a:pPr lvl="0" algn="ctr">
              <a:defRPr/>
            </a:pPr>
            <a:r>
              <a:rPr kumimoji="0" lang="en-GB" sz="1400" u="none" strike="noStrike" kern="1200" cap="none" spc="0" normalizeH="0" baseline="0" noProof="0">
                <a:ln>
                  <a:noFill/>
                </a:ln>
                <a:solidFill>
                  <a:srgbClr val="004B87"/>
                </a:solidFill>
                <a:effectLst/>
                <a:uLnTx/>
                <a:uFillTx/>
                <a:latin typeface="Arial" panose="020B0604020202020204"/>
                <a:ea typeface="+mn-ea"/>
                <a:cs typeface="+mn-cs"/>
              </a:rPr>
              <a:t>nt-BSEP, n=201; FIC1, n=55</a:t>
            </a:r>
          </a:p>
          <a:p>
            <a:pPr lvl="0" algn="ctr">
              <a:defRPr/>
            </a:pPr>
            <a:r>
              <a:rPr lang="en-GB" sz="1200" i="1">
                <a:solidFill>
                  <a:srgbClr val="004B87"/>
                </a:solidFill>
                <a:latin typeface="Arial" panose="020B0604020202020204"/>
              </a:rPr>
              <a:t>(aged 1 to &lt;18 years, randomly selected)</a:t>
            </a:r>
            <a:endParaRPr kumimoji="0" lang="en-GB" sz="1200" i="1"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E014234C-E2A7-873D-75AF-486B0067F98C}"/>
              </a:ext>
            </a:extLst>
          </p:cNvPr>
          <p:cNvSpPr/>
          <p:nvPr/>
        </p:nvSpPr>
        <p:spPr>
          <a:xfrm>
            <a:off x="4192475" y="1943540"/>
            <a:ext cx="3639312" cy="764672"/>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defRPr/>
            </a:pPr>
            <a:r>
              <a:rPr lang="en-GB" sz="1400" b="1" dirty="0" err="1">
                <a:solidFill>
                  <a:srgbClr val="004B87"/>
                </a:solidFill>
                <a:latin typeface="Arial" panose="020B0604020202020204"/>
              </a:rPr>
              <a:t>Maralixibat</a:t>
            </a:r>
            <a:r>
              <a:rPr lang="en-GB" sz="1400" b="1" dirty="0">
                <a:solidFill>
                  <a:srgbClr val="004B87"/>
                </a:solidFill>
                <a:latin typeface="Arial" panose="020B0604020202020204"/>
              </a:rPr>
              <a:t> PFIC trials (N=41)</a:t>
            </a:r>
          </a:p>
          <a:p>
            <a:pPr lvl="0" algn="ctr">
              <a:defRPr/>
            </a:pPr>
            <a:r>
              <a:rPr kumimoji="0" lang="en-GB" sz="1400" u="none" strike="noStrike" kern="1200" cap="none" spc="0" normalizeH="0" baseline="0" noProof="0" dirty="0" err="1">
                <a:ln>
                  <a:noFill/>
                </a:ln>
                <a:solidFill>
                  <a:srgbClr val="004B87"/>
                </a:solidFill>
                <a:effectLst/>
                <a:uLnTx/>
                <a:uFillTx/>
                <a:latin typeface="Arial" panose="020B0604020202020204"/>
                <a:ea typeface="+mn-ea"/>
                <a:cs typeface="+mn-cs"/>
              </a:rPr>
              <a:t>nt</a:t>
            </a:r>
            <a:r>
              <a:rPr kumimoji="0" lang="en-GB" sz="1400" u="none" strike="noStrike" kern="1200" cap="none" spc="0" normalizeH="0" baseline="0" noProof="0" dirty="0">
                <a:ln>
                  <a:noFill/>
                </a:ln>
                <a:solidFill>
                  <a:srgbClr val="004B87"/>
                </a:solidFill>
                <a:effectLst/>
                <a:uLnTx/>
                <a:uFillTx/>
                <a:latin typeface="Arial" panose="020B0604020202020204"/>
                <a:ea typeface="+mn-ea"/>
                <a:cs typeface="+mn-cs"/>
              </a:rPr>
              <a:t>-BSEP, n=28; FIC1, n=13</a:t>
            </a:r>
            <a:endPar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89589" y="787907"/>
            <a:ext cx="3739952" cy="4732065"/>
          </a:xfrm>
        </p:spPr>
        <p:txBody>
          <a:bodyPr wrap="square">
            <a:spAutoFit/>
          </a:bodyPr>
          <a:lstStyle/>
          <a:p>
            <a:pPr marL="0" indent="0">
              <a:lnSpc>
                <a:spcPct val="100000"/>
              </a:lnSpc>
              <a:buNone/>
            </a:pPr>
            <a:r>
              <a:rPr lang="en-US" sz="2000" b="1" noProof="0" dirty="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dirty="0">
              <a:solidFill>
                <a:schemeClr val="bg1"/>
              </a:solidFill>
              <a:highlight>
                <a:srgbClr val="FF6720"/>
              </a:highlight>
              <a:latin typeface="Arial" panose="020B0604020202020204" pitchFamily="34" charset="0"/>
              <a:cs typeface="Arial" panose="020B0604020202020204" pitchFamily="34" charset="0"/>
            </a:endParaRPr>
          </a:p>
          <a:p>
            <a:r>
              <a:rPr lang="en-US" sz="1500" noProof="0" dirty="0">
                <a:latin typeface="Arial" panose="020B0604020202020204" pitchFamily="34" charset="0"/>
                <a:cs typeface="Arial" panose="020B0604020202020204" pitchFamily="34" charset="0"/>
              </a:rPr>
              <a:t>PFIC is a group of hepatocellular bile acid transport disorders that can lead to cholestatic pruritus, growth failure, lipid-soluble vitamin deficiency, and liver failure</a:t>
            </a:r>
          </a:p>
          <a:p>
            <a:r>
              <a:rPr lang="en-US" sz="1500" noProof="0" dirty="0" err="1">
                <a:latin typeface="Arial" panose="020B0604020202020204" pitchFamily="34" charset="0"/>
                <a:cs typeface="Arial" panose="020B0604020202020204" pitchFamily="34" charset="0"/>
              </a:rPr>
              <a:t>Maralixibat</a:t>
            </a:r>
            <a:r>
              <a:rPr lang="en-US" sz="1500" dirty="0">
                <a:latin typeface="Arial" panose="020B0604020202020204" pitchFamily="34" charset="0"/>
                <a:cs typeface="Arial" panose="020B0604020202020204" pitchFamily="34" charset="0"/>
              </a:rPr>
              <a:t> is a minimally absorbed</a:t>
            </a:r>
            <a:r>
              <a:rPr lang="en-US" sz="1500" noProof="0" dirty="0">
                <a:latin typeface="Arial" panose="020B0604020202020204" pitchFamily="34" charset="0"/>
                <a:cs typeface="Arial" panose="020B0604020202020204" pitchFamily="34" charset="0"/>
              </a:rPr>
              <a:t> IBAT inhibitor that prevents enterohepatic bile acid recirculation and is approved for the treatment of PFIC in patients ≥3 months of age in the EU and treatment of cholestatic pruritus in patients with </a:t>
            </a:r>
            <a:r>
              <a:rPr lang="en-US" sz="1500" dirty="0">
                <a:latin typeface="Arial" panose="020B0604020202020204" pitchFamily="34" charset="0"/>
                <a:cs typeface="Arial" panose="020B0604020202020204" pitchFamily="34" charset="0"/>
              </a:rPr>
              <a:t>PFIC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≥12 months of age in the USA</a:t>
            </a:r>
            <a:endParaRPr lang="en-US" sz="1500" noProof="0" dirty="0">
              <a:latin typeface="Arial" panose="020B0604020202020204" pitchFamily="34" charset="0"/>
              <a:cs typeface="Arial" panose="020B0604020202020204" pitchFamily="34" charset="0"/>
            </a:endParaRPr>
          </a:p>
          <a:p>
            <a:r>
              <a:rPr lang="en-US" sz="1500" b="1" noProof="0" dirty="0">
                <a:latin typeface="Arial" panose="020B0604020202020204" pitchFamily="34" charset="0"/>
                <a:cs typeface="Arial" panose="020B0604020202020204" pitchFamily="34" charset="0"/>
              </a:rPr>
              <a:t>AIM: </a:t>
            </a:r>
            <a:r>
              <a:rPr lang="en-US" sz="1500" noProof="0" dirty="0">
                <a:latin typeface="Arial" panose="020B0604020202020204" pitchFamily="34" charset="0"/>
                <a:cs typeface="Arial" panose="020B0604020202020204" pitchFamily="34" charset="0"/>
              </a:rPr>
              <a:t>To compare EFS, time to SBD, liver transplant, or death in </a:t>
            </a:r>
            <a:br>
              <a:rPr lang="en-US" sz="1500" noProof="0" dirty="0">
                <a:latin typeface="Arial" panose="020B0604020202020204" pitchFamily="34" charset="0"/>
                <a:cs typeface="Arial" panose="020B0604020202020204" pitchFamily="34" charset="0"/>
              </a:rPr>
            </a:br>
            <a:r>
              <a:rPr lang="en-US" sz="1500" noProof="0" dirty="0" err="1">
                <a:latin typeface="Arial" panose="020B0604020202020204" pitchFamily="34" charset="0"/>
                <a:cs typeface="Arial" panose="020B0604020202020204" pitchFamily="34" charset="0"/>
              </a:rPr>
              <a:t>maralixibat</a:t>
            </a:r>
            <a:r>
              <a:rPr lang="en-US" sz="1500" noProof="0" dirty="0">
                <a:latin typeface="Arial" panose="020B0604020202020204" pitchFamily="34" charset="0"/>
                <a:cs typeface="Arial" panose="020B0604020202020204" pitchFamily="34" charset="0"/>
              </a:rPr>
              <a:t>-treated participants from the </a:t>
            </a:r>
            <a:r>
              <a:rPr lang="en-US" sz="1500" dirty="0" err="1">
                <a:latin typeface="Arial" panose="020B0604020202020204" pitchFamily="34" charset="0"/>
                <a:cs typeface="Arial" panose="020B0604020202020204" pitchFamily="34" charset="0"/>
              </a:rPr>
              <a:t>maralixibat</a:t>
            </a:r>
            <a:r>
              <a:rPr lang="en-US" sz="1500" dirty="0">
                <a:latin typeface="Arial" panose="020B0604020202020204" pitchFamily="34" charset="0"/>
                <a:cs typeface="Arial" panose="020B0604020202020204" pitchFamily="34" charset="0"/>
              </a:rPr>
              <a:t> PFIC </a:t>
            </a:r>
            <a:r>
              <a:rPr lang="en-US" sz="1500" noProof="0" dirty="0">
                <a:latin typeface="Arial" panose="020B0604020202020204" pitchFamily="34" charset="0"/>
                <a:cs typeface="Arial" panose="020B0604020202020204" pitchFamily="34" charset="0"/>
              </a:rPr>
              <a:t>trials with aligned real-world data of untreated patients from the NAPPED study</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US" sz="2100" noProof="0">
                <a:latin typeface="Arial" panose="020B0604020202020204" pitchFamily="34" charset="0"/>
                <a:cs typeface="Arial" panose="020B0604020202020204" pitchFamily="34" charset="0"/>
              </a:rPr>
              <a:t>Event-free survival of maralixibat-treated patients with progressive familial intrahepatic cholestasis compared with aligned real-world data of untreated patients from NAPPED</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000" baseline="30000" dirty="0"/>
          </a:p>
          <a:p>
            <a:pPr marL="0" indent="0">
              <a:buNone/>
            </a:pPr>
            <a:r>
              <a:rPr lang="en-US" sz="1100" baseline="30000" dirty="0" err="1">
                <a:latin typeface="Arial" panose="020B0604020202020204" pitchFamily="34" charset="0"/>
                <a:cs typeface="Arial" panose="020B0604020202020204" pitchFamily="34" charset="0"/>
              </a:rPr>
              <a:t>a</a:t>
            </a:r>
            <a:r>
              <a:rPr lang="en-US" sz="1100" dirty="0" err="1">
                <a:latin typeface="Arial" panose="020B0604020202020204" pitchFamily="34" charset="0"/>
                <a:cs typeface="Arial" panose="020B0604020202020204" pitchFamily="34" charset="0"/>
              </a:rPr>
              <a:t>Propensity</a:t>
            </a:r>
            <a:r>
              <a:rPr lang="en-US" sz="1100" dirty="0">
                <a:latin typeface="Arial" panose="020B0604020202020204" pitchFamily="34" charset="0"/>
                <a:cs typeface="Arial" panose="020B0604020202020204" pitchFamily="34" charset="0"/>
              </a:rPr>
              <a:t> score-based inverse probability of treatment weighting; covariates: age, sex, PFIC type, total bilirubin, AST, ALT.</a:t>
            </a:r>
            <a:endParaRPr lang="en-US" sz="1100" baseline="30000" noProof="0" dirty="0">
              <a:latin typeface="Arial" panose="020B0604020202020204" pitchFamily="34" charset="0"/>
              <a:cs typeface="Arial" panose="020B0604020202020204" pitchFamily="34" charset="0"/>
            </a:endParaRPr>
          </a:p>
          <a:p>
            <a:pPr marL="0" indent="0">
              <a:spcBef>
                <a:spcPts val="600"/>
              </a:spcBef>
              <a:buNone/>
            </a:pPr>
            <a:r>
              <a:rPr lang="en-US" sz="1100" noProof="0" dirty="0">
                <a:latin typeface="Arial" panose="020B0604020202020204" pitchFamily="34" charset="0"/>
                <a:cs typeface="Arial" panose="020B0604020202020204" pitchFamily="34" charset="0"/>
              </a:rPr>
              <a:t>Hansen B</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OS-086.</a:t>
            </a: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3957535" y="1340769"/>
            <a:ext cx="0" cy="4948906"/>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209072" y="787907"/>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25" name="Rectangle 24">
            <a:extLst>
              <a:ext uri="{FF2B5EF4-FFF2-40B4-BE49-F238E27FC236}">
                <a16:creationId xmlns:a16="http://schemas.microsoft.com/office/drawing/2014/main" id="{AA0DD038-2E40-8AFF-1B5C-1C22A38EFF2D}"/>
              </a:ext>
            </a:extLst>
          </p:cNvPr>
          <p:cNvSpPr/>
          <p:nvPr/>
        </p:nvSpPr>
        <p:spPr>
          <a:xfrm>
            <a:off x="4192475" y="1485046"/>
            <a:ext cx="3639312" cy="451924"/>
          </a:xfrm>
          <a:prstGeom prst="rect">
            <a:avLst/>
          </a:prstGeom>
          <a:solidFill>
            <a:schemeClr val="tx2"/>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Maralixibat</a:t>
            </a:r>
          </a:p>
        </p:txBody>
      </p:sp>
      <p:sp>
        <p:nvSpPr>
          <p:cNvPr id="26" name="Rectangle 25">
            <a:extLst>
              <a:ext uri="{FF2B5EF4-FFF2-40B4-BE49-F238E27FC236}">
                <a16:creationId xmlns:a16="http://schemas.microsoft.com/office/drawing/2014/main" id="{41281A06-5729-0677-954A-53C8A8F84F08}"/>
              </a:ext>
            </a:extLst>
          </p:cNvPr>
          <p:cNvSpPr/>
          <p:nvPr/>
        </p:nvSpPr>
        <p:spPr>
          <a:xfrm>
            <a:off x="8236653" y="1485046"/>
            <a:ext cx="3641667" cy="451924"/>
          </a:xfrm>
          <a:prstGeom prst="rect">
            <a:avLst/>
          </a:pr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NAPPED (Untreated external control)</a:t>
            </a:r>
          </a:p>
        </p:txBody>
      </p:sp>
      <p:sp>
        <p:nvSpPr>
          <p:cNvPr id="13" name="Rectangle 12">
            <a:extLst>
              <a:ext uri="{FF2B5EF4-FFF2-40B4-BE49-F238E27FC236}">
                <a16:creationId xmlns:a16="http://schemas.microsoft.com/office/drawing/2014/main" id="{E2BF1D72-D6E3-07DB-FB09-4519C8632D28}"/>
              </a:ext>
            </a:extLst>
          </p:cNvPr>
          <p:cNvSpPr/>
          <p:nvPr/>
        </p:nvSpPr>
        <p:spPr>
          <a:xfrm>
            <a:off x="4192477" y="3185503"/>
            <a:ext cx="7683654" cy="38843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004B87"/>
                </a:solidFill>
                <a:latin typeface="Arial" panose="020B0604020202020204"/>
              </a:rPr>
              <a:t>Cohorts were balanced using PS-</a:t>
            </a:r>
            <a:r>
              <a:rPr lang="en-GB" sz="1400" b="1" dirty="0" err="1">
                <a:solidFill>
                  <a:srgbClr val="004B87"/>
                </a:solidFill>
                <a:latin typeface="Arial" panose="020B0604020202020204"/>
              </a:rPr>
              <a:t>IPTW</a:t>
            </a:r>
            <a:r>
              <a:rPr lang="en-GB" sz="1400" b="1" baseline="30000" dirty="0" err="1">
                <a:solidFill>
                  <a:srgbClr val="004B87"/>
                </a:solidFill>
                <a:latin typeface="Arial" panose="020B0604020202020204"/>
              </a:rPr>
              <a:t>a</a:t>
            </a:r>
            <a:endParaRPr lang="en-GB" sz="1400" b="1" baseline="30000" dirty="0">
              <a:solidFill>
                <a:srgbClr val="004B87"/>
              </a:solidFill>
              <a:latin typeface="Arial" panose="020B0604020202020204"/>
            </a:endParaRPr>
          </a:p>
        </p:txBody>
      </p:sp>
      <p:cxnSp>
        <p:nvCxnSpPr>
          <p:cNvPr id="14" name="Connector: Elbow 13">
            <a:extLst>
              <a:ext uri="{FF2B5EF4-FFF2-40B4-BE49-F238E27FC236}">
                <a16:creationId xmlns:a16="http://schemas.microsoft.com/office/drawing/2014/main" id="{3386625E-9BF4-F493-B21F-08661F8B6DA1}"/>
              </a:ext>
            </a:extLst>
          </p:cNvPr>
          <p:cNvCxnSpPr>
            <a:cxnSpLocks/>
            <a:stCxn id="49" idx="2"/>
            <a:endCxn id="13" idx="0"/>
          </p:cNvCxnSpPr>
          <p:nvPr/>
        </p:nvCxnSpPr>
        <p:spPr>
          <a:xfrm rot="16200000" flipH="1">
            <a:off x="6784572" y="1935770"/>
            <a:ext cx="477291" cy="202217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759EB506-3896-0763-D04F-0CF3D40401E9}"/>
              </a:ext>
            </a:extLst>
          </p:cNvPr>
          <p:cNvCxnSpPr>
            <a:cxnSpLocks/>
            <a:stCxn id="50" idx="2"/>
            <a:endCxn id="13" idx="0"/>
          </p:cNvCxnSpPr>
          <p:nvPr/>
        </p:nvCxnSpPr>
        <p:spPr>
          <a:xfrm rot="5400000">
            <a:off x="8805056" y="1935260"/>
            <a:ext cx="479492" cy="2020995"/>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0C086F5-3F05-1F75-1229-BD534F981C74}"/>
              </a:ext>
            </a:extLst>
          </p:cNvPr>
          <p:cNvSpPr/>
          <p:nvPr/>
        </p:nvSpPr>
        <p:spPr>
          <a:xfrm>
            <a:off x="4192476" y="3778836"/>
            <a:ext cx="7683651" cy="2468880"/>
          </a:xfrm>
          <a:prstGeom prst="rect">
            <a:avLst/>
          </a:prstGeom>
          <a:solidFill>
            <a:schemeClr val="bg1">
              <a:lumMod val="95000"/>
            </a:schemeClr>
          </a:solidFill>
          <a:ln w="190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a:ln>
                  <a:noFill/>
                </a:ln>
                <a:solidFill>
                  <a:schemeClr val="tx2"/>
                </a:solidFill>
                <a:effectLst/>
                <a:uLnTx/>
                <a:uFillTx/>
                <a:latin typeface="Arial" panose="020B0604020202020204"/>
                <a:ea typeface="+mn-ea"/>
                <a:cs typeface="+mn-cs"/>
              </a:rPr>
              <a:t>IPTW-adjusted analysis</a:t>
            </a:r>
          </a:p>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EFS, time to SBD</a:t>
            </a:r>
            <a:r>
              <a:rPr lang="en-US" sz="1400">
                <a:solidFill>
                  <a:schemeClr val="tx2"/>
                </a:solidFill>
                <a:latin typeface="Arial" panose="020B0604020202020204"/>
              </a:rPr>
              <a:t>, </a:t>
            </a: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liver transplant, or death (Kaplan–Meier, Cox models)</a:t>
            </a:r>
            <a:endParaRPr kumimoji="0" lang="en-US" sz="1400" i="0" u="none" strike="noStrike" kern="1200" cap="none" spc="0" normalizeH="0" noProof="0">
              <a:ln>
                <a:noFill/>
              </a:ln>
              <a:solidFill>
                <a:schemeClr val="tx2"/>
              </a:solidFill>
              <a:effectLst/>
              <a:uLnTx/>
              <a:uFillTx/>
              <a:latin typeface="Arial" panose="020B0604020202020204"/>
              <a:ea typeface="+mn-ea"/>
              <a:cs typeface="+mn-cs"/>
            </a:endParaRPr>
          </a:p>
        </p:txBody>
      </p:sp>
      <p:cxnSp>
        <p:nvCxnSpPr>
          <p:cNvPr id="40" name="Connector: Elbow 39">
            <a:extLst>
              <a:ext uri="{FF2B5EF4-FFF2-40B4-BE49-F238E27FC236}">
                <a16:creationId xmlns:a16="http://schemas.microsoft.com/office/drawing/2014/main" id="{5B870DB6-7358-8A42-C30E-509E03E70355}"/>
              </a:ext>
            </a:extLst>
          </p:cNvPr>
          <p:cNvCxnSpPr>
            <a:cxnSpLocks/>
            <a:stCxn id="13" idx="2"/>
            <a:endCxn id="31" idx="0"/>
          </p:cNvCxnSpPr>
          <p:nvPr/>
        </p:nvCxnSpPr>
        <p:spPr>
          <a:xfrm flipH="1">
            <a:off x="8034302" y="3573938"/>
            <a:ext cx="2" cy="204898"/>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a:extLst>
              <a:ext uri="{FF2B5EF4-FFF2-40B4-BE49-F238E27FC236}">
                <a16:creationId xmlns:a16="http://schemas.microsoft.com/office/drawing/2014/main" id="{6A6922C4-D2C2-B8B5-3B05-22EE0B83C038}"/>
              </a:ext>
            </a:extLst>
          </p:cNvPr>
          <p:cNvGrpSpPr/>
          <p:nvPr/>
        </p:nvGrpSpPr>
        <p:grpSpPr>
          <a:xfrm>
            <a:off x="4421082" y="4418583"/>
            <a:ext cx="7279683" cy="1644188"/>
            <a:chOff x="793289" y="2595284"/>
            <a:chExt cx="7751316" cy="1747193"/>
          </a:xfrm>
        </p:grpSpPr>
        <p:sp>
          <p:nvSpPr>
            <p:cNvPr id="91" name="TextBox 90">
              <a:extLst>
                <a:ext uri="{FF2B5EF4-FFF2-40B4-BE49-F238E27FC236}">
                  <a16:creationId xmlns:a16="http://schemas.microsoft.com/office/drawing/2014/main" id="{AFFB2F84-B879-A460-032A-B4A611455A58}"/>
                </a:ext>
              </a:extLst>
            </p:cNvPr>
            <p:cNvSpPr txBox="1"/>
            <p:nvPr/>
          </p:nvSpPr>
          <p:spPr>
            <a:xfrm>
              <a:off x="1891145" y="2595284"/>
              <a:ext cx="4331050" cy="272072"/>
            </a:xfrm>
            <a:prstGeom prst="rect">
              <a:avLst/>
            </a:prstGeom>
            <a:solidFill>
              <a:schemeClr val="tx1"/>
            </a:solidFill>
            <a:ln w="38100">
              <a:noFill/>
            </a:ln>
          </p:spPr>
          <p:txBody>
            <a:bodyPr wrap="square" rtlCol="0" anchor="ctr">
              <a:noAutofit/>
            </a:bodyPr>
            <a:lstStyle/>
            <a:p>
              <a:pPr algn="ctr"/>
              <a:r>
                <a:rPr lang="en-US" sz="1400" b="1" err="1">
                  <a:solidFill>
                    <a:schemeClr val="bg1"/>
                  </a:solidFill>
                  <a:latin typeface="Arial" panose="020B0604020202020204" pitchFamily="34" charset="0"/>
                  <a:cs typeface="Arial" panose="020B0604020202020204" pitchFamily="34" charset="0"/>
                </a:rPr>
                <a:t>Maralixibat</a:t>
              </a:r>
              <a:r>
                <a:rPr lang="en-US" sz="1400" b="1">
                  <a:solidFill>
                    <a:schemeClr val="bg1"/>
                  </a:solidFill>
                  <a:latin typeface="Arial" panose="020B0604020202020204" pitchFamily="34" charset="0"/>
                  <a:cs typeface="Arial" panose="020B0604020202020204" pitchFamily="34" charset="0"/>
                </a:rPr>
                <a:t> cohort                                          </a:t>
              </a:r>
            </a:p>
          </p:txBody>
        </p:sp>
        <p:sp>
          <p:nvSpPr>
            <p:cNvPr id="92" name="TextBox 91">
              <a:extLst>
                <a:ext uri="{FF2B5EF4-FFF2-40B4-BE49-F238E27FC236}">
                  <a16:creationId xmlns:a16="http://schemas.microsoft.com/office/drawing/2014/main" id="{44E1BA9B-021C-7C77-D267-842CD5F59157}"/>
                </a:ext>
              </a:extLst>
            </p:cNvPr>
            <p:cNvSpPr txBox="1"/>
            <p:nvPr/>
          </p:nvSpPr>
          <p:spPr>
            <a:xfrm>
              <a:off x="1889186" y="3549568"/>
              <a:ext cx="4333009" cy="272072"/>
            </a:xfrm>
            <a:prstGeom prst="rect">
              <a:avLst/>
            </a:prstGeom>
            <a:solidFill>
              <a:schemeClr val="accent2"/>
            </a:solidFill>
            <a:ln w="38100">
              <a:noFill/>
            </a:ln>
          </p:spPr>
          <p:txBody>
            <a:bodyPr wrap="square" rtlCol="0" anchor="ctr">
              <a:noAutofit/>
            </a:bodyPr>
            <a:lstStyle/>
            <a:p>
              <a:pPr algn="ctr"/>
              <a:r>
                <a:rPr lang="en-US" sz="1400" b="1">
                  <a:solidFill>
                    <a:schemeClr val="bg1">
                      <a:lumMod val="95000"/>
                    </a:schemeClr>
                  </a:solidFill>
                  <a:latin typeface="Arial" panose="020B0604020202020204" pitchFamily="34" charset="0"/>
                  <a:cs typeface="Arial" panose="020B0604020202020204" pitchFamily="34" charset="0"/>
                </a:rPr>
                <a:t>NAPPED </a:t>
              </a:r>
              <a:r>
                <a:rPr lang="en-US" sz="1400" b="1" err="1">
                  <a:solidFill>
                    <a:schemeClr val="bg1">
                      <a:lumMod val="95000"/>
                    </a:schemeClr>
                  </a:solidFill>
                  <a:latin typeface="Arial" panose="020B0604020202020204" pitchFamily="34" charset="0"/>
                  <a:cs typeface="Arial" panose="020B0604020202020204" pitchFamily="34" charset="0"/>
                </a:rPr>
                <a:t>harmonised</a:t>
              </a:r>
              <a:r>
                <a:rPr lang="en-US" sz="1400" b="1">
                  <a:solidFill>
                    <a:schemeClr val="bg1">
                      <a:lumMod val="95000"/>
                    </a:schemeClr>
                  </a:solidFill>
                  <a:latin typeface="Arial" panose="020B0604020202020204" pitchFamily="34" charset="0"/>
                  <a:cs typeface="Arial" panose="020B0604020202020204" pitchFamily="34" charset="0"/>
                </a:rPr>
                <a:t> cohort</a:t>
              </a:r>
            </a:p>
          </p:txBody>
        </p:sp>
        <p:grpSp>
          <p:nvGrpSpPr>
            <p:cNvPr id="93" name="Group 92">
              <a:extLst>
                <a:ext uri="{FF2B5EF4-FFF2-40B4-BE49-F238E27FC236}">
                  <a16:creationId xmlns:a16="http://schemas.microsoft.com/office/drawing/2014/main" id="{A988519F-C8E2-E0B4-5E3E-011FB2D2FB9D}"/>
                </a:ext>
              </a:extLst>
            </p:cNvPr>
            <p:cNvGrpSpPr/>
            <p:nvPr/>
          </p:nvGrpSpPr>
          <p:grpSpPr>
            <a:xfrm>
              <a:off x="1381029" y="2966692"/>
              <a:ext cx="6946541" cy="575895"/>
              <a:chOff x="1381029" y="2842000"/>
              <a:chExt cx="6946541" cy="575895"/>
            </a:xfrm>
          </p:grpSpPr>
          <p:cxnSp>
            <p:nvCxnSpPr>
              <p:cNvPr id="97" name="Straight Arrow Connector 96">
                <a:extLst>
                  <a:ext uri="{FF2B5EF4-FFF2-40B4-BE49-F238E27FC236}">
                    <a16:creationId xmlns:a16="http://schemas.microsoft.com/office/drawing/2014/main" id="{FB37C931-0C69-2079-7112-9C3A7596B2F6}"/>
                  </a:ext>
                </a:extLst>
              </p:cNvPr>
              <p:cNvCxnSpPr>
                <a:cxnSpLocks/>
              </p:cNvCxnSpPr>
              <p:nvPr/>
            </p:nvCxnSpPr>
            <p:spPr>
              <a:xfrm flipV="1">
                <a:off x="1901535" y="2968424"/>
                <a:ext cx="6426035" cy="0"/>
              </a:xfrm>
              <a:prstGeom prst="straightConnector1">
                <a:avLst/>
              </a:prstGeom>
              <a:ln w="38100">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3D72CA1-F2BA-FEB8-C042-73A50AD5AD8C}"/>
                  </a:ext>
                </a:extLst>
              </p:cNvPr>
              <p:cNvCxnSpPr>
                <a:cxnSpLocks/>
              </p:cNvCxnSpPr>
              <p:nvPr/>
            </p:nvCxnSpPr>
            <p:spPr>
              <a:xfrm>
                <a:off x="1891145" y="2842001"/>
                <a:ext cx="0" cy="263237"/>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03EC441D-6668-48E6-C104-D833BFB37E2C}"/>
                  </a:ext>
                </a:extLst>
              </p:cNvPr>
              <p:cNvSpPr txBox="1"/>
              <p:nvPr/>
            </p:nvSpPr>
            <p:spPr>
              <a:xfrm>
                <a:off x="1381029" y="3090837"/>
                <a:ext cx="1044938" cy="327058"/>
              </a:xfrm>
              <a:prstGeom prst="rect">
                <a:avLst/>
              </a:prstGeom>
              <a:noFill/>
            </p:spPr>
            <p:txBody>
              <a:bodyPr wrap="square" rtlCol="0" anchor="ctr">
                <a:noAutofit/>
              </a:bodyPr>
              <a:lstStyle/>
              <a:p>
                <a:pPr algn="ctr"/>
                <a:r>
                  <a:rPr lang="en-US" sz="1200" i="1">
                    <a:latin typeface="Arial" panose="020B0604020202020204" pitchFamily="34" charset="0"/>
                    <a:cs typeface="Arial" panose="020B0604020202020204" pitchFamily="34" charset="0"/>
                  </a:rPr>
                  <a:t>Index visit</a:t>
                </a:r>
              </a:p>
            </p:txBody>
          </p:sp>
          <p:cxnSp>
            <p:nvCxnSpPr>
              <p:cNvPr id="100" name="Straight Connector 99">
                <a:extLst>
                  <a:ext uri="{FF2B5EF4-FFF2-40B4-BE49-F238E27FC236}">
                    <a16:creationId xmlns:a16="http://schemas.microsoft.com/office/drawing/2014/main" id="{9B9CA5DB-5443-FF1F-B6AC-6914F5005420}"/>
                  </a:ext>
                </a:extLst>
              </p:cNvPr>
              <p:cNvCxnSpPr>
                <a:cxnSpLocks/>
              </p:cNvCxnSpPr>
              <p:nvPr/>
            </p:nvCxnSpPr>
            <p:spPr>
              <a:xfrm>
                <a:off x="6222195" y="2842000"/>
                <a:ext cx="0" cy="263237"/>
              </a:xfrm>
              <a:prstGeom prst="line">
                <a:avLst/>
              </a:prstGeom>
              <a:ln w="381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A9771971-ED92-C6E0-453D-BFAE6F844143}"/>
                  </a:ext>
                </a:extLst>
              </p:cNvPr>
              <p:cNvSpPr txBox="1"/>
              <p:nvPr/>
            </p:nvSpPr>
            <p:spPr>
              <a:xfrm>
                <a:off x="5357053" y="3056201"/>
                <a:ext cx="1754990" cy="327058"/>
              </a:xfrm>
              <a:prstGeom prst="rect">
                <a:avLst/>
              </a:prstGeom>
              <a:noFill/>
            </p:spPr>
            <p:txBody>
              <a:bodyPr wrap="square" rtlCol="0" anchor="ctr">
                <a:noAutofit/>
              </a:bodyPr>
              <a:lstStyle/>
              <a:p>
                <a:pPr algn="ctr"/>
                <a:r>
                  <a:rPr lang="en-US" sz="1200" i="1">
                    <a:latin typeface="Arial" panose="020B0604020202020204" pitchFamily="34" charset="0"/>
                    <a:cs typeface="Arial" panose="020B0604020202020204" pitchFamily="34" charset="0"/>
                  </a:rPr>
                  <a:t>Last follow-up visit</a:t>
                </a:r>
              </a:p>
            </p:txBody>
          </p:sp>
        </p:grpSp>
        <p:sp>
          <p:nvSpPr>
            <p:cNvPr id="94" name="TextBox 93">
              <a:extLst>
                <a:ext uri="{FF2B5EF4-FFF2-40B4-BE49-F238E27FC236}">
                  <a16:creationId xmlns:a16="http://schemas.microsoft.com/office/drawing/2014/main" id="{91C23A6A-5C24-E24E-C04D-4F4BE3D4811A}"/>
                </a:ext>
              </a:extLst>
            </p:cNvPr>
            <p:cNvSpPr txBox="1"/>
            <p:nvPr/>
          </p:nvSpPr>
          <p:spPr>
            <a:xfrm>
              <a:off x="793289" y="4015418"/>
              <a:ext cx="7751316" cy="327059"/>
            </a:xfrm>
            <a:prstGeom prst="rect">
              <a:avLst/>
            </a:prstGeom>
            <a:solidFill>
              <a:schemeClr val="bg1"/>
            </a:solidFill>
            <a:ln w="19050">
              <a:solidFill>
                <a:schemeClr val="accent2"/>
              </a:solidFill>
            </a:ln>
          </p:spPr>
          <p:txBody>
            <a:bodyPr wrap="square" rtlCol="0" anchor="ctr">
              <a:noAutofit/>
            </a:bodyPr>
            <a:lstStyle/>
            <a:p>
              <a:pPr algn="ctr"/>
              <a:r>
                <a:rPr lang="en-US" sz="1400" b="1">
                  <a:solidFill>
                    <a:schemeClr val="accent2"/>
                  </a:solidFill>
                  <a:latin typeface="Arial" panose="020B0604020202020204" pitchFamily="34" charset="0"/>
                  <a:cs typeface="Arial" panose="020B0604020202020204" pitchFamily="34" charset="0"/>
                </a:rPr>
                <a:t>NAPPED real-world data                        </a:t>
              </a:r>
              <a:r>
                <a:rPr lang="en-US" sz="1400" b="1">
                  <a:solidFill>
                    <a:schemeClr val="bg1"/>
                  </a:solidFill>
                  <a:latin typeface="Arial" panose="020B0604020202020204" pitchFamily="34" charset="0"/>
                  <a:cs typeface="Arial" panose="020B0604020202020204" pitchFamily="34" charset="0"/>
                </a:rPr>
                <a:t>c</a:t>
              </a:r>
              <a:r>
                <a:rPr lang="en-US" sz="1400" b="1">
                  <a:solidFill>
                    <a:schemeClr val="accent2"/>
                  </a:solidFill>
                  <a:latin typeface="Arial" panose="020B0604020202020204" pitchFamily="34" charset="0"/>
                  <a:cs typeface="Arial" panose="020B0604020202020204" pitchFamily="34" charset="0"/>
                </a:rPr>
                <a:t>  </a:t>
              </a:r>
            </a:p>
          </p:txBody>
        </p:sp>
        <p:cxnSp>
          <p:nvCxnSpPr>
            <p:cNvPr id="95" name="Straight Arrow Connector 94">
              <a:extLst>
                <a:ext uri="{FF2B5EF4-FFF2-40B4-BE49-F238E27FC236}">
                  <a16:creationId xmlns:a16="http://schemas.microsoft.com/office/drawing/2014/main" id="{D8F99B65-8D20-8B38-B4FD-1923B67DFCE9}"/>
                </a:ext>
              </a:extLst>
            </p:cNvPr>
            <p:cNvCxnSpPr>
              <a:cxnSpLocks/>
              <a:endCxn id="92" idx="2"/>
            </p:cNvCxnSpPr>
            <p:nvPr/>
          </p:nvCxnSpPr>
          <p:spPr>
            <a:xfrm flipV="1">
              <a:off x="4055691" y="3821641"/>
              <a:ext cx="0" cy="184347"/>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97A89459-423E-767B-183E-DCF835451C14}"/>
                </a:ext>
              </a:extLst>
            </p:cNvPr>
            <p:cNvSpPr txBox="1"/>
            <p:nvPr/>
          </p:nvSpPr>
          <p:spPr>
            <a:xfrm>
              <a:off x="6234544" y="2687324"/>
              <a:ext cx="1785715" cy="327058"/>
            </a:xfrm>
            <a:prstGeom prst="rect">
              <a:avLst/>
            </a:prstGeom>
            <a:noFill/>
          </p:spPr>
          <p:txBody>
            <a:bodyPr wrap="square" rtlCol="0" anchor="ctr">
              <a:noAutofit/>
            </a:bodyPr>
            <a:lstStyle/>
            <a:p>
              <a:pPr algn="ctr"/>
              <a:r>
                <a:rPr lang="en-US" sz="1200" i="1">
                  <a:latin typeface="Arial" panose="020B0604020202020204" pitchFamily="34" charset="0"/>
                  <a:cs typeface="Arial" panose="020B0604020202020204" pitchFamily="34" charset="0"/>
                </a:rPr>
                <a:t>Event or censoring</a:t>
              </a:r>
            </a:p>
          </p:txBody>
        </p:sp>
      </p:grpSp>
      <p:pic>
        <p:nvPicPr>
          <p:cNvPr id="6" name="Picture 5">
            <a:hlinkClick r:id="rId3" action="ppaction://hlinksldjump"/>
            <a:extLst>
              <a:ext uri="{FF2B5EF4-FFF2-40B4-BE49-F238E27FC236}">
                <a16:creationId xmlns:a16="http://schemas.microsoft.com/office/drawing/2014/main" id="{C9BD45EF-378C-EAA2-EA7C-42EA3B2EA81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pic>
        <p:nvPicPr>
          <p:cNvPr id="7" name="Picture 6">
            <a:extLst>
              <a:ext uri="{FF2B5EF4-FFF2-40B4-BE49-F238E27FC236}">
                <a16:creationId xmlns:a16="http://schemas.microsoft.com/office/drawing/2014/main" id="{8A89A753-AC72-4ABA-30B7-578A0AE23EAF}"/>
              </a:ext>
            </a:extLst>
          </p:cNvPr>
          <p:cNvPicPr>
            <a:picLocks noChangeAspect="1"/>
          </p:cNvPicPr>
          <p:nvPr/>
        </p:nvPicPr>
        <p:blipFill>
          <a:blip r:embed="rId5" cstate="print">
            <a:extLst>
              <a:ext uri="{28A0092B-C50C-407E-A947-70E740481C1C}">
                <a14:useLocalDpi xmlns:a14="http://schemas.microsoft.com/office/drawing/2010/main" val="0"/>
              </a:ext>
            </a:extLst>
          </a:blip>
          <a:srcRect l="7168" t="13360" r="7129" b="15118"/>
          <a:stretch>
            <a:fillRect/>
          </a:stretch>
        </p:blipFill>
        <p:spPr>
          <a:xfrm>
            <a:off x="10369790" y="695732"/>
            <a:ext cx="1659939" cy="531180"/>
          </a:xfrm>
          <a:prstGeom prst="rect">
            <a:avLst/>
          </a:prstGeom>
        </p:spPr>
      </p:pic>
    </p:spTree>
    <p:extLst>
      <p:ext uri="{BB962C8B-B14F-4D97-AF65-F5344CB8AC3E}">
        <p14:creationId xmlns:p14="http://schemas.microsoft.com/office/powerpoint/2010/main" val="192766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8DCB4-8DE9-28A3-8696-1B152205EE1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3522FA-7263-A174-EC37-EA8CAB8F4621}"/>
              </a:ext>
            </a:extLst>
          </p:cNvPr>
          <p:cNvSpPr>
            <a:spLocks noGrp="1"/>
          </p:cNvSpPr>
          <p:nvPr>
            <p:ph idx="1"/>
          </p:nvPr>
        </p:nvSpPr>
        <p:spPr>
          <a:xfrm>
            <a:off x="194462" y="785951"/>
            <a:ext cx="4125730" cy="400110"/>
          </a:xfrm>
        </p:spPr>
        <p:txBody>
          <a:bodyPr>
            <a:spAutoFit/>
          </a:bodyPr>
          <a:lstStyle/>
          <a:p>
            <a:pPr marL="0" indent="0">
              <a:lnSpc>
                <a:spcPct val="100000"/>
              </a:lnSpc>
              <a:buNone/>
            </a:pPr>
            <a:r>
              <a:rPr lang="en-US" sz="2000" b="1" noProof="0" dirty="0">
                <a:solidFill>
                  <a:schemeClr val="bg1"/>
                </a:solidFill>
                <a:highlight>
                  <a:srgbClr val="FF6720"/>
                </a:highlight>
                <a:latin typeface="Arial" panose="020B0604020202020204" pitchFamily="34" charset="0"/>
                <a:cs typeface="Arial" panose="020B0604020202020204" pitchFamily="34" charset="0"/>
              </a:rPr>
              <a:t>RESULTS</a:t>
            </a:r>
            <a:endParaRPr lang="en-US" sz="2000" noProof="0" dirty="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201E79DB-A627-6DEB-4988-DCE74568CF45}"/>
              </a:ext>
            </a:extLst>
          </p:cNvPr>
          <p:cNvSpPr>
            <a:spLocks noGrp="1"/>
          </p:cNvSpPr>
          <p:nvPr>
            <p:ph type="title"/>
          </p:nvPr>
        </p:nvSpPr>
        <p:spPr>
          <a:xfrm>
            <a:off x="838200" y="0"/>
            <a:ext cx="10515600" cy="603849"/>
          </a:xfrm>
        </p:spPr>
        <p:txBody>
          <a:bodyPr>
            <a:noAutofit/>
          </a:bodyPr>
          <a:lstStyle/>
          <a:p>
            <a:r>
              <a:rPr lang="en-US" sz="2100" noProof="0" dirty="0">
                <a:latin typeface="Arial" panose="020B0604020202020204" pitchFamily="34" charset="0"/>
                <a:cs typeface="Arial" panose="020B0604020202020204" pitchFamily="34" charset="0"/>
              </a:rPr>
              <a:t>Event-free survival of </a:t>
            </a:r>
            <a:r>
              <a:rPr lang="en-US" sz="2100" noProof="0" dirty="0" err="1">
                <a:latin typeface="Arial" panose="020B0604020202020204" pitchFamily="34" charset="0"/>
                <a:cs typeface="Arial" panose="020B0604020202020204" pitchFamily="34" charset="0"/>
              </a:rPr>
              <a:t>maralixibat</a:t>
            </a:r>
            <a:r>
              <a:rPr lang="en-US" sz="2100" noProof="0" dirty="0">
                <a:latin typeface="Arial" panose="020B0604020202020204" pitchFamily="34" charset="0"/>
                <a:cs typeface="Arial" panose="020B0604020202020204" pitchFamily="34" charset="0"/>
              </a:rPr>
              <a:t>-treated patients with progressive familial intrahepatic cholestasis compared with aligned real-world data of untreated patients from NAPPED</a:t>
            </a:r>
          </a:p>
        </p:txBody>
      </p:sp>
      <p:sp>
        <p:nvSpPr>
          <p:cNvPr id="8" name="Text Placeholder 3">
            <a:extLst>
              <a:ext uri="{FF2B5EF4-FFF2-40B4-BE49-F238E27FC236}">
                <a16:creationId xmlns:a16="http://schemas.microsoft.com/office/drawing/2014/main" id="{C1E3502D-96DA-3C01-8F4E-D93C5424A1D5}"/>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noProof="0" dirty="0">
                <a:latin typeface="Arial" panose="020B0604020202020204" pitchFamily="34" charset="0"/>
                <a:cs typeface="Arial" panose="020B0604020202020204" pitchFamily="34" charset="0"/>
              </a:rPr>
              <a:t>Hansen B</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OS-086.</a:t>
            </a:r>
          </a:p>
        </p:txBody>
      </p:sp>
      <p:sp>
        <p:nvSpPr>
          <p:cNvPr id="44" name="Content Placeholder 1">
            <a:extLst>
              <a:ext uri="{FF2B5EF4-FFF2-40B4-BE49-F238E27FC236}">
                <a16:creationId xmlns:a16="http://schemas.microsoft.com/office/drawing/2014/main" id="{DAC55585-53B6-A6E0-1B71-64CB22F5BAAA}"/>
              </a:ext>
            </a:extLst>
          </p:cNvPr>
          <p:cNvSpPr txBox="1">
            <a:spLocks/>
          </p:cNvSpPr>
          <p:nvPr/>
        </p:nvSpPr>
        <p:spPr>
          <a:xfrm>
            <a:off x="201002" y="4762373"/>
            <a:ext cx="11499883" cy="139525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FF6720"/>
                </a:highlight>
                <a:latin typeface="Arial" panose="020B0604020202020204" pitchFamily="34" charset="0"/>
                <a:cs typeface="Arial" panose="020B0604020202020204" pitchFamily="34" charset="0"/>
              </a:rPr>
              <a:t>CONCLUSIONS</a:t>
            </a:r>
          </a:p>
          <a:p>
            <a:pPr>
              <a:lnSpc>
                <a:spcPct val="100000"/>
              </a:lnSpc>
            </a:pPr>
            <a:r>
              <a:rPr lang="en-US" sz="1600" dirty="0" err="1">
                <a:solidFill>
                  <a:schemeClr val="tx1"/>
                </a:solidFill>
                <a:latin typeface="Arial" panose="020B0604020202020204" pitchFamily="34" charset="0"/>
                <a:cs typeface="Arial" panose="020B0604020202020204" pitchFamily="34" charset="0"/>
              </a:rPr>
              <a:t>Maralixibat</a:t>
            </a:r>
            <a:r>
              <a:rPr lang="en-US" sz="1600" dirty="0">
                <a:solidFill>
                  <a:schemeClr val="tx1"/>
                </a:solidFill>
                <a:latin typeface="Arial" panose="020B0604020202020204" pitchFamily="34" charset="0"/>
                <a:cs typeface="Arial" panose="020B0604020202020204" pitchFamily="34" charset="0"/>
              </a:rPr>
              <a:t> treatment was associated with improved EFS in </a:t>
            </a:r>
            <a:r>
              <a:rPr lang="en-US" sz="1600" dirty="0" err="1">
                <a:solidFill>
                  <a:schemeClr val="tx1"/>
                </a:solidFill>
                <a:latin typeface="Arial" panose="020B0604020202020204" pitchFamily="34" charset="0"/>
                <a:cs typeface="Arial" panose="020B0604020202020204" pitchFamily="34" charset="0"/>
              </a:rPr>
              <a:t>nt</a:t>
            </a:r>
            <a:r>
              <a:rPr lang="en-US" sz="1600" dirty="0">
                <a:solidFill>
                  <a:schemeClr val="tx1"/>
                </a:solidFill>
                <a:latin typeface="Arial" panose="020B0604020202020204" pitchFamily="34" charset="0"/>
                <a:cs typeface="Arial" panose="020B0604020202020204" pitchFamily="34" charset="0"/>
              </a:rPr>
              <a:t>-BSEP and FIC1 patients with PFIC</a:t>
            </a:r>
          </a:p>
          <a:p>
            <a:pPr>
              <a:lnSpc>
                <a:spcPct val="100000"/>
              </a:lnSpc>
            </a:pPr>
            <a:r>
              <a:rPr lang="en-US" sz="1600" dirty="0">
                <a:solidFill>
                  <a:schemeClr val="tx1"/>
                </a:solidFill>
                <a:latin typeface="Arial" panose="020B0604020202020204" pitchFamily="34" charset="0"/>
                <a:cs typeface="Arial" panose="020B0604020202020204" pitchFamily="34" charset="0"/>
              </a:rPr>
              <a:t>The rigorous statistical methods applied in this study reinforce the robustness of our findings and demonstrate the value of </a:t>
            </a:r>
            <a:br>
              <a:rPr lang="en-US" sz="1600" dirty="0">
                <a:solidFill>
                  <a:schemeClr val="tx1"/>
                </a:solidFill>
                <a:latin typeface="Arial" panose="020B0604020202020204" pitchFamily="34" charset="0"/>
                <a:cs typeface="Arial" panose="020B0604020202020204" pitchFamily="34" charset="0"/>
              </a:rPr>
            </a:br>
            <a:r>
              <a:rPr lang="en-US" sz="1600" dirty="0">
                <a:solidFill>
                  <a:schemeClr val="tx1"/>
                </a:solidFill>
                <a:latin typeface="Arial" panose="020B0604020202020204" pitchFamily="34" charset="0"/>
                <a:cs typeface="Arial" panose="020B0604020202020204" pitchFamily="34" charset="0"/>
              </a:rPr>
              <a:t>real-world data for generating reliable control cohorts when long-term placebo comparisons are not feasible</a:t>
            </a:r>
          </a:p>
        </p:txBody>
      </p:sp>
      <p:cxnSp>
        <p:nvCxnSpPr>
          <p:cNvPr id="12" name="Straight Connector 11">
            <a:extLst>
              <a:ext uri="{FF2B5EF4-FFF2-40B4-BE49-F238E27FC236}">
                <a16:creationId xmlns:a16="http://schemas.microsoft.com/office/drawing/2014/main" id="{60E5E88E-9C0C-2DD9-BE8E-383E767F4770}"/>
              </a:ext>
            </a:extLst>
          </p:cNvPr>
          <p:cNvCxnSpPr>
            <a:cxnSpLocks/>
          </p:cNvCxnSpPr>
          <p:nvPr/>
        </p:nvCxnSpPr>
        <p:spPr>
          <a:xfrm>
            <a:off x="295273" y="4661333"/>
            <a:ext cx="11499883"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839068-8E5B-DAD8-628F-6F89D27A4CC2}"/>
              </a:ext>
            </a:extLst>
          </p:cNvPr>
          <p:cNvSpPr txBox="1"/>
          <p:nvPr/>
        </p:nvSpPr>
        <p:spPr>
          <a:xfrm>
            <a:off x="1977622" y="1245854"/>
            <a:ext cx="4490096" cy="584775"/>
          </a:xfrm>
          <a:prstGeom prst="rect">
            <a:avLst/>
          </a:prstGeom>
          <a:noFill/>
        </p:spPr>
        <p:txBody>
          <a:bodyPr wrap="square" rtlCol="0">
            <a:spAutoFit/>
          </a:bodyPr>
          <a:lstStyle/>
          <a:p>
            <a:pPr algn="ctr"/>
            <a:r>
              <a:rPr lang="en-NZ" sz="1600" b="1" dirty="0">
                <a:solidFill>
                  <a:schemeClr val="accent3"/>
                </a:solidFill>
                <a:latin typeface="Arial" panose="020B0604020202020204" pitchFamily="34" charset="0"/>
                <a:cs typeface="Arial" panose="020B0604020202020204" pitchFamily="34" charset="0"/>
              </a:rPr>
              <a:t>Event-free survival:</a:t>
            </a:r>
          </a:p>
          <a:p>
            <a:pPr algn="ctr"/>
            <a:r>
              <a:rPr lang="en-NZ" sz="1600" b="1" dirty="0">
                <a:solidFill>
                  <a:schemeClr val="accent3"/>
                </a:solidFill>
                <a:latin typeface="Arial" panose="020B0604020202020204" pitchFamily="34" charset="0"/>
                <a:cs typeface="Arial" panose="020B0604020202020204" pitchFamily="34" charset="0"/>
              </a:rPr>
              <a:t>SBD, liver transplantation, or death</a:t>
            </a:r>
          </a:p>
        </p:txBody>
      </p:sp>
      <p:sp>
        <p:nvSpPr>
          <p:cNvPr id="14" name="TextBox 13">
            <a:extLst>
              <a:ext uri="{FF2B5EF4-FFF2-40B4-BE49-F238E27FC236}">
                <a16:creationId xmlns:a16="http://schemas.microsoft.com/office/drawing/2014/main" id="{EFAA04D7-73DB-07C6-747A-830B39EF846B}"/>
              </a:ext>
            </a:extLst>
          </p:cNvPr>
          <p:cNvSpPr txBox="1"/>
          <p:nvPr/>
        </p:nvSpPr>
        <p:spPr>
          <a:xfrm>
            <a:off x="7435966" y="1245854"/>
            <a:ext cx="4175009" cy="584775"/>
          </a:xfrm>
          <a:prstGeom prst="rect">
            <a:avLst/>
          </a:prstGeom>
          <a:noFill/>
        </p:spPr>
        <p:txBody>
          <a:bodyPr wrap="square" rtlCol="0">
            <a:spAutoFit/>
          </a:bodyPr>
          <a:lstStyle/>
          <a:p>
            <a:pPr algn="ctr"/>
            <a:r>
              <a:rPr lang="en-NZ" sz="1600" b="1">
                <a:solidFill>
                  <a:schemeClr val="accent3"/>
                </a:solidFill>
                <a:latin typeface="Arial" panose="020B0604020202020204" pitchFamily="34" charset="0"/>
                <a:cs typeface="Arial" panose="020B0604020202020204" pitchFamily="34" charset="0"/>
              </a:rPr>
              <a:t>Transplant-free survival: </a:t>
            </a:r>
          </a:p>
          <a:p>
            <a:pPr algn="ctr"/>
            <a:r>
              <a:rPr lang="en-NZ" sz="1600" b="1">
                <a:solidFill>
                  <a:schemeClr val="accent3"/>
                </a:solidFill>
                <a:latin typeface="Arial" panose="020B0604020202020204" pitchFamily="34" charset="0"/>
                <a:cs typeface="Arial" panose="020B0604020202020204" pitchFamily="34" charset="0"/>
              </a:rPr>
              <a:t>Liver transplantation or death</a:t>
            </a:r>
          </a:p>
        </p:txBody>
      </p:sp>
      <p:grpSp>
        <p:nvGrpSpPr>
          <p:cNvPr id="29" name="Group 28">
            <a:extLst>
              <a:ext uri="{FF2B5EF4-FFF2-40B4-BE49-F238E27FC236}">
                <a16:creationId xmlns:a16="http://schemas.microsoft.com/office/drawing/2014/main" id="{1C079401-A9F2-0EC4-5E37-EB5BCB962345}"/>
              </a:ext>
            </a:extLst>
          </p:cNvPr>
          <p:cNvGrpSpPr/>
          <p:nvPr/>
        </p:nvGrpSpPr>
        <p:grpSpPr>
          <a:xfrm>
            <a:off x="6907710" y="1849585"/>
            <a:ext cx="5029590" cy="2747484"/>
            <a:chOff x="6564810" y="1662547"/>
            <a:chExt cx="5029590" cy="2747484"/>
          </a:xfrm>
        </p:grpSpPr>
        <p:sp>
          <p:nvSpPr>
            <p:cNvPr id="6" name="object 11">
              <a:extLst>
                <a:ext uri="{FF2B5EF4-FFF2-40B4-BE49-F238E27FC236}">
                  <a16:creationId xmlns:a16="http://schemas.microsoft.com/office/drawing/2014/main" id="{7D51AE88-5C7F-0E01-FC4B-E77B8C51628B}"/>
                </a:ext>
              </a:extLst>
            </p:cNvPr>
            <p:cNvSpPr/>
            <p:nvPr/>
          </p:nvSpPr>
          <p:spPr>
            <a:xfrm>
              <a:off x="8396774" y="1834567"/>
              <a:ext cx="2741761" cy="910028"/>
            </a:xfrm>
            <a:custGeom>
              <a:avLst/>
              <a:gdLst/>
              <a:ahLst/>
              <a:cxnLst/>
              <a:rect l="l" t="t" r="r" b="b"/>
              <a:pathLst>
                <a:path w="3804920" h="1253489">
                  <a:moveTo>
                    <a:pt x="3804412" y="266700"/>
                  </a:moveTo>
                  <a:lnTo>
                    <a:pt x="2172589" y="266700"/>
                  </a:lnTo>
                  <a:lnTo>
                    <a:pt x="2172589" y="207010"/>
                  </a:lnTo>
                  <a:lnTo>
                    <a:pt x="1834134" y="207010"/>
                  </a:lnTo>
                  <a:lnTo>
                    <a:pt x="1834134" y="147320"/>
                  </a:lnTo>
                  <a:lnTo>
                    <a:pt x="1755648" y="147320"/>
                  </a:lnTo>
                  <a:lnTo>
                    <a:pt x="1755648" y="72390"/>
                  </a:lnTo>
                  <a:lnTo>
                    <a:pt x="1610614" y="72390"/>
                  </a:lnTo>
                  <a:lnTo>
                    <a:pt x="1610614" y="15240"/>
                  </a:lnTo>
                  <a:lnTo>
                    <a:pt x="1468501" y="15240"/>
                  </a:lnTo>
                  <a:lnTo>
                    <a:pt x="1468501" y="0"/>
                  </a:lnTo>
                  <a:lnTo>
                    <a:pt x="0" y="0"/>
                  </a:lnTo>
                  <a:lnTo>
                    <a:pt x="0" y="15240"/>
                  </a:lnTo>
                  <a:lnTo>
                    <a:pt x="0" y="72390"/>
                  </a:lnTo>
                  <a:lnTo>
                    <a:pt x="0" y="147320"/>
                  </a:lnTo>
                  <a:lnTo>
                    <a:pt x="0" y="207010"/>
                  </a:lnTo>
                  <a:lnTo>
                    <a:pt x="0" y="266700"/>
                  </a:lnTo>
                  <a:lnTo>
                    <a:pt x="0" y="328930"/>
                  </a:lnTo>
                  <a:lnTo>
                    <a:pt x="45339" y="328930"/>
                  </a:lnTo>
                  <a:lnTo>
                    <a:pt x="45339" y="519430"/>
                  </a:lnTo>
                  <a:lnTo>
                    <a:pt x="326390" y="519430"/>
                  </a:lnTo>
                  <a:lnTo>
                    <a:pt x="326390" y="660400"/>
                  </a:lnTo>
                  <a:lnTo>
                    <a:pt x="1468501" y="660400"/>
                  </a:lnTo>
                  <a:lnTo>
                    <a:pt x="1468501" y="802640"/>
                  </a:lnTo>
                  <a:lnTo>
                    <a:pt x="1610614" y="802640"/>
                  </a:lnTo>
                  <a:lnTo>
                    <a:pt x="1610614" y="901700"/>
                  </a:lnTo>
                  <a:lnTo>
                    <a:pt x="1755648" y="901700"/>
                  </a:lnTo>
                  <a:lnTo>
                    <a:pt x="1755648" y="1088390"/>
                  </a:lnTo>
                  <a:lnTo>
                    <a:pt x="1834134" y="1088390"/>
                  </a:lnTo>
                  <a:lnTo>
                    <a:pt x="1834134" y="1170940"/>
                  </a:lnTo>
                  <a:lnTo>
                    <a:pt x="2172589" y="1170940"/>
                  </a:lnTo>
                  <a:lnTo>
                    <a:pt x="2172589" y="1253490"/>
                  </a:lnTo>
                  <a:lnTo>
                    <a:pt x="3804412" y="1253490"/>
                  </a:lnTo>
                  <a:lnTo>
                    <a:pt x="3804412" y="1170940"/>
                  </a:lnTo>
                  <a:lnTo>
                    <a:pt x="3804412" y="1088390"/>
                  </a:lnTo>
                  <a:lnTo>
                    <a:pt x="3804412" y="328930"/>
                  </a:lnTo>
                  <a:lnTo>
                    <a:pt x="3804412" y="266700"/>
                  </a:lnTo>
                  <a:close/>
                </a:path>
              </a:pathLst>
            </a:custGeom>
            <a:solidFill>
              <a:srgbClr val="004B87">
                <a:alpha val="20000"/>
              </a:srgbClr>
            </a:solidFill>
          </p:spPr>
          <p:txBody>
            <a:bodyPr wrap="square" lIns="0" tIns="0" rIns="0" bIns="0" rtlCol="0"/>
            <a:lstStyle/>
            <a:p>
              <a:endParaRPr/>
            </a:p>
          </p:txBody>
        </p:sp>
        <p:sp>
          <p:nvSpPr>
            <p:cNvPr id="10" name="object 8">
              <a:extLst>
                <a:ext uri="{FF2B5EF4-FFF2-40B4-BE49-F238E27FC236}">
                  <a16:creationId xmlns:a16="http://schemas.microsoft.com/office/drawing/2014/main" id="{BB8C036A-CCEE-3849-0048-130BA80F58E1}"/>
                </a:ext>
              </a:extLst>
            </p:cNvPr>
            <p:cNvSpPr/>
            <p:nvPr/>
          </p:nvSpPr>
          <p:spPr>
            <a:xfrm>
              <a:off x="7379027" y="1996440"/>
              <a:ext cx="3751888" cy="944881"/>
            </a:xfrm>
            <a:custGeom>
              <a:avLst/>
              <a:gdLst/>
              <a:ahLst/>
              <a:cxnLst/>
              <a:rect l="l" t="t" r="r" b="b"/>
              <a:pathLst>
                <a:path w="5206365" h="1306830">
                  <a:moveTo>
                    <a:pt x="5206276" y="732790"/>
                  </a:moveTo>
                  <a:lnTo>
                    <a:pt x="5058448" y="732790"/>
                  </a:lnTo>
                  <a:lnTo>
                    <a:pt x="5058448" y="704850"/>
                  </a:lnTo>
                  <a:lnTo>
                    <a:pt x="5058448" y="694690"/>
                  </a:lnTo>
                  <a:lnTo>
                    <a:pt x="3768001" y="694690"/>
                  </a:lnTo>
                  <a:lnTo>
                    <a:pt x="3768001" y="673100"/>
                  </a:lnTo>
                  <a:lnTo>
                    <a:pt x="3768001" y="659130"/>
                  </a:lnTo>
                  <a:lnTo>
                    <a:pt x="3677450" y="659130"/>
                  </a:lnTo>
                  <a:lnTo>
                    <a:pt x="3677450" y="643890"/>
                  </a:lnTo>
                  <a:lnTo>
                    <a:pt x="3677450" y="626110"/>
                  </a:lnTo>
                  <a:lnTo>
                    <a:pt x="3399447" y="626110"/>
                  </a:lnTo>
                  <a:lnTo>
                    <a:pt x="3399447" y="618490"/>
                  </a:lnTo>
                  <a:lnTo>
                    <a:pt x="3399447" y="595630"/>
                  </a:lnTo>
                  <a:lnTo>
                    <a:pt x="3305848" y="595630"/>
                  </a:lnTo>
                  <a:lnTo>
                    <a:pt x="3305848" y="594360"/>
                  </a:lnTo>
                  <a:lnTo>
                    <a:pt x="3305848" y="568960"/>
                  </a:lnTo>
                  <a:lnTo>
                    <a:pt x="3305848" y="565150"/>
                  </a:lnTo>
                  <a:lnTo>
                    <a:pt x="3058071" y="565150"/>
                  </a:lnTo>
                  <a:lnTo>
                    <a:pt x="3058071" y="541020"/>
                  </a:lnTo>
                  <a:lnTo>
                    <a:pt x="3058071" y="535940"/>
                  </a:lnTo>
                  <a:lnTo>
                    <a:pt x="3033814" y="535940"/>
                  </a:lnTo>
                  <a:lnTo>
                    <a:pt x="3033814" y="506730"/>
                  </a:lnTo>
                  <a:lnTo>
                    <a:pt x="2894749" y="506730"/>
                  </a:lnTo>
                  <a:lnTo>
                    <a:pt x="2894749" y="491490"/>
                  </a:lnTo>
                  <a:lnTo>
                    <a:pt x="2894749" y="478790"/>
                  </a:lnTo>
                  <a:lnTo>
                    <a:pt x="2843441" y="478790"/>
                  </a:lnTo>
                  <a:lnTo>
                    <a:pt x="2843441" y="468630"/>
                  </a:lnTo>
                  <a:lnTo>
                    <a:pt x="2843441" y="452120"/>
                  </a:lnTo>
                  <a:lnTo>
                    <a:pt x="2822232" y="452120"/>
                  </a:lnTo>
                  <a:lnTo>
                    <a:pt x="2822232" y="445770"/>
                  </a:lnTo>
                  <a:lnTo>
                    <a:pt x="2822232" y="424180"/>
                  </a:lnTo>
                  <a:lnTo>
                    <a:pt x="2758732" y="424180"/>
                  </a:lnTo>
                  <a:lnTo>
                    <a:pt x="2758732" y="401320"/>
                  </a:lnTo>
                  <a:lnTo>
                    <a:pt x="2758732" y="394970"/>
                  </a:lnTo>
                  <a:lnTo>
                    <a:pt x="2296579" y="394970"/>
                  </a:lnTo>
                  <a:lnTo>
                    <a:pt x="2296579" y="381000"/>
                  </a:lnTo>
                  <a:lnTo>
                    <a:pt x="2296579" y="372110"/>
                  </a:lnTo>
                  <a:lnTo>
                    <a:pt x="2205901" y="372110"/>
                  </a:lnTo>
                  <a:lnTo>
                    <a:pt x="2205901" y="361950"/>
                  </a:lnTo>
                  <a:lnTo>
                    <a:pt x="2205901" y="347980"/>
                  </a:lnTo>
                  <a:lnTo>
                    <a:pt x="2018576" y="347980"/>
                  </a:lnTo>
                  <a:lnTo>
                    <a:pt x="2018576" y="342900"/>
                  </a:lnTo>
                  <a:lnTo>
                    <a:pt x="2018576" y="325120"/>
                  </a:lnTo>
                  <a:lnTo>
                    <a:pt x="1743621" y="325120"/>
                  </a:lnTo>
                  <a:lnTo>
                    <a:pt x="1743621" y="322580"/>
                  </a:lnTo>
                  <a:lnTo>
                    <a:pt x="1743621" y="303530"/>
                  </a:lnTo>
                  <a:lnTo>
                    <a:pt x="1658912" y="303530"/>
                  </a:lnTo>
                  <a:lnTo>
                    <a:pt x="1658912" y="302260"/>
                  </a:lnTo>
                  <a:lnTo>
                    <a:pt x="1658912" y="283210"/>
                  </a:lnTo>
                  <a:lnTo>
                    <a:pt x="1658912" y="280670"/>
                  </a:lnTo>
                  <a:lnTo>
                    <a:pt x="1652816" y="280670"/>
                  </a:lnTo>
                  <a:lnTo>
                    <a:pt x="1652816" y="264160"/>
                  </a:lnTo>
                  <a:lnTo>
                    <a:pt x="1652816" y="260350"/>
                  </a:lnTo>
                  <a:lnTo>
                    <a:pt x="1287310" y="260350"/>
                  </a:lnTo>
                  <a:lnTo>
                    <a:pt x="1287310" y="241300"/>
                  </a:lnTo>
                  <a:lnTo>
                    <a:pt x="1281087" y="241300"/>
                  </a:lnTo>
                  <a:lnTo>
                    <a:pt x="1281087" y="223520"/>
                  </a:lnTo>
                  <a:lnTo>
                    <a:pt x="1196632" y="223520"/>
                  </a:lnTo>
                  <a:lnTo>
                    <a:pt x="1196632" y="205740"/>
                  </a:lnTo>
                  <a:lnTo>
                    <a:pt x="1196632" y="204470"/>
                  </a:lnTo>
                  <a:lnTo>
                    <a:pt x="1193584" y="204470"/>
                  </a:lnTo>
                  <a:lnTo>
                    <a:pt x="1193584" y="186690"/>
                  </a:lnTo>
                  <a:lnTo>
                    <a:pt x="1193584" y="185420"/>
                  </a:lnTo>
                  <a:lnTo>
                    <a:pt x="1193457" y="185420"/>
                  </a:lnTo>
                  <a:lnTo>
                    <a:pt x="1193457" y="149860"/>
                  </a:lnTo>
                  <a:lnTo>
                    <a:pt x="1009307" y="149860"/>
                  </a:lnTo>
                  <a:lnTo>
                    <a:pt x="1009307" y="147320"/>
                  </a:lnTo>
                  <a:lnTo>
                    <a:pt x="1009307" y="133350"/>
                  </a:lnTo>
                  <a:lnTo>
                    <a:pt x="731177" y="133350"/>
                  </a:lnTo>
                  <a:lnTo>
                    <a:pt x="731177" y="128270"/>
                  </a:lnTo>
                  <a:lnTo>
                    <a:pt x="731177" y="116840"/>
                  </a:lnTo>
                  <a:lnTo>
                    <a:pt x="655612" y="116840"/>
                  </a:lnTo>
                  <a:lnTo>
                    <a:pt x="655612" y="107950"/>
                  </a:lnTo>
                  <a:lnTo>
                    <a:pt x="655612" y="101600"/>
                  </a:lnTo>
                  <a:lnTo>
                    <a:pt x="640626" y="101600"/>
                  </a:lnTo>
                  <a:lnTo>
                    <a:pt x="640626" y="85090"/>
                  </a:lnTo>
                  <a:lnTo>
                    <a:pt x="552996" y="85090"/>
                  </a:lnTo>
                  <a:lnTo>
                    <a:pt x="552996" y="71120"/>
                  </a:lnTo>
                  <a:lnTo>
                    <a:pt x="456349" y="71120"/>
                  </a:lnTo>
                  <a:lnTo>
                    <a:pt x="456349" y="55880"/>
                  </a:lnTo>
                  <a:lnTo>
                    <a:pt x="362496" y="55880"/>
                  </a:lnTo>
                  <a:lnTo>
                    <a:pt x="362496" y="50800"/>
                  </a:lnTo>
                  <a:lnTo>
                    <a:pt x="362496" y="41910"/>
                  </a:lnTo>
                  <a:lnTo>
                    <a:pt x="347383" y="41910"/>
                  </a:lnTo>
                  <a:lnTo>
                    <a:pt x="347383" y="27940"/>
                  </a:lnTo>
                  <a:lnTo>
                    <a:pt x="344335" y="27940"/>
                  </a:lnTo>
                  <a:lnTo>
                    <a:pt x="344335" y="13970"/>
                  </a:lnTo>
                  <a:lnTo>
                    <a:pt x="268897" y="13970"/>
                  </a:lnTo>
                  <a:lnTo>
                    <a:pt x="268897" y="0"/>
                  </a:lnTo>
                  <a:lnTo>
                    <a:pt x="0" y="0"/>
                  </a:lnTo>
                  <a:lnTo>
                    <a:pt x="0" y="13970"/>
                  </a:lnTo>
                  <a:lnTo>
                    <a:pt x="12" y="27940"/>
                  </a:lnTo>
                  <a:lnTo>
                    <a:pt x="25" y="41910"/>
                  </a:lnTo>
                  <a:lnTo>
                    <a:pt x="25" y="50800"/>
                  </a:lnTo>
                  <a:lnTo>
                    <a:pt x="90589" y="50800"/>
                  </a:lnTo>
                  <a:lnTo>
                    <a:pt x="90589" y="55880"/>
                  </a:lnTo>
                  <a:lnTo>
                    <a:pt x="90614" y="71120"/>
                  </a:lnTo>
                  <a:lnTo>
                    <a:pt x="90639" y="85090"/>
                  </a:lnTo>
                  <a:lnTo>
                    <a:pt x="90678" y="101600"/>
                  </a:lnTo>
                  <a:lnTo>
                    <a:pt x="90703" y="107950"/>
                  </a:lnTo>
                  <a:lnTo>
                    <a:pt x="148120" y="107950"/>
                  </a:lnTo>
                  <a:lnTo>
                    <a:pt x="148120" y="116840"/>
                  </a:lnTo>
                  <a:lnTo>
                    <a:pt x="148120" y="128270"/>
                  </a:lnTo>
                  <a:lnTo>
                    <a:pt x="175171" y="128270"/>
                  </a:lnTo>
                  <a:lnTo>
                    <a:pt x="175171" y="133350"/>
                  </a:lnTo>
                  <a:lnTo>
                    <a:pt x="175171" y="147320"/>
                  </a:lnTo>
                  <a:lnTo>
                    <a:pt x="181394" y="147320"/>
                  </a:lnTo>
                  <a:lnTo>
                    <a:pt x="181394" y="149860"/>
                  </a:lnTo>
                  <a:lnTo>
                    <a:pt x="181394" y="185420"/>
                  </a:lnTo>
                  <a:lnTo>
                    <a:pt x="181394" y="186690"/>
                  </a:lnTo>
                  <a:lnTo>
                    <a:pt x="184188" y="186690"/>
                  </a:lnTo>
                  <a:lnTo>
                    <a:pt x="184188" y="204470"/>
                  </a:lnTo>
                  <a:lnTo>
                    <a:pt x="184188" y="205740"/>
                  </a:lnTo>
                  <a:lnTo>
                    <a:pt x="184315" y="205740"/>
                  </a:lnTo>
                  <a:lnTo>
                    <a:pt x="184315" y="223520"/>
                  </a:lnTo>
                  <a:lnTo>
                    <a:pt x="184315" y="241300"/>
                  </a:lnTo>
                  <a:lnTo>
                    <a:pt x="184315" y="260350"/>
                  </a:lnTo>
                  <a:lnTo>
                    <a:pt x="184315" y="264160"/>
                  </a:lnTo>
                  <a:lnTo>
                    <a:pt x="241592" y="264160"/>
                  </a:lnTo>
                  <a:lnTo>
                    <a:pt x="241592" y="280670"/>
                  </a:lnTo>
                  <a:lnTo>
                    <a:pt x="241592" y="283210"/>
                  </a:lnTo>
                  <a:lnTo>
                    <a:pt x="268897" y="283210"/>
                  </a:lnTo>
                  <a:lnTo>
                    <a:pt x="268897" y="302260"/>
                  </a:lnTo>
                  <a:lnTo>
                    <a:pt x="344335" y="302260"/>
                  </a:lnTo>
                  <a:lnTo>
                    <a:pt x="344335" y="303530"/>
                  </a:lnTo>
                  <a:lnTo>
                    <a:pt x="344335" y="322580"/>
                  </a:lnTo>
                  <a:lnTo>
                    <a:pt x="347383" y="322580"/>
                  </a:lnTo>
                  <a:lnTo>
                    <a:pt x="347383" y="325120"/>
                  </a:lnTo>
                  <a:lnTo>
                    <a:pt x="347383" y="342900"/>
                  </a:lnTo>
                  <a:lnTo>
                    <a:pt x="362496" y="342900"/>
                  </a:lnTo>
                  <a:lnTo>
                    <a:pt x="362496" y="347980"/>
                  </a:lnTo>
                  <a:lnTo>
                    <a:pt x="362496" y="361950"/>
                  </a:lnTo>
                  <a:lnTo>
                    <a:pt x="456349" y="361950"/>
                  </a:lnTo>
                  <a:lnTo>
                    <a:pt x="456349" y="372110"/>
                  </a:lnTo>
                  <a:lnTo>
                    <a:pt x="456349" y="381000"/>
                  </a:lnTo>
                  <a:lnTo>
                    <a:pt x="552996" y="381000"/>
                  </a:lnTo>
                  <a:lnTo>
                    <a:pt x="552996" y="394970"/>
                  </a:lnTo>
                  <a:lnTo>
                    <a:pt x="552996" y="401320"/>
                  </a:lnTo>
                  <a:lnTo>
                    <a:pt x="640626" y="401320"/>
                  </a:lnTo>
                  <a:lnTo>
                    <a:pt x="640626" y="424180"/>
                  </a:lnTo>
                  <a:lnTo>
                    <a:pt x="655612" y="424180"/>
                  </a:lnTo>
                  <a:lnTo>
                    <a:pt x="655612" y="445770"/>
                  </a:lnTo>
                  <a:lnTo>
                    <a:pt x="731177" y="445770"/>
                  </a:lnTo>
                  <a:lnTo>
                    <a:pt x="731177" y="452120"/>
                  </a:lnTo>
                  <a:lnTo>
                    <a:pt x="731177" y="468630"/>
                  </a:lnTo>
                  <a:lnTo>
                    <a:pt x="1009205" y="468630"/>
                  </a:lnTo>
                  <a:lnTo>
                    <a:pt x="1009205" y="478790"/>
                  </a:lnTo>
                  <a:lnTo>
                    <a:pt x="1009269" y="491490"/>
                  </a:lnTo>
                  <a:lnTo>
                    <a:pt x="1193457" y="491490"/>
                  </a:lnTo>
                  <a:lnTo>
                    <a:pt x="1193457" y="506730"/>
                  </a:lnTo>
                  <a:lnTo>
                    <a:pt x="1193457" y="535940"/>
                  </a:lnTo>
                  <a:lnTo>
                    <a:pt x="1193457" y="541020"/>
                  </a:lnTo>
                  <a:lnTo>
                    <a:pt x="1193584" y="541020"/>
                  </a:lnTo>
                  <a:lnTo>
                    <a:pt x="1193584" y="565150"/>
                  </a:lnTo>
                  <a:lnTo>
                    <a:pt x="1193584" y="568960"/>
                  </a:lnTo>
                  <a:lnTo>
                    <a:pt x="1196632" y="568960"/>
                  </a:lnTo>
                  <a:lnTo>
                    <a:pt x="1196632" y="594360"/>
                  </a:lnTo>
                  <a:lnTo>
                    <a:pt x="1281087" y="594360"/>
                  </a:lnTo>
                  <a:lnTo>
                    <a:pt x="1281087" y="595630"/>
                  </a:lnTo>
                  <a:lnTo>
                    <a:pt x="1281087" y="618490"/>
                  </a:lnTo>
                  <a:lnTo>
                    <a:pt x="1287310" y="618490"/>
                  </a:lnTo>
                  <a:lnTo>
                    <a:pt x="1287310" y="626110"/>
                  </a:lnTo>
                  <a:lnTo>
                    <a:pt x="1287310" y="643890"/>
                  </a:lnTo>
                  <a:lnTo>
                    <a:pt x="1652816" y="643890"/>
                  </a:lnTo>
                  <a:lnTo>
                    <a:pt x="1652816" y="659130"/>
                  </a:lnTo>
                  <a:lnTo>
                    <a:pt x="1652816" y="673100"/>
                  </a:lnTo>
                  <a:lnTo>
                    <a:pt x="1658912" y="673100"/>
                  </a:lnTo>
                  <a:lnTo>
                    <a:pt x="1658912" y="694690"/>
                  </a:lnTo>
                  <a:lnTo>
                    <a:pt x="1658912" y="704850"/>
                  </a:lnTo>
                  <a:lnTo>
                    <a:pt x="1743544" y="704850"/>
                  </a:lnTo>
                  <a:lnTo>
                    <a:pt x="1743544" y="732790"/>
                  </a:lnTo>
                  <a:lnTo>
                    <a:pt x="1743608" y="735330"/>
                  </a:lnTo>
                  <a:lnTo>
                    <a:pt x="2018576" y="735330"/>
                  </a:lnTo>
                  <a:lnTo>
                    <a:pt x="2018576" y="767080"/>
                  </a:lnTo>
                  <a:lnTo>
                    <a:pt x="2205901" y="767080"/>
                  </a:lnTo>
                  <a:lnTo>
                    <a:pt x="2205901" y="800100"/>
                  </a:lnTo>
                  <a:lnTo>
                    <a:pt x="2296579" y="800100"/>
                  </a:lnTo>
                  <a:lnTo>
                    <a:pt x="2296579" y="833120"/>
                  </a:lnTo>
                  <a:lnTo>
                    <a:pt x="2758732" y="833120"/>
                  </a:lnTo>
                  <a:lnTo>
                    <a:pt x="2758732" y="877570"/>
                  </a:lnTo>
                  <a:lnTo>
                    <a:pt x="2822232" y="877570"/>
                  </a:lnTo>
                  <a:lnTo>
                    <a:pt x="2822232" y="916940"/>
                  </a:lnTo>
                  <a:lnTo>
                    <a:pt x="2843441" y="916940"/>
                  </a:lnTo>
                  <a:lnTo>
                    <a:pt x="2843441" y="955040"/>
                  </a:lnTo>
                  <a:lnTo>
                    <a:pt x="2894749" y="955040"/>
                  </a:lnTo>
                  <a:lnTo>
                    <a:pt x="2894749" y="995680"/>
                  </a:lnTo>
                  <a:lnTo>
                    <a:pt x="3033814" y="995680"/>
                  </a:lnTo>
                  <a:lnTo>
                    <a:pt x="3033814" y="1035050"/>
                  </a:lnTo>
                  <a:lnTo>
                    <a:pt x="3058071" y="1035050"/>
                  </a:lnTo>
                  <a:lnTo>
                    <a:pt x="3058071" y="1074420"/>
                  </a:lnTo>
                  <a:lnTo>
                    <a:pt x="3305848" y="1074420"/>
                  </a:lnTo>
                  <a:lnTo>
                    <a:pt x="3305848" y="1115060"/>
                  </a:lnTo>
                  <a:lnTo>
                    <a:pt x="3399447" y="1115060"/>
                  </a:lnTo>
                  <a:lnTo>
                    <a:pt x="3399447" y="1155700"/>
                  </a:lnTo>
                  <a:lnTo>
                    <a:pt x="3677450" y="1155700"/>
                  </a:lnTo>
                  <a:lnTo>
                    <a:pt x="3677450" y="1200150"/>
                  </a:lnTo>
                  <a:lnTo>
                    <a:pt x="3768001" y="1200150"/>
                  </a:lnTo>
                  <a:lnTo>
                    <a:pt x="3768001" y="1248410"/>
                  </a:lnTo>
                  <a:lnTo>
                    <a:pt x="5058448" y="1248410"/>
                  </a:lnTo>
                  <a:lnTo>
                    <a:pt x="5058448" y="1306830"/>
                  </a:lnTo>
                  <a:lnTo>
                    <a:pt x="5206276" y="1306830"/>
                  </a:lnTo>
                  <a:lnTo>
                    <a:pt x="5206276" y="735330"/>
                  </a:lnTo>
                  <a:lnTo>
                    <a:pt x="5206276" y="732790"/>
                  </a:lnTo>
                  <a:close/>
                </a:path>
              </a:pathLst>
            </a:custGeom>
            <a:solidFill>
              <a:srgbClr val="FF6720">
                <a:alpha val="20000"/>
              </a:srgbClr>
            </a:solidFill>
          </p:spPr>
          <p:txBody>
            <a:bodyPr wrap="square" lIns="0" tIns="0" rIns="0" bIns="0" rtlCol="0"/>
            <a:lstStyle/>
            <a:p>
              <a:endParaRPr/>
            </a:p>
          </p:txBody>
        </p:sp>
        <p:sp>
          <p:nvSpPr>
            <p:cNvPr id="11" name="object 9">
              <a:extLst>
                <a:ext uri="{FF2B5EF4-FFF2-40B4-BE49-F238E27FC236}">
                  <a16:creationId xmlns:a16="http://schemas.microsoft.com/office/drawing/2014/main" id="{2BF19083-E3A0-DDB2-564A-2EAEC7C2A7CF}"/>
                </a:ext>
              </a:extLst>
            </p:cNvPr>
            <p:cNvSpPr/>
            <p:nvPr/>
          </p:nvSpPr>
          <p:spPr>
            <a:xfrm>
              <a:off x="7315113" y="1824425"/>
              <a:ext cx="261391" cy="183445"/>
            </a:xfrm>
            <a:custGeom>
              <a:avLst/>
              <a:gdLst/>
              <a:ahLst/>
              <a:cxnLst/>
              <a:rect l="l" t="t" r="r" b="b"/>
              <a:pathLst>
                <a:path w="360044" h="254000">
                  <a:moveTo>
                    <a:pt x="359537" y="240030"/>
                  </a:moveTo>
                  <a:lnTo>
                    <a:pt x="332232" y="240030"/>
                  </a:lnTo>
                  <a:lnTo>
                    <a:pt x="332232" y="227330"/>
                  </a:lnTo>
                  <a:lnTo>
                    <a:pt x="274955" y="227330"/>
                  </a:lnTo>
                  <a:lnTo>
                    <a:pt x="274955" y="186690"/>
                  </a:lnTo>
                  <a:lnTo>
                    <a:pt x="274828" y="186690"/>
                  </a:lnTo>
                  <a:lnTo>
                    <a:pt x="274828" y="173990"/>
                  </a:lnTo>
                  <a:lnTo>
                    <a:pt x="272034" y="173990"/>
                  </a:lnTo>
                  <a:lnTo>
                    <a:pt x="272034" y="148590"/>
                  </a:lnTo>
                  <a:lnTo>
                    <a:pt x="265811" y="148590"/>
                  </a:lnTo>
                  <a:lnTo>
                    <a:pt x="265811" y="135890"/>
                  </a:lnTo>
                  <a:lnTo>
                    <a:pt x="238760" y="135890"/>
                  </a:lnTo>
                  <a:lnTo>
                    <a:pt x="238760" y="133350"/>
                  </a:lnTo>
                  <a:lnTo>
                    <a:pt x="238760" y="124460"/>
                  </a:lnTo>
                  <a:lnTo>
                    <a:pt x="181292" y="124460"/>
                  </a:lnTo>
                  <a:lnTo>
                    <a:pt x="181292" y="88900"/>
                  </a:lnTo>
                  <a:lnTo>
                    <a:pt x="90652" y="88900"/>
                  </a:lnTo>
                  <a:lnTo>
                    <a:pt x="90652" y="67310"/>
                  </a:lnTo>
                  <a:lnTo>
                    <a:pt x="90614" y="41910"/>
                  </a:lnTo>
                  <a:lnTo>
                    <a:pt x="90576" y="8890"/>
                  </a:lnTo>
                  <a:lnTo>
                    <a:pt x="81534" y="8890"/>
                  </a:lnTo>
                  <a:lnTo>
                    <a:pt x="81534" y="0"/>
                  </a:lnTo>
                  <a:lnTo>
                    <a:pt x="0" y="0"/>
                  </a:lnTo>
                  <a:lnTo>
                    <a:pt x="0" y="8890"/>
                  </a:lnTo>
                  <a:lnTo>
                    <a:pt x="0" y="41910"/>
                  </a:lnTo>
                  <a:lnTo>
                    <a:pt x="14986" y="41910"/>
                  </a:lnTo>
                  <a:lnTo>
                    <a:pt x="14986" y="67310"/>
                  </a:lnTo>
                  <a:lnTo>
                    <a:pt x="81534" y="67310"/>
                  </a:lnTo>
                  <a:lnTo>
                    <a:pt x="81534" y="88900"/>
                  </a:lnTo>
                  <a:lnTo>
                    <a:pt x="81534" y="124460"/>
                  </a:lnTo>
                  <a:lnTo>
                    <a:pt x="81534" y="133350"/>
                  </a:lnTo>
                  <a:lnTo>
                    <a:pt x="90551" y="133350"/>
                  </a:lnTo>
                  <a:lnTo>
                    <a:pt x="90551" y="135890"/>
                  </a:lnTo>
                  <a:lnTo>
                    <a:pt x="90551" y="148590"/>
                  </a:lnTo>
                  <a:lnTo>
                    <a:pt x="90563" y="173990"/>
                  </a:lnTo>
                  <a:lnTo>
                    <a:pt x="90576" y="186690"/>
                  </a:lnTo>
                  <a:lnTo>
                    <a:pt x="90601" y="227330"/>
                  </a:lnTo>
                  <a:lnTo>
                    <a:pt x="90627" y="240030"/>
                  </a:lnTo>
                  <a:lnTo>
                    <a:pt x="90639" y="254000"/>
                  </a:lnTo>
                  <a:lnTo>
                    <a:pt x="359537" y="254000"/>
                  </a:lnTo>
                  <a:lnTo>
                    <a:pt x="359537" y="240030"/>
                  </a:lnTo>
                  <a:close/>
                </a:path>
              </a:pathLst>
            </a:custGeom>
            <a:solidFill>
              <a:srgbClr val="FF6720">
                <a:alpha val="20000"/>
              </a:srgbClr>
            </a:solidFill>
          </p:spPr>
          <p:txBody>
            <a:bodyPr wrap="square" lIns="0" tIns="0" rIns="0" bIns="0" rtlCol="0"/>
            <a:lstStyle/>
            <a:p>
              <a:endParaRPr/>
            </a:p>
          </p:txBody>
        </p:sp>
        <p:sp>
          <p:nvSpPr>
            <p:cNvPr id="89" name="object 3">
              <a:extLst>
                <a:ext uri="{FF2B5EF4-FFF2-40B4-BE49-F238E27FC236}">
                  <a16:creationId xmlns:a16="http://schemas.microsoft.com/office/drawing/2014/main" id="{D571714C-8D6A-F6B2-1E31-F821C5B2E020}"/>
                </a:ext>
              </a:extLst>
            </p:cNvPr>
            <p:cNvSpPr txBox="1"/>
            <p:nvPr/>
          </p:nvSpPr>
          <p:spPr>
            <a:xfrm>
              <a:off x="6564810" y="1662547"/>
              <a:ext cx="154998" cy="2411194"/>
            </a:xfrm>
            <a:prstGeom prst="rect">
              <a:avLst/>
            </a:prstGeom>
          </p:spPr>
          <p:txBody>
            <a:bodyPr vert="vert270" wrap="square" lIns="0" tIns="0" rIns="0" bIns="0" rtlCol="0">
              <a:noAutofit/>
            </a:bodyPr>
            <a:lstStyle/>
            <a:p>
              <a:pPr algn="ctr"/>
              <a:r>
                <a:rPr lang="en-US" sz="1100" b="1">
                  <a:solidFill>
                    <a:schemeClr val="bg2">
                      <a:lumMod val="10000"/>
                    </a:schemeClr>
                  </a:solidFill>
                  <a:latin typeface="Arial" panose="020B0604020202020204" pitchFamily="34" charset="0"/>
                  <a:cs typeface="Arial" panose="020B0604020202020204" pitchFamily="34" charset="0"/>
                </a:rPr>
                <a:t>Transplant-free survival, %</a:t>
              </a:r>
            </a:p>
          </p:txBody>
        </p:sp>
        <p:sp>
          <p:nvSpPr>
            <p:cNvPr id="90" name="object 16">
              <a:extLst>
                <a:ext uri="{FF2B5EF4-FFF2-40B4-BE49-F238E27FC236}">
                  <a16:creationId xmlns:a16="http://schemas.microsoft.com/office/drawing/2014/main" id="{CB337809-8BF0-F6C4-9434-BA32B1A8E5FC}"/>
                </a:ext>
              </a:extLst>
            </p:cNvPr>
            <p:cNvSpPr txBox="1"/>
            <p:nvPr/>
          </p:nvSpPr>
          <p:spPr>
            <a:xfrm>
              <a:off x="7258381"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91" name="object 17">
              <a:extLst>
                <a:ext uri="{FF2B5EF4-FFF2-40B4-BE49-F238E27FC236}">
                  <a16:creationId xmlns:a16="http://schemas.microsoft.com/office/drawing/2014/main" id="{D1CFF538-05F8-B52C-0994-D804F7CDEB02}"/>
                </a:ext>
              </a:extLst>
            </p:cNvPr>
            <p:cNvSpPr txBox="1"/>
            <p:nvPr/>
          </p:nvSpPr>
          <p:spPr>
            <a:xfrm>
              <a:off x="8063924"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1</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92" name="object 18">
              <a:extLst>
                <a:ext uri="{FF2B5EF4-FFF2-40B4-BE49-F238E27FC236}">
                  <a16:creationId xmlns:a16="http://schemas.microsoft.com/office/drawing/2014/main" id="{B8522344-A6B8-9FDF-6308-8ECBD6D874D5}"/>
                </a:ext>
              </a:extLst>
            </p:cNvPr>
            <p:cNvSpPr txBox="1"/>
            <p:nvPr/>
          </p:nvSpPr>
          <p:spPr>
            <a:xfrm>
              <a:off x="8861375"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2</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93" name="object 19">
              <a:extLst>
                <a:ext uri="{FF2B5EF4-FFF2-40B4-BE49-F238E27FC236}">
                  <a16:creationId xmlns:a16="http://schemas.microsoft.com/office/drawing/2014/main" id="{DB5B4D65-CB8D-72AD-4ED1-4BDA6067ED93}"/>
                </a:ext>
              </a:extLst>
            </p:cNvPr>
            <p:cNvSpPr txBox="1"/>
            <p:nvPr/>
          </p:nvSpPr>
          <p:spPr>
            <a:xfrm>
              <a:off x="9653383"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3</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94" name="object 20">
              <a:extLst>
                <a:ext uri="{FF2B5EF4-FFF2-40B4-BE49-F238E27FC236}">
                  <a16:creationId xmlns:a16="http://schemas.microsoft.com/office/drawing/2014/main" id="{F9456066-5510-BF40-F3AA-445F77B6E4AF}"/>
                </a:ext>
              </a:extLst>
            </p:cNvPr>
            <p:cNvSpPr txBox="1"/>
            <p:nvPr/>
          </p:nvSpPr>
          <p:spPr>
            <a:xfrm>
              <a:off x="10446788"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4</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CEB84C7B-F2EE-F7BC-574B-6FA77493D4ED}"/>
                </a:ext>
              </a:extLst>
            </p:cNvPr>
            <p:cNvSpPr txBox="1"/>
            <p:nvPr/>
          </p:nvSpPr>
          <p:spPr>
            <a:xfrm>
              <a:off x="9744525" y="2051778"/>
              <a:ext cx="1849875"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Maralixibat (N=41)</a:t>
              </a:r>
            </a:p>
          </p:txBody>
        </p:sp>
        <p:sp>
          <p:nvSpPr>
            <p:cNvPr id="96" name="TextBox 95">
              <a:extLst>
                <a:ext uri="{FF2B5EF4-FFF2-40B4-BE49-F238E27FC236}">
                  <a16:creationId xmlns:a16="http://schemas.microsoft.com/office/drawing/2014/main" id="{1901228B-7930-E2C2-C20D-E93EBE9BACED}"/>
                </a:ext>
              </a:extLst>
            </p:cNvPr>
            <p:cNvSpPr txBox="1"/>
            <p:nvPr/>
          </p:nvSpPr>
          <p:spPr>
            <a:xfrm>
              <a:off x="9782947" y="2768373"/>
              <a:ext cx="1494378"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NAPPED (N=256)</a:t>
              </a:r>
            </a:p>
          </p:txBody>
        </p:sp>
        <p:sp>
          <p:nvSpPr>
            <p:cNvPr id="97" name="object 6">
              <a:extLst>
                <a:ext uri="{FF2B5EF4-FFF2-40B4-BE49-F238E27FC236}">
                  <a16:creationId xmlns:a16="http://schemas.microsoft.com/office/drawing/2014/main" id="{ED7E2795-DEE5-AAFE-473E-3B5F8CD1B652}"/>
                </a:ext>
              </a:extLst>
            </p:cNvPr>
            <p:cNvSpPr/>
            <p:nvPr/>
          </p:nvSpPr>
          <p:spPr>
            <a:xfrm>
              <a:off x="7093066" y="1748481"/>
              <a:ext cx="4184259" cy="2314087"/>
            </a:xfrm>
            <a:custGeom>
              <a:avLst/>
              <a:gdLst>
                <a:gd name="csX0" fmla="*/ 5815583 w 5942673"/>
                <a:gd name="csY0" fmla="*/ 0 h 3209544"/>
                <a:gd name="csX1" fmla="*/ 91439 w 5942673"/>
                <a:gd name="csY1" fmla="*/ 0 h 3209544"/>
                <a:gd name="csX2" fmla="*/ 91439 w 5942673"/>
                <a:gd name="csY2" fmla="*/ 3118104 h 3209544"/>
                <a:gd name="csX3" fmla="*/ 5815583 w 5942673"/>
                <a:gd name="csY3" fmla="*/ 3118104 h 3209544"/>
                <a:gd name="csX4" fmla="*/ 5942673 w 5942673"/>
                <a:gd name="csY4" fmla="*/ 126823 h 3209544"/>
                <a:gd name="csX0" fmla="*/ 303403 w 5942673"/>
                <a:gd name="csY0" fmla="*/ 3118104 h 3209544"/>
                <a:gd name="csX1" fmla="*/ 303403 w 5942673"/>
                <a:gd name="csY1" fmla="*/ 3209543 h 3209544"/>
                <a:gd name="csX0" fmla="*/ 1407159 w 5942673"/>
                <a:gd name="csY0" fmla="*/ 3118104 h 3209544"/>
                <a:gd name="csX1" fmla="*/ 1407159 w 5942673"/>
                <a:gd name="csY1" fmla="*/ 3209543 h 3209544"/>
                <a:gd name="csX0" fmla="*/ 2510790 w 5942673"/>
                <a:gd name="csY0" fmla="*/ 3118104 h 3209544"/>
                <a:gd name="csX1" fmla="*/ 2510790 w 5942673"/>
                <a:gd name="csY1" fmla="*/ 3209543 h 3209544"/>
                <a:gd name="csX0" fmla="*/ 3614547 w 5942673"/>
                <a:gd name="csY0" fmla="*/ 3118104 h 3209544"/>
                <a:gd name="csX1" fmla="*/ 3614547 w 5942673"/>
                <a:gd name="csY1" fmla="*/ 3209543 h 3209544"/>
                <a:gd name="csX0" fmla="*/ 4718177 w 5942673"/>
                <a:gd name="csY0" fmla="*/ 3118104 h 3209544"/>
                <a:gd name="csX1" fmla="*/ 4718177 w 5942673"/>
                <a:gd name="csY1" fmla="*/ 3209543 h 3209544"/>
                <a:gd name="csX0" fmla="*/ 91439 w 5942673"/>
                <a:gd name="csY0" fmla="*/ 3002660 h 3209544"/>
                <a:gd name="csX1" fmla="*/ 0 w 5942673"/>
                <a:gd name="csY1" fmla="*/ 3002660 h 3209544"/>
                <a:gd name="csX0" fmla="*/ 91439 w 5942673"/>
                <a:gd name="csY0" fmla="*/ 2425191 h 3209544"/>
                <a:gd name="csX1" fmla="*/ 0 w 5942673"/>
                <a:gd name="csY1" fmla="*/ 2425191 h 3209544"/>
                <a:gd name="csX0" fmla="*/ 91439 w 5942673"/>
                <a:gd name="csY0" fmla="*/ 1847722 h 3209544"/>
                <a:gd name="csX1" fmla="*/ 0 w 5942673"/>
                <a:gd name="csY1" fmla="*/ 1847722 h 3209544"/>
                <a:gd name="csX0" fmla="*/ 91439 w 5942673"/>
                <a:gd name="csY0" fmla="*/ 1270380 h 3209544"/>
                <a:gd name="csX1" fmla="*/ 0 w 5942673"/>
                <a:gd name="csY1" fmla="*/ 1270380 h 3209544"/>
                <a:gd name="csX0" fmla="*/ 91439 w 5942673"/>
                <a:gd name="csY0" fmla="*/ 692912 h 3209544"/>
                <a:gd name="csX1" fmla="*/ 0 w 5942673"/>
                <a:gd name="csY1" fmla="*/ 692912 h 3209544"/>
                <a:gd name="csX0" fmla="*/ 91439 w 5942673"/>
                <a:gd name="csY0" fmla="*/ 115442 h 3209544"/>
                <a:gd name="csX1" fmla="*/ 0 w 5942673"/>
                <a:gd name="csY1" fmla="*/ 115442 h 3209544"/>
                <a:gd name="csX0" fmla="*/ 5815583 w 5815583"/>
                <a:gd name="csY0" fmla="*/ 0 h 3209543"/>
                <a:gd name="csX1" fmla="*/ 91439 w 5815583"/>
                <a:gd name="csY1" fmla="*/ 0 h 3209543"/>
                <a:gd name="csX2" fmla="*/ 91439 w 5815583"/>
                <a:gd name="csY2" fmla="*/ 3118104 h 3209543"/>
                <a:gd name="csX3" fmla="*/ 5815583 w 5815583"/>
                <a:gd name="csY3" fmla="*/ 3118104 h 3209543"/>
                <a:gd name="csX0" fmla="*/ 303403 w 5815583"/>
                <a:gd name="csY0" fmla="*/ 3118104 h 3209543"/>
                <a:gd name="csX1" fmla="*/ 303403 w 5815583"/>
                <a:gd name="csY1" fmla="*/ 3209543 h 3209543"/>
                <a:gd name="csX0" fmla="*/ 1407159 w 5815583"/>
                <a:gd name="csY0" fmla="*/ 3118104 h 3209543"/>
                <a:gd name="csX1" fmla="*/ 1407159 w 5815583"/>
                <a:gd name="csY1" fmla="*/ 3209543 h 3209543"/>
                <a:gd name="csX0" fmla="*/ 2510790 w 5815583"/>
                <a:gd name="csY0" fmla="*/ 3118104 h 3209543"/>
                <a:gd name="csX1" fmla="*/ 2510790 w 5815583"/>
                <a:gd name="csY1" fmla="*/ 3209543 h 3209543"/>
                <a:gd name="csX0" fmla="*/ 3614547 w 5815583"/>
                <a:gd name="csY0" fmla="*/ 3118104 h 3209543"/>
                <a:gd name="csX1" fmla="*/ 3614547 w 5815583"/>
                <a:gd name="csY1" fmla="*/ 3209543 h 3209543"/>
                <a:gd name="csX0" fmla="*/ 4718177 w 5815583"/>
                <a:gd name="csY0" fmla="*/ 3118104 h 3209543"/>
                <a:gd name="csX1" fmla="*/ 4718177 w 5815583"/>
                <a:gd name="csY1" fmla="*/ 3209543 h 3209543"/>
                <a:gd name="csX0" fmla="*/ 91439 w 5815583"/>
                <a:gd name="csY0" fmla="*/ 3002660 h 3209543"/>
                <a:gd name="csX1" fmla="*/ 0 w 5815583"/>
                <a:gd name="csY1" fmla="*/ 3002660 h 3209543"/>
                <a:gd name="csX0" fmla="*/ 91439 w 5815583"/>
                <a:gd name="csY0" fmla="*/ 2425191 h 3209543"/>
                <a:gd name="csX1" fmla="*/ 0 w 5815583"/>
                <a:gd name="csY1" fmla="*/ 2425191 h 3209543"/>
                <a:gd name="csX0" fmla="*/ 91439 w 5815583"/>
                <a:gd name="csY0" fmla="*/ 1847722 h 3209543"/>
                <a:gd name="csX1" fmla="*/ 0 w 5815583"/>
                <a:gd name="csY1" fmla="*/ 1847722 h 3209543"/>
                <a:gd name="csX0" fmla="*/ 91439 w 5815583"/>
                <a:gd name="csY0" fmla="*/ 1270380 h 3209543"/>
                <a:gd name="csX1" fmla="*/ 0 w 5815583"/>
                <a:gd name="csY1" fmla="*/ 1270380 h 3209543"/>
                <a:gd name="csX0" fmla="*/ 91439 w 5815583"/>
                <a:gd name="csY0" fmla="*/ 692912 h 3209543"/>
                <a:gd name="csX1" fmla="*/ 0 w 5815583"/>
                <a:gd name="csY1" fmla="*/ 692912 h 3209543"/>
                <a:gd name="csX0" fmla="*/ 91439 w 5815583"/>
                <a:gd name="csY0" fmla="*/ 115442 h 3209543"/>
                <a:gd name="csX1" fmla="*/ 0 w 5815583"/>
                <a:gd name="csY1" fmla="*/ 115442 h 3209543"/>
                <a:gd name="csX0" fmla="*/ 91439 w 5815583"/>
                <a:gd name="csY0" fmla="*/ 0 h 3209543"/>
                <a:gd name="csX1" fmla="*/ 91439 w 5815583"/>
                <a:gd name="csY1" fmla="*/ 3118104 h 3209543"/>
                <a:gd name="csX2" fmla="*/ 5815583 w 5815583"/>
                <a:gd name="csY2" fmla="*/ 3118104 h 3209543"/>
                <a:gd name="csX0" fmla="*/ 303403 w 5815583"/>
                <a:gd name="csY0" fmla="*/ 3118104 h 3209543"/>
                <a:gd name="csX1" fmla="*/ 303403 w 5815583"/>
                <a:gd name="csY1" fmla="*/ 3209543 h 3209543"/>
                <a:gd name="csX0" fmla="*/ 1407159 w 5815583"/>
                <a:gd name="csY0" fmla="*/ 3118104 h 3209543"/>
                <a:gd name="csX1" fmla="*/ 1407159 w 5815583"/>
                <a:gd name="csY1" fmla="*/ 3209543 h 3209543"/>
                <a:gd name="csX0" fmla="*/ 2510790 w 5815583"/>
                <a:gd name="csY0" fmla="*/ 3118104 h 3209543"/>
                <a:gd name="csX1" fmla="*/ 2510790 w 5815583"/>
                <a:gd name="csY1" fmla="*/ 3209543 h 3209543"/>
                <a:gd name="csX0" fmla="*/ 3614547 w 5815583"/>
                <a:gd name="csY0" fmla="*/ 3118104 h 3209543"/>
                <a:gd name="csX1" fmla="*/ 3614547 w 5815583"/>
                <a:gd name="csY1" fmla="*/ 3209543 h 3209543"/>
                <a:gd name="csX0" fmla="*/ 4718177 w 5815583"/>
                <a:gd name="csY0" fmla="*/ 3118104 h 3209543"/>
                <a:gd name="csX1" fmla="*/ 4718177 w 5815583"/>
                <a:gd name="csY1" fmla="*/ 3209543 h 3209543"/>
                <a:gd name="csX0" fmla="*/ 91439 w 5815583"/>
                <a:gd name="csY0" fmla="*/ 3002660 h 3209543"/>
                <a:gd name="csX1" fmla="*/ 0 w 5815583"/>
                <a:gd name="csY1" fmla="*/ 3002660 h 3209543"/>
                <a:gd name="csX0" fmla="*/ 91439 w 5815583"/>
                <a:gd name="csY0" fmla="*/ 2425191 h 3209543"/>
                <a:gd name="csX1" fmla="*/ 0 w 5815583"/>
                <a:gd name="csY1" fmla="*/ 2425191 h 3209543"/>
                <a:gd name="csX0" fmla="*/ 91439 w 5815583"/>
                <a:gd name="csY0" fmla="*/ 1847722 h 3209543"/>
                <a:gd name="csX1" fmla="*/ 0 w 5815583"/>
                <a:gd name="csY1" fmla="*/ 1847722 h 3209543"/>
                <a:gd name="csX0" fmla="*/ 91439 w 5815583"/>
                <a:gd name="csY0" fmla="*/ 1270380 h 3209543"/>
                <a:gd name="csX1" fmla="*/ 0 w 5815583"/>
                <a:gd name="csY1" fmla="*/ 1270380 h 3209543"/>
                <a:gd name="csX0" fmla="*/ 91439 w 5815583"/>
                <a:gd name="csY0" fmla="*/ 692912 h 3209543"/>
                <a:gd name="csX1" fmla="*/ 0 w 5815583"/>
                <a:gd name="csY1" fmla="*/ 692912 h 3209543"/>
                <a:gd name="csX0" fmla="*/ 91439 w 5815583"/>
                <a:gd name="csY0" fmla="*/ 115442 h 3209543"/>
                <a:gd name="csX1" fmla="*/ 0 w 5815583"/>
                <a:gd name="csY1" fmla="*/ 115442 h 3209543"/>
              </a:gdLst>
              <a:ahLst/>
              <a:cxnLst>
                <a:cxn ang="0">
                  <a:pos x="csX0" y="csY0"/>
                </a:cxn>
                <a:cxn ang="0">
                  <a:pos x="csX1" y="csY1"/>
                </a:cxn>
              </a:cxnLst>
              <a:rect l="l" t="t" r="r" b="b"/>
              <a:pathLst>
                <a:path w="5815583" h="3209543">
                  <a:moveTo>
                    <a:pt x="91439" y="0"/>
                  </a:moveTo>
                  <a:lnTo>
                    <a:pt x="91439" y="3118104"/>
                  </a:lnTo>
                  <a:lnTo>
                    <a:pt x="5815583" y="3118104"/>
                  </a:lnTo>
                </a:path>
                <a:path w="5815583" h="3209543">
                  <a:moveTo>
                    <a:pt x="303403" y="3118104"/>
                  </a:moveTo>
                  <a:lnTo>
                    <a:pt x="303403" y="3209543"/>
                  </a:lnTo>
                </a:path>
                <a:path w="5815583" h="3209543">
                  <a:moveTo>
                    <a:pt x="1407159" y="3118104"/>
                  </a:moveTo>
                  <a:lnTo>
                    <a:pt x="1407159" y="3209543"/>
                  </a:lnTo>
                </a:path>
                <a:path w="5815583" h="3209543">
                  <a:moveTo>
                    <a:pt x="2510790" y="3118104"/>
                  </a:moveTo>
                  <a:lnTo>
                    <a:pt x="2510790" y="3209543"/>
                  </a:lnTo>
                </a:path>
                <a:path w="5815583" h="3209543">
                  <a:moveTo>
                    <a:pt x="3614547" y="3118104"/>
                  </a:moveTo>
                  <a:lnTo>
                    <a:pt x="3614547" y="3209543"/>
                  </a:lnTo>
                </a:path>
                <a:path w="5815583" h="3209543">
                  <a:moveTo>
                    <a:pt x="4718177" y="3118104"/>
                  </a:moveTo>
                  <a:lnTo>
                    <a:pt x="4718177" y="3209543"/>
                  </a:lnTo>
                </a:path>
                <a:path w="5815583" h="3209543">
                  <a:moveTo>
                    <a:pt x="91439" y="3002660"/>
                  </a:moveTo>
                  <a:lnTo>
                    <a:pt x="0" y="3002660"/>
                  </a:lnTo>
                </a:path>
                <a:path w="5815583" h="3209543">
                  <a:moveTo>
                    <a:pt x="91439" y="2425191"/>
                  </a:moveTo>
                  <a:lnTo>
                    <a:pt x="0" y="2425191"/>
                  </a:lnTo>
                </a:path>
                <a:path w="5815583" h="3209543">
                  <a:moveTo>
                    <a:pt x="91439" y="1847722"/>
                  </a:moveTo>
                  <a:lnTo>
                    <a:pt x="0" y="1847722"/>
                  </a:lnTo>
                </a:path>
                <a:path w="5815583" h="3209543">
                  <a:moveTo>
                    <a:pt x="91439" y="1270380"/>
                  </a:moveTo>
                  <a:lnTo>
                    <a:pt x="0" y="1270380"/>
                  </a:lnTo>
                </a:path>
                <a:path w="5815583" h="3209543">
                  <a:moveTo>
                    <a:pt x="91439" y="692912"/>
                  </a:moveTo>
                  <a:lnTo>
                    <a:pt x="0" y="692912"/>
                  </a:lnTo>
                </a:path>
                <a:path w="5815583" h="3209543">
                  <a:moveTo>
                    <a:pt x="91439" y="115442"/>
                  </a:moveTo>
                  <a:lnTo>
                    <a:pt x="0" y="115442"/>
                  </a:lnTo>
                </a:path>
              </a:pathLst>
            </a:custGeom>
            <a:ln w="9525">
              <a:solidFill>
                <a:srgbClr val="000000"/>
              </a:solidFill>
            </a:ln>
          </p:spPr>
          <p:txBody>
            <a:bodyPr wrap="square" lIns="0" tIns="0" rIns="0" bIns="0" rtlCol="0"/>
            <a:lstStyle/>
            <a:p>
              <a:endParaRPr/>
            </a:p>
          </p:txBody>
        </p:sp>
        <p:sp>
          <p:nvSpPr>
            <p:cNvPr id="98" name="object 16">
              <a:extLst>
                <a:ext uri="{FF2B5EF4-FFF2-40B4-BE49-F238E27FC236}">
                  <a16:creationId xmlns:a16="http://schemas.microsoft.com/office/drawing/2014/main" id="{BFF62D34-5C6D-32BB-FC10-FACA2F78A1D2}"/>
                </a:ext>
              </a:extLst>
            </p:cNvPr>
            <p:cNvSpPr txBox="1"/>
            <p:nvPr/>
          </p:nvSpPr>
          <p:spPr>
            <a:xfrm>
              <a:off x="6830291" y="3829909"/>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99" name="object 16">
              <a:extLst>
                <a:ext uri="{FF2B5EF4-FFF2-40B4-BE49-F238E27FC236}">
                  <a16:creationId xmlns:a16="http://schemas.microsoft.com/office/drawing/2014/main" id="{23A4B19F-2D86-85B3-1D0A-15AA83622037}"/>
                </a:ext>
              </a:extLst>
            </p:cNvPr>
            <p:cNvSpPr txBox="1"/>
            <p:nvPr/>
          </p:nvSpPr>
          <p:spPr>
            <a:xfrm>
              <a:off x="6788727" y="3410809"/>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20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100" name="object 16">
              <a:extLst>
                <a:ext uri="{FF2B5EF4-FFF2-40B4-BE49-F238E27FC236}">
                  <a16:creationId xmlns:a16="http://schemas.microsoft.com/office/drawing/2014/main" id="{1599814C-3031-1459-57B3-A634C8C96EF7}"/>
                </a:ext>
              </a:extLst>
            </p:cNvPr>
            <p:cNvSpPr txBox="1"/>
            <p:nvPr/>
          </p:nvSpPr>
          <p:spPr>
            <a:xfrm>
              <a:off x="6788727" y="2998059"/>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40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101" name="object 16">
              <a:extLst>
                <a:ext uri="{FF2B5EF4-FFF2-40B4-BE49-F238E27FC236}">
                  <a16:creationId xmlns:a16="http://schemas.microsoft.com/office/drawing/2014/main" id="{D29C8466-1143-5EC6-A0E1-11DED185F2D8}"/>
                </a:ext>
              </a:extLst>
            </p:cNvPr>
            <p:cNvSpPr txBox="1"/>
            <p:nvPr/>
          </p:nvSpPr>
          <p:spPr>
            <a:xfrm>
              <a:off x="6788727" y="2582134"/>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60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102" name="object 16">
              <a:extLst>
                <a:ext uri="{FF2B5EF4-FFF2-40B4-BE49-F238E27FC236}">
                  <a16:creationId xmlns:a16="http://schemas.microsoft.com/office/drawing/2014/main" id="{1FB8FBEC-951D-CD38-7810-18F47D91B217}"/>
                </a:ext>
              </a:extLst>
            </p:cNvPr>
            <p:cNvSpPr txBox="1"/>
            <p:nvPr/>
          </p:nvSpPr>
          <p:spPr>
            <a:xfrm>
              <a:off x="6788727" y="2163034"/>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80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103" name="object 16">
              <a:extLst>
                <a:ext uri="{FF2B5EF4-FFF2-40B4-BE49-F238E27FC236}">
                  <a16:creationId xmlns:a16="http://schemas.microsoft.com/office/drawing/2014/main" id="{24970677-D02B-ADEF-EF9E-C7DEAA42B45A}"/>
                </a:ext>
              </a:extLst>
            </p:cNvPr>
            <p:cNvSpPr txBox="1"/>
            <p:nvPr/>
          </p:nvSpPr>
          <p:spPr>
            <a:xfrm>
              <a:off x="6788727" y="1750284"/>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100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104" name="object 3">
              <a:extLst>
                <a:ext uri="{FF2B5EF4-FFF2-40B4-BE49-F238E27FC236}">
                  <a16:creationId xmlns:a16="http://schemas.microsoft.com/office/drawing/2014/main" id="{4D1E8F16-4F8D-AF52-1B44-85657A841004}"/>
                </a:ext>
              </a:extLst>
            </p:cNvPr>
            <p:cNvSpPr txBox="1"/>
            <p:nvPr/>
          </p:nvSpPr>
          <p:spPr>
            <a:xfrm>
              <a:off x="7258381" y="3574520"/>
              <a:ext cx="3175933" cy="358405"/>
            </a:xfrm>
            <a:prstGeom prst="rect">
              <a:avLst/>
            </a:prstGeom>
            <a:solidFill>
              <a:schemeClr val="bg1"/>
            </a:solidFill>
          </p:spPr>
          <p:txBody>
            <a:bodyPr vert="horz" wrap="square" lIns="0" tIns="0" rIns="0" bIns="0" rtlCol="0">
              <a:noAutofit/>
            </a:bodyPr>
            <a:lstStyle/>
            <a:p>
              <a:pPr marL="12700"/>
              <a:r>
                <a:rPr lang="en-US" sz="1200" dirty="0">
                  <a:solidFill>
                    <a:schemeClr val="bg2">
                      <a:lumMod val="10000"/>
                    </a:schemeClr>
                  </a:solidFill>
                  <a:latin typeface="Arial" panose="020B0604020202020204" pitchFamily="34" charset="0"/>
                  <a:cs typeface="Arial" panose="020B0604020202020204" pitchFamily="34" charset="0"/>
                </a:rPr>
                <a:t>Pruning: ≥0 years</a:t>
              </a:r>
              <a:br>
                <a:rPr lang="en-US" sz="1200" dirty="0">
                  <a:solidFill>
                    <a:schemeClr val="bg2">
                      <a:lumMod val="10000"/>
                    </a:schemeClr>
                  </a:solidFill>
                  <a:latin typeface="Arial" panose="020B0604020202020204" pitchFamily="34" charset="0"/>
                  <a:cs typeface="Arial" panose="020B0604020202020204" pitchFamily="34" charset="0"/>
                </a:rPr>
              </a:br>
              <a:r>
                <a:rPr lang="en-US" sz="1200" dirty="0">
                  <a:solidFill>
                    <a:schemeClr val="bg2">
                      <a:lumMod val="10000"/>
                    </a:schemeClr>
                  </a:solidFill>
                  <a:latin typeface="Arial" panose="020B0604020202020204" pitchFamily="34" charset="0"/>
                  <a:cs typeface="Arial" panose="020B0604020202020204" pitchFamily="34" charset="0"/>
                </a:rPr>
                <a:t>HR=0.44 (95% CI 0.22–0.88), </a:t>
              </a:r>
              <a:r>
                <a:rPr lang="en-US" sz="1200" b="1" dirty="0">
                  <a:solidFill>
                    <a:schemeClr val="bg2">
                      <a:lumMod val="10000"/>
                    </a:schemeClr>
                  </a:solidFill>
                  <a:latin typeface="Arial" panose="020B0604020202020204" pitchFamily="34" charset="0"/>
                  <a:cs typeface="Arial" panose="020B0604020202020204" pitchFamily="34" charset="0"/>
                </a:rPr>
                <a:t>p=0.02</a:t>
              </a:r>
              <a:endParaRPr sz="1200" b="1" dirty="0">
                <a:solidFill>
                  <a:schemeClr val="bg2">
                    <a:lumMod val="10000"/>
                  </a:schemeClr>
                </a:solidFill>
                <a:latin typeface="Arial" panose="020B0604020202020204" pitchFamily="34" charset="0"/>
                <a:cs typeface="Arial" panose="020B0604020202020204" pitchFamily="34" charset="0"/>
              </a:endParaRPr>
            </a:p>
          </p:txBody>
        </p:sp>
        <p:sp>
          <p:nvSpPr>
            <p:cNvPr id="116" name="object 7">
              <a:extLst>
                <a:ext uri="{FF2B5EF4-FFF2-40B4-BE49-F238E27FC236}">
                  <a16:creationId xmlns:a16="http://schemas.microsoft.com/office/drawing/2014/main" id="{1B1835EC-47FD-B1B6-E60D-9CE4B78AD328}"/>
                </a:ext>
              </a:extLst>
            </p:cNvPr>
            <p:cNvSpPr/>
            <p:nvPr/>
          </p:nvSpPr>
          <p:spPr>
            <a:xfrm>
              <a:off x="7310825" y="1832610"/>
              <a:ext cx="3823900" cy="922021"/>
            </a:xfrm>
            <a:custGeom>
              <a:avLst/>
              <a:gdLst/>
              <a:ahLst/>
              <a:cxnLst/>
              <a:rect l="l" t="t" r="r" b="b"/>
              <a:pathLst>
                <a:path w="5300345" h="1285239">
                  <a:moveTo>
                    <a:pt x="0" y="0"/>
                  </a:moveTo>
                  <a:lnTo>
                    <a:pt x="0" y="0"/>
                  </a:lnTo>
                  <a:lnTo>
                    <a:pt x="253" y="0"/>
                  </a:lnTo>
                  <a:lnTo>
                    <a:pt x="3301" y="0"/>
                  </a:lnTo>
                  <a:lnTo>
                    <a:pt x="3301" y="14224"/>
                  </a:lnTo>
                  <a:lnTo>
                    <a:pt x="18287" y="14224"/>
                  </a:lnTo>
                  <a:lnTo>
                    <a:pt x="18287" y="28448"/>
                  </a:lnTo>
                  <a:lnTo>
                    <a:pt x="42544" y="28448"/>
                  </a:lnTo>
                  <a:lnTo>
                    <a:pt x="60706" y="28448"/>
                  </a:lnTo>
                  <a:lnTo>
                    <a:pt x="84835" y="28448"/>
                  </a:lnTo>
                  <a:lnTo>
                    <a:pt x="84835" y="71882"/>
                  </a:lnTo>
                  <a:lnTo>
                    <a:pt x="84962" y="71882"/>
                  </a:lnTo>
                  <a:lnTo>
                    <a:pt x="90931" y="71882"/>
                  </a:lnTo>
                  <a:lnTo>
                    <a:pt x="93853" y="71882"/>
                  </a:lnTo>
                  <a:lnTo>
                    <a:pt x="93853" y="132334"/>
                  </a:lnTo>
                  <a:lnTo>
                    <a:pt x="93979" y="191262"/>
                  </a:lnTo>
                  <a:lnTo>
                    <a:pt x="172465" y="191262"/>
                  </a:lnTo>
                  <a:lnTo>
                    <a:pt x="178434" y="191262"/>
                  </a:lnTo>
                  <a:lnTo>
                    <a:pt x="184531" y="191262"/>
                  </a:lnTo>
                  <a:lnTo>
                    <a:pt x="184531" y="206756"/>
                  </a:lnTo>
                  <a:lnTo>
                    <a:pt x="184657" y="237871"/>
                  </a:lnTo>
                  <a:lnTo>
                    <a:pt x="187578" y="237871"/>
                  </a:lnTo>
                  <a:lnTo>
                    <a:pt x="190626" y="237871"/>
                  </a:lnTo>
                  <a:lnTo>
                    <a:pt x="242062" y="237871"/>
                  </a:lnTo>
                  <a:lnTo>
                    <a:pt x="242062" y="254254"/>
                  </a:lnTo>
                  <a:lnTo>
                    <a:pt x="254126" y="254254"/>
                  </a:lnTo>
                  <a:lnTo>
                    <a:pt x="269113" y="254254"/>
                  </a:lnTo>
                  <a:lnTo>
                    <a:pt x="269113" y="270383"/>
                  </a:lnTo>
                  <a:lnTo>
                    <a:pt x="275335" y="270383"/>
                  </a:lnTo>
                  <a:lnTo>
                    <a:pt x="275335" y="302768"/>
                  </a:lnTo>
                  <a:lnTo>
                    <a:pt x="278129" y="302768"/>
                  </a:lnTo>
                  <a:lnTo>
                    <a:pt x="278129" y="319532"/>
                  </a:lnTo>
                  <a:lnTo>
                    <a:pt x="278256" y="319532"/>
                  </a:lnTo>
                  <a:lnTo>
                    <a:pt x="278256" y="369188"/>
                  </a:lnTo>
                  <a:lnTo>
                    <a:pt x="287273" y="369188"/>
                  </a:lnTo>
                  <a:lnTo>
                    <a:pt x="299338" y="369188"/>
                  </a:lnTo>
                  <a:lnTo>
                    <a:pt x="317626" y="369188"/>
                  </a:lnTo>
                  <a:lnTo>
                    <a:pt x="335534" y="369188"/>
                  </a:lnTo>
                  <a:lnTo>
                    <a:pt x="335534" y="385445"/>
                  </a:lnTo>
                  <a:lnTo>
                    <a:pt x="362838" y="385445"/>
                  </a:lnTo>
                  <a:lnTo>
                    <a:pt x="362838" y="401955"/>
                  </a:lnTo>
                  <a:lnTo>
                    <a:pt x="371982" y="401955"/>
                  </a:lnTo>
                  <a:lnTo>
                    <a:pt x="438276" y="401955"/>
                  </a:lnTo>
                  <a:lnTo>
                    <a:pt x="438276" y="419608"/>
                  </a:lnTo>
                  <a:lnTo>
                    <a:pt x="441325" y="419608"/>
                  </a:lnTo>
                  <a:lnTo>
                    <a:pt x="441325" y="436499"/>
                  </a:lnTo>
                  <a:lnTo>
                    <a:pt x="456438" y="436499"/>
                  </a:lnTo>
                  <a:lnTo>
                    <a:pt x="456438" y="453389"/>
                  </a:lnTo>
                  <a:lnTo>
                    <a:pt x="492759" y="453389"/>
                  </a:lnTo>
                  <a:lnTo>
                    <a:pt x="547242" y="453389"/>
                  </a:lnTo>
                  <a:lnTo>
                    <a:pt x="550291" y="453389"/>
                  </a:lnTo>
                  <a:lnTo>
                    <a:pt x="550291" y="470535"/>
                  </a:lnTo>
                  <a:lnTo>
                    <a:pt x="556132" y="470535"/>
                  </a:lnTo>
                  <a:lnTo>
                    <a:pt x="646810" y="470535"/>
                  </a:lnTo>
                  <a:lnTo>
                    <a:pt x="646938" y="470535"/>
                  </a:lnTo>
                  <a:lnTo>
                    <a:pt x="646938" y="488314"/>
                  </a:lnTo>
                  <a:lnTo>
                    <a:pt x="701293" y="488314"/>
                  </a:lnTo>
                  <a:lnTo>
                    <a:pt x="719328" y="488314"/>
                  </a:lnTo>
                  <a:lnTo>
                    <a:pt x="734567" y="488314"/>
                  </a:lnTo>
                  <a:lnTo>
                    <a:pt x="734567" y="507873"/>
                  </a:lnTo>
                  <a:lnTo>
                    <a:pt x="737489" y="507873"/>
                  </a:lnTo>
                  <a:lnTo>
                    <a:pt x="749554" y="507873"/>
                  </a:lnTo>
                  <a:lnTo>
                    <a:pt x="749554" y="526288"/>
                  </a:lnTo>
                  <a:lnTo>
                    <a:pt x="825118" y="526288"/>
                  </a:lnTo>
                  <a:lnTo>
                    <a:pt x="825118" y="546735"/>
                  </a:lnTo>
                  <a:lnTo>
                    <a:pt x="828166" y="546735"/>
                  </a:lnTo>
                  <a:lnTo>
                    <a:pt x="831215" y="546735"/>
                  </a:lnTo>
                  <a:lnTo>
                    <a:pt x="915923" y="546735"/>
                  </a:lnTo>
                  <a:lnTo>
                    <a:pt x="958215" y="546735"/>
                  </a:lnTo>
                  <a:lnTo>
                    <a:pt x="1009396" y="546735"/>
                  </a:lnTo>
                  <a:lnTo>
                    <a:pt x="1012571" y="546735"/>
                  </a:lnTo>
                  <a:lnTo>
                    <a:pt x="1018540" y="546735"/>
                  </a:lnTo>
                  <a:lnTo>
                    <a:pt x="1075943" y="546735"/>
                  </a:lnTo>
                  <a:lnTo>
                    <a:pt x="1103122" y="546735"/>
                  </a:lnTo>
                  <a:lnTo>
                    <a:pt x="1103248" y="546735"/>
                  </a:lnTo>
                  <a:lnTo>
                    <a:pt x="1103248" y="566801"/>
                  </a:lnTo>
                  <a:lnTo>
                    <a:pt x="1112139" y="566801"/>
                  </a:lnTo>
                  <a:lnTo>
                    <a:pt x="1121410" y="566801"/>
                  </a:lnTo>
                  <a:lnTo>
                    <a:pt x="1193927" y="566801"/>
                  </a:lnTo>
                  <a:lnTo>
                    <a:pt x="1196848" y="566801"/>
                  </a:lnTo>
                  <a:lnTo>
                    <a:pt x="1287398" y="566801"/>
                  </a:lnTo>
                  <a:lnTo>
                    <a:pt x="1287398" y="609981"/>
                  </a:lnTo>
                  <a:lnTo>
                    <a:pt x="1287526" y="609981"/>
                  </a:lnTo>
                  <a:lnTo>
                    <a:pt x="1287526" y="633730"/>
                  </a:lnTo>
                  <a:lnTo>
                    <a:pt x="1290573" y="633730"/>
                  </a:lnTo>
                  <a:lnTo>
                    <a:pt x="1290573" y="655828"/>
                  </a:lnTo>
                  <a:lnTo>
                    <a:pt x="1326768" y="655828"/>
                  </a:lnTo>
                  <a:lnTo>
                    <a:pt x="1375029" y="655828"/>
                  </a:lnTo>
                  <a:lnTo>
                    <a:pt x="1375029" y="677672"/>
                  </a:lnTo>
                  <a:lnTo>
                    <a:pt x="1381252" y="677672"/>
                  </a:lnTo>
                  <a:lnTo>
                    <a:pt x="1381252" y="699897"/>
                  </a:lnTo>
                  <a:lnTo>
                    <a:pt x="1471930" y="699897"/>
                  </a:lnTo>
                  <a:lnTo>
                    <a:pt x="1471930" y="699897"/>
                  </a:lnTo>
                  <a:lnTo>
                    <a:pt x="1523111" y="699897"/>
                  </a:lnTo>
                  <a:lnTo>
                    <a:pt x="1650111" y="699897"/>
                  </a:lnTo>
                  <a:lnTo>
                    <a:pt x="1653031" y="699897"/>
                  </a:lnTo>
                  <a:lnTo>
                    <a:pt x="1653159" y="699897"/>
                  </a:lnTo>
                  <a:lnTo>
                    <a:pt x="1656206" y="699897"/>
                  </a:lnTo>
                  <a:lnTo>
                    <a:pt x="1659254" y="699897"/>
                  </a:lnTo>
                  <a:lnTo>
                    <a:pt x="1743837" y="699897"/>
                  </a:lnTo>
                  <a:lnTo>
                    <a:pt x="1746758" y="699897"/>
                  </a:lnTo>
                  <a:lnTo>
                    <a:pt x="1746758" y="725170"/>
                  </a:lnTo>
                  <a:lnTo>
                    <a:pt x="1752853" y="725170"/>
                  </a:lnTo>
                  <a:lnTo>
                    <a:pt x="1752853" y="752856"/>
                  </a:lnTo>
                  <a:lnTo>
                    <a:pt x="1798192" y="752856"/>
                  </a:lnTo>
                  <a:lnTo>
                    <a:pt x="1837436" y="752856"/>
                  </a:lnTo>
                  <a:lnTo>
                    <a:pt x="1837563" y="779907"/>
                  </a:lnTo>
                  <a:lnTo>
                    <a:pt x="1843531" y="779907"/>
                  </a:lnTo>
                  <a:lnTo>
                    <a:pt x="1910079" y="779907"/>
                  </a:lnTo>
                  <a:lnTo>
                    <a:pt x="1927987" y="779907"/>
                  </a:lnTo>
                  <a:lnTo>
                    <a:pt x="1931035" y="779907"/>
                  </a:lnTo>
                  <a:lnTo>
                    <a:pt x="2024888" y="779907"/>
                  </a:lnTo>
                  <a:lnTo>
                    <a:pt x="2112517" y="779907"/>
                  </a:lnTo>
                  <a:lnTo>
                    <a:pt x="2112517" y="807720"/>
                  </a:lnTo>
                  <a:lnTo>
                    <a:pt x="2115439" y="807720"/>
                  </a:lnTo>
                  <a:lnTo>
                    <a:pt x="2205990" y="807720"/>
                  </a:lnTo>
                  <a:lnTo>
                    <a:pt x="2209038" y="807720"/>
                  </a:lnTo>
                  <a:lnTo>
                    <a:pt x="2296794" y="807720"/>
                  </a:lnTo>
                  <a:lnTo>
                    <a:pt x="2299842" y="807720"/>
                  </a:lnTo>
                  <a:lnTo>
                    <a:pt x="2299842" y="836676"/>
                  </a:lnTo>
                  <a:lnTo>
                    <a:pt x="2345181" y="836676"/>
                  </a:lnTo>
                  <a:lnTo>
                    <a:pt x="2390520" y="836676"/>
                  </a:lnTo>
                  <a:lnTo>
                    <a:pt x="2390520" y="865886"/>
                  </a:lnTo>
                  <a:lnTo>
                    <a:pt x="2393441" y="865886"/>
                  </a:lnTo>
                  <a:lnTo>
                    <a:pt x="2481199" y="865886"/>
                  </a:lnTo>
                  <a:lnTo>
                    <a:pt x="2484119" y="865886"/>
                  </a:lnTo>
                  <a:lnTo>
                    <a:pt x="2644140" y="865886"/>
                  </a:lnTo>
                  <a:lnTo>
                    <a:pt x="2665476" y="865886"/>
                  </a:lnTo>
                  <a:lnTo>
                    <a:pt x="2668524" y="865886"/>
                  </a:lnTo>
                  <a:lnTo>
                    <a:pt x="2753105" y="865886"/>
                  </a:lnTo>
                  <a:lnTo>
                    <a:pt x="2852674" y="865886"/>
                  </a:lnTo>
                  <a:lnTo>
                    <a:pt x="2852674" y="903097"/>
                  </a:lnTo>
                  <a:lnTo>
                    <a:pt x="2855849" y="903097"/>
                  </a:lnTo>
                  <a:lnTo>
                    <a:pt x="2916174" y="903097"/>
                  </a:lnTo>
                  <a:lnTo>
                    <a:pt x="2916174" y="937768"/>
                  </a:lnTo>
                  <a:lnTo>
                    <a:pt x="2937382" y="937768"/>
                  </a:lnTo>
                  <a:lnTo>
                    <a:pt x="2937382" y="971550"/>
                  </a:lnTo>
                  <a:lnTo>
                    <a:pt x="2940304" y="971550"/>
                  </a:lnTo>
                  <a:lnTo>
                    <a:pt x="2946527" y="971550"/>
                  </a:lnTo>
                  <a:lnTo>
                    <a:pt x="2988691" y="971550"/>
                  </a:lnTo>
                  <a:lnTo>
                    <a:pt x="2988691" y="1006601"/>
                  </a:lnTo>
                  <a:lnTo>
                    <a:pt x="3127755" y="1006601"/>
                  </a:lnTo>
                  <a:lnTo>
                    <a:pt x="3127755" y="1041654"/>
                  </a:lnTo>
                  <a:lnTo>
                    <a:pt x="3130677" y="1041654"/>
                  </a:lnTo>
                  <a:lnTo>
                    <a:pt x="3152013" y="1041654"/>
                  </a:lnTo>
                  <a:lnTo>
                    <a:pt x="3152013" y="1077214"/>
                  </a:lnTo>
                  <a:lnTo>
                    <a:pt x="3218433" y="1077214"/>
                  </a:lnTo>
                  <a:lnTo>
                    <a:pt x="3399790" y="1077214"/>
                  </a:lnTo>
                  <a:lnTo>
                    <a:pt x="3399790" y="1113917"/>
                  </a:lnTo>
                  <a:lnTo>
                    <a:pt x="3463163" y="1113917"/>
                  </a:lnTo>
                  <a:lnTo>
                    <a:pt x="3493389" y="1113917"/>
                  </a:lnTo>
                  <a:lnTo>
                    <a:pt x="3493389" y="1150747"/>
                  </a:lnTo>
                  <a:lnTo>
                    <a:pt x="3680714" y="1150747"/>
                  </a:lnTo>
                  <a:lnTo>
                    <a:pt x="3683762" y="1150747"/>
                  </a:lnTo>
                  <a:lnTo>
                    <a:pt x="3771391" y="1150747"/>
                  </a:lnTo>
                  <a:lnTo>
                    <a:pt x="3771391" y="1190752"/>
                  </a:lnTo>
                  <a:lnTo>
                    <a:pt x="3843908" y="1190752"/>
                  </a:lnTo>
                  <a:lnTo>
                    <a:pt x="3846956" y="1190752"/>
                  </a:lnTo>
                  <a:lnTo>
                    <a:pt x="3861942" y="1190752"/>
                  </a:lnTo>
                  <a:lnTo>
                    <a:pt x="3861942" y="1234059"/>
                  </a:lnTo>
                  <a:lnTo>
                    <a:pt x="3952620" y="1234059"/>
                  </a:lnTo>
                  <a:lnTo>
                    <a:pt x="4137025" y="1234059"/>
                  </a:lnTo>
                  <a:lnTo>
                    <a:pt x="4414901" y="1234059"/>
                  </a:lnTo>
                  <a:lnTo>
                    <a:pt x="4508627" y="1234059"/>
                  </a:lnTo>
                  <a:lnTo>
                    <a:pt x="4599305" y="1234059"/>
                  </a:lnTo>
                  <a:lnTo>
                    <a:pt x="5152390" y="1234059"/>
                  </a:lnTo>
                  <a:lnTo>
                    <a:pt x="5152390" y="1284859"/>
                  </a:lnTo>
                  <a:lnTo>
                    <a:pt x="5300218" y="1284859"/>
                  </a:lnTo>
                </a:path>
              </a:pathLst>
            </a:custGeom>
            <a:ln w="19050">
              <a:solidFill>
                <a:schemeClr val="accent2"/>
              </a:solidFill>
            </a:ln>
          </p:spPr>
          <p:txBody>
            <a:bodyPr wrap="square" lIns="0" tIns="0" rIns="0" bIns="0" rtlCol="0"/>
            <a:lstStyle/>
            <a:p>
              <a:endParaRPr/>
            </a:p>
          </p:txBody>
        </p:sp>
        <p:sp>
          <p:nvSpPr>
            <p:cNvPr id="117" name="object 10">
              <a:extLst>
                <a:ext uri="{FF2B5EF4-FFF2-40B4-BE49-F238E27FC236}">
                  <a16:creationId xmlns:a16="http://schemas.microsoft.com/office/drawing/2014/main" id="{D9FAE200-6CA3-2018-0641-9560301CE2E4}"/>
                </a:ext>
              </a:extLst>
            </p:cNvPr>
            <p:cNvSpPr/>
            <p:nvPr/>
          </p:nvSpPr>
          <p:spPr>
            <a:xfrm>
              <a:off x="7310825" y="1824990"/>
              <a:ext cx="3827710" cy="590550"/>
            </a:xfrm>
            <a:custGeom>
              <a:avLst/>
              <a:gdLst/>
              <a:ahLst/>
              <a:cxnLst/>
              <a:rect l="l" t="t" r="r" b="b"/>
              <a:pathLst>
                <a:path w="5300345" h="817244">
                  <a:moveTo>
                    <a:pt x="0" y="0"/>
                  </a:moveTo>
                  <a:lnTo>
                    <a:pt x="0" y="0"/>
                  </a:lnTo>
                  <a:lnTo>
                    <a:pt x="320294" y="0"/>
                  </a:lnTo>
                  <a:lnTo>
                    <a:pt x="571119" y="0"/>
                  </a:lnTo>
                  <a:lnTo>
                    <a:pt x="1000252" y="0"/>
                  </a:lnTo>
                  <a:lnTo>
                    <a:pt x="1039495" y="0"/>
                  </a:lnTo>
                  <a:lnTo>
                    <a:pt x="1081786" y="0"/>
                  </a:lnTo>
                  <a:lnTo>
                    <a:pt x="1226820" y="0"/>
                  </a:lnTo>
                  <a:lnTo>
                    <a:pt x="1495805" y="0"/>
                  </a:lnTo>
                  <a:lnTo>
                    <a:pt x="1495805" y="115950"/>
                  </a:lnTo>
                  <a:lnTo>
                    <a:pt x="1541145" y="115950"/>
                  </a:lnTo>
                  <a:lnTo>
                    <a:pt x="1541145" y="231648"/>
                  </a:lnTo>
                  <a:lnTo>
                    <a:pt x="1752600" y="231648"/>
                  </a:lnTo>
                  <a:lnTo>
                    <a:pt x="1822196" y="231648"/>
                  </a:lnTo>
                  <a:lnTo>
                    <a:pt x="1822196" y="333121"/>
                  </a:lnTo>
                  <a:lnTo>
                    <a:pt x="2205863" y="333121"/>
                  </a:lnTo>
                  <a:lnTo>
                    <a:pt x="2916046" y="333121"/>
                  </a:lnTo>
                  <a:lnTo>
                    <a:pt x="2964306" y="333121"/>
                  </a:lnTo>
                  <a:lnTo>
                    <a:pt x="2964306" y="440055"/>
                  </a:lnTo>
                  <a:lnTo>
                    <a:pt x="3009645" y="440055"/>
                  </a:lnTo>
                  <a:lnTo>
                    <a:pt x="3021838" y="440055"/>
                  </a:lnTo>
                  <a:lnTo>
                    <a:pt x="3106419" y="440055"/>
                  </a:lnTo>
                  <a:lnTo>
                    <a:pt x="3106419" y="522986"/>
                  </a:lnTo>
                  <a:lnTo>
                    <a:pt x="3169792" y="522986"/>
                  </a:lnTo>
                  <a:lnTo>
                    <a:pt x="3203066" y="522986"/>
                  </a:lnTo>
                  <a:lnTo>
                    <a:pt x="3251454" y="522986"/>
                  </a:lnTo>
                  <a:lnTo>
                    <a:pt x="3251454" y="666750"/>
                  </a:lnTo>
                  <a:lnTo>
                    <a:pt x="3329940" y="666750"/>
                  </a:lnTo>
                  <a:lnTo>
                    <a:pt x="3329940" y="742314"/>
                  </a:lnTo>
                  <a:lnTo>
                    <a:pt x="3638168" y="742314"/>
                  </a:lnTo>
                  <a:lnTo>
                    <a:pt x="3668394" y="742314"/>
                  </a:lnTo>
                  <a:lnTo>
                    <a:pt x="3668394" y="817245"/>
                  </a:lnTo>
                  <a:lnTo>
                    <a:pt x="3743959" y="817245"/>
                  </a:lnTo>
                  <a:lnTo>
                    <a:pt x="3934332" y="817245"/>
                  </a:lnTo>
                  <a:lnTo>
                    <a:pt x="4055237" y="817245"/>
                  </a:lnTo>
                  <a:lnTo>
                    <a:pt x="4073398" y="817245"/>
                  </a:lnTo>
                  <a:lnTo>
                    <a:pt x="4221353" y="817245"/>
                  </a:lnTo>
                  <a:lnTo>
                    <a:pt x="4263770" y="817245"/>
                  </a:lnTo>
                  <a:lnTo>
                    <a:pt x="4354321" y="817245"/>
                  </a:lnTo>
                  <a:lnTo>
                    <a:pt x="4378579" y="817245"/>
                  </a:lnTo>
                  <a:lnTo>
                    <a:pt x="4402708" y="817245"/>
                  </a:lnTo>
                  <a:lnTo>
                    <a:pt x="4420870" y="817245"/>
                  </a:lnTo>
                  <a:lnTo>
                    <a:pt x="4463161" y="817245"/>
                  </a:lnTo>
                  <a:lnTo>
                    <a:pt x="4520565" y="817245"/>
                  </a:lnTo>
                  <a:lnTo>
                    <a:pt x="4698873" y="817245"/>
                  </a:lnTo>
                  <a:lnTo>
                    <a:pt x="4852924" y="817245"/>
                  </a:lnTo>
                  <a:lnTo>
                    <a:pt x="4928489" y="817245"/>
                  </a:lnTo>
                  <a:lnTo>
                    <a:pt x="4937506" y="817245"/>
                  </a:lnTo>
                  <a:lnTo>
                    <a:pt x="5088636" y="817245"/>
                  </a:lnTo>
                  <a:lnTo>
                    <a:pt x="5130927" y="817245"/>
                  </a:lnTo>
                  <a:lnTo>
                    <a:pt x="5300218" y="817245"/>
                  </a:lnTo>
                </a:path>
              </a:pathLst>
            </a:custGeom>
            <a:ln w="19050">
              <a:solidFill>
                <a:schemeClr val="tx2"/>
              </a:solidFill>
            </a:ln>
          </p:spPr>
          <p:txBody>
            <a:bodyPr wrap="square" lIns="0" tIns="0" rIns="0" bIns="0" rtlCol="0"/>
            <a:lstStyle/>
            <a:p>
              <a:endParaRPr/>
            </a:p>
          </p:txBody>
        </p:sp>
        <p:sp>
          <p:nvSpPr>
            <p:cNvPr id="119" name="object 3">
              <a:extLst>
                <a:ext uri="{FF2B5EF4-FFF2-40B4-BE49-F238E27FC236}">
                  <a16:creationId xmlns:a16="http://schemas.microsoft.com/office/drawing/2014/main" id="{4E42C8B4-399A-11F6-D4F3-24FA291F46C5}"/>
                </a:ext>
              </a:extLst>
            </p:cNvPr>
            <p:cNvSpPr txBox="1"/>
            <p:nvPr/>
          </p:nvSpPr>
          <p:spPr>
            <a:xfrm>
              <a:off x="8509693" y="4248838"/>
              <a:ext cx="1234831" cy="161193"/>
            </a:xfrm>
            <a:prstGeom prst="rect">
              <a:avLst/>
            </a:prstGeom>
            <a:solidFill>
              <a:schemeClr val="bg1"/>
            </a:solidFill>
          </p:spPr>
          <p:txBody>
            <a:bodyPr vert="horz" wrap="square" lIns="0" tIns="0" rIns="0" bIns="0" rtlCol="0">
              <a:noAutofit/>
            </a:bodyPr>
            <a:lstStyle/>
            <a:p>
              <a:pPr marL="12700" algn="ctr">
                <a:lnSpc>
                  <a:spcPct val="90000"/>
                </a:lnSpc>
              </a:pPr>
              <a:r>
                <a:rPr lang="en-US" sz="1100" b="1">
                  <a:solidFill>
                    <a:schemeClr val="bg2">
                      <a:lumMod val="10000"/>
                    </a:schemeClr>
                  </a:solidFill>
                  <a:latin typeface="Arial" panose="020B0604020202020204" pitchFamily="34" charset="0"/>
                  <a:cs typeface="Arial" panose="020B0604020202020204" pitchFamily="34" charset="0"/>
                </a:rPr>
                <a:t>Follow-up, years</a:t>
              </a:r>
              <a:endParaRPr sz="1100" b="1">
                <a:solidFill>
                  <a:schemeClr val="bg2">
                    <a:lumMod val="10000"/>
                  </a:schemeClr>
                </a:solidFill>
                <a:latin typeface="Arial" panose="020B0604020202020204" pitchFamily="34" charset="0"/>
                <a:cs typeface="Arial" panose="020B0604020202020204" pitchFamily="34" charset="0"/>
              </a:endParaRPr>
            </a:p>
          </p:txBody>
        </p:sp>
      </p:grpSp>
      <p:grpSp>
        <p:nvGrpSpPr>
          <p:cNvPr id="15" name="Group 14">
            <a:extLst>
              <a:ext uri="{FF2B5EF4-FFF2-40B4-BE49-F238E27FC236}">
                <a16:creationId xmlns:a16="http://schemas.microsoft.com/office/drawing/2014/main" id="{19ADC853-DFD9-2317-B3F3-64D3756A9545}"/>
              </a:ext>
            </a:extLst>
          </p:cNvPr>
          <p:cNvGrpSpPr/>
          <p:nvPr/>
        </p:nvGrpSpPr>
        <p:grpSpPr>
          <a:xfrm>
            <a:off x="1602285" y="1935519"/>
            <a:ext cx="5010140" cy="2623320"/>
            <a:chOff x="773610" y="1748481"/>
            <a:chExt cx="5010140" cy="2623320"/>
          </a:xfrm>
        </p:grpSpPr>
        <p:grpSp>
          <p:nvGrpSpPr>
            <p:cNvPr id="17" name="Group 16">
              <a:extLst>
                <a:ext uri="{FF2B5EF4-FFF2-40B4-BE49-F238E27FC236}">
                  <a16:creationId xmlns:a16="http://schemas.microsoft.com/office/drawing/2014/main" id="{5C290CC5-86E3-7D67-0276-19D32033B1B8}"/>
                </a:ext>
              </a:extLst>
            </p:cNvPr>
            <p:cNvGrpSpPr/>
            <p:nvPr/>
          </p:nvGrpSpPr>
          <p:grpSpPr>
            <a:xfrm>
              <a:off x="1522537" y="1839682"/>
              <a:ext cx="3811266" cy="1446763"/>
              <a:chOff x="1522537" y="1839682"/>
              <a:chExt cx="3811266" cy="1446763"/>
            </a:xfrm>
          </p:grpSpPr>
          <p:sp>
            <p:nvSpPr>
              <p:cNvPr id="64" name="object 8">
                <a:extLst>
                  <a:ext uri="{FF2B5EF4-FFF2-40B4-BE49-F238E27FC236}">
                    <a16:creationId xmlns:a16="http://schemas.microsoft.com/office/drawing/2014/main" id="{49F0CC4F-048E-FB88-C222-ACEC6E1519BE}"/>
                  </a:ext>
                </a:extLst>
              </p:cNvPr>
              <p:cNvSpPr/>
              <p:nvPr/>
            </p:nvSpPr>
            <p:spPr>
              <a:xfrm>
                <a:off x="1720365" y="2379929"/>
                <a:ext cx="3613438" cy="906516"/>
              </a:xfrm>
              <a:custGeom>
                <a:avLst/>
                <a:gdLst/>
                <a:ahLst/>
                <a:cxnLst/>
                <a:rect l="l" t="t" r="r" b="b"/>
                <a:pathLst>
                  <a:path w="5022215" h="1257300">
                    <a:moveTo>
                      <a:pt x="731227" y="63500"/>
                    </a:moveTo>
                    <a:lnTo>
                      <a:pt x="731164" y="50800"/>
                    </a:lnTo>
                    <a:lnTo>
                      <a:pt x="637667" y="50800"/>
                    </a:lnTo>
                    <a:lnTo>
                      <a:pt x="637667" y="38100"/>
                    </a:lnTo>
                    <a:lnTo>
                      <a:pt x="637667" y="25400"/>
                    </a:lnTo>
                    <a:lnTo>
                      <a:pt x="552958" y="25400"/>
                    </a:lnTo>
                    <a:lnTo>
                      <a:pt x="552958" y="12700"/>
                    </a:lnTo>
                    <a:lnTo>
                      <a:pt x="546862" y="12700"/>
                    </a:lnTo>
                    <a:lnTo>
                      <a:pt x="546862" y="0"/>
                    </a:lnTo>
                    <a:lnTo>
                      <a:pt x="0" y="0"/>
                    </a:lnTo>
                    <a:lnTo>
                      <a:pt x="0" y="12700"/>
                    </a:lnTo>
                    <a:lnTo>
                      <a:pt x="0" y="25400"/>
                    </a:lnTo>
                    <a:lnTo>
                      <a:pt x="0" y="38100"/>
                    </a:lnTo>
                    <a:lnTo>
                      <a:pt x="9017" y="38100"/>
                    </a:lnTo>
                    <a:lnTo>
                      <a:pt x="9017" y="50800"/>
                    </a:lnTo>
                    <a:lnTo>
                      <a:pt x="21082" y="50800"/>
                    </a:lnTo>
                    <a:lnTo>
                      <a:pt x="21082" y="63500"/>
                    </a:lnTo>
                    <a:lnTo>
                      <a:pt x="39370" y="63500"/>
                    </a:lnTo>
                    <a:lnTo>
                      <a:pt x="39370" y="76200"/>
                    </a:lnTo>
                    <a:lnTo>
                      <a:pt x="731227" y="76200"/>
                    </a:lnTo>
                    <a:lnTo>
                      <a:pt x="731227" y="63500"/>
                    </a:lnTo>
                    <a:close/>
                  </a:path>
                  <a:path w="5022215" h="1257300">
                    <a:moveTo>
                      <a:pt x="1096772" y="203200"/>
                    </a:moveTo>
                    <a:lnTo>
                      <a:pt x="1012317" y="203200"/>
                    </a:lnTo>
                    <a:lnTo>
                      <a:pt x="1012317" y="190500"/>
                    </a:lnTo>
                    <a:lnTo>
                      <a:pt x="1012317" y="177800"/>
                    </a:lnTo>
                    <a:lnTo>
                      <a:pt x="1009269" y="177800"/>
                    </a:lnTo>
                    <a:lnTo>
                      <a:pt x="1009269" y="165100"/>
                    </a:lnTo>
                    <a:lnTo>
                      <a:pt x="1009269" y="152400"/>
                    </a:lnTo>
                    <a:lnTo>
                      <a:pt x="1009142" y="152400"/>
                    </a:lnTo>
                    <a:lnTo>
                      <a:pt x="1009142" y="139700"/>
                    </a:lnTo>
                    <a:lnTo>
                      <a:pt x="1009142" y="127000"/>
                    </a:lnTo>
                    <a:lnTo>
                      <a:pt x="1009142" y="114300"/>
                    </a:lnTo>
                    <a:lnTo>
                      <a:pt x="833882" y="114300"/>
                    </a:lnTo>
                    <a:lnTo>
                      <a:pt x="833882" y="101600"/>
                    </a:lnTo>
                    <a:lnTo>
                      <a:pt x="824992" y="101600"/>
                    </a:lnTo>
                    <a:lnTo>
                      <a:pt x="824992" y="76339"/>
                    </a:lnTo>
                    <a:lnTo>
                      <a:pt x="57277" y="76339"/>
                    </a:lnTo>
                    <a:lnTo>
                      <a:pt x="57277" y="101739"/>
                    </a:lnTo>
                    <a:lnTo>
                      <a:pt x="84582" y="101739"/>
                    </a:lnTo>
                    <a:lnTo>
                      <a:pt x="84582" y="114300"/>
                    </a:lnTo>
                    <a:lnTo>
                      <a:pt x="84582" y="127000"/>
                    </a:lnTo>
                    <a:lnTo>
                      <a:pt x="160020" y="127000"/>
                    </a:lnTo>
                    <a:lnTo>
                      <a:pt x="160020" y="139700"/>
                    </a:lnTo>
                    <a:lnTo>
                      <a:pt x="163068" y="139700"/>
                    </a:lnTo>
                    <a:lnTo>
                      <a:pt x="163068" y="152400"/>
                    </a:lnTo>
                    <a:lnTo>
                      <a:pt x="163068" y="165100"/>
                    </a:lnTo>
                    <a:lnTo>
                      <a:pt x="178181" y="165100"/>
                    </a:lnTo>
                    <a:lnTo>
                      <a:pt x="178181" y="177800"/>
                    </a:lnTo>
                    <a:lnTo>
                      <a:pt x="214503" y="177800"/>
                    </a:lnTo>
                    <a:lnTo>
                      <a:pt x="214503" y="190500"/>
                    </a:lnTo>
                    <a:lnTo>
                      <a:pt x="268986" y="190500"/>
                    </a:lnTo>
                    <a:lnTo>
                      <a:pt x="268986" y="203200"/>
                    </a:lnTo>
                    <a:lnTo>
                      <a:pt x="268986" y="215900"/>
                    </a:lnTo>
                    <a:lnTo>
                      <a:pt x="1096772" y="215900"/>
                    </a:lnTo>
                    <a:lnTo>
                      <a:pt x="1096772" y="203200"/>
                    </a:lnTo>
                    <a:close/>
                  </a:path>
                  <a:path w="5022215" h="1257300">
                    <a:moveTo>
                      <a:pt x="1474597" y="279400"/>
                    </a:moveTo>
                    <a:lnTo>
                      <a:pt x="1468501" y="279400"/>
                    </a:lnTo>
                    <a:lnTo>
                      <a:pt x="1468501" y="266700"/>
                    </a:lnTo>
                    <a:lnTo>
                      <a:pt x="1380998" y="266700"/>
                    </a:lnTo>
                    <a:lnTo>
                      <a:pt x="1380998" y="254000"/>
                    </a:lnTo>
                    <a:lnTo>
                      <a:pt x="1380998" y="241300"/>
                    </a:lnTo>
                    <a:lnTo>
                      <a:pt x="1244854" y="241300"/>
                    </a:lnTo>
                    <a:lnTo>
                      <a:pt x="1244854" y="228600"/>
                    </a:lnTo>
                    <a:lnTo>
                      <a:pt x="1102995" y="228600"/>
                    </a:lnTo>
                    <a:lnTo>
                      <a:pt x="1102995" y="216039"/>
                    </a:lnTo>
                    <a:lnTo>
                      <a:pt x="272034" y="216039"/>
                    </a:lnTo>
                    <a:lnTo>
                      <a:pt x="272034" y="228739"/>
                    </a:lnTo>
                    <a:lnTo>
                      <a:pt x="277876" y="228739"/>
                    </a:lnTo>
                    <a:lnTo>
                      <a:pt x="277876" y="241300"/>
                    </a:lnTo>
                    <a:lnTo>
                      <a:pt x="277876" y="254000"/>
                    </a:lnTo>
                    <a:lnTo>
                      <a:pt x="368554" y="254000"/>
                    </a:lnTo>
                    <a:lnTo>
                      <a:pt x="368554" y="266700"/>
                    </a:lnTo>
                    <a:lnTo>
                      <a:pt x="368554" y="279400"/>
                    </a:lnTo>
                    <a:lnTo>
                      <a:pt x="368681" y="279400"/>
                    </a:lnTo>
                    <a:lnTo>
                      <a:pt x="368681" y="292100"/>
                    </a:lnTo>
                    <a:lnTo>
                      <a:pt x="423024" y="292100"/>
                    </a:lnTo>
                    <a:lnTo>
                      <a:pt x="423024" y="304800"/>
                    </a:lnTo>
                    <a:lnTo>
                      <a:pt x="1474597" y="304800"/>
                    </a:lnTo>
                    <a:lnTo>
                      <a:pt x="1474597" y="292100"/>
                    </a:lnTo>
                    <a:lnTo>
                      <a:pt x="1474597" y="279400"/>
                    </a:lnTo>
                    <a:close/>
                  </a:path>
                  <a:path w="5022215" h="1257300">
                    <a:moveTo>
                      <a:pt x="1631823" y="342900"/>
                    </a:moveTo>
                    <a:lnTo>
                      <a:pt x="1559306" y="342900"/>
                    </a:lnTo>
                    <a:lnTo>
                      <a:pt x="1559306" y="317500"/>
                    </a:lnTo>
                    <a:lnTo>
                      <a:pt x="1519936" y="317500"/>
                    </a:lnTo>
                    <a:lnTo>
                      <a:pt x="1519936" y="304939"/>
                    </a:lnTo>
                    <a:lnTo>
                      <a:pt x="441071" y="304939"/>
                    </a:lnTo>
                    <a:lnTo>
                      <a:pt x="441071" y="317639"/>
                    </a:lnTo>
                    <a:lnTo>
                      <a:pt x="456311" y="317639"/>
                    </a:lnTo>
                    <a:lnTo>
                      <a:pt x="456311" y="342900"/>
                    </a:lnTo>
                    <a:lnTo>
                      <a:pt x="456311" y="355600"/>
                    </a:lnTo>
                    <a:lnTo>
                      <a:pt x="1631823" y="355600"/>
                    </a:lnTo>
                    <a:lnTo>
                      <a:pt x="1631823" y="342900"/>
                    </a:lnTo>
                    <a:close/>
                  </a:path>
                  <a:path w="5022215" h="1257300">
                    <a:moveTo>
                      <a:pt x="2112264" y="431800"/>
                    </a:moveTo>
                    <a:lnTo>
                      <a:pt x="2021586" y="431800"/>
                    </a:lnTo>
                    <a:lnTo>
                      <a:pt x="2021586" y="419100"/>
                    </a:lnTo>
                    <a:lnTo>
                      <a:pt x="2021586" y="406400"/>
                    </a:lnTo>
                    <a:lnTo>
                      <a:pt x="1837182" y="406400"/>
                    </a:lnTo>
                    <a:lnTo>
                      <a:pt x="1837182" y="393839"/>
                    </a:lnTo>
                    <a:lnTo>
                      <a:pt x="1834261" y="393839"/>
                    </a:lnTo>
                    <a:lnTo>
                      <a:pt x="1834261" y="368439"/>
                    </a:lnTo>
                    <a:lnTo>
                      <a:pt x="1652905" y="368439"/>
                    </a:lnTo>
                    <a:lnTo>
                      <a:pt x="1652905" y="355739"/>
                    </a:lnTo>
                    <a:lnTo>
                      <a:pt x="459232" y="355739"/>
                    </a:lnTo>
                    <a:lnTo>
                      <a:pt x="459232" y="368439"/>
                    </a:lnTo>
                    <a:lnTo>
                      <a:pt x="471297" y="368439"/>
                    </a:lnTo>
                    <a:lnTo>
                      <a:pt x="471297" y="393839"/>
                    </a:lnTo>
                    <a:lnTo>
                      <a:pt x="546862" y="393839"/>
                    </a:lnTo>
                    <a:lnTo>
                      <a:pt x="546862" y="406539"/>
                    </a:lnTo>
                    <a:lnTo>
                      <a:pt x="552958" y="406539"/>
                    </a:lnTo>
                    <a:lnTo>
                      <a:pt x="552958" y="419100"/>
                    </a:lnTo>
                    <a:lnTo>
                      <a:pt x="637667" y="419100"/>
                    </a:lnTo>
                    <a:lnTo>
                      <a:pt x="637667" y="431800"/>
                    </a:lnTo>
                    <a:lnTo>
                      <a:pt x="637667" y="444500"/>
                    </a:lnTo>
                    <a:lnTo>
                      <a:pt x="2112264" y="444500"/>
                    </a:lnTo>
                    <a:lnTo>
                      <a:pt x="2112264" y="431800"/>
                    </a:lnTo>
                    <a:close/>
                  </a:path>
                  <a:path w="5022215" h="1257300">
                    <a:moveTo>
                      <a:pt x="2574417" y="533400"/>
                    </a:moveTo>
                    <a:lnTo>
                      <a:pt x="2474849" y="533400"/>
                    </a:lnTo>
                    <a:lnTo>
                      <a:pt x="2474849" y="520700"/>
                    </a:lnTo>
                    <a:lnTo>
                      <a:pt x="2474849" y="508000"/>
                    </a:lnTo>
                    <a:lnTo>
                      <a:pt x="2390267" y="508000"/>
                    </a:lnTo>
                    <a:lnTo>
                      <a:pt x="2390267" y="495300"/>
                    </a:lnTo>
                    <a:lnTo>
                      <a:pt x="2387219" y="495300"/>
                    </a:lnTo>
                    <a:lnTo>
                      <a:pt x="2387219" y="469900"/>
                    </a:lnTo>
                    <a:lnTo>
                      <a:pt x="2115185" y="469900"/>
                    </a:lnTo>
                    <a:lnTo>
                      <a:pt x="2115185" y="444639"/>
                    </a:lnTo>
                    <a:lnTo>
                      <a:pt x="731139" y="444639"/>
                    </a:lnTo>
                    <a:lnTo>
                      <a:pt x="731266" y="470039"/>
                    </a:lnTo>
                    <a:lnTo>
                      <a:pt x="824903" y="470039"/>
                    </a:lnTo>
                    <a:lnTo>
                      <a:pt x="824903" y="495300"/>
                    </a:lnTo>
                    <a:lnTo>
                      <a:pt x="824966" y="508000"/>
                    </a:lnTo>
                    <a:lnTo>
                      <a:pt x="833882" y="508000"/>
                    </a:lnTo>
                    <a:lnTo>
                      <a:pt x="833882" y="520700"/>
                    </a:lnTo>
                    <a:lnTo>
                      <a:pt x="1009142" y="520700"/>
                    </a:lnTo>
                    <a:lnTo>
                      <a:pt x="1009142" y="533400"/>
                    </a:lnTo>
                    <a:lnTo>
                      <a:pt x="1009142" y="558800"/>
                    </a:lnTo>
                    <a:lnTo>
                      <a:pt x="2574417" y="558800"/>
                    </a:lnTo>
                    <a:lnTo>
                      <a:pt x="2574417" y="533400"/>
                    </a:lnTo>
                    <a:close/>
                  </a:path>
                  <a:path w="5022215" h="1257300">
                    <a:moveTo>
                      <a:pt x="2710434" y="596900"/>
                    </a:moveTo>
                    <a:lnTo>
                      <a:pt x="2659126" y="596900"/>
                    </a:lnTo>
                    <a:lnTo>
                      <a:pt x="2659126" y="584200"/>
                    </a:lnTo>
                    <a:lnTo>
                      <a:pt x="2637917" y="584200"/>
                    </a:lnTo>
                    <a:lnTo>
                      <a:pt x="2637917" y="558927"/>
                    </a:lnTo>
                    <a:lnTo>
                      <a:pt x="1009269" y="558927"/>
                    </a:lnTo>
                    <a:lnTo>
                      <a:pt x="1009269" y="584327"/>
                    </a:lnTo>
                    <a:lnTo>
                      <a:pt x="1012317" y="584327"/>
                    </a:lnTo>
                    <a:lnTo>
                      <a:pt x="1012317" y="596900"/>
                    </a:lnTo>
                    <a:lnTo>
                      <a:pt x="1012317" y="609600"/>
                    </a:lnTo>
                    <a:lnTo>
                      <a:pt x="1096772" y="609600"/>
                    </a:lnTo>
                    <a:lnTo>
                      <a:pt x="1096772" y="622300"/>
                    </a:lnTo>
                    <a:lnTo>
                      <a:pt x="2710434" y="622300"/>
                    </a:lnTo>
                    <a:lnTo>
                      <a:pt x="2710434" y="609600"/>
                    </a:lnTo>
                    <a:lnTo>
                      <a:pt x="2710434" y="596900"/>
                    </a:lnTo>
                    <a:close/>
                  </a:path>
                  <a:path w="5022215" h="1257300">
                    <a:moveTo>
                      <a:pt x="3493135" y="711200"/>
                    </a:moveTo>
                    <a:lnTo>
                      <a:pt x="3215132" y="711200"/>
                    </a:lnTo>
                    <a:lnTo>
                      <a:pt x="3215132" y="698500"/>
                    </a:lnTo>
                    <a:lnTo>
                      <a:pt x="3215132" y="685800"/>
                    </a:lnTo>
                    <a:lnTo>
                      <a:pt x="3121533" y="685800"/>
                    </a:lnTo>
                    <a:lnTo>
                      <a:pt x="3121533" y="660527"/>
                    </a:lnTo>
                    <a:lnTo>
                      <a:pt x="2873756" y="660527"/>
                    </a:lnTo>
                    <a:lnTo>
                      <a:pt x="2873756" y="647827"/>
                    </a:lnTo>
                    <a:lnTo>
                      <a:pt x="2849499" y="647827"/>
                    </a:lnTo>
                    <a:lnTo>
                      <a:pt x="2849499" y="622427"/>
                    </a:lnTo>
                    <a:lnTo>
                      <a:pt x="1102995" y="622427"/>
                    </a:lnTo>
                    <a:lnTo>
                      <a:pt x="1102995" y="647827"/>
                    </a:lnTo>
                    <a:lnTo>
                      <a:pt x="1244854" y="647827"/>
                    </a:lnTo>
                    <a:lnTo>
                      <a:pt x="1244854" y="660527"/>
                    </a:lnTo>
                    <a:lnTo>
                      <a:pt x="1380998" y="660527"/>
                    </a:lnTo>
                    <a:lnTo>
                      <a:pt x="1380998" y="685927"/>
                    </a:lnTo>
                    <a:lnTo>
                      <a:pt x="1468501" y="685927"/>
                    </a:lnTo>
                    <a:lnTo>
                      <a:pt x="1468501" y="698500"/>
                    </a:lnTo>
                    <a:lnTo>
                      <a:pt x="1474597" y="698500"/>
                    </a:lnTo>
                    <a:lnTo>
                      <a:pt x="1474597" y="711200"/>
                    </a:lnTo>
                    <a:lnTo>
                      <a:pt x="1474597" y="723900"/>
                    </a:lnTo>
                    <a:lnTo>
                      <a:pt x="1519936" y="723900"/>
                    </a:lnTo>
                    <a:lnTo>
                      <a:pt x="1519936" y="736600"/>
                    </a:lnTo>
                    <a:lnTo>
                      <a:pt x="3493135" y="736600"/>
                    </a:lnTo>
                    <a:lnTo>
                      <a:pt x="3493135" y="723900"/>
                    </a:lnTo>
                    <a:lnTo>
                      <a:pt x="3493135" y="711200"/>
                    </a:lnTo>
                    <a:close/>
                  </a:path>
                  <a:path w="5022215" h="1257300">
                    <a:moveTo>
                      <a:pt x="5021961" y="800100"/>
                    </a:moveTo>
                    <a:lnTo>
                      <a:pt x="4874133" y="800100"/>
                    </a:lnTo>
                    <a:lnTo>
                      <a:pt x="4874133" y="787400"/>
                    </a:lnTo>
                    <a:lnTo>
                      <a:pt x="4874133" y="762000"/>
                    </a:lnTo>
                    <a:lnTo>
                      <a:pt x="3583686" y="762000"/>
                    </a:lnTo>
                    <a:lnTo>
                      <a:pt x="3583686" y="736727"/>
                    </a:lnTo>
                    <a:lnTo>
                      <a:pt x="1559179" y="736727"/>
                    </a:lnTo>
                    <a:lnTo>
                      <a:pt x="1559306" y="762127"/>
                    </a:lnTo>
                    <a:lnTo>
                      <a:pt x="1631823" y="762127"/>
                    </a:lnTo>
                    <a:lnTo>
                      <a:pt x="1631823" y="787400"/>
                    </a:lnTo>
                    <a:lnTo>
                      <a:pt x="1652828" y="787400"/>
                    </a:lnTo>
                    <a:lnTo>
                      <a:pt x="1652828" y="800100"/>
                    </a:lnTo>
                    <a:lnTo>
                      <a:pt x="1834261" y="800100"/>
                    </a:lnTo>
                    <a:lnTo>
                      <a:pt x="1834261" y="825500"/>
                    </a:lnTo>
                    <a:lnTo>
                      <a:pt x="1837182" y="825500"/>
                    </a:lnTo>
                    <a:lnTo>
                      <a:pt x="1837182" y="838200"/>
                    </a:lnTo>
                    <a:lnTo>
                      <a:pt x="2021586" y="838200"/>
                    </a:lnTo>
                    <a:lnTo>
                      <a:pt x="2021586" y="863600"/>
                    </a:lnTo>
                    <a:lnTo>
                      <a:pt x="2112264" y="863600"/>
                    </a:lnTo>
                    <a:lnTo>
                      <a:pt x="2112264" y="889000"/>
                    </a:lnTo>
                    <a:lnTo>
                      <a:pt x="2115185" y="889000"/>
                    </a:lnTo>
                    <a:lnTo>
                      <a:pt x="2115185" y="901700"/>
                    </a:lnTo>
                    <a:lnTo>
                      <a:pt x="2387219" y="901700"/>
                    </a:lnTo>
                    <a:lnTo>
                      <a:pt x="2387219" y="927100"/>
                    </a:lnTo>
                    <a:lnTo>
                      <a:pt x="2390267" y="927100"/>
                    </a:lnTo>
                    <a:lnTo>
                      <a:pt x="2390267" y="952500"/>
                    </a:lnTo>
                    <a:lnTo>
                      <a:pt x="2474849" y="952500"/>
                    </a:lnTo>
                    <a:lnTo>
                      <a:pt x="2474849" y="977900"/>
                    </a:lnTo>
                    <a:lnTo>
                      <a:pt x="2574417" y="977900"/>
                    </a:lnTo>
                    <a:lnTo>
                      <a:pt x="2574417" y="1003300"/>
                    </a:lnTo>
                    <a:lnTo>
                      <a:pt x="2637917" y="1003300"/>
                    </a:lnTo>
                    <a:lnTo>
                      <a:pt x="2637917" y="1028700"/>
                    </a:lnTo>
                    <a:lnTo>
                      <a:pt x="2659126" y="1028700"/>
                    </a:lnTo>
                    <a:lnTo>
                      <a:pt x="2659126" y="1054100"/>
                    </a:lnTo>
                    <a:lnTo>
                      <a:pt x="2710434" y="1054100"/>
                    </a:lnTo>
                    <a:lnTo>
                      <a:pt x="2710434" y="1066800"/>
                    </a:lnTo>
                    <a:lnTo>
                      <a:pt x="2849499" y="1066800"/>
                    </a:lnTo>
                    <a:lnTo>
                      <a:pt x="2849499" y="1092200"/>
                    </a:lnTo>
                    <a:lnTo>
                      <a:pt x="2873756" y="1092200"/>
                    </a:lnTo>
                    <a:lnTo>
                      <a:pt x="2873756" y="1117600"/>
                    </a:lnTo>
                    <a:lnTo>
                      <a:pt x="3121533" y="1117600"/>
                    </a:lnTo>
                    <a:lnTo>
                      <a:pt x="3121533" y="1143000"/>
                    </a:lnTo>
                    <a:lnTo>
                      <a:pt x="3215132" y="1143000"/>
                    </a:lnTo>
                    <a:lnTo>
                      <a:pt x="3215132" y="1168400"/>
                    </a:lnTo>
                    <a:lnTo>
                      <a:pt x="3493135" y="1168400"/>
                    </a:lnTo>
                    <a:lnTo>
                      <a:pt x="3493135" y="1193800"/>
                    </a:lnTo>
                    <a:lnTo>
                      <a:pt x="3583686" y="1193800"/>
                    </a:lnTo>
                    <a:lnTo>
                      <a:pt x="3583686" y="1231900"/>
                    </a:lnTo>
                    <a:lnTo>
                      <a:pt x="4874133" y="1231900"/>
                    </a:lnTo>
                    <a:lnTo>
                      <a:pt x="4874133" y="1257300"/>
                    </a:lnTo>
                    <a:lnTo>
                      <a:pt x="5021961" y="1257300"/>
                    </a:lnTo>
                    <a:lnTo>
                      <a:pt x="5021961" y="1231900"/>
                    </a:lnTo>
                    <a:lnTo>
                      <a:pt x="5021961" y="1193800"/>
                    </a:lnTo>
                    <a:lnTo>
                      <a:pt x="5021961" y="825500"/>
                    </a:lnTo>
                    <a:lnTo>
                      <a:pt x="5021961" y="800100"/>
                    </a:lnTo>
                    <a:close/>
                  </a:path>
                </a:pathLst>
              </a:custGeom>
              <a:solidFill>
                <a:srgbClr val="FF6720">
                  <a:alpha val="20000"/>
                </a:srgbClr>
              </a:solidFill>
            </p:spPr>
            <p:txBody>
              <a:bodyPr wrap="square" lIns="0" tIns="0" rIns="0" bIns="0" rtlCol="0"/>
              <a:lstStyle/>
              <a:p>
                <a:endParaRPr/>
              </a:p>
            </p:txBody>
          </p:sp>
          <p:sp>
            <p:nvSpPr>
              <p:cNvPr id="67" name="object 9">
                <a:extLst>
                  <a:ext uri="{FF2B5EF4-FFF2-40B4-BE49-F238E27FC236}">
                    <a16:creationId xmlns:a16="http://schemas.microsoft.com/office/drawing/2014/main" id="{D814BFDC-D245-DB56-66A3-49A6BD308A7D}"/>
                  </a:ext>
                </a:extLst>
              </p:cNvPr>
              <p:cNvSpPr/>
              <p:nvPr/>
            </p:nvSpPr>
            <p:spPr>
              <a:xfrm>
                <a:off x="1522537" y="1839682"/>
                <a:ext cx="591655" cy="549404"/>
              </a:xfrm>
              <a:custGeom>
                <a:avLst/>
                <a:gdLst/>
                <a:ahLst/>
                <a:cxnLst/>
                <a:rect l="l" t="t" r="r" b="b"/>
                <a:pathLst>
                  <a:path w="822325" h="762000">
                    <a:moveTo>
                      <a:pt x="453136" y="558800"/>
                    </a:moveTo>
                    <a:lnTo>
                      <a:pt x="438023" y="558800"/>
                    </a:lnTo>
                    <a:lnTo>
                      <a:pt x="438023" y="546100"/>
                    </a:lnTo>
                    <a:lnTo>
                      <a:pt x="438023" y="533400"/>
                    </a:lnTo>
                    <a:lnTo>
                      <a:pt x="434975" y="533400"/>
                    </a:lnTo>
                    <a:lnTo>
                      <a:pt x="434975" y="520700"/>
                    </a:lnTo>
                    <a:lnTo>
                      <a:pt x="359537" y="520700"/>
                    </a:lnTo>
                    <a:lnTo>
                      <a:pt x="359537" y="495300"/>
                    </a:lnTo>
                    <a:lnTo>
                      <a:pt x="332232" y="495300"/>
                    </a:lnTo>
                    <a:lnTo>
                      <a:pt x="332232" y="482600"/>
                    </a:lnTo>
                    <a:lnTo>
                      <a:pt x="314325" y="482600"/>
                    </a:lnTo>
                    <a:lnTo>
                      <a:pt x="314325" y="469900"/>
                    </a:lnTo>
                    <a:lnTo>
                      <a:pt x="296037" y="469900"/>
                    </a:lnTo>
                    <a:lnTo>
                      <a:pt x="296037" y="457200"/>
                    </a:lnTo>
                    <a:lnTo>
                      <a:pt x="283972" y="457200"/>
                    </a:lnTo>
                    <a:lnTo>
                      <a:pt x="283972" y="444500"/>
                    </a:lnTo>
                    <a:lnTo>
                      <a:pt x="274955" y="444500"/>
                    </a:lnTo>
                    <a:lnTo>
                      <a:pt x="274955" y="419100"/>
                    </a:lnTo>
                    <a:lnTo>
                      <a:pt x="274955" y="393700"/>
                    </a:lnTo>
                    <a:lnTo>
                      <a:pt x="274955" y="381000"/>
                    </a:lnTo>
                    <a:lnTo>
                      <a:pt x="274828" y="381000"/>
                    </a:lnTo>
                    <a:lnTo>
                      <a:pt x="274828" y="368300"/>
                    </a:lnTo>
                    <a:lnTo>
                      <a:pt x="272034" y="368300"/>
                    </a:lnTo>
                    <a:lnTo>
                      <a:pt x="272034" y="330200"/>
                    </a:lnTo>
                    <a:lnTo>
                      <a:pt x="265811" y="330200"/>
                    </a:lnTo>
                    <a:lnTo>
                      <a:pt x="265811" y="317500"/>
                    </a:lnTo>
                    <a:lnTo>
                      <a:pt x="250825" y="317500"/>
                    </a:lnTo>
                    <a:lnTo>
                      <a:pt x="250825" y="304800"/>
                    </a:lnTo>
                    <a:lnTo>
                      <a:pt x="238760" y="304800"/>
                    </a:lnTo>
                    <a:lnTo>
                      <a:pt x="238760" y="292100"/>
                    </a:lnTo>
                    <a:lnTo>
                      <a:pt x="187325" y="292100"/>
                    </a:lnTo>
                    <a:lnTo>
                      <a:pt x="187325" y="279400"/>
                    </a:lnTo>
                    <a:lnTo>
                      <a:pt x="184277" y="279400"/>
                    </a:lnTo>
                    <a:lnTo>
                      <a:pt x="184277" y="266700"/>
                    </a:lnTo>
                    <a:lnTo>
                      <a:pt x="181279" y="266700"/>
                    </a:lnTo>
                    <a:lnTo>
                      <a:pt x="181279" y="203200"/>
                    </a:lnTo>
                    <a:lnTo>
                      <a:pt x="175133" y="203200"/>
                    </a:lnTo>
                    <a:lnTo>
                      <a:pt x="175133" y="190500"/>
                    </a:lnTo>
                    <a:lnTo>
                      <a:pt x="175133" y="177800"/>
                    </a:lnTo>
                    <a:lnTo>
                      <a:pt x="169164" y="177800"/>
                    </a:lnTo>
                    <a:lnTo>
                      <a:pt x="169164" y="165100"/>
                    </a:lnTo>
                    <a:lnTo>
                      <a:pt x="169164" y="152400"/>
                    </a:lnTo>
                    <a:lnTo>
                      <a:pt x="90639" y="152400"/>
                    </a:lnTo>
                    <a:lnTo>
                      <a:pt x="90639" y="101600"/>
                    </a:lnTo>
                    <a:lnTo>
                      <a:pt x="90614" y="88900"/>
                    </a:lnTo>
                    <a:lnTo>
                      <a:pt x="90589" y="63500"/>
                    </a:lnTo>
                    <a:lnTo>
                      <a:pt x="90563" y="38100"/>
                    </a:lnTo>
                    <a:lnTo>
                      <a:pt x="90551" y="25400"/>
                    </a:lnTo>
                    <a:lnTo>
                      <a:pt x="81534" y="25400"/>
                    </a:lnTo>
                    <a:lnTo>
                      <a:pt x="81534" y="0"/>
                    </a:lnTo>
                    <a:lnTo>
                      <a:pt x="0" y="0"/>
                    </a:lnTo>
                    <a:lnTo>
                      <a:pt x="0" y="25400"/>
                    </a:lnTo>
                    <a:lnTo>
                      <a:pt x="0" y="38100"/>
                    </a:lnTo>
                    <a:lnTo>
                      <a:pt x="14986" y="38100"/>
                    </a:lnTo>
                    <a:lnTo>
                      <a:pt x="14986" y="63500"/>
                    </a:lnTo>
                    <a:lnTo>
                      <a:pt x="39243" y="63500"/>
                    </a:lnTo>
                    <a:lnTo>
                      <a:pt x="39243" y="88900"/>
                    </a:lnTo>
                    <a:lnTo>
                      <a:pt x="57404" y="88900"/>
                    </a:lnTo>
                    <a:lnTo>
                      <a:pt x="57404" y="101600"/>
                    </a:lnTo>
                    <a:lnTo>
                      <a:pt x="81534" y="101600"/>
                    </a:lnTo>
                    <a:lnTo>
                      <a:pt x="81534" y="152400"/>
                    </a:lnTo>
                    <a:lnTo>
                      <a:pt x="81534" y="165100"/>
                    </a:lnTo>
                    <a:lnTo>
                      <a:pt x="87630" y="165100"/>
                    </a:lnTo>
                    <a:lnTo>
                      <a:pt x="87630" y="177800"/>
                    </a:lnTo>
                    <a:lnTo>
                      <a:pt x="87630" y="190500"/>
                    </a:lnTo>
                    <a:lnTo>
                      <a:pt x="90551" y="190500"/>
                    </a:lnTo>
                    <a:lnTo>
                      <a:pt x="90551" y="203200"/>
                    </a:lnTo>
                    <a:lnTo>
                      <a:pt x="90576" y="266700"/>
                    </a:lnTo>
                    <a:lnTo>
                      <a:pt x="90601" y="279400"/>
                    </a:lnTo>
                    <a:lnTo>
                      <a:pt x="90601" y="292100"/>
                    </a:lnTo>
                    <a:lnTo>
                      <a:pt x="90614" y="304800"/>
                    </a:lnTo>
                    <a:lnTo>
                      <a:pt x="90614" y="317500"/>
                    </a:lnTo>
                    <a:lnTo>
                      <a:pt x="90627" y="330200"/>
                    </a:lnTo>
                    <a:lnTo>
                      <a:pt x="90639" y="368300"/>
                    </a:lnTo>
                    <a:lnTo>
                      <a:pt x="90665" y="381000"/>
                    </a:lnTo>
                    <a:lnTo>
                      <a:pt x="90665" y="393700"/>
                    </a:lnTo>
                    <a:lnTo>
                      <a:pt x="169164" y="393700"/>
                    </a:lnTo>
                    <a:lnTo>
                      <a:pt x="169164" y="419100"/>
                    </a:lnTo>
                    <a:lnTo>
                      <a:pt x="175133" y="419100"/>
                    </a:lnTo>
                    <a:lnTo>
                      <a:pt x="175133" y="444500"/>
                    </a:lnTo>
                    <a:lnTo>
                      <a:pt x="175133" y="457200"/>
                    </a:lnTo>
                    <a:lnTo>
                      <a:pt x="181229" y="457200"/>
                    </a:lnTo>
                    <a:lnTo>
                      <a:pt x="181229" y="469900"/>
                    </a:lnTo>
                    <a:lnTo>
                      <a:pt x="181254" y="482600"/>
                    </a:lnTo>
                    <a:lnTo>
                      <a:pt x="181267" y="495300"/>
                    </a:lnTo>
                    <a:lnTo>
                      <a:pt x="181292" y="520700"/>
                    </a:lnTo>
                    <a:lnTo>
                      <a:pt x="181317" y="533400"/>
                    </a:lnTo>
                    <a:lnTo>
                      <a:pt x="181343" y="546100"/>
                    </a:lnTo>
                    <a:lnTo>
                      <a:pt x="184277" y="546100"/>
                    </a:lnTo>
                    <a:lnTo>
                      <a:pt x="184277" y="558800"/>
                    </a:lnTo>
                    <a:lnTo>
                      <a:pt x="184277" y="571500"/>
                    </a:lnTo>
                    <a:lnTo>
                      <a:pt x="453136" y="571500"/>
                    </a:lnTo>
                    <a:lnTo>
                      <a:pt x="453136" y="558800"/>
                    </a:lnTo>
                    <a:close/>
                  </a:path>
                  <a:path w="822325" h="762000">
                    <a:moveTo>
                      <a:pt x="821817" y="749300"/>
                    </a:moveTo>
                    <a:lnTo>
                      <a:pt x="746252" y="749300"/>
                    </a:lnTo>
                    <a:lnTo>
                      <a:pt x="746252" y="736600"/>
                    </a:lnTo>
                    <a:lnTo>
                      <a:pt x="734237" y="736600"/>
                    </a:lnTo>
                    <a:lnTo>
                      <a:pt x="734237" y="723900"/>
                    </a:lnTo>
                    <a:lnTo>
                      <a:pt x="731266" y="723900"/>
                    </a:lnTo>
                    <a:lnTo>
                      <a:pt x="731266" y="698500"/>
                    </a:lnTo>
                    <a:lnTo>
                      <a:pt x="716026" y="698500"/>
                    </a:lnTo>
                    <a:lnTo>
                      <a:pt x="716026" y="685800"/>
                    </a:lnTo>
                    <a:lnTo>
                      <a:pt x="716026" y="673100"/>
                    </a:lnTo>
                    <a:lnTo>
                      <a:pt x="697979" y="673100"/>
                    </a:lnTo>
                    <a:lnTo>
                      <a:pt x="697979" y="660400"/>
                    </a:lnTo>
                    <a:lnTo>
                      <a:pt x="643636" y="660400"/>
                    </a:lnTo>
                    <a:lnTo>
                      <a:pt x="643636" y="647700"/>
                    </a:lnTo>
                    <a:lnTo>
                      <a:pt x="643509" y="647700"/>
                    </a:lnTo>
                    <a:lnTo>
                      <a:pt x="643509" y="635000"/>
                    </a:lnTo>
                    <a:lnTo>
                      <a:pt x="552831" y="635000"/>
                    </a:lnTo>
                    <a:lnTo>
                      <a:pt x="552831" y="622300"/>
                    </a:lnTo>
                    <a:lnTo>
                      <a:pt x="552831" y="609600"/>
                    </a:lnTo>
                    <a:lnTo>
                      <a:pt x="546989" y="609600"/>
                    </a:lnTo>
                    <a:lnTo>
                      <a:pt x="546989" y="596900"/>
                    </a:lnTo>
                    <a:lnTo>
                      <a:pt x="543941" y="596900"/>
                    </a:lnTo>
                    <a:lnTo>
                      <a:pt x="543941" y="584339"/>
                    </a:lnTo>
                    <a:lnTo>
                      <a:pt x="489458" y="584339"/>
                    </a:lnTo>
                    <a:lnTo>
                      <a:pt x="489458" y="571639"/>
                    </a:lnTo>
                    <a:lnTo>
                      <a:pt x="187325" y="571639"/>
                    </a:lnTo>
                    <a:lnTo>
                      <a:pt x="187325" y="584339"/>
                    </a:lnTo>
                    <a:lnTo>
                      <a:pt x="238760" y="584339"/>
                    </a:lnTo>
                    <a:lnTo>
                      <a:pt x="238760" y="597039"/>
                    </a:lnTo>
                    <a:lnTo>
                      <a:pt x="250825" y="597039"/>
                    </a:lnTo>
                    <a:lnTo>
                      <a:pt x="250825" y="609600"/>
                    </a:lnTo>
                    <a:lnTo>
                      <a:pt x="250825" y="622300"/>
                    </a:lnTo>
                    <a:lnTo>
                      <a:pt x="265811" y="622300"/>
                    </a:lnTo>
                    <a:lnTo>
                      <a:pt x="265811" y="635000"/>
                    </a:lnTo>
                    <a:lnTo>
                      <a:pt x="272034" y="635000"/>
                    </a:lnTo>
                    <a:lnTo>
                      <a:pt x="272034" y="647700"/>
                    </a:lnTo>
                    <a:lnTo>
                      <a:pt x="272034" y="660400"/>
                    </a:lnTo>
                    <a:lnTo>
                      <a:pt x="272034" y="673100"/>
                    </a:lnTo>
                    <a:lnTo>
                      <a:pt x="272034" y="685800"/>
                    </a:lnTo>
                    <a:lnTo>
                      <a:pt x="274828" y="685800"/>
                    </a:lnTo>
                    <a:lnTo>
                      <a:pt x="274828" y="698500"/>
                    </a:lnTo>
                    <a:lnTo>
                      <a:pt x="274955" y="698500"/>
                    </a:lnTo>
                    <a:lnTo>
                      <a:pt x="274955" y="723900"/>
                    </a:lnTo>
                    <a:lnTo>
                      <a:pt x="274955" y="736600"/>
                    </a:lnTo>
                    <a:lnTo>
                      <a:pt x="274955" y="749300"/>
                    </a:lnTo>
                    <a:lnTo>
                      <a:pt x="274955" y="762000"/>
                    </a:lnTo>
                    <a:lnTo>
                      <a:pt x="821817" y="762000"/>
                    </a:lnTo>
                    <a:lnTo>
                      <a:pt x="821817" y="749300"/>
                    </a:lnTo>
                    <a:close/>
                  </a:path>
                </a:pathLst>
              </a:custGeom>
              <a:solidFill>
                <a:srgbClr val="FF6720">
                  <a:alpha val="20000"/>
                </a:srgbClr>
              </a:solidFill>
            </p:spPr>
            <p:txBody>
              <a:bodyPr wrap="square" lIns="0" tIns="0" rIns="0" bIns="0" rtlCol="0"/>
              <a:lstStyle/>
              <a:p>
                <a:endParaRPr/>
              </a:p>
            </p:txBody>
          </p:sp>
        </p:grpSp>
        <p:sp>
          <p:nvSpPr>
            <p:cNvPr id="18" name="object 3">
              <a:extLst>
                <a:ext uri="{FF2B5EF4-FFF2-40B4-BE49-F238E27FC236}">
                  <a16:creationId xmlns:a16="http://schemas.microsoft.com/office/drawing/2014/main" id="{D3C180A1-07D9-CA96-3F93-53E0D2985F35}"/>
                </a:ext>
              </a:extLst>
            </p:cNvPr>
            <p:cNvSpPr txBox="1"/>
            <p:nvPr/>
          </p:nvSpPr>
          <p:spPr>
            <a:xfrm>
              <a:off x="773610" y="2039085"/>
              <a:ext cx="141175" cy="1667227"/>
            </a:xfrm>
            <a:prstGeom prst="rect">
              <a:avLst/>
            </a:prstGeom>
          </p:spPr>
          <p:txBody>
            <a:bodyPr vert="vert270" wrap="square" lIns="0" tIns="0" rIns="0" bIns="0" rtlCol="0">
              <a:noAutofit/>
            </a:bodyPr>
            <a:lstStyle/>
            <a:p>
              <a:pPr marL="12700" algn="ctr">
                <a:lnSpc>
                  <a:spcPts val="1425"/>
                </a:lnSpc>
              </a:pPr>
              <a:r>
                <a:rPr sz="1100" b="1">
                  <a:solidFill>
                    <a:schemeClr val="bg2">
                      <a:lumMod val="10000"/>
                    </a:schemeClr>
                  </a:solidFill>
                  <a:latin typeface="Arial" panose="020B0604020202020204" pitchFamily="34" charset="0"/>
                  <a:cs typeface="Arial" panose="020B0604020202020204" pitchFamily="34" charset="0"/>
                </a:rPr>
                <a:t>Event−free</a:t>
              </a:r>
              <a:r>
                <a:rPr lang="en-US" sz="1100" b="1" spc="-30">
                  <a:solidFill>
                    <a:schemeClr val="bg2">
                      <a:lumMod val="10000"/>
                    </a:schemeClr>
                  </a:solidFill>
                  <a:latin typeface="Arial" panose="020B0604020202020204" pitchFamily="34" charset="0"/>
                  <a:cs typeface="Arial" panose="020B0604020202020204" pitchFamily="34" charset="0"/>
                </a:rPr>
                <a:t> survival</a:t>
              </a:r>
              <a:r>
                <a:rPr lang="en-US" sz="1100" b="1" spc="-10">
                  <a:solidFill>
                    <a:schemeClr val="bg2">
                      <a:lumMod val="10000"/>
                    </a:schemeClr>
                  </a:solidFill>
                  <a:latin typeface="Arial" panose="020B0604020202020204" pitchFamily="34" charset="0"/>
                  <a:cs typeface="Arial" panose="020B0604020202020204" pitchFamily="34" charset="0"/>
                </a:rPr>
                <a:t>, %</a:t>
              </a:r>
              <a:endParaRPr sz="1100" b="1">
                <a:solidFill>
                  <a:schemeClr val="bg2">
                    <a:lumMod val="10000"/>
                  </a:schemeClr>
                </a:solidFill>
                <a:latin typeface="Arial" panose="020B0604020202020204" pitchFamily="34" charset="0"/>
                <a:cs typeface="Arial" panose="020B0604020202020204" pitchFamily="34" charset="0"/>
              </a:endParaRPr>
            </a:p>
          </p:txBody>
        </p:sp>
        <p:sp>
          <p:nvSpPr>
            <p:cNvPr id="19" name="object 7">
              <a:extLst>
                <a:ext uri="{FF2B5EF4-FFF2-40B4-BE49-F238E27FC236}">
                  <a16:creationId xmlns:a16="http://schemas.microsoft.com/office/drawing/2014/main" id="{694F73F2-B780-5E7A-B6D7-671836B77503}"/>
                </a:ext>
              </a:extLst>
            </p:cNvPr>
            <p:cNvSpPr/>
            <p:nvPr/>
          </p:nvSpPr>
          <p:spPr>
            <a:xfrm>
              <a:off x="1520161" y="1831717"/>
              <a:ext cx="3813550" cy="1303918"/>
            </a:xfrm>
            <a:custGeom>
              <a:avLst/>
              <a:gdLst/>
              <a:ahLst/>
              <a:cxnLst/>
              <a:rect l="l" t="t" r="r" b="b"/>
              <a:pathLst>
                <a:path w="5300345" h="1808480">
                  <a:moveTo>
                    <a:pt x="0" y="0"/>
                  </a:moveTo>
                  <a:lnTo>
                    <a:pt x="0" y="0"/>
                  </a:lnTo>
                  <a:lnTo>
                    <a:pt x="253" y="0"/>
                  </a:lnTo>
                  <a:lnTo>
                    <a:pt x="3301" y="0"/>
                  </a:lnTo>
                  <a:lnTo>
                    <a:pt x="3301" y="14224"/>
                  </a:lnTo>
                  <a:lnTo>
                    <a:pt x="18287" y="14224"/>
                  </a:lnTo>
                  <a:lnTo>
                    <a:pt x="18287" y="28448"/>
                  </a:lnTo>
                  <a:lnTo>
                    <a:pt x="42544" y="28448"/>
                  </a:lnTo>
                  <a:lnTo>
                    <a:pt x="42544" y="42672"/>
                  </a:lnTo>
                  <a:lnTo>
                    <a:pt x="60706" y="42672"/>
                  </a:lnTo>
                  <a:lnTo>
                    <a:pt x="60706" y="56896"/>
                  </a:lnTo>
                  <a:lnTo>
                    <a:pt x="84835" y="56896"/>
                  </a:lnTo>
                  <a:lnTo>
                    <a:pt x="84835" y="99949"/>
                  </a:lnTo>
                  <a:lnTo>
                    <a:pt x="84962" y="99949"/>
                  </a:lnTo>
                  <a:lnTo>
                    <a:pt x="90931" y="99949"/>
                  </a:lnTo>
                  <a:lnTo>
                    <a:pt x="90931" y="115824"/>
                  </a:lnTo>
                  <a:lnTo>
                    <a:pt x="93853" y="115824"/>
                  </a:lnTo>
                  <a:lnTo>
                    <a:pt x="93853" y="189611"/>
                  </a:lnTo>
                  <a:lnTo>
                    <a:pt x="93979" y="278130"/>
                  </a:lnTo>
                  <a:lnTo>
                    <a:pt x="172465" y="278130"/>
                  </a:lnTo>
                  <a:lnTo>
                    <a:pt x="172465" y="307975"/>
                  </a:lnTo>
                  <a:lnTo>
                    <a:pt x="178434" y="307975"/>
                  </a:lnTo>
                  <a:lnTo>
                    <a:pt x="178434" y="338836"/>
                  </a:lnTo>
                  <a:lnTo>
                    <a:pt x="184531" y="338836"/>
                  </a:lnTo>
                  <a:lnTo>
                    <a:pt x="184531" y="353441"/>
                  </a:lnTo>
                  <a:lnTo>
                    <a:pt x="184657" y="415163"/>
                  </a:lnTo>
                  <a:lnTo>
                    <a:pt x="187578" y="415163"/>
                  </a:lnTo>
                  <a:lnTo>
                    <a:pt x="187578" y="430022"/>
                  </a:lnTo>
                  <a:lnTo>
                    <a:pt x="190626" y="430022"/>
                  </a:lnTo>
                  <a:lnTo>
                    <a:pt x="190626" y="444881"/>
                  </a:lnTo>
                  <a:lnTo>
                    <a:pt x="242062" y="444881"/>
                  </a:lnTo>
                  <a:lnTo>
                    <a:pt x="242062" y="459867"/>
                  </a:lnTo>
                  <a:lnTo>
                    <a:pt x="254126" y="459867"/>
                  </a:lnTo>
                  <a:lnTo>
                    <a:pt x="254126" y="476376"/>
                  </a:lnTo>
                  <a:lnTo>
                    <a:pt x="269113" y="476376"/>
                  </a:lnTo>
                  <a:lnTo>
                    <a:pt x="269113" y="491236"/>
                  </a:lnTo>
                  <a:lnTo>
                    <a:pt x="275335" y="491236"/>
                  </a:lnTo>
                  <a:lnTo>
                    <a:pt x="275335" y="536067"/>
                  </a:lnTo>
                  <a:lnTo>
                    <a:pt x="278129" y="536067"/>
                  </a:lnTo>
                  <a:lnTo>
                    <a:pt x="278129" y="551307"/>
                  </a:lnTo>
                  <a:lnTo>
                    <a:pt x="278256" y="551307"/>
                  </a:lnTo>
                  <a:lnTo>
                    <a:pt x="278256" y="626110"/>
                  </a:lnTo>
                  <a:lnTo>
                    <a:pt x="287273" y="626110"/>
                  </a:lnTo>
                  <a:lnTo>
                    <a:pt x="287273" y="640969"/>
                  </a:lnTo>
                  <a:lnTo>
                    <a:pt x="299338" y="640969"/>
                  </a:lnTo>
                  <a:lnTo>
                    <a:pt x="299338" y="655574"/>
                  </a:lnTo>
                  <a:lnTo>
                    <a:pt x="317626" y="655574"/>
                  </a:lnTo>
                  <a:lnTo>
                    <a:pt x="317626" y="670306"/>
                  </a:lnTo>
                  <a:lnTo>
                    <a:pt x="335534" y="670306"/>
                  </a:lnTo>
                  <a:lnTo>
                    <a:pt x="335534" y="684657"/>
                  </a:lnTo>
                  <a:lnTo>
                    <a:pt x="362838" y="684657"/>
                  </a:lnTo>
                  <a:lnTo>
                    <a:pt x="362838" y="713739"/>
                  </a:lnTo>
                  <a:lnTo>
                    <a:pt x="371982" y="713739"/>
                  </a:lnTo>
                  <a:lnTo>
                    <a:pt x="438276" y="713739"/>
                  </a:lnTo>
                  <a:lnTo>
                    <a:pt x="438276" y="729107"/>
                  </a:lnTo>
                  <a:lnTo>
                    <a:pt x="441325" y="729107"/>
                  </a:lnTo>
                  <a:lnTo>
                    <a:pt x="441325" y="743966"/>
                  </a:lnTo>
                  <a:lnTo>
                    <a:pt x="456438" y="743966"/>
                  </a:lnTo>
                  <a:lnTo>
                    <a:pt x="456438" y="758698"/>
                  </a:lnTo>
                  <a:lnTo>
                    <a:pt x="492759" y="758698"/>
                  </a:lnTo>
                  <a:lnTo>
                    <a:pt x="492759" y="775081"/>
                  </a:lnTo>
                  <a:lnTo>
                    <a:pt x="547242" y="775081"/>
                  </a:lnTo>
                  <a:lnTo>
                    <a:pt x="547242" y="790194"/>
                  </a:lnTo>
                  <a:lnTo>
                    <a:pt x="550291" y="790194"/>
                  </a:lnTo>
                  <a:lnTo>
                    <a:pt x="550291" y="804926"/>
                  </a:lnTo>
                  <a:lnTo>
                    <a:pt x="556132" y="804926"/>
                  </a:lnTo>
                  <a:lnTo>
                    <a:pt x="556132" y="835913"/>
                  </a:lnTo>
                  <a:lnTo>
                    <a:pt x="646810" y="835913"/>
                  </a:lnTo>
                  <a:lnTo>
                    <a:pt x="646810" y="851154"/>
                  </a:lnTo>
                  <a:lnTo>
                    <a:pt x="646938" y="851154"/>
                  </a:lnTo>
                  <a:lnTo>
                    <a:pt x="646938" y="866139"/>
                  </a:lnTo>
                  <a:lnTo>
                    <a:pt x="701293" y="866139"/>
                  </a:lnTo>
                  <a:lnTo>
                    <a:pt x="701293" y="881634"/>
                  </a:lnTo>
                  <a:lnTo>
                    <a:pt x="719328" y="881634"/>
                  </a:lnTo>
                  <a:lnTo>
                    <a:pt x="719328" y="896874"/>
                  </a:lnTo>
                  <a:lnTo>
                    <a:pt x="734567" y="896874"/>
                  </a:lnTo>
                  <a:lnTo>
                    <a:pt x="734567" y="928243"/>
                  </a:lnTo>
                  <a:lnTo>
                    <a:pt x="737489" y="928243"/>
                  </a:lnTo>
                  <a:lnTo>
                    <a:pt x="737489" y="943483"/>
                  </a:lnTo>
                  <a:lnTo>
                    <a:pt x="749554" y="943483"/>
                  </a:lnTo>
                  <a:lnTo>
                    <a:pt x="749554" y="958469"/>
                  </a:lnTo>
                  <a:lnTo>
                    <a:pt x="825118" y="958469"/>
                  </a:lnTo>
                  <a:lnTo>
                    <a:pt x="825118" y="975233"/>
                  </a:lnTo>
                  <a:lnTo>
                    <a:pt x="828166" y="975233"/>
                  </a:lnTo>
                  <a:lnTo>
                    <a:pt x="831215" y="975233"/>
                  </a:lnTo>
                  <a:lnTo>
                    <a:pt x="831215" y="990600"/>
                  </a:lnTo>
                  <a:lnTo>
                    <a:pt x="915923" y="990600"/>
                  </a:lnTo>
                  <a:lnTo>
                    <a:pt x="915923" y="1006601"/>
                  </a:lnTo>
                  <a:lnTo>
                    <a:pt x="958215" y="1006601"/>
                  </a:lnTo>
                  <a:lnTo>
                    <a:pt x="1009396" y="1006601"/>
                  </a:lnTo>
                  <a:lnTo>
                    <a:pt x="1009396" y="1021588"/>
                  </a:lnTo>
                  <a:lnTo>
                    <a:pt x="1009522" y="1036828"/>
                  </a:lnTo>
                  <a:lnTo>
                    <a:pt x="1012571" y="1036828"/>
                  </a:lnTo>
                  <a:lnTo>
                    <a:pt x="1018540" y="1036828"/>
                  </a:lnTo>
                  <a:lnTo>
                    <a:pt x="1075943" y="1036828"/>
                  </a:lnTo>
                  <a:lnTo>
                    <a:pt x="1103122" y="1036828"/>
                  </a:lnTo>
                  <a:lnTo>
                    <a:pt x="1103248" y="1036828"/>
                  </a:lnTo>
                  <a:lnTo>
                    <a:pt x="1103248" y="1068578"/>
                  </a:lnTo>
                  <a:lnTo>
                    <a:pt x="1112139" y="1068578"/>
                  </a:lnTo>
                  <a:lnTo>
                    <a:pt x="1112139" y="1084580"/>
                  </a:lnTo>
                  <a:lnTo>
                    <a:pt x="1121410" y="1084580"/>
                  </a:lnTo>
                  <a:lnTo>
                    <a:pt x="1193927" y="1084580"/>
                  </a:lnTo>
                  <a:lnTo>
                    <a:pt x="1196848" y="1084580"/>
                  </a:lnTo>
                  <a:lnTo>
                    <a:pt x="1287398" y="1084580"/>
                  </a:lnTo>
                  <a:lnTo>
                    <a:pt x="1287398" y="1118235"/>
                  </a:lnTo>
                  <a:lnTo>
                    <a:pt x="1287526" y="1118235"/>
                  </a:lnTo>
                  <a:lnTo>
                    <a:pt x="1287526" y="1152779"/>
                  </a:lnTo>
                  <a:lnTo>
                    <a:pt x="1290573" y="1152779"/>
                  </a:lnTo>
                  <a:lnTo>
                    <a:pt x="1290573" y="1169797"/>
                  </a:lnTo>
                  <a:lnTo>
                    <a:pt x="1326768" y="1169797"/>
                  </a:lnTo>
                  <a:lnTo>
                    <a:pt x="1375029" y="1169797"/>
                  </a:lnTo>
                  <a:lnTo>
                    <a:pt x="1375029" y="1186561"/>
                  </a:lnTo>
                  <a:lnTo>
                    <a:pt x="1381252" y="1186561"/>
                  </a:lnTo>
                  <a:lnTo>
                    <a:pt x="1381252" y="1203706"/>
                  </a:lnTo>
                  <a:lnTo>
                    <a:pt x="1471930" y="1203706"/>
                  </a:lnTo>
                  <a:lnTo>
                    <a:pt x="1523111" y="1203706"/>
                  </a:lnTo>
                  <a:lnTo>
                    <a:pt x="1523111" y="1221105"/>
                  </a:lnTo>
                  <a:lnTo>
                    <a:pt x="1650111" y="1221105"/>
                  </a:lnTo>
                  <a:lnTo>
                    <a:pt x="1653031" y="1221105"/>
                  </a:lnTo>
                  <a:lnTo>
                    <a:pt x="1653159" y="1221105"/>
                  </a:lnTo>
                  <a:lnTo>
                    <a:pt x="1656206" y="1221105"/>
                  </a:lnTo>
                  <a:lnTo>
                    <a:pt x="1659254" y="1221105"/>
                  </a:lnTo>
                  <a:lnTo>
                    <a:pt x="1659254" y="1239520"/>
                  </a:lnTo>
                  <a:lnTo>
                    <a:pt x="1743837" y="1239520"/>
                  </a:lnTo>
                  <a:lnTo>
                    <a:pt x="1746758" y="1239520"/>
                  </a:lnTo>
                  <a:lnTo>
                    <a:pt x="1746758" y="1258570"/>
                  </a:lnTo>
                  <a:lnTo>
                    <a:pt x="1752853" y="1258570"/>
                  </a:lnTo>
                  <a:lnTo>
                    <a:pt x="1752853" y="1279398"/>
                  </a:lnTo>
                  <a:lnTo>
                    <a:pt x="1798192" y="1279398"/>
                  </a:lnTo>
                  <a:lnTo>
                    <a:pt x="1798192" y="1297432"/>
                  </a:lnTo>
                  <a:lnTo>
                    <a:pt x="1837436" y="1297432"/>
                  </a:lnTo>
                  <a:lnTo>
                    <a:pt x="1837563" y="1317498"/>
                  </a:lnTo>
                  <a:lnTo>
                    <a:pt x="1843531" y="1317498"/>
                  </a:lnTo>
                  <a:lnTo>
                    <a:pt x="1910079" y="1317498"/>
                  </a:lnTo>
                  <a:lnTo>
                    <a:pt x="1910079" y="1337437"/>
                  </a:lnTo>
                  <a:lnTo>
                    <a:pt x="1927987" y="1337437"/>
                  </a:lnTo>
                  <a:lnTo>
                    <a:pt x="1931035" y="1337437"/>
                  </a:lnTo>
                  <a:lnTo>
                    <a:pt x="1931162" y="1337437"/>
                  </a:lnTo>
                  <a:lnTo>
                    <a:pt x="1931162" y="1356995"/>
                  </a:lnTo>
                  <a:lnTo>
                    <a:pt x="2024888" y="1356995"/>
                  </a:lnTo>
                  <a:lnTo>
                    <a:pt x="2112517" y="1356995"/>
                  </a:lnTo>
                  <a:lnTo>
                    <a:pt x="2112517" y="1377188"/>
                  </a:lnTo>
                  <a:lnTo>
                    <a:pt x="2115439" y="1377188"/>
                  </a:lnTo>
                  <a:lnTo>
                    <a:pt x="2115439" y="1396873"/>
                  </a:lnTo>
                  <a:lnTo>
                    <a:pt x="2205990" y="1396873"/>
                  </a:lnTo>
                  <a:lnTo>
                    <a:pt x="2209038" y="1396873"/>
                  </a:lnTo>
                  <a:lnTo>
                    <a:pt x="2296794" y="1396873"/>
                  </a:lnTo>
                  <a:lnTo>
                    <a:pt x="2299842" y="1396873"/>
                  </a:lnTo>
                  <a:lnTo>
                    <a:pt x="2299842" y="1417574"/>
                  </a:lnTo>
                  <a:lnTo>
                    <a:pt x="2345181" y="1417574"/>
                  </a:lnTo>
                  <a:lnTo>
                    <a:pt x="2390520" y="1417574"/>
                  </a:lnTo>
                  <a:lnTo>
                    <a:pt x="2390520" y="1438529"/>
                  </a:lnTo>
                  <a:lnTo>
                    <a:pt x="2393441" y="1438529"/>
                  </a:lnTo>
                  <a:lnTo>
                    <a:pt x="2393441" y="1459992"/>
                  </a:lnTo>
                  <a:lnTo>
                    <a:pt x="2481199" y="1459992"/>
                  </a:lnTo>
                  <a:lnTo>
                    <a:pt x="2484119" y="1459992"/>
                  </a:lnTo>
                  <a:lnTo>
                    <a:pt x="2644140" y="1459992"/>
                  </a:lnTo>
                  <a:lnTo>
                    <a:pt x="2665476" y="1459992"/>
                  </a:lnTo>
                  <a:lnTo>
                    <a:pt x="2665476" y="1482090"/>
                  </a:lnTo>
                  <a:lnTo>
                    <a:pt x="2668524" y="1482090"/>
                  </a:lnTo>
                  <a:lnTo>
                    <a:pt x="2668524" y="1504061"/>
                  </a:lnTo>
                  <a:lnTo>
                    <a:pt x="2753105" y="1504061"/>
                  </a:lnTo>
                  <a:lnTo>
                    <a:pt x="2753105" y="1526286"/>
                  </a:lnTo>
                  <a:lnTo>
                    <a:pt x="2852674" y="1526286"/>
                  </a:lnTo>
                  <a:lnTo>
                    <a:pt x="2852674" y="1551432"/>
                  </a:lnTo>
                  <a:lnTo>
                    <a:pt x="2855849" y="1551432"/>
                  </a:lnTo>
                  <a:lnTo>
                    <a:pt x="2916174" y="1551432"/>
                  </a:lnTo>
                  <a:lnTo>
                    <a:pt x="2916174" y="1574673"/>
                  </a:lnTo>
                  <a:lnTo>
                    <a:pt x="2937382" y="1574673"/>
                  </a:lnTo>
                  <a:lnTo>
                    <a:pt x="2937382" y="1597533"/>
                  </a:lnTo>
                  <a:lnTo>
                    <a:pt x="2940304" y="1597533"/>
                  </a:lnTo>
                  <a:lnTo>
                    <a:pt x="2946527" y="1597533"/>
                  </a:lnTo>
                  <a:lnTo>
                    <a:pt x="2988691" y="1597533"/>
                  </a:lnTo>
                  <a:lnTo>
                    <a:pt x="2988691" y="1621028"/>
                  </a:lnTo>
                  <a:lnTo>
                    <a:pt x="3127755" y="1621028"/>
                  </a:lnTo>
                  <a:lnTo>
                    <a:pt x="3127755" y="1644650"/>
                  </a:lnTo>
                  <a:lnTo>
                    <a:pt x="3130677" y="1644650"/>
                  </a:lnTo>
                  <a:lnTo>
                    <a:pt x="3152013" y="1644650"/>
                  </a:lnTo>
                  <a:lnTo>
                    <a:pt x="3152013" y="1668653"/>
                  </a:lnTo>
                  <a:lnTo>
                    <a:pt x="3218433" y="1668653"/>
                  </a:lnTo>
                  <a:lnTo>
                    <a:pt x="3399790" y="1668653"/>
                  </a:lnTo>
                  <a:lnTo>
                    <a:pt x="3399790" y="1693291"/>
                  </a:lnTo>
                  <a:lnTo>
                    <a:pt x="3463163" y="1693291"/>
                  </a:lnTo>
                  <a:lnTo>
                    <a:pt x="3493389" y="1693291"/>
                  </a:lnTo>
                  <a:lnTo>
                    <a:pt x="3493389" y="1718183"/>
                  </a:lnTo>
                  <a:lnTo>
                    <a:pt x="3680714" y="1718183"/>
                  </a:lnTo>
                  <a:lnTo>
                    <a:pt x="3683762" y="1718183"/>
                  </a:lnTo>
                  <a:lnTo>
                    <a:pt x="3771391" y="1718183"/>
                  </a:lnTo>
                  <a:lnTo>
                    <a:pt x="3771391" y="1745107"/>
                  </a:lnTo>
                  <a:lnTo>
                    <a:pt x="3843908" y="1745107"/>
                  </a:lnTo>
                  <a:lnTo>
                    <a:pt x="3846956" y="1745107"/>
                  </a:lnTo>
                  <a:lnTo>
                    <a:pt x="3861942" y="1745107"/>
                  </a:lnTo>
                  <a:lnTo>
                    <a:pt x="3861942" y="1774190"/>
                  </a:lnTo>
                  <a:lnTo>
                    <a:pt x="3952620" y="1774190"/>
                  </a:lnTo>
                  <a:lnTo>
                    <a:pt x="4137025" y="1774190"/>
                  </a:lnTo>
                  <a:lnTo>
                    <a:pt x="4414901" y="1774190"/>
                  </a:lnTo>
                  <a:lnTo>
                    <a:pt x="4508627" y="1774190"/>
                  </a:lnTo>
                  <a:lnTo>
                    <a:pt x="4599305" y="1774190"/>
                  </a:lnTo>
                  <a:lnTo>
                    <a:pt x="5152390" y="1774190"/>
                  </a:lnTo>
                  <a:lnTo>
                    <a:pt x="5152390" y="1808480"/>
                  </a:lnTo>
                  <a:lnTo>
                    <a:pt x="5300218" y="1808480"/>
                  </a:lnTo>
                </a:path>
              </a:pathLst>
            </a:custGeom>
            <a:ln w="19050">
              <a:solidFill>
                <a:schemeClr val="accent2"/>
              </a:solidFill>
            </a:ln>
          </p:spPr>
          <p:txBody>
            <a:bodyPr wrap="square" lIns="0" tIns="0" rIns="0" bIns="0" rtlCol="0"/>
            <a:lstStyle/>
            <a:p>
              <a:endParaRPr/>
            </a:p>
          </p:txBody>
        </p:sp>
        <p:sp>
          <p:nvSpPr>
            <p:cNvPr id="21" name="object 11">
              <a:extLst>
                <a:ext uri="{FF2B5EF4-FFF2-40B4-BE49-F238E27FC236}">
                  <a16:creationId xmlns:a16="http://schemas.microsoft.com/office/drawing/2014/main" id="{FF049C7D-4232-30EB-E195-7B0929978520}"/>
                </a:ext>
              </a:extLst>
            </p:cNvPr>
            <p:cNvSpPr/>
            <p:nvPr/>
          </p:nvSpPr>
          <p:spPr>
            <a:xfrm>
              <a:off x="2268069" y="1831441"/>
              <a:ext cx="3065643" cy="957794"/>
            </a:xfrm>
            <a:custGeom>
              <a:avLst/>
              <a:gdLst/>
              <a:ahLst/>
              <a:cxnLst/>
              <a:rect l="l" t="t" r="r" b="b"/>
              <a:pathLst>
                <a:path w="4260850" h="1328420">
                  <a:moveTo>
                    <a:pt x="4260723" y="356870"/>
                  </a:moveTo>
                  <a:lnTo>
                    <a:pt x="2628900" y="356870"/>
                  </a:lnTo>
                  <a:lnTo>
                    <a:pt x="2628900" y="298450"/>
                  </a:lnTo>
                  <a:lnTo>
                    <a:pt x="2290445" y="298450"/>
                  </a:lnTo>
                  <a:lnTo>
                    <a:pt x="2290445" y="271780"/>
                  </a:lnTo>
                  <a:lnTo>
                    <a:pt x="2290445" y="241300"/>
                  </a:lnTo>
                  <a:lnTo>
                    <a:pt x="2211959" y="241300"/>
                  </a:lnTo>
                  <a:lnTo>
                    <a:pt x="2211959" y="173990"/>
                  </a:lnTo>
                  <a:lnTo>
                    <a:pt x="2211959" y="163830"/>
                  </a:lnTo>
                  <a:lnTo>
                    <a:pt x="2066925" y="163830"/>
                  </a:lnTo>
                  <a:lnTo>
                    <a:pt x="2066925" y="106680"/>
                  </a:lnTo>
                  <a:lnTo>
                    <a:pt x="1924812" y="106680"/>
                  </a:lnTo>
                  <a:lnTo>
                    <a:pt x="1924812" y="46990"/>
                  </a:lnTo>
                  <a:lnTo>
                    <a:pt x="782701" y="46990"/>
                  </a:lnTo>
                  <a:lnTo>
                    <a:pt x="782701" y="0"/>
                  </a:lnTo>
                  <a:lnTo>
                    <a:pt x="0" y="0"/>
                  </a:lnTo>
                  <a:lnTo>
                    <a:pt x="0" y="46990"/>
                  </a:lnTo>
                  <a:lnTo>
                    <a:pt x="0" y="106680"/>
                  </a:lnTo>
                  <a:lnTo>
                    <a:pt x="0" y="163830"/>
                  </a:lnTo>
                  <a:lnTo>
                    <a:pt x="0" y="173990"/>
                  </a:lnTo>
                  <a:lnTo>
                    <a:pt x="187325" y="173990"/>
                  </a:lnTo>
                  <a:lnTo>
                    <a:pt x="187325" y="241300"/>
                  </a:lnTo>
                  <a:lnTo>
                    <a:pt x="187325" y="271780"/>
                  </a:lnTo>
                  <a:lnTo>
                    <a:pt x="456311" y="271780"/>
                  </a:lnTo>
                  <a:lnTo>
                    <a:pt x="456311" y="298450"/>
                  </a:lnTo>
                  <a:lnTo>
                    <a:pt x="456311" y="356870"/>
                  </a:lnTo>
                  <a:lnTo>
                    <a:pt x="456311" y="476250"/>
                  </a:lnTo>
                  <a:lnTo>
                    <a:pt x="501650" y="476250"/>
                  </a:lnTo>
                  <a:lnTo>
                    <a:pt x="501650" y="643890"/>
                  </a:lnTo>
                  <a:lnTo>
                    <a:pt x="782701" y="643890"/>
                  </a:lnTo>
                  <a:lnTo>
                    <a:pt x="782701" y="773430"/>
                  </a:lnTo>
                  <a:lnTo>
                    <a:pt x="1924812" y="773430"/>
                  </a:lnTo>
                  <a:lnTo>
                    <a:pt x="1924812" y="904240"/>
                  </a:lnTo>
                  <a:lnTo>
                    <a:pt x="2066925" y="904240"/>
                  </a:lnTo>
                  <a:lnTo>
                    <a:pt x="2066925" y="998220"/>
                  </a:lnTo>
                  <a:lnTo>
                    <a:pt x="2211959" y="998220"/>
                  </a:lnTo>
                  <a:lnTo>
                    <a:pt x="2211959" y="1172210"/>
                  </a:lnTo>
                  <a:lnTo>
                    <a:pt x="2290445" y="1172210"/>
                  </a:lnTo>
                  <a:lnTo>
                    <a:pt x="2290445" y="1250950"/>
                  </a:lnTo>
                  <a:lnTo>
                    <a:pt x="2628900" y="1250950"/>
                  </a:lnTo>
                  <a:lnTo>
                    <a:pt x="2628900" y="1328420"/>
                  </a:lnTo>
                  <a:lnTo>
                    <a:pt x="4260723" y="1328420"/>
                  </a:lnTo>
                  <a:lnTo>
                    <a:pt x="4260723" y="1250950"/>
                  </a:lnTo>
                  <a:lnTo>
                    <a:pt x="4260723" y="1172210"/>
                  </a:lnTo>
                  <a:lnTo>
                    <a:pt x="4260723" y="476250"/>
                  </a:lnTo>
                  <a:lnTo>
                    <a:pt x="4260723" y="356870"/>
                  </a:lnTo>
                  <a:close/>
                </a:path>
              </a:pathLst>
            </a:custGeom>
            <a:solidFill>
              <a:srgbClr val="004B87">
                <a:alpha val="18824"/>
              </a:srgbClr>
            </a:solidFill>
          </p:spPr>
          <p:txBody>
            <a:bodyPr wrap="square" lIns="0" tIns="0" rIns="0" bIns="0" rtlCol="0"/>
            <a:lstStyle/>
            <a:p>
              <a:endParaRPr/>
            </a:p>
          </p:txBody>
        </p:sp>
        <p:sp>
          <p:nvSpPr>
            <p:cNvPr id="22" name="object 16">
              <a:extLst>
                <a:ext uri="{FF2B5EF4-FFF2-40B4-BE49-F238E27FC236}">
                  <a16:creationId xmlns:a16="http://schemas.microsoft.com/office/drawing/2014/main" id="{ADBC9793-B7D1-6E18-8BCF-2360BD6FD0BC}"/>
                </a:ext>
              </a:extLst>
            </p:cNvPr>
            <p:cNvSpPr txBox="1"/>
            <p:nvPr/>
          </p:nvSpPr>
          <p:spPr>
            <a:xfrm>
              <a:off x="1467181"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23" name="object 17">
              <a:extLst>
                <a:ext uri="{FF2B5EF4-FFF2-40B4-BE49-F238E27FC236}">
                  <a16:creationId xmlns:a16="http://schemas.microsoft.com/office/drawing/2014/main" id="{E463F753-E638-9330-0348-2D0A3C34E924}"/>
                </a:ext>
              </a:extLst>
            </p:cNvPr>
            <p:cNvSpPr txBox="1"/>
            <p:nvPr/>
          </p:nvSpPr>
          <p:spPr>
            <a:xfrm>
              <a:off x="2272724"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1</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24" name="object 18">
              <a:extLst>
                <a:ext uri="{FF2B5EF4-FFF2-40B4-BE49-F238E27FC236}">
                  <a16:creationId xmlns:a16="http://schemas.microsoft.com/office/drawing/2014/main" id="{96B25E14-A1B2-8807-85FD-01E09168E2AE}"/>
                </a:ext>
              </a:extLst>
            </p:cNvPr>
            <p:cNvSpPr txBox="1"/>
            <p:nvPr/>
          </p:nvSpPr>
          <p:spPr>
            <a:xfrm>
              <a:off x="3070175"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2</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25" name="object 19">
              <a:extLst>
                <a:ext uri="{FF2B5EF4-FFF2-40B4-BE49-F238E27FC236}">
                  <a16:creationId xmlns:a16="http://schemas.microsoft.com/office/drawing/2014/main" id="{371C3037-13A8-FF53-205E-171B144858DD}"/>
                </a:ext>
              </a:extLst>
            </p:cNvPr>
            <p:cNvSpPr txBox="1"/>
            <p:nvPr/>
          </p:nvSpPr>
          <p:spPr>
            <a:xfrm>
              <a:off x="3862183"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3</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26" name="object 20">
              <a:extLst>
                <a:ext uri="{FF2B5EF4-FFF2-40B4-BE49-F238E27FC236}">
                  <a16:creationId xmlns:a16="http://schemas.microsoft.com/office/drawing/2014/main" id="{068A2462-3943-3750-CD3E-070E915ABCC8}"/>
                </a:ext>
              </a:extLst>
            </p:cNvPr>
            <p:cNvSpPr txBox="1"/>
            <p:nvPr/>
          </p:nvSpPr>
          <p:spPr>
            <a:xfrm>
              <a:off x="4655588" y="4057857"/>
              <a:ext cx="79496" cy="182101"/>
            </a:xfrm>
            <a:prstGeom prst="rect">
              <a:avLst/>
            </a:prstGeom>
          </p:spPr>
          <p:txBody>
            <a:bodyPr vert="horz" wrap="square" lIns="0" tIns="12700" rIns="0" bIns="0" rtlCol="0">
              <a:spAutoFit/>
            </a:bodyPr>
            <a:lstStyle/>
            <a:p>
              <a:pPr marL="12700" algn="ctr">
                <a:lnSpc>
                  <a:spcPct val="100000"/>
                </a:lnSpc>
                <a:spcBef>
                  <a:spcPts val="100"/>
                </a:spcBef>
              </a:pPr>
              <a:r>
                <a:rPr sz="1100" spc="-50">
                  <a:solidFill>
                    <a:schemeClr val="bg2">
                      <a:lumMod val="25000"/>
                    </a:schemeClr>
                  </a:solidFill>
                  <a:latin typeface="Arial" panose="020B0604020202020204" pitchFamily="34" charset="0"/>
                  <a:cs typeface="Arial" panose="020B0604020202020204" pitchFamily="34" charset="0"/>
                </a:rPr>
                <a:t>4</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593AB03-CB38-2A14-F636-EE5F79CEE94F}"/>
                </a:ext>
              </a:extLst>
            </p:cNvPr>
            <p:cNvSpPr txBox="1"/>
            <p:nvPr/>
          </p:nvSpPr>
          <p:spPr>
            <a:xfrm>
              <a:off x="3933875" y="2159078"/>
              <a:ext cx="1849875" cy="276999"/>
            </a:xfrm>
            <a:prstGeom prst="rect">
              <a:avLst/>
            </a:prstGeom>
            <a:noFill/>
          </p:spPr>
          <p:txBody>
            <a:bodyPr wrap="square" rtlCol="0">
              <a:spAutoFit/>
            </a:bodyPr>
            <a:lstStyle/>
            <a:p>
              <a:r>
                <a:rPr lang="en-US" sz="1200" b="1">
                  <a:latin typeface="Arial" panose="020B0604020202020204" pitchFamily="34" charset="0"/>
                  <a:cs typeface="Arial" panose="020B0604020202020204" pitchFamily="34" charset="0"/>
                </a:rPr>
                <a:t>Maralixibat (N=41)</a:t>
              </a:r>
            </a:p>
          </p:txBody>
        </p:sp>
        <p:sp>
          <p:nvSpPr>
            <p:cNvPr id="28" name="TextBox 27">
              <a:extLst>
                <a:ext uri="{FF2B5EF4-FFF2-40B4-BE49-F238E27FC236}">
                  <a16:creationId xmlns:a16="http://schemas.microsoft.com/office/drawing/2014/main" id="{9155E90F-536E-DF9C-5F7F-A9BC39574C25}"/>
                </a:ext>
              </a:extLst>
            </p:cNvPr>
            <p:cNvSpPr txBox="1"/>
            <p:nvPr/>
          </p:nvSpPr>
          <p:spPr>
            <a:xfrm>
              <a:off x="4032908" y="2814911"/>
              <a:ext cx="1494378"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NAPPED (N=256)</a:t>
              </a:r>
            </a:p>
          </p:txBody>
        </p:sp>
        <p:sp>
          <p:nvSpPr>
            <p:cNvPr id="30" name="object 6">
              <a:extLst>
                <a:ext uri="{FF2B5EF4-FFF2-40B4-BE49-F238E27FC236}">
                  <a16:creationId xmlns:a16="http://schemas.microsoft.com/office/drawing/2014/main" id="{70A18B6C-2231-74D5-7252-A3AA522B9016}"/>
                </a:ext>
              </a:extLst>
            </p:cNvPr>
            <p:cNvSpPr/>
            <p:nvPr/>
          </p:nvSpPr>
          <p:spPr>
            <a:xfrm>
              <a:off x="1301866" y="1748481"/>
              <a:ext cx="4184259" cy="2314087"/>
            </a:xfrm>
            <a:custGeom>
              <a:avLst/>
              <a:gdLst>
                <a:gd name="csX0" fmla="*/ 5815583 w 5942673"/>
                <a:gd name="csY0" fmla="*/ 0 h 3209544"/>
                <a:gd name="csX1" fmla="*/ 91439 w 5942673"/>
                <a:gd name="csY1" fmla="*/ 0 h 3209544"/>
                <a:gd name="csX2" fmla="*/ 91439 w 5942673"/>
                <a:gd name="csY2" fmla="*/ 3118104 h 3209544"/>
                <a:gd name="csX3" fmla="*/ 5815583 w 5942673"/>
                <a:gd name="csY3" fmla="*/ 3118104 h 3209544"/>
                <a:gd name="csX4" fmla="*/ 5942673 w 5942673"/>
                <a:gd name="csY4" fmla="*/ 126823 h 3209544"/>
                <a:gd name="csX0" fmla="*/ 303403 w 5942673"/>
                <a:gd name="csY0" fmla="*/ 3118104 h 3209544"/>
                <a:gd name="csX1" fmla="*/ 303403 w 5942673"/>
                <a:gd name="csY1" fmla="*/ 3209543 h 3209544"/>
                <a:gd name="csX0" fmla="*/ 1407159 w 5942673"/>
                <a:gd name="csY0" fmla="*/ 3118104 h 3209544"/>
                <a:gd name="csX1" fmla="*/ 1407159 w 5942673"/>
                <a:gd name="csY1" fmla="*/ 3209543 h 3209544"/>
                <a:gd name="csX0" fmla="*/ 2510790 w 5942673"/>
                <a:gd name="csY0" fmla="*/ 3118104 h 3209544"/>
                <a:gd name="csX1" fmla="*/ 2510790 w 5942673"/>
                <a:gd name="csY1" fmla="*/ 3209543 h 3209544"/>
                <a:gd name="csX0" fmla="*/ 3614547 w 5942673"/>
                <a:gd name="csY0" fmla="*/ 3118104 h 3209544"/>
                <a:gd name="csX1" fmla="*/ 3614547 w 5942673"/>
                <a:gd name="csY1" fmla="*/ 3209543 h 3209544"/>
                <a:gd name="csX0" fmla="*/ 4718177 w 5942673"/>
                <a:gd name="csY0" fmla="*/ 3118104 h 3209544"/>
                <a:gd name="csX1" fmla="*/ 4718177 w 5942673"/>
                <a:gd name="csY1" fmla="*/ 3209543 h 3209544"/>
                <a:gd name="csX0" fmla="*/ 91439 w 5942673"/>
                <a:gd name="csY0" fmla="*/ 3002660 h 3209544"/>
                <a:gd name="csX1" fmla="*/ 0 w 5942673"/>
                <a:gd name="csY1" fmla="*/ 3002660 h 3209544"/>
                <a:gd name="csX0" fmla="*/ 91439 w 5942673"/>
                <a:gd name="csY0" fmla="*/ 2425191 h 3209544"/>
                <a:gd name="csX1" fmla="*/ 0 w 5942673"/>
                <a:gd name="csY1" fmla="*/ 2425191 h 3209544"/>
                <a:gd name="csX0" fmla="*/ 91439 w 5942673"/>
                <a:gd name="csY0" fmla="*/ 1847722 h 3209544"/>
                <a:gd name="csX1" fmla="*/ 0 w 5942673"/>
                <a:gd name="csY1" fmla="*/ 1847722 h 3209544"/>
                <a:gd name="csX0" fmla="*/ 91439 w 5942673"/>
                <a:gd name="csY0" fmla="*/ 1270380 h 3209544"/>
                <a:gd name="csX1" fmla="*/ 0 w 5942673"/>
                <a:gd name="csY1" fmla="*/ 1270380 h 3209544"/>
                <a:gd name="csX0" fmla="*/ 91439 w 5942673"/>
                <a:gd name="csY0" fmla="*/ 692912 h 3209544"/>
                <a:gd name="csX1" fmla="*/ 0 w 5942673"/>
                <a:gd name="csY1" fmla="*/ 692912 h 3209544"/>
                <a:gd name="csX0" fmla="*/ 91439 w 5942673"/>
                <a:gd name="csY0" fmla="*/ 115442 h 3209544"/>
                <a:gd name="csX1" fmla="*/ 0 w 5942673"/>
                <a:gd name="csY1" fmla="*/ 115442 h 3209544"/>
                <a:gd name="csX0" fmla="*/ 5815583 w 5815583"/>
                <a:gd name="csY0" fmla="*/ 0 h 3209543"/>
                <a:gd name="csX1" fmla="*/ 91439 w 5815583"/>
                <a:gd name="csY1" fmla="*/ 0 h 3209543"/>
                <a:gd name="csX2" fmla="*/ 91439 w 5815583"/>
                <a:gd name="csY2" fmla="*/ 3118104 h 3209543"/>
                <a:gd name="csX3" fmla="*/ 5815583 w 5815583"/>
                <a:gd name="csY3" fmla="*/ 3118104 h 3209543"/>
                <a:gd name="csX0" fmla="*/ 303403 w 5815583"/>
                <a:gd name="csY0" fmla="*/ 3118104 h 3209543"/>
                <a:gd name="csX1" fmla="*/ 303403 w 5815583"/>
                <a:gd name="csY1" fmla="*/ 3209543 h 3209543"/>
                <a:gd name="csX0" fmla="*/ 1407159 w 5815583"/>
                <a:gd name="csY0" fmla="*/ 3118104 h 3209543"/>
                <a:gd name="csX1" fmla="*/ 1407159 w 5815583"/>
                <a:gd name="csY1" fmla="*/ 3209543 h 3209543"/>
                <a:gd name="csX0" fmla="*/ 2510790 w 5815583"/>
                <a:gd name="csY0" fmla="*/ 3118104 h 3209543"/>
                <a:gd name="csX1" fmla="*/ 2510790 w 5815583"/>
                <a:gd name="csY1" fmla="*/ 3209543 h 3209543"/>
                <a:gd name="csX0" fmla="*/ 3614547 w 5815583"/>
                <a:gd name="csY0" fmla="*/ 3118104 h 3209543"/>
                <a:gd name="csX1" fmla="*/ 3614547 w 5815583"/>
                <a:gd name="csY1" fmla="*/ 3209543 h 3209543"/>
                <a:gd name="csX0" fmla="*/ 4718177 w 5815583"/>
                <a:gd name="csY0" fmla="*/ 3118104 h 3209543"/>
                <a:gd name="csX1" fmla="*/ 4718177 w 5815583"/>
                <a:gd name="csY1" fmla="*/ 3209543 h 3209543"/>
                <a:gd name="csX0" fmla="*/ 91439 w 5815583"/>
                <a:gd name="csY0" fmla="*/ 3002660 h 3209543"/>
                <a:gd name="csX1" fmla="*/ 0 w 5815583"/>
                <a:gd name="csY1" fmla="*/ 3002660 h 3209543"/>
                <a:gd name="csX0" fmla="*/ 91439 w 5815583"/>
                <a:gd name="csY0" fmla="*/ 2425191 h 3209543"/>
                <a:gd name="csX1" fmla="*/ 0 w 5815583"/>
                <a:gd name="csY1" fmla="*/ 2425191 h 3209543"/>
                <a:gd name="csX0" fmla="*/ 91439 w 5815583"/>
                <a:gd name="csY0" fmla="*/ 1847722 h 3209543"/>
                <a:gd name="csX1" fmla="*/ 0 w 5815583"/>
                <a:gd name="csY1" fmla="*/ 1847722 h 3209543"/>
                <a:gd name="csX0" fmla="*/ 91439 w 5815583"/>
                <a:gd name="csY0" fmla="*/ 1270380 h 3209543"/>
                <a:gd name="csX1" fmla="*/ 0 w 5815583"/>
                <a:gd name="csY1" fmla="*/ 1270380 h 3209543"/>
                <a:gd name="csX0" fmla="*/ 91439 w 5815583"/>
                <a:gd name="csY0" fmla="*/ 692912 h 3209543"/>
                <a:gd name="csX1" fmla="*/ 0 w 5815583"/>
                <a:gd name="csY1" fmla="*/ 692912 h 3209543"/>
                <a:gd name="csX0" fmla="*/ 91439 w 5815583"/>
                <a:gd name="csY0" fmla="*/ 115442 h 3209543"/>
                <a:gd name="csX1" fmla="*/ 0 w 5815583"/>
                <a:gd name="csY1" fmla="*/ 115442 h 3209543"/>
                <a:gd name="csX0" fmla="*/ 91439 w 5815583"/>
                <a:gd name="csY0" fmla="*/ 0 h 3209543"/>
                <a:gd name="csX1" fmla="*/ 91439 w 5815583"/>
                <a:gd name="csY1" fmla="*/ 3118104 h 3209543"/>
                <a:gd name="csX2" fmla="*/ 5815583 w 5815583"/>
                <a:gd name="csY2" fmla="*/ 3118104 h 3209543"/>
                <a:gd name="csX0" fmla="*/ 303403 w 5815583"/>
                <a:gd name="csY0" fmla="*/ 3118104 h 3209543"/>
                <a:gd name="csX1" fmla="*/ 303403 w 5815583"/>
                <a:gd name="csY1" fmla="*/ 3209543 h 3209543"/>
                <a:gd name="csX0" fmla="*/ 1407159 w 5815583"/>
                <a:gd name="csY0" fmla="*/ 3118104 h 3209543"/>
                <a:gd name="csX1" fmla="*/ 1407159 w 5815583"/>
                <a:gd name="csY1" fmla="*/ 3209543 h 3209543"/>
                <a:gd name="csX0" fmla="*/ 2510790 w 5815583"/>
                <a:gd name="csY0" fmla="*/ 3118104 h 3209543"/>
                <a:gd name="csX1" fmla="*/ 2510790 w 5815583"/>
                <a:gd name="csY1" fmla="*/ 3209543 h 3209543"/>
                <a:gd name="csX0" fmla="*/ 3614547 w 5815583"/>
                <a:gd name="csY0" fmla="*/ 3118104 h 3209543"/>
                <a:gd name="csX1" fmla="*/ 3614547 w 5815583"/>
                <a:gd name="csY1" fmla="*/ 3209543 h 3209543"/>
                <a:gd name="csX0" fmla="*/ 4718177 w 5815583"/>
                <a:gd name="csY0" fmla="*/ 3118104 h 3209543"/>
                <a:gd name="csX1" fmla="*/ 4718177 w 5815583"/>
                <a:gd name="csY1" fmla="*/ 3209543 h 3209543"/>
                <a:gd name="csX0" fmla="*/ 91439 w 5815583"/>
                <a:gd name="csY0" fmla="*/ 3002660 h 3209543"/>
                <a:gd name="csX1" fmla="*/ 0 w 5815583"/>
                <a:gd name="csY1" fmla="*/ 3002660 h 3209543"/>
                <a:gd name="csX0" fmla="*/ 91439 w 5815583"/>
                <a:gd name="csY0" fmla="*/ 2425191 h 3209543"/>
                <a:gd name="csX1" fmla="*/ 0 w 5815583"/>
                <a:gd name="csY1" fmla="*/ 2425191 h 3209543"/>
                <a:gd name="csX0" fmla="*/ 91439 w 5815583"/>
                <a:gd name="csY0" fmla="*/ 1847722 h 3209543"/>
                <a:gd name="csX1" fmla="*/ 0 w 5815583"/>
                <a:gd name="csY1" fmla="*/ 1847722 h 3209543"/>
                <a:gd name="csX0" fmla="*/ 91439 w 5815583"/>
                <a:gd name="csY0" fmla="*/ 1270380 h 3209543"/>
                <a:gd name="csX1" fmla="*/ 0 w 5815583"/>
                <a:gd name="csY1" fmla="*/ 1270380 h 3209543"/>
                <a:gd name="csX0" fmla="*/ 91439 w 5815583"/>
                <a:gd name="csY0" fmla="*/ 692912 h 3209543"/>
                <a:gd name="csX1" fmla="*/ 0 w 5815583"/>
                <a:gd name="csY1" fmla="*/ 692912 h 3209543"/>
                <a:gd name="csX0" fmla="*/ 91439 w 5815583"/>
                <a:gd name="csY0" fmla="*/ 115442 h 3209543"/>
                <a:gd name="csX1" fmla="*/ 0 w 5815583"/>
                <a:gd name="csY1" fmla="*/ 115442 h 3209543"/>
              </a:gdLst>
              <a:ahLst/>
              <a:cxnLst>
                <a:cxn ang="0">
                  <a:pos x="csX0" y="csY0"/>
                </a:cxn>
                <a:cxn ang="0">
                  <a:pos x="csX1" y="csY1"/>
                </a:cxn>
              </a:cxnLst>
              <a:rect l="l" t="t" r="r" b="b"/>
              <a:pathLst>
                <a:path w="5815583" h="3209543">
                  <a:moveTo>
                    <a:pt x="91439" y="0"/>
                  </a:moveTo>
                  <a:lnTo>
                    <a:pt x="91439" y="3118104"/>
                  </a:lnTo>
                  <a:lnTo>
                    <a:pt x="5815583" y="3118104"/>
                  </a:lnTo>
                </a:path>
                <a:path w="5815583" h="3209543">
                  <a:moveTo>
                    <a:pt x="303403" y="3118104"/>
                  </a:moveTo>
                  <a:lnTo>
                    <a:pt x="303403" y="3209543"/>
                  </a:lnTo>
                </a:path>
                <a:path w="5815583" h="3209543">
                  <a:moveTo>
                    <a:pt x="1407159" y="3118104"/>
                  </a:moveTo>
                  <a:lnTo>
                    <a:pt x="1407159" y="3209543"/>
                  </a:lnTo>
                </a:path>
                <a:path w="5815583" h="3209543">
                  <a:moveTo>
                    <a:pt x="2510790" y="3118104"/>
                  </a:moveTo>
                  <a:lnTo>
                    <a:pt x="2510790" y="3209543"/>
                  </a:lnTo>
                </a:path>
                <a:path w="5815583" h="3209543">
                  <a:moveTo>
                    <a:pt x="3614547" y="3118104"/>
                  </a:moveTo>
                  <a:lnTo>
                    <a:pt x="3614547" y="3209543"/>
                  </a:lnTo>
                </a:path>
                <a:path w="5815583" h="3209543">
                  <a:moveTo>
                    <a:pt x="4718177" y="3118104"/>
                  </a:moveTo>
                  <a:lnTo>
                    <a:pt x="4718177" y="3209543"/>
                  </a:lnTo>
                </a:path>
                <a:path w="5815583" h="3209543">
                  <a:moveTo>
                    <a:pt x="91439" y="3002660"/>
                  </a:moveTo>
                  <a:lnTo>
                    <a:pt x="0" y="3002660"/>
                  </a:lnTo>
                </a:path>
                <a:path w="5815583" h="3209543">
                  <a:moveTo>
                    <a:pt x="91439" y="2425191"/>
                  </a:moveTo>
                  <a:lnTo>
                    <a:pt x="0" y="2425191"/>
                  </a:lnTo>
                </a:path>
                <a:path w="5815583" h="3209543">
                  <a:moveTo>
                    <a:pt x="91439" y="1847722"/>
                  </a:moveTo>
                  <a:lnTo>
                    <a:pt x="0" y="1847722"/>
                  </a:lnTo>
                </a:path>
                <a:path w="5815583" h="3209543">
                  <a:moveTo>
                    <a:pt x="91439" y="1270380"/>
                  </a:moveTo>
                  <a:lnTo>
                    <a:pt x="0" y="1270380"/>
                  </a:lnTo>
                </a:path>
                <a:path w="5815583" h="3209543">
                  <a:moveTo>
                    <a:pt x="91439" y="692912"/>
                  </a:moveTo>
                  <a:lnTo>
                    <a:pt x="0" y="692912"/>
                  </a:lnTo>
                </a:path>
                <a:path w="5815583" h="3209543">
                  <a:moveTo>
                    <a:pt x="91439" y="115442"/>
                  </a:moveTo>
                  <a:lnTo>
                    <a:pt x="0" y="115442"/>
                  </a:lnTo>
                </a:path>
              </a:pathLst>
            </a:custGeom>
            <a:ln w="9525">
              <a:solidFill>
                <a:srgbClr val="000000"/>
              </a:solidFill>
            </a:ln>
          </p:spPr>
          <p:txBody>
            <a:bodyPr wrap="square" lIns="0" tIns="0" rIns="0" bIns="0" rtlCol="0"/>
            <a:lstStyle/>
            <a:p>
              <a:endParaRPr/>
            </a:p>
          </p:txBody>
        </p:sp>
        <p:sp>
          <p:nvSpPr>
            <p:cNvPr id="32" name="object 16">
              <a:extLst>
                <a:ext uri="{FF2B5EF4-FFF2-40B4-BE49-F238E27FC236}">
                  <a16:creationId xmlns:a16="http://schemas.microsoft.com/office/drawing/2014/main" id="{04FB150D-9D50-F462-39E6-F8C961EF9663}"/>
                </a:ext>
              </a:extLst>
            </p:cNvPr>
            <p:cNvSpPr txBox="1"/>
            <p:nvPr/>
          </p:nvSpPr>
          <p:spPr>
            <a:xfrm>
              <a:off x="1018309" y="3829909"/>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33" name="object 16">
              <a:extLst>
                <a:ext uri="{FF2B5EF4-FFF2-40B4-BE49-F238E27FC236}">
                  <a16:creationId xmlns:a16="http://schemas.microsoft.com/office/drawing/2014/main" id="{5DCD81E9-DA48-A555-78AA-E3082EE4B224}"/>
                </a:ext>
              </a:extLst>
            </p:cNvPr>
            <p:cNvSpPr txBox="1"/>
            <p:nvPr/>
          </p:nvSpPr>
          <p:spPr>
            <a:xfrm>
              <a:off x="997527" y="3410809"/>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20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34" name="object 16">
              <a:extLst>
                <a:ext uri="{FF2B5EF4-FFF2-40B4-BE49-F238E27FC236}">
                  <a16:creationId xmlns:a16="http://schemas.microsoft.com/office/drawing/2014/main" id="{8184A5FB-064B-4023-31CE-3DD662F8D9E8}"/>
                </a:ext>
              </a:extLst>
            </p:cNvPr>
            <p:cNvSpPr txBox="1"/>
            <p:nvPr/>
          </p:nvSpPr>
          <p:spPr>
            <a:xfrm>
              <a:off x="997527" y="2998059"/>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40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35" name="object 16">
              <a:extLst>
                <a:ext uri="{FF2B5EF4-FFF2-40B4-BE49-F238E27FC236}">
                  <a16:creationId xmlns:a16="http://schemas.microsoft.com/office/drawing/2014/main" id="{6724C3C5-C4F7-2213-6320-4229AF6795EC}"/>
                </a:ext>
              </a:extLst>
            </p:cNvPr>
            <p:cNvSpPr txBox="1"/>
            <p:nvPr/>
          </p:nvSpPr>
          <p:spPr>
            <a:xfrm>
              <a:off x="997527" y="2582134"/>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60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36" name="object 16">
              <a:extLst>
                <a:ext uri="{FF2B5EF4-FFF2-40B4-BE49-F238E27FC236}">
                  <a16:creationId xmlns:a16="http://schemas.microsoft.com/office/drawing/2014/main" id="{A2792FFC-CEDD-D879-147E-24DEBFF2922F}"/>
                </a:ext>
              </a:extLst>
            </p:cNvPr>
            <p:cNvSpPr txBox="1"/>
            <p:nvPr/>
          </p:nvSpPr>
          <p:spPr>
            <a:xfrm>
              <a:off x="997527" y="2163034"/>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80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37" name="object 16">
              <a:extLst>
                <a:ext uri="{FF2B5EF4-FFF2-40B4-BE49-F238E27FC236}">
                  <a16:creationId xmlns:a16="http://schemas.microsoft.com/office/drawing/2014/main" id="{4162BD89-2816-AC5B-BC2F-3EBBE46C4C40}"/>
                </a:ext>
              </a:extLst>
            </p:cNvPr>
            <p:cNvSpPr txBox="1"/>
            <p:nvPr/>
          </p:nvSpPr>
          <p:spPr>
            <a:xfrm>
              <a:off x="997527" y="1750284"/>
              <a:ext cx="304636" cy="182101"/>
            </a:xfrm>
            <a:prstGeom prst="rect">
              <a:avLst/>
            </a:prstGeom>
          </p:spPr>
          <p:txBody>
            <a:bodyPr vert="horz" wrap="square" lIns="0" tIns="0" rIns="0" bIns="0" rtlCol="0">
              <a:noAutofit/>
            </a:bodyPr>
            <a:lstStyle/>
            <a:p>
              <a:pPr marL="12700" algn="ctr">
                <a:lnSpc>
                  <a:spcPct val="100000"/>
                </a:lnSpc>
                <a:spcBef>
                  <a:spcPts val="100"/>
                </a:spcBef>
              </a:pPr>
              <a:r>
                <a:rPr lang="en-US" sz="1100" spc="-50">
                  <a:solidFill>
                    <a:schemeClr val="bg2">
                      <a:lumMod val="25000"/>
                    </a:schemeClr>
                  </a:solidFill>
                  <a:latin typeface="Arial" panose="020B0604020202020204" pitchFamily="34" charset="0"/>
                  <a:cs typeface="Arial" panose="020B0604020202020204" pitchFamily="34" charset="0"/>
                </a:rPr>
                <a:t>100</a:t>
              </a:r>
              <a:endParaRPr sz="1100">
                <a:solidFill>
                  <a:schemeClr val="bg2">
                    <a:lumMod val="25000"/>
                  </a:schemeClr>
                </a:solidFill>
                <a:latin typeface="Arial" panose="020B0604020202020204" pitchFamily="34" charset="0"/>
                <a:cs typeface="Arial" panose="020B0604020202020204" pitchFamily="34" charset="0"/>
              </a:endParaRPr>
            </a:p>
          </p:txBody>
        </p:sp>
        <p:sp>
          <p:nvSpPr>
            <p:cNvPr id="38" name="object 3">
              <a:extLst>
                <a:ext uri="{FF2B5EF4-FFF2-40B4-BE49-F238E27FC236}">
                  <a16:creationId xmlns:a16="http://schemas.microsoft.com/office/drawing/2014/main" id="{FBEFE6C4-9BDE-E082-0B70-BB2B63E607D9}"/>
                </a:ext>
              </a:extLst>
            </p:cNvPr>
            <p:cNvSpPr txBox="1"/>
            <p:nvPr/>
          </p:nvSpPr>
          <p:spPr>
            <a:xfrm>
              <a:off x="1467181" y="3574520"/>
              <a:ext cx="2806030" cy="358405"/>
            </a:xfrm>
            <a:prstGeom prst="rect">
              <a:avLst/>
            </a:prstGeom>
            <a:solidFill>
              <a:schemeClr val="bg1"/>
            </a:solidFill>
          </p:spPr>
          <p:txBody>
            <a:bodyPr vert="horz" wrap="square" lIns="0" tIns="0" rIns="0" bIns="0" rtlCol="0">
              <a:noAutofit/>
            </a:bodyPr>
            <a:lstStyle/>
            <a:p>
              <a:pPr marL="12700"/>
              <a:r>
                <a:rPr lang="en-US" sz="1200" dirty="0">
                  <a:solidFill>
                    <a:schemeClr val="bg2">
                      <a:lumMod val="10000"/>
                    </a:schemeClr>
                  </a:solidFill>
                  <a:latin typeface="Arial" panose="020B0604020202020204" pitchFamily="34" charset="0"/>
                  <a:cs typeface="Arial" panose="020B0604020202020204" pitchFamily="34" charset="0"/>
                </a:rPr>
                <a:t>Pruning: ≥0 years</a:t>
              </a:r>
              <a:br>
                <a:rPr lang="en-US" sz="1200" dirty="0">
                  <a:solidFill>
                    <a:schemeClr val="bg2">
                      <a:lumMod val="10000"/>
                    </a:schemeClr>
                  </a:solidFill>
                  <a:latin typeface="Arial" panose="020B0604020202020204" pitchFamily="34" charset="0"/>
                  <a:cs typeface="Arial" panose="020B0604020202020204" pitchFamily="34" charset="0"/>
                </a:rPr>
              </a:br>
              <a:r>
                <a:rPr lang="en-US" sz="1200" dirty="0">
                  <a:solidFill>
                    <a:schemeClr val="bg2">
                      <a:lumMod val="10000"/>
                    </a:schemeClr>
                  </a:solidFill>
                  <a:latin typeface="Arial" panose="020B0604020202020204" pitchFamily="34" charset="0"/>
                  <a:cs typeface="Arial" panose="020B0604020202020204" pitchFamily="34" charset="0"/>
                </a:rPr>
                <a:t>HR=0.29 (95% CI 0.16-0.54), </a:t>
              </a:r>
              <a:r>
                <a:rPr lang="en-US" sz="1200" b="1" dirty="0">
                  <a:solidFill>
                    <a:schemeClr val="bg2">
                      <a:lumMod val="10000"/>
                    </a:schemeClr>
                  </a:solidFill>
                  <a:latin typeface="Arial" panose="020B0604020202020204" pitchFamily="34" charset="0"/>
                  <a:cs typeface="Arial" panose="020B0604020202020204" pitchFamily="34" charset="0"/>
                </a:rPr>
                <a:t>p=0.0001</a:t>
              </a:r>
              <a:endParaRPr sz="1200" b="1" dirty="0">
                <a:solidFill>
                  <a:schemeClr val="bg2">
                    <a:lumMod val="10000"/>
                  </a:schemeClr>
                </a:solidFill>
                <a:latin typeface="Arial" panose="020B0604020202020204" pitchFamily="34" charset="0"/>
                <a:cs typeface="Arial" panose="020B0604020202020204" pitchFamily="34" charset="0"/>
              </a:endParaRPr>
            </a:p>
          </p:txBody>
        </p:sp>
        <p:sp>
          <p:nvSpPr>
            <p:cNvPr id="118" name="object 3">
              <a:extLst>
                <a:ext uri="{FF2B5EF4-FFF2-40B4-BE49-F238E27FC236}">
                  <a16:creationId xmlns:a16="http://schemas.microsoft.com/office/drawing/2014/main" id="{802A72B9-DF48-1A12-6348-7160A8EE1D68}"/>
                </a:ext>
              </a:extLst>
            </p:cNvPr>
            <p:cNvSpPr txBox="1"/>
            <p:nvPr/>
          </p:nvSpPr>
          <p:spPr>
            <a:xfrm>
              <a:off x="2716219" y="4248838"/>
              <a:ext cx="1217656" cy="122963"/>
            </a:xfrm>
            <a:prstGeom prst="rect">
              <a:avLst/>
            </a:prstGeom>
            <a:solidFill>
              <a:schemeClr val="bg1"/>
            </a:solidFill>
          </p:spPr>
          <p:txBody>
            <a:bodyPr vert="horz" wrap="square" lIns="0" tIns="0" rIns="0" bIns="0" rtlCol="0">
              <a:noAutofit/>
            </a:bodyPr>
            <a:lstStyle/>
            <a:p>
              <a:pPr marL="12700" algn="ctr">
                <a:lnSpc>
                  <a:spcPct val="90000"/>
                </a:lnSpc>
              </a:pPr>
              <a:r>
                <a:rPr lang="en-US" sz="1100" b="1">
                  <a:solidFill>
                    <a:schemeClr val="bg2">
                      <a:lumMod val="10000"/>
                    </a:schemeClr>
                  </a:solidFill>
                  <a:latin typeface="Arial" panose="020B0604020202020204" pitchFamily="34" charset="0"/>
                  <a:cs typeface="Arial" panose="020B0604020202020204" pitchFamily="34" charset="0"/>
                </a:rPr>
                <a:t>Follow-up, years</a:t>
              </a:r>
              <a:endParaRPr sz="1100" b="1">
                <a:solidFill>
                  <a:schemeClr val="bg2">
                    <a:lumMod val="10000"/>
                  </a:schemeClr>
                </a:solidFill>
                <a:latin typeface="Arial" panose="020B0604020202020204" pitchFamily="34" charset="0"/>
                <a:cs typeface="Arial" panose="020B0604020202020204" pitchFamily="34" charset="0"/>
              </a:endParaRPr>
            </a:p>
          </p:txBody>
        </p:sp>
        <p:sp>
          <p:nvSpPr>
            <p:cNvPr id="20" name="object 10">
              <a:extLst>
                <a:ext uri="{FF2B5EF4-FFF2-40B4-BE49-F238E27FC236}">
                  <a16:creationId xmlns:a16="http://schemas.microsoft.com/office/drawing/2014/main" id="{7FF274C0-ED9E-92CF-A398-046E95B03B98}"/>
                </a:ext>
              </a:extLst>
            </p:cNvPr>
            <p:cNvSpPr/>
            <p:nvPr/>
          </p:nvSpPr>
          <p:spPr>
            <a:xfrm>
              <a:off x="1520161" y="1831717"/>
              <a:ext cx="3813550" cy="649670"/>
            </a:xfrm>
            <a:custGeom>
              <a:avLst/>
              <a:gdLst/>
              <a:ahLst/>
              <a:cxnLst/>
              <a:rect l="l" t="t" r="r" b="b"/>
              <a:pathLst>
                <a:path w="5300345" h="901064">
                  <a:moveTo>
                    <a:pt x="0" y="0"/>
                  </a:moveTo>
                  <a:lnTo>
                    <a:pt x="0" y="0"/>
                  </a:lnTo>
                  <a:lnTo>
                    <a:pt x="320294" y="0"/>
                  </a:lnTo>
                  <a:lnTo>
                    <a:pt x="571119" y="0"/>
                  </a:lnTo>
                  <a:lnTo>
                    <a:pt x="1000252" y="0"/>
                  </a:lnTo>
                  <a:lnTo>
                    <a:pt x="1039495" y="0"/>
                  </a:lnTo>
                  <a:lnTo>
                    <a:pt x="1039495" y="59689"/>
                  </a:lnTo>
                  <a:lnTo>
                    <a:pt x="1081786" y="59689"/>
                  </a:lnTo>
                  <a:lnTo>
                    <a:pt x="1226820" y="59689"/>
                  </a:lnTo>
                  <a:lnTo>
                    <a:pt x="1226820" y="116459"/>
                  </a:lnTo>
                  <a:lnTo>
                    <a:pt x="1495805" y="116459"/>
                  </a:lnTo>
                  <a:lnTo>
                    <a:pt x="1495805" y="227711"/>
                  </a:lnTo>
                  <a:lnTo>
                    <a:pt x="1541145" y="227711"/>
                  </a:lnTo>
                  <a:lnTo>
                    <a:pt x="1541145" y="338836"/>
                  </a:lnTo>
                  <a:lnTo>
                    <a:pt x="1752600" y="338836"/>
                  </a:lnTo>
                  <a:lnTo>
                    <a:pt x="1822196" y="338836"/>
                  </a:lnTo>
                  <a:lnTo>
                    <a:pt x="1822196" y="436118"/>
                  </a:lnTo>
                  <a:lnTo>
                    <a:pt x="2205863" y="436118"/>
                  </a:lnTo>
                  <a:lnTo>
                    <a:pt x="2916046" y="436118"/>
                  </a:lnTo>
                  <a:lnTo>
                    <a:pt x="2964306" y="436118"/>
                  </a:lnTo>
                  <a:lnTo>
                    <a:pt x="2964306" y="538734"/>
                  </a:lnTo>
                  <a:lnTo>
                    <a:pt x="3009645" y="538734"/>
                  </a:lnTo>
                  <a:lnTo>
                    <a:pt x="3021838" y="538734"/>
                  </a:lnTo>
                  <a:lnTo>
                    <a:pt x="3106419" y="538734"/>
                  </a:lnTo>
                  <a:lnTo>
                    <a:pt x="3106419" y="618363"/>
                  </a:lnTo>
                  <a:lnTo>
                    <a:pt x="3169792" y="618363"/>
                  </a:lnTo>
                  <a:lnTo>
                    <a:pt x="3203066" y="618363"/>
                  </a:lnTo>
                  <a:lnTo>
                    <a:pt x="3251454" y="618363"/>
                  </a:lnTo>
                  <a:lnTo>
                    <a:pt x="3251454" y="756285"/>
                  </a:lnTo>
                  <a:lnTo>
                    <a:pt x="3329940" y="756285"/>
                  </a:lnTo>
                  <a:lnTo>
                    <a:pt x="3329940" y="828801"/>
                  </a:lnTo>
                  <a:lnTo>
                    <a:pt x="3638168" y="828801"/>
                  </a:lnTo>
                  <a:lnTo>
                    <a:pt x="3668394" y="828801"/>
                  </a:lnTo>
                  <a:lnTo>
                    <a:pt x="3668394" y="900811"/>
                  </a:lnTo>
                  <a:lnTo>
                    <a:pt x="3743959" y="900811"/>
                  </a:lnTo>
                  <a:lnTo>
                    <a:pt x="3934332" y="900811"/>
                  </a:lnTo>
                  <a:lnTo>
                    <a:pt x="4055237" y="900811"/>
                  </a:lnTo>
                  <a:lnTo>
                    <a:pt x="4073398" y="900811"/>
                  </a:lnTo>
                  <a:lnTo>
                    <a:pt x="4221353" y="900811"/>
                  </a:lnTo>
                  <a:lnTo>
                    <a:pt x="4263770" y="900811"/>
                  </a:lnTo>
                  <a:lnTo>
                    <a:pt x="4354321" y="900811"/>
                  </a:lnTo>
                  <a:lnTo>
                    <a:pt x="4378579" y="900811"/>
                  </a:lnTo>
                  <a:lnTo>
                    <a:pt x="4402708" y="900811"/>
                  </a:lnTo>
                  <a:lnTo>
                    <a:pt x="4420870" y="900811"/>
                  </a:lnTo>
                  <a:lnTo>
                    <a:pt x="4463161" y="900811"/>
                  </a:lnTo>
                  <a:lnTo>
                    <a:pt x="4520565" y="900811"/>
                  </a:lnTo>
                  <a:lnTo>
                    <a:pt x="4698873" y="900811"/>
                  </a:lnTo>
                  <a:lnTo>
                    <a:pt x="4852924" y="900811"/>
                  </a:lnTo>
                  <a:lnTo>
                    <a:pt x="4928489" y="900811"/>
                  </a:lnTo>
                  <a:lnTo>
                    <a:pt x="4937506" y="900811"/>
                  </a:lnTo>
                  <a:lnTo>
                    <a:pt x="5088636" y="900811"/>
                  </a:lnTo>
                  <a:lnTo>
                    <a:pt x="5130927" y="900811"/>
                  </a:lnTo>
                  <a:lnTo>
                    <a:pt x="5300218" y="900811"/>
                  </a:lnTo>
                </a:path>
              </a:pathLst>
            </a:custGeom>
            <a:ln w="19050">
              <a:solidFill>
                <a:schemeClr val="tx1"/>
              </a:solidFill>
            </a:ln>
          </p:spPr>
          <p:txBody>
            <a:bodyPr wrap="square" lIns="0" tIns="0" rIns="0" bIns="0" rtlCol="0"/>
            <a:lstStyle/>
            <a:p>
              <a:endParaRPr/>
            </a:p>
          </p:txBody>
        </p:sp>
      </p:grpSp>
      <p:pic>
        <p:nvPicPr>
          <p:cNvPr id="9" name="Picture 8">
            <a:extLst>
              <a:ext uri="{FF2B5EF4-FFF2-40B4-BE49-F238E27FC236}">
                <a16:creationId xmlns:a16="http://schemas.microsoft.com/office/drawing/2014/main" id="{D9D9316E-3BAF-835D-5AED-A5C6AE7BB108}"/>
              </a:ext>
            </a:extLst>
          </p:cNvPr>
          <p:cNvPicPr>
            <a:picLocks noChangeAspect="1"/>
          </p:cNvPicPr>
          <p:nvPr/>
        </p:nvPicPr>
        <p:blipFill>
          <a:blip r:embed="rId3" cstate="print">
            <a:extLst>
              <a:ext uri="{28A0092B-C50C-407E-A947-70E740481C1C}">
                <a14:useLocalDpi xmlns:a14="http://schemas.microsoft.com/office/drawing/2010/main" val="0"/>
              </a:ext>
            </a:extLst>
          </a:blip>
          <a:srcRect l="7168" t="13360" r="7129" b="15118"/>
          <a:stretch>
            <a:fillRect/>
          </a:stretch>
        </p:blipFill>
        <p:spPr>
          <a:xfrm>
            <a:off x="10369790" y="695732"/>
            <a:ext cx="1659939" cy="531180"/>
          </a:xfrm>
          <a:prstGeom prst="rect">
            <a:avLst/>
          </a:prstGeom>
        </p:spPr>
      </p:pic>
      <p:pic>
        <p:nvPicPr>
          <p:cNvPr id="3" name="Picture 2">
            <a:hlinkClick r:id="rId4" action="ppaction://hlinksldjump"/>
            <a:extLst>
              <a:ext uri="{FF2B5EF4-FFF2-40B4-BE49-F238E27FC236}">
                <a16:creationId xmlns:a16="http://schemas.microsoft.com/office/drawing/2014/main" id="{93C69471-0C3E-6923-3D70-FD3A0AC7BD2F}"/>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512930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AB89C88-C974-E5AB-472E-050C175A640D}"/>
              </a:ext>
            </a:extLst>
          </p:cNvPr>
          <p:cNvSpPr/>
          <p:nvPr/>
        </p:nvSpPr>
        <p:spPr>
          <a:xfrm>
            <a:off x="5304832" y="1842401"/>
            <a:ext cx="5885137" cy="101509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defRPr/>
            </a:pPr>
            <a:r>
              <a:rPr lang="en-GB" sz="1400">
                <a:solidFill>
                  <a:srgbClr val="004B87"/>
                </a:solidFill>
                <a:latin typeface="Arial" panose="020B0604020202020204"/>
              </a:rPr>
              <a:t>Patients with PBC with an incomplete biochemical response to UDCA</a:t>
            </a:r>
          </a:p>
          <a:p>
            <a:pPr lvl="0" algn="ctr">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(N=4</a:t>
            </a:r>
            <a:r>
              <a:rPr lang="en-GB" sz="1400" b="1">
                <a:solidFill>
                  <a:srgbClr val="004B87"/>
                </a:solidFill>
                <a:latin typeface="Arial" panose="020B0604020202020204"/>
              </a:rPr>
              <a:t>2)</a:t>
            </a:r>
            <a:endParaRPr kumimoji="0" lang="en-GB" sz="14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59" name="Rectangle 58">
            <a:extLst>
              <a:ext uri="{FF2B5EF4-FFF2-40B4-BE49-F238E27FC236}">
                <a16:creationId xmlns:a16="http://schemas.microsoft.com/office/drawing/2014/main" id="{BEA25ABD-0972-7D11-E40B-429BA7A90AA7}"/>
              </a:ext>
            </a:extLst>
          </p:cNvPr>
          <p:cNvSpPr/>
          <p:nvPr/>
        </p:nvSpPr>
        <p:spPr>
          <a:xfrm>
            <a:off x="5101591" y="1647957"/>
            <a:ext cx="5390563" cy="49337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a:solidFill>
                  <a:schemeClr val="bg1"/>
                </a:solidFill>
                <a:latin typeface="Arial" panose="020B0604020202020204"/>
              </a:rPr>
              <a:t>Phase 2a, r</a:t>
            </a:r>
            <a:r>
              <a:rPr lang="en-US" sz="1400" b="1" noProof="0">
                <a:solidFill>
                  <a:schemeClr val="bg1"/>
                </a:solidFill>
                <a:latin typeface="Arial" panose="020B0604020202020204"/>
              </a:rPr>
              <a:t>andomized, double-blind trial</a:t>
            </a:r>
          </a:p>
        </p:txBody>
      </p:sp>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2"/>
            <a:ext cx="4125730" cy="4301177"/>
          </a:xfrm>
        </p:spPr>
        <p:txBody>
          <a:bodyPr wrap="square">
            <a:sp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a:latin typeface="Arial" panose="020B0604020202020204" pitchFamily="34" charset="0"/>
                <a:cs typeface="Arial" panose="020B0604020202020204" pitchFamily="34" charset="0"/>
              </a:rPr>
              <a:t>PBC is a progressive autoimmune liver disease with significant unmet needs</a:t>
            </a:r>
          </a:p>
          <a:p>
            <a:r>
              <a:rPr lang="en-US" sz="1600" noProof="0">
                <a:latin typeface="Arial" panose="020B0604020202020204" pitchFamily="34" charset="0"/>
                <a:cs typeface="Arial" panose="020B0604020202020204" pitchFamily="34" charset="0"/>
              </a:rPr>
              <a:t>Increasing evidence supports using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LSM by VCTE as a predictor of clinical outcomes independent of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liver biochemistries</a:t>
            </a:r>
          </a:p>
          <a:p>
            <a:r>
              <a:rPr lang="en-US" sz="1600" noProof="0">
                <a:latin typeface="Arial" panose="020B0604020202020204" pitchFamily="34" charset="0"/>
                <a:cs typeface="Arial" panose="020B0604020202020204" pitchFamily="34" charset="0"/>
              </a:rPr>
              <a:t>CNP-104 is a novel tolerogenic nanoparticle encapsulating PDC-E2</a:t>
            </a:r>
          </a:p>
          <a:p>
            <a:pPr marL="457200" lvl="1" indent="-238125">
              <a:buFont typeface="Arial" panose="020B0604020202020204" pitchFamily="34" charset="0"/>
              <a:buChar char="–"/>
              <a:tabLst>
                <a:tab pos="447675" algn="l"/>
                <a:tab pos="542925" algn="l"/>
              </a:tabLst>
            </a:pPr>
            <a:r>
              <a:rPr lang="en-US"/>
              <a:t>Previously shown to impact underlying PBC autoimmunity via antigen-specific decreases in pathogenic Th17 cells and expansion of tolerogenic T cells</a:t>
            </a:r>
          </a:p>
          <a:p>
            <a:r>
              <a:rPr lang="en-US" sz="1600" b="1" noProof="0">
                <a:latin typeface="Arial" panose="020B0604020202020204" pitchFamily="34" charset="0"/>
                <a:cs typeface="Arial" panose="020B0604020202020204" pitchFamily="34" charset="0"/>
              </a:rPr>
              <a:t>AIM: </a:t>
            </a:r>
            <a:r>
              <a:rPr lang="en-US" sz="1600" noProof="0">
                <a:latin typeface="Arial" panose="020B0604020202020204" pitchFamily="34" charset="0"/>
                <a:cs typeface="Arial" panose="020B0604020202020204" pitchFamily="34" charset="0"/>
              </a:rPr>
              <a:t>To present the results of a first-in-human study of CNP-104 on LSM in adults with PBC</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199" y="0"/>
            <a:ext cx="10791973" cy="603849"/>
          </a:xfrm>
        </p:spPr>
        <p:txBody>
          <a:bodyPr>
            <a:noAutofit/>
          </a:bodyPr>
          <a:lstStyle/>
          <a:p>
            <a:r>
              <a:rPr lang="en-US" sz="2300" noProof="0">
                <a:latin typeface="Arial" panose="020B0604020202020204" pitchFamily="34" charset="0"/>
                <a:cs typeface="Arial" panose="020B0604020202020204" pitchFamily="34" charset="0"/>
              </a:rPr>
              <a:t>CNP-104, an investigational antigen-specific therapy, demonstrates </a:t>
            </a:r>
            <a:r>
              <a:rPr lang="en-US" sz="2300" noProof="0" err="1">
                <a:latin typeface="Arial" panose="020B0604020202020204" pitchFamily="34" charset="0"/>
                <a:cs typeface="Arial" panose="020B0604020202020204" pitchFamily="34" charset="0"/>
              </a:rPr>
              <a:t>favourable</a:t>
            </a:r>
            <a:r>
              <a:rPr lang="en-US" sz="2300" noProof="0">
                <a:latin typeface="Arial" panose="020B0604020202020204" pitchFamily="34" charset="0"/>
                <a:cs typeface="Arial" panose="020B0604020202020204" pitchFamily="34" charset="0"/>
              </a:rPr>
              <a:t> impact on liver stiffness in a Phase 2a randomized, placebo-controlled trial in PBC</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br>
              <a:rPr lang="en-US" sz="1000" noProof="0" dirty="0"/>
            </a:br>
            <a:r>
              <a:rPr lang="en-US" sz="1100" dirty="0">
                <a:latin typeface="Arial" panose="020B0604020202020204" pitchFamily="34" charset="0"/>
                <a:cs typeface="Arial" panose="020B0604020202020204" pitchFamily="34" charset="0"/>
              </a:rPr>
              <a:t>Frey M</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OS-089.</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479714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grpSp>
        <p:nvGrpSpPr>
          <p:cNvPr id="17" name="Group 16">
            <a:extLst>
              <a:ext uri="{FF2B5EF4-FFF2-40B4-BE49-F238E27FC236}">
                <a16:creationId xmlns:a16="http://schemas.microsoft.com/office/drawing/2014/main" id="{05DB2117-DCCD-0D81-9125-6B1B9E4088FD}"/>
              </a:ext>
            </a:extLst>
          </p:cNvPr>
          <p:cNvGrpSpPr/>
          <p:nvPr/>
        </p:nvGrpSpPr>
        <p:grpSpPr>
          <a:xfrm>
            <a:off x="4726756" y="1524718"/>
            <a:ext cx="747909" cy="718921"/>
            <a:chOff x="5065845" y="1524718"/>
            <a:chExt cx="747909" cy="718921"/>
          </a:xfrm>
        </p:grpSpPr>
        <p:sp>
          <p:nvSpPr>
            <p:cNvPr id="18" name="Oval 17">
              <a:extLst>
                <a:ext uri="{FF2B5EF4-FFF2-40B4-BE49-F238E27FC236}">
                  <a16:creationId xmlns:a16="http://schemas.microsoft.com/office/drawing/2014/main" id="{4A72BDCC-7CDF-0C27-F98B-F9B5C3348451}"/>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9" name="Graphic 18">
              <a:extLst>
                <a:ext uri="{FF2B5EF4-FFF2-40B4-BE49-F238E27FC236}">
                  <a16:creationId xmlns:a16="http://schemas.microsoft.com/office/drawing/2014/main" id="{2E0BC499-CA12-D849-2919-5CECF9757F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grpSp>
        <p:nvGrpSpPr>
          <p:cNvPr id="24" name="Group 23">
            <a:extLst>
              <a:ext uri="{FF2B5EF4-FFF2-40B4-BE49-F238E27FC236}">
                <a16:creationId xmlns:a16="http://schemas.microsoft.com/office/drawing/2014/main" id="{BED856E5-FC9F-1B5D-1692-9CCF8602E3AB}"/>
              </a:ext>
            </a:extLst>
          </p:cNvPr>
          <p:cNvGrpSpPr/>
          <p:nvPr/>
        </p:nvGrpSpPr>
        <p:grpSpPr>
          <a:xfrm>
            <a:off x="6119957" y="3737293"/>
            <a:ext cx="4254885" cy="507931"/>
            <a:chOff x="4965818" y="2890161"/>
            <a:chExt cx="4254885" cy="507931"/>
          </a:xfrm>
        </p:grpSpPr>
        <p:sp>
          <p:nvSpPr>
            <p:cNvPr id="25" name="Rectangle 24">
              <a:extLst>
                <a:ext uri="{FF2B5EF4-FFF2-40B4-BE49-F238E27FC236}">
                  <a16:creationId xmlns:a16="http://schemas.microsoft.com/office/drawing/2014/main" id="{AA0DD038-2E40-8AFF-1B5C-1C22A38EFF2D}"/>
                </a:ext>
              </a:extLst>
            </p:cNvPr>
            <p:cNvSpPr/>
            <p:nvPr/>
          </p:nvSpPr>
          <p:spPr>
            <a:xfrm>
              <a:off x="4965818" y="2890161"/>
              <a:ext cx="1956890" cy="50793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CNP-104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(n=25)</a:t>
              </a:r>
              <a:endParaRPr kumimoji="0" lang="en-GB" sz="1400" i="0" u="none" strike="noStrike" kern="1200" cap="none" spc="0" normalizeH="0" baseline="0" noProof="0">
                <a:ln>
                  <a:noFill/>
                </a:ln>
                <a:solidFill>
                  <a:schemeClr val="bg1"/>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41281A06-5729-0677-954A-53C8A8F84F08}"/>
                </a:ext>
              </a:extLst>
            </p:cNvPr>
            <p:cNvSpPr/>
            <p:nvPr/>
          </p:nvSpPr>
          <p:spPr>
            <a:xfrm>
              <a:off x="7263813" y="2890161"/>
              <a:ext cx="1956890" cy="507931"/>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(n=16)</a:t>
              </a:r>
            </a:p>
          </p:txBody>
        </p:sp>
      </p:grpSp>
      <p:cxnSp>
        <p:nvCxnSpPr>
          <p:cNvPr id="27" name="Connector: Elbow 26">
            <a:extLst>
              <a:ext uri="{FF2B5EF4-FFF2-40B4-BE49-F238E27FC236}">
                <a16:creationId xmlns:a16="http://schemas.microsoft.com/office/drawing/2014/main" id="{559C36BF-2C1E-C0FE-8F79-E08CBD1AA505}"/>
              </a:ext>
            </a:extLst>
          </p:cNvPr>
          <p:cNvCxnSpPr>
            <a:cxnSpLocks/>
            <a:stCxn id="15" idx="2"/>
            <a:endCxn id="25" idx="0"/>
          </p:cNvCxnSpPr>
          <p:nvPr/>
        </p:nvCxnSpPr>
        <p:spPr>
          <a:xfrm rot="5400000">
            <a:off x="7233006" y="2722897"/>
            <a:ext cx="879793" cy="1148999"/>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25B237C-E4A1-9C91-0F2D-1149A1AEE156}"/>
              </a:ext>
            </a:extLst>
          </p:cNvPr>
          <p:cNvCxnSpPr>
            <a:cxnSpLocks/>
            <a:stCxn id="15" idx="2"/>
            <a:endCxn id="26" idx="0"/>
          </p:cNvCxnSpPr>
          <p:nvPr/>
        </p:nvCxnSpPr>
        <p:spPr>
          <a:xfrm rot="16200000" flipH="1">
            <a:off x="8382003" y="2722898"/>
            <a:ext cx="879793" cy="114899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3F4412B-B898-AA30-F317-D1441846AEF9}"/>
              </a:ext>
            </a:extLst>
          </p:cNvPr>
          <p:cNvSpPr/>
          <p:nvPr/>
        </p:nvSpPr>
        <p:spPr>
          <a:xfrm>
            <a:off x="6509807" y="4326133"/>
            <a:ext cx="3475184" cy="364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04B87"/>
                </a:solidFill>
                <a:latin typeface="Arial" panose="020B0604020202020204"/>
              </a:rPr>
              <a:t>2 IV doses administered 1 week apart</a:t>
            </a:r>
            <a:endParaRPr kumimoji="0" lang="en-GB" sz="14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52" name="Group 51">
            <a:extLst>
              <a:ext uri="{FF2B5EF4-FFF2-40B4-BE49-F238E27FC236}">
                <a16:creationId xmlns:a16="http://schemas.microsoft.com/office/drawing/2014/main" id="{4563D1BF-3E02-A778-841B-920C269AA7F5}"/>
              </a:ext>
            </a:extLst>
          </p:cNvPr>
          <p:cNvGrpSpPr/>
          <p:nvPr/>
        </p:nvGrpSpPr>
        <p:grpSpPr>
          <a:xfrm>
            <a:off x="4688970" y="4811808"/>
            <a:ext cx="3026281" cy="672288"/>
            <a:chOff x="4688970" y="4745088"/>
            <a:chExt cx="3026281" cy="672288"/>
          </a:xfrm>
        </p:grpSpPr>
        <p:grpSp>
          <p:nvGrpSpPr>
            <p:cNvPr id="34" name="Group 33">
              <a:extLst>
                <a:ext uri="{FF2B5EF4-FFF2-40B4-BE49-F238E27FC236}">
                  <a16:creationId xmlns:a16="http://schemas.microsoft.com/office/drawing/2014/main" id="{8266F09F-2F10-0A1C-7508-5E6ED132EDF2}"/>
                </a:ext>
              </a:extLst>
            </p:cNvPr>
            <p:cNvGrpSpPr/>
            <p:nvPr/>
          </p:nvGrpSpPr>
          <p:grpSpPr>
            <a:xfrm>
              <a:off x="4688970" y="4745088"/>
              <a:ext cx="3026281" cy="672288"/>
              <a:chOff x="4688970" y="4742961"/>
              <a:chExt cx="3026281" cy="672288"/>
            </a:xfrm>
          </p:grpSpPr>
          <p:sp>
            <p:nvSpPr>
              <p:cNvPr id="35" name="Rectangle 34">
                <a:extLst>
                  <a:ext uri="{FF2B5EF4-FFF2-40B4-BE49-F238E27FC236}">
                    <a16:creationId xmlns:a16="http://schemas.microsoft.com/office/drawing/2014/main" id="{302BDD42-4A9A-9004-E8E2-EE4CF6FAD07B}"/>
                  </a:ext>
                </a:extLst>
              </p:cNvPr>
              <p:cNvSpPr/>
              <p:nvPr/>
            </p:nvSpPr>
            <p:spPr>
              <a:xfrm>
                <a:off x="4952779" y="4868364"/>
                <a:ext cx="2762472" cy="421482"/>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Safety monitoring</a:t>
                </a:r>
                <a:endParaRPr kumimoji="0" lang="en-GB" sz="1400" b="1"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AA1D211A-6323-F6CD-29D2-6DDCFC9ACCAF}"/>
                  </a:ext>
                </a:extLst>
              </p:cNvPr>
              <p:cNvSpPr/>
              <p:nvPr/>
            </p:nvSpPr>
            <p:spPr>
              <a:xfrm>
                <a:off x="4688970" y="4742961"/>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39" name="Graphic 38">
              <a:extLst>
                <a:ext uri="{FF2B5EF4-FFF2-40B4-BE49-F238E27FC236}">
                  <a16:creationId xmlns:a16="http://schemas.microsoft.com/office/drawing/2014/main" id="{B3356CAD-8AC7-6253-439A-AC03512B1F7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825639" y="4878021"/>
              <a:ext cx="398950" cy="398950"/>
            </a:xfrm>
            <a:prstGeom prst="rect">
              <a:avLst/>
            </a:prstGeom>
          </p:spPr>
        </p:pic>
      </p:grpSp>
      <p:sp>
        <p:nvSpPr>
          <p:cNvPr id="42" name="Rectangle 41">
            <a:extLst>
              <a:ext uri="{FF2B5EF4-FFF2-40B4-BE49-F238E27FC236}">
                <a16:creationId xmlns:a16="http://schemas.microsoft.com/office/drawing/2014/main" id="{66BA078C-04CB-7B83-A4DB-A413EE4761FE}"/>
              </a:ext>
            </a:extLst>
          </p:cNvPr>
          <p:cNvSpPr/>
          <p:nvPr/>
        </p:nvSpPr>
        <p:spPr>
          <a:xfrm>
            <a:off x="8247398" y="4766216"/>
            <a:ext cx="3662879" cy="7560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Exploratory clinical endpoints: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Including liver stiffness via </a:t>
            </a:r>
            <a:r>
              <a:rPr kumimoji="0" lang="en-GB" sz="1400" i="0" u="none" strike="noStrike" kern="1200" cap="none" spc="0" normalizeH="0" baseline="0" noProof="0" dirty="0" err="1">
                <a:ln>
                  <a:noFill/>
                </a:ln>
                <a:solidFill>
                  <a:srgbClr val="004B87"/>
                </a:solidFill>
                <a:effectLst/>
                <a:uLnTx/>
                <a:uFillTx/>
                <a:latin typeface="Arial" panose="020B0604020202020204"/>
                <a:ea typeface="+mn-ea"/>
                <a:cs typeface="+mn-cs"/>
              </a:rPr>
              <a:t>FibroScan</a:t>
            </a:r>
            <a:r>
              <a:rPr kumimoji="0" lang="en-GB" sz="1400" i="0" u="none" strike="noStrike" kern="1200" cap="none" spc="0" normalizeH="0" baseline="30000" noProof="0" dirty="0">
                <a:ln>
                  <a:noFill/>
                </a:ln>
                <a:solidFill>
                  <a:srgbClr val="004B87"/>
                </a:solidFill>
                <a:effectLst/>
                <a:uLnTx/>
                <a:uFillTx/>
                <a:latin typeface="Arial" panose="020B0604020202020204"/>
                <a:ea typeface="+mn-ea"/>
                <a:cs typeface="+mn-cs"/>
              </a:rPr>
              <a:t>®</a:t>
            </a:r>
            <a:endParaRPr kumimoji="0" lang="en-GB" sz="1400" b="1"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endParaRPr>
          </a:p>
        </p:txBody>
      </p:sp>
      <p:grpSp>
        <p:nvGrpSpPr>
          <p:cNvPr id="53" name="Group 52">
            <a:extLst>
              <a:ext uri="{FF2B5EF4-FFF2-40B4-BE49-F238E27FC236}">
                <a16:creationId xmlns:a16="http://schemas.microsoft.com/office/drawing/2014/main" id="{43035379-6185-8463-0005-BED5C2A6986E}"/>
              </a:ext>
            </a:extLst>
          </p:cNvPr>
          <p:cNvGrpSpPr/>
          <p:nvPr/>
        </p:nvGrpSpPr>
        <p:grpSpPr>
          <a:xfrm>
            <a:off x="7931116" y="4811808"/>
            <a:ext cx="672288" cy="672288"/>
            <a:chOff x="7093305" y="4740041"/>
            <a:chExt cx="672288" cy="672288"/>
          </a:xfrm>
        </p:grpSpPr>
        <p:sp>
          <p:nvSpPr>
            <p:cNvPr id="43" name="Oval 42">
              <a:extLst>
                <a:ext uri="{FF2B5EF4-FFF2-40B4-BE49-F238E27FC236}">
                  <a16:creationId xmlns:a16="http://schemas.microsoft.com/office/drawing/2014/main" id="{40ED40EC-124F-1B16-38FD-05358A35DF3F}"/>
                </a:ext>
              </a:extLst>
            </p:cNvPr>
            <p:cNvSpPr/>
            <p:nvPr/>
          </p:nvSpPr>
          <p:spPr>
            <a:xfrm>
              <a:off x="7093305" y="4740041"/>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4" name="Graphic 43">
              <a:extLst>
                <a:ext uri="{FF2B5EF4-FFF2-40B4-BE49-F238E27FC236}">
                  <a16:creationId xmlns:a16="http://schemas.microsoft.com/office/drawing/2014/main" id="{74E79F18-7919-F869-3FFF-3E1E1AA8E4A3}"/>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184936" y="4822088"/>
              <a:ext cx="508194" cy="508194"/>
            </a:xfrm>
            <a:prstGeom prst="rect">
              <a:avLst/>
            </a:prstGeom>
          </p:spPr>
        </p:pic>
      </p:grpSp>
      <p:sp>
        <p:nvSpPr>
          <p:cNvPr id="46" name="Rectangle 45">
            <a:extLst>
              <a:ext uri="{FF2B5EF4-FFF2-40B4-BE49-F238E27FC236}">
                <a16:creationId xmlns:a16="http://schemas.microsoft.com/office/drawing/2014/main" id="{F9901938-80B3-F92D-4E6F-9CC0B7FC6CE8}"/>
              </a:ext>
            </a:extLst>
          </p:cNvPr>
          <p:cNvSpPr/>
          <p:nvPr/>
        </p:nvSpPr>
        <p:spPr>
          <a:xfrm>
            <a:off x="4952778" y="5730624"/>
            <a:ext cx="6077172" cy="60384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Mechanistic immune endpoints: </a:t>
            </a:r>
            <a:r>
              <a:rPr lang="en-GB" sz="1400" dirty="0">
                <a:solidFill>
                  <a:srgbClr val="004B87"/>
                </a:solidFill>
                <a:latin typeface="Arial" panose="020B0604020202020204"/>
              </a:rPr>
              <a:t>Including antigen-specific Th17 cells with a pre-specified analysis through Day 120</a:t>
            </a:r>
            <a:endPar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47" name="Oval 46">
            <a:extLst>
              <a:ext uri="{FF2B5EF4-FFF2-40B4-BE49-F238E27FC236}">
                <a16:creationId xmlns:a16="http://schemas.microsoft.com/office/drawing/2014/main" id="{031FBDC8-CBFD-E5F1-29EB-F9CFB98E4A0F}"/>
              </a:ext>
            </a:extLst>
          </p:cNvPr>
          <p:cNvSpPr/>
          <p:nvPr/>
        </p:nvSpPr>
        <p:spPr>
          <a:xfrm>
            <a:off x="4688970" y="5696404"/>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57" name="Graphic 56">
            <a:extLst>
              <a:ext uri="{FF2B5EF4-FFF2-40B4-BE49-F238E27FC236}">
                <a16:creationId xmlns:a16="http://schemas.microsoft.com/office/drawing/2014/main" id="{D3D8C961-3E6C-3DAF-A8C4-4A3DA73AF91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4723190" y="5730624"/>
            <a:ext cx="603849" cy="603849"/>
          </a:xfrm>
          <a:prstGeom prst="rect">
            <a:avLst/>
          </a:prstGeom>
        </p:spPr>
      </p:pic>
      <p:sp>
        <p:nvSpPr>
          <p:cNvPr id="3" name="Oval 2">
            <a:extLst>
              <a:ext uri="{FF2B5EF4-FFF2-40B4-BE49-F238E27FC236}">
                <a16:creationId xmlns:a16="http://schemas.microsoft.com/office/drawing/2014/main" id="{F5AF45D3-D370-30B0-55E4-3CE67C5429D4}"/>
              </a:ext>
            </a:extLst>
          </p:cNvPr>
          <p:cNvSpPr/>
          <p:nvPr/>
        </p:nvSpPr>
        <p:spPr>
          <a:xfrm>
            <a:off x="7918297" y="3019162"/>
            <a:ext cx="658212" cy="509723"/>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400" b="1">
                <a:solidFill>
                  <a:schemeClr val="bg1"/>
                </a:solidFill>
                <a:latin typeface="Arial" panose="020B0604020202020204"/>
              </a:rPr>
              <a:t>R</a:t>
            </a:r>
          </a:p>
          <a:p>
            <a:pPr algn="ctr"/>
            <a:r>
              <a:rPr lang="en-NZ" sz="1400" b="1">
                <a:solidFill>
                  <a:schemeClr val="bg1"/>
                </a:solidFill>
                <a:latin typeface="Arial" panose="020B0604020202020204"/>
              </a:rPr>
              <a:t>2:1</a:t>
            </a:r>
          </a:p>
        </p:txBody>
      </p:sp>
      <p:pic>
        <p:nvPicPr>
          <p:cNvPr id="6" name="Picture 5">
            <a:hlinkClick r:id="rId7" action="ppaction://hlinksldjump"/>
            <a:extLst>
              <a:ext uri="{FF2B5EF4-FFF2-40B4-BE49-F238E27FC236}">
                <a16:creationId xmlns:a16="http://schemas.microsoft.com/office/drawing/2014/main" id="{5DD18A71-321E-0D2E-072F-B0C500916BCD}"/>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40510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D6F3-6955-FCB3-EDEC-0392F61A2826}"/>
              </a:ext>
            </a:extLst>
          </p:cNvPr>
          <p:cNvSpPr>
            <a:spLocks noGrp="1"/>
          </p:cNvSpPr>
          <p:nvPr>
            <p:ph type="title"/>
          </p:nvPr>
        </p:nvSpPr>
        <p:spPr/>
        <p:txBody>
          <a:bodyPr/>
          <a:lstStyle/>
          <a:p>
            <a:r>
              <a:rPr lang="en-US"/>
              <a:t>About these slides </a:t>
            </a:r>
          </a:p>
        </p:txBody>
      </p:sp>
      <p:sp>
        <p:nvSpPr>
          <p:cNvPr id="7" name="Content Placeholder 2">
            <a:extLst>
              <a:ext uri="{FF2B5EF4-FFF2-40B4-BE49-F238E27FC236}">
                <a16:creationId xmlns:a16="http://schemas.microsoft.com/office/drawing/2014/main" id="{10105C4F-B39C-8D23-8625-7306F612024B}"/>
              </a:ext>
            </a:extLst>
          </p:cNvPr>
          <p:cNvSpPr>
            <a:spLocks noGrp="1"/>
          </p:cNvSpPr>
          <p:nvPr>
            <p:ph idx="1"/>
          </p:nvPr>
        </p:nvSpPr>
        <p:spPr>
          <a:xfrm>
            <a:off x="838200" y="950259"/>
            <a:ext cx="10515600" cy="5226703"/>
          </a:xfrm>
        </p:spPr>
        <p:txBody>
          <a:bodyPr>
            <a:normAutofit/>
          </a:bodyPr>
          <a:lstStyle/>
          <a:p>
            <a:pPr fontAlgn="base">
              <a:spcBef>
                <a:spcPts val="1200"/>
              </a:spcBef>
            </a:pPr>
            <a:r>
              <a:rPr lang="it-IT" sz="2000" dirty="0" err="1"/>
              <a:t>These</a:t>
            </a:r>
            <a:r>
              <a:rPr lang="it-IT" sz="2000" dirty="0"/>
              <a:t> slides provide highlights of new data </a:t>
            </a:r>
            <a:r>
              <a:rPr lang="it-IT" sz="2000" dirty="0" err="1"/>
              <a:t>presented</a:t>
            </a:r>
            <a:r>
              <a:rPr lang="it-IT" sz="2000" dirty="0"/>
              <a:t> </a:t>
            </a:r>
            <a:r>
              <a:rPr lang="it-IT" sz="2000" dirty="0" err="1"/>
              <a:t>at</a:t>
            </a:r>
            <a:r>
              <a:rPr lang="it-IT" sz="2000" dirty="0"/>
              <a:t> the EASL Congress 2026</a:t>
            </a:r>
            <a:endParaRPr lang="en-GB" sz="2000" dirty="0"/>
          </a:p>
          <a:p>
            <a:pPr fontAlgn="base">
              <a:spcBef>
                <a:spcPts val="1200"/>
              </a:spcBef>
            </a:pPr>
            <a:r>
              <a:rPr lang="en-US" sz="2000" dirty="0"/>
              <a:t>Please feel free to use, adapt, and share these slides for your own personal use; however, please acknowledge EASL as the source​</a:t>
            </a:r>
          </a:p>
          <a:p>
            <a:pPr fontAlgn="base">
              <a:spcBef>
                <a:spcPts val="1200"/>
              </a:spcBef>
            </a:pPr>
            <a:r>
              <a:rPr lang="en-GB" sz="2000" dirty="0"/>
              <a:t>Definitions of all abbreviations shown in these slides, and a full copy of the original abstract text, are provided within the slide notes</a:t>
            </a:r>
            <a:r>
              <a:rPr lang="en-US" sz="2000" dirty="0"/>
              <a:t>​</a:t>
            </a:r>
          </a:p>
          <a:p>
            <a:pPr fontAlgn="base">
              <a:spcBef>
                <a:spcPts val="1200"/>
              </a:spcBef>
            </a:pPr>
            <a:r>
              <a:rPr lang="en-US" sz="2000" dirty="0"/>
              <a:t>Submitted abstracts are included in the slide notes, but data may not be identical to the final presented data shown on the slides</a:t>
            </a:r>
            <a:r>
              <a:rPr lang="en-GB" sz="2000" dirty="0"/>
              <a:t>​</a:t>
            </a:r>
          </a:p>
          <a:p>
            <a:pPr fontAlgn="base">
              <a:spcBef>
                <a:spcPts val="1200"/>
              </a:spcBef>
            </a:pPr>
            <a:r>
              <a:rPr lang="en-US" sz="2000" dirty="0"/>
              <a:t>When you see a symbol like this:       , you can click on it to return to the​ contents page</a:t>
            </a:r>
            <a:r>
              <a:rPr lang="en-GB" sz="2000" dirty="0"/>
              <a:t> </a:t>
            </a:r>
          </a:p>
          <a:p>
            <a:endParaRPr lang="en-US" dirty="0"/>
          </a:p>
        </p:txBody>
      </p:sp>
      <p:sp>
        <p:nvSpPr>
          <p:cNvPr id="8" name="TextBox 7">
            <a:extLst>
              <a:ext uri="{FF2B5EF4-FFF2-40B4-BE49-F238E27FC236}">
                <a16:creationId xmlns:a16="http://schemas.microsoft.com/office/drawing/2014/main" id="{C456CFFB-0F5D-7A98-C1CD-F3839FD46A85}"/>
              </a:ext>
            </a:extLst>
          </p:cNvPr>
          <p:cNvSpPr txBox="1"/>
          <p:nvPr/>
        </p:nvSpPr>
        <p:spPr>
          <a:xfrm>
            <a:off x="2251038" y="4080047"/>
            <a:ext cx="76899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These slides are intended for use as an educational resource and should not be used to make patient management decisions. </a:t>
            </a:r>
            <a:br>
              <a:rPr kumimoji="0" lang="en-GB" sz="2000" b="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br>
            <a:r>
              <a:rPr kumimoji="0" lang="en-GB" sz="2000" b="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All information included should be verified before treating patients or using any therapies described in these materials</a:t>
            </a:r>
          </a:p>
        </p:txBody>
      </p:sp>
      <p:pic>
        <p:nvPicPr>
          <p:cNvPr id="9" name="Picture 8">
            <a:extLst>
              <a:ext uri="{FF2B5EF4-FFF2-40B4-BE49-F238E27FC236}">
                <a16:creationId xmlns:a16="http://schemas.microsoft.com/office/drawing/2014/main" id="{4617D585-2C24-D2E7-F154-5D19439C0875}"/>
              </a:ext>
            </a:extLst>
          </p:cNvPr>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4955562" y="3429000"/>
            <a:ext cx="381237" cy="377560"/>
          </a:xfrm>
          <a:prstGeom prst="rect">
            <a:avLst/>
          </a:prstGeom>
        </p:spPr>
      </p:pic>
      <p:sp>
        <p:nvSpPr>
          <p:cNvPr id="4" name="TextBox 3">
            <a:extLst>
              <a:ext uri="{FF2B5EF4-FFF2-40B4-BE49-F238E27FC236}">
                <a16:creationId xmlns:a16="http://schemas.microsoft.com/office/drawing/2014/main" id="{68AB753D-40E6-2ECA-6A8F-0EBB1996E231}"/>
              </a:ext>
            </a:extLst>
          </p:cNvPr>
          <p:cNvSpPr txBox="1"/>
          <p:nvPr/>
        </p:nvSpPr>
        <p:spPr>
          <a:xfrm>
            <a:off x="1288472" y="5950626"/>
            <a:ext cx="9206346" cy="669350"/>
          </a:xfrm>
          <a:prstGeom prst="rect">
            <a:avLst/>
          </a:prstGeom>
          <a:noFill/>
        </p:spPr>
        <p:txBody>
          <a:bodyPr wrap="square">
            <a:spAutoFit/>
          </a:bodyPr>
          <a:lstStyle/>
          <a:p>
            <a:pPr algn="ctr">
              <a:lnSpc>
                <a:spcPct val="115000"/>
              </a:lnSpc>
              <a:spcAft>
                <a:spcPts val="800"/>
              </a:spcAft>
              <a:buNone/>
            </a:pPr>
            <a:r>
              <a:rPr lang="en-CH" sz="1400" i="1" kern="100" dirty="0">
                <a:effectLst/>
                <a:latin typeface="Arial" panose="020B0604020202020204" pitchFamily="34" charset="0"/>
                <a:ea typeface="Aptos" panose="020B0004020202020204" pitchFamily="34" charset="0"/>
                <a:cs typeface="Arial" panose="020B0604020202020204" pitchFamily="34" charset="0"/>
              </a:rPr>
              <a:t>The Best of EASL Congress 2026 Slide Deck on Immune-Mediated Cholestatic Diseases is supported by </a:t>
            </a:r>
            <a:r>
              <a:rPr lang="en-CH" sz="1400" b="1" i="1" kern="100" dirty="0">
                <a:effectLst/>
                <a:latin typeface="Arial" panose="020B0604020202020204" pitchFamily="34" charset="0"/>
                <a:ea typeface="Aptos" panose="020B0004020202020204" pitchFamily="34" charset="0"/>
                <a:cs typeface="Arial" panose="020B0604020202020204" pitchFamily="34" charset="0"/>
              </a:rPr>
              <a:t>IPSEN</a:t>
            </a:r>
            <a:r>
              <a:rPr lang="en-CH" sz="1400" i="1" kern="100" dirty="0">
                <a:effectLst/>
                <a:latin typeface="Arial" panose="020B0604020202020204" pitchFamily="34" charset="0"/>
                <a:ea typeface="Aptos" panose="020B0004020202020204" pitchFamily="34" charset="0"/>
                <a:cs typeface="Arial" panose="020B0604020202020204" pitchFamily="34" charset="0"/>
              </a:rPr>
              <a:t>. </a:t>
            </a:r>
            <a:endParaRPr lang="en-GB" sz="1400" i="1" kern="100" dirty="0">
              <a:effectLst/>
              <a:latin typeface="Arial" panose="020B0604020202020204" pitchFamily="34" charset="0"/>
              <a:ea typeface="Aptos" panose="020B0004020202020204" pitchFamily="34" charset="0"/>
              <a:cs typeface="Arial" panose="020B0604020202020204" pitchFamily="34" charset="0"/>
            </a:endParaRPr>
          </a:p>
          <a:p>
            <a:pPr algn="ctr">
              <a:lnSpc>
                <a:spcPct val="115000"/>
              </a:lnSpc>
              <a:spcAft>
                <a:spcPts val="800"/>
              </a:spcAft>
              <a:buNone/>
            </a:pPr>
            <a:r>
              <a:rPr lang="en-CH" sz="1400" b="1" i="1" kern="100" dirty="0">
                <a:effectLst/>
                <a:latin typeface="Arial" panose="020B0604020202020204" pitchFamily="34" charset="0"/>
                <a:ea typeface="Aptos" panose="020B0004020202020204" pitchFamily="34" charset="0"/>
                <a:cs typeface="Arial" panose="020B0604020202020204" pitchFamily="34" charset="0"/>
              </a:rPr>
              <a:t>IPSEN </a:t>
            </a:r>
            <a:r>
              <a:rPr lang="en-CH" sz="1400" i="1" kern="100" dirty="0">
                <a:effectLst/>
                <a:latin typeface="Arial" panose="020B0604020202020204" pitchFamily="34" charset="0"/>
                <a:ea typeface="Aptos" panose="020B0004020202020204" pitchFamily="34" charset="0"/>
                <a:cs typeface="Arial" panose="020B0604020202020204" pitchFamily="34" charset="0"/>
              </a:rPr>
              <a:t>has had no input in the selection and creation of this slide deck.</a:t>
            </a:r>
          </a:p>
        </p:txBody>
      </p:sp>
    </p:spTree>
    <p:extLst>
      <p:ext uri="{BB962C8B-B14F-4D97-AF65-F5344CB8AC3E}">
        <p14:creationId xmlns:p14="http://schemas.microsoft.com/office/powerpoint/2010/main" val="940093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7AFEF-A689-1EC3-33F6-3B504CDFFD1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A603E-5971-BA9B-8766-55752DF9D7D2}"/>
              </a:ext>
            </a:extLst>
          </p:cNvPr>
          <p:cNvSpPr>
            <a:spLocks noGrp="1"/>
          </p:cNvSpPr>
          <p:nvPr>
            <p:ph idx="1"/>
          </p:nvPr>
        </p:nvSpPr>
        <p:spPr>
          <a:xfrm>
            <a:off x="194462" y="998072"/>
            <a:ext cx="4125730" cy="400110"/>
          </a:xfrm>
        </p:spPr>
        <p:txBody>
          <a:bodyPr>
            <a:sp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RESULTS</a:t>
            </a:r>
            <a:endParaRPr lang="en-US" sz="2000" noProof="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C7F4586-122C-3309-46DB-0AF009CCB3C2}"/>
              </a:ext>
            </a:extLst>
          </p:cNvPr>
          <p:cNvSpPr>
            <a:spLocks noGrp="1"/>
          </p:cNvSpPr>
          <p:nvPr>
            <p:ph type="title"/>
          </p:nvPr>
        </p:nvSpPr>
        <p:spPr>
          <a:xfrm>
            <a:off x="838200" y="0"/>
            <a:ext cx="10925432" cy="603849"/>
          </a:xfrm>
        </p:spPr>
        <p:txBody>
          <a:bodyPr>
            <a:noAutofit/>
          </a:bodyPr>
          <a:lstStyle/>
          <a:p>
            <a:r>
              <a:rPr lang="en-US" sz="2300" noProof="0">
                <a:latin typeface="Arial" panose="020B0604020202020204" pitchFamily="34" charset="0"/>
                <a:cs typeface="Arial" panose="020B0604020202020204" pitchFamily="34" charset="0"/>
              </a:rPr>
              <a:t>CNP-104, an investigational antigen-specific therapy, demonstrates </a:t>
            </a:r>
            <a:r>
              <a:rPr lang="en-US" sz="2300" noProof="0" err="1">
                <a:latin typeface="Arial" panose="020B0604020202020204" pitchFamily="34" charset="0"/>
                <a:cs typeface="Arial" panose="020B0604020202020204" pitchFamily="34" charset="0"/>
              </a:rPr>
              <a:t>favourable</a:t>
            </a:r>
            <a:r>
              <a:rPr lang="en-US" sz="2300" noProof="0">
                <a:latin typeface="Arial" panose="020B0604020202020204" pitchFamily="34" charset="0"/>
                <a:cs typeface="Arial" panose="020B0604020202020204" pitchFamily="34" charset="0"/>
              </a:rPr>
              <a:t> impact on liver stiffness in a Phase 2a randomized, placebo-controlled trial in PBC</a:t>
            </a:r>
          </a:p>
        </p:txBody>
      </p:sp>
      <p:sp>
        <p:nvSpPr>
          <p:cNvPr id="8" name="Text Placeholder 3">
            <a:extLst>
              <a:ext uri="{FF2B5EF4-FFF2-40B4-BE49-F238E27FC236}">
                <a16:creationId xmlns:a16="http://schemas.microsoft.com/office/drawing/2014/main" id="{E5440282-4143-F581-C298-C2DE8D1734E6}"/>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br>
              <a:rPr lang="en-US" sz="1000" noProof="0" dirty="0"/>
            </a:br>
            <a:r>
              <a:rPr lang="en-US" sz="1100" noProof="0" dirty="0">
                <a:latin typeface="Arial" panose="020B0604020202020204" pitchFamily="34" charset="0"/>
                <a:cs typeface="Arial" panose="020B0604020202020204" pitchFamily="34" charset="0"/>
              </a:rPr>
              <a:t>*Response defined as decrease in LSM ≥0% at Day 120.</a:t>
            </a:r>
            <a:br>
              <a:rPr lang="en-US" sz="1100" noProof="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Frey M</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OS-089.</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9C225341-67E9-4C16-CD12-1985696C3BA1}"/>
              </a:ext>
            </a:extLst>
          </p:cNvPr>
          <p:cNvCxnSpPr>
            <a:cxnSpLocks/>
          </p:cNvCxnSpPr>
          <p:nvPr/>
        </p:nvCxnSpPr>
        <p:spPr>
          <a:xfrm flipH="1">
            <a:off x="96196" y="4765777"/>
            <a:ext cx="11745287"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01F0C61E-C954-107A-6DF6-3727BF40B9B0}"/>
              </a:ext>
            </a:extLst>
          </p:cNvPr>
          <p:cNvSpPr>
            <a:spLocks noChangeAspect="1"/>
          </p:cNvSpPr>
          <p:nvPr/>
        </p:nvSpPr>
        <p:spPr>
          <a:xfrm>
            <a:off x="1000002" y="1792405"/>
            <a:ext cx="976730" cy="97905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b="1">
                <a:latin typeface="Arial" panose="020B0604020202020204" pitchFamily="34" charset="0"/>
                <a:cs typeface="Arial" panose="020B0604020202020204" pitchFamily="34" charset="0"/>
              </a:rPr>
              <a:t>9.60 </a:t>
            </a:r>
            <a:r>
              <a:rPr lang="en-US" sz="1400" b="1">
                <a:latin typeface="Arial" panose="020B0604020202020204" pitchFamily="34" charset="0"/>
                <a:cs typeface="Arial" panose="020B0604020202020204" pitchFamily="34" charset="0"/>
              </a:rPr>
              <a:t>kPa</a:t>
            </a:r>
            <a:endParaRPr lang="en-US" b="1">
              <a:latin typeface="Arial" panose="020B0604020202020204" pitchFamily="34" charset="0"/>
              <a:cs typeface="Arial" panose="020B0604020202020204" pitchFamily="34" charset="0"/>
            </a:endParaRPr>
          </a:p>
          <a:p>
            <a:pPr algn="ctr"/>
            <a:r>
              <a:rPr lang="en-US" sz="1400">
                <a:latin typeface="Arial" panose="020B0604020202020204" pitchFamily="34" charset="0"/>
                <a:cs typeface="Arial" panose="020B0604020202020204" pitchFamily="34" charset="0"/>
              </a:rPr>
              <a:t>(±11.35)</a:t>
            </a:r>
          </a:p>
        </p:txBody>
      </p:sp>
      <p:sp>
        <p:nvSpPr>
          <p:cNvPr id="5" name="Oval 4">
            <a:extLst>
              <a:ext uri="{FF2B5EF4-FFF2-40B4-BE49-F238E27FC236}">
                <a16:creationId xmlns:a16="http://schemas.microsoft.com/office/drawing/2014/main" id="{B28D16C9-2B3B-ECAA-924F-0D449F1B5AB1}"/>
              </a:ext>
            </a:extLst>
          </p:cNvPr>
          <p:cNvSpPr>
            <a:spLocks noChangeAspect="1"/>
          </p:cNvSpPr>
          <p:nvPr/>
        </p:nvSpPr>
        <p:spPr>
          <a:xfrm>
            <a:off x="1000002" y="3107482"/>
            <a:ext cx="976730" cy="979057"/>
          </a:xfrm>
          <a:prstGeom prst="ellipse">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US" b="1">
                <a:latin typeface="Arial" panose="020B0604020202020204" pitchFamily="34" charset="0"/>
                <a:cs typeface="Arial" panose="020B0604020202020204" pitchFamily="34" charset="0"/>
              </a:rPr>
              <a:t>10.45 </a:t>
            </a:r>
            <a:r>
              <a:rPr lang="en-US" sz="1400" b="1">
                <a:latin typeface="Arial" panose="020B0604020202020204" pitchFamily="34" charset="0"/>
                <a:cs typeface="Arial" panose="020B0604020202020204" pitchFamily="34" charset="0"/>
              </a:rPr>
              <a:t>kPa</a:t>
            </a:r>
            <a:endParaRPr lang="en-US" b="1">
              <a:latin typeface="Arial" panose="020B0604020202020204" pitchFamily="34" charset="0"/>
              <a:cs typeface="Arial" panose="020B0604020202020204" pitchFamily="34" charset="0"/>
            </a:endParaRPr>
          </a:p>
          <a:p>
            <a:pPr algn="ctr"/>
            <a:r>
              <a:rPr lang="en-US" sz="1400">
                <a:latin typeface="Arial" panose="020B0604020202020204" pitchFamily="34" charset="0"/>
                <a:cs typeface="Arial" panose="020B0604020202020204" pitchFamily="34" charset="0"/>
              </a:rPr>
              <a:t>(±11.35)</a:t>
            </a:r>
          </a:p>
        </p:txBody>
      </p:sp>
      <p:sp>
        <p:nvSpPr>
          <p:cNvPr id="6" name="TextBox 5">
            <a:extLst>
              <a:ext uri="{FF2B5EF4-FFF2-40B4-BE49-F238E27FC236}">
                <a16:creationId xmlns:a16="http://schemas.microsoft.com/office/drawing/2014/main" id="{6E6144D0-71DC-2AAB-6D30-2EB6AAF9F7AF}"/>
              </a:ext>
            </a:extLst>
          </p:cNvPr>
          <p:cNvSpPr txBox="1"/>
          <p:nvPr/>
        </p:nvSpPr>
        <p:spPr>
          <a:xfrm>
            <a:off x="1120317" y="2785584"/>
            <a:ext cx="736099" cy="307777"/>
          </a:xfrm>
          <a:prstGeom prst="rect">
            <a:avLst/>
          </a:prstGeom>
          <a:noFill/>
        </p:spPr>
        <p:txBody>
          <a:bodyPr wrap="none" rtlCol="0">
            <a:spAutoFit/>
          </a:bodyPr>
          <a:lstStyle/>
          <a:p>
            <a:pPr algn="l"/>
            <a:r>
              <a:rPr lang="en-US" sz="1400">
                <a:latin typeface="Arial" panose="020B0604020202020204" pitchFamily="34" charset="0"/>
                <a:cs typeface="Arial" panose="020B0604020202020204" pitchFamily="34" charset="0"/>
              </a:rPr>
              <a:t>p=0.87</a:t>
            </a:r>
            <a:endParaRPr lang="en-NZ" sz="140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3AF85F4F-ECDC-485F-06F3-BB421DDB153F}"/>
              </a:ext>
            </a:extLst>
          </p:cNvPr>
          <p:cNvSpPr txBox="1"/>
          <p:nvPr/>
        </p:nvSpPr>
        <p:spPr>
          <a:xfrm>
            <a:off x="1028143" y="1477567"/>
            <a:ext cx="920445"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Baseline</a:t>
            </a:r>
            <a:endParaRPr lang="en-NZ" sz="1400" b="1">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E1B70D2F-FDB5-F81D-6C2D-23BECCC71259}"/>
              </a:ext>
            </a:extLst>
          </p:cNvPr>
          <p:cNvSpPr txBox="1"/>
          <p:nvPr/>
        </p:nvSpPr>
        <p:spPr>
          <a:xfrm>
            <a:off x="2488090" y="1477567"/>
            <a:ext cx="861134"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Day 180</a:t>
            </a:r>
            <a:endParaRPr lang="en-NZ" sz="1400" b="1">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B13B9111-F2A8-FB90-71B2-7FED276C24A5}"/>
              </a:ext>
            </a:extLst>
          </p:cNvPr>
          <p:cNvGrpSpPr/>
          <p:nvPr/>
        </p:nvGrpSpPr>
        <p:grpSpPr>
          <a:xfrm>
            <a:off x="2218305" y="3295085"/>
            <a:ext cx="1400704" cy="603849"/>
            <a:chOff x="1988783" y="3295085"/>
            <a:chExt cx="1400704" cy="603849"/>
          </a:xfrm>
        </p:grpSpPr>
        <p:sp>
          <p:nvSpPr>
            <p:cNvPr id="12" name="Arrow: Down 11">
              <a:extLst>
                <a:ext uri="{FF2B5EF4-FFF2-40B4-BE49-F238E27FC236}">
                  <a16:creationId xmlns:a16="http://schemas.microsoft.com/office/drawing/2014/main" id="{7E527FAE-6E9B-6369-C173-027CF3905B83}"/>
                </a:ext>
              </a:extLst>
            </p:cNvPr>
            <p:cNvSpPr/>
            <p:nvPr/>
          </p:nvSpPr>
          <p:spPr>
            <a:xfrm rot="10800000">
              <a:off x="1988783" y="3295085"/>
              <a:ext cx="411477" cy="603849"/>
            </a:xfrm>
            <a:prstGeom prst="downArrow">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3" name="TextBox 12">
              <a:extLst>
                <a:ext uri="{FF2B5EF4-FFF2-40B4-BE49-F238E27FC236}">
                  <a16:creationId xmlns:a16="http://schemas.microsoft.com/office/drawing/2014/main" id="{59EC6BCD-7084-8314-EE82-8E59A88BA5A7}"/>
                </a:ext>
              </a:extLst>
            </p:cNvPr>
            <p:cNvSpPr txBox="1"/>
            <p:nvPr/>
          </p:nvSpPr>
          <p:spPr>
            <a:xfrm>
              <a:off x="2419350" y="3443122"/>
              <a:ext cx="970137"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Increased</a:t>
              </a:r>
              <a:endParaRPr lang="en-NZ" sz="140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B7F5F24A-59E4-D655-5352-4A98FADCF0FC}"/>
              </a:ext>
            </a:extLst>
          </p:cNvPr>
          <p:cNvGrpSpPr/>
          <p:nvPr/>
        </p:nvGrpSpPr>
        <p:grpSpPr>
          <a:xfrm>
            <a:off x="2266555" y="2076733"/>
            <a:ext cx="1304205" cy="410400"/>
            <a:chOff x="1892121" y="2076733"/>
            <a:chExt cx="1304205" cy="410400"/>
          </a:xfrm>
        </p:grpSpPr>
        <p:sp>
          <p:nvSpPr>
            <p:cNvPr id="14" name="Arrow: Left-Right 13">
              <a:extLst>
                <a:ext uri="{FF2B5EF4-FFF2-40B4-BE49-F238E27FC236}">
                  <a16:creationId xmlns:a16="http://schemas.microsoft.com/office/drawing/2014/main" id="{826BAD6F-7C74-7B9A-DAD0-11F89E334E14}"/>
                </a:ext>
              </a:extLst>
            </p:cNvPr>
            <p:cNvSpPr/>
            <p:nvPr/>
          </p:nvSpPr>
          <p:spPr>
            <a:xfrm rot="10800000">
              <a:off x="1892121" y="2076733"/>
              <a:ext cx="604800" cy="410400"/>
            </a:xfrm>
            <a:prstGeom prst="leftRight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2" name="TextBox 21">
              <a:extLst>
                <a:ext uri="{FF2B5EF4-FFF2-40B4-BE49-F238E27FC236}">
                  <a16:creationId xmlns:a16="http://schemas.microsoft.com/office/drawing/2014/main" id="{D32DDA87-AC3C-B3B8-1A1B-BCAB63DA5B38}"/>
                </a:ext>
              </a:extLst>
            </p:cNvPr>
            <p:cNvSpPr txBox="1"/>
            <p:nvPr/>
          </p:nvSpPr>
          <p:spPr>
            <a:xfrm>
              <a:off x="2503508" y="2128045"/>
              <a:ext cx="692818" cy="307777"/>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Stable</a:t>
              </a:r>
              <a:endParaRPr lang="en-NZ" sz="1400">
                <a:latin typeface="Arial" panose="020B0604020202020204" pitchFamily="34" charset="0"/>
                <a:cs typeface="Arial" panose="020B0604020202020204" pitchFamily="34" charset="0"/>
              </a:endParaRPr>
            </a:p>
          </p:txBody>
        </p:sp>
      </p:grpSp>
      <p:sp>
        <p:nvSpPr>
          <p:cNvPr id="31" name="TextBox 30">
            <a:extLst>
              <a:ext uri="{FF2B5EF4-FFF2-40B4-BE49-F238E27FC236}">
                <a16:creationId xmlns:a16="http://schemas.microsoft.com/office/drawing/2014/main" id="{00BE2855-DA62-7AAD-E546-A8A597E26221}"/>
              </a:ext>
            </a:extLst>
          </p:cNvPr>
          <p:cNvSpPr txBox="1"/>
          <p:nvPr/>
        </p:nvSpPr>
        <p:spPr>
          <a:xfrm>
            <a:off x="67237" y="2128045"/>
            <a:ext cx="922047" cy="307777"/>
          </a:xfrm>
          <a:prstGeom prst="rect">
            <a:avLst/>
          </a:prstGeom>
          <a:noFill/>
        </p:spPr>
        <p:txBody>
          <a:bodyPr wrap="none" rtlCol="0">
            <a:spAutoFit/>
          </a:bodyPr>
          <a:lstStyle/>
          <a:p>
            <a:pPr algn="l"/>
            <a:r>
              <a:rPr lang="en-US" sz="1400" b="1">
                <a:latin typeface="Arial" panose="020B0604020202020204" pitchFamily="34" charset="0"/>
                <a:cs typeface="Arial" panose="020B0604020202020204" pitchFamily="34" charset="0"/>
              </a:rPr>
              <a:t>CNP-104</a:t>
            </a:r>
            <a:endParaRPr lang="en-NZ" sz="1400" b="1">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81E3308-107F-3821-5B80-AE15AAB96A84}"/>
              </a:ext>
            </a:extLst>
          </p:cNvPr>
          <p:cNvSpPr txBox="1"/>
          <p:nvPr/>
        </p:nvSpPr>
        <p:spPr>
          <a:xfrm>
            <a:off x="92884" y="3443122"/>
            <a:ext cx="870751" cy="307777"/>
          </a:xfrm>
          <a:prstGeom prst="rect">
            <a:avLst/>
          </a:prstGeom>
          <a:noFill/>
        </p:spPr>
        <p:txBody>
          <a:bodyPr wrap="none" rtlCol="0">
            <a:spAutoFit/>
          </a:bodyPr>
          <a:lstStyle/>
          <a:p>
            <a:pPr algn="l"/>
            <a:r>
              <a:rPr lang="en-US" sz="1400" b="1">
                <a:latin typeface="Arial" panose="020B0604020202020204" pitchFamily="34" charset="0"/>
                <a:cs typeface="Arial" panose="020B0604020202020204" pitchFamily="34" charset="0"/>
              </a:rPr>
              <a:t>Placebo</a:t>
            </a:r>
            <a:endParaRPr lang="en-NZ" sz="1400" b="1">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62160D7A-332D-2D3E-A8C4-F37DCE445C76}"/>
              </a:ext>
            </a:extLst>
          </p:cNvPr>
          <p:cNvSpPr txBox="1"/>
          <p:nvPr/>
        </p:nvSpPr>
        <p:spPr>
          <a:xfrm>
            <a:off x="2451222" y="2785584"/>
            <a:ext cx="934871" cy="307777"/>
          </a:xfrm>
          <a:prstGeom prst="rect">
            <a:avLst/>
          </a:prstGeom>
          <a:noFill/>
        </p:spPr>
        <p:txBody>
          <a:bodyPr wrap="none" rtlCol="0">
            <a:spAutoFit/>
          </a:bodyPr>
          <a:lstStyle/>
          <a:p>
            <a:pPr algn="l"/>
            <a:r>
              <a:rPr lang="en-US" sz="1400">
                <a:latin typeface="Arial" panose="020B0604020202020204" pitchFamily="34" charset="0"/>
                <a:cs typeface="Arial" panose="020B0604020202020204" pitchFamily="34" charset="0"/>
              </a:rPr>
              <a:t>p=0.0005</a:t>
            </a:r>
            <a:endParaRPr lang="en-NZ" sz="1400">
              <a:latin typeface="Arial" panose="020B0604020202020204" pitchFamily="34" charset="0"/>
              <a:cs typeface="Arial" panose="020B0604020202020204" pitchFamily="34" charset="0"/>
            </a:endParaRPr>
          </a:p>
        </p:txBody>
      </p:sp>
      <p:graphicFrame>
        <p:nvGraphicFramePr>
          <p:cNvPr id="40" name="Chart 39">
            <a:extLst>
              <a:ext uri="{FF2B5EF4-FFF2-40B4-BE49-F238E27FC236}">
                <a16:creationId xmlns:a16="http://schemas.microsoft.com/office/drawing/2014/main" id="{89D8CCC8-28FD-30E9-9537-69CEDB9E2B92}"/>
              </a:ext>
            </a:extLst>
          </p:cNvPr>
          <p:cNvGraphicFramePr/>
          <p:nvPr/>
        </p:nvGraphicFramePr>
        <p:xfrm>
          <a:off x="4352731" y="1264721"/>
          <a:ext cx="3512684" cy="2235726"/>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CEE6D16A-F8B0-70F2-E614-7B3A7D1C88CD}"/>
              </a:ext>
            </a:extLst>
          </p:cNvPr>
          <p:cNvSpPr txBox="1"/>
          <p:nvPr/>
        </p:nvSpPr>
        <p:spPr>
          <a:xfrm>
            <a:off x="5261054" y="926167"/>
            <a:ext cx="2212465"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≥2 kPa LSM increase</a:t>
            </a:r>
            <a:endParaRPr lang="en-NZ" sz="1600" b="1">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53F7148C-5277-5236-B9F7-D4939FDBDC26}"/>
              </a:ext>
            </a:extLst>
          </p:cNvPr>
          <p:cNvSpPr txBox="1"/>
          <p:nvPr/>
        </p:nvSpPr>
        <p:spPr>
          <a:xfrm>
            <a:off x="3570760" y="3304546"/>
            <a:ext cx="8365034" cy="1456809"/>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LSM response rates across increasing percent change thresholds at Days 120 and 180 were consistently higher with CNP-104 arm vs placebo</a:t>
            </a:r>
          </a:p>
          <a:p>
            <a:pPr marL="285750" indent="-285750">
              <a:lnSpc>
                <a:spcPct val="90000"/>
              </a:lnSpc>
              <a:spcBef>
                <a:spcPts val="1000"/>
              </a:spcBef>
              <a:buFont typeface="Arial" panose="020B0604020202020204" pitchFamily="34" charset="0"/>
              <a:buChar char="•"/>
            </a:pPr>
            <a:r>
              <a:rPr lang="en-US" sz="1600">
                <a:latin typeface="Arial" panose="020B0604020202020204" pitchFamily="34" charset="0"/>
                <a:cs typeface="Arial" panose="020B0604020202020204" pitchFamily="34" charset="0"/>
              </a:rPr>
              <a:t>LSM decreased significantly in patients with reduced vs increased PDC-E2-specific Th17 cells through Day 180 (p=0.001), suggesting a mechanistic link</a:t>
            </a:r>
          </a:p>
          <a:p>
            <a:pPr marL="285750" indent="-285750">
              <a:lnSpc>
                <a:spcPct val="90000"/>
              </a:lnSpc>
              <a:spcBef>
                <a:spcPts val="1000"/>
              </a:spcBef>
              <a:buFont typeface="Arial" panose="020B0604020202020204" pitchFamily="34" charset="0"/>
              <a:buChar char="•"/>
            </a:pPr>
            <a:r>
              <a:rPr lang="en-US" sz="1600">
                <a:latin typeface="Arial" panose="020B0604020202020204" pitchFamily="34" charset="0"/>
                <a:cs typeface="Arial" panose="020B0604020202020204" pitchFamily="34" charset="0"/>
              </a:rPr>
              <a:t>CNP-104 had a favourable safety profile</a:t>
            </a:r>
            <a:endParaRPr lang="en-NZ" sz="1600">
              <a:latin typeface="Arial" panose="020B0604020202020204" pitchFamily="34" charset="0"/>
              <a:cs typeface="Arial" panose="020B0604020202020204" pitchFamily="34" charset="0"/>
            </a:endParaRPr>
          </a:p>
        </p:txBody>
      </p:sp>
      <p:graphicFrame>
        <p:nvGraphicFramePr>
          <p:cNvPr id="48" name="Chart 47">
            <a:extLst>
              <a:ext uri="{FF2B5EF4-FFF2-40B4-BE49-F238E27FC236}">
                <a16:creationId xmlns:a16="http://schemas.microsoft.com/office/drawing/2014/main" id="{86E7BCDE-3775-B14E-9A49-79E7EDD31172}"/>
              </a:ext>
            </a:extLst>
          </p:cNvPr>
          <p:cNvGraphicFramePr/>
          <p:nvPr/>
        </p:nvGraphicFramePr>
        <p:xfrm>
          <a:off x="8106988" y="1264721"/>
          <a:ext cx="3512684" cy="2235726"/>
        </p:xfrm>
        <a:graphic>
          <a:graphicData uri="http://schemas.openxmlformats.org/drawingml/2006/chart">
            <c:chart xmlns:c="http://schemas.openxmlformats.org/drawingml/2006/chart" xmlns:r="http://schemas.openxmlformats.org/officeDocument/2006/relationships" r:id="rId4"/>
          </a:graphicData>
        </a:graphic>
      </p:graphicFrame>
      <p:grpSp>
        <p:nvGrpSpPr>
          <p:cNvPr id="49" name="Group 48">
            <a:extLst>
              <a:ext uri="{FF2B5EF4-FFF2-40B4-BE49-F238E27FC236}">
                <a16:creationId xmlns:a16="http://schemas.microsoft.com/office/drawing/2014/main" id="{748D0177-E11F-D643-68CC-A8F050C3CFA4}"/>
              </a:ext>
            </a:extLst>
          </p:cNvPr>
          <p:cNvGrpSpPr/>
          <p:nvPr/>
        </p:nvGrpSpPr>
        <p:grpSpPr>
          <a:xfrm>
            <a:off x="6376834" y="1264721"/>
            <a:ext cx="3231733" cy="276999"/>
            <a:chOff x="6133581" y="5689233"/>
            <a:chExt cx="3231733" cy="276999"/>
          </a:xfrm>
        </p:grpSpPr>
        <p:sp>
          <p:nvSpPr>
            <p:cNvPr id="50" name="Rectangle 49">
              <a:extLst>
                <a:ext uri="{FF2B5EF4-FFF2-40B4-BE49-F238E27FC236}">
                  <a16:creationId xmlns:a16="http://schemas.microsoft.com/office/drawing/2014/main" id="{7E28495E-0424-6964-6AAE-9441E75CF911}"/>
                </a:ext>
              </a:extLst>
            </p:cNvPr>
            <p:cNvSpPr/>
            <p:nvPr/>
          </p:nvSpPr>
          <p:spPr>
            <a:xfrm>
              <a:off x="6133581" y="5741453"/>
              <a:ext cx="187284" cy="17833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1" name="TextBox 50">
              <a:extLst>
                <a:ext uri="{FF2B5EF4-FFF2-40B4-BE49-F238E27FC236}">
                  <a16:creationId xmlns:a16="http://schemas.microsoft.com/office/drawing/2014/main" id="{F4CF268A-D9C4-8C80-1867-7D776F871F54}"/>
                </a:ext>
              </a:extLst>
            </p:cNvPr>
            <p:cNvSpPr txBox="1"/>
            <p:nvPr/>
          </p:nvSpPr>
          <p:spPr>
            <a:xfrm>
              <a:off x="6403237" y="5689233"/>
              <a:ext cx="1305165"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CNP-104 (n=25)</a:t>
              </a:r>
              <a:endParaRPr lang="en-NZ" sz="1200">
                <a:latin typeface="Arial" panose="020B0604020202020204" pitchFamily="34" charset="0"/>
                <a:cs typeface="Arial" panose="020B0604020202020204" pitchFamily="34" charset="0"/>
              </a:endParaRPr>
            </a:p>
          </p:txBody>
        </p:sp>
        <p:sp>
          <p:nvSpPr>
            <p:cNvPr id="54" name="Rectangle 53">
              <a:extLst>
                <a:ext uri="{FF2B5EF4-FFF2-40B4-BE49-F238E27FC236}">
                  <a16:creationId xmlns:a16="http://schemas.microsoft.com/office/drawing/2014/main" id="{E9035F5A-6773-B6AB-4E9B-E61C076FF7D9}"/>
                </a:ext>
              </a:extLst>
            </p:cNvPr>
            <p:cNvSpPr/>
            <p:nvPr/>
          </p:nvSpPr>
          <p:spPr>
            <a:xfrm>
              <a:off x="7867437" y="5741453"/>
              <a:ext cx="187284" cy="178335"/>
            </a:xfrm>
            <a:prstGeom prst="rect">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5" name="TextBox 54">
              <a:extLst>
                <a:ext uri="{FF2B5EF4-FFF2-40B4-BE49-F238E27FC236}">
                  <a16:creationId xmlns:a16="http://schemas.microsoft.com/office/drawing/2014/main" id="{0ADE564C-72FE-2D2F-0DAA-2547CAC87EBE}"/>
                </a:ext>
              </a:extLst>
            </p:cNvPr>
            <p:cNvSpPr txBox="1"/>
            <p:nvPr/>
          </p:nvSpPr>
          <p:spPr>
            <a:xfrm>
              <a:off x="8137093" y="5689233"/>
              <a:ext cx="1228221"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Placebo (n=16)</a:t>
              </a:r>
              <a:endParaRPr lang="en-NZ" sz="1200">
                <a:latin typeface="Arial" panose="020B0604020202020204" pitchFamily="34" charset="0"/>
                <a:cs typeface="Arial" panose="020B0604020202020204" pitchFamily="34" charset="0"/>
              </a:endParaRPr>
            </a:p>
          </p:txBody>
        </p:sp>
      </p:grpSp>
      <p:sp>
        <p:nvSpPr>
          <p:cNvPr id="56" name="TextBox 55">
            <a:extLst>
              <a:ext uri="{FF2B5EF4-FFF2-40B4-BE49-F238E27FC236}">
                <a16:creationId xmlns:a16="http://schemas.microsoft.com/office/drawing/2014/main" id="{2BA28E7C-F267-F3BF-00F8-802F0A00081D}"/>
              </a:ext>
            </a:extLst>
          </p:cNvPr>
          <p:cNvSpPr txBox="1"/>
          <p:nvPr/>
        </p:nvSpPr>
        <p:spPr>
          <a:xfrm>
            <a:off x="9249166" y="926167"/>
            <a:ext cx="1677062" cy="338554"/>
          </a:xfrm>
          <a:prstGeom prst="rect">
            <a:avLst/>
          </a:prstGeom>
          <a:noFill/>
        </p:spPr>
        <p:txBody>
          <a:bodyPr wrap="none" rtlCol="0">
            <a:spAutoFit/>
          </a:bodyPr>
          <a:lstStyle/>
          <a:p>
            <a:pPr algn="l"/>
            <a:r>
              <a:rPr lang="en-US" sz="1600" b="1">
                <a:latin typeface="Arial" panose="020B0604020202020204" pitchFamily="34" charset="0"/>
                <a:cs typeface="Arial" panose="020B0604020202020204" pitchFamily="34" charset="0"/>
              </a:rPr>
              <a:t>Response rate*</a:t>
            </a:r>
            <a:endParaRPr lang="en-NZ" sz="1600" b="1">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8F0DF12F-A0FE-FC4C-6ECC-9CBA24B082AA}"/>
              </a:ext>
            </a:extLst>
          </p:cNvPr>
          <p:cNvSpPr txBox="1"/>
          <p:nvPr/>
        </p:nvSpPr>
        <p:spPr>
          <a:xfrm>
            <a:off x="9729966" y="1383745"/>
            <a:ext cx="827471" cy="276999"/>
          </a:xfrm>
          <a:prstGeom prst="rect">
            <a:avLst/>
          </a:prstGeom>
          <a:noFill/>
        </p:spPr>
        <p:txBody>
          <a:bodyPr wrap="none" rtlCol="0">
            <a:spAutoFit/>
          </a:bodyPr>
          <a:lstStyle/>
          <a:p>
            <a:pPr algn="l"/>
            <a:r>
              <a:rPr lang="en-US" sz="1200">
                <a:latin typeface="Arial" panose="020B0604020202020204" pitchFamily="34" charset="0"/>
                <a:cs typeface="Arial" panose="020B0604020202020204" pitchFamily="34" charset="0"/>
              </a:rPr>
              <a:t>p=0.0026</a:t>
            </a:r>
            <a:endParaRPr lang="en-NZ" sz="1200">
              <a:latin typeface="Arial" panose="020B0604020202020204" pitchFamily="34" charset="0"/>
              <a:cs typeface="Arial" panose="020B0604020202020204" pitchFamily="34" charset="0"/>
            </a:endParaRPr>
          </a:p>
        </p:txBody>
      </p:sp>
      <p:sp>
        <p:nvSpPr>
          <p:cNvPr id="59" name="Content Placeholder 1">
            <a:extLst>
              <a:ext uri="{FF2B5EF4-FFF2-40B4-BE49-F238E27FC236}">
                <a16:creationId xmlns:a16="http://schemas.microsoft.com/office/drawing/2014/main" id="{1FA658DA-5290-1208-43E4-A1DFDFF67C8F}"/>
              </a:ext>
            </a:extLst>
          </p:cNvPr>
          <p:cNvSpPr txBox="1">
            <a:spLocks/>
          </p:cNvSpPr>
          <p:nvPr/>
        </p:nvSpPr>
        <p:spPr>
          <a:xfrm>
            <a:off x="190507" y="4758199"/>
            <a:ext cx="11429162" cy="161582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FF6720"/>
                </a:highlight>
                <a:latin typeface="Arial" panose="020B0604020202020204" pitchFamily="34" charset="0"/>
                <a:cs typeface="Arial" panose="020B0604020202020204" pitchFamily="34" charset="0"/>
              </a:rPr>
              <a:t>CONCLUSIONS</a:t>
            </a:r>
          </a:p>
          <a:p>
            <a:pPr marL="285750" indent="-285750">
              <a:lnSpc>
                <a:spcPct val="100000"/>
              </a:lnSpc>
              <a:spcBef>
                <a:spcPts val="600"/>
              </a:spcBef>
            </a:pPr>
            <a:r>
              <a:rPr lang="en-US" sz="1600">
                <a:solidFill>
                  <a:schemeClr val="tx1"/>
                </a:solidFill>
                <a:latin typeface="Arial" panose="020B0604020202020204" pitchFamily="34" charset="0"/>
                <a:cs typeface="Arial" panose="020B0604020202020204" pitchFamily="34" charset="0"/>
              </a:rPr>
              <a:t>CNP-104 treatment stabilized LSM compared with placebo across multiple definitions of progression</a:t>
            </a:r>
          </a:p>
          <a:p>
            <a:pPr marL="285750" indent="-285750">
              <a:lnSpc>
                <a:spcPct val="100000"/>
              </a:lnSpc>
              <a:spcBef>
                <a:spcPts val="600"/>
              </a:spcBef>
            </a:pPr>
            <a:r>
              <a:rPr lang="en-US" sz="1600">
                <a:solidFill>
                  <a:schemeClr val="tx1"/>
                </a:solidFill>
                <a:latin typeface="Arial" panose="020B0604020202020204" pitchFamily="34" charset="0"/>
                <a:cs typeface="Arial" panose="020B0604020202020204" pitchFamily="34" charset="0"/>
              </a:rPr>
              <a:t>The correlation between modulation of PDC-E2-specific Th17 cells and lower LSM suggests an effect mediated by restoring antigen-specific immune tolerance</a:t>
            </a:r>
          </a:p>
          <a:p>
            <a:pPr marL="285750" indent="-285750">
              <a:lnSpc>
                <a:spcPct val="100000"/>
              </a:lnSpc>
              <a:spcBef>
                <a:spcPts val="600"/>
              </a:spcBef>
            </a:pPr>
            <a:r>
              <a:rPr lang="en-US" sz="1600">
                <a:solidFill>
                  <a:schemeClr val="tx1"/>
                </a:solidFill>
                <a:latin typeface="Arial" panose="020B0604020202020204" pitchFamily="34" charset="0"/>
                <a:cs typeface="Arial" panose="020B0604020202020204" pitchFamily="34" charset="0"/>
              </a:rPr>
              <a:t>These findings support further investigation of CNP-104 as a novel therapy for PBC</a:t>
            </a:r>
          </a:p>
        </p:txBody>
      </p:sp>
      <p:pic>
        <p:nvPicPr>
          <p:cNvPr id="11" name="Picture 10">
            <a:hlinkClick r:id="rId5" action="ppaction://hlinksldjump"/>
            <a:extLst>
              <a:ext uri="{FF2B5EF4-FFF2-40B4-BE49-F238E27FC236}">
                <a16:creationId xmlns:a16="http://schemas.microsoft.com/office/drawing/2014/main" id="{7037C595-6276-7640-EEB0-4A338C3B0E48}"/>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9820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1"/>
            <a:ext cx="3551038" cy="5178891"/>
          </a:xfrm>
        </p:spPr>
        <p:txBody>
          <a:bodyPr>
            <a:normAutofit/>
          </a:bodyPr>
          <a:lstStyle/>
          <a:p>
            <a:pPr marL="0" indent="0">
              <a:lnSpc>
                <a:spcPct val="100000"/>
              </a:lnSpc>
              <a:buNone/>
            </a:pPr>
            <a:r>
              <a:rPr lang="en-US" sz="2000" b="1" noProof="0" dirty="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dirty="0">
              <a:solidFill>
                <a:schemeClr val="bg1"/>
              </a:solidFill>
              <a:highlight>
                <a:srgbClr val="FF6720"/>
              </a:highlight>
              <a:latin typeface="Arial" panose="020B0604020202020204" pitchFamily="34" charset="0"/>
              <a:cs typeface="Arial" panose="020B0604020202020204" pitchFamily="34" charset="0"/>
            </a:endParaRPr>
          </a:p>
          <a:p>
            <a:pPr>
              <a:lnSpc>
                <a:spcPct val="100000"/>
              </a:lnSpc>
              <a:spcBef>
                <a:spcPts val="300"/>
              </a:spcBef>
            </a:pPr>
            <a:r>
              <a:rPr lang="en-GB" sz="1600" noProof="0" dirty="0">
                <a:latin typeface="Arial" panose="020B0604020202020204" pitchFamily="34" charset="0"/>
                <a:cs typeface="Arial" panose="020B0604020202020204" pitchFamily="34" charset="0"/>
              </a:rPr>
              <a:t>Predicting liver transplantation or death in PSC is challenging because of its heterogeneous course and complex pathogenesis, which hinders the design of effective follow-up strategies and clinical trials</a:t>
            </a:r>
            <a:endParaRPr lang="en-US" sz="1600" noProof="0" dirty="0">
              <a:latin typeface="Arial" panose="020B0604020202020204" pitchFamily="34" charset="0"/>
              <a:cs typeface="Arial" panose="020B0604020202020204" pitchFamily="34" charset="0"/>
            </a:endParaRPr>
          </a:p>
          <a:p>
            <a:pPr>
              <a:lnSpc>
                <a:spcPct val="100000"/>
              </a:lnSpc>
              <a:spcBef>
                <a:spcPts val="300"/>
              </a:spcBef>
            </a:pPr>
            <a:r>
              <a:rPr lang="en-US" sz="1600" b="1" dirty="0">
                <a:latin typeface="Arial" panose="020B0604020202020204" pitchFamily="34" charset="0"/>
                <a:cs typeface="Arial" panose="020B0604020202020204" pitchFamily="34" charset="0"/>
              </a:rPr>
              <a:t>AIM:</a:t>
            </a:r>
            <a:r>
              <a:rPr lang="en-US" sz="1600" noProof="0" dirty="0">
                <a:latin typeface="Arial" panose="020B0604020202020204" pitchFamily="34" charset="0"/>
                <a:cs typeface="Arial" panose="020B0604020202020204" pitchFamily="34" charset="0"/>
              </a:rPr>
              <a:t> To determine whether a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multi-biomarker model, integrating markers of fibrosis, extracellular matrix turnover, inflammation, and microbial metabolism, could improve risk prediction beyond single markers or clinical scores</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US" noProof="0">
                <a:latin typeface="Arial" panose="020B0604020202020204" pitchFamily="34" charset="0"/>
                <a:cs typeface="Arial" panose="020B0604020202020204" pitchFamily="34" charset="0"/>
              </a:rPr>
              <a:t>Development of a multi-biomarker model to predict transplant-free survival in primary sclerosing cholangitis: A multicentre retrospective study</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br>
              <a:rPr lang="en-US" sz="1000" noProof="0" dirty="0"/>
            </a:br>
            <a:br>
              <a:rPr lang="en-US" sz="1000" noProof="0" dirty="0"/>
            </a:br>
            <a:r>
              <a:rPr lang="en-US" sz="1100" noProof="0" dirty="0">
                <a:latin typeface="Arial" panose="020B0604020202020204" pitchFamily="34" charset="0"/>
                <a:cs typeface="Arial" panose="020B0604020202020204" pitchFamily="34" charset="0"/>
              </a:rPr>
              <a:t>Helgadottir H</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OS-006-YI.</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3788477" y="1340769"/>
            <a:ext cx="0" cy="4624906"/>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3905107"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dirty="0">
                <a:solidFill>
                  <a:schemeClr val="bg1"/>
                </a:solidFill>
                <a:highlight>
                  <a:srgbClr val="FF6720"/>
                </a:highlight>
                <a:latin typeface="Arial" panose="020B0604020202020204" pitchFamily="34" charset="0"/>
                <a:cs typeface="Arial" panose="020B0604020202020204" pitchFamily="34" charset="0"/>
              </a:rPr>
              <a:t>METHODS</a:t>
            </a:r>
          </a:p>
        </p:txBody>
      </p:sp>
      <p:cxnSp>
        <p:nvCxnSpPr>
          <p:cNvPr id="33" name="Connector: Elbow 32">
            <a:extLst>
              <a:ext uri="{FF2B5EF4-FFF2-40B4-BE49-F238E27FC236}">
                <a16:creationId xmlns:a16="http://schemas.microsoft.com/office/drawing/2014/main" id="{ECD4D04E-ACD4-7638-B747-226D9C2A34A6}"/>
              </a:ext>
            </a:extLst>
          </p:cNvPr>
          <p:cNvCxnSpPr>
            <a:cxnSpLocks/>
            <a:stCxn id="35" idx="2"/>
            <a:endCxn id="59" idx="0"/>
          </p:cNvCxnSpPr>
          <p:nvPr/>
        </p:nvCxnSpPr>
        <p:spPr>
          <a:xfrm flipH="1">
            <a:off x="8227409" y="2129108"/>
            <a:ext cx="287" cy="28881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57DD95E5-85A0-8BA0-0943-2915D41CDD55}"/>
              </a:ext>
            </a:extLst>
          </p:cNvPr>
          <p:cNvSpPr/>
          <p:nvPr/>
        </p:nvSpPr>
        <p:spPr>
          <a:xfrm>
            <a:off x="5101591" y="1452868"/>
            <a:ext cx="6252209" cy="67624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noProof="0">
                <a:solidFill>
                  <a:schemeClr val="bg1"/>
                </a:solidFill>
                <a:latin typeface="Arial" panose="020B0604020202020204"/>
              </a:rPr>
              <a:t>Cross-sectional cohort of people with PSC </a:t>
            </a:r>
            <a:br>
              <a:rPr lang="en-US" sz="1400" b="1" noProof="0">
                <a:solidFill>
                  <a:schemeClr val="bg1"/>
                </a:solidFill>
                <a:latin typeface="Arial" panose="020B0604020202020204"/>
              </a:rPr>
            </a:br>
            <a:r>
              <a:rPr lang="en-US" sz="1400" b="1" noProof="0">
                <a:solidFill>
                  <a:schemeClr val="bg1"/>
                </a:solidFill>
                <a:latin typeface="Arial" panose="020B0604020202020204"/>
              </a:rPr>
              <a:t>from Norway, Sweden, and the US</a:t>
            </a:r>
          </a:p>
          <a:p>
            <a:pPr lvl="0" algn="ctr">
              <a:defRPr/>
            </a:pPr>
            <a:r>
              <a:rPr lang="en-US" sz="1400">
                <a:solidFill>
                  <a:schemeClr val="bg1"/>
                </a:solidFill>
                <a:latin typeface="Arial" panose="020B0604020202020204"/>
              </a:rPr>
              <a:t>(N=906)</a:t>
            </a:r>
            <a:endParaRPr lang="en-US" sz="1400" noProof="0">
              <a:solidFill>
                <a:schemeClr val="bg1"/>
              </a:solidFill>
              <a:latin typeface="Arial" panose="020B0604020202020204"/>
            </a:endParaRPr>
          </a:p>
        </p:txBody>
      </p:sp>
      <p:grpSp>
        <p:nvGrpSpPr>
          <p:cNvPr id="7" name="Group 6">
            <a:extLst>
              <a:ext uri="{FF2B5EF4-FFF2-40B4-BE49-F238E27FC236}">
                <a16:creationId xmlns:a16="http://schemas.microsoft.com/office/drawing/2014/main" id="{34E05F54-BB01-4F04-B3F9-1BC681B1D895}"/>
              </a:ext>
            </a:extLst>
          </p:cNvPr>
          <p:cNvGrpSpPr/>
          <p:nvPr/>
        </p:nvGrpSpPr>
        <p:grpSpPr>
          <a:xfrm>
            <a:off x="4726756" y="1421062"/>
            <a:ext cx="747909" cy="718921"/>
            <a:chOff x="5065845" y="1524718"/>
            <a:chExt cx="747909" cy="718921"/>
          </a:xfrm>
        </p:grpSpPr>
        <p:sp>
          <p:nvSpPr>
            <p:cNvPr id="34" name="Oval 33">
              <a:extLst>
                <a:ext uri="{FF2B5EF4-FFF2-40B4-BE49-F238E27FC236}">
                  <a16:creationId xmlns:a16="http://schemas.microsoft.com/office/drawing/2014/main" id="{55463217-EE88-CD2D-4648-F0965AFC489E}"/>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 name="Graphic 5">
              <a:extLst>
                <a:ext uri="{FF2B5EF4-FFF2-40B4-BE49-F238E27FC236}">
                  <a16:creationId xmlns:a16="http://schemas.microsoft.com/office/drawing/2014/main" id="{56862915-CB17-F795-8B9F-A62B0186672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sp>
        <p:nvSpPr>
          <p:cNvPr id="46" name="Rectangle 45">
            <a:extLst>
              <a:ext uri="{FF2B5EF4-FFF2-40B4-BE49-F238E27FC236}">
                <a16:creationId xmlns:a16="http://schemas.microsoft.com/office/drawing/2014/main" id="{CB8B1C78-EFE0-32E1-2A42-2C044EEC5560}"/>
              </a:ext>
            </a:extLst>
          </p:cNvPr>
          <p:cNvSpPr/>
          <p:nvPr/>
        </p:nvSpPr>
        <p:spPr>
          <a:xfrm>
            <a:off x="5527737" y="2687008"/>
            <a:ext cx="5424741" cy="2572417"/>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a:ln>
                <a:noFill/>
              </a:ln>
              <a:solidFill>
                <a:schemeClr val="tx2"/>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endParaRPr kumimoji="0" lang="en-US" sz="400" b="1" i="0" u="none" strike="noStrike" kern="1200" cap="none" spc="0" normalizeH="0" baseline="0" noProof="0">
              <a:ln>
                <a:noFill/>
              </a:ln>
              <a:solidFill>
                <a:schemeClr val="tx2"/>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en-US" sz="1300" b="1" i="0" u="none" strike="noStrike" kern="1200" cap="none" spc="0" normalizeH="0" baseline="0" noProof="0">
                <a:ln>
                  <a:noFill/>
                </a:ln>
                <a:solidFill>
                  <a:schemeClr val="tx2"/>
                </a:solidFill>
                <a:effectLst/>
                <a:uLnTx/>
                <a:uFillTx/>
                <a:latin typeface="Arial" panose="020B0604020202020204"/>
                <a:ea typeface="+mn-ea"/>
                <a:cs typeface="+mn-cs"/>
              </a:rPr>
              <a:t>Prediction models for 2- and 5-year liver transplant-free survival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solidFill>
                  <a:schemeClr val="tx2"/>
                </a:solidFill>
                <a:latin typeface="Arial" panose="020B0604020202020204"/>
              </a:rPr>
              <a:t>Multivariable Cox regression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1200" cap="none" spc="0" normalizeH="0" noProof="0">
                <a:ln>
                  <a:noFill/>
                </a:ln>
                <a:solidFill>
                  <a:schemeClr val="tx2"/>
                </a:solidFill>
                <a:effectLst/>
                <a:uLnTx/>
                <a:uFillTx/>
                <a:latin typeface="Arial" panose="020B0604020202020204"/>
                <a:ea typeface="+mn-ea"/>
                <a:cs typeface="+mn-cs"/>
              </a:rPr>
              <a:t>8 biomarkers included</a:t>
            </a:r>
          </a:p>
          <a:p>
            <a:pPr marL="742950" lvl="1" indent="-285750">
              <a:buFont typeface="Arial" panose="020B0604020202020204" pitchFamily="34" charset="0"/>
              <a:buChar char="–"/>
              <a:defRPr/>
            </a:pPr>
            <a:r>
              <a:rPr kumimoji="0" lang="en-US" sz="1300" i="0" u="none" strike="noStrike" kern="1200" cap="none" spc="0" normalizeH="0" noProof="0">
                <a:ln>
                  <a:noFill/>
                </a:ln>
                <a:solidFill>
                  <a:schemeClr val="tx2"/>
                </a:solidFill>
                <a:effectLst/>
                <a:uLnTx/>
                <a:uFillTx/>
                <a:latin typeface="Arial" panose="020B0604020202020204"/>
                <a:ea typeface="+mn-ea"/>
                <a:cs typeface="+mn-cs"/>
              </a:rPr>
              <a:t>ELF test</a:t>
            </a:r>
          </a:p>
          <a:p>
            <a:pPr marL="742950" lvl="1" indent="-285750">
              <a:buFont typeface="Arial" panose="020B0604020202020204" pitchFamily="34" charset="0"/>
              <a:buChar char="–"/>
              <a:defRPr/>
            </a:pPr>
            <a:r>
              <a:rPr lang="en-US" sz="1300">
                <a:solidFill>
                  <a:schemeClr val="tx2"/>
                </a:solidFill>
                <a:latin typeface="Arial" panose="020B0604020202020204"/>
              </a:rPr>
              <a:t>Type III collagen formation (Pro-C3)</a:t>
            </a:r>
          </a:p>
          <a:p>
            <a:pPr marL="742950" lvl="1" indent="-285750">
              <a:buFont typeface="Arial" panose="020B0604020202020204" pitchFamily="34" charset="0"/>
              <a:buChar char="–"/>
              <a:defRPr/>
            </a:pPr>
            <a:r>
              <a:rPr kumimoji="0" lang="en-US" sz="1300" i="0" u="none" strike="noStrike" kern="1200" cap="none" spc="0" normalizeH="0" noProof="0">
                <a:ln>
                  <a:noFill/>
                </a:ln>
                <a:solidFill>
                  <a:schemeClr val="tx2"/>
                </a:solidFill>
                <a:effectLst/>
                <a:uLnTx/>
                <a:uFillTx/>
                <a:latin typeface="Arial" panose="020B0604020202020204"/>
                <a:ea typeface="+mn-ea"/>
                <a:cs typeface="+mn-cs"/>
              </a:rPr>
              <a:t>Type V collagen formation (Pro-C5)</a:t>
            </a:r>
          </a:p>
          <a:p>
            <a:pPr marL="742950" lvl="1" indent="-285750">
              <a:buFont typeface="Arial" panose="020B0604020202020204" pitchFamily="34" charset="0"/>
              <a:buChar char="–"/>
              <a:defRPr/>
            </a:pPr>
            <a:r>
              <a:rPr lang="en-US" sz="1300">
                <a:solidFill>
                  <a:schemeClr val="tx2"/>
                </a:solidFill>
                <a:latin typeface="Arial" panose="020B0604020202020204"/>
              </a:rPr>
              <a:t>Type III collagen degradation (C3M)</a:t>
            </a:r>
          </a:p>
          <a:p>
            <a:pPr marL="742950" lvl="1" indent="-285750">
              <a:buFont typeface="Arial" panose="020B0604020202020204" pitchFamily="34" charset="0"/>
              <a:buChar char="–"/>
              <a:defRPr/>
            </a:pPr>
            <a:r>
              <a:rPr kumimoji="0" lang="en-US" sz="1300" i="0" u="none" strike="noStrike" kern="1200" cap="none" spc="0" normalizeH="0" noProof="0">
                <a:ln>
                  <a:noFill/>
                </a:ln>
                <a:solidFill>
                  <a:schemeClr val="tx2"/>
                </a:solidFill>
                <a:effectLst/>
                <a:uLnTx/>
                <a:uFillTx/>
                <a:latin typeface="Arial" panose="020B0604020202020204"/>
                <a:ea typeface="+mn-ea"/>
                <a:cs typeface="+mn-cs"/>
              </a:rPr>
              <a:t>Type IV collagen degradation (C4M)</a:t>
            </a:r>
          </a:p>
          <a:p>
            <a:pPr marL="742950" lvl="1" indent="-285750">
              <a:buFont typeface="Arial" panose="020B0604020202020204" pitchFamily="34" charset="0"/>
              <a:buChar char="–"/>
              <a:defRPr/>
            </a:pPr>
            <a:r>
              <a:rPr lang="en-US" sz="1300">
                <a:solidFill>
                  <a:schemeClr val="tx2"/>
                </a:solidFill>
                <a:latin typeface="Arial" panose="020B0604020202020204"/>
              </a:rPr>
              <a:t>KTR</a:t>
            </a:r>
          </a:p>
          <a:p>
            <a:pPr marL="742950" lvl="1" indent="-285750">
              <a:buFont typeface="Arial" panose="020B0604020202020204" pitchFamily="34" charset="0"/>
              <a:buChar char="–"/>
              <a:defRPr/>
            </a:pPr>
            <a:r>
              <a:rPr kumimoji="0" lang="en-US" sz="1300" i="0" u="none" strike="noStrike" kern="1200" cap="none" spc="0" normalizeH="0" noProof="0">
                <a:ln>
                  <a:noFill/>
                </a:ln>
                <a:solidFill>
                  <a:schemeClr val="tx2"/>
                </a:solidFill>
                <a:effectLst/>
                <a:uLnTx/>
                <a:uFillTx/>
                <a:latin typeface="Arial" panose="020B0604020202020204"/>
                <a:ea typeface="+mn-ea"/>
                <a:cs typeface="+mn-cs"/>
              </a:rPr>
              <a:t>Neopterin</a:t>
            </a:r>
          </a:p>
          <a:p>
            <a:pPr marL="742950" lvl="1" indent="-285750">
              <a:buFont typeface="Arial" panose="020B0604020202020204" pitchFamily="34" charset="0"/>
              <a:buChar char="–"/>
              <a:defRPr/>
            </a:pPr>
            <a:r>
              <a:rPr lang="en-US" sz="1300">
                <a:solidFill>
                  <a:schemeClr val="tx2"/>
                </a:solidFill>
                <a:latin typeface="Arial" panose="020B0604020202020204"/>
              </a:rPr>
              <a:t>PLP</a:t>
            </a:r>
            <a:endParaRPr kumimoji="0" lang="en-US" sz="1300" i="0" u="none" strike="noStrike" kern="1200" cap="none" spc="0" normalizeH="0" noProof="0">
              <a:ln>
                <a:noFill/>
              </a:ln>
              <a:solidFill>
                <a:schemeClr val="tx2"/>
              </a:solidFill>
              <a:effectLst/>
              <a:uLnTx/>
              <a:uFillTx/>
              <a:latin typeface="Arial" panose="020B0604020202020204"/>
              <a:ea typeface="+mn-ea"/>
              <a:cs typeface="+mn-cs"/>
            </a:endParaRPr>
          </a:p>
        </p:txBody>
      </p:sp>
      <p:grpSp>
        <p:nvGrpSpPr>
          <p:cNvPr id="28" name="Group 27">
            <a:extLst>
              <a:ext uri="{FF2B5EF4-FFF2-40B4-BE49-F238E27FC236}">
                <a16:creationId xmlns:a16="http://schemas.microsoft.com/office/drawing/2014/main" id="{9C178E6D-28F8-F4EC-F3E6-F109C39FB48E}"/>
              </a:ext>
            </a:extLst>
          </p:cNvPr>
          <p:cNvGrpSpPr/>
          <p:nvPr/>
        </p:nvGrpSpPr>
        <p:grpSpPr>
          <a:xfrm>
            <a:off x="6776648" y="2372009"/>
            <a:ext cx="2584870" cy="630000"/>
            <a:chOff x="5736740" y="2847061"/>
            <a:chExt cx="2584870" cy="630000"/>
          </a:xfrm>
        </p:grpSpPr>
        <p:sp>
          <p:nvSpPr>
            <p:cNvPr id="59" name="Rectangle 58">
              <a:extLst>
                <a:ext uri="{FF2B5EF4-FFF2-40B4-BE49-F238E27FC236}">
                  <a16:creationId xmlns:a16="http://schemas.microsoft.com/office/drawing/2014/main" id="{A0B7B925-B548-94EC-2018-75B40EC3F152}"/>
                </a:ext>
              </a:extLst>
            </p:cNvPr>
            <p:cNvSpPr/>
            <p:nvPr/>
          </p:nvSpPr>
          <p:spPr>
            <a:xfrm>
              <a:off x="6053391" y="2892970"/>
              <a:ext cx="2268219" cy="538182"/>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noProof="0" dirty="0">
                  <a:solidFill>
                    <a:schemeClr val="bg1"/>
                  </a:solidFill>
                  <a:latin typeface="Arial" panose="020B0604020202020204"/>
                </a:rPr>
                <a:t>Biomarker analysis in frozen serum</a:t>
              </a:r>
              <a:endParaRPr kumimoji="0" lang="en-US" sz="1400" u="none" strike="noStrike" kern="1200" cap="none" spc="0" normalizeH="0" baseline="0" noProof="0" dirty="0">
                <a:ln>
                  <a:noFill/>
                </a:ln>
                <a:solidFill>
                  <a:schemeClr val="bg1"/>
                </a:solidFill>
                <a:effectLst/>
                <a:uLnTx/>
                <a:uFillTx/>
                <a:latin typeface="Arial" panose="020B0604020202020204"/>
                <a:ea typeface="+mn-ea"/>
                <a:cs typeface="+mn-cs"/>
              </a:endParaRPr>
            </a:p>
          </p:txBody>
        </p:sp>
        <p:sp>
          <p:nvSpPr>
            <p:cNvPr id="60" name="Oval 59">
              <a:extLst>
                <a:ext uri="{FF2B5EF4-FFF2-40B4-BE49-F238E27FC236}">
                  <a16:creationId xmlns:a16="http://schemas.microsoft.com/office/drawing/2014/main" id="{D9345DC5-4093-5DBA-8B91-9F9130E9C880}"/>
                </a:ext>
              </a:extLst>
            </p:cNvPr>
            <p:cNvSpPr>
              <a:spLocks noChangeAspect="1"/>
            </p:cNvSpPr>
            <p:nvPr/>
          </p:nvSpPr>
          <p:spPr>
            <a:xfrm>
              <a:off x="5736740" y="2847061"/>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21" name="Graphic 20">
              <a:extLst>
                <a:ext uri="{FF2B5EF4-FFF2-40B4-BE49-F238E27FC236}">
                  <a16:creationId xmlns:a16="http://schemas.microsoft.com/office/drawing/2014/main" id="{E4B5E49F-9111-FBF1-5997-9EFAA756485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871481" y="2981802"/>
              <a:ext cx="360519" cy="360519"/>
            </a:xfrm>
            <a:prstGeom prst="rect">
              <a:avLst/>
            </a:prstGeom>
          </p:spPr>
        </p:pic>
      </p:grpSp>
      <p:sp>
        <p:nvSpPr>
          <p:cNvPr id="36" name="Rectangle 35">
            <a:extLst>
              <a:ext uri="{FF2B5EF4-FFF2-40B4-BE49-F238E27FC236}">
                <a16:creationId xmlns:a16="http://schemas.microsoft.com/office/drawing/2014/main" id="{264A4FCC-4F93-EEAB-A748-27DCF196A27D}"/>
              </a:ext>
            </a:extLst>
          </p:cNvPr>
          <p:cNvSpPr/>
          <p:nvPr/>
        </p:nvSpPr>
        <p:spPr>
          <a:xfrm>
            <a:off x="3859444" y="5347563"/>
            <a:ext cx="8970141" cy="165879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schemeClr val="tx2"/>
                </a:solidFill>
                <a:effectLst/>
                <a:uLnTx/>
                <a:uFillTx/>
                <a:latin typeface="Arial" panose="020B0604020202020204"/>
                <a:ea typeface="+mn-ea"/>
                <a:cs typeface="+mn-cs"/>
              </a:rPr>
              <a:t>Internal validation and subset-fitting assessed overfitting, and generalizability </a:t>
            </a:r>
            <a:br>
              <a:rPr kumimoji="0" lang="en-US" sz="1600"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600" i="0" u="none" strike="noStrike" kern="1200" cap="none" spc="0" normalizeH="0" baseline="0" noProof="0" dirty="0">
                <a:ln>
                  <a:noFill/>
                </a:ln>
                <a:solidFill>
                  <a:schemeClr val="tx2"/>
                </a:solidFill>
                <a:effectLst/>
                <a:uLnTx/>
                <a:uFillTx/>
                <a:latin typeface="Arial" panose="020B0604020202020204"/>
                <a:ea typeface="+mn-ea"/>
                <a:cs typeface="+mn-cs"/>
              </a:rPr>
              <a:t>across regions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2"/>
                </a:solidFill>
                <a:latin typeface="Arial" panose="020B0604020202020204"/>
              </a:rPr>
              <a:t>Pragmatic subset models were compared with the full model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tx2"/>
                </a:solidFill>
                <a:latin typeface="Arial" panose="020B0604020202020204"/>
              </a:rPr>
              <a:t>All models were benchmarked against the ELF test and established PSC risk scores</a:t>
            </a:r>
            <a:endParaRPr kumimoji="0" lang="en-US" sz="1600" i="0" u="none" strike="noStrike" kern="1200" cap="none" spc="0" normalizeH="0" noProof="0" dirty="0">
              <a:ln>
                <a:noFill/>
              </a:ln>
              <a:solidFill>
                <a:schemeClr val="tx2"/>
              </a:solidFill>
              <a:effectLst/>
              <a:uLnTx/>
              <a:uFillTx/>
              <a:latin typeface="Arial" panose="020B0604020202020204"/>
              <a:ea typeface="+mn-ea"/>
              <a:cs typeface="+mn-cs"/>
            </a:endParaRPr>
          </a:p>
        </p:txBody>
      </p:sp>
      <p:pic>
        <p:nvPicPr>
          <p:cNvPr id="10" name="Picture 9">
            <a:hlinkClick r:id="rId5" action="ppaction://hlinksldjump"/>
            <a:extLst>
              <a:ext uri="{FF2B5EF4-FFF2-40B4-BE49-F238E27FC236}">
                <a16:creationId xmlns:a16="http://schemas.microsoft.com/office/drawing/2014/main" id="{A991E426-2F56-2B9D-A12F-9C81A9DC4C6E}"/>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724990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47B5A-23DA-69F8-9283-37F263D4A53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B657BB-F80F-5FB9-CDF4-8FA7E72E559C}"/>
              </a:ext>
            </a:extLst>
          </p:cNvPr>
          <p:cNvSpPr>
            <a:spLocks noGrp="1"/>
          </p:cNvSpPr>
          <p:nvPr>
            <p:ph idx="1"/>
          </p:nvPr>
        </p:nvSpPr>
        <p:spPr>
          <a:xfrm>
            <a:off x="194461" y="998072"/>
            <a:ext cx="4394347" cy="1577860"/>
          </a:xfrm>
        </p:spPr>
        <p:txBody>
          <a:bodyPr>
            <a:normAutofit/>
          </a:bodyPr>
          <a:lstStyle/>
          <a:p>
            <a:pPr marL="0" indent="0">
              <a:lnSpc>
                <a:spcPct val="100000"/>
              </a:lnSpc>
              <a:buNone/>
            </a:pPr>
            <a:r>
              <a:rPr lang="en-US" sz="2000" b="1" noProof="0" dirty="0">
                <a:solidFill>
                  <a:schemeClr val="bg1"/>
                </a:solidFill>
                <a:highlight>
                  <a:srgbClr val="FF6720"/>
                </a:highlight>
              </a:rPr>
              <a:t>RESULTS</a:t>
            </a:r>
          </a:p>
          <a:p>
            <a:pPr>
              <a:lnSpc>
                <a:spcPct val="100000"/>
              </a:lnSpc>
            </a:pPr>
            <a:r>
              <a:rPr lang="en-US" dirty="0">
                <a:solidFill>
                  <a:schemeClr val="tx1"/>
                </a:solidFill>
              </a:rPr>
              <a:t>50% of patients were followed for ≥7 years</a:t>
            </a:r>
            <a:endParaRPr lang="en-NZ" dirty="0">
              <a:solidFill>
                <a:schemeClr val="tx1"/>
              </a:solidFill>
            </a:endParaRPr>
          </a:p>
          <a:p>
            <a:pPr marL="0" indent="0">
              <a:lnSpc>
                <a:spcPct val="100000"/>
              </a:lnSpc>
              <a:buNone/>
            </a:pPr>
            <a:endParaRPr lang="en-US" sz="1800" noProof="0" dirty="0">
              <a:solidFill>
                <a:schemeClr val="bg1"/>
              </a:solidFill>
              <a:highlight>
                <a:srgbClr val="FF6720"/>
              </a:highlight>
            </a:endParaRPr>
          </a:p>
        </p:txBody>
      </p:sp>
      <p:sp>
        <p:nvSpPr>
          <p:cNvPr id="4" name="Title 3">
            <a:extLst>
              <a:ext uri="{FF2B5EF4-FFF2-40B4-BE49-F238E27FC236}">
                <a16:creationId xmlns:a16="http://schemas.microsoft.com/office/drawing/2014/main" id="{E4818E0A-FE59-6401-9046-5AEC66160EEA}"/>
              </a:ext>
            </a:extLst>
          </p:cNvPr>
          <p:cNvSpPr>
            <a:spLocks noGrp="1"/>
          </p:cNvSpPr>
          <p:nvPr>
            <p:ph type="title"/>
          </p:nvPr>
        </p:nvSpPr>
        <p:spPr>
          <a:xfrm>
            <a:off x="838200" y="0"/>
            <a:ext cx="10515600" cy="603849"/>
          </a:xfrm>
        </p:spPr>
        <p:txBody>
          <a:bodyPr>
            <a:noAutofit/>
          </a:bodyPr>
          <a:lstStyle/>
          <a:p>
            <a:r>
              <a:rPr lang="en-GB" noProof="0"/>
              <a:t>Development of a multi-biomarker model to predict transplant-free survival in primary sclerosing cholangitis: A multicentre retrospective study</a:t>
            </a:r>
            <a:endParaRPr lang="en-US" noProof="0"/>
          </a:p>
        </p:txBody>
      </p:sp>
      <p:sp>
        <p:nvSpPr>
          <p:cNvPr id="8" name="Text Placeholder 3">
            <a:extLst>
              <a:ext uri="{FF2B5EF4-FFF2-40B4-BE49-F238E27FC236}">
                <a16:creationId xmlns:a16="http://schemas.microsoft.com/office/drawing/2014/main" id="{1DB84340-E0AC-CB99-D09C-682520167A82}"/>
              </a:ext>
            </a:extLst>
          </p:cNvPr>
          <p:cNvSpPr txBox="1">
            <a:spLocks/>
          </p:cNvSpPr>
          <p:nvPr/>
        </p:nvSpPr>
        <p:spPr>
          <a:xfrm>
            <a:off x="190499" y="6366527"/>
            <a:ext cx="10412658" cy="37558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latin typeface="Arial" panose="020B0604020202020204" pitchFamily="34" charset="0"/>
                <a:cs typeface="Arial" panose="020B0604020202020204" pitchFamily="34" charset="0"/>
              </a:rPr>
            </a:br>
            <a:br>
              <a:rPr lang="en-US" sz="1000" noProof="0" dirty="0">
                <a:latin typeface="Arial" panose="020B0604020202020204" pitchFamily="34" charset="0"/>
                <a:cs typeface="Arial" panose="020B0604020202020204" pitchFamily="34" charset="0"/>
              </a:rPr>
            </a:br>
            <a:br>
              <a:rPr lang="en-US" sz="1000" noProof="0" dirty="0">
                <a:latin typeface="Arial" panose="020B0604020202020204" pitchFamily="34" charset="0"/>
                <a:cs typeface="Arial" panose="020B0604020202020204" pitchFamily="34" charset="0"/>
              </a:rPr>
            </a:br>
            <a:endParaRPr lang="en-US" sz="1000" noProof="0" dirty="0">
              <a:latin typeface="Arial" panose="020B0604020202020204" pitchFamily="34" charset="0"/>
              <a:cs typeface="Arial" panose="020B0604020202020204" pitchFamily="34" charset="0"/>
            </a:endParaRPr>
          </a:p>
          <a:p>
            <a:pPr marL="0" indent="0">
              <a:buNone/>
            </a:pPr>
            <a:r>
              <a:rPr lang="en-US" sz="1100" noProof="0" dirty="0">
                <a:latin typeface="Arial" panose="020B0604020202020204" pitchFamily="34" charset="0"/>
                <a:cs typeface="Arial" panose="020B0604020202020204" pitchFamily="34" charset="0"/>
              </a:rPr>
              <a:t>*</a:t>
            </a:r>
            <a:r>
              <a:rPr lang="en-US" sz="1100" noProof="0" dirty="0" err="1">
                <a:latin typeface="Arial" panose="020B0604020202020204" pitchFamily="34" charset="0"/>
                <a:cs typeface="Arial" panose="020B0604020202020204" pitchFamily="34" charset="0"/>
              </a:rPr>
              <a:t>Optimi</a:t>
            </a:r>
            <a:r>
              <a:rPr lang="en-US" sz="1100" dirty="0">
                <a:latin typeface="Arial" panose="020B0604020202020204" pitchFamily="34" charset="0"/>
                <a:cs typeface="Arial" panose="020B0604020202020204" pitchFamily="34" charset="0"/>
              </a:rPr>
              <a:t>s</a:t>
            </a:r>
            <a:r>
              <a:rPr lang="en-US" sz="1100" noProof="0" dirty="0">
                <a:latin typeface="Arial" panose="020B0604020202020204" pitchFamily="34" charset="0"/>
                <a:cs typeface="Arial" panose="020B0604020202020204" pitchFamily="34" charset="0"/>
              </a:rPr>
              <a:t>m-corrected.</a:t>
            </a:r>
            <a:br>
              <a:rPr lang="en-US" sz="1100" noProof="0" dirty="0">
                <a:latin typeface="Arial" panose="020B0604020202020204" pitchFamily="34" charset="0"/>
                <a:cs typeface="Arial" panose="020B0604020202020204" pitchFamily="34" charset="0"/>
              </a:rPr>
            </a:br>
            <a:r>
              <a:rPr lang="en-US" sz="1100" baseline="30000" noProof="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Including ELF, KTR, and PLP.</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Helgadottir H</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OS-006-YI.</a:t>
            </a:r>
          </a:p>
        </p:txBody>
      </p:sp>
      <p:cxnSp>
        <p:nvCxnSpPr>
          <p:cNvPr id="9" name="Straight Connector 8">
            <a:extLst>
              <a:ext uri="{FF2B5EF4-FFF2-40B4-BE49-F238E27FC236}">
                <a16:creationId xmlns:a16="http://schemas.microsoft.com/office/drawing/2014/main" id="{B1F7D920-F93F-8590-7CA5-2F00CE3B0A32}"/>
              </a:ext>
            </a:extLst>
          </p:cNvPr>
          <p:cNvCxnSpPr>
            <a:cxnSpLocks/>
          </p:cNvCxnSpPr>
          <p:nvPr/>
        </p:nvCxnSpPr>
        <p:spPr>
          <a:xfrm>
            <a:off x="4624165" y="4379318"/>
            <a:ext cx="0" cy="2235068"/>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66665641-04B9-5762-A733-A119F2853675}"/>
              </a:ext>
            </a:extLst>
          </p:cNvPr>
          <p:cNvGraphicFramePr>
            <a:graphicFrameLocks noGrp="1"/>
          </p:cNvGraphicFramePr>
          <p:nvPr>
            <p:extLst>
              <p:ext uri="{D42A27DB-BD31-4B8C-83A1-F6EECF244321}">
                <p14:modId xmlns:p14="http://schemas.microsoft.com/office/powerpoint/2010/main" val="2377100194"/>
              </p:ext>
            </p:extLst>
          </p:nvPr>
        </p:nvGraphicFramePr>
        <p:xfrm>
          <a:off x="190499" y="2156528"/>
          <a:ext cx="4398313" cy="1539382"/>
        </p:xfrm>
        <a:graphic>
          <a:graphicData uri="http://schemas.openxmlformats.org/drawingml/2006/table">
            <a:tbl>
              <a:tblPr firstRow="1" bandRow="1">
                <a:tableStyleId>{5C22544A-7EE6-4342-B048-85BDC9FD1C3A}</a:tableStyleId>
              </a:tblPr>
              <a:tblGrid>
                <a:gridCol w="3338860">
                  <a:extLst>
                    <a:ext uri="{9D8B030D-6E8A-4147-A177-3AD203B41FA5}">
                      <a16:colId xmlns:a16="http://schemas.microsoft.com/office/drawing/2014/main" val="2350095507"/>
                    </a:ext>
                  </a:extLst>
                </a:gridCol>
                <a:gridCol w="1059453">
                  <a:extLst>
                    <a:ext uri="{9D8B030D-6E8A-4147-A177-3AD203B41FA5}">
                      <a16:colId xmlns:a16="http://schemas.microsoft.com/office/drawing/2014/main" val="1442077296"/>
                    </a:ext>
                  </a:extLst>
                </a:gridCol>
              </a:tblGrid>
              <a:tr h="442102">
                <a:tc>
                  <a:txBody>
                    <a:bodyPr/>
                    <a:lstStyle/>
                    <a:p>
                      <a:endParaRPr lang="en-NZ" sz="1200" baseline="30000">
                        <a:solidFill>
                          <a:schemeClr val="accent2"/>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NZ" sz="1200">
                          <a:latin typeface="Arial" panose="020B0604020202020204" pitchFamily="34" charset="0"/>
                          <a:cs typeface="Arial" panose="020B0604020202020204" pitchFamily="34" charset="0"/>
                        </a:rPr>
                        <a:t>N=906</a:t>
                      </a:r>
                    </a:p>
                  </a:txBody>
                  <a:tcPr anchor="ctr">
                    <a:solidFill>
                      <a:schemeClr val="accent2"/>
                    </a:solidFill>
                  </a:tcPr>
                </a:tc>
                <a:extLst>
                  <a:ext uri="{0D108BD9-81ED-4DB2-BD59-A6C34878D82A}">
                    <a16:rowId xmlns:a16="http://schemas.microsoft.com/office/drawing/2014/main" val="672096379"/>
                  </a:ext>
                </a:extLst>
              </a:tr>
              <a:tr h="204047">
                <a:tc>
                  <a:txBody>
                    <a:bodyPr/>
                    <a:lstStyle/>
                    <a:p>
                      <a:r>
                        <a:rPr lang="en-US" sz="1200" b="1">
                          <a:solidFill>
                            <a:schemeClr val="accent1"/>
                          </a:solidFill>
                          <a:latin typeface="Arial" panose="020B0604020202020204" pitchFamily="34" charset="0"/>
                          <a:cs typeface="Arial" panose="020B0604020202020204" pitchFamily="34" charset="0"/>
                        </a:rPr>
                        <a:t>Age, years, median (IQR)</a:t>
                      </a:r>
                      <a:endParaRPr lang="en-NZ" sz="1200" b="1">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47 (34–60)</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lumMod val="95000"/>
                      </a:schemeClr>
                    </a:solidFill>
                  </a:tcPr>
                </a:tc>
                <a:extLst>
                  <a:ext uri="{0D108BD9-81ED-4DB2-BD59-A6C34878D82A}">
                    <a16:rowId xmlns:a16="http://schemas.microsoft.com/office/drawing/2014/main" val="1294919655"/>
                  </a:ext>
                </a:extLst>
              </a:tr>
              <a:tr h="204047">
                <a:tc>
                  <a:txBody>
                    <a:bodyPr/>
                    <a:lstStyle/>
                    <a:p>
                      <a:r>
                        <a:rPr lang="en-NZ" sz="1200" b="1">
                          <a:solidFill>
                            <a:schemeClr val="accent1"/>
                          </a:solidFill>
                          <a:latin typeface="Arial" panose="020B0604020202020204" pitchFamily="34" charset="0"/>
                          <a:cs typeface="Arial" panose="020B0604020202020204" pitchFamily="34" charset="0"/>
                        </a:rPr>
                        <a:t>Male, %</a:t>
                      </a:r>
                    </a:p>
                  </a:txBody>
                  <a:tcPr anchor="ctr">
                    <a:solidFill>
                      <a:schemeClr val="bg1">
                        <a:lumMod val="95000"/>
                      </a:schemeClr>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64</a:t>
                      </a:r>
                    </a:p>
                  </a:txBody>
                  <a:tcPr anchor="ctr">
                    <a:solidFill>
                      <a:schemeClr val="bg1">
                        <a:lumMod val="95000"/>
                      </a:schemeClr>
                    </a:solidFill>
                  </a:tcPr>
                </a:tc>
                <a:extLst>
                  <a:ext uri="{0D108BD9-81ED-4DB2-BD59-A6C34878D82A}">
                    <a16:rowId xmlns:a16="http://schemas.microsoft.com/office/drawing/2014/main" val="3955119680"/>
                  </a:ext>
                </a:extLst>
              </a:tr>
              <a:tr h="204047">
                <a:tc>
                  <a:txBody>
                    <a:bodyPr/>
                    <a:lstStyle/>
                    <a:p>
                      <a:r>
                        <a:rPr lang="en-NZ" sz="1200" b="1">
                          <a:solidFill>
                            <a:schemeClr val="accent1"/>
                          </a:solidFill>
                          <a:latin typeface="Arial" panose="020B0604020202020204" pitchFamily="34" charset="0"/>
                          <a:cs typeface="Arial" panose="020B0604020202020204" pitchFamily="34" charset="0"/>
                        </a:rPr>
                        <a:t>IBD, %</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79</a:t>
                      </a:r>
                    </a:p>
                  </a:txBody>
                  <a:tcPr anchor="ctr">
                    <a:solidFill>
                      <a:schemeClr val="bg1"/>
                    </a:solidFill>
                  </a:tcPr>
                </a:tc>
                <a:extLst>
                  <a:ext uri="{0D108BD9-81ED-4DB2-BD59-A6C34878D82A}">
                    <a16:rowId xmlns:a16="http://schemas.microsoft.com/office/drawing/2014/main" val="2087262494"/>
                  </a:ext>
                </a:extLst>
              </a:tr>
              <a:tr h="204047">
                <a:tc>
                  <a:txBody>
                    <a:bodyPr/>
                    <a:lstStyle/>
                    <a:p>
                      <a:r>
                        <a:rPr lang="en-NZ" sz="1200" b="1">
                          <a:solidFill>
                            <a:schemeClr val="accent1"/>
                          </a:solidFill>
                          <a:latin typeface="Arial" panose="020B0604020202020204" pitchFamily="34" charset="0"/>
                          <a:cs typeface="Arial" panose="020B0604020202020204" pitchFamily="34" charset="0"/>
                        </a:rPr>
                        <a:t>Ursodeoxycholic acid, %</a:t>
                      </a:r>
                    </a:p>
                  </a:txBody>
                  <a:tcPr anchor="ctr">
                    <a:solidFill>
                      <a:schemeClr val="bg1">
                        <a:lumMod val="95000"/>
                      </a:schemeClr>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57</a:t>
                      </a:r>
                    </a:p>
                  </a:txBody>
                  <a:tcPr anchor="b">
                    <a:solidFill>
                      <a:schemeClr val="bg1">
                        <a:lumMod val="95000"/>
                      </a:schemeClr>
                    </a:solidFill>
                  </a:tcPr>
                </a:tc>
                <a:extLst>
                  <a:ext uri="{0D108BD9-81ED-4DB2-BD59-A6C34878D82A}">
                    <a16:rowId xmlns:a16="http://schemas.microsoft.com/office/drawing/2014/main" val="2785188041"/>
                  </a:ext>
                </a:extLst>
              </a:tr>
            </a:tbl>
          </a:graphicData>
        </a:graphic>
      </p:graphicFrame>
      <p:sp>
        <p:nvSpPr>
          <p:cNvPr id="5" name="TextBox 4">
            <a:extLst>
              <a:ext uri="{FF2B5EF4-FFF2-40B4-BE49-F238E27FC236}">
                <a16:creationId xmlns:a16="http://schemas.microsoft.com/office/drawing/2014/main" id="{F59BFBFB-35E4-11D6-F5D7-96E377A2D08B}"/>
              </a:ext>
            </a:extLst>
          </p:cNvPr>
          <p:cNvSpPr txBox="1"/>
          <p:nvPr/>
        </p:nvSpPr>
        <p:spPr>
          <a:xfrm>
            <a:off x="646343" y="1766334"/>
            <a:ext cx="3486624"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Baseline characteristics</a:t>
            </a:r>
          </a:p>
        </p:txBody>
      </p:sp>
      <p:graphicFrame>
        <p:nvGraphicFramePr>
          <p:cNvPr id="12" name="Chart 11">
            <a:extLst>
              <a:ext uri="{FF2B5EF4-FFF2-40B4-BE49-F238E27FC236}">
                <a16:creationId xmlns:a16="http://schemas.microsoft.com/office/drawing/2014/main" id="{9FAAA363-3E69-0357-E39D-02BAF9DB6B25}"/>
              </a:ext>
            </a:extLst>
          </p:cNvPr>
          <p:cNvGraphicFramePr/>
          <p:nvPr>
            <p:extLst>
              <p:ext uri="{D42A27DB-BD31-4B8C-83A1-F6EECF244321}">
                <p14:modId xmlns:p14="http://schemas.microsoft.com/office/powerpoint/2010/main" val="1672857928"/>
              </p:ext>
            </p:extLst>
          </p:nvPr>
        </p:nvGraphicFramePr>
        <p:xfrm>
          <a:off x="190499" y="4256950"/>
          <a:ext cx="4337824" cy="2028065"/>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1894A341-6DB0-CAE1-78ED-64429BBCEDC3}"/>
              </a:ext>
            </a:extLst>
          </p:cNvPr>
          <p:cNvSpPr txBox="1"/>
          <p:nvPr/>
        </p:nvSpPr>
        <p:spPr>
          <a:xfrm>
            <a:off x="646343" y="3856098"/>
            <a:ext cx="3486624" cy="523220"/>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Composite endpoint </a:t>
            </a:r>
            <a:br>
              <a:rPr lang="en-NZ" sz="1400" b="1">
                <a:latin typeface="Arial" panose="020B0604020202020204" pitchFamily="34" charset="0"/>
                <a:cs typeface="Arial" panose="020B0604020202020204" pitchFamily="34" charset="0"/>
              </a:rPr>
            </a:br>
            <a:r>
              <a:rPr lang="en-NZ" sz="1400" b="1">
                <a:latin typeface="Arial" panose="020B0604020202020204" pitchFamily="34" charset="0"/>
                <a:cs typeface="Arial" panose="020B0604020202020204" pitchFamily="34" charset="0"/>
              </a:rPr>
              <a:t>of liver transplant or death</a:t>
            </a:r>
          </a:p>
        </p:txBody>
      </p:sp>
      <p:graphicFrame>
        <p:nvGraphicFramePr>
          <p:cNvPr id="14" name="Table 13">
            <a:extLst>
              <a:ext uri="{FF2B5EF4-FFF2-40B4-BE49-F238E27FC236}">
                <a16:creationId xmlns:a16="http://schemas.microsoft.com/office/drawing/2014/main" id="{685C7279-44E8-5A10-051B-9A80A6461DD1}"/>
              </a:ext>
            </a:extLst>
          </p:cNvPr>
          <p:cNvGraphicFramePr>
            <a:graphicFrameLocks noGrp="1"/>
          </p:cNvGraphicFramePr>
          <p:nvPr>
            <p:extLst>
              <p:ext uri="{D42A27DB-BD31-4B8C-83A1-F6EECF244321}">
                <p14:modId xmlns:p14="http://schemas.microsoft.com/office/powerpoint/2010/main" val="1978389287"/>
              </p:ext>
            </p:extLst>
          </p:nvPr>
        </p:nvGraphicFramePr>
        <p:xfrm>
          <a:off x="4912157" y="1458557"/>
          <a:ext cx="7145518" cy="1905142"/>
        </p:xfrm>
        <a:graphic>
          <a:graphicData uri="http://schemas.openxmlformats.org/drawingml/2006/table">
            <a:tbl>
              <a:tblPr firstRow="1" bandRow="1">
                <a:tableStyleId>{5C22544A-7EE6-4342-B048-85BDC9FD1C3A}</a:tableStyleId>
              </a:tblPr>
              <a:tblGrid>
                <a:gridCol w="1994858">
                  <a:extLst>
                    <a:ext uri="{9D8B030D-6E8A-4147-A177-3AD203B41FA5}">
                      <a16:colId xmlns:a16="http://schemas.microsoft.com/office/drawing/2014/main" val="2350095507"/>
                    </a:ext>
                  </a:extLst>
                </a:gridCol>
                <a:gridCol w="1287665">
                  <a:extLst>
                    <a:ext uri="{9D8B030D-6E8A-4147-A177-3AD203B41FA5}">
                      <a16:colId xmlns:a16="http://schemas.microsoft.com/office/drawing/2014/main" val="1442077296"/>
                    </a:ext>
                  </a:extLst>
                </a:gridCol>
                <a:gridCol w="1287665">
                  <a:extLst>
                    <a:ext uri="{9D8B030D-6E8A-4147-A177-3AD203B41FA5}">
                      <a16:colId xmlns:a16="http://schemas.microsoft.com/office/drawing/2014/main" val="1043996165"/>
                    </a:ext>
                  </a:extLst>
                </a:gridCol>
                <a:gridCol w="1287665">
                  <a:extLst>
                    <a:ext uri="{9D8B030D-6E8A-4147-A177-3AD203B41FA5}">
                      <a16:colId xmlns:a16="http://schemas.microsoft.com/office/drawing/2014/main" val="2738457412"/>
                    </a:ext>
                  </a:extLst>
                </a:gridCol>
                <a:gridCol w="1287665">
                  <a:extLst>
                    <a:ext uri="{9D8B030D-6E8A-4147-A177-3AD203B41FA5}">
                      <a16:colId xmlns:a16="http://schemas.microsoft.com/office/drawing/2014/main" val="3326505984"/>
                    </a:ext>
                  </a:extLst>
                </a:gridCol>
              </a:tblGrid>
              <a:tr h="442102">
                <a:tc>
                  <a:txBody>
                    <a:bodyPr/>
                    <a:lstStyle/>
                    <a:p>
                      <a:endParaRPr lang="en-NZ" sz="1200" baseline="30000">
                        <a:solidFill>
                          <a:schemeClr val="accent2"/>
                        </a:solidFill>
                        <a:latin typeface="Arial" panose="020B0604020202020204" pitchFamily="34" charset="0"/>
                        <a:cs typeface="Arial" panose="020B0604020202020204" pitchFamily="34" charset="0"/>
                      </a:endParaRPr>
                    </a:p>
                  </a:txBody>
                  <a:tcPr anchor="ctr">
                    <a:solidFill>
                      <a:schemeClr val="bg1"/>
                    </a:solidFill>
                  </a:tcPr>
                </a:tc>
                <a:tc gridSpan="2">
                  <a:txBody>
                    <a:bodyPr/>
                    <a:lstStyle/>
                    <a:p>
                      <a:pPr algn="ctr"/>
                      <a:r>
                        <a:rPr lang="en-NZ" sz="1200">
                          <a:latin typeface="Arial" panose="020B0604020202020204" pitchFamily="34" charset="0"/>
                          <a:cs typeface="Arial" panose="020B0604020202020204" pitchFamily="34" charset="0"/>
                        </a:rPr>
                        <a:t>2 years</a:t>
                      </a:r>
                      <a:endParaRPr lang="en-NZ" sz="1200" b="0">
                        <a:latin typeface="Arial" panose="020B0604020202020204" pitchFamily="34" charset="0"/>
                        <a:cs typeface="Arial" panose="020B0604020202020204" pitchFamily="34" charset="0"/>
                      </a:endParaRPr>
                    </a:p>
                  </a:txBody>
                  <a:tcPr anchor="ctr">
                    <a:solidFill>
                      <a:schemeClr val="accent2"/>
                    </a:solidFill>
                  </a:tcPr>
                </a:tc>
                <a:tc hMerge="1">
                  <a:txBody>
                    <a:bodyPr/>
                    <a:lstStyle/>
                    <a:p>
                      <a:endParaRPr lang="en-NZ"/>
                    </a:p>
                  </a:txBody>
                  <a:tcPr/>
                </a:tc>
                <a:tc gridSpan="2">
                  <a:txBody>
                    <a:bodyPr/>
                    <a:lstStyle/>
                    <a:p>
                      <a:pPr algn="ctr"/>
                      <a:r>
                        <a:rPr lang="en-US" sz="1200" b="1">
                          <a:latin typeface="Arial" panose="020B0604020202020204" pitchFamily="34" charset="0"/>
                          <a:cs typeface="Arial" panose="020B0604020202020204" pitchFamily="34" charset="0"/>
                        </a:rPr>
                        <a:t>5 years</a:t>
                      </a:r>
                      <a:endParaRPr lang="en-NZ" sz="1200" b="0">
                        <a:latin typeface="Arial" panose="020B0604020202020204" pitchFamily="34" charset="0"/>
                        <a:cs typeface="Arial" panose="020B0604020202020204" pitchFamily="34" charset="0"/>
                      </a:endParaRPr>
                    </a:p>
                  </a:txBody>
                  <a:tcPr anchor="ctr">
                    <a:solidFill>
                      <a:schemeClr val="accent2"/>
                    </a:solidFill>
                  </a:tcPr>
                </a:tc>
                <a:tc hMerge="1">
                  <a:txBody>
                    <a:bodyPr/>
                    <a:lstStyle/>
                    <a:p>
                      <a:endParaRPr lang="en-NZ"/>
                    </a:p>
                  </a:txBody>
                  <a:tcPr/>
                </a:tc>
                <a:extLst>
                  <a:ext uri="{0D108BD9-81ED-4DB2-BD59-A6C34878D82A}">
                    <a16:rowId xmlns:a16="http://schemas.microsoft.com/office/drawing/2014/main" val="672096379"/>
                  </a:ext>
                </a:extLst>
              </a:tr>
              <a:tr h="442102">
                <a:tc>
                  <a:txBody>
                    <a:bodyPr/>
                    <a:lstStyle/>
                    <a:p>
                      <a:endParaRPr lang="en-NZ" sz="1200" baseline="30000">
                        <a:solidFill>
                          <a:schemeClr val="accent2"/>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b="0">
                          <a:solidFill>
                            <a:schemeClr val="bg1"/>
                          </a:solidFill>
                          <a:latin typeface="Arial" panose="020B0604020202020204" pitchFamily="34" charset="0"/>
                          <a:cs typeface="Arial" panose="020B0604020202020204" pitchFamily="34" charset="0"/>
                        </a:rPr>
                        <a:t>C-index (IQR)*</a:t>
                      </a:r>
                      <a:endParaRPr lang="en-NZ" sz="1200" b="0">
                        <a:solidFill>
                          <a:schemeClr val="bg1"/>
                        </a:solidFill>
                        <a:latin typeface="Arial" panose="020B0604020202020204" pitchFamily="34" charset="0"/>
                        <a:cs typeface="Arial" panose="020B0604020202020204" pitchFamily="34" charset="0"/>
                      </a:endParaRPr>
                    </a:p>
                  </a:txBody>
                  <a:tcPr anchor="ctr">
                    <a:solidFill>
                      <a:schemeClr val="accent2"/>
                    </a:solidFill>
                  </a:tcPr>
                </a:tc>
                <a:tc>
                  <a:txBody>
                    <a:bodyPr/>
                    <a:lstStyle/>
                    <a:p>
                      <a:pPr algn="ctr"/>
                      <a:r>
                        <a:rPr lang="en-US" sz="1200" b="0">
                          <a:solidFill>
                            <a:schemeClr val="bg1"/>
                          </a:solidFill>
                          <a:latin typeface="Arial" panose="020B0604020202020204" pitchFamily="34" charset="0"/>
                          <a:cs typeface="Arial" panose="020B0604020202020204" pitchFamily="34" charset="0"/>
                        </a:rPr>
                        <a:t>Calibration slope</a:t>
                      </a:r>
                      <a:endParaRPr lang="en-NZ" sz="1200" b="0">
                        <a:solidFill>
                          <a:schemeClr val="bg1"/>
                        </a:solidFill>
                        <a:latin typeface="Arial" panose="020B0604020202020204" pitchFamily="34" charset="0"/>
                        <a:cs typeface="Arial" panose="020B0604020202020204" pitchFamily="34" charset="0"/>
                      </a:endParaRPr>
                    </a:p>
                  </a:txBody>
                  <a:tcPr anchor="ctr">
                    <a:solidFill>
                      <a:schemeClr val="accent2"/>
                    </a:solidFill>
                  </a:tcPr>
                </a:tc>
                <a:tc>
                  <a:txBody>
                    <a:bodyPr/>
                    <a:lstStyle/>
                    <a:p>
                      <a:pPr algn="ctr"/>
                      <a:r>
                        <a:rPr lang="en-US" sz="1200" b="0">
                          <a:solidFill>
                            <a:schemeClr val="bg1"/>
                          </a:solidFill>
                          <a:latin typeface="Arial" panose="020B0604020202020204" pitchFamily="34" charset="0"/>
                          <a:cs typeface="Arial" panose="020B0604020202020204" pitchFamily="34" charset="0"/>
                        </a:rPr>
                        <a:t>C-index (IQR)*</a:t>
                      </a:r>
                      <a:endParaRPr lang="en-NZ" sz="1200" b="0">
                        <a:solidFill>
                          <a:schemeClr val="bg1"/>
                        </a:solidFill>
                        <a:latin typeface="Arial" panose="020B0604020202020204" pitchFamily="34" charset="0"/>
                        <a:cs typeface="Arial" panose="020B0604020202020204" pitchFamily="34" charset="0"/>
                      </a:endParaRPr>
                    </a:p>
                  </a:txBody>
                  <a:tcPr anchor="ctr">
                    <a:solidFill>
                      <a:schemeClr val="accent2"/>
                    </a:solidFill>
                  </a:tcPr>
                </a:tc>
                <a:tc>
                  <a:txBody>
                    <a:bodyPr/>
                    <a:lstStyle/>
                    <a:p>
                      <a:pPr algn="ctr"/>
                      <a:r>
                        <a:rPr lang="en-US" sz="1200" b="0">
                          <a:solidFill>
                            <a:schemeClr val="bg1"/>
                          </a:solidFill>
                          <a:latin typeface="Arial" panose="020B0604020202020204" pitchFamily="34" charset="0"/>
                          <a:cs typeface="Arial" panose="020B0604020202020204" pitchFamily="34" charset="0"/>
                        </a:rPr>
                        <a:t>Calibration slope</a:t>
                      </a:r>
                      <a:endParaRPr lang="en-NZ" sz="1200" b="0">
                        <a:solidFill>
                          <a:schemeClr val="bg1"/>
                        </a:solidFill>
                        <a:latin typeface="Arial" panose="020B0604020202020204" pitchFamily="34" charset="0"/>
                        <a:cs typeface="Arial" panose="020B0604020202020204" pitchFamily="34" charset="0"/>
                      </a:endParaRPr>
                    </a:p>
                  </a:txBody>
                  <a:tcPr anchor="ctr">
                    <a:solidFill>
                      <a:schemeClr val="accent2"/>
                    </a:solidFill>
                  </a:tcPr>
                </a:tc>
                <a:extLst>
                  <a:ext uri="{0D108BD9-81ED-4DB2-BD59-A6C34878D82A}">
                    <a16:rowId xmlns:a16="http://schemas.microsoft.com/office/drawing/2014/main" val="1571594027"/>
                  </a:ext>
                </a:extLst>
              </a:tr>
              <a:tr h="204047">
                <a:tc>
                  <a:txBody>
                    <a:bodyPr/>
                    <a:lstStyle/>
                    <a:p>
                      <a:r>
                        <a:rPr lang="en-US" sz="1200" b="1">
                          <a:solidFill>
                            <a:schemeClr val="accent1"/>
                          </a:solidFill>
                          <a:latin typeface="Arial" panose="020B0604020202020204" pitchFamily="34" charset="0"/>
                          <a:cs typeface="Arial" panose="020B0604020202020204" pitchFamily="34" charset="0"/>
                        </a:rPr>
                        <a:t>Full model</a:t>
                      </a:r>
                      <a:endParaRPr lang="en-NZ" sz="1200" b="1">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0.834 </a:t>
                      </a:r>
                      <a:br>
                        <a:rPr lang="en-US" sz="1200">
                          <a:solidFill>
                            <a:schemeClr val="accent1"/>
                          </a:solidFill>
                          <a:latin typeface="Arial" panose="020B0604020202020204" pitchFamily="34" charset="0"/>
                          <a:cs typeface="Arial" panose="020B0604020202020204" pitchFamily="34" charset="0"/>
                        </a:rPr>
                      </a:br>
                      <a:r>
                        <a:rPr lang="en-US" sz="1200">
                          <a:solidFill>
                            <a:schemeClr val="accent1"/>
                          </a:solidFill>
                          <a:latin typeface="Arial" panose="020B0604020202020204" pitchFamily="34" charset="0"/>
                          <a:cs typeface="Arial" panose="020B0604020202020204" pitchFamily="34" charset="0"/>
                        </a:rPr>
                        <a:t>(0.832–0.836)</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0.880</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0.822 </a:t>
                      </a:r>
                      <a:br>
                        <a:rPr lang="en-US" sz="1200">
                          <a:solidFill>
                            <a:schemeClr val="accent1"/>
                          </a:solidFill>
                          <a:latin typeface="Arial" panose="020B0604020202020204" pitchFamily="34" charset="0"/>
                          <a:cs typeface="Arial" panose="020B0604020202020204" pitchFamily="34" charset="0"/>
                        </a:rPr>
                      </a:br>
                      <a:r>
                        <a:rPr lang="en-US" sz="1200">
                          <a:solidFill>
                            <a:schemeClr val="accent1"/>
                          </a:solidFill>
                          <a:latin typeface="Arial" panose="020B0604020202020204" pitchFamily="34" charset="0"/>
                          <a:cs typeface="Arial" panose="020B0604020202020204" pitchFamily="34" charset="0"/>
                        </a:rPr>
                        <a:t>(0.821–0.822)</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0.916</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955119680"/>
                  </a:ext>
                </a:extLst>
              </a:tr>
              <a:tr h="204047">
                <a:tc>
                  <a:txBody>
                    <a:bodyPr/>
                    <a:lstStyle/>
                    <a:p>
                      <a:r>
                        <a:rPr lang="en-US" sz="1200" b="1">
                          <a:solidFill>
                            <a:schemeClr val="accent1"/>
                          </a:solidFill>
                          <a:latin typeface="Arial" panose="020B0604020202020204" pitchFamily="34" charset="0"/>
                          <a:cs typeface="Arial" panose="020B0604020202020204" pitchFamily="34" charset="0"/>
                        </a:rPr>
                        <a:t>Pragmatic model</a:t>
                      </a:r>
                      <a:r>
                        <a:rPr lang="en-US" sz="1200" b="1" baseline="30000">
                          <a:solidFill>
                            <a:schemeClr val="accent1"/>
                          </a:solidFill>
                          <a:latin typeface="Arial" panose="020B0604020202020204" pitchFamily="34" charset="0"/>
                          <a:cs typeface="Arial" panose="020B0604020202020204" pitchFamily="34" charset="0"/>
                        </a:rPr>
                        <a:t>†</a:t>
                      </a:r>
                      <a:endParaRPr lang="en-NZ" sz="1200" b="1">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NR</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NR</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0.817</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0.970</a:t>
                      </a:r>
                      <a:endParaRPr lang="en-NZ" sz="1200">
                        <a:solidFill>
                          <a:schemeClr val="accent1"/>
                        </a:solidFill>
                        <a:latin typeface="Arial" panose="020B0604020202020204" pitchFamily="34" charset="0"/>
                        <a:cs typeface="Arial" panose="020B0604020202020204" pitchFamily="34" charset="0"/>
                      </a:endParaRPr>
                    </a:p>
                  </a:txBody>
                  <a:tcPr anchor="ctr">
                    <a:solidFill>
                      <a:schemeClr val="bg1"/>
                    </a:solidFill>
                  </a:tcPr>
                </a:tc>
                <a:extLst>
                  <a:ext uri="{0D108BD9-81ED-4DB2-BD59-A6C34878D82A}">
                    <a16:rowId xmlns:a16="http://schemas.microsoft.com/office/drawing/2014/main" val="2087262494"/>
                  </a:ext>
                </a:extLst>
              </a:tr>
              <a:tr h="204047">
                <a:tc>
                  <a:txBody>
                    <a:bodyPr/>
                    <a:lstStyle/>
                    <a:p>
                      <a:r>
                        <a:rPr lang="en-US" sz="1200" b="1">
                          <a:solidFill>
                            <a:schemeClr val="accent1"/>
                          </a:solidFill>
                          <a:latin typeface="Arial" panose="020B0604020202020204" pitchFamily="34" charset="0"/>
                          <a:cs typeface="Arial" panose="020B0604020202020204" pitchFamily="34" charset="0"/>
                        </a:rPr>
                        <a:t>ELF-only model</a:t>
                      </a:r>
                      <a:endParaRPr lang="en-NZ" sz="1200" b="1">
                        <a:solidFill>
                          <a:schemeClr val="accent1"/>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NR</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NR</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0.79</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lumMod val="95000"/>
                      </a:schemeClr>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0.99</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lumMod val="95000"/>
                      </a:schemeClr>
                    </a:solidFill>
                  </a:tcPr>
                </a:tc>
                <a:extLst>
                  <a:ext uri="{0D108BD9-81ED-4DB2-BD59-A6C34878D82A}">
                    <a16:rowId xmlns:a16="http://schemas.microsoft.com/office/drawing/2014/main" val="2785188041"/>
                  </a:ext>
                </a:extLst>
              </a:tr>
            </a:tbl>
          </a:graphicData>
        </a:graphic>
      </p:graphicFrame>
      <p:sp>
        <p:nvSpPr>
          <p:cNvPr id="15" name="TextBox 14">
            <a:extLst>
              <a:ext uri="{FF2B5EF4-FFF2-40B4-BE49-F238E27FC236}">
                <a16:creationId xmlns:a16="http://schemas.microsoft.com/office/drawing/2014/main" id="{0943D662-7873-4826-F4B0-520DA3C20FFC}"/>
              </a:ext>
            </a:extLst>
          </p:cNvPr>
          <p:cNvSpPr txBox="1"/>
          <p:nvPr/>
        </p:nvSpPr>
        <p:spPr>
          <a:xfrm>
            <a:off x="7867176" y="1064705"/>
            <a:ext cx="3486624"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Model validation</a:t>
            </a:r>
          </a:p>
        </p:txBody>
      </p:sp>
      <p:sp>
        <p:nvSpPr>
          <p:cNvPr id="16" name="TextBox 15">
            <a:extLst>
              <a:ext uri="{FF2B5EF4-FFF2-40B4-BE49-F238E27FC236}">
                <a16:creationId xmlns:a16="http://schemas.microsoft.com/office/drawing/2014/main" id="{7220B58F-6DF1-E856-53DF-259993598989}"/>
              </a:ext>
            </a:extLst>
          </p:cNvPr>
          <p:cNvSpPr txBox="1"/>
          <p:nvPr/>
        </p:nvSpPr>
        <p:spPr>
          <a:xfrm>
            <a:off x="4624163" y="3548321"/>
            <a:ext cx="7433510"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Both the full and pragmatic model outperformed the ELF-only model, and provided incremental predictive value beyond the Amsterdam–Oxford PSC model and the PSC Risk Estimate Tool</a:t>
            </a:r>
            <a:endParaRPr lang="en-NZ" sz="1600" dirty="0">
              <a:latin typeface="Arial" panose="020B060402020202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7E69667A-5ED7-5F07-DD43-6C24AD441A29}"/>
              </a:ext>
            </a:extLst>
          </p:cNvPr>
          <p:cNvCxnSpPr>
            <a:cxnSpLocks/>
          </p:cNvCxnSpPr>
          <p:nvPr/>
        </p:nvCxnSpPr>
        <p:spPr>
          <a:xfrm flipH="1">
            <a:off x="4624165" y="4386555"/>
            <a:ext cx="7148735"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24" name="Content Placeholder 1">
            <a:extLst>
              <a:ext uri="{FF2B5EF4-FFF2-40B4-BE49-F238E27FC236}">
                <a16:creationId xmlns:a16="http://schemas.microsoft.com/office/drawing/2014/main" id="{CFAE2F65-AFBF-C7CC-30FD-E85D73D2B778}"/>
              </a:ext>
            </a:extLst>
          </p:cNvPr>
          <p:cNvSpPr txBox="1">
            <a:spLocks/>
          </p:cNvSpPr>
          <p:nvPr/>
        </p:nvSpPr>
        <p:spPr>
          <a:xfrm>
            <a:off x="4624162" y="4442197"/>
            <a:ext cx="7433509" cy="179660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200" b="1" dirty="0">
                <a:solidFill>
                  <a:schemeClr val="bg1"/>
                </a:solidFill>
                <a:highlight>
                  <a:srgbClr val="FF6720"/>
                </a:highlight>
                <a:latin typeface="Arial" panose="020B0604020202020204" pitchFamily="34" charset="0"/>
                <a:cs typeface="Arial" panose="020B0604020202020204" pitchFamily="34" charset="0"/>
              </a:rPr>
              <a:t>CONCLUSIONS</a:t>
            </a:r>
            <a:endParaRPr lang="en-US" sz="2000" b="1" dirty="0">
              <a:solidFill>
                <a:schemeClr val="bg1"/>
              </a:solidFill>
              <a:highlight>
                <a:srgbClr val="FF6720"/>
              </a:highlight>
              <a:latin typeface="Arial" panose="020B0604020202020204" pitchFamily="34" charset="0"/>
              <a:cs typeface="Arial" panose="020B0604020202020204" pitchFamily="34" charset="0"/>
            </a:endParaRPr>
          </a:p>
          <a:p>
            <a:pPr>
              <a:lnSpc>
                <a:spcPct val="100000"/>
              </a:lnSpc>
            </a:pPr>
            <a:r>
              <a:rPr lang="en-US" sz="1600" dirty="0">
                <a:solidFill>
                  <a:schemeClr val="tx1"/>
                </a:solidFill>
                <a:latin typeface="Arial" panose="020B0604020202020204" pitchFamily="34" charset="0"/>
                <a:cs typeface="Arial" panose="020B0604020202020204" pitchFamily="34" charset="0"/>
              </a:rPr>
              <a:t>The models showed strong discrimination and good calibration</a:t>
            </a:r>
          </a:p>
          <a:p>
            <a:pPr>
              <a:lnSpc>
                <a:spcPct val="100000"/>
              </a:lnSpc>
            </a:pPr>
            <a:r>
              <a:rPr lang="en-US" sz="1600" dirty="0">
                <a:solidFill>
                  <a:schemeClr val="tx1"/>
                </a:solidFill>
                <a:latin typeface="Arial" panose="020B0604020202020204" pitchFamily="34" charset="0"/>
                <a:cs typeface="Arial" panose="020B0604020202020204" pitchFamily="34" charset="0"/>
              </a:rPr>
              <a:t>A pragmatic model, capturing fibrosis, inflammation, and gut microbial metabolism, achieved predictive performance comparable to the full model</a:t>
            </a:r>
          </a:p>
          <a:p>
            <a:pPr>
              <a:lnSpc>
                <a:spcPct val="100000"/>
              </a:lnSpc>
            </a:pPr>
            <a:r>
              <a:rPr lang="en-US" sz="1600" dirty="0">
                <a:solidFill>
                  <a:schemeClr val="tx1"/>
                </a:solidFill>
                <a:latin typeface="Arial" panose="020B0604020202020204" pitchFamily="34" charset="0"/>
                <a:cs typeface="Arial" panose="020B0604020202020204" pitchFamily="34" charset="0"/>
              </a:rPr>
              <a:t>These findings provide proof-of-principle that integrating markers of distinct disease processes can improve risk prediction in PSC</a:t>
            </a:r>
            <a:endParaRPr lang="en-US" sz="2000" dirty="0">
              <a:solidFill>
                <a:schemeClr val="bg1"/>
              </a:solidFill>
              <a:highlight>
                <a:srgbClr val="FF6720"/>
              </a:highlight>
              <a:latin typeface="Arial" panose="020B0604020202020204" pitchFamily="34" charset="0"/>
              <a:cs typeface="Arial" panose="020B0604020202020204" pitchFamily="34" charset="0"/>
            </a:endParaRPr>
          </a:p>
        </p:txBody>
      </p:sp>
      <p:pic>
        <p:nvPicPr>
          <p:cNvPr id="6" name="Picture 5">
            <a:hlinkClick r:id="rId4" action="ppaction://hlinksldjump"/>
            <a:extLst>
              <a:ext uri="{FF2B5EF4-FFF2-40B4-BE49-F238E27FC236}">
                <a16:creationId xmlns:a16="http://schemas.microsoft.com/office/drawing/2014/main" id="{9658CB27-7FA2-CE44-312C-29A5838A5427}"/>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660864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AB89C88-C974-E5AB-472E-050C175A640D}"/>
              </a:ext>
            </a:extLst>
          </p:cNvPr>
          <p:cNvSpPr/>
          <p:nvPr/>
        </p:nvSpPr>
        <p:spPr>
          <a:xfrm>
            <a:off x="5304832" y="1842401"/>
            <a:ext cx="5885137" cy="101509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nchorCtr="0"/>
          <a:lstStyle/>
          <a:p>
            <a:pPr lvl="0" algn="ctr">
              <a:defRPr/>
            </a:pPr>
            <a:r>
              <a:rPr lang="en-GB" sz="1400">
                <a:solidFill>
                  <a:srgbClr val="004B87"/>
                </a:solidFill>
                <a:latin typeface="Arial" panose="020B0604020202020204"/>
              </a:rPr>
              <a:t>Patients with treatment-naïve AIH</a:t>
            </a:r>
            <a:endParaRPr lang="en-GB" sz="1400">
              <a:solidFill>
                <a:srgbClr val="004B87"/>
              </a:solidFill>
              <a:latin typeface="Arial" panose="020B0604020202020204" pitchFamily="34" charset="0"/>
              <a:cs typeface="Arial" panose="020B0604020202020204" pitchFamily="34" charset="0"/>
            </a:endParaRPr>
          </a:p>
          <a:p>
            <a:pPr algn="ctr">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N=</a:t>
            </a:r>
            <a:r>
              <a:rPr lang="en-GB" sz="1400" b="1">
                <a:solidFill>
                  <a:srgbClr val="004B87"/>
                </a:solidFill>
                <a:latin typeface="Arial" panose="020B0604020202020204"/>
              </a:rPr>
              <a:t>67 (patients with 3-year follow-up)*</a:t>
            </a:r>
            <a:endParaRPr lang="en-GB" sz="1400" b="1" i="0" u="none" strike="noStrike" kern="1200" cap="none" spc="0" normalizeH="0" baseline="0" noProof="0">
              <a:ln>
                <a:noFill/>
              </a:ln>
              <a:solidFill>
                <a:srgbClr val="004B87"/>
              </a:solidFill>
              <a:effectLst/>
              <a:uLnTx/>
              <a:uFillTx/>
              <a:latin typeface="Arial" panose="020B0604020202020204"/>
              <a:cs typeface="Arial"/>
            </a:endParaRPr>
          </a:p>
        </p:txBody>
      </p:sp>
      <p:sp>
        <p:nvSpPr>
          <p:cNvPr id="59" name="Rectangle 58">
            <a:extLst>
              <a:ext uri="{FF2B5EF4-FFF2-40B4-BE49-F238E27FC236}">
                <a16:creationId xmlns:a16="http://schemas.microsoft.com/office/drawing/2014/main" id="{BEA25ABD-0972-7D11-E40B-429BA7A90AA7}"/>
              </a:ext>
            </a:extLst>
          </p:cNvPr>
          <p:cNvSpPr/>
          <p:nvPr/>
        </p:nvSpPr>
        <p:spPr>
          <a:xfrm>
            <a:off x="5101591" y="1556524"/>
            <a:ext cx="5501566" cy="67624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a:solidFill>
                  <a:schemeClr val="bg1"/>
                </a:solidFill>
                <a:latin typeface="Arial" panose="020B0604020202020204"/>
              </a:rPr>
              <a:t>CAMARO: 24-week, multicentre, randomized controlled trial</a:t>
            </a:r>
            <a:endParaRPr lang="en-US" sz="1400" b="1" noProof="0">
              <a:solidFill>
                <a:schemeClr val="bg1"/>
              </a:solidFill>
              <a:latin typeface="Arial" panose="020B0604020202020204"/>
            </a:endParaRPr>
          </a:p>
        </p:txBody>
      </p:sp>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2"/>
            <a:ext cx="4125730" cy="3222421"/>
          </a:xfrm>
        </p:spPr>
        <p:txBody>
          <a:bodyPr>
            <a:spAutoFit/>
          </a:bodyPr>
          <a:lstStyle/>
          <a:p>
            <a:pPr marL="0" indent="0">
              <a:lnSpc>
                <a:spcPct val="100000"/>
              </a:lnSpc>
              <a:buNone/>
            </a:pPr>
            <a:r>
              <a:rPr lang="en-US" sz="2000" b="1" noProof="0" dirty="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dirty="0">
              <a:solidFill>
                <a:schemeClr val="bg1"/>
              </a:solidFill>
              <a:highlight>
                <a:srgbClr val="FF6720"/>
              </a:highlight>
              <a:latin typeface="Arial" panose="020B0604020202020204" pitchFamily="34" charset="0"/>
              <a:cs typeface="Arial" panose="020B0604020202020204" pitchFamily="34" charset="0"/>
            </a:endParaRPr>
          </a:p>
          <a:p>
            <a:r>
              <a:rPr lang="en-US" sz="1600" noProof="0" dirty="0">
                <a:latin typeface="Arial" panose="020B0604020202020204" pitchFamily="34" charset="0"/>
                <a:cs typeface="Arial" panose="020B0604020202020204" pitchFamily="34" charset="0"/>
              </a:rPr>
              <a:t>The CAMARO trial demonstrated that response rates and tolerability of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24-week treatment with MMF plus prednisolone in treatment-naïve AIH resulted in better tolerability and a higher response rate compared with AZA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plus prednisolone</a:t>
            </a:r>
          </a:p>
          <a:p>
            <a:r>
              <a:rPr lang="en-US" sz="1600" b="1" dirty="0">
                <a:latin typeface="Arial" panose="020B0604020202020204" pitchFamily="34" charset="0"/>
                <a:cs typeface="Arial" panose="020B0604020202020204" pitchFamily="34" charset="0"/>
              </a:rPr>
              <a:t>AIM:</a:t>
            </a:r>
            <a:r>
              <a:rPr lang="en-US" sz="1600" noProof="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a:t>
            </a:r>
            <a:r>
              <a:rPr lang="en-US" sz="1600" noProof="0" dirty="0">
                <a:latin typeface="Arial" panose="020B0604020202020204" pitchFamily="34" charset="0"/>
                <a:cs typeface="Arial" panose="020B0604020202020204" pitchFamily="34" charset="0"/>
              </a:rPr>
              <a:t>o compare long-term tolerability and maintenance of response in MMF and AZA arms</a:t>
            </a:r>
          </a:p>
          <a:p>
            <a:endParaRPr lang="en-US" sz="1600" noProof="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1019344" cy="603849"/>
          </a:xfrm>
        </p:spPr>
        <p:txBody>
          <a:bodyPr>
            <a:noAutofit/>
          </a:bodyPr>
          <a:lstStyle/>
          <a:p>
            <a:r>
              <a:rPr lang="en-US" sz="2200" dirty="0">
                <a:solidFill>
                  <a:srgbClr val="FFFFFF"/>
                </a:solidFill>
                <a:latin typeface="Arial"/>
                <a:cs typeface="Arial"/>
              </a:rPr>
              <a:t>Azathioprine vs mycophenolate mofetil in combination with prednisolone in patients with treatment-naïve autoimmune hepatitis: 3-year follow-up of the CAMARO-trial</a:t>
            </a:r>
            <a:endParaRPr lang="en-US" sz="2200" dirty="0"/>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r>
              <a:rPr lang="en-US" sz="1100" noProof="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96</a:t>
            </a:r>
            <a:r>
              <a:rPr lang="en-US" sz="1100" noProof="0" dirty="0">
                <a:latin typeface="Arial" panose="020B0604020202020204" pitchFamily="34" charset="0"/>
                <a:cs typeface="Arial" panose="020B0604020202020204" pitchFamily="34" charset="0"/>
              </a:rPr>
              <a:t>% of total study population.</a:t>
            </a:r>
            <a:br>
              <a:rPr lang="en-US" sz="1100" noProof="0" dirty="0">
                <a:latin typeface="Arial" panose="020B0604020202020204" pitchFamily="34" charset="0"/>
                <a:cs typeface="Arial" panose="020B0604020202020204" pitchFamily="34" charset="0"/>
              </a:rPr>
            </a:br>
            <a:r>
              <a:rPr lang="en-US" sz="1100" noProof="0" dirty="0" err="1">
                <a:latin typeface="Arial" panose="020B0604020202020204" pitchFamily="34" charset="0"/>
                <a:cs typeface="Arial" panose="020B0604020202020204" pitchFamily="34" charset="0"/>
              </a:rPr>
              <a:t>Slooter</a:t>
            </a:r>
            <a:r>
              <a:rPr lang="en-US" sz="1100" noProof="0" dirty="0">
                <a:latin typeface="Arial" panose="020B0604020202020204" pitchFamily="34" charset="0"/>
                <a:cs typeface="Arial" panose="020B0604020202020204" pitchFamily="34" charset="0"/>
              </a:rPr>
              <a:t> C</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OS-009-YI.</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4797141"/>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grpSp>
        <p:nvGrpSpPr>
          <p:cNvPr id="17" name="Group 16">
            <a:extLst>
              <a:ext uri="{FF2B5EF4-FFF2-40B4-BE49-F238E27FC236}">
                <a16:creationId xmlns:a16="http://schemas.microsoft.com/office/drawing/2014/main" id="{05DB2117-DCCD-0D81-9125-6B1B9E4088FD}"/>
              </a:ext>
            </a:extLst>
          </p:cNvPr>
          <p:cNvGrpSpPr/>
          <p:nvPr/>
        </p:nvGrpSpPr>
        <p:grpSpPr>
          <a:xfrm>
            <a:off x="4726756" y="1524718"/>
            <a:ext cx="747909" cy="718921"/>
            <a:chOff x="5065845" y="1524718"/>
            <a:chExt cx="747909" cy="718921"/>
          </a:xfrm>
        </p:grpSpPr>
        <p:sp>
          <p:nvSpPr>
            <p:cNvPr id="18" name="Oval 17">
              <a:extLst>
                <a:ext uri="{FF2B5EF4-FFF2-40B4-BE49-F238E27FC236}">
                  <a16:creationId xmlns:a16="http://schemas.microsoft.com/office/drawing/2014/main" id="{4A72BDCC-7CDF-0C27-F98B-F9B5C3348451}"/>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9" name="Graphic 18">
              <a:extLst>
                <a:ext uri="{FF2B5EF4-FFF2-40B4-BE49-F238E27FC236}">
                  <a16:creationId xmlns:a16="http://schemas.microsoft.com/office/drawing/2014/main" id="{2E0BC499-CA12-D849-2919-5CECF9757FD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grpSp>
        <p:nvGrpSpPr>
          <p:cNvPr id="24" name="Group 23">
            <a:extLst>
              <a:ext uri="{FF2B5EF4-FFF2-40B4-BE49-F238E27FC236}">
                <a16:creationId xmlns:a16="http://schemas.microsoft.com/office/drawing/2014/main" id="{BED856E5-FC9F-1B5D-1692-9CCF8602E3AB}"/>
              </a:ext>
            </a:extLst>
          </p:cNvPr>
          <p:cNvGrpSpPr/>
          <p:nvPr/>
        </p:nvGrpSpPr>
        <p:grpSpPr>
          <a:xfrm>
            <a:off x="6119957" y="3429000"/>
            <a:ext cx="4254885" cy="507931"/>
            <a:chOff x="4965818" y="2890161"/>
            <a:chExt cx="4254885" cy="507931"/>
          </a:xfrm>
        </p:grpSpPr>
        <p:sp>
          <p:nvSpPr>
            <p:cNvPr id="25" name="Rectangle 24">
              <a:extLst>
                <a:ext uri="{FF2B5EF4-FFF2-40B4-BE49-F238E27FC236}">
                  <a16:creationId xmlns:a16="http://schemas.microsoft.com/office/drawing/2014/main" id="{AA0DD038-2E40-8AFF-1B5C-1C22A38EFF2D}"/>
                </a:ext>
              </a:extLst>
            </p:cNvPr>
            <p:cNvSpPr/>
            <p:nvPr/>
          </p:nvSpPr>
          <p:spPr>
            <a:xfrm>
              <a:off x="4965818" y="2890161"/>
              <a:ext cx="1956890" cy="50793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MMF + prednisolone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(n=37)</a:t>
              </a:r>
              <a:endParaRPr lang="en-GB" sz="1400">
                <a:solidFill>
                  <a:schemeClr val="bg1"/>
                </a:solidFill>
                <a:latin typeface="Arial" panose="020B0604020202020204"/>
                <a:cs typeface="Arial"/>
              </a:endParaRPr>
            </a:p>
          </p:txBody>
        </p:sp>
        <p:sp>
          <p:nvSpPr>
            <p:cNvPr id="26" name="Rectangle 25">
              <a:extLst>
                <a:ext uri="{FF2B5EF4-FFF2-40B4-BE49-F238E27FC236}">
                  <a16:creationId xmlns:a16="http://schemas.microsoft.com/office/drawing/2014/main" id="{41281A06-5729-0677-954A-53C8A8F84F08}"/>
                </a:ext>
              </a:extLst>
            </p:cNvPr>
            <p:cNvSpPr/>
            <p:nvPr/>
          </p:nvSpPr>
          <p:spPr>
            <a:xfrm>
              <a:off x="7263813" y="2890161"/>
              <a:ext cx="1956890" cy="507931"/>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AZA + prednisolone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(n=30)</a:t>
              </a:r>
            </a:p>
          </p:txBody>
        </p:sp>
      </p:grpSp>
      <p:cxnSp>
        <p:nvCxnSpPr>
          <p:cNvPr id="27" name="Connector: Elbow 26">
            <a:extLst>
              <a:ext uri="{FF2B5EF4-FFF2-40B4-BE49-F238E27FC236}">
                <a16:creationId xmlns:a16="http://schemas.microsoft.com/office/drawing/2014/main" id="{559C36BF-2C1E-C0FE-8F79-E08CBD1AA505}"/>
              </a:ext>
            </a:extLst>
          </p:cNvPr>
          <p:cNvCxnSpPr>
            <a:cxnSpLocks/>
            <a:stCxn id="15" idx="2"/>
            <a:endCxn id="25" idx="0"/>
          </p:cNvCxnSpPr>
          <p:nvPr/>
        </p:nvCxnSpPr>
        <p:spPr>
          <a:xfrm rot="5400000">
            <a:off x="7387152" y="2568751"/>
            <a:ext cx="571500" cy="1148999"/>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D25B237C-E4A1-9C91-0F2D-1149A1AEE156}"/>
              </a:ext>
            </a:extLst>
          </p:cNvPr>
          <p:cNvCxnSpPr>
            <a:cxnSpLocks/>
            <a:stCxn id="15" idx="2"/>
            <a:endCxn id="26" idx="0"/>
          </p:cNvCxnSpPr>
          <p:nvPr/>
        </p:nvCxnSpPr>
        <p:spPr>
          <a:xfrm rot="16200000" flipH="1">
            <a:off x="8536149" y="2568752"/>
            <a:ext cx="571500" cy="114899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33F4412B-B898-AA30-F317-D1441846AEF9}"/>
              </a:ext>
            </a:extLst>
          </p:cNvPr>
          <p:cNvSpPr/>
          <p:nvPr/>
        </p:nvSpPr>
        <p:spPr>
          <a:xfrm>
            <a:off x="5304832" y="4083916"/>
            <a:ext cx="5885134" cy="364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US" sz="1400">
                <a:solidFill>
                  <a:srgbClr val="004B87"/>
                </a:solidFill>
                <a:latin typeface="Arial" panose="020B0604020202020204"/>
              </a:rPr>
              <a:t>Follow-up data were retrospectively collected until 1 January 2026,</a:t>
            </a:r>
            <a:br>
              <a:rPr lang="en-US" sz="1400">
                <a:solidFill>
                  <a:srgbClr val="004B87"/>
                </a:solidFill>
                <a:latin typeface="Arial" panose="020B0604020202020204"/>
              </a:rPr>
            </a:br>
            <a:r>
              <a:rPr lang="en-US" sz="1400">
                <a:solidFill>
                  <a:srgbClr val="004B87"/>
                </a:solidFill>
                <a:latin typeface="Arial" panose="020B0604020202020204"/>
              </a:rPr>
              <a:t>or the last outpatient visit, allowing up to 3 years of follow-up</a:t>
            </a:r>
            <a:endParaRPr kumimoji="0" lang="en-GB" sz="1400" b="1" i="0" u="none" strike="noStrike" kern="1200" cap="none" spc="0" normalizeH="0" baseline="0" noProof="0">
              <a:ln>
                <a:noFill/>
              </a:ln>
              <a:solidFill>
                <a:srgbClr val="004B87"/>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8266F09F-2F10-0A1C-7508-5E6ED132EDF2}"/>
              </a:ext>
            </a:extLst>
          </p:cNvPr>
          <p:cNvGrpSpPr/>
          <p:nvPr/>
        </p:nvGrpSpPr>
        <p:grpSpPr>
          <a:xfrm>
            <a:off x="4688970" y="4686766"/>
            <a:ext cx="6500995" cy="1136125"/>
            <a:chOff x="4688970" y="4654790"/>
            <a:chExt cx="6500995" cy="1136125"/>
          </a:xfrm>
        </p:grpSpPr>
        <p:sp>
          <p:nvSpPr>
            <p:cNvPr id="35" name="Rectangle 34">
              <a:extLst>
                <a:ext uri="{FF2B5EF4-FFF2-40B4-BE49-F238E27FC236}">
                  <a16:creationId xmlns:a16="http://schemas.microsoft.com/office/drawing/2014/main" id="{302BDD42-4A9A-9004-E8E2-EE4CF6FAD07B}"/>
                </a:ext>
              </a:extLst>
            </p:cNvPr>
            <p:cNvSpPr/>
            <p:nvPr/>
          </p:nvSpPr>
          <p:spPr>
            <a:xfrm>
              <a:off x="5014229" y="4654790"/>
              <a:ext cx="6175736" cy="113612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tIns="45720" rIns="252000" bIns="45720" rtlCol="0" anchor="ctr"/>
            <a:lstStyle/>
            <a:p>
              <a:pPr>
                <a:defRPr/>
              </a:pPr>
              <a:r>
                <a:rPr lang="en-GB" sz="1400" b="1" dirty="0">
                  <a:solidFill>
                    <a:srgbClr val="004B87"/>
                  </a:solidFill>
                  <a:latin typeface="Arial" panose="020B0604020202020204"/>
                </a:rPr>
                <a:t>Co-primary</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lang="en-GB" sz="1400" b="1" dirty="0">
                  <a:solidFill>
                    <a:srgbClr val="004B87"/>
                  </a:solidFill>
                  <a:latin typeface="Arial" panose="020B0604020202020204"/>
                </a:rPr>
                <a:t>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lang="en-GB" sz="1400" dirty="0">
                  <a:solidFill>
                    <a:srgbClr val="004B87"/>
                  </a:solidFill>
                  <a:latin typeface="Arial" panose="020B0604020202020204"/>
                </a:rPr>
                <a:t>Continued randomized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treatment with </a:t>
              </a:r>
              <a:r>
                <a:rPr lang="en-GB" sz="1400" dirty="0">
                  <a:solidFill>
                    <a:srgbClr val="004B87"/>
                  </a:solidFill>
                  <a:latin typeface="Arial" panose="020B0604020202020204"/>
                </a:rPr>
                <a:t>normalized alanine aminotransferase (ALT) at 3 years and time to biochemical remission defined as </a:t>
              </a:r>
              <a:r>
                <a:rPr kumimoji="0" lang="en-GB" sz="1400" i="0" u="none" strike="noStrike" kern="1200" cap="none" spc="0" normalizeH="0" baseline="0" noProof="0" dirty="0">
                  <a:ln>
                    <a:noFill/>
                  </a:ln>
                  <a:solidFill>
                    <a:srgbClr val="004B87"/>
                  </a:solidFill>
                  <a:effectLst/>
                  <a:uLnTx/>
                  <a:uFillTx/>
                  <a:latin typeface="Arial" panose="020B0604020202020204"/>
                  <a:ea typeface="+mn-ea"/>
                  <a:cs typeface="+mn-cs"/>
                </a:rPr>
                <a:t>normalization of ALT and</a:t>
              </a:r>
              <a:r>
                <a:rPr lang="en-GB" sz="1400" dirty="0">
                  <a:solidFill>
                    <a:srgbClr val="004B87"/>
                  </a:solidFill>
                  <a:latin typeface="Arial" panose="020B0604020202020204"/>
                </a:rPr>
                <a:t> immunoglobulin G</a:t>
              </a:r>
              <a:endParaRPr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37" name="Oval 36">
              <a:extLst>
                <a:ext uri="{FF2B5EF4-FFF2-40B4-BE49-F238E27FC236}">
                  <a16:creationId xmlns:a16="http://schemas.microsoft.com/office/drawing/2014/main" id="{AA1D211A-6323-F6CD-29D2-6DDCFC9ACCAF}"/>
                </a:ext>
              </a:extLst>
            </p:cNvPr>
            <p:cNvSpPr/>
            <p:nvPr/>
          </p:nvSpPr>
          <p:spPr>
            <a:xfrm>
              <a:off x="4688970" y="4898461"/>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63" name="Graphic 62">
            <a:extLst>
              <a:ext uri="{FF2B5EF4-FFF2-40B4-BE49-F238E27FC236}">
                <a16:creationId xmlns:a16="http://schemas.microsoft.com/office/drawing/2014/main" id="{CDEF1375-618D-BC39-23AD-02B755A5BAD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79624" y="5061207"/>
            <a:ext cx="452438" cy="452438"/>
          </a:xfrm>
          <a:prstGeom prst="rect">
            <a:avLst/>
          </a:prstGeom>
        </p:spPr>
      </p:pic>
      <p:pic>
        <p:nvPicPr>
          <p:cNvPr id="3" name="Picture 2">
            <a:hlinkClick r:id="rId5" action="ppaction://hlinksldjump"/>
            <a:extLst>
              <a:ext uri="{FF2B5EF4-FFF2-40B4-BE49-F238E27FC236}">
                <a16:creationId xmlns:a16="http://schemas.microsoft.com/office/drawing/2014/main" id="{8369184B-A171-6561-275D-3244421FCA12}"/>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4011538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654E-88F4-BEB2-A01B-6C824DD875E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84F79B-46F6-9B0A-C87A-22E14D1661B7}"/>
              </a:ext>
            </a:extLst>
          </p:cNvPr>
          <p:cNvSpPr>
            <a:spLocks noGrp="1"/>
          </p:cNvSpPr>
          <p:nvPr>
            <p:ph idx="1"/>
          </p:nvPr>
        </p:nvSpPr>
        <p:spPr>
          <a:xfrm>
            <a:off x="194462" y="998072"/>
            <a:ext cx="4125730" cy="400110"/>
          </a:xfrm>
        </p:spPr>
        <p:txBody>
          <a:bodyPr vert="horz" lIns="91440" tIns="45720" rIns="91440" bIns="45720" rtlCol="0" anchor="t">
            <a:spAutoFit/>
          </a:bodyPr>
          <a:lstStyle/>
          <a:p>
            <a:pPr marL="0" indent="0">
              <a:lnSpc>
                <a:spcPct val="100000"/>
              </a:lnSpc>
              <a:buNone/>
            </a:pPr>
            <a:r>
              <a:rPr lang="en-US" sz="2000" b="1" noProof="0">
                <a:solidFill>
                  <a:schemeClr val="bg1"/>
                </a:solidFill>
                <a:highlight>
                  <a:srgbClr val="FF6720"/>
                </a:highlight>
                <a:latin typeface="Arial"/>
                <a:cs typeface="Arial"/>
              </a:rPr>
              <a:t>RESULTS</a:t>
            </a:r>
          </a:p>
        </p:txBody>
      </p:sp>
      <p:sp>
        <p:nvSpPr>
          <p:cNvPr id="4" name="Title 3">
            <a:extLst>
              <a:ext uri="{FF2B5EF4-FFF2-40B4-BE49-F238E27FC236}">
                <a16:creationId xmlns:a16="http://schemas.microsoft.com/office/drawing/2014/main" id="{3440D985-AD40-DF29-4F92-8C5ED4CBF4F8}"/>
              </a:ext>
            </a:extLst>
          </p:cNvPr>
          <p:cNvSpPr>
            <a:spLocks noGrp="1"/>
          </p:cNvSpPr>
          <p:nvPr>
            <p:ph type="title"/>
          </p:nvPr>
        </p:nvSpPr>
        <p:spPr>
          <a:xfrm>
            <a:off x="838200" y="0"/>
            <a:ext cx="10515600" cy="603849"/>
          </a:xfrm>
        </p:spPr>
        <p:txBody>
          <a:bodyPr>
            <a:noAutofit/>
          </a:bodyPr>
          <a:lstStyle/>
          <a:p>
            <a:r>
              <a:rPr lang="en-US" sz="2200">
                <a:latin typeface="Arial"/>
                <a:cs typeface="Arial"/>
              </a:rPr>
              <a:t>Azathioprine vs mycophenolate </a:t>
            </a:r>
            <a:r>
              <a:rPr lang="en-US" sz="2200" noProof="0">
                <a:latin typeface="Arial"/>
                <a:cs typeface="Arial"/>
              </a:rPr>
              <a:t>mofetil in combination with prednisolone in </a:t>
            </a:r>
            <a:r>
              <a:rPr lang="en-US" sz="2200">
                <a:latin typeface="Arial"/>
                <a:cs typeface="Arial"/>
              </a:rPr>
              <a:t>patients with </a:t>
            </a:r>
            <a:r>
              <a:rPr lang="en-US" sz="2200" noProof="0">
                <a:latin typeface="Arial"/>
                <a:cs typeface="Arial"/>
              </a:rPr>
              <a:t>treatment-naïve autoimmune hepatitis: 3-year follow-up of the CAMARO-trial</a:t>
            </a:r>
            <a:endParaRPr lang="en-US" sz="2200">
              <a:solidFill>
                <a:srgbClr val="000000"/>
              </a:solidFill>
              <a:latin typeface="Arial"/>
              <a:cs typeface="Arial"/>
            </a:endParaRPr>
          </a:p>
        </p:txBody>
      </p:sp>
      <p:sp>
        <p:nvSpPr>
          <p:cNvPr id="8" name="Text Placeholder 3">
            <a:extLst>
              <a:ext uri="{FF2B5EF4-FFF2-40B4-BE49-F238E27FC236}">
                <a16:creationId xmlns:a16="http://schemas.microsoft.com/office/drawing/2014/main" id="{9E573842-90E1-A418-969B-197AD9B8A2FA}"/>
              </a:ext>
            </a:extLst>
          </p:cNvPr>
          <p:cNvSpPr txBox="1">
            <a:spLocks/>
          </p:cNvSpPr>
          <p:nvPr/>
        </p:nvSpPr>
        <p:spPr>
          <a:xfrm>
            <a:off x="190499" y="6289675"/>
            <a:ext cx="10412658"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r>
              <a:rPr lang="en-US" sz="1100" noProof="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On-treatment normalization defined</a:t>
            </a:r>
            <a:r>
              <a:rPr lang="en-US" sz="1100" noProof="0" dirty="0">
                <a:latin typeface="Arial" panose="020B0604020202020204" pitchFamily="34" charset="0"/>
                <a:cs typeface="Arial" panose="020B0604020202020204" pitchFamily="34" charset="0"/>
              </a:rPr>
              <a:t> as continued randomized treatment with normal </a:t>
            </a:r>
            <a:r>
              <a:rPr lang="en-US" sz="1100" dirty="0">
                <a:latin typeface="Arial" panose="020B0604020202020204" pitchFamily="34" charset="0"/>
                <a:cs typeface="Arial" panose="020B0604020202020204" pitchFamily="34" charset="0"/>
              </a:rPr>
              <a:t>ALT level</a:t>
            </a:r>
            <a:r>
              <a:rPr lang="en-US" sz="1100" noProof="0" dirty="0">
                <a:latin typeface="Arial" panose="020B0604020202020204" pitchFamily="34" charset="0"/>
                <a:cs typeface="Arial" panose="020B0604020202020204" pitchFamily="34" charset="0"/>
              </a:rPr>
              <a:t>.</a:t>
            </a:r>
            <a:br>
              <a:rPr lang="en-US" sz="1100" noProof="0" dirty="0">
                <a:latin typeface="Arial" panose="020B0604020202020204" pitchFamily="34" charset="0"/>
                <a:cs typeface="Arial" panose="020B0604020202020204" pitchFamily="34" charset="0"/>
              </a:rPr>
            </a:b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Shorter time to biochemical remission with MMF was confirmed in a sensitivity analysis censoring patients at discontinuation of randomized therapy and in a 4-week landmark analysis to mitigate the influence of prednisolone.</a:t>
            </a:r>
            <a:br>
              <a:rPr lang="en-US" sz="1100" noProof="0" dirty="0">
                <a:latin typeface="Arial" panose="020B0604020202020204" pitchFamily="34" charset="0"/>
                <a:cs typeface="Arial" panose="020B0604020202020204" pitchFamily="34" charset="0"/>
              </a:rPr>
            </a:br>
            <a:r>
              <a:rPr lang="en-US" sz="1100" noProof="0" dirty="0" err="1">
                <a:latin typeface="Arial" panose="020B0604020202020204" pitchFamily="34" charset="0"/>
                <a:cs typeface="Arial" panose="020B0604020202020204" pitchFamily="34" charset="0"/>
              </a:rPr>
              <a:t>Slooter</a:t>
            </a:r>
            <a:r>
              <a:rPr lang="en-US" sz="1100" noProof="0" dirty="0">
                <a:latin typeface="Arial" panose="020B0604020202020204" pitchFamily="34" charset="0"/>
                <a:cs typeface="Arial" panose="020B0604020202020204" pitchFamily="34" charset="0"/>
              </a:rPr>
              <a:t> C</a:t>
            </a:r>
            <a:r>
              <a:rPr lang="en-US" sz="1100" noProof="0" dirty="0">
                <a:solidFill>
                  <a:srgbClr val="004B87"/>
                </a:solidFill>
                <a:latin typeface="Arial" panose="020B0604020202020204" pitchFamily="34" charset="0"/>
                <a:cs typeface="Arial" panose="020B0604020202020204" pitchFamily="34" charset="0"/>
              </a:rPr>
              <a:t>, et al. EASL </a:t>
            </a:r>
            <a:r>
              <a:rPr lang="en-GB" sz="1100" dirty="0">
                <a:solidFill>
                  <a:srgbClr val="004B87"/>
                </a:solidFill>
                <a:latin typeface="Arial" panose="020B0604020202020204" pitchFamily="34" charset="0"/>
                <a:cs typeface="Arial" panose="020B0604020202020204" pitchFamily="34" charset="0"/>
              </a:rPr>
              <a:t>Congress </a:t>
            </a:r>
            <a:r>
              <a:rPr lang="en-US" sz="1100" noProof="0" dirty="0">
                <a:solidFill>
                  <a:srgbClr val="004B87"/>
                </a:solidFill>
                <a:latin typeface="Arial" panose="020B0604020202020204" pitchFamily="34" charset="0"/>
                <a:cs typeface="Arial" panose="020B0604020202020204" pitchFamily="34" charset="0"/>
              </a:rPr>
              <a:t>2026; OS-009-YI.</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25853209-2476-8719-687B-8A0419F4CF8C}"/>
              </a:ext>
            </a:extLst>
          </p:cNvPr>
          <p:cNvCxnSpPr>
            <a:cxnSpLocks/>
          </p:cNvCxnSpPr>
          <p:nvPr/>
        </p:nvCxnSpPr>
        <p:spPr>
          <a:xfrm>
            <a:off x="4167405" y="3811996"/>
            <a:ext cx="0" cy="2015574"/>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1938DA55-0476-02A2-DFC1-C981B5A621DA}"/>
              </a:ext>
            </a:extLst>
          </p:cNvPr>
          <p:cNvGraphicFramePr/>
          <p:nvPr>
            <p:extLst>
              <p:ext uri="{D42A27DB-BD31-4B8C-83A1-F6EECF244321}">
                <p14:modId xmlns:p14="http://schemas.microsoft.com/office/powerpoint/2010/main" val="3505724981"/>
              </p:ext>
            </p:extLst>
          </p:nvPr>
        </p:nvGraphicFramePr>
        <p:xfrm>
          <a:off x="396640" y="2003239"/>
          <a:ext cx="3512684" cy="17538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391ECAF-9D4F-2FA2-A43C-D628D5532DF4}"/>
              </a:ext>
            </a:extLst>
          </p:cNvPr>
          <p:cNvSpPr txBox="1"/>
          <p:nvPr/>
        </p:nvSpPr>
        <p:spPr>
          <a:xfrm flipH="1">
            <a:off x="1915943" y="2166866"/>
            <a:ext cx="923580" cy="276999"/>
          </a:xfrm>
          <a:prstGeom prst="rect">
            <a:avLst/>
          </a:prstGeom>
          <a:noFill/>
        </p:spPr>
        <p:txBody>
          <a:bodyPr wrap="square" lIns="91440" tIns="45720" rIns="91440" bIns="45720" rtlCol="0" anchor="t">
            <a:spAutoFit/>
          </a:bodyPr>
          <a:lstStyle/>
          <a:p>
            <a:pPr algn="ctr"/>
            <a:r>
              <a:rPr lang="en-US" sz="1200">
                <a:latin typeface="Arial"/>
                <a:cs typeface="Arial"/>
              </a:rPr>
              <a:t>p=0.067</a:t>
            </a:r>
            <a:endParaRPr lang="en-NZ" sz="120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211150F6-E171-4609-2356-35D35A3C57C1}"/>
              </a:ext>
            </a:extLst>
          </p:cNvPr>
          <p:cNvSpPr txBox="1"/>
          <p:nvPr/>
        </p:nvSpPr>
        <p:spPr>
          <a:xfrm>
            <a:off x="322447" y="1655600"/>
            <a:ext cx="4415504" cy="338554"/>
          </a:xfrm>
          <a:prstGeom prst="rect">
            <a:avLst/>
          </a:prstGeom>
          <a:noFill/>
        </p:spPr>
        <p:txBody>
          <a:bodyPr wrap="none" lIns="91440" tIns="45720" rIns="91440" bIns="45720" rtlCol="0" anchor="t">
            <a:spAutoFit/>
          </a:bodyPr>
          <a:lstStyle/>
          <a:p>
            <a:pPr algn="ctr"/>
            <a:r>
              <a:rPr lang="en-US" sz="1600" b="1">
                <a:latin typeface="Arial"/>
                <a:cs typeface="Arial"/>
              </a:rPr>
              <a:t>On-treatment ALT normalization at 3 years*</a:t>
            </a:r>
            <a:endParaRPr lang="en-NZ" sz="1600" b="1">
              <a:latin typeface="Arial"/>
              <a:cs typeface="Arial"/>
            </a:endParaRPr>
          </a:p>
        </p:txBody>
      </p:sp>
      <p:sp>
        <p:nvSpPr>
          <p:cNvPr id="36" name="TextBox 35">
            <a:extLst>
              <a:ext uri="{FF2B5EF4-FFF2-40B4-BE49-F238E27FC236}">
                <a16:creationId xmlns:a16="http://schemas.microsoft.com/office/drawing/2014/main" id="{16249582-3662-F640-B314-FD3CADEE5D83}"/>
              </a:ext>
            </a:extLst>
          </p:cNvPr>
          <p:cNvSpPr txBox="1"/>
          <p:nvPr/>
        </p:nvSpPr>
        <p:spPr>
          <a:xfrm>
            <a:off x="6645133" y="826911"/>
            <a:ext cx="2577383" cy="338554"/>
          </a:xfrm>
          <a:prstGeom prst="rect">
            <a:avLst/>
          </a:prstGeom>
          <a:noFill/>
        </p:spPr>
        <p:txBody>
          <a:bodyPr wrap="square" lIns="91440" tIns="45720" rIns="91440" bIns="45720" rtlCol="0" anchor="t">
            <a:spAutoFit/>
          </a:bodyPr>
          <a:lstStyle/>
          <a:p>
            <a:pPr algn="ctr"/>
            <a:r>
              <a:rPr lang="en-US" sz="1600" b="1">
                <a:latin typeface="Arial"/>
                <a:cs typeface="Arial"/>
              </a:rPr>
              <a:t>3-year discontinuation </a:t>
            </a:r>
            <a:endParaRPr lang="en-US"/>
          </a:p>
        </p:txBody>
      </p:sp>
      <p:grpSp>
        <p:nvGrpSpPr>
          <p:cNvPr id="62" name="Group 61">
            <a:extLst>
              <a:ext uri="{FF2B5EF4-FFF2-40B4-BE49-F238E27FC236}">
                <a16:creationId xmlns:a16="http://schemas.microsoft.com/office/drawing/2014/main" id="{E51C33B1-C9C1-DAD0-7F69-5F2966593571}"/>
              </a:ext>
            </a:extLst>
          </p:cNvPr>
          <p:cNvGrpSpPr/>
          <p:nvPr/>
        </p:nvGrpSpPr>
        <p:grpSpPr>
          <a:xfrm>
            <a:off x="6452073" y="1338651"/>
            <a:ext cx="1671094" cy="1021439"/>
            <a:chOff x="5001815" y="1417258"/>
            <a:chExt cx="1671094" cy="1021439"/>
          </a:xfrm>
        </p:grpSpPr>
        <p:grpSp>
          <p:nvGrpSpPr>
            <p:cNvPr id="20" name="Group 19">
              <a:extLst>
                <a:ext uri="{FF2B5EF4-FFF2-40B4-BE49-F238E27FC236}">
                  <a16:creationId xmlns:a16="http://schemas.microsoft.com/office/drawing/2014/main" id="{68946DD5-0ED0-59E6-852B-87FCA2445856}"/>
                </a:ext>
              </a:extLst>
            </p:cNvPr>
            <p:cNvGrpSpPr>
              <a:grpSpLocks noChangeAspect="1"/>
            </p:cNvGrpSpPr>
            <p:nvPr/>
          </p:nvGrpSpPr>
          <p:grpSpPr>
            <a:xfrm>
              <a:off x="5001815" y="1417258"/>
              <a:ext cx="1099348" cy="1021439"/>
              <a:chOff x="6383555" y="730423"/>
              <a:chExt cx="1297302" cy="1205363"/>
            </a:xfrm>
          </p:grpSpPr>
          <p:graphicFrame>
            <p:nvGraphicFramePr>
              <p:cNvPr id="31" name="Chart 30">
                <a:extLst>
                  <a:ext uri="{FF2B5EF4-FFF2-40B4-BE49-F238E27FC236}">
                    <a16:creationId xmlns:a16="http://schemas.microsoft.com/office/drawing/2014/main" id="{99A35670-F7A4-2487-F703-710AF2A2E7F2}"/>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32" name="Content Placeholder 1">
                <a:extLst>
                  <a:ext uri="{FF2B5EF4-FFF2-40B4-BE49-F238E27FC236}">
                    <a16:creationId xmlns:a16="http://schemas.microsoft.com/office/drawing/2014/main" id="{99DE5830-2AAF-252E-0211-3059306D72ED}"/>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a:solidFill>
                      <a:schemeClr val="accent2"/>
                    </a:solidFill>
                    <a:latin typeface="Arial"/>
                    <a:cs typeface="Arial"/>
                  </a:rPr>
                  <a:t>23</a:t>
                </a:r>
                <a:r>
                  <a:rPr kumimoji="0" lang="en-US" sz="1800" b="1" i="0" u="none" strike="noStrike" kern="1200" cap="none" spc="0" normalizeH="0" baseline="0" noProof="0">
                    <a:ln>
                      <a:noFill/>
                    </a:ln>
                    <a:solidFill>
                      <a:schemeClr val="accent2"/>
                    </a:solidFill>
                    <a:effectLst/>
                    <a:uLnTx/>
                    <a:uFillTx/>
                    <a:latin typeface="Arial"/>
                    <a:cs typeface="Arial"/>
                  </a:rPr>
                  <a:t>%</a:t>
                </a:r>
              </a:p>
            </p:txBody>
          </p:sp>
        </p:grpSp>
        <p:sp>
          <p:nvSpPr>
            <p:cNvPr id="21" name="TextBox 20">
              <a:extLst>
                <a:ext uri="{FF2B5EF4-FFF2-40B4-BE49-F238E27FC236}">
                  <a16:creationId xmlns:a16="http://schemas.microsoft.com/office/drawing/2014/main" id="{D9CECB37-D151-4C8C-A47D-88DF8B2EADC9}"/>
                </a:ext>
              </a:extLst>
            </p:cNvPr>
            <p:cNvSpPr txBox="1"/>
            <p:nvPr/>
          </p:nvSpPr>
          <p:spPr>
            <a:xfrm>
              <a:off x="5936810" y="1666367"/>
              <a:ext cx="736099" cy="523220"/>
            </a:xfrm>
            <a:prstGeom prst="rect">
              <a:avLst/>
            </a:prstGeom>
            <a:noFill/>
          </p:spPr>
          <p:txBody>
            <a:bodyPr wrap="none" lIns="91440" tIns="45720" rIns="91440" bIns="45720" rtlCol="0" anchor="t">
              <a:spAutoFit/>
            </a:bodyPr>
            <a:lstStyle/>
            <a:p>
              <a:r>
                <a:rPr lang="en-US" sz="1400" b="1">
                  <a:latin typeface="Arial" panose="020B0604020202020204" pitchFamily="34" charset="0"/>
                  <a:cs typeface="Arial" panose="020B0604020202020204" pitchFamily="34" charset="0"/>
                </a:rPr>
                <a:t>MMF</a:t>
              </a:r>
            </a:p>
            <a:p>
              <a:r>
                <a:rPr lang="en-US" sz="1400">
                  <a:latin typeface="Arial"/>
                  <a:cs typeface="Arial"/>
                </a:rPr>
                <a:t>n=9/39</a:t>
              </a:r>
              <a:endParaRPr lang="en-NZ" sz="1400">
                <a:latin typeface="Arial" panose="020B0604020202020204" pitchFamily="34" charset="0"/>
                <a:cs typeface="Arial" panose="020B0604020202020204" pitchFamily="34" charset="0"/>
              </a:endParaRPr>
            </a:p>
          </p:txBody>
        </p:sp>
      </p:grpSp>
      <p:grpSp>
        <p:nvGrpSpPr>
          <p:cNvPr id="64" name="Group 63">
            <a:extLst>
              <a:ext uri="{FF2B5EF4-FFF2-40B4-BE49-F238E27FC236}">
                <a16:creationId xmlns:a16="http://schemas.microsoft.com/office/drawing/2014/main" id="{4F70D996-418A-710C-F0BE-6AA9294287B5}"/>
              </a:ext>
            </a:extLst>
          </p:cNvPr>
          <p:cNvGrpSpPr/>
          <p:nvPr/>
        </p:nvGrpSpPr>
        <p:grpSpPr>
          <a:xfrm>
            <a:off x="8123168" y="1338651"/>
            <a:ext cx="1782506" cy="1021439"/>
            <a:chOff x="6625717" y="1417258"/>
            <a:chExt cx="1782506" cy="1021439"/>
          </a:xfrm>
        </p:grpSpPr>
        <p:grpSp>
          <p:nvGrpSpPr>
            <p:cNvPr id="38" name="Group 37">
              <a:extLst>
                <a:ext uri="{FF2B5EF4-FFF2-40B4-BE49-F238E27FC236}">
                  <a16:creationId xmlns:a16="http://schemas.microsoft.com/office/drawing/2014/main" id="{0A66925A-EA47-F40D-FFE6-ED9EB74105C3}"/>
                </a:ext>
              </a:extLst>
            </p:cNvPr>
            <p:cNvGrpSpPr>
              <a:grpSpLocks noChangeAspect="1"/>
            </p:cNvGrpSpPr>
            <p:nvPr/>
          </p:nvGrpSpPr>
          <p:grpSpPr>
            <a:xfrm>
              <a:off x="6625717" y="1417258"/>
              <a:ext cx="1099348" cy="1021439"/>
              <a:chOff x="6383555" y="730423"/>
              <a:chExt cx="1297302" cy="1205363"/>
            </a:xfrm>
          </p:grpSpPr>
          <p:graphicFrame>
            <p:nvGraphicFramePr>
              <p:cNvPr id="39" name="Chart 38">
                <a:extLst>
                  <a:ext uri="{FF2B5EF4-FFF2-40B4-BE49-F238E27FC236}">
                    <a16:creationId xmlns:a16="http://schemas.microsoft.com/office/drawing/2014/main" id="{9661E890-8A1B-3C4F-B8D6-FBA8E0E7B483}"/>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5"/>
              </a:graphicData>
            </a:graphic>
          </p:graphicFrame>
          <p:sp>
            <p:nvSpPr>
              <p:cNvPr id="40" name="Content Placeholder 1">
                <a:extLst>
                  <a:ext uri="{FF2B5EF4-FFF2-40B4-BE49-F238E27FC236}">
                    <a16:creationId xmlns:a16="http://schemas.microsoft.com/office/drawing/2014/main" id="{2DA4D6E1-836A-8010-680A-5082A05DA63C}"/>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a:solidFill>
                      <a:srgbClr val="747474"/>
                    </a:solidFill>
                    <a:latin typeface="Arial"/>
                    <a:cs typeface="Arial"/>
                  </a:rPr>
                  <a:t>39</a:t>
                </a:r>
                <a:r>
                  <a:rPr kumimoji="0" lang="en-US" sz="1800" b="1" i="0" u="none" strike="noStrike" kern="1200" cap="none" spc="0" normalizeH="0" baseline="0" noProof="0">
                    <a:ln>
                      <a:noFill/>
                    </a:ln>
                    <a:solidFill>
                      <a:srgbClr val="747474"/>
                    </a:solidFill>
                    <a:effectLst/>
                    <a:uLnTx/>
                    <a:uFillTx/>
                    <a:latin typeface="Arial"/>
                    <a:cs typeface="Arial"/>
                  </a:rPr>
                  <a:t>%</a:t>
                </a:r>
              </a:p>
            </p:txBody>
          </p:sp>
        </p:grpSp>
        <p:sp>
          <p:nvSpPr>
            <p:cNvPr id="41" name="TextBox 40">
              <a:extLst>
                <a:ext uri="{FF2B5EF4-FFF2-40B4-BE49-F238E27FC236}">
                  <a16:creationId xmlns:a16="http://schemas.microsoft.com/office/drawing/2014/main" id="{34EBE699-DEB0-FDFE-AC52-D92C109F4432}"/>
                </a:ext>
              </a:extLst>
            </p:cNvPr>
            <p:cNvSpPr txBox="1"/>
            <p:nvPr/>
          </p:nvSpPr>
          <p:spPr>
            <a:xfrm>
              <a:off x="7572738" y="1666367"/>
              <a:ext cx="835485" cy="523220"/>
            </a:xfrm>
            <a:prstGeom prst="rect">
              <a:avLst/>
            </a:prstGeom>
            <a:noFill/>
          </p:spPr>
          <p:txBody>
            <a:bodyPr wrap="none" lIns="91440" tIns="45720" rIns="91440" bIns="45720" rtlCol="0" anchor="t">
              <a:spAutoFit/>
            </a:bodyPr>
            <a:lstStyle/>
            <a:p>
              <a:r>
                <a:rPr lang="en-US" sz="1400" b="1">
                  <a:latin typeface="Arial" panose="020B0604020202020204" pitchFamily="34" charset="0"/>
                  <a:cs typeface="Arial" panose="020B0604020202020204" pitchFamily="34" charset="0"/>
                </a:rPr>
                <a:t>AZA</a:t>
              </a:r>
            </a:p>
            <a:p>
              <a:r>
                <a:rPr lang="en-US" sz="1400">
                  <a:latin typeface="Arial"/>
                  <a:cs typeface="Arial"/>
                </a:rPr>
                <a:t>n=12/31</a:t>
              </a:r>
              <a:endParaRPr lang="en-NZ" sz="1400">
                <a:latin typeface="Arial" panose="020B0604020202020204" pitchFamily="34" charset="0"/>
                <a:cs typeface="Arial" panose="020B0604020202020204" pitchFamily="34" charset="0"/>
              </a:endParaRPr>
            </a:p>
          </p:txBody>
        </p:sp>
      </p:grpSp>
      <p:sp>
        <p:nvSpPr>
          <p:cNvPr id="51" name="TextBox 50">
            <a:extLst>
              <a:ext uri="{FF2B5EF4-FFF2-40B4-BE49-F238E27FC236}">
                <a16:creationId xmlns:a16="http://schemas.microsoft.com/office/drawing/2014/main" id="{158B5C26-9F00-98B4-3102-46A8CF6BA02E}"/>
              </a:ext>
            </a:extLst>
          </p:cNvPr>
          <p:cNvSpPr txBox="1"/>
          <p:nvPr/>
        </p:nvSpPr>
        <p:spPr>
          <a:xfrm>
            <a:off x="-217991" y="3862280"/>
            <a:ext cx="4710100" cy="584775"/>
          </a:xfrm>
          <a:prstGeom prst="rect">
            <a:avLst/>
          </a:prstGeom>
          <a:noFill/>
        </p:spPr>
        <p:txBody>
          <a:bodyPr wrap="square" lIns="91440" tIns="45720" rIns="91440" bIns="45720" rtlCol="0" anchor="t">
            <a:spAutoFit/>
          </a:bodyPr>
          <a:lstStyle/>
          <a:p>
            <a:pPr algn="ctr"/>
            <a:r>
              <a:rPr lang="en-US" sz="1600" b="1">
                <a:latin typeface="Arial"/>
                <a:cs typeface="Arial"/>
              </a:rPr>
              <a:t>Median time to </a:t>
            </a:r>
            <a:br>
              <a:rPr lang="en-US" sz="1600" b="1">
                <a:latin typeface="Arial"/>
                <a:cs typeface="Arial"/>
              </a:rPr>
            </a:br>
            <a:r>
              <a:rPr lang="en-US" sz="1600" b="1">
                <a:latin typeface="Arial"/>
                <a:cs typeface="Arial"/>
              </a:rPr>
              <a:t>biochemical remission</a:t>
            </a:r>
            <a:r>
              <a:rPr lang="en-US" sz="1600" b="1" baseline="30000">
                <a:latin typeface="Arial"/>
                <a:cs typeface="Arial"/>
              </a:rPr>
              <a:t>†</a:t>
            </a:r>
          </a:p>
        </p:txBody>
      </p:sp>
      <p:grpSp>
        <p:nvGrpSpPr>
          <p:cNvPr id="65" name="Group 64">
            <a:extLst>
              <a:ext uri="{FF2B5EF4-FFF2-40B4-BE49-F238E27FC236}">
                <a16:creationId xmlns:a16="http://schemas.microsoft.com/office/drawing/2014/main" id="{02159291-662D-4176-BA72-E847D84CF3E9}"/>
              </a:ext>
            </a:extLst>
          </p:cNvPr>
          <p:cNvGrpSpPr/>
          <p:nvPr/>
        </p:nvGrpSpPr>
        <p:grpSpPr>
          <a:xfrm>
            <a:off x="863107" y="4790821"/>
            <a:ext cx="3102584" cy="921600"/>
            <a:chOff x="8980434" y="1388570"/>
            <a:chExt cx="3102584" cy="921600"/>
          </a:xfrm>
        </p:grpSpPr>
        <p:sp>
          <p:nvSpPr>
            <p:cNvPr id="52" name="Oval 51">
              <a:extLst>
                <a:ext uri="{FF2B5EF4-FFF2-40B4-BE49-F238E27FC236}">
                  <a16:creationId xmlns:a16="http://schemas.microsoft.com/office/drawing/2014/main" id="{18E27D68-5BC9-4933-DA0F-650A9F1034B0}"/>
                </a:ext>
              </a:extLst>
            </p:cNvPr>
            <p:cNvSpPr>
              <a:spLocks noChangeAspect="1"/>
            </p:cNvSpPr>
            <p:nvPr/>
          </p:nvSpPr>
          <p:spPr>
            <a:xfrm>
              <a:off x="8980434" y="1388570"/>
              <a:ext cx="919410" cy="9216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algn="ctr"/>
              <a:r>
                <a:rPr lang="en-US" b="1">
                  <a:latin typeface="Arial"/>
                  <a:cs typeface="Arial"/>
                </a:rPr>
                <a:t>16</a:t>
              </a:r>
              <a:endParaRPr lang="en-US" b="1">
                <a:latin typeface="Arial" panose="020B0604020202020204" pitchFamily="34" charset="0"/>
                <a:cs typeface="Arial" panose="020B0604020202020204" pitchFamily="34" charset="0"/>
              </a:endParaRPr>
            </a:p>
            <a:p>
              <a:pPr algn="ctr"/>
              <a:r>
                <a:rPr lang="en-US" sz="1400">
                  <a:latin typeface="Arial" panose="020B0604020202020204" pitchFamily="34" charset="0"/>
                  <a:cs typeface="Arial" panose="020B0604020202020204" pitchFamily="34" charset="0"/>
                </a:rPr>
                <a:t>weeks</a:t>
              </a:r>
            </a:p>
          </p:txBody>
        </p:sp>
        <p:sp>
          <p:nvSpPr>
            <p:cNvPr id="53" name="Oval 52">
              <a:extLst>
                <a:ext uri="{FF2B5EF4-FFF2-40B4-BE49-F238E27FC236}">
                  <a16:creationId xmlns:a16="http://schemas.microsoft.com/office/drawing/2014/main" id="{D41842E1-9EB1-35C2-95EB-850172A4B95D}"/>
                </a:ext>
              </a:extLst>
            </p:cNvPr>
            <p:cNvSpPr>
              <a:spLocks noChangeAspect="1"/>
            </p:cNvSpPr>
            <p:nvPr/>
          </p:nvSpPr>
          <p:spPr>
            <a:xfrm>
              <a:off x="10596229" y="1388570"/>
              <a:ext cx="919410" cy="921600"/>
            </a:xfrm>
            <a:prstGeom prst="ellipse">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lIns="91440" tIns="45720" rIns="91440" bIns="45720" rtlCol="0" anchor="ctr"/>
            <a:lstStyle/>
            <a:p>
              <a:pPr algn="ctr"/>
              <a:r>
                <a:rPr lang="en-US" b="1">
                  <a:latin typeface="Arial"/>
                  <a:cs typeface="Arial"/>
                </a:rPr>
                <a:t>64</a:t>
              </a:r>
              <a:endParaRPr lang="en-US" b="1">
                <a:latin typeface="Arial" panose="020B0604020202020204" pitchFamily="34" charset="0"/>
                <a:cs typeface="Arial" panose="020B0604020202020204" pitchFamily="34" charset="0"/>
              </a:endParaRPr>
            </a:p>
            <a:p>
              <a:pPr algn="ctr"/>
              <a:r>
                <a:rPr lang="en-US" sz="1400">
                  <a:latin typeface="Arial" panose="020B0604020202020204" pitchFamily="34" charset="0"/>
                  <a:cs typeface="Arial" panose="020B0604020202020204" pitchFamily="34" charset="0"/>
                </a:rPr>
                <a:t>weeks</a:t>
              </a:r>
            </a:p>
          </p:txBody>
        </p:sp>
        <p:sp>
          <p:nvSpPr>
            <p:cNvPr id="54" name="TextBox 53">
              <a:extLst>
                <a:ext uri="{FF2B5EF4-FFF2-40B4-BE49-F238E27FC236}">
                  <a16:creationId xmlns:a16="http://schemas.microsoft.com/office/drawing/2014/main" id="{833F63FF-3772-256D-66ED-F395C8D2BDEE}"/>
                </a:ext>
              </a:extLst>
            </p:cNvPr>
            <p:cNvSpPr txBox="1"/>
            <p:nvPr/>
          </p:nvSpPr>
          <p:spPr>
            <a:xfrm>
              <a:off x="9896711" y="1693880"/>
              <a:ext cx="591829"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MMF</a:t>
              </a:r>
            </a:p>
          </p:txBody>
        </p:sp>
        <p:sp>
          <p:nvSpPr>
            <p:cNvPr id="55" name="TextBox 54">
              <a:extLst>
                <a:ext uri="{FF2B5EF4-FFF2-40B4-BE49-F238E27FC236}">
                  <a16:creationId xmlns:a16="http://schemas.microsoft.com/office/drawing/2014/main" id="{A648787D-8170-E10D-8715-82439610CA13}"/>
                </a:ext>
              </a:extLst>
            </p:cNvPr>
            <p:cNvSpPr txBox="1"/>
            <p:nvPr/>
          </p:nvSpPr>
          <p:spPr>
            <a:xfrm>
              <a:off x="11529661" y="1693880"/>
              <a:ext cx="553357"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AZA</a:t>
              </a:r>
            </a:p>
          </p:txBody>
        </p:sp>
      </p:grpSp>
      <p:sp>
        <p:nvSpPr>
          <p:cNvPr id="60" name="TextBox 59">
            <a:extLst>
              <a:ext uri="{FF2B5EF4-FFF2-40B4-BE49-F238E27FC236}">
                <a16:creationId xmlns:a16="http://schemas.microsoft.com/office/drawing/2014/main" id="{7C4A834F-7513-814A-9A44-C72E2B2590D0}"/>
              </a:ext>
            </a:extLst>
          </p:cNvPr>
          <p:cNvSpPr txBox="1"/>
          <p:nvPr/>
        </p:nvSpPr>
        <p:spPr>
          <a:xfrm>
            <a:off x="4222676" y="2483427"/>
            <a:ext cx="7842461" cy="1328569"/>
          </a:xfrm>
          <a:prstGeom prst="rect">
            <a:avLst/>
          </a:prstGeom>
          <a:noFill/>
        </p:spPr>
        <p:txBody>
          <a:bodyPr wrap="square" lIns="91440" tIns="45720" rIns="91440" bIns="45720" anchor="t">
            <a:spAutoFit/>
          </a:bodyPr>
          <a:lstStyle/>
          <a:p>
            <a:pPr marL="285750" indent="-285750">
              <a:lnSpc>
                <a:spcPct val="90000"/>
              </a:lnSpc>
              <a:spcBef>
                <a:spcPts val="1000"/>
              </a:spcBef>
              <a:buFont typeface="Arial" panose="020B0604020202020204" pitchFamily="34" charset="0"/>
              <a:buChar char="•"/>
            </a:pPr>
            <a:r>
              <a:rPr lang="en-GB" sz="1600">
                <a:effectLst/>
                <a:latin typeface="Arial"/>
                <a:ea typeface="Aptos" panose="020B0004020202020204" pitchFamily="34" charset="0"/>
                <a:cs typeface="Arial"/>
              </a:rPr>
              <a:t>2 MMF-treated patients achieved sustained remission and successfully stopped AIH therapy</a:t>
            </a:r>
          </a:p>
          <a:p>
            <a:pPr marL="285750" indent="-285750">
              <a:lnSpc>
                <a:spcPct val="90000"/>
              </a:lnSpc>
              <a:spcBef>
                <a:spcPts val="1000"/>
              </a:spcBef>
              <a:buFont typeface="Arial" panose="020B0604020202020204" pitchFamily="34" charset="0"/>
              <a:buChar char="•"/>
            </a:pPr>
            <a:r>
              <a:rPr lang="en-US" sz="1600">
                <a:latin typeface="Arial"/>
                <a:cs typeface="Arial"/>
              </a:rPr>
              <a:t>No significant differences were observed between AZA and MMF with respect to loss of response (20% vs 26% within 3 years after normalization), time to </a:t>
            </a:r>
            <a:br>
              <a:rPr lang="en-US" sz="1600">
                <a:latin typeface="Arial"/>
                <a:cs typeface="Arial"/>
              </a:rPr>
            </a:br>
            <a:r>
              <a:rPr lang="en-US" sz="1600">
                <a:latin typeface="Arial"/>
                <a:cs typeface="Arial"/>
              </a:rPr>
              <a:t>steroid-free response (83 vs 97 weeks), or adverse event rates (p&gt;0.05 for all)</a:t>
            </a:r>
            <a:endParaRPr lang="en-NZ" sz="1600">
              <a:latin typeface="Arial"/>
              <a:cs typeface="Arial"/>
            </a:endParaRPr>
          </a:p>
        </p:txBody>
      </p:sp>
      <p:sp>
        <p:nvSpPr>
          <p:cNvPr id="61" name="TextBox 60">
            <a:extLst>
              <a:ext uri="{FF2B5EF4-FFF2-40B4-BE49-F238E27FC236}">
                <a16:creationId xmlns:a16="http://schemas.microsoft.com/office/drawing/2014/main" id="{54D50A92-881F-AED8-64CF-CA89292341C0}"/>
              </a:ext>
            </a:extLst>
          </p:cNvPr>
          <p:cNvSpPr txBox="1"/>
          <p:nvPr/>
        </p:nvSpPr>
        <p:spPr>
          <a:xfrm>
            <a:off x="4223772" y="3873468"/>
            <a:ext cx="7991204" cy="2083647"/>
          </a:xfrm>
          <a:prstGeom prst="rect">
            <a:avLst/>
          </a:prstGeom>
          <a:noFill/>
        </p:spPr>
        <p:txBody>
          <a:bodyPr wrap="square" lIns="91440" tIns="45720" rIns="91440" bIns="45720" anchor="t">
            <a:spAutoFit/>
          </a:bodyPr>
          <a:lstStyle/>
          <a:p>
            <a:pPr>
              <a:lnSpc>
                <a:spcPct val="90000"/>
              </a:lnSpc>
              <a:spcBef>
                <a:spcPts val="1000"/>
              </a:spcBef>
            </a:pPr>
            <a:r>
              <a:rPr lang="en-US" sz="2000" b="1">
                <a:solidFill>
                  <a:schemeClr val="bg1"/>
                </a:solidFill>
                <a:highlight>
                  <a:srgbClr val="FF6720"/>
                </a:highlight>
                <a:latin typeface="Arial" panose="020B0604020202020204" pitchFamily="34" charset="0"/>
                <a:cs typeface="Arial" panose="020B0604020202020204" pitchFamily="34" charset="0"/>
              </a:rPr>
              <a:t>CONCLUSIONS</a:t>
            </a:r>
            <a:endParaRPr lang="en-US" sz="2000">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90000"/>
              </a:lnSpc>
              <a:spcBef>
                <a:spcPts val="1000"/>
              </a:spcBef>
              <a:buFont typeface="Arial" panose="020B0604020202020204" pitchFamily="34" charset="0"/>
              <a:buChar char="•"/>
            </a:pPr>
            <a:r>
              <a:rPr lang="en-US" sz="1600">
                <a:latin typeface="Arial"/>
                <a:ea typeface="Aptos" panose="020B0004020202020204" pitchFamily="34" charset="0"/>
                <a:cs typeface="Arial"/>
              </a:rPr>
              <a:t>MMF was associated with faster biochemical remission and numerically higher rates of continued trial-assigned treatment with normalized ALT at 3 years compared with AZA</a:t>
            </a:r>
            <a:endParaRPr lang="en-US" sz="1600">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90000"/>
              </a:lnSpc>
              <a:spcBef>
                <a:spcPts val="1000"/>
              </a:spcBef>
              <a:buFont typeface="Arial" panose="020B0604020202020204" pitchFamily="34" charset="0"/>
              <a:buChar char="•"/>
            </a:pPr>
            <a:r>
              <a:rPr lang="en-US" sz="1600">
                <a:effectLst/>
                <a:latin typeface="Arial" panose="020B0604020202020204" pitchFamily="34" charset="0"/>
                <a:ea typeface="Aptos" panose="020B0004020202020204" pitchFamily="34" charset="0"/>
                <a:cs typeface="Arial" panose="020B0604020202020204" pitchFamily="34" charset="0"/>
              </a:rPr>
              <a:t>Among patients who remained on treatment at 24 weeks, with or without response, both AZA and MMF could be safely continued with similar clinical efficacy</a:t>
            </a:r>
          </a:p>
          <a:p>
            <a:pPr marL="285750" indent="-285750">
              <a:lnSpc>
                <a:spcPct val="90000"/>
              </a:lnSpc>
              <a:spcBef>
                <a:spcPts val="1000"/>
              </a:spcBef>
              <a:buFont typeface="Arial" panose="020B0604020202020204" pitchFamily="34" charset="0"/>
              <a:buChar char="•"/>
            </a:pPr>
            <a:r>
              <a:rPr lang="en-US" sz="1600">
                <a:effectLst/>
                <a:latin typeface="Arial" panose="020B0604020202020204" pitchFamily="34" charset="0"/>
                <a:ea typeface="Aptos" panose="020B0004020202020204" pitchFamily="34" charset="0"/>
                <a:cs typeface="Arial" panose="020B0604020202020204" pitchFamily="34" charset="0"/>
              </a:rPr>
              <a:t>MMF may be considered a first-line maintenance therapy</a:t>
            </a:r>
            <a:r>
              <a:rPr lang="en-US" sz="1600">
                <a:latin typeface="Arial" panose="020B0604020202020204" pitchFamily="34" charset="0"/>
                <a:ea typeface="Aptos" panose="020B0004020202020204" pitchFamily="34" charset="0"/>
                <a:cs typeface="Arial" panose="020B0604020202020204" pitchFamily="34" charset="0"/>
              </a:rPr>
              <a:t> in treatment-naïve AIH</a:t>
            </a:r>
            <a:endParaRPr lang="en-NZ" sz="1600">
              <a:latin typeface="Arial" panose="020B0604020202020204" pitchFamily="34" charset="0"/>
              <a:cs typeface="Arial" panose="020B0604020202020204" pitchFamily="34" charset="0"/>
            </a:endParaRPr>
          </a:p>
        </p:txBody>
      </p:sp>
      <p:cxnSp>
        <p:nvCxnSpPr>
          <p:cNvPr id="67" name="Connector: Elbow 66">
            <a:extLst>
              <a:ext uri="{FF2B5EF4-FFF2-40B4-BE49-F238E27FC236}">
                <a16:creationId xmlns:a16="http://schemas.microsoft.com/office/drawing/2014/main" id="{82695945-1609-EA21-4A7C-546EF9422B20}"/>
              </a:ext>
            </a:extLst>
          </p:cNvPr>
          <p:cNvCxnSpPr>
            <a:cxnSpLocks/>
          </p:cNvCxnSpPr>
          <p:nvPr/>
        </p:nvCxnSpPr>
        <p:spPr>
          <a:xfrm rot="5400000" flipH="1" flipV="1">
            <a:off x="2130709" y="3982924"/>
            <a:ext cx="12700" cy="1615795"/>
          </a:xfrm>
          <a:prstGeom prst="bentConnector3">
            <a:avLst>
              <a:gd name="adj1" fmla="val 1800000"/>
            </a:avLst>
          </a:prstGeom>
          <a:ln w="12700"/>
        </p:spPr>
        <p:style>
          <a:lnRef idx="2">
            <a:schemeClr val="accent1"/>
          </a:lnRef>
          <a:fillRef idx="0">
            <a:schemeClr val="accent1"/>
          </a:fillRef>
          <a:effectRef idx="1">
            <a:schemeClr val="accent1"/>
          </a:effectRef>
          <a:fontRef idx="minor">
            <a:schemeClr val="tx1"/>
          </a:fontRef>
        </p:style>
      </p:cxnSp>
      <p:sp>
        <p:nvSpPr>
          <p:cNvPr id="56" name="TextBox 55">
            <a:extLst>
              <a:ext uri="{FF2B5EF4-FFF2-40B4-BE49-F238E27FC236}">
                <a16:creationId xmlns:a16="http://schemas.microsoft.com/office/drawing/2014/main" id="{D9B0D24B-4331-A508-1070-7C195998C1C0}"/>
              </a:ext>
            </a:extLst>
          </p:cNvPr>
          <p:cNvSpPr txBox="1"/>
          <p:nvPr/>
        </p:nvSpPr>
        <p:spPr>
          <a:xfrm>
            <a:off x="1778872" y="4433838"/>
            <a:ext cx="742511" cy="276999"/>
          </a:xfrm>
          <a:prstGeom prst="rect">
            <a:avLst/>
          </a:prstGeom>
          <a:solidFill>
            <a:schemeClr val="bg1"/>
          </a:solidFill>
        </p:spPr>
        <p:txBody>
          <a:bodyPr wrap="none" lIns="91440" tIns="45720" rIns="91440" bIns="45720" rtlCol="0" anchor="t">
            <a:spAutoFit/>
          </a:bodyPr>
          <a:lstStyle/>
          <a:p>
            <a:pPr algn="ctr"/>
            <a:r>
              <a:rPr lang="en-US" sz="1200" dirty="0">
                <a:latin typeface="Arial"/>
                <a:cs typeface="Arial"/>
              </a:rPr>
              <a:t>p=0.002</a:t>
            </a:r>
            <a:endParaRPr lang="en-NZ" sz="1200" dirty="0">
              <a:latin typeface="Arial" panose="020B0604020202020204" pitchFamily="34" charset="0"/>
              <a:cs typeface="Arial" panose="020B0604020202020204" pitchFamily="34" charset="0"/>
            </a:endParaRPr>
          </a:p>
        </p:txBody>
      </p:sp>
      <p:cxnSp>
        <p:nvCxnSpPr>
          <p:cNvPr id="68" name="Straight Connector 67">
            <a:extLst>
              <a:ext uri="{FF2B5EF4-FFF2-40B4-BE49-F238E27FC236}">
                <a16:creationId xmlns:a16="http://schemas.microsoft.com/office/drawing/2014/main" id="{0DD5D32F-23CC-5876-7D6E-4FF9F1AF4C72}"/>
              </a:ext>
            </a:extLst>
          </p:cNvPr>
          <p:cNvCxnSpPr>
            <a:cxnSpLocks/>
          </p:cNvCxnSpPr>
          <p:nvPr/>
        </p:nvCxnSpPr>
        <p:spPr>
          <a:xfrm flipH="1">
            <a:off x="4167405" y="3825407"/>
            <a:ext cx="7842461"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pic>
        <p:nvPicPr>
          <p:cNvPr id="7" name="Picture 6">
            <a:hlinkClick r:id="rId6" action="ppaction://hlinksldjump"/>
            <a:extLst>
              <a:ext uri="{FF2B5EF4-FFF2-40B4-BE49-F238E27FC236}">
                <a16:creationId xmlns:a16="http://schemas.microsoft.com/office/drawing/2014/main" id="{A29D1429-8859-9E0D-2322-A4C51C029D3E}"/>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480123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2"/>
            <a:ext cx="4125730" cy="2343006"/>
          </a:xfrm>
        </p:spPr>
        <p:txBody>
          <a:bodyPr>
            <a:norm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a:latin typeface="Arial" panose="020B0604020202020204" pitchFamily="34" charset="0"/>
                <a:cs typeface="Arial" panose="020B0604020202020204" pitchFamily="34" charset="0"/>
              </a:rPr>
              <a:t>Individuals with AMA positivity are at risk of developing PBC, although only a minority progress to overt disease</a:t>
            </a:r>
          </a:p>
          <a:p>
            <a:r>
              <a:rPr lang="en-US" sz="1600" noProof="0">
                <a:latin typeface="Arial" panose="020B0604020202020204" pitchFamily="34" charset="0"/>
                <a:cs typeface="Arial" panose="020B0604020202020204" pitchFamily="34" charset="0"/>
              </a:rPr>
              <a:t>There is limited information on the characteristics of people with AMA positivity and factors associated with PBC development</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GB" noProof="0">
                <a:latin typeface="Arial" panose="020B0604020202020204" pitchFamily="34" charset="0"/>
                <a:cs typeface="Arial" panose="020B0604020202020204" pitchFamily="34" charset="0"/>
              </a:rPr>
              <a:t>Factors associated with the development of primary biliary cholangitis in individuals with antimitochondrial antibodies: A Spanish multicentre study</a:t>
            </a:r>
            <a:endParaRPr lang="en-US" noProof="0">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noProof="0" dirty="0">
                <a:latin typeface="Arial" panose="020B0604020202020204" pitchFamily="34" charset="0"/>
                <a:cs typeface="Arial" panose="020B0604020202020204" pitchFamily="34" charset="0"/>
              </a:rPr>
              <a:t>*Elastography was available in 113 patients.</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Diaz-Gonzalez A</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TOP-278.</a:t>
            </a: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2000308"/>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40" name="Rectangle 39">
            <a:extLst>
              <a:ext uri="{FF2B5EF4-FFF2-40B4-BE49-F238E27FC236}">
                <a16:creationId xmlns:a16="http://schemas.microsoft.com/office/drawing/2014/main" id="{A9169E87-AB44-B4A5-AABE-ACD0FA8DCBB3}"/>
              </a:ext>
            </a:extLst>
          </p:cNvPr>
          <p:cNvSpPr/>
          <p:nvPr/>
        </p:nvSpPr>
        <p:spPr>
          <a:xfrm>
            <a:off x="5101591" y="1842401"/>
            <a:ext cx="6058775" cy="120979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defRPr/>
            </a:pPr>
            <a:r>
              <a:rPr lang="en-GB" sz="1400">
                <a:solidFill>
                  <a:srgbClr val="004B87"/>
                </a:solidFill>
                <a:latin typeface="Arial" panose="020B0604020202020204"/>
              </a:rPr>
              <a:t>People with AMA and/or PBC-specific antibodies not meeting </a:t>
            </a:r>
            <a:br>
              <a:rPr lang="en-GB" sz="1400">
                <a:solidFill>
                  <a:srgbClr val="004B87"/>
                </a:solidFill>
                <a:latin typeface="Arial" panose="020B0604020202020204"/>
              </a:rPr>
            </a:br>
            <a:r>
              <a:rPr lang="en-GB" sz="1400">
                <a:solidFill>
                  <a:srgbClr val="004B87"/>
                </a:solidFill>
                <a:latin typeface="Arial" panose="020B0604020202020204"/>
              </a:rPr>
              <a:t>diagnostic criteria for PBC and under active follow-up</a:t>
            </a:r>
            <a:endParaRPr lang="en-GB" sz="1400">
              <a:solidFill>
                <a:srgbClr val="004B87"/>
              </a:solidFill>
              <a:latin typeface="Arial" panose="020B0604020202020204" pitchFamily="34" charset="0"/>
              <a:cs typeface="Arial" panose="020B0604020202020204" pitchFamily="34" charset="0"/>
            </a:endParaRPr>
          </a:p>
          <a:p>
            <a:pPr lvl="0" algn="ctr">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N=846 </a:t>
            </a:r>
            <a:r>
              <a:rPr kumimoji="0" lang="en-GB" sz="1400" i="0" u="none" strike="noStrike" kern="1200" cap="none" spc="0" normalizeH="0" baseline="0" noProof="0">
                <a:ln>
                  <a:noFill/>
                </a:ln>
                <a:solidFill>
                  <a:srgbClr val="004B87"/>
                </a:solidFill>
                <a:effectLst/>
                <a:uLnTx/>
                <a:uFillTx/>
                <a:latin typeface="Arial" panose="020B0604020202020204"/>
                <a:ea typeface="+mn-ea"/>
                <a:cs typeface="+mn-cs"/>
              </a:rPr>
              <a:t>(</a:t>
            </a: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Follow-up data available for n=417</a:t>
            </a:r>
            <a:r>
              <a:rPr lang="en-GB" sz="1400">
                <a:solidFill>
                  <a:srgbClr val="004B87"/>
                </a:solidFill>
                <a:latin typeface="Arial" panose="020B0604020202020204"/>
              </a:rPr>
              <a:t>)</a:t>
            </a:r>
            <a:endParaRPr kumimoji="0" lang="en-US" sz="1400"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91" name="Rectangle 90">
            <a:extLst>
              <a:ext uri="{FF2B5EF4-FFF2-40B4-BE49-F238E27FC236}">
                <a16:creationId xmlns:a16="http://schemas.microsoft.com/office/drawing/2014/main" id="{DEF07F27-F273-E175-ECE3-C98EF1BD6AF4}"/>
              </a:ext>
            </a:extLst>
          </p:cNvPr>
          <p:cNvSpPr/>
          <p:nvPr/>
        </p:nvSpPr>
        <p:spPr>
          <a:xfrm>
            <a:off x="5101591" y="1556524"/>
            <a:ext cx="5390563" cy="676240"/>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noProof="0" err="1">
                <a:solidFill>
                  <a:schemeClr val="bg1"/>
                </a:solidFill>
                <a:latin typeface="Arial" panose="020B0604020202020204"/>
              </a:rPr>
              <a:t>Multicentre</a:t>
            </a:r>
            <a:r>
              <a:rPr lang="en-US" sz="1400" b="1" noProof="0">
                <a:solidFill>
                  <a:schemeClr val="bg1"/>
                </a:solidFill>
                <a:latin typeface="Arial" panose="020B0604020202020204"/>
              </a:rPr>
              <a:t>, retrospective study in 16 Spanish centres</a:t>
            </a:r>
          </a:p>
        </p:txBody>
      </p:sp>
      <p:grpSp>
        <p:nvGrpSpPr>
          <p:cNvPr id="92" name="Group 91">
            <a:extLst>
              <a:ext uri="{FF2B5EF4-FFF2-40B4-BE49-F238E27FC236}">
                <a16:creationId xmlns:a16="http://schemas.microsoft.com/office/drawing/2014/main" id="{D50A5CBD-E5E5-68C3-3008-21F7073FB56A}"/>
              </a:ext>
            </a:extLst>
          </p:cNvPr>
          <p:cNvGrpSpPr/>
          <p:nvPr/>
        </p:nvGrpSpPr>
        <p:grpSpPr>
          <a:xfrm>
            <a:off x="4726756" y="1524718"/>
            <a:ext cx="747909" cy="718921"/>
            <a:chOff x="5065845" y="1524718"/>
            <a:chExt cx="747909" cy="718921"/>
          </a:xfrm>
        </p:grpSpPr>
        <p:sp>
          <p:nvSpPr>
            <p:cNvPr id="93" name="Oval 92">
              <a:extLst>
                <a:ext uri="{FF2B5EF4-FFF2-40B4-BE49-F238E27FC236}">
                  <a16:creationId xmlns:a16="http://schemas.microsoft.com/office/drawing/2014/main" id="{F002CA64-2586-DBBE-DFA0-50E3F4BBCD89}"/>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4" name="Graphic 93">
              <a:extLst>
                <a:ext uri="{FF2B5EF4-FFF2-40B4-BE49-F238E27FC236}">
                  <a16:creationId xmlns:a16="http://schemas.microsoft.com/office/drawing/2014/main" id="{B0CF1E85-706E-B814-4F92-C584756A377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sp>
        <p:nvSpPr>
          <p:cNvPr id="98" name="Content Placeholder 1">
            <a:extLst>
              <a:ext uri="{FF2B5EF4-FFF2-40B4-BE49-F238E27FC236}">
                <a16:creationId xmlns:a16="http://schemas.microsoft.com/office/drawing/2014/main" id="{0040114C-463B-F71D-0E7E-55BE6545AC77}"/>
              </a:ext>
            </a:extLst>
          </p:cNvPr>
          <p:cNvSpPr txBox="1">
            <a:spLocks/>
          </p:cNvSpPr>
          <p:nvPr/>
        </p:nvSpPr>
        <p:spPr>
          <a:xfrm>
            <a:off x="194462" y="3429000"/>
            <a:ext cx="4125730" cy="5255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FF6720"/>
                </a:highlight>
                <a:latin typeface="Arial" panose="020B0604020202020204" pitchFamily="34" charset="0"/>
                <a:cs typeface="Arial" panose="020B0604020202020204" pitchFamily="34" charset="0"/>
              </a:rPr>
              <a:t>BASELINE CHARACTERISTICS</a:t>
            </a:r>
            <a:endParaRPr lang="en-US" sz="2000">
              <a:solidFill>
                <a:schemeClr val="bg1"/>
              </a:solidFill>
              <a:highlight>
                <a:srgbClr val="FF6720"/>
              </a:highlight>
              <a:latin typeface="Arial" panose="020B0604020202020204" pitchFamily="34" charset="0"/>
              <a:cs typeface="Arial" panose="020B0604020202020204" pitchFamily="34" charset="0"/>
            </a:endParaRPr>
          </a:p>
        </p:txBody>
      </p:sp>
      <p:cxnSp>
        <p:nvCxnSpPr>
          <p:cNvPr id="99" name="Straight Connector 98">
            <a:extLst>
              <a:ext uri="{FF2B5EF4-FFF2-40B4-BE49-F238E27FC236}">
                <a16:creationId xmlns:a16="http://schemas.microsoft.com/office/drawing/2014/main" id="{FCEF316A-9238-3961-2017-A16591BE4D97}"/>
              </a:ext>
            </a:extLst>
          </p:cNvPr>
          <p:cNvCxnSpPr>
            <a:cxnSpLocks/>
          </p:cNvCxnSpPr>
          <p:nvPr/>
        </p:nvCxnSpPr>
        <p:spPr>
          <a:xfrm flipH="1">
            <a:off x="257019" y="3337385"/>
            <a:ext cx="11442612"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aphicFrame>
        <p:nvGraphicFramePr>
          <p:cNvPr id="101" name="Table 100">
            <a:extLst>
              <a:ext uri="{FF2B5EF4-FFF2-40B4-BE49-F238E27FC236}">
                <a16:creationId xmlns:a16="http://schemas.microsoft.com/office/drawing/2014/main" id="{30BD874F-236F-D2F0-25C4-8EB5AE689EF1}"/>
              </a:ext>
            </a:extLst>
          </p:cNvPr>
          <p:cNvGraphicFramePr>
            <a:graphicFrameLocks noGrp="1"/>
          </p:cNvGraphicFramePr>
          <p:nvPr>
            <p:extLst>
              <p:ext uri="{D42A27DB-BD31-4B8C-83A1-F6EECF244321}">
                <p14:modId xmlns:p14="http://schemas.microsoft.com/office/powerpoint/2010/main" val="2697418156"/>
              </p:ext>
            </p:extLst>
          </p:nvPr>
        </p:nvGraphicFramePr>
        <p:xfrm>
          <a:off x="1588843" y="3775097"/>
          <a:ext cx="4398313" cy="2468880"/>
        </p:xfrm>
        <a:graphic>
          <a:graphicData uri="http://schemas.openxmlformats.org/drawingml/2006/table">
            <a:tbl>
              <a:tblPr firstRow="1" bandRow="1">
                <a:tableStyleId>{5C22544A-7EE6-4342-B048-85BDC9FD1C3A}</a:tableStyleId>
              </a:tblPr>
              <a:tblGrid>
                <a:gridCol w="3338860">
                  <a:extLst>
                    <a:ext uri="{9D8B030D-6E8A-4147-A177-3AD203B41FA5}">
                      <a16:colId xmlns:a16="http://schemas.microsoft.com/office/drawing/2014/main" val="2350095507"/>
                    </a:ext>
                  </a:extLst>
                </a:gridCol>
                <a:gridCol w="1059453">
                  <a:extLst>
                    <a:ext uri="{9D8B030D-6E8A-4147-A177-3AD203B41FA5}">
                      <a16:colId xmlns:a16="http://schemas.microsoft.com/office/drawing/2014/main" val="1442077296"/>
                    </a:ext>
                  </a:extLst>
                </a:gridCol>
              </a:tblGrid>
              <a:tr h="177177">
                <a:tc>
                  <a:txBody>
                    <a:bodyPr/>
                    <a:lstStyle/>
                    <a:p>
                      <a:endParaRPr lang="en-NZ" sz="1200" baseline="30000">
                        <a:solidFill>
                          <a:schemeClr val="accent2"/>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NZ" sz="1200">
                          <a:latin typeface="Arial" panose="020B0604020202020204" pitchFamily="34" charset="0"/>
                          <a:cs typeface="Arial" panose="020B0604020202020204" pitchFamily="34" charset="0"/>
                        </a:rPr>
                        <a:t>N=846</a:t>
                      </a:r>
                    </a:p>
                  </a:txBody>
                  <a:tcPr anchor="ctr">
                    <a:solidFill>
                      <a:schemeClr val="accent2"/>
                    </a:solidFill>
                  </a:tcPr>
                </a:tc>
                <a:extLst>
                  <a:ext uri="{0D108BD9-81ED-4DB2-BD59-A6C34878D82A}">
                    <a16:rowId xmlns:a16="http://schemas.microsoft.com/office/drawing/2014/main" val="672096379"/>
                  </a:ext>
                </a:extLst>
              </a:tr>
              <a:tr h="213641">
                <a:tc>
                  <a:txBody>
                    <a:bodyPr/>
                    <a:lstStyle/>
                    <a:p>
                      <a:r>
                        <a:rPr lang="en-NZ" sz="1200" b="1">
                          <a:solidFill>
                            <a:schemeClr val="accent1"/>
                          </a:solidFill>
                          <a:latin typeface="Arial" panose="020B0604020202020204" pitchFamily="34" charset="0"/>
                          <a:cs typeface="Arial" panose="020B0604020202020204" pitchFamily="34" charset="0"/>
                        </a:rPr>
                        <a:t>Female, %</a:t>
                      </a:r>
                    </a:p>
                  </a:txBody>
                  <a:tcPr anchor="ctr">
                    <a:solidFill>
                      <a:schemeClr val="bg1">
                        <a:lumMod val="95000"/>
                      </a:schemeClr>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82.8</a:t>
                      </a:r>
                    </a:p>
                  </a:txBody>
                  <a:tcPr anchor="ctr">
                    <a:solidFill>
                      <a:schemeClr val="bg1">
                        <a:lumMod val="95000"/>
                      </a:schemeClr>
                    </a:solidFill>
                  </a:tcPr>
                </a:tc>
                <a:extLst>
                  <a:ext uri="{0D108BD9-81ED-4DB2-BD59-A6C34878D82A}">
                    <a16:rowId xmlns:a16="http://schemas.microsoft.com/office/drawing/2014/main" val="3955119680"/>
                  </a:ext>
                </a:extLst>
              </a:tr>
              <a:tr h="177177">
                <a:tc>
                  <a:txBody>
                    <a:bodyPr/>
                    <a:lstStyle/>
                    <a:p>
                      <a:r>
                        <a:rPr lang="en-NZ" sz="1200" b="1">
                          <a:solidFill>
                            <a:schemeClr val="accent1"/>
                          </a:solidFill>
                          <a:latin typeface="Arial" panose="020B0604020202020204" pitchFamily="34" charset="0"/>
                          <a:cs typeface="Arial" panose="020B0604020202020204" pitchFamily="34" charset="0"/>
                        </a:rPr>
                        <a:t>AMA positive, n (%)</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770 (91)</a:t>
                      </a:r>
                    </a:p>
                  </a:txBody>
                  <a:tcPr anchor="ctr">
                    <a:solidFill>
                      <a:schemeClr val="bg1"/>
                    </a:solidFill>
                  </a:tcPr>
                </a:tc>
                <a:extLst>
                  <a:ext uri="{0D108BD9-81ED-4DB2-BD59-A6C34878D82A}">
                    <a16:rowId xmlns:a16="http://schemas.microsoft.com/office/drawing/2014/main" val="2087262494"/>
                  </a:ext>
                </a:extLst>
              </a:tr>
              <a:tr h="177177">
                <a:tc>
                  <a:txBody>
                    <a:bodyPr/>
                    <a:lstStyle/>
                    <a:p>
                      <a:r>
                        <a:rPr lang="en-NZ" sz="1200" b="1">
                          <a:solidFill>
                            <a:schemeClr val="accent1"/>
                          </a:solidFill>
                          <a:latin typeface="Arial" panose="020B0604020202020204" pitchFamily="34" charset="0"/>
                          <a:cs typeface="Arial" panose="020B0604020202020204" pitchFamily="34" charset="0"/>
                        </a:rPr>
                        <a:t>Anti-M2 antibodies, n (%)</a:t>
                      </a:r>
                    </a:p>
                  </a:txBody>
                  <a:tcPr anchor="ctr">
                    <a:solidFill>
                      <a:schemeClr val="bg1">
                        <a:lumMod val="95000"/>
                      </a:schemeClr>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254 (30)</a:t>
                      </a:r>
                    </a:p>
                  </a:txBody>
                  <a:tcPr anchor="b">
                    <a:solidFill>
                      <a:schemeClr val="bg1">
                        <a:lumMod val="95000"/>
                      </a:schemeClr>
                    </a:solidFill>
                  </a:tcPr>
                </a:tc>
                <a:extLst>
                  <a:ext uri="{0D108BD9-81ED-4DB2-BD59-A6C34878D82A}">
                    <a16:rowId xmlns:a16="http://schemas.microsoft.com/office/drawing/2014/main" val="2785188041"/>
                  </a:ext>
                </a:extLst>
              </a:tr>
              <a:tr h="177177">
                <a:tc>
                  <a:txBody>
                    <a:bodyPr/>
                    <a:lstStyle/>
                    <a:p>
                      <a:r>
                        <a:rPr lang="en-US" sz="1200" b="1">
                          <a:solidFill>
                            <a:schemeClr val="accent1"/>
                          </a:solidFill>
                          <a:latin typeface="Arial" panose="020B0604020202020204" pitchFamily="34" charset="0"/>
                          <a:cs typeface="Arial" panose="020B0604020202020204" pitchFamily="34" charset="0"/>
                        </a:rPr>
                        <a:t>Anti-sp100 antibodies, n (%)</a:t>
                      </a:r>
                      <a:endParaRPr lang="en-NZ" sz="1200" b="1">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58 (6.8)</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solidFill>
                  </a:tcPr>
                </a:tc>
                <a:extLst>
                  <a:ext uri="{0D108BD9-81ED-4DB2-BD59-A6C34878D82A}">
                    <a16:rowId xmlns:a16="http://schemas.microsoft.com/office/drawing/2014/main" val="2060208972"/>
                  </a:ext>
                </a:extLst>
              </a:tr>
              <a:tr h="177177">
                <a:tc>
                  <a:txBody>
                    <a:bodyPr/>
                    <a:lstStyle/>
                    <a:p>
                      <a:r>
                        <a:rPr lang="en-NZ" sz="1200" b="1">
                          <a:solidFill>
                            <a:schemeClr val="accent1"/>
                          </a:solidFill>
                          <a:latin typeface="Arial" panose="020B0604020202020204" pitchFamily="34" charset="0"/>
                          <a:cs typeface="Arial" panose="020B0604020202020204" pitchFamily="34" charset="0"/>
                        </a:rPr>
                        <a:t>Anti-gp210 antibodies, n (%)</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16 (1.9)</a:t>
                      </a:r>
                    </a:p>
                  </a:txBody>
                  <a:tcPr anchor="b">
                    <a:solidFill>
                      <a:srgbClr val="F2F2F2"/>
                    </a:solidFill>
                  </a:tcPr>
                </a:tc>
                <a:extLst>
                  <a:ext uri="{0D108BD9-81ED-4DB2-BD59-A6C34878D82A}">
                    <a16:rowId xmlns:a16="http://schemas.microsoft.com/office/drawing/2014/main" val="2274968097"/>
                  </a:ext>
                </a:extLst>
              </a:tr>
              <a:tr h="177177">
                <a:tc>
                  <a:txBody>
                    <a:bodyPr/>
                    <a:lstStyle/>
                    <a:p>
                      <a:r>
                        <a:rPr lang="en-NZ" sz="1200" b="1">
                          <a:solidFill>
                            <a:schemeClr val="accent1"/>
                          </a:solidFill>
                          <a:latin typeface="Arial" panose="020B0604020202020204" pitchFamily="34" charset="0"/>
                          <a:cs typeface="Arial" panose="020B0604020202020204" pitchFamily="34" charset="0"/>
                        </a:rPr>
                        <a:t>Other autoimmune disease, n (%)</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306 (36.2)</a:t>
                      </a:r>
                    </a:p>
                  </a:txBody>
                  <a:tcPr anchor="b">
                    <a:solidFill>
                      <a:schemeClr val="bg1"/>
                    </a:solidFill>
                  </a:tcPr>
                </a:tc>
                <a:extLst>
                  <a:ext uri="{0D108BD9-81ED-4DB2-BD59-A6C34878D82A}">
                    <a16:rowId xmlns:a16="http://schemas.microsoft.com/office/drawing/2014/main" val="3997991019"/>
                  </a:ext>
                </a:extLst>
              </a:tr>
              <a:tr h="177177">
                <a:tc>
                  <a:txBody>
                    <a:bodyPr/>
                    <a:lstStyle/>
                    <a:p>
                      <a:r>
                        <a:rPr lang="en-NZ" sz="1200" b="1">
                          <a:solidFill>
                            <a:schemeClr val="accent1"/>
                          </a:solidFill>
                          <a:latin typeface="Arial" panose="020B0604020202020204" pitchFamily="34" charset="0"/>
                          <a:cs typeface="Arial" panose="020B0604020202020204" pitchFamily="34" charset="0"/>
                        </a:rPr>
                        <a:t>Family history of PBC, n (%)</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6 (0.7)</a:t>
                      </a:r>
                    </a:p>
                  </a:txBody>
                  <a:tcPr anchor="ctr">
                    <a:solidFill>
                      <a:srgbClr val="F2F2F2"/>
                    </a:solidFill>
                  </a:tcPr>
                </a:tc>
                <a:extLst>
                  <a:ext uri="{0D108BD9-81ED-4DB2-BD59-A6C34878D82A}">
                    <a16:rowId xmlns:a16="http://schemas.microsoft.com/office/drawing/2014/main" val="1260236546"/>
                  </a:ext>
                </a:extLst>
              </a:tr>
              <a:tr h="177177">
                <a:tc>
                  <a:txBody>
                    <a:bodyPr/>
                    <a:lstStyle/>
                    <a:p>
                      <a:r>
                        <a:rPr lang="en-NZ" sz="1200" b="1">
                          <a:solidFill>
                            <a:schemeClr val="accent1"/>
                          </a:solidFill>
                          <a:latin typeface="Arial" panose="020B0604020202020204" pitchFamily="34" charset="0"/>
                          <a:cs typeface="Arial" panose="020B0604020202020204" pitchFamily="34" charset="0"/>
                        </a:rPr>
                        <a:t>Elastography*, kPa, median (IQR)</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4.7 (3.7–6.1)</a:t>
                      </a:r>
                    </a:p>
                  </a:txBody>
                  <a:tcPr anchor="b">
                    <a:solidFill>
                      <a:schemeClr val="bg1"/>
                    </a:solidFill>
                  </a:tcPr>
                </a:tc>
                <a:extLst>
                  <a:ext uri="{0D108BD9-81ED-4DB2-BD59-A6C34878D82A}">
                    <a16:rowId xmlns:a16="http://schemas.microsoft.com/office/drawing/2014/main" val="3689066134"/>
                  </a:ext>
                </a:extLst>
              </a:tr>
            </a:tbl>
          </a:graphicData>
        </a:graphic>
      </p:graphicFrame>
      <p:graphicFrame>
        <p:nvGraphicFramePr>
          <p:cNvPr id="103" name="Table 102">
            <a:extLst>
              <a:ext uri="{FF2B5EF4-FFF2-40B4-BE49-F238E27FC236}">
                <a16:creationId xmlns:a16="http://schemas.microsoft.com/office/drawing/2014/main" id="{9FB7254A-9690-4E7F-1732-E446032D157A}"/>
              </a:ext>
            </a:extLst>
          </p:cNvPr>
          <p:cNvGraphicFramePr>
            <a:graphicFrameLocks noGrp="1"/>
          </p:cNvGraphicFramePr>
          <p:nvPr>
            <p:extLst>
              <p:ext uri="{D42A27DB-BD31-4B8C-83A1-F6EECF244321}">
                <p14:modId xmlns:p14="http://schemas.microsoft.com/office/powerpoint/2010/main" val="889457195"/>
              </p:ext>
            </p:extLst>
          </p:nvPr>
        </p:nvGraphicFramePr>
        <p:xfrm>
          <a:off x="6161597" y="3824486"/>
          <a:ext cx="4398313" cy="2468880"/>
        </p:xfrm>
        <a:graphic>
          <a:graphicData uri="http://schemas.openxmlformats.org/drawingml/2006/table">
            <a:tbl>
              <a:tblPr firstRow="1" bandRow="1">
                <a:tableStyleId>{5C22544A-7EE6-4342-B048-85BDC9FD1C3A}</a:tableStyleId>
              </a:tblPr>
              <a:tblGrid>
                <a:gridCol w="3338860">
                  <a:extLst>
                    <a:ext uri="{9D8B030D-6E8A-4147-A177-3AD203B41FA5}">
                      <a16:colId xmlns:a16="http://schemas.microsoft.com/office/drawing/2014/main" val="2350095507"/>
                    </a:ext>
                  </a:extLst>
                </a:gridCol>
                <a:gridCol w="1059453">
                  <a:extLst>
                    <a:ext uri="{9D8B030D-6E8A-4147-A177-3AD203B41FA5}">
                      <a16:colId xmlns:a16="http://schemas.microsoft.com/office/drawing/2014/main" val="1442077296"/>
                    </a:ext>
                  </a:extLst>
                </a:gridCol>
              </a:tblGrid>
              <a:tr h="268832">
                <a:tc>
                  <a:txBody>
                    <a:bodyPr/>
                    <a:lstStyle/>
                    <a:p>
                      <a:r>
                        <a:rPr lang="en-NZ" sz="1200" b="1">
                          <a:solidFill>
                            <a:schemeClr val="accent1"/>
                          </a:solidFill>
                          <a:latin typeface="Arial" panose="020B0604020202020204" pitchFamily="34" charset="0"/>
                          <a:cs typeface="Arial" panose="020B0604020202020204" pitchFamily="34" charset="0"/>
                        </a:rPr>
                        <a:t>≥1 symptom, n (%)</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54 (7.3)</a:t>
                      </a:r>
                    </a:p>
                  </a:txBody>
                  <a:tcPr anchor="ctr">
                    <a:solidFill>
                      <a:schemeClr val="bg1"/>
                    </a:solidFill>
                  </a:tcPr>
                </a:tc>
                <a:extLst>
                  <a:ext uri="{0D108BD9-81ED-4DB2-BD59-A6C34878D82A}">
                    <a16:rowId xmlns:a16="http://schemas.microsoft.com/office/drawing/2014/main" val="2087262494"/>
                  </a:ext>
                </a:extLst>
              </a:tr>
              <a:tr h="268832">
                <a:tc>
                  <a:txBody>
                    <a:bodyPr/>
                    <a:lstStyle/>
                    <a:p>
                      <a:pPr marL="144000"/>
                      <a:r>
                        <a:rPr lang="en-NZ" sz="1200" b="0">
                          <a:solidFill>
                            <a:schemeClr val="accent1"/>
                          </a:solidFill>
                          <a:latin typeface="Arial" panose="020B0604020202020204" pitchFamily="34" charset="0"/>
                          <a:cs typeface="Arial" panose="020B0604020202020204" pitchFamily="34" charset="0"/>
                        </a:rPr>
                        <a:t>Fatigue</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33 (3.9)</a:t>
                      </a:r>
                    </a:p>
                  </a:txBody>
                  <a:tcPr anchor="b">
                    <a:solidFill>
                      <a:schemeClr val="bg1"/>
                    </a:solidFill>
                  </a:tcPr>
                </a:tc>
                <a:extLst>
                  <a:ext uri="{0D108BD9-81ED-4DB2-BD59-A6C34878D82A}">
                    <a16:rowId xmlns:a16="http://schemas.microsoft.com/office/drawing/2014/main" val="2785188041"/>
                  </a:ext>
                </a:extLst>
              </a:tr>
              <a:tr h="268832">
                <a:tc>
                  <a:txBody>
                    <a:bodyPr/>
                    <a:lstStyle/>
                    <a:p>
                      <a:pPr marL="144000"/>
                      <a:r>
                        <a:rPr lang="en-US" sz="1200" b="0">
                          <a:solidFill>
                            <a:schemeClr val="accent1"/>
                          </a:solidFill>
                          <a:latin typeface="Arial" panose="020B0604020202020204" pitchFamily="34" charset="0"/>
                          <a:cs typeface="Arial" panose="020B0604020202020204" pitchFamily="34" charset="0"/>
                        </a:rPr>
                        <a:t>Pruritus</a:t>
                      </a:r>
                      <a:endParaRPr lang="en-NZ" sz="1200" b="0">
                        <a:solidFill>
                          <a:schemeClr val="accent1"/>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11 (1.3)</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solidFill>
                  </a:tcPr>
                </a:tc>
                <a:extLst>
                  <a:ext uri="{0D108BD9-81ED-4DB2-BD59-A6C34878D82A}">
                    <a16:rowId xmlns:a16="http://schemas.microsoft.com/office/drawing/2014/main" val="2060208972"/>
                  </a:ext>
                </a:extLst>
              </a:tr>
              <a:tr h="268832">
                <a:tc>
                  <a:txBody>
                    <a:bodyPr/>
                    <a:lstStyle/>
                    <a:p>
                      <a:r>
                        <a:rPr lang="en-NZ" sz="1200" b="1">
                          <a:solidFill>
                            <a:schemeClr val="accent1"/>
                          </a:solidFill>
                          <a:latin typeface="Arial" panose="020B0604020202020204" pitchFamily="34" charset="0"/>
                          <a:cs typeface="Arial" panose="020B0604020202020204" pitchFamily="34" charset="0"/>
                        </a:rPr>
                        <a:t>ALP &lt;ULN</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846 (100)</a:t>
                      </a:r>
                    </a:p>
                  </a:txBody>
                  <a:tcPr anchor="b">
                    <a:solidFill>
                      <a:srgbClr val="F2F2F2"/>
                    </a:solidFill>
                  </a:tcPr>
                </a:tc>
                <a:extLst>
                  <a:ext uri="{0D108BD9-81ED-4DB2-BD59-A6C34878D82A}">
                    <a16:rowId xmlns:a16="http://schemas.microsoft.com/office/drawing/2014/main" val="2274968097"/>
                  </a:ext>
                </a:extLst>
              </a:tr>
              <a:tr h="268832">
                <a:tc>
                  <a:txBody>
                    <a:bodyPr/>
                    <a:lstStyle/>
                    <a:p>
                      <a:r>
                        <a:rPr lang="en-NZ" sz="1200" b="1">
                          <a:solidFill>
                            <a:schemeClr val="accent1"/>
                          </a:solidFill>
                          <a:latin typeface="Arial" panose="020B0604020202020204" pitchFamily="34" charset="0"/>
                          <a:cs typeface="Arial" panose="020B0604020202020204" pitchFamily="34" charset="0"/>
                        </a:rPr>
                        <a:t>AST, × ULN (IQR)</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0.7 (0.5–0.9)</a:t>
                      </a:r>
                    </a:p>
                  </a:txBody>
                  <a:tcPr anchor="b">
                    <a:solidFill>
                      <a:schemeClr val="bg1"/>
                    </a:solidFill>
                  </a:tcPr>
                </a:tc>
                <a:extLst>
                  <a:ext uri="{0D108BD9-81ED-4DB2-BD59-A6C34878D82A}">
                    <a16:rowId xmlns:a16="http://schemas.microsoft.com/office/drawing/2014/main" val="3997991019"/>
                  </a:ext>
                </a:extLst>
              </a:tr>
              <a:tr h="268832">
                <a:tc>
                  <a:txBody>
                    <a:bodyPr/>
                    <a:lstStyle/>
                    <a:p>
                      <a:r>
                        <a:rPr lang="en-NZ" sz="1200" b="1">
                          <a:solidFill>
                            <a:schemeClr val="accent1"/>
                          </a:solidFill>
                          <a:latin typeface="Arial" panose="020B0604020202020204" pitchFamily="34" charset="0"/>
                          <a:cs typeface="Arial" panose="020B0604020202020204" pitchFamily="34" charset="0"/>
                        </a:rPr>
                        <a:t>ALT, × ULN (IQR)</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0.6 (0.4–0.8)</a:t>
                      </a:r>
                    </a:p>
                  </a:txBody>
                  <a:tcPr anchor="b">
                    <a:solidFill>
                      <a:srgbClr val="F2F2F2"/>
                    </a:solidFill>
                  </a:tcPr>
                </a:tc>
                <a:extLst>
                  <a:ext uri="{0D108BD9-81ED-4DB2-BD59-A6C34878D82A}">
                    <a16:rowId xmlns:a16="http://schemas.microsoft.com/office/drawing/2014/main" val="3373635991"/>
                  </a:ext>
                </a:extLst>
              </a:tr>
              <a:tr h="268832">
                <a:tc>
                  <a:txBody>
                    <a:bodyPr/>
                    <a:lstStyle/>
                    <a:p>
                      <a:r>
                        <a:rPr lang="en-NZ" sz="1200" b="1">
                          <a:solidFill>
                            <a:schemeClr val="accent1"/>
                          </a:solidFill>
                          <a:latin typeface="Arial" panose="020B0604020202020204" pitchFamily="34" charset="0"/>
                          <a:cs typeface="Arial" panose="020B0604020202020204" pitchFamily="34" charset="0"/>
                        </a:rPr>
                        <a:t>GGT, × ULN (IQR)</a:t>
                      </a:r>
                    </a:p>
                  </a:txBody>
                  <a:tcPr anchor="ctr">
                    <a:solidFill>
                      <a:schemeClr val="bg1"/>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0.4 (0.4–1.6)</a:t>
                      </a:r>
                    </a:p>
                  </a:txBody>
                  <a:tcPr anchor="ctr">
                    <a:solidFill>
                      <a:schemeClr val="bg1"/>
                    </a:solidFill>
                  </a:tcPr>
                </a:tc>
                <a:extLst>
                  <a:ext uri="{0D108BD9-81ED-4DB2-BD59-A6C34878D82A}">
                    <a16:rowId xmlns:a16="http://schemas.microsoft.com/office/drawing/2014/main" val="1637194227"/>
                  </a:ext>
                </a:extLst>
              </a:tr>
              <a:tr h="268832">
                <a:tc>
                  <a:txBody>
                    <a:bodyPr/>
                    <a:lstStyle/>
                    <a:p>
                      <a:pPr marL="0"/>
                      <a:r>
                        <a:rPr lang="en-NZ" sz="1200" b="1">
                          <a:solidFill>
                            <a:schemeClr val="accent1"/>
                          </a:solidFill>
                          <a:latin typeface="Arial" panose="020B0604020202020204" pitchFamily="34" charset="0"/>
                          <a:cs typeface="Arial" panose="020B0604020202020204" pitchFamily="34" charset="0"/>
                        </a:rPr>
                        <a:t>Total bilirubin, × ULN (IQR)</a:t>
                      </a:r>
                    </a:p>
                  </a:txBody>
                  <a:tcPr anchor="ctr">
                    <a:solidFill>
                      <a:srgbClr val="F2F2F2"/>
                    </a:solidFill>
                  </a:tcPr>
                </a:tc>
                <a:tc>
                  <a:txBody>
                    <a:bodyPr/>
                    <a:lstStyle/>
                    <a:p>
                      <a:pPr algn="ctr"/>
                      <a:r>
                        <a:rPr lang="en-NZ" sz="1200">
                          <a:solidFill>
                            <a:schemeClr val="accent1"/>
                          </a:solidFill>
                          <a:latin typeface="Arial" panose="020B0604020202020204" pitchFamily="34" charset="0"/>
                          <a:cs typeface="Arial" panose="020B0604020202020204" pitchFamily="34" charset="0"/>
                        </a:rPr>
                        <a:t>0.4 (0.3–0.6)</a:t>
                      </a:r>
                    </a:p>
                  </a:txBody>
                  <a:tcPr anchor="b">
                    <a:solidFill>
                      <a:srgbClr val="F2F2F2"/>
                    </a:solidFill>
                  </a:tcPr>
                </a:tc>
                <a:extLst>
                  <a:ext uri="{0D108BD9-81ED-4DB2-BD59-A6C34878D82A}">
                    <a16:rowId xmlns:a16="http://schemas.microsoft.com/office/drawing/2014/main" val="1819555412"/>
                  </a:ext>
                </a:extLst>
              </a:tr>
              <a:tr h="268832">
                <a:tc>
                  <a:txBody>
                    <a:bodyPr/>
                    <a:lstStyle/>
                    <a:p>
                      <a:pPr marL="0"/>
                      <a:r>
                        <a:rPr lang="en-US" sz="1200" b="1">
                          <a:solidFill>
                            <a:schemeClr val="accent1"/>
                          </a:solidFill>
                          <a:latin typeface="Arial" panose="020B0604020202020204" pitchFamily="34" charset="0"/>
                          <a:cs typeface="Arial" panose="020B0604020202020204" pitchFamily="34" charset="0"/>
                        </a:rPr>
                        <a:t>IgM, </a:t>
                      </a:r>
                      <a:r>
                        <a:rPr lang="en-NZ" sz="1200" b="1">
                          <a:solidFill>
                            <a:schemeClr val="accent1"/>
                          </a:solidFill>
                          <a:latin typeface="Arial" panose="020B0604020202020204" pitchFamily="34" charset="0"/>
                          <a:cs typeface="Arial" panose="020B0604020202020204" pitchFamily="34" charset="0"/>
                        </a:rPr>
                        <a:t>× ULN (IQR)</a:t>
                      </a:r>
                    </a:p>
                  </a:txBody>
                  <a:tcPr anchor="ctr">
                    <a:solidFill>
                      <a:schemeClr val="bg1"/>
                    </a:solidFill>
                  </a:tcPr>
                </a:tc>
                <a:tc>
                  <a:txBody>
                    <a:bodyPr/>
                    <a:lstStyle/>
                    <a:p>
                      <a:pPr algn="ctr"/>
                      <a:r>
                        <a:rPr lang="en-US" sz="1200">
                          <a:solidFill>
                            <a:schemeClr val="accent1"/>
                          </a:solidFill>
                          <a:latin typeface="Arial" panose="020B0604020202020204" pitchFamily="34" charset="0"/>
                          <a:cs typeface="Arial" panose="020B0604020202020204" pitchFamily="34" charset="0"/>
                        </a:rPr>
                        <a:t>0.5 (0.3–0.8)</a:t>
                      </a:r>
                      <a:endParaRPr lang="en-NZ" sz="1200">
                        <a:solidFill>
                          <a:schemeClr val="accent1"/>
                        </a:solidFill>
                        <a:latin typeface="Arial" panose="020B0604020202020204" pitchFamily="34" charset="0"/>
                        <a:cs typeface="Arial" panose="020B0604020202020204" pitchFamily="34" charset="0"/>
                      </a:endParaRPr>
                    </a:p>
                  </a:txBody>
                  <a:tcPr anchor="b">
                    <a:solidFill>
                      <a:schemeClr val="bg1"/>
                    </a:solidFill>
                  </a:tcPr>
                </a:tc>
                <a:extLst>
                  <a:ext uri="{0D108BD9-81ED-4DB2-BD59-A6C34878D82A}">
                    <a16:rowId xmlns:a16="http://schemas.microsoft.com/office/drawing/2014/main" val="1864893721"/>
                  </a:ext>
                </a:extLst>
              </a:tr>
            </a:tbl>
          </a:graphicData>
        </a:graphic>
      </p:graphicFrame>
      <p:pic>
        <p:nvPicPr>
          <p:cNvPr id="6" name="Picture 5">
            <a:hlinkClick r:id="rId4" action="ppaction://hlinksldjump"/>
            <a:extLst>
              <a:ext uri="{FF2B5EF4-FFF2-40B4-BE49-F238E27FC236}">
                <a16:creationId xmlns:a16="http://schemas.microsoft.com/office/drawing/2014/main" id="{00C644B0-97C1-BFB0-7532-F2787BCD21D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017967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ACC02-EB97-B780-DB81-5AB232E2541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5D7737-F162-8BB9-5A76-755E492F89BF}"/>
              </a:ext>
            </a:extLst>
          </p:cNvPr>
          <p:cNvSpPr>
            <a:spLocks noGrp="1"/>
          </p:cNvSpPr>
          <p:nvPr>
            <p:ph idx="1"/>
          </p:nvPr>
        </p:nvSpPr>
        <p:spPr>
          <a:xfrm>
            <a:off x="194462" y="998072"/>
            <a:ext cx="4125730" cy="452438"/>
          </a:xfrm>
        </p:spPr>
        <p:txBody>
          <a:bodyPr>
            <a:normAutofit/>
          </a:bodyPr>
          <a:lstStyle/>
          <a:p>
            <a:pPr marL="0" indent="0">
              <a:lnSpc>
                <a:spcPct val="100000"/>
              </a:lnSpc>
              <a:buNone/>
            </a:pPr>
            <a:r>
              <a:rPr lang="en-US" sz="2000" b="1">
                <a:solidFill>
                  <a:schemeClr val="bg1"/>
                </a:solidFill>
                <a:highlight>
                  <a:srgbClr val="FF6720"/>
                </a:highlight>
                <a:latin typeface="Arial" panose="020B0604020202020204" pitchFamily="34" charset="0"/>
                <a:cs typeface="Arial" panose="020B0604020202020204" pitchFamily="34" charset="0"/>
              </a:rPr>
              <a:t>RESULTS</a:t>
            </a:r>
            <a:endParaRPr lang="en-US" sz="2000" noProof="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E9048BB4-83F1-4528-6EA0-C00E0DF0F73F}"/>
              </a:ext>
            </a:extLst>
          </p:cNvPr>
          <p:cNvSpPr>
            <a:spLocks noGrp="1"/>
          </p:cNvSpPr>
          <p:nvPr>
            <p:ph type="title"/>
          </p:nvPr>
        </p:nvSpPr>
        <p:spPr>
          <a:xfrm>
            <a:off x="838200" y="0"/>
            <a:ext cx="10515600" cy="603849"/>
          </a:xfrm>
        </p:spPr>
        <p:txBody>
          <a:bodyPr>
            <a:noAutofit/>
          </a:bodyPr>
          <a:lstStyle/>
          <a:p>
            <a:r>
              <a:rPr lang="en-GB" noProof="0">
                <a:latin typeface="Arial" panose="020B0604020202020204" pitchFamily="34" charset="0"/>
                <a:cs typeface="Arial" panose="020B0604020202020204" pitchFamily="34" charset="0"/>
              </a:rPr>
              <a:t>Factors associated with the development of primary biliary cholangitis in individuals with antimitochondrial antibodies: A Spanish multicentre study</a:t>
            </a:r>
            <a:endParaRPr lang="en-US" noProof="0">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4B916692-F0A4-189A-B79B-2130F20BE57F}"/>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r>
              <a:rPr lang="en-US" sz="1100" noProof="0" dirty="0">
                <a:latin typeface="Arial" panose="020B0604020202020204" pitchFamily="34" charset="0"/>
                <a:cs typeface="Arial" panose="020B0604020202020204" pitchFamily="34" charset="0"/>
              </a:rPr>
              <a:t>*Elastography was available in 113 patients.</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Diaz-Gonzalez A</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TOP-278.</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BACEED1E-2074-1C47-DD1B-52E9D499965B}"/>
              </a:ext>
            </a:extLst>
          </p:cNvPr>
          <p:cNvCxnSpPr>
            <a:cxnSpLocks/>
          </p:cNvCxnSpPr>
          <p:nvPr/>
        </p:nvCxnSpPr>
        <p:spPr>
          <a:xfrm>
            <a:off x="5236936" y="5490533"/>
            <a:ext cx="0" cy="1136493"/>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E1680DC-A9EC-C2F7-0E56-689420D9877E}"/>
              </a:ext>
            </a:extLst>
          </p:cNvPr>
          <p:cNvGrpSpPr>
            <a:grpSpLocks noChangeAspect="1"/>
          </p:cNvGrpSpPr>
          <p:nvPr/>
        </p:nvGrpSpPr>
        <p:grpSpPr>
          <a:xfrm>
            <a:off x="201579" y="1763389"/>
            <a:ext cx="1099348" cy="1021439"/>
            <a:chOff x="6383555" y="730423"/>
            <a:chExt cx="1297302" cy="1205363"/>
          </a:xfrm>
        </p:grpSpPr>
        <p:graphicFrame>
          <p:nvGraphicFramePr>
            <p:cNvPr id="5" name="Chart 4">
              <a:extLst>
                <a:ext uri="{FF2B5EF4-FFF2-40B4-BE49-F238E27FC236}">
                  <a16:creationId xmlns:a16="http://schemas.microsoft.com/office/drawing/2014/main" id="{3215BF56-29DD-D0E1-2BB1-8359B14BDB23}"/>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3"/>
            </a:graphicData>
          </a:graphic>
        </p:graphicFrame>
        <p:sp>
          <p:nvSpPr>
            <p:cNvPr id="6" name="Content Placeholder 1">
              <a:extLst>
                <a:ext uri="{FF2B5EF4-FFF2-40B4-BE49-F238E27FC236}">
                  <a16:creationId xmlns:a16="http://schemas.microsoft.com/office/drawing/2014/main" id="{C2C5D28F-5170-CF3E-D101-1A6E714CB799}"/>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9.8%</a:t>
              </a:r>
            </a:p>
          </p:txBody>
        </p:sp>
      </p:grpSp>
      <p:sp>
        <p:nvSpPr>
          <p:cNvPr id="7" name="TextBox 6">
            <a:extLst>
              <a:ext uri="{FF2B5EF4-FFF2-40B4-BE49-F238E27FC236}">
                <a16:creationId xmlns:a16="http://schemas.microsoft.com/office/drawing/2014/main" id="{88A69034-7E4E-7408-8D27-B57602E660F6}"/>
              </a:ext>
            </a:extLst>
          </p:cNvPr>
          <p:cNvSpPr txBox="1"/>
          <p:nvPr/>
        </p:nvSpPr>
        <p:spPr>
          <a:xfrm>
            <a:off x="1168976" y="1904776"/>
            <a:ext cx="3865161" cy="738664"/>
          </a:xfrm>
          <a:prstGeom prst="rect">
            <a:avLst/>
          </a:prstGeom>
          <a:noFill/>
        </p:spPr>
        <p:txBody>
          <a:bodyPr wrap="none" rtlCol="0">
            <a:spAutoFit/>
          </a:bodyPr>
          <a:lstStyle/>
          <a:p>
            <a:r>
              <a:rPr lang="en-US" sz="1400">
                <a:latin typeface="Arial" panose="020B0604020202020204" pitchFamily="34" charset="0"/>
                <a:cs typeface="Arial" panose="020B0604020202020204" pitchFamily="34" charset="0"/>
              </a:rPr>
              <a:t>n=41/417</a:t>
            </a:r>
          </a:p>
          <a:p>
            <a:r>
              <a:rPr lang="en-US" sz="1400">
                <a:latin typeface="Arial" panose="020B0604020202020204" pitchFamily="34" charset="0"/>
                <a:cs typeface="Arial" panose="020B0604020202020204" pitchFamily="34" charset="0"/>
              </a:rPr>
              <a:t>Median (IQR) time to PBC: 3.2 years (1.3–6.4)</a:t>
            </a:r>
          </a:p>
          <a:p>
            <a:r>
              <a:rPr lang="en-US" sz="1400" b="1">
                <a:latin typeface="Arial" panose="020B0604020202020204" pitchFamily="34" charset="0"/>
                <a:cs typeface="Arial" panose="020B0604020202020204" pitchFamily="34" charset="0"/>
              </a:rPr>
              <a:t>1.96/100 person-years</a:t>
            </a:r>
            <a:endParaRPr lang="en-NZ" sz="1400" b="1">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AA9EE711-2D93-54BD-8F0D-EA7FB7154B15}"/>
              </a:ext>
            </a:extLst>
          </p:cNvPr>
          <p:cNvSpPr txBox="1"/>
          <p:nvPr/>
        </p:nvSpPr>
        <p:spPr>
          <a:xfrm>
            <a:off x="1168976" y="1430928"/>
            <a:ext cx="2889696" cy="338554"/>
          </a:xfrm>
          <a:prstGeom prst="rect">
            <a:avLst/>
          </a:prstGeom>
          <a:noFill/>
        </p:spPr>
        <p:txBody>
          <a:bodyPr wrap="square" rtlCol="0">
            <a:spAutoFit/>
          </a:bodyPr>
          <a:lstStyle/>
          <a:p>
            <a:r>
              <a:rPr lang="en-US" sz="1600" b="1">
                <a:solidFill>
                  <a:schemeClr val="accent1"/>
                </a:solidFill>
                <a:latin typeface="Arial" panose="020B0604020202020204" pitchFamily="34" charset="0"/>
                <a:cs typeface="Arial" panose="020B0604020202020204" pitchFamily="34" charset="0"/>
              </a:rPr>
              <a:t>Incidence of PBC</a:t>
            </a:r>
            <a:endParaRPr lang="en-NZ" sz="1600" b="1">
              <a:solidFill>
                <a:schemeClr val="accent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AD397654-27DF-A63A-1994-5B94DECF3A87}"/>
              </a:ext>
            </a:extLst>
          </p:cNvPr>
          <p:cNvSpPr txBox="1"/>
          <p:nvPr/>
        </p:nvSpPr>
        <p:spPr>
          <a:xfrm>
            <a:off x="190498" y="2891824"/>
            <a:ext cx="4843633" cy="3136243"/>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Those who developed PBC had significantly higher ALP (0.79 vs 0.63× ULN; p&lt;0.001) and GGT levels (1.02 vs 0.63× ULN; p&lt;0.001)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at baseline</a:t>
            </a:r>
          </a:p>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No differences were observed in AST, ALT, bilirubin, IgM, or other parameters</a:t>
            </a:r>
          </a:p>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In addition, patients who progressed to PBC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had a higher prevalence of AMA titres &gt;1:320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(81.6% vs 60.7%; p=0.011)</a:t>
            </a:r>
          </a:p>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Baseline fatigue was significantly more frequent among those who developed PBC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(14.7% vs 5%; p=0.014)</a:t>
            </a:r>
            <a:endParaRPr lang="en-NZ" sz="1400">
              <a:latin typeface="Arial" panose="020B0604020202020204" pitchFamily="34" charset="0"/>
              <a:cs typeface="Arial" panose="020B0604020202020204" pitchFamily="34" charset="0"/>
            </a:endParaRPr>
          </a:p>
        </p:txBody>
      </p:sp>
      <p:graphicFrame>
        <p:nvGraphicFramePr>
          <p:cNvPr id="13" name="Table 12">
            <a:extLst>
              <a:ext uri="{FF2B5EF4-FFF2-40B4-BE49-F238E27FC236}">
                <a16:creationId xmlns:a16="http://schemas.microsoft.com/office/drawing/2014/main" id="{ACF25CE7-2A04-5385-3EDC-C8A234379560}"/>
              </a:ext>
            </a:extLst>
          </p:cNvPr>
          <p:cNvGraphicFramePr>
            <a:graphicFrameLocks noGrp="1"/>
          </p:cNvGraphicFramePr>
          <p:nvPr>
            <p:extLst>
              <p:ext uri="{D42A27DB-BD31-4B8C-83A1-F6EECF244321}">
                <p14:modId xmlns:p14="http://schemas.microsoft.com/office/powerpoint/2010/main" val="22236494"/>
              </p:ext>
            </p:extLst>
          </p:nvPr>
        </p:nvGraphicFramePr>
        <p:xfrm>
          <a:off x="5454778" y="2727065"/>
          <a:ext cx="6289544" cy="1878389"/>
        </p:xfrm>
        <a:graphic>
          <a:graphicData uri="http://schemas.openxmlformats.org/drawingml/2006/table">
            <a:tbl>
              <a:tblPr firstRow="1" bandRow="1">
                <a:tableStyleId>{5C22544A-7EE6-4342-B048-85BDC9FD1C3A}</a:tableStyleId>
              </a:tblPr>
              <a:tblGrid>
                <a:gridCol w="2101786">
                  <a:extLst>
                    <a:ext uri="{9D8B030D-6E8A-4147-A177-3AD203B41FA5}">
                      <a16:colId xmlns:a16="http://schemas.microsoft.com/office/drawing/2014/main" val="4268344248"/>
                    </a:ext>
                  </a:extLst>
                </a:gridCol>
                <a:gridCol w="2500269">
                  <a:extLst>
                    <a:ext uri="{9D8B030D-6E8A-4147-A177-3AD203B41FA5}">
                      <a16:colId xmlns:a16="http://schemas.microsoft.com/office/drawing/2014/main" val="476145063"/>
                    </a:ext>
                  </a:extLst>
                </a:gridCol>
                <a:gridCol w="1687489">
                  <a:extLst>
                    <a:ext uri="{9D8B030D-6E8A-4147-A177-3AD203B41FA5}">
                      <a16:colId xmlns:a16="http://schemas.microsoft.com/office/drawing/2014/main" val="924307928"/>
                    </a:ext>
                  </a:extLst>
                </a:gridCol>
              </a:tblGrid>
              <a:tr h="313065">
                <a:tc>
                  <a:txBody>
                    <a:bodyPr/>
                    <a:lstStyle/>
                    <a:p>
                      <a:pPr algn="l"/>
                      <a:r>
                        <a:rPr lang="en-NZ" sz="1400" b="1">
                          <a:solidFill>
                            <a:schemeClr val="bg1"/>
                          </a:solidFill>
                          <a:latin typeface="Arial" panose="020B0604020202020204" pitchFamily="34" charset="0"/>
                          <a:cs typeface="Arial" panose="020B0604020202020204" pitchFamily="34" charset="0"/>
                        </a:rPr>
                        <a:t>Factor</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NZ" sz="140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NZ" sz="1400" b="1">
                          <a:solidFill>
                            <a:schemeClr val="accent1"/>
                          </a:solidFill>
                          <a:latin typeface="Arial" panose="020B0604020202020204" pitchFamily="34" charset="0"/>
                          <a:cs typeface="Arial" panose="020B0604020202020204" pitchFamily="34" charset="0"/>
                        </a:rPr>
                        <a:t>HR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391331">
                <a:tc>
                  <a:txBody>
                    <a:bodyPr/>
                    <a:lstStyle/>
                    <a:p>
                      <a:pPr algn="l"/>
                      <a:r>
                        <a:rPr lang="en-US" sz="1400" b="0">
                          <a:solidFill>
                            <a:schemeClr val="accent1"/>
                          </a:solidFill>
                          <a:latin typeface="Arial" panose="020B0604020202020204" pitchFamily="34" charset="0"/>
                          <a:cs typeface="Arial" panose="020B0604020202020204" pitchFamily="34" charset="0"/>
                        </a:rPr>
                        <a:t>ALP ≥0.73× ULN</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NZ" sz="1400" b="0">
                          <a:solidFill>
                            <a:schemeClr val="tx1"/>
                          </a:solidFill>
                          <a:latin typeface="Arial" panose="020B0604020202020204" pitchFamily="34" charset="0"/>
                          <a:cs typeface="Arial" panose="020B0604020202020204" pitchFamily="34" charset="0"/>
                        </a:rPr>
                        <a:t>4.9 (2.4–10.2)</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391331">
                <a:tc>
                  <a:txBody>
                    <a:bodyPr/>
                    <a:lstStyle/>
                    <a:p>
                      <a:pPr algn="l"/>
                      <a:r>
                        <a:rPr lang="en-US" sz="1400" b="0">
                          <a:solidFill>
                            <a:schemeClr val="accent1"/>
                          </a:solidFill>
                          <a:latin typeface="Arial" panose="020B0604020202020204" pitchFamily="34" charset="0"/>
                          <a:cs typeface="Arial" panose="020B0604020202020204" pitchFamily="34" charset="0"/>
                        </a:rPr>
                        <a:t>GGT &gt;ULN</a:t>
                      </a:r>
                      <a:endParaRPr lang="en-NZ" sz="1400" b="0">
                        <a:solidFill>
                          <a:schemeClr val="accent1"/>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US" sz="1400">
                          <a:solidFill>
                            <a:schemeClr val="tx1"/>
                          </a:solidFill>
                          <a:latin typeface="Arial" panose="020B0604020202020204" pitchFamily="34" charset="0"/>
                          <a:cs typeface="Arial" panose="020B0604020202020204" pitchFamily="34" charset="0"/>
                        </a:rPr>
                        <a:t>2.8 (1.4–5.6)</a:t>
                      </a:r>
                      <a:endParaRPr lang="en-NZ" sz="1400">
                        <a:solidFill>
                          <a:schemeClr val="tx1"/>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391331">
                <a:tc>
                  <a:txBody>
                    <a:bodyPr/>
                    <a:lstStyle/>
                    <a:p>
                      <a:pPr marL="0" indent="0" algn="l"/>
                      <a:r>
                        <a:rPr lang="en-US" sz="1400" b="0">
                          <a:solidFill>
                            <a:schemeClr val="tx1"/>
                          </a:solidFill>
                          <a:latin typeface="Arial" panose="020B0604020202020204" pitchFamily="34" charset="0"/>
                          <a:cs typeface="Arial" panose="020B0604020202020204" pitchFamily="34" charset="0"/>
                        </a:rPr>
                        <a:t>AMA titre &gt;1:320</a:t>
                      </a:r>
                      <a:endParaRPr lang="en-NZ" sz="1400" b="0">
                        <a:solidFill>
                          <a:schemeClr val="tx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NZ" sz="1400">
                          <a:solidFill>
                            <a:schemeClr val="tx1"/>
                          </a:solidFill>
                          <a:latin typeface="Arial" panose="020B0604020202020204" pitchFamily="34" charset="0"/>
                          <a:cs typeface="Arial" panose="020B0604020202020204" pitchFamily="34" charset="0"/>
                        </a:rPr>
                        <a:t>3.9 (1.7–9.3)</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r h="391331">
                <a:tc>
                  <a:txBody>
                    <a:bodyPr/>
                    <a:lstStyle/>
                    <a:p>
                      <a:pPr marL="0" indent="0" algn="l"/>
                      <a:r>
                        <a:rPr lang="en-US" sz="1400" b="0">
                          <a:solidFill>
                            <a:schemeClr val="tx1"/>
                          </a:solidFill>
                          <a:latin typeface="Arial" panose="020B0604020202020204" pitchFamily="34" charset="0"/>
                          <a:cs typeface="Arial" panose="020B0604020202020204" pitchFamily="34" charset="0"/>
                        </a:rPr>
                        <a:t>Fatigue</a:t>
                      </a:r>
                      <a:endParaRPr lang="en-NZ" sz="1400" b="0">
                        <a:solidFill>
                          <a:schemeClr val="tx1"/>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NZ" sz="140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a:solidFill>
                            <a:schemeClr val="tx1"/>
                          </a:solidFill>
                          <a:latin typeface="Arial" panose="020B0604020202020204" pitchFamily="34" charset="0"/>
                          <a:cs typeface="Arial" panose="020B0604020202020204" pitchFamily="34" charset="0"/>
                        </a:rPr>
                        <a:t>3.7 (1.5–9.2)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1320373"/>
                  </a:ext>
                </a:extLst>
              </a:tr>
            </a:tbl>
          </a:graphicData>
        </a:graphic>
      </p:graphicFrame>
      <p:graphicFrame>
        <p:nvGraphicFramePr>
          <p:cNvPr id="14" name="Chart 13">
            <a:extLst>
              <a:ext uri="{FF2B5EF4-FFF2-40B4-BE49-F238E27FC236}">
                <a16:creationId xmlns:a16="http://schemas.microsoft.com/office/drawing/2014/main" id="{90AB552E-B05B-03F3-566B-3A5FD3F60EB4}"/>
              </a:ext>
            </a:extLst>
          </p:cNvPr>
          <p:cNvGraphicFramePr/>
          <p:nvPr/>
        </p:nvGraphicFramePr>
        <p:xfrm>
          <a:off x="7381031" y="3033922"/>
          <a:ext cx="2791670" cy="187838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7ADF65CE-702F-DF91-7445-0E28911A4EED}"/>
              </a:ext>
            </a:extLst>
          </p:cNvPr>
          <p:cNvSpPr txBox="1"/>
          <p:nvPr/>
        </p:nvSpPr>
        <p:spPr>
          <a:xfrm>
            <a:off x="5454778" y="2045441"/>
            <a:ext cx="6289544" cy="584775"/>
          </a:xfrm>
          <a:prstGeom prst="rect">
            <a:avLst/>
          </a:prstGeom>
          <a:noFill/>
        </p:spPr>
        <p:txBody>
          <a:bodyPr wrap="square" rtlCol="0">
            <a:spAutoFit/>
          </a:bodyPr>
          <a:lstStyle/>
          <a:p>
            <a:pPr algn="ctr"/>
            <a:r>
              <a:rPr lang="en-US" sz="1600" b="1">
                <a:solidFill>
                  <a:schemeClr val="tx2"/>
                </a:solidFill>
                <a:latin typeface="Arial" panose="020B0604020202020204" pitchFamily="34" charset="0"/>
                <a:cs typeface="Arial" panose="020B0604020202020204" pitchFamily="34" charset="0"/>
              </a:rPr>
              <a:t>Multivariate analysis of factors </a:t>
            </a:r>
            <a:br>
              <a:rPr lang="en-US" sz="1600" b="1">
                <a:solidFill>
                  <a:schemeClr val="tx2"/>
                </a:solidFill>
                <a:latin typeface="Arial" panose="020B0604020202020204" pitchFamily="34" charset="0"/>
                <a:cs typeface="Arial" panose="020B0604020202020204" pitchFamily="34" charset="0"/>
              </a:rPr>
            </a:br>
            <a:r>
              <a:rPr lang="en-US" sz="1600" b="1">
                <a:solidFill>
                  <a:schemeClr val="tx2"/>
                </a:solidFill>
                <a:latin typeface="Arial" panose="020B0604020202020204" pitchFamily="34" charset="0"/>
                <a:cs typeface="Arial" panose="020B0604020202020204" pitchFamily="34" charset="0"/>
              </a:rPr>
              <a:t>associated with PBC development</a:t>
            </a:r>
            <a:endParaRPr lang="en-NZ" sz="1600" b="1">
              <a:solidFill>
                <a:schemeClr val="tx2"/>
              </a:solidFill>
              <a:latin typeface="Arial" panose="020B0604020202020204" pitchFamily="34" charset="0"/>
              <a:cs typeface="Arial" panose="020B0604020202020204" pitchFamily="34" charset="0"/>
            </a:endParaRPr>
          </a:p>
        </p:txBody>
      </p:sp>
      <p:cxnSp>
        <p:nvCxnSpPr>
          <p:cNvPr id="16" name="Straight Arrow Connector 15">
            <a:extLst>
              <a:ext uri="{FF2B5EF4-FFF2-40B4-BE49-F238E27FC236}">
                <a16:creationId xmlns:a16="http://schemas.microsoft.com/office/drawing/2014/main" id="{53CA91B8-BC48-9AA4-55D9-F25F32E9F12F}"/>
              </a:ext>
            </a:extLst>
          </p:cNvPr>
          <p:cNvCxnSpPr>
            <a:cxnSpLocks/>
          </p:cNvCxnSpPr>
          <p:nvPr/>
        </p:nvCxnSpPr>
        <p:spPr>
          <a:xfrm>
            <a:off x="7719679" y="4982599"/>
            <a:ext cx="2214896"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FB1259EF-849D-E295-2C78-B3D0EE6411D5}"/>
              </a:ext>
            </a:extLst>
          </p:cNvPr>
          <p:cNvSpPr txBox="1"/>
          <p:nvPr/>
        </p:nvSpPr>
        <p:spPr>
          <a:xfrm>
            <a:off x="7819511" y="5059171"/>
            <a:ext cx="2015231" cy="307777"/>
          </a:xfrm>
          <a:prstGeom prst="rect">
            <a:avLst/>
          </a:prstGeom>
          <a:noFill/>
        </p:spPr>
        <p:txBody>
          <a:bodyPr wrap="square" rtlCol="0">
            <a:spAutoFit/>
          </a:bodyPr>
          <a:lstStyle/>
          <a:p>
            <a:pPr algn="ctr"/>
            <a:r>
              <a:rPr lang="en-NZ" sz="1400">
                <a:solidFill>
                  <a:schemeClr val="tx2"/>
                </a:solidFill>
                <a:latin typeface="Arial" panose="020B0604020202020204" pitchFamily="34" charset="0"/>
                <a:cs typeface="Arial" panose="020B0604020202020204" pitchFamily="34" charset="0"/>
              </a:rPr>
              <a:t>Increasing risk</a:t>
            </a:r>
          </a:p>
        </p:txBody>
      </p:sp>
      <p:sp>
        <p:nvSpPr>
          <p:cNvPr id="24" name="TextBox 23">
            <a:extLst>
              <a:ext uri="{FF2B5EF4-FFF2-40B4-BE49-F238E27FC236}">
                <a16:creationId xmlns:a16="http://schemas.microsoft.com/office/drawing/2014/main" id="{263B077C-EFC2-9ECF-BB0F-DD690042FDDF}"/>
              </a:ext>
            </a:extLst>
          </p:cNvPr>
          <p:cNvSpPr txBox="1"/>
          <p:nvPr/>
        </p:nvSpPr>
        <p:spPr>
          <a:xfrm>
            <a:off x="5454778" y="945023"/>
            <a:ext cx="6483682" cy="1106970"/>
          </a:xfrm>
          <a:prstGeom prst="rect">
            <a:avLst/>
          </a:prstGeom>
          <a:noFill/>
        </p:spPr>
        <p:txBody>
          <a:bodyPr wrap="square">
            <a:spAutoFit/>
          </a:bodyPr>
          <a:lstStyle/>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In univariate analyses, baseline ALP, GGT, AMA titres, and fatigue were significantly associated with the risk of developing PBC</a:t>
            </a:r>
          </a:p>
          <a:p>
            <a:pPr marL="285750" indent="-285750">
              <a:lnSpc>
                <a:spcPct val="90000"/>
              </a:lnSpc>
              <a:spcBef>
                <a:spcPts val="1000"/>
              </a:spcBef>
              <a:buFont typeface="Arial" panose="020B0604020202020204" pitchFamily="34" charset="0"/>
              <a:buChar char="•"/>
            </a:pPr>
            <a:r>
              <a:rPr lang="en-GB" sz="1600">
                <a:latin typeface="Arial" panose="020B0604020202020204" pitchFamily="34" charset="0"/>
                <a:cs typeface="Arial" panose="020B0604020202020204" pitchFamily="34" charset="0"/>
              </a:rPr>
              <a:t>The optimal ALP × ULN cutoff was 0.73×</a:t>
            </a:r>
            <a:r>
              <a:rPr lang="en-GB" sz="1600">
                <a:latin typeface="Aptos" panose="020B0004020202020204" pitchFamily="34" charset="0"/>
                <a:cs typeface="Arial" panose="020B0604020202020204" pitchFamily="34" charset="0"/>
              </a:rPr>
              <a:t> </a:t>
            </a:r>
            <a:r>
              <a:rPr lang="en-GB" sz="1600">
                <a:latin typeface="Arial" panose="020B0604020202020204" pitchFamily="34" charset="0"/>
                <a:cs typeface="Arial" panose="020B0604020202020204" pitchFamily="34" charset="0"/>
              </a:rPr>
              <a:t>ULN </a:t>
            </a:r>
            <a:br>
              <a:rPr lang="en-GB" sz="16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(sensitivity, 0.71; specificity, 0.69)</a:t>
            </a:r>
            <a:endParaRPr lang="en-NZ" sz="1600">
              <a:latin typeface="Arial" panose="020B0604020202020204" pitchFamily="34" charset="0"/>
              <a:cs typeface="Arial" panose="020B0604020202020204" pitchFamily="34" charset="0"/>
            </a:endParaRPr>
          </a:p>
        </p:txBody>
      </p:sp>
      <p:sp>
        <p:nvSpPr>
          <p:cNvPr id="25" name="Content Placeholder 1">
            <a:extLst>
              <a:ext uri="{FF2B5EF4-FFF2-40B4-BE49-F238E27FC236}">
                <a16:creationId xmlns:a16="http://schemas.microsoft.com/office/drawing/2014/main" id="{C82BE73A-4379-C20D-4C15-E2F0B77D45A0}"/>
              </a:ext>
            </a:extLst>
          </p:cNvPr>
          <p:cNvSpPr txBox="1">
            <a:spLocks/>
          </p:cNvSpPr>
          <p:nvPr/>
        </p:nvSpPr>
        <p:spPr>
          <a:xfrm>
            <a:off x="5454777" y="5618701"/>
            <a:ext cx="6289543" cy="1008325"/>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8000" b="1">
                <a:solidFill>
                  <a:schemeClr val="bg1"/>
                </a:solidFill>
                <a:highlight>
                  <a:srgbClr val="FF6720"/>
                </a:highlight>
                <a:latin typeface="Arial" panose="020B0604020202020204" pitchFamily="34" charset="0"/>
                <a:cs typeface="Arial" panose="020B0604020202020204" pitchFamily="34" charset="0"/>
              </a:rPr>
              <a:t>CONCLUSIONS</a:t>
            </a:r>
          </a:p>
          <a:p>
            <a:pPr marL="0" indent="0">
              <a:lnSpc>
                <a:spcPct val="100000"/>
              </a:lnSpc>
              <a:buNone/>
            </a:pPr>
            <a:r>
              <a:rPr lang="en-GB" sz="6400">
                <a:latin typeface="Arial" panose="020B0604020202020204" pitchFamily="34" charset="0"/>
                <a:cs typeface="Arial" panose="020B0604020202020204" pitchFamily="34" charset="0"/>
              </a:rPr>
              <a:t>Baseline fatigue, ALP, </a:t>
            </a:r>
            <a:r>
              <a:rPr lang="en-GB" sz="6400" err="1">
                <a:latin typeface="Arial" panose="020B0604020202020204" pitchFamily="34" charset="0"/>
                <a:cs typeface="Arial" panose="020B0604020202020204" pitchFamily="34" charset="0"/>
              </a:rPr>
              <a:t>GGT</a:t>
            </a:r>
            <a:r>
              <a:rPr lang="en-GB" sz="6400">
                <a:latin typeface="Arial" panose="020B0604020202020204" pitchFamily="34" charset="0"/>
                <a:cs typeface="Arial" panose="020B0604020202020204" pitchFamily="34" charset="0"/>
              </a:rPr>
              <a:t>, and AMA titres were independently associated with the risk of developing </a:t>
            </a:r>
            <a:r>
              <a:rPr lang="en-GB" sz="6400" err="1">
                <a:latin typeface="Arial" panose="020B0604020202020204" pitchFamily="34" charset="0"/>
                <a:cs typeface="Arial" panose="020B0604020202020204" pitchFamily="34" charset="0"/>
              </a:rPr>
              <a:t>PBC</a:t>
            </a:r>
            <a:endParaRPr lang="en-NZ" sz="6400">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C941B050-B37E-609B-C7F1-C9721BBD3103}"/>
              </a:ext>
            </a:extLst>
          </p:cNvPr>
          <p:cNvCxnSpPr>
            <a:cxnSpLocks/>
          </p:cNvCxnSpPr>
          <p:nvPr/>
        </p:nvCxnSpPr>
        <p:spPr>
          <a:xfrm flipH="1">
            <a:off x="5248087" y="5490533"/>
            <a:ext cx="6427240"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pic>
        <p:nvPicPr>
          <p:cNvPr id="18" name="Picture 17">
            <a:hlinkClick r:id="rId5" action="ppaction://hlinksldjump"/>
            <a:extLst>
              <a:ext uri="{FF2B5EF4-FFF2-40B4-BE49-F238E27FC236}">
                <a16:creationId xmlns:a16="http://schemas.microsoft.com/office/drawing/2014/main" id="{B7DBEEE4-65DB-87F0-EDA4-7B2958126FC1}"/>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35065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202758" y="1004852"/>
            <a:ext cx="3081728" cy="2343006"/>
          </a:xfrm>
        </p:spPr>
        <p:txBody>
          <a:bodyPr>
            <a:no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a:latin typeface="Arial" panose="020B0604020202020204" pitchFamily="34" charset="0"/>
                <a:cs typeface="Arial" panose="020B0604020202020204" pitchFamily="34" charset="0"/>
              </a:rPr>
              <a:t>The clinical benefit of bezafibrate in PBC has not been extensively reported in absolute measures</a:t>
            </a:r>
          </a:p>
          <a:p>
            <a:r>
              <a:rPr lang="en-US" sz="1600" b="1">
                <a:latin typeface="Arial" panose="020B0604020202020204" pitchFamily="34" charset="0"/>
                <a:cs typeface="Arial" panose="020B0604020202020204" pitchFamily="34" charset="0"/>
              </a:rPr>
              <a:t>AIM:</a:t>
            </a:r>
            <a:r>
              <a:rPr lang="en-US" sz="1600" noProof="0">
                <a:latin typeface="Arial" panose="020B0604020202020204" pitchFamily="34" charset="0"/>
                <a:cs typeface="Arial" panose="020B0604020202020204" pitchFamily="34" charset="0"/>
              </a:rPr>
              <a:t> To assess the NNT with bezafibrate to prevent liver transplantation or death among people with PBC</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199" y="13926"/>
            <a:ext cx="10868075" cy="603849"/>
          </a:xfrm>
        </p:spPr>
        <p:txBody>
          <a:bodyPr>
            <a:noAutofit/>
          </a:bodyPr>
          <a:lstStyle/>
          <a:p>
            <a:r>
              <a:rPr lang="en-US" sz="2400" noProof="0">
                <a:latin typeface="Arial" panose="020B0604020202020204" pitchFamily="34" charset="0"/>
                <a:cs typeface="Arial" panose="020B0604020202020204" pitchFamily="34" charset="0"/>
              </a:rPr>
              <a:t>The number needed to treat with bezafibrate as second-line therapy to prevent liver transplantation or death in people with primary biliary cholangitis</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100" noProof="0" dirty="0">
                <a:latin typeface="Arial" panose="020B0604020202020204" pitchFamily="34" charset="0"/>
                <a:cs typeface="Arial" panose="020B0604020202020204" pitchFamily="34" charset="0"/>
              </a:rPr>
            </a:b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1. Tanaka A, et al. </a:t>
            </a:r>
            <a:r>
              <a:rPr lang="en-US" sz="1100" i="1" noProof="0" dirty="0">
                <a:latin typeface="Arial" panose="020B0604020202020204" pitchFamily="34" charset="0"/>
                <a:cs typeface="Arial" panose="020B0604020202020204" pitchFamily="34" charset="0"/>
              </a:rPr>
              <a:t>J Hepatol</a:t>
            </a:r>
            <a:r>
              <a:rPr lang="en-US" sz="1100" noProof="0" dirty="0">
                <a:latin typeface="Arial" panose="020B0604020202020204" pitchFamily="34" charset="0"/>
                <a:cs typeface="Arial" panose="020B0604020202020204" pitchFamily="34" charset="0"/>
              </a:rPr>
              <a:t> 2021;75(3):565–571.</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Werner E</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TOP-294-YI.</a:t>
            </a: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3485206" y="1340769"/>
            <a:ext cx="0" cy="4168839"/>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3749682" y="1012165"/>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40" name="Rectangle 39">
            <a:extLst>
              <a:ext uri="{FF2B5EF4-FFF2-40B4-BE49-F238E27FC236}">
                <a16:creationId xmlns:a16="http://schemas.microsoft.com/office/drawing/2014/main" id="{A9169E87-AB44-B4A5-AABE-ACD0FA8DCBB3}"/>
              </a:ext>
            </a:extLst>
          </p:cNvPr>
          <p:cNvSpPr/>
          <p:nvPr/>
        </p:nvSpPr>
        <p:spPr>
          <a:xfrm>
            <a:off x="4301162" y="2158101"/>
            <a:ext cx="3365862" cy="12704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defRPr/>
            </a:pPr>
            <a:endParaRPr lang="en-GB" sz="1400">
              <a:solidFill>
                <a:srgbClr val="004B87"/>
              </a:solidFill>
              <a:latin typeface="Arial" panose="020B0604020202020204"/>
            </a:endParaRPr>
          </a:p>
          <a:p>
            <a:pPr lvl="0" algn="ctr">
              <a:defRPr/>
            </a:pPr>
            <a:endParaRPr lang="en-GB" sz="1400">
              <a:solidFill>
                <a:srgbClr val="004B87"/>
              </a:solidFill>
              <a:latin typeface="Arial" panose="020B0604020202020204"/>
            </a:endParaRPr>
          </a:p>
          <a:p>
            <a:pPr lvl="0" algn="ctr">
              <a:defRPr/>
            </a:pPr>
            <a:r>
              <a:rPr lang="en-GB" sz="1400" b="1">
                <a:solidFill>
                  <a:srgbClr val="004B87"/>
                </a:solidFill>
                <a:latin typeface="Arial" panose="020B0604020202020204"/>
              </a:rPr>
              <a:t>LT-free survival probability </a:t>
            </a:r>
          </a:p>
          <a:p>
            <a:pPr lvl="0" algn="ctr">
              <a:defRPr/>
            </a:pPr>
            <a:r>
              <a:rPr lang="en-GB" sz="1400">
                <a:solidFill>
                  <a:srgbClr val="004B87"/>
                </a:solidFill>
                <a:latin typeface="Arial" panose="020B0604020202020204"/>
              </a:rPr>
              <a:t>People with PBC treated with UDCA and ALP &gt;ULN after 1 year of UDCA*</a:t>
            </a:r>
          </a:p>
          <a:p>
            <a:pPr lvl="0" algn="ctr">
              <a:defRPr/>
            </a:pPr>
            <a:r>
              <a:rPr lang="en-GB" sz="1400" b="1">
                <a:solidFill>
                  <a:srgbClr val="004B87"/>
                </a:solidFill>
                <a:latin typeface="Arial" panose="020B0604020202020204"/>
                <a:cs typeface="Arial" panose="020B0604020202020204" pitchFamily="34" charset="0"/>
              </a:rPr>
              <a:t>N=2,271</a:t>
            </a:r>
            <a:endParaRPr lang="en-GB" sz="1400" b="1">
              <a:solidFill>
                <a:srgbClr val="004B87"/>
              </a:solidFill>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DEF07F27-F273-E175-ECE3-C98EF1BD6AF4}"/>
              </a:ext>
            </a:extLst>
          </p:cNvPr>
          <p:cNvSpPr/>
          <p:nvPr/>
        </p:nvSpPr>
        <p:spPr>
          <a:xfrm>
            <a:off x="4301162" y="1953088"/>
            <a:ext cx="3165142" cy="51451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noProof="0">
                <a:solidFill>
                  <a:schemeClr val="bg1"/>
                </a:solidFill>
                <a:latin typeface="Arial" panose="020B0604020202020204"/>
              </a:rPr>
              <a:t>Dutch </a:t>
            </a:r>
            <a:r>
              <a:rPr lang="en-US" sz="1400" b="1" noProof="0" err="1">
                <a:solidFill>
                  <a:schemeClr val="bg1"/>
                </a:solidFill>
                <a:latin typeface="Arial" panose="020B0604020202020204"/>
              </a:rPr>
              <a:t>PBC</a:t>
            </a:r>
            <a:r>
              <a:rPr lang="en-US" sz="1400" b="1" noProof="0">
                <a:solidFill>
                  <a:schemeClr val="bg1"/>
                </a:solidFill>
                <a:latin typeface="Arial" panose="020B0604020202020204"/>
              </a:rPr>
              <a:t> cohort </a:t>
            </a:r>
            <a:r>
              <a:rPr lang="en-US" sz="1400" b="1">
                <a:solidFill>
                  <a:schemeClr val="bg1"/>
                </a:solidFill>
                <a:latin typeface="Arial" panose="020B0604020202020204"/>
              </a:rPr>
              <a:t>s</a:t>
            </a:r>
            <a:r>
              <a:rPr lang="en-US" sz="1400" b="1" noProof="0" err="1">
                <a:solidFill>
                  <a:schemeClr val="bg1"/>
                </a:solidFill>
                <a:latin typeface="Arial" panose="020B0604020202020204"/>
              </a:rPr>
              <a:t>tudy</a:t>
            </a:r>
            <a:endParaRPr lang="en-US" sz="1400" b="1" noProof="0">
              <a:solidFill>
                <a:schemeClr val="bg1"/>
              </a:solidFill>
              <a:latin typeface="Arial" panose="020B0604020202020204"/>
            </a:endParaRPr>
          </a:p>
        </p:txBody>
      </p:sp>
      <p:grpSp>
        <p:nvGrpSpPr>
          <p:cNvPr id="92" name="Group 91">
            <a:extLst>
              <a:ext uri="{FF2B5EF4-FFF2-40B4-BE49-F238E27FC236}">
                <a16:creationId xmlns:a16="http://schemas.microsoft.com/office/drawing/2014/main" id="{D50A5CBD-E5E5-68C3-3008-21F7073FB56A}"/>
              </a:ext>
            </a:extLst>
          </p:cNvPr>
          <p:cNvGrpSpPr/>
          <p:nvPr/>
        </p:nvGrpSpPr>
        <p:grpSpPr>
          <a:xfrm>
            <a:off x="3926326" y="1840418"/>
            <a:ext cx="747909" cy="718921"/>
            <a:chOff x="5065845" y="1524718"/>
            <a:chExt cx="747909" cy="718921"/>
          </a:xfrm>
        </p:grpSpPr>
        <p:sp>
          <p:nvSpPr>
            <p:cNvPr id="93" name="Oval 92">
              <a:extLst>
                <a:ext uri="{FF2B5EF4-FFF2-40B4-BE49-F238E27FC236}">
                  <a16:creationId xmlns:a16="http://schemas.microsoft.com/office/drawing/2014/main" id="{F002CA64-2586-DBBE-DFA0-50E3F4BBCD89}"/>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94" name="Graphic 93">
              <a:extLst>
                <a:ext uri="{FF2B5EF4-FFF2-40B4-BE49-F238E27FC236}">
                  <a16:creationId xmlns:a16="http://schemas.microsoft.com/office/drawing/2014/main" id="{B0CF1E85-706E-B814-4F92-C584756A377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grpSp>
        <p:nvGrpSpPr>
          <p:cNvPr id="106" name="Group 105">
            <a:extLst>
              <a:ext uri="{FF2B5EF4-FFF2-40B4-BE49-F238E27FC236}">
                <a16:creationId xmlns:a16="http://schemas.microsoft.com/office/drawing/2014/main" id="{146D8108-DE39-F84C-A396-87DCACB73AC4}"/>
              </a:ext>
            </a:extLst>
          </p:cNvPr>
          <p:cNvGrpSpPr/>
          <p:nvPr/>
        </p:nvGrpSpPr>
        <p:grpSpPr>
          <a:xfrm>
            <a:off x="3962823" y="3826319"/>
            <a:ext cx="7743447" cy="1577278"/>
            <a:chOff x="5251431" y="3795322"/>
            <a:chExt cx="5801086" cy="1368850"/>
          </a:xfrm>
        </p:grpSpPr>
        <p:sp>
          <p:nvSpPr>
            <p:cNvPr id="109" name="Rectangle 108">
              <a:extLst>
                <a:ext uri="{FF2B5EF4-FFF2-40B4-BE49-F238E27FC236}">
                  <a16:creationId xmlns:a16="http://schemas.microsoft.com/office/drawing/2014/main" id="{DC5D2B1C-16C6-9EF1-A865-ECACCFE50CEB}"/>
                </a:ext>
              </a:extLst>
            </p:cNvPr>
            <p:cNvSpPr/>
            <p:nvPr/>
          </p:nvSpPr>
          <p:spPr>
            <a:xfrm>
              <a:off x="5251431" y="4082574"/>
              <a:ext cx="5801086" cy="1081598"/>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a:ln>
                  <a:noFill/>
                </a:ln>
                <a:solidFill>
                  <a:schemeClr val="tx2"/>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endParaRPr lang="en-US" sz="1400" b="1">
                <a:solidFill>
                  <a:schemeClr val="tx2"/>
                </a:solidFill>
                <a:latin typeface="Arial" panose="020B0604020202020204"/>
              </a:endParaRPr>
            </a:p>
            <a:p>
              <a:pPr marR="0" lvl="0" algn="ctr" defTabSz="914400" rtl="0" eaLnBrk="1" fontAlgn="auto" latinLnBrk="0" hangingPunct="1">
                <a:lnSpc>
                  <a:spcPct val="100000"/>
                </a:lnSpc>
                <a:spcBef>
                  <a:spcPts val="0"/>
                </a:spcBef>
                <a:spcAft>
                  <a:spcPts val="0"/>
                </a:spcAft>
                <a:buClrTx/>
                <a:buSzTx/>
                <a:tabLst/>
                <a:defRPr/>
              </a:pPr>
              <a:endParaRPr kumimoji="0" lang="en-US" sz="1400" b="1" i="0" u="none" strike="noStrike" kern="1200" cap="none" spc="0" normalizeH="0" baseline="0" noProof="0">
                <a:ln>
                  <a:noFill/>
                </a:ln>
                <a:solidFill>
                  <a:schemeClr val="tx2"/>
                </a:solidFill>
                <a:effectLst/>
                <a:uLnTx/>
                <a:uFillTx/>
                <a:latin typeface="Arial" panose="020B0604020202020204"/>
                <a:ea typeface="+mn-ea"/>
                <a:cs typeface="+mn-cs"/>
              </a:endParaRPr>
            </a:p>
            <a:p>
              <a:pPr marR="0" lvl="0" algn="ctr" defTabSz="914400" rtl="0" eaLnBrk="1" fontAlgn="auto" latinLnBrk="0" hangingPunct="1">
                <a:lnSpc>
                  <a:spcPct val="100000"/>
                </a:lnSpc>
                <a:spcBef>
                  <a:spcPts val="0"/>
                </a:spcBef>
                <a:spcAft>
                  <a:spcPts val="0"/>
                </a:spcAft>
                <a:buClrTx/>
                <a:buSzTx/>
                <a:tabLst/>
                <a:defRPr/>
              </a:pPr>
              <a:r>
                <a:rPr kumimoji="0" lang="en-US" sz="1400" b="1" i="0" u="none" strike="noStrike" kern="1200" cap="none" spc="0" normalizeH="0" baseline="0" noProof="0" err="1">
                  <a:ln>
                    <a:noFill/>
                  </a:ln>
                  <a:solidFill>
                    <a:schemeClr val="tx2"/>
                  </a:solidFill>
                  <a:effectLst/>
                  <a:uLnTx/>
                  <a:uFillTx/>
                  <a:latin typeface="Arial" panose="020B0604020202020204"/>
                  <a:ea typeface="+mn-ea"/>
                  <a:cs typeface="+mn-cs"/>
                </a:rPr>
                <a:t>Calculatio</a:t>
              </a:r>
              <a:r>
                <a:rPr lang="en-US" sz="1400" b="1">
                  <a:solidFill>
                    <a:schemeClr val="tx2"/>
                  </a:solidFill>
                  <a:latin typeface="Arial" panose="020B0604020202020204"/>
                </a:rPr>
                <a:t>n of NNT</a:t>
              </a:r>
              <a:endParaRPr kumimoji="0" lang="en-US" sz="1400" b="1" i="0" u="none" strike="noStrike" kern="1200" cap="none" spc="0" normalizeH="0" baseline="30000" noProof="0">
                <a:ln>
                  <a:noFill/>
                </a:ln>
                <a:solidFill>
                  <a:schemeClr val="tx2"/>
                </a:solidFill>
                <a:effectLst/>
                <a:uLnTx/>
                <a:uFillTx/>
                <a:latin typeface="Arial" panose="020B0604020202020204" pitchFamily="34" charset="0"/>
                <a:cs typeface="Arial" panose="020B0604020202020204" pitchFamily="34" charset="0"/>
              </a:endParaRPr>
            </a:p>
            <a:p>
              <a:pPr algn="ctr">
                <a:defRPr/>
              </a:pPr>
              <a:r>
                <a:rPr lang="en-GB" sz="1400">
                  <a:solidFill>
                    <a:schemeClr val="tx2"/>
                  </a:solidFill>
                  <a:latin typeface="Arial" panose="020B0604020202020204" pitchFamily="34" charset="0"/>
                  <a:cs typeface="Arial" panose="020B0604020202020204" pitchFamily="34" charset="0"/>
                </a:rPr>
                <a:t>P</a:t>
              </a:r>
              <a:r>
                <a:rPr lang="en-GB" sz="1400">
                  <a:solidFill>
                    <a:schemeClr val="tx2"/>
                  </a:solidFill>
                  <a:latin typeface="Arial" panose="020B0604020202020204" pitchFamily="34" charset="0"/>
                  <a:ea typeface="+mn-ea"/>
                  <a:cs typeface="Arial" panose="020B0604020202020204" pitchFamily="34" charset="0"/>
                </a:rPr>
                <a:t>revent 1 LT or death</a:t>
              </a:r>
            </a:p>
            <a:p>
              <a:pPr algn="ctr">
                <a:defRPr/>
              </a:pPr>
              <a:endParaRPr lang="en-GB" sz="1400">
                <a:solidFill>
                  <a:schemeClr val="tx2"/>
                </a:solidFill>
                <a:latin typeface="Arial" panose="020B0604020202020204" pitchFamily="34" charset="0"/>
                <a:ea typeface="+mn-ea"/>
                <a:cs typeface="Arial" panose="020B0604020202020204" pitchFamily="34" charset="0"/>
              </a:endParaRPr>
            </a:p>
            <a:p>
              <a:pPr algn="ctr">
                <a:defRPr/>
              </a:pPr>
              <a:endParaRPr lang="en-GB" sz="1400">
                <a:solidFill>
                  <a:schemeClr val="tx2"/>
                </a:solidFill>
                <a:latin typeface="Arial" panose="020B0604020202020204" pitchFamily="34" charset="0"/>
                <a:cs typeface="Arial" panose="020B0604020202020204" pitchFamily="34" charset="0"/>
              </a:endParaRPr>
            </a:p>
            <a:p>
              <a:pPr algn="ctr">
                <a:defRPr/>
              </a:pPr>
              <a:r>
                <a:rPr lang="nl-NL" sz="1400">
                  <a:solidFill>
                    <a:schemeClr val="tx2"/>
                  </a:solidFill>
                  <a:latin typeface="Arial" panose="020B0604020202020204"/>
                </a:rPr>
                <a:t>The NNT is based on the LT-free survival and the reduction of the risk of LT or death with </a:t>
              </a:r>
              <a:r>
                <a:rPr lang="en-GB" sz="1400">
                  <a:solidFill>
                    <a:schemeClr val="tx2"/>
                  </a:solidFill>
                  <a:latin typeface="Arial" panose="020B0604020202020204"/>
                </a:rPr>
                <a:t>BZF</a:t>
              </a:r>
              <a:endParaRPr lang="en-US" sz="1400">
                <a:solidFill>
                  <a:schemeClr val="tx2"/>
                </a:solidFill>
                <a:latin typeface="Arial" panose="020B0604020202020204"/>
              </a:endParaRPr>
            </a:p>
            <a:p>
              <a:pPr algn="ctr">
                <a:defRPr/>
              </a:pPr>
              <a:endParaRPr lang="en-GB" sz="1400">
                <a:solidFill>
                  <a:schemeClr val="tx2"/>
                </a:solidFill>
                <a:latin typeface="Arial" panose="020B0604020202020204" pitchFamily="34" charset="0"/>
                <a:ea typeface="+mn-ea"/>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endParaRPr lang="en-GB" sz="1400">
                <a:solidFill>
                  <a:schemeClr val="tx2"/>
                </a:solidFill>
                <a:latin typeface="Arial" panose="020B0604020202020204" pitchFamily="34" charset="0"/>
                <a:cs typeface="Arial" panose="020B0604020202020204" pitchFamily="34" charset="0"/>
              </a:endParaRPr>
            </a:p>
            <a:p>
              <a:pPr marR="0" lvl="0" algn="ctr" defTabSz="914400" rtl="0" eaLnBrk="1" fontAlgn="auto" latinLnBrk="0" hangingPunct="1">
                <a:lnSpc>
                  <a:spcPct val="100000"/>
                </a:lnSpc>
                <a:spcBef>
                  <a:spcPts val="0"/>
                </a:spcBef>
                <a:spcAft>
                  <a:spcPts val="0"/>
                </a:spcAft>
                <a:buClrTx/>
                <a:buSzTx/>
                <a:tabLst/>
                <a:defRPr/>
              </a:pPr>
              <a:r>
                <a:rPr lang="en-GB" sz="1400">
                  <a:solidFill>
                    <a:schemeClr val="tx2"/>
                  </a:solidFill>
                  <a:latin typeface="Arial" panose="020B0604020202020204" pitchFamily="34" charset="0"/>
                  <a:ea typeface="+mn-ea"/>
                  <a:cs typeface="Arial" panose="020B0604020202020204" pitchFamily="34" charset="0"/>
                </a:rPr>
                <a:t> </a:t>
              </a:r>
              <a:endParaRPr kumimoji="0" lang="en-US" sz="1400" i="0" u="none" strike="noStrike" kern="1200" cap="none" spc="0" normalizeH="0" noProof="0">
                <a:ln>
                  <a:noFill/>
                </a:ln>
                <a:solidFill>
                  <a:schemeClr val="tx2"/>
                </a:solidFill>
                <a:effectLst/>
                <a:uLnTx/>
                <a:uFillTx/>
                <a:latin typeface="Arial" panose="020B0604020202020204"/>
                <a:ea typeface="+mn-ea"/>
                <a:cs typeface="+mn-cs"/>
              </a:endParaRPr>
            </a:p>
          </p:txBody>
        </p:sp>
        <p:grpSp>
          <p:nvGrpSpPr>
            <p:cNvPr id="110" name="Group 109">
              <a:extLst>
                <a:ext uri="{FF2B5EF4-FFF2-40B4-BE49-F238E27FC236}">
                  <a16:creationId xmlns:a16="http://schemas.microsoft.com/office/drawing/2014/main" id="{12FEE1EB-61CC-13D6-D15C-784C9F3E8774}"/>
                </a:ext>
              </a:extLst>
            </p:cNvPr>
            <p:cNvGrpSpPr/>
            <p:nvPr/>
          </p:nvGrpSpPr>
          <p:grpSpPr>
            <a:xfrm>
              <a:off x="7130561" y="3795322"/>
              <a:ext cx="2202205" cy="442192"/>
              <a:chOff x="7320803" y="3795322"/>
              <a:chExt cx="2202205" cy="442192"/>
            </a:xfrm>
          </p:grpSpPr>
          <p:sp>
            <p:nvSpPr>
              <p:cNvPr id="111" name="Rectangle 110">
                <a:extLst>
                  <a:ext uri="{FF2B5EF4-FFF2-40B4-BE49-F238E27FC236}">
                    <a16:creationId xmlns:a16="http://schemas.microsoft.com/office/drawing/2014/main" id="{F0742842-2E7B-4480-2B65-0596AAE7AF3A}"/>
                  </a:ext>
                </a:extLst>
              </p:cNvPr>
              <p:cNvSpPr/>
              <p:nvPr/>
            </p:nvSpPr>
            <p:spPr>
              <a:xfrm>
                <a:off x="7400053" y="3853111"/>
                <a:ext cx="2122955" cy="294961"/>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Data analysis</a:t>
                </a:r>
              </a:p>
            </p:txBody>
          </p:sp>
          <p:sp>
            <p:nvSpPr>
              <p:cNvPr id="112" name="Oval 111">
                <a:extLst>
                  <a:ext uri="{FF2B5EF4-FFF2-40B4-BE49-F238E27FC236}">
                    <a16:creationId xmlns:a16="http://schemas.microsoft.com/office/drawing/2014/main" id="{7B9A0248-0F62-86DF-F088-CF85B7140D45}"/>
                  </a:ext>
                </a:extLst>
              </p:cNvPr>
              <p:cNvSpPr>
                <a:spLocks noChangeAspect="1"/>
              </p:cNvSpPr>
              <p:nvPr/>
            </p:nvSpPr>
            <p:spPr>
              <a:xfrm>
                <a:off x="7320803" y="3795322"/>
                <a:ext cx="422915" cy="442192"/>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3" name="Graphic 112">
                <a:extLst>
                  <a:ext uri="{FF2B5EF4-FFF2-40B4-BE49-F238E27FC236}">
                    <a16:creationId xmlns:a16="http://schemas.microsoft.com/office/drawing/2014/main" id="{E2FDD671-9AE3-F9A3-5112-A45EFF7BE2C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78516" y="3878667"/>
                <a:ext cx="301671" cy="319694"/>
              </a:xfrm>
              <a:prstGeom prst="rect">
                <a:avLst/>
              </a:prstGeom>
            </p:spPr>
          </p:pic>
        </p:grpSp>
      </p:grpSp>
      <p:sp>
        <p:nvSpPr>
          <p:cNvPr id="118" name="Rectangle 117">
            <a:extLst>
              <a:ext uri="{FF2B5EF4-FFF2-40B4-BE49-F238E27FC236}">
                <a16:creationId xmlns:a16="http://schemas.microsoft.com/office/drawing/2014/main" id="{A5E9A4E3-78EC-C3AC-E2EA-C9DF3F29912B}"/>
              </a:ext>
            </a:extLst>
          </p:cNvPr>
          <p:cNvSpPr/>
          <p:nvPr/>
        </p:nvSpPr>
        <p:spPr>
          <a:xfrm>
            <a:off x="5531778" y="5498135"/>
            <a:ext cx="4924063" cy="11306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NNT was also plotted over the range of the GLOBE score</a:t>
            </a:r>
            <a:r>
              <a:rPr kumimoji="0" lang="en-US" sz="1400" i="0" u="none" strike="noStrike" kern="1200" cap="none" spc="0" normalizeH="0" baseline="30000" noProof="0">
                <a:ln>
                  <a:noFill/>
                </a:ln>
                <a:solidFill>
                  <a:schemeClr val="tx2"/>
                </a:solidFill>
                <a:effectLst/>
                <a:uLnTx/>
                <a:uFillTx/>
                <a:latin typeface="Arial" panose="020B0604020202020204"/>
                <a:ea typeface="+mn-ea"/>
                <a:cs typeface="+mn-cs"/>
              </a:rPr>
              <a:t>†</a:t>
            </a:r>
            <a:r>
              <a:rPr kumimoji="0" lang="en-US" sz="1400" i="0" u="none" strike="noStrike" kern="1200" cap="none" spc="0" normalizeH="0" baseline="0" noProof="0">
                <a:ln>
                  <a:noFill/>
                </a:ln>
                <a:solidFill>
                  <a:schemeClr val="tx2"/>
                </a:solidFill>
                <a:effectLst/>
                <a:uLnTx/>
                <a:uFillTx/>
                <a:latin typeface="Arial" panose="020B0604020202020204"/>
                <a:ea typeface="+mn-ea"/>
                <a:cs typeface="+mn-cs"/>
              </a:rPr>
              <a:t>, to estimate NNT to prevent 1 LT or death in individuals on BZF </a:t>
            </a:r>
            <a:r>
              <a:rPr kumimoji="0" lang="en-GB" sz="1400" i="0" u="none" strike="noStrike" kern="1200" cap="none" spc="0" normalizeH="0" baseline="0" noProof="0">
                <a:ln>
                  <a:noFill/>
                </a:ln>
                <a:solidFill>
                  <a:schemeClr val="tx2"/>
                </a:solidFill>
                <a:effectLst/>
                <a:uLnTx/>
                <a:uFillTx/>
                <a:latin typeface="Arial" panose="020B0604020202020204"/>
                <a:ea typeface="+mn-ea"/>
                <a:cs typeface="+mn-cs"/>
              </a:rPr>
              <a:t>within 5 years (NNT5y) or 10 years (NNT10y)</a:t>
            </a:r>
            <a:endParaRPr kumimoji="0" lang="en-US" sz="1400" i="0" u="none" strike="noStrike" kern="1200" cap="none" spc="0" normalizeH="0" baseline="0" noProof="0">
              <a:ln>
                <a:noFill/>
              </a:ln>
              <a:solidFill>
                <a:schemeClr val="tx2"/>
              </a:solidFill>
              <a:effectLst/>
              <a:uLnTx/>
              <a:uFillTx/>
              <a:latin typeface="Arial" panose="020B0604020202020204"/>
              <a:ea typeface="+mn-ea"/>
              <a:cs typeface="+mn-cs"/>
            </a:endParaRPr>
          </a:p>
        </p:txBody>
      </p:sp>
      <p:cxnSp>
        <p:nvCxnSpPr>
          <p:cNvPr id="119" name="Connector: Elbow 113">
            <a:extLst>
              <a:ext uri="{FF2B5EF4-FFF2-40B4-BE49-F238E27FC236}">
                <a16:creationId xmlns:a16="http://schemas.microsoft.com/office/drawing/2014/main" id="{955B0F40-C1BC-FA55-AE8E-F475147268A2}"/>
              </a:ext>
            </a:extLst>
          </p:cNvPr>
          <p:cNvCxnSpPr>
            <a:cxnSpLocks/>
          </p:cNvCxnSpPr>
          <p:nvPr/>
        </p:nvCxnSpPr>
        <p:spPr>
          <a:xfrm>
            <a:off x="7996654" y="5403601"/>
            <a:ext cx="0" cy="286769"/>
          </a:xfrm>
          <a:prstGeom prst="straightConnector1">
            <a:avLst/>
          </a:prstGeom>
          <a:ln w="3810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7C9721-F6C7-8DF8-F000-C3B9FB0384D2}"/>
              </a:ext>
            </a:extLst>
          </p:cNvPr>
          <p:cNvSpPr/>
          <p:nvPr/>
        </p:nvSpPr>
        <p:spPr>
          <a:xfrm>
            <a:off x="8507060" y="2158101"/>
            <a:ext cx="3199214" cy="12704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defRPr/>
            </a:pPr>
            <a:r>
              <a:rPr lang="en-GB" sz="1400" b="1">
                <a:solidFill>
                  <a:srgbClr val="004B87"/>
                </a:solidFill>
                <a:latin typeface="Arial" panose="020B0604020202020204"/>
              </a:rPr>
              <a:t>Adjusted HR of BZF on LT or death</a:t>
            </a:r>
            <a:r>
              <a:rPr lang="en-GB" sz="1400">
                <a:solidFill>
                  <a:srgbClr val="004B87"/>
                </a:solidFill>
                <a:latin typeface="Arial" panose="020B0604020202020204"/>
              </a:rPr>
              <a:t> </a:t>
            </a:r>
          </a:p>
          <a:p>
            <a:pPr lvl="0" algn="ctr">
              <a:defRPr/>
            </a:pPr>
            <a:r>
              <a:rPr lang="en-GB" sz="1400">
                <a:solidFill>
                  <a:srgbClr val="004B87"/>
                </a:solidFill>
                <a:latin typeface="Arial" panose="020B0604020202020204"/>
              </a:rPr>
              <a:t>0.33 (95% CI 0.19–0.55)</a:t>
            </a:r>
          </a:p>
          <a:p>
            <a:pPr lvl="0" algn="ctr">
              <a:defRPr/>
            </a:pPr>
            <a:endParaRPr lang="en-GB" sz="1400" b="1">
              <a:solidFill>
                <a:srgbClr val="004B87"/>
              </a:solidFill>
              <a:latin typeface="Arial" panose="020B0604020202020204"/>
              <a:cs typeface="Arial" panose="020B0604020202020204" pitchFamily="34" charset="0"/>
            </a:endParaRPr>
          </a:p>
          <a:p>
            <a:pPr lvl="0" algn="ctr">
              <a:defRPr/>
            </a:pPr>
            <a:endParaRPr lang="en-GB" sz="1400" b="1">
              <a:solidFill>
                <a:srgbClr val="004B87"/>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C10EEA1-90FF-2B29-7333-966545346DC3}"/>
              </a:ext>
            </a:extLst>
          </p:cNvPr>
          <p:cNvSpPr/>
          <p:nvPr/>
        </p:nvSpPr>
        <p:spPr>
          <a:xfrm>
            <a:off x="8507060" y="1953088"/>
            <a:ext cx="2706970" cy="514512"/>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noProof="0">
                <a:solidFill>
                  <a:schemeClr val="bg1"/>
                </a:solidFill>
                <a:latin typeface="Arial" panose="020B0604020202020204"/>
              </a:rPr>
              <a:t>Japanese cohort study</a:t>
            </a:r>
            <a:r>
              <a:rPr lang="en-US" sz="1400" b="1" baseline="30000" noProof="0">
                <a:solidFill>
                  <a:schemeClr val="bg1"/>
                </a:solidFill>
                <a:latin typeface="Arial" panose="020B0604020202020204"/>
              </a:rPr>
              <a:t>1</a:t>
            </a:r>
          </a:p>
        </p:txBody>
      </p:sp>
      <p:grpSp>
        <p:nvGrpSpPr>
          <p:cNvPr id="15" name="Group 14">
            <a:extLst>
              <a:ext uri="{FF2B5EF4-FFF2-40B4-BE49-F238E27FC236}">
                <a16:creationId xmlns:a16="http://schemas.microsoft.com/office/drawing/2014/main" id="{C1201503-ED15-C885-CCC1-AA51B5237CC0}"/>
              </a:ext>
            </a:extLst>
          </p:cNvPr>
          <p:cNvGrpSpPr/>
          <p:nvPr/>
        </p:nvGrpSpPr>
        <p:grpSpPr>
          <a:xfrm>
            <a:off x="8132224" y="1840418"/>
            <a:ext cx="747909" cy="718921"/>
            <a:chOff x="5065845" y="1524718"/>
            <a:chExt cx="747909" cy="718921"/>
          </a:xfrm>
        </p:grpSpPr>
        <p:sp>
          <p:nvSpPr>
            <p:cNvPr id="16" name="Oval 15">
              <a:extLst>
                <a:ext uri="{FF2B5EF4-FFF2-40B4-BE49-F238E27FC236}">
                  <a16:creationId xmlns:a16="http://schemas.microsoft.com/office/drawing/2014/main" id="{2CDDDFFC-DCE0-D261-5A51-5EC85EFC73FA}"/>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17" name="Graphic 16">
              <a:extLst>
                <a:ext uri="{FF2B5EF4-FFF2-40B4-BE49-F238E27FC236}">
                  <a16:creationId xmlns:a16="http://schemas.microsoft.com/office/drawing/2014/main" id="{5CD84E56-B143-EFF0-866A-9CECBD7537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cxnSp>
        <p:nvCxnSpPr>
          <p:cNvPr id="22" name="Connector: Elbow 21">
            <a:extLst>
              <a:ext uri="{FF2B5EF4-FFF2-40B4-BE49-F238E27FC236}">
                <a16:creationId xmlns:a16="http://schemas.microsoft.com/office/drawing/2014/main" id="{8B0A2863-9846-5BF0-26EE-BA0064B60522}"/>
              </a:ext>
            </a:extLst>
          </p:cNvPr>
          <p:cNvCxnSpPr>
            <a:cxnSpLocks/>
            <a:stCxn id="40" idx="2"/>
            <a:endCxn id="111" idx="0"/>
          </p:cNvCxnSpPr>
          <p:nvPr/>
        </p:nvCxnSpPr>
        <p:spPr>
          <a:xfrm rot="16200000" flipH="1">
            <a:off x="6756749" y="2655845"/>
            <a:ext cx="464407" cy="2009718"/>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EE4287C0-CCDC-DD17-8BC0-44FF81309742}"/>
              </a:ext>
            </a:extLst>
          </p:cNvPr>
          <p:cNvCxnSpPr>
            <a:cxnSpLocks/>
            <a:stCxn id="13" idx="2"/>
            <a:endCxn id="111" idx="0"/>
          </p:cNvCxnSpPr>
          <p:nvPr/>
        </p:nvCxnSpPr>
        <p:spPr>
          <a:xfrm rot="5400000">
            <a:off x="8818036" y="2604276"/>
            <a:ext cx="464407" cy="211285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5FE03CA-9D21-71F4-53C5-4A370048D331}"/>
              </a:ext>
            </a:extLst>
          </p:cNvPr>
          <p:cNvSpPr txBox="1"/>
          <p:nvPr/>
        </p:nvSpPr>
        <p:spPr>
          <a:xfrm>
            <a:off x="4756630" y="4735580"/>
            <a:ext cx="6155831" cy="307777"/>
          </a:xfrm>
          <a:prstGeom prst="rect">
            <a:avLst/>
          </a:prstGeom>
          <a:noFill/>
        </p:spPr>
        <p:txBody>
          <a:bodyPr wrap="square">
            <a:spAutoFit/>
          </a:bodyPr>
          <a:lstStyle/>
          <a:p>
            <a:r>
              <a:rPr lang="en-US" sz="1400" i="1">
                <a:latin typeface="Arial" panose="020B0604020202020204" pitchFamily="34" charset="0"/>
                <a:cs typeface="Arial" panose="020B0604020202020204" pitchFamily="34" charset="0"/>
              </a:rPr>
              <a:t>NNT</a:t>
            </a:r>
            <a:r>
              <a:rPr lang="en-US" sz="1400" i="1" baseline="-25000">
                <a:latin typeface="Arial" panose="020B0604020202020204" pitchFamily="34" charset="0"/>
                <a:cs typeface="Arial" panose="020B0604020202020204" pitchFamily="34" charset="0"/>
              </a:rPr>
              <a:t>(t) </a:t>
            </a:r>
            <a:r>
              <a:rPr lang="en-US" sz="1400" i="1">
                <a:latin typeface="Arial" panose="020B0604020202020204" pitchFamily="34" charset="0"/>
                <a:cs typeface="Arial" panose="020B0604020202020204" pitchFamily="34" charset="0"/>
              </a:rPr>
              <a:t>= 1/(LT-free survival UDCA (t)</a:t>
            </a:r>
            <a:r>
              <a:rPr lang="en-US" sz="1400" i="1" baseline="30000">
                <a:latin typeface="Arial" panose="020B0604020202020204" pitchFamily="34" charset="0"/>
                <a:cs typeface="Arial" panose="020B0604020202020204" pitchFamily="34" charset="0"/>
              </a:rPr>
              <a:t>adjusted HR BZF </a:t>
            </a:r>
            <a:r>
              <a:rPr lang="en-US" sz="1400" i="1">
                <a:latin typeface="Arial" panose="020B0604020202020204" pitchFamily="34" charset="0"/>
                <a:cs typeface="Arial" panose="020B0604020202020204" pitchFamily="34" charset="0"/>
              </a:rPr>
              <a:t>- LT-free survival UDCA (t)) </a:t>
            </a:r>
          </a:p>
        </p:txBody>
      </p:sp>
      <p:sp>
        <p:nvSpPr>
          <p:cNvPr id="10" name="TextBox 9">
            <a:extLst>
              <a:ext uri="{FF2B5EF4-FFF2-40B4-BE49-F238E27FC236}">
                <a16:creationId xmlns:a16="http://schemas.microsoft.com/office/drawing/2014/main" id="{9B96255E-8021-61EF-B9DF-B6EE0146685D}"/>
              </a:ext>
            </a:extLst>
          </p:cNvPr>
          <p:cNvSpPr txBox="1"/>
          <p:nvPr/>
        </p:nvSpPr>
        <p:spPr>
          <a:xfrm>
            <a:off x="190499" y="5881016"/>
            <a:ext cx="3849872" cy="584775"/>
          </a:xfrm>
          <a:prstGeom prst="rect">
            <a:avLst/>
          </a:prstGeom>
          <a:noFill/>
        </p:spPr>
        <p:txBody>
          <a:bodyPr wrap="square">
            <a:spAutoFit/>
          </a:bodyPr>
          <a:lstStyle/>
          <a:p>
            <a:br>
              <a:rPr lang="en-US" sz="1000"/>
            </a:br>
            <a:r>
              <a:rPr lang="en-US" sz="1100">
                <a:latin typeface="Arial" panose="020B0604020202020204" pitchFamily="34" charset="0"/>
                <a:cs typeface="Arial" panose="020B0604020202020204" pitchFamily="34" charset="0"/>
              </a:rPr>
              <a:t>*63.7% of the total cohort in the Dutch PBC Cohort Study.</a:t>
            </a:r>
            <a:br>
              <a:rPr lang="en-US" sz="1100">
                <a:latin typeface="Arial" panose="020B0604020202020204" pitchFamily="34" charset="0"/>
                <a:cs typeface="Arial" panose="020B0604020202020204" pitchFamily="34" charset="0"/>
              </a:rPr>
            </a:br>
            <a:r>
              <a:rPr lang="en-US" sz="1100">
                <a:latin typeface="Arial" panose="020B0604020202020204" pitchFamily="34" charset="0"/>
                <a:cs typeface="Arial" panose="020B0604020202020204" pitchFamily="34" charset="0"/>
              </a:rPr>
              <a:t>†As a prognostic tool.</a:t>
            </a:r>
            <a:endParaRPr lang="en-US" sz="1000">
              <a:latin typeface="Arial" panose="020B0604020202020204" pitchFamily="34" charset="0"/>
              <a:cs typeface="Arial" panose="020B0604020202020204" pitchFamily="34" charset="0"/>
            </a:endParaRPr>
          </a:p>
        </p:txBody>
      </p:sp>
      <p:pic>
        <p:nvPicPr>
          <p:cNvPr id="3" name="Picture 2">
            <a:hlinkClick r:id="rId5" action="ppaction://hlinksldjump"/>
            <a:extLst>
              <a:ext uri="{FF2B5EF4-FFF2-40B4-BE49-F238E27FC236}">
                <a16:creationId xmlns:a16="http://schemas.microsoft.com/office/drawing/2014/main" id="{A40E6F5F-7058-E6E2-829E-0E2DF5537553}"/>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91939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DE369-FA01-A0CF-F0C5-BCC3247CC42B}"/>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476701-950F-92E9-5E47-5CCBE3B9F5B3}"/>
              </a:ext>
            </a:extLst>
          </p:cNvPr>
          <p:cNvSpPr>
            <a:spLocks noGrp="1"/>
          </p:cNvSpPr>
          <p:nvPr>
            <p:ph idx="1"/>
          </p:nvPr>
        </p:nvSpPr>
        <p:spPr>
          <a:xfrm>
            <a:off x="194462" y="998072"/>
            <a:ext cx="4125730" cy="603849"/>
          </a:xfrm>
        </p:spPr>
        <p:txBody>
          <a:bodyPr>
            <a:norm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RESULTS</a:t>
            </a:r>
            <a:endParaRPr lang="en-US" sz="2000" noProof="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7C4E8AFA-C95E-23BC-61A8-94E4966A8C71}"/>
              </a:ext>
            </a:extLst>
          </p:cNvPr>
          <p:cNvSpPr>
            <a:spLocks noGrp="1"/>
          </p:cNvSpPr>
          <p:nvPr>
            <p:ph type="title"/>
          </p:nvPr>
        </p:nvSpPr>
        <p:spPr>
          <a:xfrm>
            <a:off x="838199" y="13926"/>
            <a:ext cx="10814287" cy="603849"/>
          </a:xfrm>
        </p:spPr>
        <p:txBody>
          <a:bodyPr>
            <a:noAutofit/>
          </a:bodyPr>
          <a:lstStyle/>
          <a:p>
            <a:r>
              <a:rPr lang="en-US" sz="2400" noProof="0">
                <a:latin typeface="Arial" panose="020B0604020202020204" pitchFamily="34" charset="0"/>
                <a:cs typeface="Arial" panose="020B0604020202020204" pitchFamily="34" charset="0"/>
              </a:rPr>
              <a:t>The number needed to treat with bezafibrate as second-line therapy to prevent liver transplantation or death in people with primary biliary cholangitis</a:t>
            </a:r>
          </a:p>
        </p:txBody>
      </p:sp>
      <p:sp>
        <p:nvSpPr>
          <p:cNvPr id="8" name="Text Placeholder 3">
            <a:extLst>
              <a:ext uri="{FF2B5EF4-FFF2-40B4-BE49-F238E27FC236}">
                <a16:creationId xmlns:a16="http://schemas.microsoft.com/office/drawing/2014/main" id="{1C7B8120-A3E7-5F08-85DD-B1AEF961D1FF}"/>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a:latin typeface="Arial" panose="020B0604020202020204" pitchFamily="34" charset="0"/>
                <a:cs typeface="Arial" panose="020B0604020202020204" pitchFamily="34" charset="0"/>
              </a:rPr>
              <a:t>†As a prognostic tool.</a:t>
            </a:r>
            <a:br>
              <a:rPr lang="en-US" sz="1100" noProof="0">
                <a:latin typeface="Arial" panose="020B0604020202020204" pitchFamily="34" charset="0"/>
                <a:cs typeface="Arial" panose="020B0604020202020204" pitchFamily="34" charset="0"/>
              </a:rPr>
            </a:br>
            <a:r>
              <a:rPr lang="en-US" sz="1100" noProof="0">
                <a:latin typeface="Arial" panose="020B0604020202020204" pitchFamily="34" charset="0"/>
                <a:cs typeface="Arial" panose="020B0604020202020204" pitchFamily="34" charset="0"/>
              </a:rPr>
              <a:t>Werner E</a:t>
            </a:r>
            <a:r>
              <a:rPr lang="en-US" sz="1100" noProof="0">
                <a:solidFill>
                  <a:srgbClr val="004B87"/>
                </a:solidFill>
                <a:latin typeface="Arial" panose="020B0604020202020204" pitchFamily="34" charset="0"/>
                <a:cs typeface="Arial" panose="020B0604020202020204" pitchFamily="34" charset="0"/>
              </a:rPr>
              <a:t>, et al. EASL 2026; TOP-294-YI.</a:t>
            </a:r>
          </a:p>
        </p:txBody>
      </p:sp>
      <p:cxnSp>
        <p:nvCxnSpPr>
          <p:cNvPr id="9" name="Straight Connector 8">
            <a:extLst>
              <a:ext uri="{FF2B5EF4-FFF2-40B4-BE49-F238E27FC236}">
                <a16:creationId xmlns:a16="http://schemas.microsoft.com/office/drawing/2014/main" id="{9297AEEE-41A8-CC92-9045-C677960548B7}"/>
              </a:ext>
            </a:extLst>
          </p:cNvPr>
          <p:cNvCxnSpPr>
            <a:cxnSpLocks/>
          </p:cNvCxnSpPr>
          <p:nvPr/>
        </p:nvCxnSpPr>
        <p:spPr>
          <a:xfrm>
            <a:off x="4457277" y="4936590"/>
            <a:ext cx="0" cy="1670003"/>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8B1C029-37D0-E420-1937-87E68C57E325}"/>
              </a:ext>
            </a:extLst>
          </p:cNvPr>
          <p:cNvSpPr txBox="1"/>
          <p:nvPr/>
        </p:nvSpPr>
        <p:spPr>
          <a:xfrm>
            <a:off x="190497" y="1417700"/>
            <a:ext cx="5707369" cy="1323439"/>
          </a:xfrm>
          <a:prstGeom prst="rect">
            <a:avLst/>
          </a:prstGeom>
          <a:noFill/>
        </p:spPr>
        <p:txBody>
          <a:bodyPr wrap="square">
            <a:spAutoFit/>
          </a:bodyPr>
          <a:lstStyle/>
          <a:p>
            <a:pPr marL="285750" indent="-285750">
              <a:buFont typeface="Arial" panose="020B0604020202020204" pitchFamily="34" charset="0"/>
              <a:buChar char="•"/>
            </a:pPr>
            <a:r>
              <a:rPr lang="en-US" sz="1600">
                <a:effectLst/>
                <a:latin typeface="Arial" panose="020B0604020202020204" pitchFamily="34" charset="0"/>
                <a:ea typeface="Aptos" panose="020B0004020202020204" pitchFamily="34" charset="0"/>
              </a:rPr>
              <a:t>Median age was 57.1 years (IQR, 50.1</a:t>
            </a:r>
            <a:r>
              <a:rPr lang="en-US" sz="1600">
                <a:effectLst/>
                <a:latin typeface="Aptos" panose="020B0004020202020204" pitchFamily="34" charset="0"/>
                <a:ea typeface="Aptos" panose="020B0004020202020204" pitchFamily="34" charset="0"/>
              </a:rPr>
              <a:t>–</a:t>
            </a:r>
            <a:r>
              <a:rPr lang="en-US" sz="1600">
                <a:effectLst/>
                <a:latin typeface="Arial" panose="020B0604020202020204" pitchFamily="34" charset="0"/>
                <a:ea typeface="Aptos" panose="020B0004020202020204" pitchFamily="34" charset="0"/>
              </a:rPr>
              <a:t>67.0), </a:t>
            </a:r>
            <a:br>
              <a:rPr lang="en-US" sz="1600">
                <a:effectLst/>
                <a:latin typeface="Arial" panose="020B0604020202020204" pitchFamily="34" charset="0"/>
                <a:ea typeface="Aptos" panose="020B0004020202020204" pitchFamily="34" charset="0"/>
              </a:rPr>
            </a:br>
            <a:r>
              <a:rPr lang="en-US" sz="1600">
                <a:effectLst/>
                <a:latin typeface="Arial" panose="020B0604020202020204" pitchFamily="34" charset="0"/>
                <a:ea typeface="Aptos" panose="020B0004020202020204" pitchFamily="34" charset="0"/>
              </a:rPr>
              <a:t>2,003 (88.2%) were female and 187 (8.2%) </a:t>
            </a:r>
            <a:br>
              <a:rPr lang="en-US" sz="1600">
                <a:effectLst/>
                <a:latin typeface="Arial" panose="020B0604020202020204" pitchFamily="34" charset="0"/>
                <a:ea typeface="Aptos" panose="020B0004020202020204" pitchFamily="34" charset="0"/>
              </a:rPr>
            </a:br>
            <a:r>
              <a:rPr lang="en-US" sz="1600">
                <a:effectLst/>
                <a:latin typeface="Arial" panose="020B0604020202020204" pitchFamily="34" charset="0"/>
                <a:ea typeface="Aptos" panose="020B0004020202020204" pitchFamily="34" charset="0"/>
              </a:rPr>
              <a:t>had cirrhosis</a:t>
            </a:r>
            <a:endParaRPr lang="en-GB" sz="1600">
              <a:effectLst/>
              <a:latin typeface="Arial" panose="020B0604020202020204" pitchFamily="34" charset="0"/>
              <a:ea typeface="Aptos" panose="020B0004020202020204" pitchFamily="34" charset="0"/>
            </a:endParaRPr>
          </a:p>
          <a:p>
            <a:pPr marL="285750" indent="-285750">
              <a:buFont typeface="Arial" panose="020B0604020202020204" pitchFamily="34" charset="0"/>
              <a:buChar char="•"/>
            </a:pPr>
            <a:r>
              <a:rPr lang="en-GB" sz="1600">
                <a:effectLst/>
                <a:latin typeface="Arial" panose="020B0604020202020204" pitchFamily="34" charset="0"/>
                <a:ea typeface="Aptos" panose="020B0004020202020204" pitchFamily="34" charset="0"/>
              </a:rPr>
              <a:t>During follow-up (median 7.5 years; IQR 3.5</a:t>
            </a:r>
            <a:r>
              <a:rPr lang="en-GB" sz="1600">
                <a:effectLst/>
                <a:latin typeface="Arial" panose="020B0604020202020204" pitchFamily="34" charset="0"/>
                <a:ea typeface="Aptos" panose="020B0004020202020204" pitchFamily="34" charset="0"/>
                <a:cs typeface="Arial" panose="020B0604020202020204" pitchFamily="34" charset="0"/>
              </a:rPr>
              <a:t>–</a:t>
            </a:r>
            <a:r>
              <a:rPr lang="en-GB" sz="1600">
                <a:effectLst/>
                <a:latin typeface="Arial" panose="020B0604020202020204" pitchFamily="34" charset="0"/>
                <a:ea typeface="Aptos" panose="020B0004020202020204" pitchFamily="34" charset="0"/>
              </a:rPr>
              <a:t>13.2), </a:t>
            </a:r>
            <a:br>
              <a:rPr lang="en-GB" sz="1600">
                <a:effectLst/>
                <a:latin typeface="Arial" panose="020B0604020202020204" pitchFamily="34" charset="0"/>
                <a:ea typeface="Aptos" panose="020B0004020202020204" pitchFamily="34" charset="0"/>
              </a:rPr>
            </a:br>
            <a:r>
              <a:rPr lang="en-GB" sz="1600">
                <a:effectLst/>
                <a:latin typeface="Arial" panose="020B0604020202020204" pitchFamily="34" charset="0"/>
                <a:ea typeface="Aptos" panose="020B0004020202020204" pitchFamily="34" charset="0"/>
              </a:rPr>
              <a:t>76 had </a:t>
            </a:r>
            <a:r>
              <a:rPr lang="en-GB" sz="1600">
                <a:latin typeface="Arial" panose="020B0604020202020204" pitchFamily="34" charset="0"/>
                <a:ea typeface="Aptos" panose="020B0004020202020204" pitchFamily="34" charset="0"/>
              </a:rPr>
              <a:t>LT </a:t>
            </a:r>
            <a:r>
              <a:rPr lang="en-GB" sz="1600">
                <a:effectLst/>
                <a:latin typeface="Arial" panose="020B0604020202020204" pitchFamily="34" charset="0"/>
                <a:ea typeface="Aptos" panose="020B0004020202020204" pitchFamily="34" charset="0"/>
              </a:rPr>
              <a:t>and 411 died without </a:t>
            </a:r>
            <a:r>
              <a:rPr lang="en-GB" sz="1600">
                <a:latin typeface="Arial" panose="020B0604020202020204" pitchFamily="34" charset="0"/>
                <a:ea typeface="Aptos" panose="020B0004020202020204" pitchFamily="34" charset="0"/>
              </a:rPr>
              <a:t>LT</a:t>
            </a:r>
            <a:endParaRPr lang="en-NZ" sz="1600"/>
          </a:p>
        </p:txBody>
      </p:sp>
      <p:sp>
        <p:nvSpPr>
          <p:cNvPr id="13" name="TextBox 12">
            <a:extLst>
              <a:ext uri="{FF2B5EF4-FFF2-40B4-BE49-F238E27FC236}">
                <a16:creationId xmlns:a16="http://schemas.microsoft.com/office/drawing/2014/main" id="{0A5DBEA3-E64B-CB9A-7204-612DE9E0C31D}"/>
              </a:ext>
            </a:extLst>
          </p:cNvPr>
          <p:cNvSpPr txBox="1"/>
          <p:nvPr/>
        </p:nvSpPr>
        <p:spPr>
          <a:xfrm>
            <a:off x="1413666" y="2721789"/>
            <a:ext cx="1687321" cy="338554"/>
          </a:xfrm>
          <a:prstGeom prst="rect">
            <a:avLst/>
          </a:prstGeom>
          <a:noFill/>
        </p:spPr>
        <p:txBody>
          <a:bodyPr wrap="none" rtlCol="0">
            <a:spAutoFit/>
          </a:bodyPr>
          <a:lstStyle/>
          <a:p>
            <a:pPr algn="ctr"/>
            <a:r>
              <a:rPr lang="en-NZ" sz="1600" b="1">
                <a:latin typeface="Arial" panose="020B0604020202020204" pitchFamily="34" charset="0"/>
                <a:cs typeface="Arial" panose="020B0604020202020204" pitchFamily="34" charset="0"/>
              </a:rPr>
              <a:t>LT-free survival</a:t>
            </a:r>
          </a:p>
        </p:txBody>
      </p:sp>
      <p:grpSp>
        <p:nvGrpSpPr>
          <p:cNvPr id="19" name="Group 18">
            <a:extLst>
              <a:ext uri="{FF2B5EF4-FFF2-40B4-BE49-F238E27FC236}">
                <a16:creationId xmlns:a16="http://schemas.microsoft.com/office/drawing/2014/main" id="{930E64F0-1577-39CA-7523-1F4430ABD06A}"/>
              </a:ext>
            </a:extLst>
          </p:cNvPr>
          <p:cNvGrpSpPr/>
          <p:nvPr/>
        </p:nvGrpSpPr>
        <p:grpSpPr>
          <a:xfrm>
            <a:off x="551208" y="3029268"/>
            <a:ext cx="3412238" cy="1541676"/>
            <a:chOff x="383467" y="4765762"/>
            <a:chExt cx="3412238" cy="1541676"/>
          </a:xfrm>
        </p:grpSpPr>
        <p:grpSp>
          <p:nvGrpSpPr>
            <p:cNvPr id="10" name="Group 9">
              <a:extLst>
                <a:ext uri="{FF2B5EF4-FFF2-40B4-BE49-F238E27FC236}">
                  <a16:creationId xmlns:a16="http://schemas.microsoft.com/office/drawing/2014/main" id="{8119CC10-2BB0-BEA3-83F9-AB93F47E9A10}"/>
                </a:ext>
              </a:extLst>
            </p:cNvPr>
            <p:cNvGrpSpPr>
              <a:grpSpLocks noChangeAspect="1"/>
            </p:cNvGrpSpPr>
            <p:nvPr/>
          </p:nvGrpSpPr>
          <p:grpSpPr>
            <a:xfrm>
              <a:off x="667514" y="4783044"/>
              <a:ext cx="1099348" cy="1021439"/>
              <a:chOff x="6383555" y="730423"/>
              <a:chExt cx="1297302" cy="1205363"/>
            </a:xfrm>
          </p:grpSpPr>
          <p:graphicFrame>
            <p:nvGraphicFramePr>
              <p:cNvPr id="11" name="Chart 10">
                <a:extLst>
                  <a:ext uri="{FF2B5EF4-FFF2-40B4-BE49-F238E27FC236}">
                    <a16:creationId xmlns:a16="http://schemas.microsoft.com/office/drawing/2014/main" id="{0BA43B2B-01E5-ACA3-8287-446CE55221F4}"/>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1">
                <a:extLst>
                  <a:ext uri="{FF2B5EF4-FFF2-40B4-BE49-F238E27FC236}">
                    <a16:creationId xmlns:a16="http://schemas.microsoft.com/office/drawing/2014/main" id="{D87CE0C9-19DC-443B-FF5F-28BB7CAEDC44}"/>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9</a:t>
                </a:r>
                <a:r>
                  <a:rPr lang="en-US" sz="1800" b="1">
                    <a:solidFill>
                      <a:schemeClr val="accent2"/>
                    </a:solidFill>
                    <a:latin typeface="Arial" panose="020B0604020202020204" pitchFamily="34" charset="0"/>
                    <a:cs typeface="Arial" panose="020B0604020202020204" pitchFamily="34" charset="0"/>
                  </a:rPr>
                  <a:t>0.0</a:t>
                </a:r>
                <a:r>
                  <a:rPr kumimoji="0" lang="en-US"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a:t>
                </a:r>
              </a:p>
            </p:txBody>
          </p:sp>
        </p:grpSp>
        <p:sp>
          <p:nvSpPr>
            <p:cNvPr id="14" name="TextBox 13">
              <a:extLst>
                <a:ext uri="{FF2B5EF4-FFF2-40B4-BE49-F238E27FC236}">
                  <a16:creationId xmlns:a16="http://schemas.microsoft.com/office/drawing/2014/main" id="{71413BF6-C491-27ED-7E2F-7B2B7146A69A}"/>
                </a:ext>
              </a:extLst>
            </p:cNvPr>
            <p:cNvSpPr txBox="1"/>
            <p:nvPr/>
          </p:nvSpPr>
          <p:spPr>
            <a:xfrm>
              <a:off x="383467" y="5784218"/>
              <a:ext cx="1667444" cy="523220"/>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5-year</a:t>
              </a:r>
            </a:p>
            <a:p>
              <a:pPr algn="ctr"/>
              <a:r>
                <a:rPr lang="en-US" sz="1400">
                  <a:latin typeface="Arial" panose="020B0604020202020204" pitchFamily="34" charset="0"/>
                  <a:cs typeface="Arial" panose="020B0604020202020204" pitchFamily="34" charset="0"/>
                </a:rPr>
                <a:t>95% CI, 88.6–91.4</a:t>
              </a:r>
              <a:endParaRPr lang="en-NZ" sz="1400">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C85E6B2C-002B-8002-A559-947CA8932DFC}"/>
                </a:ext>
              </a:extLst>
            </p:cNvPr>
            <p:cNvGrpSpPr>
              <a:grpSpLocks noChangeAspect="1"/>
            </p:cNvGrpSpPr>
            <p:nvPr/>
          </p:nvGrpSpPr>
          <p:grpSpPr>
            <a:xfrm>
              <a:off x="2412308" y="4765762"/>
              <a:ext cx="1099348" cy="1021439"/>
              <a:chOff x="6383555" y="730423"/>
              <a:chExt cx="1297302" cy="1205363"/>
            </a:xfrm>
          </p:grpSpPr>
          <p:graphicFrame>
            <p:nvGraphicFramePr>
              <p:cNvPr id="16" name="Chart 15">
                <a:extLst>
                  <a:ext uri="{FF2B5EF4-FFF2-40B4-BE49-F238E27FC236}">
                    <a16:creationId xmlns:a16="http://schemas.microsoft.com/office/drawing/2014/main" id="{55C7AADD-D5C4-7F5A-2D5F-2A8BA47A2888}"/>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4"/>
              </a:graphicData>
            </a:graphic>
          </p:graphicFrame>
          <p:sp>
            <p:nvSpPr>
              <p:cNvPr id="17" name="Content Placeholder 1">
                <a:extLst>
                  <a:ext uri="{FF2B5EF4-FFF2-40B4-BE49-F238E27FC236}">
                    <a16:creationId xmlns:a16="http://schemas.microsoft.com/office/drawing/2014/main" id="{A884042A-FBA7-5633-0F1F-80567E988730}"/>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a:solidFill>
                      <a:schemeClr val="accent2"/>
                    </a:solidFill>
                    <a:latin typeface="Arial" panose="020B0604020202020204" pitchFamily="34" charset="0"/>
                    <a:cs typeface="Arial" panose="020B0604020202020204" pitchFamily="34" charset="0"/>
                  </a:rPr>
                  <a:t>79.4</a:t>
                </a:r>
                <a:r>
                  <a:rPr kumimoji="0" lang="en-US"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a:t>
                </a:r>
              </a:p>
            </p:txBody>
          </p:sp>
        </p:grpSp>
        <p:sp>
          <p:nvSpPr>
            <p:cNvPr id="18" name="TextBox 17">
              <a:extLst>
                <a:ext uri="{FF2B5EF4-FFF2-40B4-BE49-F238E27FC236}">
                  <a16:creationId xmlns:a16="http://schemas.microsoft.com/office/drawing/2014/main" id="{760B906D-DF43-B788-6C68-70213C532720}"/>
                </a:ext>
              </a:extLst>
            </p:cNvPr>
            <p:cNvSpPr txBox="1"/>
            <p:nvPr/>
          </p:nvSpPr>
          <p:spPr>
            <a:xfrm>
              <a:off x="2128261" y="5766936"/>
              <a:ext cx="1667444" cy="523220"/>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10-year</a:t>
              </a:r>
            </a:p>
            <a:p>
              <a:pPr algn="ctr"/>
              <a:r>
                <a:rPr lang="en-US" sz="1400">
                  <a:latin typeface="Arial" panose="020B0604020202020204" pitchFamily="34" charset="0"/>
                  <a:cs typeface="Arial" panose="020B0604020202020204" pitchFamily="34" charset="0"/>
                </a:rPr>
                <a:t>95% CI, 77.2–81.5</a:t>
              </a:r>
              <a:endParaRPr lang="en-NZ" sz="140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5742531C-EBF5-56B1-CEAE-578F7BC2A723}"/>
              </a:ext>
            </a:extLst>
          </p:cNvPr>
          <p:cNvGrpSpPr/>
          <p:nvPr/>
        </p:nvGrpSpPr>
        <p:grpSpPr>
          <a:xfrm>
            <a:off x="1001434" y="5102299"/>
            <a:ext cx="1194224" cy="1225382"/>
            <a:chOff x="5461387" y="1829306"/>
            <a:chExt cx="1355949" cy="1391329"/>
          </a:xfrm>
        </p:grpSpPr>
        <p:sp>
          <p:nvSpPr>
            <p:cNvPr id="20" name="Oval 19">
              <a:extLst>
                <a:ext uri="{FF2B5EF4-FFF2-40B4-BE49-F238E27FC236}">
                  <a16:creationId xmlns:a16="http://schemas.microsoft.com/office/drawing/2014/main" id="{7B9B8A75-6DA0-9632-F4AB-1AC2E9FE6713}"/>
                </a:ext>
              </a:extLst>
            </p:cNvPr>
            <p:cNvSpPr/>
            <p:nvPr/>
          </p:nvSpPr>
          <p:spPr>
            <a:xfrm>
              <a:off x="5735324" y="182930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15</a:t>
              </a:r>
            </a:p>
          </p:txBody>
        </p:sp>
        <p:sp>
          <p:nvSpPr>
            <p:cNvPr id="22" name="TextBox 21">
              <a:extLst>
                <a:ext uri="{FF2B5EF4-FFF2-40B4-BE49-F238E27FC236}">
                  <a16:creationId xmlns:a16="http://schemas.microsoft.com/office/drawing/2014/main" id="{78AB73A8-7A26-ACA0-70B4-6010D5C737A9}"/>
                </a:ext>
              </a:extLst>
            </p:cNvPr>
            <p:cNvSpPr txBox="1"/>
            <p:nvPr/>
          </p:nvSpPr>
          <p:spPr>
            <a:xfrm>
              <a:off x="5461387" y="2697415"/>
              <a:ext cx="1355949" cy="523220"/>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5-year</a:t>
              </a:r>
            </a:p>
            <a:p>
              <a:pPr algn="ctr"/>
              <a:r>
                <a:rPr lang="en-US" sz="1400">
                  <a:latin typeface="Arial" panose="020B0604020202020204" pitchFamily="34" charset="0"/>
                  <a:cs typeface="Arial" panose="020B0604020202020204" pitchFamily="34" charset="0"/>
                </a:rPr>
                <a:t>95% CI, 11–26</a:t>
              </a:r>
              <a:endParaRPr lang="en-NZ" sz="1400">
                <a:latin typeface="Arial" panose="020B0604020202020204" pitchFamily="34" charset="0"/>
                <a:cs typeface="Arial" panose="020B0604020202020204" pitchFamily="34" charset="0"/>
              </a:endParaRPr>
            </a:p>
          </p:txBody>
        </p:sp>
      </p:grpSp>
      <p:grpSp>
        <p:nvGrpSpPr>
          <p:cNvPr id="33" name="Group 32">
            <a:extLst>
              <a:ext uri="{FF2B5EF4-FFF2-40B4-BE49-F238E27FC236}">
                <a16:creationId xmlns:a16="http://schemas.microsoft.com/office/drawing/2014/main" id="{E135FB4A-E181-95D6-7278-7AC6BAA273AF}"/>
              </a:ext>
            </a:extLst>
          </p:cNvPr>
          <p:cNvGrpSpPr/>
          <p:nvPr/>
        </p:nvGrpSpPr>
        <p:grpSpPr>
          <a:xfrm>
            <a:off x="2399914" y="5102298"/>
            <a:ext cx="1118438" cy="1225384"/>
            <a:chOff x="6864999" y="1829306"/>
            <a:chExt cx="1269899" cy="1391329"/>
          </a:xfrm>
        </p:grpSpPr>
        <p:sp>
          <p:nvSpPr>
            <p:cNvPr id="25" name="Oval 24">
              <a:extLst>
                <a:ext uri="{FF2B5EF4-FFF2-40B4-BE49-F238E27FC236}">
                  <a16:creationId xmlns:a16="http://schemas.microsoft.com/office/drawing/2014/main" id="{7ACD772C-B771-420C-52AA-0D7A518A1E92}"/>
                </a:ext>
              </a:extLst>
            </p:cNvPr>
            <p:cNvSpPr/>
            <p:nvPr/>
          </p:nvSpPr>
          <p:spPr>
            <a:xfrm>
              <a:off x="7095911" y="182930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7</a:t>
              </a:r>
            </a:p>
          </p:txBody>
        </p:sp>
        <p:sp>
          <p:nvSpPr>
            <p:cNvPr id="26" name="TextBox 25">
              <a:extLst>
                <a:ext uri="{FF2B5EF4-FFF2-40B4-BE49-F238E27FC236}">
                  <a16:creationId xmlns:a16="http://schemas.microsoft.com/office/drawing/2014/main" id="{F2AE5BA5-4C14-3446-D307-0E66B839DA6C}"/>
                </a:ext>
              </a:extLst>
            </p:cNvPr>
            <p:cNvSpPr txBox="1"/>
            <p:nvPr/>
          </p:nvSpPr>
          <p:spPr>
            <a:xfrm>
              <a:off x="6864999" y="2697415"/>
              <a:ext cx="1269899" cy="523220"/>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10-year</a:t>
              </a:r>
            </a:p>
            <a:p>
              <a:pPr algn="ctr"/>
              <a:r>
                <a:rPr lang="en-US" sz="1400">
                  <a:latin typeface="Arial" panose="020B0604020202020204" pitchFamily="34" charset="0"/>
                  <a:cs typeface="Arial" panose="020B0604020202020204" pitchFamily="34" charset="0"/>
                </a:rPr>
                <a:t>95% CI, 6–13</a:t>
              </a:r>
              <a:endParaRPr lang="en-NZ" sz="1400">
                <a:latin typeface="Arial" panose="020B060402020202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9AE64AD1-FB41-8487-65E1-667997840698}"/>
              </a:ext>
            </a:extLst>
          </p:cNvPr>
          <p:cNvSpPr txBox="1"/>
          <p:nvPr/>
        </p:nvSpPr>
        <p:spPr>
          <a:xfrm>
            <a:off x="1620517" y="4696401"/>
            <a:ext cx="1359668" cy="338554"/>
          </a:xfrm>
          <a:prstGeom prst="rect">
            <a:avLst/>
          </a:prstGeom>
          <a:noFill/>
        </p:spPr>
        <p:txBody>
          <a:bodyPr wrap="none" rtlCol="0">
            <a:spAutoFit/>
          </a:bodyPr>
          <a:lstStyle/>
          <a:p>
            <a:pPr algn="ctr"/>
            <a:r>
              <a:rPr lang="en-NZ" sz="1600" b="1">
                <a:latin typeface="Arial" panose="020B0604020202020204" pitchFamily="34" charset="0"/>
                <a:cs typeface="Arial" panose="020B0604020202020204" pitchFamily="34" charset="0"/>
              </a:rPr>
              <a:t>Overall NNT</a:t>
            </a:r>
          </a:p>
        </p:txBody>
      </p:sp>
      <p:sp>
        <p:nvSpPr>
          <p:cNvPr id="43" name="TextBox 42">
            <a:extLst>
              <a:ext uri="{FF2B5EF4-FFF2-40B4-BE49-F238E27FC236}">
                <a16:creationId xmlns:a16="http://schemas.microsoft.com/office/drawing/2014/main" id="{F736237B-C03D-0D6B-3E40-23536BB97CCD}"/>
              </a:ext>
            </a:extLst>
          </p:cNvPr>
          <p:cNvSpPr txBox="1"/>
          <p:nvPr/>
        </p:nvSpPr>
        <p:spPr>
          <a:xfrm>
            <a:off x="9778412" y="1216821"/>
            <a:ext cx="2413588"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ALP ≥3.0× ULN</a:t>
            </a:r>
          </a:p>
        </p:txBody>
      </p:sp>
      <p:grpSp>
        <p:nvGrpSpPr>
          <p:cNvPr id="39" name="Group 38">
            <a:extLst>
              <a:ext uri="{FF2B5EF4-FFF2-40B4-BE49-F238E27FC236}">
                <a16:creationId xmlns:a16="http://schemas.microsoft.com/office/drawing/2014/main" id="{C8E691B4-B4B2-C9FD-C417-5C08A62F9CE3}"/>
              </a:ext>
            </a:extLst>
          </p:cNvPr>
          <p:cNvGrpSpPr>
            <a:grpSpLocks noChangeAspect="1"/>
          </p:cNvGrpSpPr>
          <p:nvPr/>
        </p:nvGrpSpPr>
        <p:grpSpPr>
          <a:xfrm>
            <a:off x="6815143" y="1592691"/>
            <a:ext cx="1184619" cy="862099"/>
            <a:chOff x="5394959" y="3970066"/>
            <a:chExt cx="1590303" cy="1157334"/>
          </a:xfrm>
        </p:grpSpPr>
        <p:sp>
          <p:nvSpPr>
            <p:cNvPr id="28" name="Oval 27">
              <a:extLst>
                <a:ext uri="{FF2B5EF4-FFF2-40B4-BE49-F238E27FC236}">
                  <a16:creationId xmlns:a16="http://schemas.microsoft.com/office/drawing/2014/main" id="{CE342641-2B82-E4E7-2C8A-BEC4ADD39729}"/>
                </a:ext>
              </a:extLst>
            </p:cNvPr>
            <p:cNvSpPr/>
            <p:nvPr/>
          </p:nvSpPr>
          <p:spPr>
            <a:xfrm>
              <a:off x="5786074" y="397006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a:latin typeface="Arial" panose="020B0604020202020204" pitchFamily="34" charset="0"/>
                  <a:cs typeface="Arial" panose="020B0604020202020204" pitchFamily="34" charset="0"/>
                </a:rPr>
                <a:t>20</a:t>
              </a:r>
            </a:p>
          </p:txBody>
        </p:sp>
        <p:sp>
          <p:nvSpPr>
            <p:cNvPr id="29" name="TextBox 28">
              <a:extLst>
                <a:ext uri="{FF2B5EF4-FFF2-40B4-BE49-F238E27FC236}">
                  <a16:creationId xmlns:a16="http://schemas.microsoft.com/office/drawing/2014/main" id="{2A24E557-C350-A9D7-516D-C33B6A999949}"/>
                </a:ext>
              </a:extLst>
            </p:cNvPr>
            <p:cNvSpPr txBox="1"/>
            <p:nvPr/>
          </p:nvSpPr>
          <p:spPr>
            <a:xfrm>
              <a:off x="5394959" y="4838175"/>
              <a:ext cx="1590303" cy="289225"/>
            </a:xfrm>
            <a:prstGeom prst="rect">
              <a:avLst/>
            </a:prstGeom>
            <a:noFill/>
          </p:spPr>
          <p:txBody>
            <a:bodyPr wrap="none" lIns="0" tIns="0" rIns="0" bIns="0" rtlCol="0">
              <a:spAutoFit/>
            </a:bodyPr>
            <a:lstStyle/>
            <a:p>
              <a:pPr algn="ctr"/>
              <a:r>
                <a:rPr lang="en-US" sz="1400">
                  <a:latin typeface="Arial" panose="020B0604020202020204" pitchFamily="34" charset="0"/>
                  <a:cs typeface="Arial" panose="020B0604020202020204" pitchFamily="34" charset="0"/>
                </a:rPr>
                <a:t>95% CI, 14–38</a:t>
              </a:r>
              <a:endParaRPr lang="en-NZ" sz="1400">
                <a:latin typeface="Arial" panose="020B0604020202020204" pitchFamily="34" charset="0"/>
                <a:cs typeface="Arial" panose="020B0604020202020204" pitchFamily="34" charset="0"/>
              </a:endParaRPr>
            </a:p>
          </p:txBody>
        </p:sp>
      </p:grpSp>
      <p:grpSp>
        <p:nvGrpSpPr>
          <p:cNvPr id="38" name="Group 37">
            <a:extLst>
              <a:ext uri="{FF2B5EF4-FFF2-40B4-BE49-F238E27FC236}">
                <a16:creationId xmlns:a16="http://schemas.microsoft.com/office/drawing/2014/main" id="{2ED926AC-1274-66D1-AB07-D9B953C53FA1}"/>
              </a:ext>
            </a:extLst>
          </p:cNvPr>
          <p:cNvGrpSpPr>
            <a:grpSpLocks noChangeAspect="1"/>
          </p:cNvGrpSpPr>
          <p:nvPr/>
        </p:nvGrpSpPr>
        <p:grpSpPr>
          <a:xfrm>
            <a:off x="8691898" y="1592691"/>
            <a:ext cx="1085232" cy="862099"/>
            <a:chOff x="7295951" y="3970066"/>
            <a:chExt cx="1456880" cy="1157334"/>
          </a:xfrm>
        </p:grpSpPr>
        <p:sp>
          <p:nvSpPr>
            <p:cNvPr id="30" name="Oval 29">
              <a:extLst>
                <a:ext uri="{FF2B5EF4-FFF2-40B4-BE49-F238E27FC236}">
                  <a16:creationId xmlns:a16="http://schemas.microsoft.com/office/drawing/2014/main" id="{678716BA-3641-CE55-87A3-9C2464BA6575}"/>
                </a:ext>
              </a:extLst>
            </p:cNvPr>
            <p:cNvSpPr/>
            <p:nvPr/>
          </p:nvSpPr>
          <p:spPr>
            <a:xfrm>
              <a:off x="7620354" y="397006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a:latin typeface="Arial" panose="020B0604020202020204" pitchFamily="34" charset="0"/>
                  <a:cs typeface="Arial" panose="020B0604020202020204" pitchFamily="34" charset="0"/>
                </a:rPr>
                <a:t>13</a:t>
              </a:r>
            </a:p>
          </p:txBody>
        </p:sp>
        <p:sp>
          <p:nvSpPr>
            <p:cNvPr id="31" name="TextBox 30">
              <a:extLst>
                <a:ext uri="{FF2B5EF4-FFF2-40B4-BE49-F238E27FC236}">
                  <a16:creationId xmlns:a16="http://schemas.microsoft.com/office/drawing/2014/main" id="{CD468754-6DEF-3A1A-FC27-035052126BF1}"/>
                </a:ext>
              </a:extLst>
            </p:cNvPr>
            <p:cNvSpPr txBox="1"/>
            <p:nvPr/>
          </p:nvSpPr>
          <p:spPr>
            <a:xfrm>
              <a:off x="7295951" y="4838175"/>
              <a:ext cx="1456880" cy="289225"/>
            </a:xfrm>
            <a:prstGeom prst="rect">
              <a:avLst/>
            </a:prstGeom>
            <a:noFill/>
          </p:spPr>
          <p:txBody>
            <a:bodyPr wrap="none" lIns="0" tIns="0" rIns="0" bIns="0" rtlCol="0">
              <a:spAutoFit/>
            </a:bodyPr>
            <a:lstStyle/>
            <a:p>
              <a:pPr algn="ctr"/>
              <a:r>
                <a:rPr lang="en-US" sz="1400">
                  <a:latin typeface="Arial" panose="020B0604020202020204" pitchFamily="34" charset="0"/>
                  <a:cs typeface="Arial" panose="020B0604020202020204" pitchFamily="34" charset="0"/>
                </a:rPr>
                <a:t>95% CI, 9–26</a:t>
              </a:r>
              <a:endParaRPr lang="en-NZ" sz="1400">
                <a:latin typeface="Arial" panose="020B0604020202020204" pitchFamily="34" charset="0"/>
                <a:cs typeface="Arial" panose="020B0604020202020204" pitchFamily="34" charset="0"/>
              </a:endParaRPr>
            </a:p>
          </p:txBody>
        </p:sp>
      </p:grpSp>
      <p:sp>
        <p:nvSpPr>
          <p:cNvPr id="32" name="TextBox 31">
            <a:extLst>
              <a:ext uri="{FF2B5EF4-FFF2-40B4-BE49-F238E27FC236}">
                <a16:creationId xmlns:a16="http://schemas.microsoft.com/office/drawing/2014/main" id="{60DFF7FA-C846-FA8A-3DD1-78574C3E0236}"/>
              </a:ext>
            </a:extLst>
          </p:cNvPr>
          <p:cNvSpPr txBox="1"/>
          <p:nvPr/>
        </p:nvSpPr>
        <p:spPr>
          <a:xfrm>
            <a:off x="6762721" y="790604"/>
            <a:ext cx="4100033" cy="338554"/>
          </a:xfrm>
          <a:prstGeom prst="rect">
            <a:avLst/>
          </a:prstGeom>
          <a:noFill/>
        </p:spPr>
        <p:txBody>
          <a:bodyPr wrap="none" rtlCol="0">
            <a:spAutoFit/>
          </a:bodyPr>
          <a:lstStyle/>
          <a:p>
            <a:pPr algn="ctr"/>
            <a:r>
              <a:rPr lang="en-NZ" sz="1600" b="1">
                <a:latin typeface="Arial" panose="020B0604020202020204" pitchFamily="34" charset="0"/>
                <a:cs typeface="Arial" panose="020B0604020202020204" pitchFamily="34" charset="0"/>
              </a:rPr>
              <a:t>NNT by ALP category at 1 year of UDCA</a:t>
            </a:r>
          </a:p>
        </p:txBody>
      </p:sp>
      <p:grpSp>
        <p:nvGrpSpPr>
          <p:cNvPr id="37" name="Group 36">
            <a:extLst>
              <a:ext uri="{FF2B5EF4-FFF2-40B4-BE49-F238E27FC236}">
                <a16:creationId xmlns:a16="http://schemas.microsoft.com/office/drawing/2014/main" id="{6BFD67EC-9AB6-4616-5AC1-385EDFE60064}"/>
              </a:ext>
            </a:extLst>
          </p:cNvPr>
          <p:cNvGrpSpPr>
            <a:grpSpLocks noChangeAspect="1"/>
          </p:cNvGrpSpPr>
          <p:nvPr/>
        </p:nvGrpSpPr>
        <p:grpSpPr>
          <a:xfrm>
            <a:off x="10355898" y="1598211"/>
            <a:ext cx="1085232" cy="862099"/>
            <a:chOff x="9124579" y="3975586"/>
            <a:chExt cx="1456880" cy="1157334"/>
          </a:xfrm>
        </p:grpSpPr>
        <p:sp>
          <p:nvSpPr>
            <p:cNvPr id="35" name="Oval 34">
              <a:extLst>
                <a:ext uri="{FF2B5EF4-FFF2-40B4-BE49-F238E27FC236}">
                  <a16:creationId xmlns:a16="http://schemas.microsoft.com/office/drawing/2014/main" id="{DA6EB1E7-707C-190F-4680-6D3B9CBF3549}"/>
                </a:ext>
              </a:extLst>
            </p:cNvPr>
            <p:cNvSpPr/>
            <p:nvPr/>
          </p:nvSpPr>
          <p:spPr>
            <a:xfrm>
              <a:off x="9448982" y="397558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a:latin typeface="Arial" panose="020B0604020202020204" pitchFamily="34" charset="0"/>
                  <a:cs typeface="Arial" panose="020B0604020202020204" pitchFamily="34" charset="0"/>
                </a:rPr>
                <a:t>7</a:t>
              </a:r>
            </a:p>
          </p:txBody>
        </p:sp>
        <p:sp>
          <p:nvSpPr>
            <p:cNvPr id="36" name="TextBox 35">
              <a:extLst>
                <a:ext uri="{FF2B5EF4-FFF2-40B4-BE49-F238E27FC236}">
                  <a16:creationId xmlns:a16="http://schemas.microsoft.com/office/drawing/2014/main" id="{B70BB6DC-4F6F-8622-4209-BA9566913B90}"/>
                </a:ext>
              </a:extLst>
            </p:cNvPr>
            <p:cNvSpPr txBox="1"/>
            <p:nvPr/>
          </p:nvSpPr>
          <p:spPr>
            <a:xfrm>
              <a:off x="9124579" y="4843695"/>
              <a:ext cx="1456880" cy="289225"/>
            </a:xfrm>
            <a:prstGeom prst="rect">
              <a:avLst/>
            </a:prstGeom>
            <a:noFill/>
          </p:spPr>
          <p:txBody>
            <a:bodyPr wrap="none" lIns="0" tIns="0" rIns="0" bIns="0" rtlCol="0">
              <a:spAutoFit/>
            </a:bodyPr>
            <a:lstStyle/>
            <a:p>
              <a:pPr algn="ctr"/>
              <a:r>
                <a:rPr lang="en-US" sz="1400">
                  <a:latin typeface="Arial" panose="020B0604020202020204" pitchFamily="34" charset="0"/>
                  <a:cs typeface="Arial" panose="020B0604020202020204" pitchFamily="34" charset="0"/>
                </a:rPr>
                <a:t>95% CI, 5–15</a:t>
              </a:r>
              <a:endParaRPr lang="en-NZ" sz="1400">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id="{C8FE468D-B7FE-18FF-34E9-08775173DE0B}"/>
              </a:ext>
            </a:extLst>
          </p:cNvPr>
          <p:cNvSpPr txBox="1"/>
          <p:nvPr/>
        </p:nvSpPr>
        <p:spPr>
          <a:xfrm>
            <a:off x="6294135" y="1231425"/>
            <a:ext cx="2413588"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ALP 1.0–1.67× ULN</a:t>
            </a:r>
          </a:p>
        </p:txBody>
      </p:sp>
      <p:sp>
        <p:nvSpPr>
          <p:cNvPr id="42" name="TextBox 41">
            <a:extLst>
              <a:ext uri="{FF2B5EF4-FFF2-40B4-BE49-F238E27FC236}">
                <a16:creationId xmlns:a16="http://schemas.microsoft.com/office/drawing/2014/main" id="{E77D5BB2-33AB-7A40-6FDA-52684AF68BF6}"/>
              </a:ext>
            </a:extLst>
          </p:cNvPr>
          <p:cNvSpPr txBox="1"/>
          <p:nvPr/>
        </p:nvSpPr>
        <p:spPr>
          <a:xfrm>
            <a:off x="8114410" y="1224123"/>
            <a:ext cx="2413588" cy="307777"/>
          </a:xfrm>
          <a:prstGeom prst="rect">
            <a:avLst/>
          </a:prstGeom>
          <a:noFill/>
        </p:spPr>
        <p:txBody>
          <a:bodyPr wrap="square">
            <a:spAutoFit/>
          </a:bodyPr>
          <a:lstStyle/>
          <a:p>
            <a:pPr algn="ctr"/>
            <a:r>
              <a:rPr lang="en-US" sz="1400" b="1">
                <a:latin typeface="Arial" panose="020B0604020202020204" pitchFamily="34" charset="0"/>
                <a:cs typeface="Arial" panose="020B0604020202020204" pitchFamily="34" charset="0"/>
              </a:rPr>
              <a:t>ALP 1.67–3.0× ULN</a:t>
            </a:r>
          </a:p>
        </p:txBody>
      </p:sp>
      <p:sp>
        <p:nvSpPr>
          <p:cNvPr id="44" name="TextBox 43">
            <a:extLst>
              <a:ext uri="{FF2B5EF4-FFF2-40B4-BE49-F238E27FC236}">
                <a16:creationId xmlns:a16="http://schemas.microsoft.com/office/drawing/2014/main" id="{57483D33-E146-2FA5-3A45-B77A4CEA0D7F}"/>
              </a:ext>
            </a:extLst>
          </p:cNvPr>
          <p:cNvSpPr txBox="1"/>
          <p:nvPr/>
        </p:nvSpPr>
        <p:spPr>
          <a:xfrm>
            <a:off x="5547307" y="1740487"/>
            <a:ext cx="1130438" cy="307777"/>
          </a:xfrm>
          <a:prstGeom prst="rect">
            <a:avLst/>
          </a:prstGeom>
          <a:noFill/>
        </p:spPr>
        <p:txBody>
          <a:bodyPr wrap="none" rtlCol="0">
            <a:spAutoFit/>
          </a:bodyPr>
          <a:lstStyle/>
          <a:p>
            <a:pPr algn="l"/>
            <a:r>
              <a:rPr lang="en-US" sz="1400" b="1">
                <a:latin typeface="Arial" panose="020B0604020202020204" pitchFamily="34" charset="0"/>
                <a:cs typeface="Arial" panose="020B0604020202020204" pitchFamily="34" charset="0"/>
              </a:rPr>
              <a:t>5-year NNT</a:t>
            </a:r>
            <a:endParaRPr lang="en-NZ" sz="1400" b="1">
              <a:latin typeface="Arial" panose="020B0604020202020204" pitchFamily="34" charset="0"/>
              <a:cs typeface="Arial" panose="020B0604020202020204" pitchFamily="34" charset="0"/>
            </a:endParaRPr>
          </a:p>
        </p:txBody>
      </p:sp>
      <p:grpSp>
        <p:nvGrpSpPr>
          <p:cNvPr id="45" name="Group 44">
            <a:extLst>
              <a:ext uri="{FF2B5EF4-FFF2-40B4-BE49-F238E27FC236}">
                <a16:creationId xmlns:a16="http://schemas.microsoft.com/office/drawing/2014/main" id="{293C4FF1-B366-9EAD-B5DE-8C5E2557E51E}"/>
              </a:ext>
            </a:extLst>
          </p:cNvPr>
          <p:cNvGrpSpPr>
            <a:grpSpLocks noChangeAspect="1"/>
          </p:cNvGrpSpPr>
          <p:nvPr/>
        </p:nvGrpSpPr>
        <p:grpSpPr>
          <a:xfrm>
            <a:off x="6871621" y="2748952"/>
            <a:ext cx="1085232" cy="862099"/>
            <a:chOff x="5461670" y="3970066"/>
            <a:chExt cx="1456880" cy="1157334"/>
          </a:xfrm>
        </p:grpSpPr>
        <p:sp>
          <p:nvSpPr>
            <p:cNvPr id="46" name="Oval 45">
              <a:extLst>
                <a:ext uri="{FF2B5EF4-FFF2-40B4-BE49-F238E27FC236}">
                  <a16:creationId xmlns:a16="http://schemas.microsoft.com/office/drawing/2014/main" id="{FDAB9E1D-6C2C-447B-72F9-F52AFA5587CB}"/>
                </a:ext>
              </a:extLst>
            </p:cNvPr>
            <p:cNvSpPr/>
            <p:nvPr/>
          </p:nvSpPr>
          <p:spPr>
            <a:xfrm>
              <a:off x="5786074" y="397006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a:latin typeface="Arial" panose="020B0604020202020204" pitchFamily="34" charset="0"/>
                  <a:cs typeface="Arial" panose="020B0604020202020204" pitchFamily="34" charset="0"/>
                </a:rPr>
                <a:t>8</a:t>
              </a:r>
            </a:p>
          </p:txBody>
        </p:sp>
        <p:sp>
          <p:nvSpPr>
            <p:cNvPr id="47" name="TextBox 46">
              <a:extLst>
                <a:ext uri="{FF2B5EF4-FFF2-40B4-BE49-F238E27FC236}">
                  <a16:creationId xmlns:a16="http://schemas.microsoft.com/office/drawing/2014/main" id="{54FC088A-C21F-A1D4-354D-F422BDB3A651}"/>
                </a:ext>
              </a:extLst>
            </p:cNvPr>
            <p:cNvSpPr txBox="1"/>
            <p:nvPr/>
          </p:nvSpPr>
          <p:spPr>
            <a:xfrm>
              <a:off x="5461670" y="4838175"/>
              <a:ext cx="1456880" cy="289225"/>
            </a:xfrm>
            <a:prstGeom prst="rect">
              <a:avLst/>
            </a:prstGeom>
            <a:noFill/>
          </p:spPr>
          <p:txBody>
            <a:bodyPr wrap="none" lIns="0" tIns="0" rIns="0" bIns="0" rtlCol="0" anchor="t">
              <a:spAutoFit/>
            </a:bodyPr>
            <a:lstStyle/>
            <a:p>
              <a:pPr algn="ctr"/>
              <a:r>
                <a:rPr lang="en-US" sz="1400">
                  <a:latin typeface="Arial"/>
                  <a:cs typeface="Arial"/>
                </a:rPr>
                <a:t>95% CI, 6–15</a:t>
              </a:r>
              <a:endParaRPr lang="en-NZ" sz="1400">
                <a:latin typeface="Arial" panose="020B0604020202020204" pitchFamily="34" charset="0"/>
                <a:cs typeface="Arial" panose="020B0604020202020204" pitchFamily="34" charset="0"/>
              </a:endParaRPr>
            </a:p>
          </p:txBody>
        </p:sp>
      </p:grpSp>
      <p:grpSp>
        <p:nvGrpSpPr>
          <p:cNvPr id="48" name="Group 47">
            <a:extLst>
              <a:ext uri="{FF2B5EF4-FFF2-40B4-BE49-F238E27FC236}">
                <a16:creationId xmlns:a16="http://schemas.microsoft.com/office/drawing/2014/main" id="{EDF7B4E2-8BFB-F1C0-4301-E2C348D87376}"/>
              </a:ext>
            </a:extLst>
          </p:cNvPr>
          <p:cNvGrpSpPr>
            <a:grpSpLocks noChangeAspect="1"/>
          </p:cNvGrpSpPr>
          <p:nvPr/>
        </p:nvGrpSpPr>
        <p:grpSpPr>
          <a:xfrm>
            <a:off x="8692802" y="2748955"/>
            <a:ext cx="1085233" cy="862099"/>
            <a:chOff x="7295951" y="3970066"/>
            <a:chExt cx="1456883" cy="1157334"/>
          </a:xfrm>
        </p:grpSpPr>
        <p:sp>
          <p:nvSpPr>
            <p:cNvPr id="49" name="Oval 48">
              <a:extLst>
                <a:ext uri="{FF2B5EF4-FFF2-40B4-BE49-F238E27FC236}">
                  <a16:creationId xmlns:a16="http://schemas.microsoft.com/office/drawing/2014/main" id="{1B1F3317-2238-C3EC-F0F9-1BD2508A7B7C}"/>
                </a:ext>
              </a:extLst>
            </p:cNvPr>
            <p:cNvSpPr/>
            <p:nvPr/>
          </p:nvSpPr>
          <p:spPr>
            <a:xfrm>
              <a:off x="7620354" y="397006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a:latin typeface="Arial" panose="020B0604020202020204" pitchFamily="34" charset="0"/>
                  <a:cs typeface="Arial" panose="020B0604020202020204" pitchFamily="34" charset="0"/>
                </a:rPr>
                <a:t>8</a:t>
              </a:r>
            </a:p>
          </p:txBody>
        </p:sp>
        <p:sp>
          <p:nvSpPr>
            <p:cNvPr id="50" name="TextBox 49">
              <a:extLst>
                <a:ext uri="{FF2B5EF4-FFF2-40B4-BE49-F238E27FC236}">
                  <a16:creationId xmlns:a16="http://schemas.microsoft.com/office/drawing/2014/main" id="{E7AEC3F4-B1C7-09B2-B949-E6B050AEDE72}"/>
                </a:ext>
              </a:extLst>
            </p:cNvPr>
            <p:cNvSpPr txBox="1"/>
            <p:nvPr/>
          </p:nvSpPr>
          <p:spPr>
            <a:xfrm>
              <a:off x="7295951" y="4838175"/>
              <a:ext cx="1456883" cy="289225"/>
            </a:xfrm>
            <a:prstGeom prst="rect">
              <a:avLst/>
            </a:prstGeom>
            <a:noFill/>
          </p:spPr>
          <p:txBody>
            <a:bodyPr wrap="none" lIns="0" tIns="0" rIns="0" bIns="0" rtlCol="0" anchor="t">
              <a:spAutoFit/>
            </a:bodyPr>
            <a:lstStyle/>
            <a:p>
              <a:pPr algn="ctr"/>
              <a:r>
                <a:rPr lang="en-US" sz="1400">
                  <a:latin typeface="Arial"/>
                  <a:cs typeface="Arial"/>
                </a:rPr>
                <a:t>95% CI, 6–16</a:t>
              </a:r>
              <a:endParaRPr lang="en-NZ" sz="1400">
                <a:latin typeface="Arial" panose="020B0604020202020204" pitchFamily="34" charset="0"/>
                <a:cs typeface="Arial" panose="020B0604020202020204" pitchFamily="34" charset="0"/>
              </a:endParaRPr>
            </a:p>
          </p:txBody>
        </p:sp>
      </p:grpSp>
      <p:grpSp>
        <p:nvGrpSpPr>
          <p:cNvPr id="51" name="Group 50">
            <a:extLst>
              <a:ext uri="{FF2B5EF4-FFF2-40B4-BE49-F238E27FC236}">
                <a16:creationId xmlns:a16="http://schemas.microsoft.com/office/drawing/2014/main" id="{2B88596F-AF8E-F0DD-8422-F62C4CE717D2}"/>
              </a:ext>
            </a:extLst>
          </p:cNvPr>
          <p:cNvGrpSpPr>
            <a:grpSpLocks noChangeAspect="1"/>
          </p:cNvGrpSpPr>
          <p:nvPr/>
        </p:nvGrpSpPr>
        <p:grpSpPr>
          <a:xfrm>
            <a:off x="10412370" y="2754472"/>
            <a:ext cx="985846" cy="862099"/>
            <a:chOff x="9191290" y="3975586"/>
            <a:chExt cx="1323460" cy="1157334"/>
          </a:xfrm>
        </p:grpSpPr>
        <p:sp>
          <p:nvSpPr>
            <p:cNvPr id="52" name="Oval 51">
              <a:extLst>
                <a:ext uri="{FF2B5EF4-FFF2-40B4-BE49-F238E27FC236}">
                  <a16:creationId xmlns:a16="http://schemas.microsoft.com/office/drawing/2014/main" id="{C34095C1-11DA-E120-E21B-70442A50576B}"/>
                </a:ext>
              </a:extLst>
            </p:cNvPr>
            <p:cNvSpPr/>
            <p:nvPr/>
          </p:nvSpPr>
          <p:spPr>
            <a:xfrm>
              <a:off x="9448982" y="3975586"/>
              <a:ext cx="808074" cy="81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b="1">
                  <a:latin typeface="Arial" panose="020B0604020202020204" pitchFamily="34" charset="0"/>
                  <a:cs typeface="Arial" panose="020B0604020202020204" pitchFamily="34" charset="0"/>
                </a:rPr>
                <a:t>4</a:t>
              </a:r>
            </a:p>
          </p:txBody>
        </p:sp>
        <p:sp>
          <p:nvSpPr>
            <p:cNvPr id="53" name="TextBox 52">
              <a:extLst>
                <a:ext uri="{FF2B5EF4-FFF2-40B4-BE49-F238E27FC236}">
                  <a16:creationId xmlns:a16="http://schemas.microsoft.com/office/drawing/2014/main" id="{C54DB33D-C886-0380-6A48-40F70F3A3A3F}"/>
                </a:ext>
              </a:extLst>
            </p:cNvPr>
            <p:cNvSpPr txBox="1"/>
            <p:nvPr/>
          </p:nvSpPr>
          <p:spPr>
            <a:xfrm>
              <a:off x="9191290" y="4843695"/>
              <a:ext cx="1323460" cy="289225"/>
            </a:xfrm>
            <a:prstGeom prst="rect">
              <a:avLst/>
            </a:prstGeom>
            <a:noFill/>
          </p:spPr>
          <p:txBody>
            <a:bodyPr wrap="none" lIns="0" tIns="0" rIns="0" bIns="0" rtlCol="0">
              <a:spAutoFit/>
            </a:bodyPr>
            <a:lstStyle/>
            <a:p>
              <a:pPr algn="ctr"/>
              <a:r>
                <a:rPr lang="en-US" sz="1400">
                  <a:latin typeface="Arial" panose="020B0604020202020204" pitchFamily="34" charset="0"/>
                  <a:cs typeface="Arial" panose="020B0604020202020204" pitchFamily="34" charset="0"/>
                </a:rPr>
                <a:t>95% CI, 3–8</a:t>
              </a:r>
              <a:endParaRPr lang="en-NZ" sz="1400">
                <a:latin typeface="Arial" panose="020B0604020202020204" pitchFamily="34" charset="0"/>
                <a:cs typeface="Arial" panose="020B0604020202020204" pitchFamily="34" charset="0"/>
              </a:endParaRPr>
            </a:p>
          </p:txBody>
        </p:sp>
      </p:grpSp>
      <p:sp>
        <p:nvSpPr>
          <p:cNvPr id="54" name="TextBox 53">
            <a:extLst>
              <a:ext uri="{FF2B5EF4-FFF2-40B4-BE49-F238E27FC236}">
                <a16:creationId xmlns:a16="http://schemas.microsoft.com/office/drawing/2014/main" id="{58106F32-65B0-053D-B0BF-E86F5776AF8C}"/>
              </a:ext>
            </a:extLst>
          </p:cNvPr>
          <p:cNvSpPr txBox="1"/>
          <p:nvPr/>
        </p:nvSpPr>
        <p:spPr>
          <a:xfrm>
            <a:off x="5551243" y="2902268"/>
            <a:ext cx="1229824" cy="307777"/>
          </a:xfrm>
          <a:prstGeom prst="rect">
            <a:avLst/>
          </a:prstGeom>
          <a:noFill/>
        </p:spPr>
        <p:txBody>
          <a:bodyPr wrap="none" rtlCol="0">
            <a:spAutoFit/>
          </a:bodyPr>
          <a:lstStyle/>
          <a:p>
            <a:pPr algn="l"/>
            <a:r>
              <a:rPr lang="en-US" sz="1400" b="1">
                <a:latin typeface="Arial" panose="020B0604020202020204" pitchFamily="34" charset="0"/>
                <a:cs typeface="Arial" panose="020B0604020202020204" pitchFamily="34" charset="0"/>
              </a:rPr>
              <a:t>10-year NNT</a:t>
            </a:r>
            <a:endParaRPr lang="en-NZ" sz="1400" b="1">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B87AEE97-5F5B-A5C8-7215-A3533CFDB474}"/>
              </a:ext>
            </a:extLst>
          </p:cNvPr>
          <p:cNvSpPr txBox="1"/>
          <p:nvPr/>
        </p:nvSpPr>
        <p:spPr>
          <a:xfrm>
            <a:off x="5241804" y="3799509"/>
            <a:ext cx="6905320" cy="1077218"/>
          </a:xfrm>
          <a:prstGeom prst="rect">
            <a:avLst/>
          </a:prstGeom>
          <a:noFill/>
        </p:spPr>
        <p:txBody>
          <a:bodyPr wrap="square">
            <a:spAutoFit/>
          </a:bodyPr>
          <a:lstStyle/>
          <a:p>
            <a:pPr marL="285750" indent="-285750">
              <a:buFont typeface="Arial" panose="020B0604020202020204" pitchFamily="34" charset="0"/>
              <a:buChar char="•"/>
            </a:pPr>
            <a:r>
              <a:rPr lang="en-GB" sz="1600">
                <a:effectLst/>
                <a:latin typeface="Arial" panose="020B0604020202020204" pitchFamily="34" charset="0"/>
                <a:ea typeface="Times New Roman" panose="02020603050405020304" pitchFamily="18" charset="0"/>
              </a:rPr>
              <a:t>5- and 10-year NNT dropped &lt;20 from a GLOBE</a:t>
            </a:r>
            <a:r>
              <a:rPr lang="en-GB" sz="1600">
                <a:latin typeface="Arial" panose="020B0604020202020204" pitchFamily="34" charset="0"/>
                <a:ea typeface="Times New Roman" panose="02020603050405020304" pitchFamily="18" charset="0"/>
              </a:rPr>
              <a:t> </a:t>
            </a:r>
            <a:r>
              <a:rPr lang="en-GB" sz="1600">
                <a:effectLst/>
                <a:latin typeface="Arial" panose="020B0604020202020204" pitchFamily="34" charset="0"/>
                <a:ea typeface="Times New Roman" panose="02020603050405020304" pitchFamily="18" charset="0"/>
              </a:rPr>
              <a:t>score</a:t>
            </a:r>
            <a:r>
              <a:rPr lang="en-US" sz="1600" baseline="30000">
                <a:solidFill>
                  <a:schemeClr val="tx2"/>
                </a:solidFill>
                <a:latin typeface="Arial" panose="020B0604020202020204"/>
              </a:rPr>
              <a:t>†</a:t>
            </a:r>
            <a:r>
              <a:rPr lang="en-GB" sz="1600">
                <a:effectLst/>
                <a:latin typeface="Arial" panose="020B0604020202020204" pitchFamily="34" charset="0"/>
                <a:ea typeface="Times New Roman" panose="02020603050405020304" pitchFamily="18" charset="0"/>
              </a:rPr>
              <a:t> &gt;0.19 and </a:t>
            </a:r>
            <a:br>
              <a:rPr lang="en-GB" sz="1600">
                <a:effectLst/>
                <a:latin typeface="Arial" panose="020B0604020202020204" pitchFamily="34" charset="0"/>
                <a:ea typeface="Times New Roman" panose="02020603050405020304" pitchFamily="18" charset="0"/>
              </a:rPr>
            </a:br>
            <a:r>
              <a:rPr lang="en-GB" sz="1600">
                <a:effectLst/>
                <a:latin typeface="Arial" panose="020B0604020202020204" pitchFamily="34" charset="0"/>
                <a:ea typeface="Times New Roman" panose="02020603050405020304" pitchFamily="18" charset="0"/>
              </a:rPr>
              <a:t>–0.81 (corresponding to an estimated cumulative </a:t>
            </a:r>
            <a:r>
              <a:rPr lang="en-GB" sz="1600">
                <a:latin typeface="Arial" panose="020B0604020202020204" pitchFamily="34" charset="0"/>
                <a:ea typeface="Times New Roman" panose="02020603050405020304" pitchFamily="18" charset="0"/>
              </a:rPr>
              <a:t>LT</a:t>
            </a:r>
            <a:r>
              <a:rPr lang="en-GB" sz="1600">
                <a:effectLst/>
                <a:latin typeface="Arial" panose="020B0604020202020204" pitchFamily="34" charset="0"/>
                <a:ea typeface="Times New Roman" panose="02020603050405020304" pitchFamily="18" charset="0"/>
              </a:rPr>
              <a:t>-free survival of 92.3% for either 5 or 10 years), which was the case for 768/1,741</a:t>
            </a:r>
            <a:r>
              <a:rPr lang="en-GB" sz="1600">
                <a:latin typeface="Arial" panose="020B0604020202020204" pitchFamily="34" charset="0"/>
                <a:ea typeface="Times New Roman" panose="02020603050405020304" pitchFamily="18" charset="0"/>
              </a:rPr>
              <a:t> </a:t>
            </a:r>
            <a:r>
              <a:rPr lang="en-GB" sz="1600">
                <a:effectLst/>
                <a:latin typeface="Arial" panose="020B0604020202020204" pitchFamily="34" charset="0"/>
                <a:ea typeface="Times New Roman" panose="02020603050405020304" pitchFamily="18" charset="0"/>
              </a:rPr>
              <a:t>(44.1%) and 1,494/1,741 (85.8%) people in the analyses</a:t>
            </a:r>
            <a:endParaRPr lang="en-NZ" sz="2400">
              <a:effectLst/>
              <a:latin typeface="Times New Roman" panose="02020603050405020304" pitchFamily="18" charset="0"/>
              <a:ea typeface="Times New Roman" panose="02020603050405020304" pitchFamily="18" charset="0"/>
            </a:endParaRPr>
          </a:p>
        </p:txBody>
      </p:sp>
      <p:sp>
        <p:nvSpPr>
          <p:cNvPr id="55" name="Content Placeholder 1">
            <a:extLst>
              <a:ext uri="{FF2B5EF4-FFF2-40B4-BE49-F238E27FC236}">
                <a16:creationId xmlns:a16="http://schemas.microsoft.com/office/drawing/2014/main" id="{D567608C-2E6B-5FD0-87BD-2DC4015F19AC}"/>
              </a:ext>
            </a:extLst>
          </p:cNvPr>
          <p:cNvSpPr txBox="1">
            <a:spLocks/>
          </p:cNvSpPr>
          <p:nvPr/>
        </p:nvSpPr>
        <p:spPr>
          <a:xfrm>
            <a:off x="4525588" y="5031934"/>
            <a:ext cx="7458316" cy="166107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200" b="1">
                <a:solidFill>
                  <a:schemeClr val="bg1"/>
                </a:solidFill>
                <a:highlight>
                  <a:srgbClr val="FF6720"/>
                </a:highlight>
                <a:latin typeface="Arial" panose="020B0604020202020204" pitchFamily="34" charset="0"/>
                <a:cs typeface="Arial" panose="020B0604020202020204" pitchFamily="34" charset="0"/>
              </a:rPr>
              <a:t>CONCLUSIONS</a:t>
            </a:r>
          </a:p>
          <a:p>
            <a:pPr>
              <a:lnSpc>
                <a:spcPct val="100000"/>
              </a:lnSpc>
            </a:pPr>
            <a:r>
              <a:rPr lang="en-GB" sz="2500">
                <a:latin typeface="Arial" panose="020B0604020202020204" pitchFamily="34" charset="0"/>
                <a:cs typeface="Arial" panose="020B0604020202020204" pitchFamily="34" charset="0"/>
              </a:rPr>
              <a:t>Overall projected efficacy of continued BZF (NNT to prevent LT or death) was strong (NNT&lt;20), even in people with favourable ALP (1.0–1.67× ULN) after 1 year of UDCA</a:t>
            </a:r>
          </a:p>
          <a:p>
            <a:pPr>
              <a:lnSpc>
                <a:spcPct val="100000"/>
              </a:lnSpc>
            </a:pPr>
            <a:r>
              <a:rPr lang="en-GB" sz="2500">
                <a:latin typeface="Arial" panose="020B0604020202020204" pitchFamily="34" charset="0"/>
                <a:cs typeface="Arial" panose="020B0604020202020204" pitchFamily="34" charset="0"/>
              </a:rPr>
              <a:t>Results highlight the potential clinical benefit of off-label BZF in those without ALP normalization with UDCA alone</a:t>
            </a:r>
            <a:endParaRPr lang="en-US" sz="1800">
              <a:solidFill>
                <a:schemeClr val="bg1"/>
              </a:solidFill>
              <a:highlight>
                <a:srgbClr val="FF6720"/>
              </a:highlight>
              <a:latin typeface="Arial" panose="020B0604020202020204" pitchFamily="34" charset="0"/>
              <a:cs typeface="Arial" panose="020B0604020202020204" pitchFamily="34" charset="0"/>
            </a:endParaRPr>
          </a:p>
        </p:txBody>
      </p:sp>
      <p:cxnSp>
        <p:nvCxnSpPr>
          <p:cNvPr id="57" name="Straight Connector 56">
            <a:extLst>
              <a:ext uri="{FF2B5EF4-FFF2-40B4-BE49-F238E27FC236}">
                <a16:creationId xmlns:a16="http://schemas.microsoft.com/office/drawing/2014/main" id="{F1CA6191-82E2-2BD6-122E-D1EF71CEA02B}"/>
              </a:ext>
            </a:extLst>
          </p:cNvPr>
          <p:cNvCxnSpPr>
            <a:cxnSpLocks/>
          </p:cNvCxnSpPr>
          <p:nvPr/>
        </p:nvCxnSpPr>
        <p:spPr>
          <a:xfrm flipH="1">
            <a:off x="4457277" y="4936590"/>
            <a:ext cx="7515994"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pic>
        <p:nvPicPr>
          <p:cNvPr id="3" name="Picture 2">
            <a:hlinkClick r:id="rId5" action="ppaction://hlinksldjump"/>
            <a:extLst>
              <a:ext uri="{FF2B5EF4-FFF2-40B4-BE49-F238E27FC236}">
                <a16:creationId xmlns:a16="http://schemas.microsoft.com/office/drawing/2014/main" id="{7E5F1221-380F-A992-1B22-65C714DBBDF9}"/>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008432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CA06D-96A9-248E-BA2C-4548777AE3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1D8F4-8D33-14CE-A5BA-7D08A504B4E5}"/>
              </a:ext>
            </a:extLst>
          </p:cNvPr>
          <p:cNvSpPr>
            <a:spLocks noGrp="1"/>
          </p:cNvSpPr>
          <p:nvPr>
            <p:ph type="ctrTitle"/>
          </p:nvPr>
        </p:nvSpPr>
        <p:spPr>
          <a:xfrm>
            <a:off x="6960476" y="2999389"/>
            <a:ext cx="5022348" cy="859221"/>
          </a:xfrm>
        </p:spPr>
        <p:txBody>
          <a:bodyPr>
            <a:normAutofit/>
          </a:bodyPr>
          <a:lstStyle/>
          <a:p>
            <a:pPr algn="r"/>
            <a:r>
              <a:rPr lang="en-GB" sz="4900"/>
              <a:t>Late breaker</a:t>
            </a:r>
            <a:endParaRPr lang="en-US" sz="4900"/>
          </a:p>
        </p:txBody>
      </p:sp>
    </p:spTree>
    <p:extLst>
      <p:ext uri="{BB962C8B-B14F-4D97-AF65-F5344CB8AC3E}">
        <p14:creationId xmlns:p14="http://schemas.microsoft.com/office/powerpoint/2010/main" val="3129347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5884A-D99B-9CD9-D4D9-311A7D6115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BD0317-532B-A235-4484-F7E45433CA48}"/>
              </a:ext>
            </a:extLst>
          </p:cNvPr>
          <p:cNvSpPr>
            <a:spLocks noGrp="1"/>
          </p:cNvSpPr>
          <p:nvPr>
            <p:ph type="title"/>
          </p:nvPr>
        </p:nvSpPr>
        <p:spPr/>
        <p:txBody>
          <a:bodyPr/>
          <a:lstStyle/>
          <a:p>
            <a:r>
              <a:rPr lang="en-US"/>
              <a:t>Contents</a:t>
            </a:r>
          </a:p>
        </p:txBody>
      </p:sp>
      <p:graphicFrame>
        <p:nvGraphicFramePr>
          <p:cNvPr id="5" name="Content Placeholder 13">
            <a:extLst>
              <a:ext uri="{FF2B5EF4-FFF2-40B4-BE49-F238E27FC236}">
                <a16:creationId xmlns:a16="http://schemas.microsoft.com/office/drawing/2014/main" id="{8849FD81-4F66-8F17-3A44-24185A39EC08}"/>
              </a:ext>
            </a:extLst>
          </p:cNvPr>
          <p:cNvGraphicFramePr>
            <a:graphicFrameLocks/>
          </p:cNvGraphicFramePr>
          <p:nvPr>
            <p:extLst>
              <p:ext uri="{D42A27DB-BD31-4B8C-83A1-F6EECF244321}">
                <p14:modId xmlns:p14="http://schemas.microsoft.com/office/powerpoint/2010/main" val="1817524054"/>
              </p:ext>
            </p:extLst>
          </p:nvPr>
        </p:nvGraphicFramePr>
        <p:xfrm>
          <a:off x="344488" y="1177027"/>
          <a:ext cx="11418585" cy="1010160"/>
        </p:xfrm>
        <a:graphic>
          <a:graphicData uri="http://schemas.openxmlformats.org/drawingml/2006/table">
            <a:tbl>
              <a:tblPr/>
              <a:tblGrid>
                <a:gridCol w="1169353">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318929">
                <a:tc gridSpan="2">
                  <a:txBody>
                    <a:bodyPr/>
                    <a:lstStyle/>
                    <a:p>
                      <a:pPr algn="l" fontAlgn="base"/>
                      <a:r>
                        <a:rPr lang="en-US" sz="1800" b="1" i="0">
                          <a:solidFill>
                            <a:srgbClr val="FFFFFF"/>
                          </a:solidFill>
                          <a:effectLst/>
                          <a:latin typeface="Arial" panose="020B0604020202020204" pitchFamily="34" charset="0"/>
                          <a:cs typeface="Arial" panose="020B0604020202020204" pitchFamily="34" charset="0"/>
                        </a:rPr>
                        <a:t>1. Experimental and pathophysiology</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marL="0" algn="ctr" defTabSz="914400" rtl="0" eaLnBrk="1" fontAlgn="ctr" latinLnBrk="0" hangingPunct="1">
                        <a:buNone/>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GS-002</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800" b="0" i="0" u="none" strike="noStrike" kern="1200">
                          <a:solidFill>
                            <a:srgbClr val="004B87"/>
                          </a:solidFill>
                          <a:effectLst/>
                          <a:latin typeface="Arial" panose="020B0604020202020204" pitchFamily="34" charset="0"/>
                          <a:ea typeface="+mn-ea"/>
                          <a:cs typeface="Arial" panose="020B0604020202020204" pitchFamily="34" charset="0"/>
                        </a:rPr>
                        <a:t>The microbe-derived metabolite imidazole propionate promotes the pathogenesis of primary sclerosing cholangitis via p38–mTORC1 signalling</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sp>
        <p:nvSpPr>
          <p:cNvPr id="6" name="TextBox 5">
            <a:hlinkClick r:id="rId2" action="ppaction://hlinksldjump"/>
            <a:extLst>
              <a:ext uri="{FF2B5EF4-FFF2-40B4-BE49-F238E27FC236}">
                <a16:creationId xmlns:a16="http://schemas.microsoft.com/office/drawing/2014/main" id="{6D1CF129-6B95-696A-1F6F-551F00FB2F65}"/>
              </a:ext>
            </a:extLst>
          </p:cNvPr>
          <p:cNvSpPr txBox="1"/>
          <p:nvPr/>
        </p:nvSpPr>
        <p:spPr>
          <a:xfrm>
            <a:off x="4072393" y="2429688"/>
            <a:ext cx="4047214" cy="369332"/>
          </a:xfrm>
          <a:prstGeom prst="rect">
            <a:avLst/>
          </a:prstGeom>
          <a:noFill/>
          <a:ln w="38100">
            <a:solidFill>
              <a:srgbClr val="FF651D"/>
            </a:solidFill>
          </a:ln>
        </p:spPr>
        <p:txBody>
          <a:bodyPr wrap="square" rtlCol="0">
            <a:spAutoFit/>
          </a:bodyPr>
          <a:lstStyle/>
          <a:p>
            <a:pPr algn="ctr"/>
            <a:r>
              <a:rPr lang="en-GB" b="1" dirty="0">
                <a:latin typeface="Arial" panose="020B0604020202020204" pitchFamily="34" charset="0"/>
                <a:cs typeface="Arial" panose="020B0604020202020204" pitchFamily="34" charset="0"/>
              </a:rPr>
              <a:t>Click here to go to this section</a:t>
            </a:r>
          </a:p>
        </p:txBody>
      </p:sp>
      <p:graphicFrame>
        <p:nvGraphicFramePr>
          <p:cNvPr id="10" name="Content Placeholder 13">
            <a:extLst>
              <a:ext uri="{FF2B5EF4-FFF2-40B4-BE49-F238E27FC236}">
                <a16:creationId xmlns:a16="http://schemas.microsoft.com/office/drawing/2014/main" id="{5AE25D3E-5537-0B4C-2A30-2466F6CDD14A}"/>
              </a:ext>
            </a:extLst>
          </p:cNvPr>
          <p:cNvGraphicFramePr>
            <a:graphicFrameLocks/>
          </p:cNvGraphicFramePr>
          <p:nvPr>
            <p:extLst>
              <p:ext uri="{D42A27DB-BD31-4B8C-83A1-F6EECF244321}">
                <p14:modId xmlns:p14="http://schemas.microsoft.com/office/powerpoint/2010/main" val="3940256822"/>
              </p:ext>
            </p:extLst>
          </p:nvPr>
        </p:nvGraphicFramePr>
        <p:xfrm>
          <a:off x="344487" y="3429000"/>
          <a:ext cx="11418585" cy="735840"/>
        </p:xfrm>
        <a:graphic>
          <a:graphicData uri="http://schemas.openxmlformats.org/drawingml/2006/table">
            <a:tbl>
              <a:tblPr/>
              <a:tblGrid>
                <a:gridCol w="1169353">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318929">
                <a:tc gridSpan="2">
                  <a:txBody>
                    <a:bodyPr/>
                    <a:lstStyle/>
                    <a:p>
                      <a:pPr algn="l" fontAlgn="base"/>
                      <a:r>
                        <a:rPr lang="en-US" sz="1800" b="1" i="0">
                          <a:solidFill>
                            <a:srgbClr val="FFFFFF"/>
                          </a:solidFill>
                          <a:effectLst/>
                          <a:latin typeface="Arial" panose="020B0604020202020204" pitchFamily="34" charset="0"/>
                          <a:cs typeface="Arial" panose="020B0604020202020204" pitchFamily="34" charset="0"/>
                        </a:rPr>
                        <a:t>2. </a:t>
                      </a:r>
                      <a:r>
                        <a:rPr lang="en-GB" sz="1800" b="1" i="0">
                          <a:solidFill>
                            <a:srgbClr val="FFFFFF"/>
                          </a:solidFill>
                          <a:effectLst/>
                          <a:latin typeface="Arial" panose="020B0604020202020204" pitchFamily="34" charset="0"/>
                          <a:cs typeface="Arial" panose="020B0604020202020204" pitchFamily="34" charset="0"/>
                        </a:rPr>
                        <a:t>Gut microbiota and liver disease/Liver-organ crosstalk</a:t>
                      </a:r>
                      <a:endParaRPr lang="en-US" sz="1800" b="1" i="0">
                        <a:solidFill>
                          <a:srgbClr val="FFFFFF"/>
                        </a:solidFill>
                        <a:effectLst/>
                        <a:latin typeface="Arial" panose="020B0604020202020204" pitchFamily="34" charset="0"/>
                        <a:cs typeface="Arial" panose="020B0604020202020204" pitchFamily="34" charset="0"/>
                      </a:endParaRP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marL="0" algn="ctr" defTabSz="914400" rtl="0" eaLnBrk="1" fontAlgn="ctr" latinLnBrk="0" hangingPunct="1">
                        <a:buNone/>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OS-065</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800" b="0" i="0" u="none" strike="noStrike" kern="1200">
                          <a:solidFill>
                            <a:srgbClr val="004B87"/>
                          </a:solidFill>
                          <a:effectLst/>
                          <a:latin typeface="Arial" panose="020B0604020202020204" pitchFamily="34" charset="0"/>
                          <a:ea typeface="+mn-ea"/>
                          <a:cs typeface="Arial" panose="020B0604020202020204" pitchFamily="34" charset="0"/>
                        </a:rPr>
                        <a:t>Evidence for bile acid-mediated ileal barrier function deficits in primary sclerosing cholangitis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bl>
          </a:graphicData>
        </a:graphic>
      </p:graphicFrame>
      <p:sp>
        <p:nvSpPr>
          <p:cNvPr id="11" name="TextBox 10">
            <a:hlinkClick r:id="rId3" action="ppaction://hlinksldjump"/>
            <a:extLst>
              <a:ext uri="{FF2B5EF4-FFF2-40B4-BE49-F238E27FC236}">
                <a16:creationId xmlns:a16="http://schemas.microsoft.com/office/drawing/2014/main" id="{44AC6634-CEDA-0EBD-99A1-91B2DCA88366}"/>
              </a:ext>
            </a:extLst>
          </p:cNvPr>
          <p:cNvSpPr txBox="1"/>
          <p:nvPr/>
        </p:nvSpPr>
        <p:spPr>
          <a:xfrm>
            <a:off x="4030172" y="4422756"/>
            <a:ext cx="4047214" cy="369332"/>
          </a:xfrm>
          <a:prstGeom prst="rect">
            <a:avLst/>
          </a:prstGeom>
          <a:noFill/>
          <a:ln w="38100">
            <a:solidFill>
              <a:srgbClr val="FF651D"/>
            </a:solidFill>
          </a:ln>
        </p:spPr>
        <p:txBody>
          <a:bodyPr wrap="square" rtlCol="0">
            <a:spAutoFit/>
          </a:bodyPr>
          <a:lstStyle/>
          <a:p>
            <a:pPr algn="ctr"/>
            <a:r>
              <a:rPr lang="en-GB" b="1">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1879068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1" y="998072"/>
            <a:ext cx="11819542" cy="1764586"/>
          </a:xfrm>
        </p:spPr>
        <p:txBody>
          <a:bodyPr wrap="square">
            <a:spAutoFit/>
          </a:bodyPr>
          <a:lstStyle/>
          <a:p>
            <a:pPr marL="0" indent="0">
              <a:lnSpc>
                <a:spcPct val="100000"/>
              </a:lnSpc>
              <a:buNone/>
            </a:pPr>
            <a:r>
              <a:rPr lang="en-US" sz="2000" b="1" noProof="0" dirty="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dirty="0">
              <a:solidFill>
                <a:schemeClr val="bg1"/>
              </a:solidFill>
              <a:highlight>
                <a:srgbClr val="FF6720"/>
              </a:highlight>
              <a:latin typeface="Arial" panose="020B0604020202020204" pitchFamily="34" charset="0"/>
              <a:cs typeface="Arial" panose="020B0604020202020204" pitchFamily="34" charset="0"/>
            </a:endParaRPr>
          </a:p>
          <a:p>
            <a:r>
              <a:rPr lang="en-US" sz="1600" noProof="0" dirty="0">
                <a:latin typeface="Arial" panose="020B0604020202020204" pitchFamily="34" charset="0"/>
                <a:cs typeface="Arial" panose="020B0604020202020204" pitchFamily="34" charset="0"/>
              </a:rPr>
              <a:t>Treatment goals for patients living with PBC include improving ALP levels, with normalization increasingly recognized as the ideal response to therapy</a:t>
            </a:r>
          </a:p>
          <a:p>
            <a:r>
              <a:rPr lang="en-US" sz="1600" b="1" dirty="0">
                <a:latin typeface="Arial" panose="020B0604020202020204" pitchFamily="34" charset="0"/>
                <a:cs typeface="Arial" panose="020B0604020202020204" pitchFamily="34" charset="0"/>
              </a:rPr>
              <a:t>AIM: </a:t>
            </a:r>
            <a:r>
              <a:rPr lang="en-US" sz="1600" dirty="0">
                <a:latin typeface="Arial" panose="020B0604020202020204" pitchFamily="34" charset="0"/>
                <a:cs typeface="Arial" panose="020B0604020202020204" pitchFamily="34" charset="0"/>
              </a:rPr>
              <a:t>To</a:t>
            </a:r>
            <a:r>
              <a:rPr lang="en-US" sz="1600" noProof="0" dirty="0">
                <a:latin typeface="Arial" panose="020B0604020202020204" pitchFamily="34" charset="0"/>
                <a:cs typeface="Arial" panose="020B0604020202020204" pitchFamily="34" charset="0"/>
              </a:rPr>
              <a:t> report 12-week data from the Phase 2, double-blind, randomized, placebo-controlled, </a:t>
            </a:r>
            <a:r>
              <a:rPr lang="en-US" sz="1600" noProof="0" dirty="0" err="1">
                <a:latin typeface="Arial" panose="020B0604020202020204" pitchFamily="34" charset="0"/>
                <a:cs typeface="Arial" panose="020B0604020202020204" pitchFamily="34" charset="0"/>
              </a:rPr>
              <a:t>multicentre</a:t>
            </a:r>
            <a:r>
              <a:rPr lang="en-US" sz="1600" noProof="0" dirty="0">
                <a:latin typeface="Arial" panose="020B0604020202020204" pitchFamily="34" charset="0"/>
                <a:cs typeface="Arial" panose="020B0604020202020204" pitchFamily="34" charset="0"/>
              </a:rPr>
              <a:t> trial of </a:t>
            </a:r>
            <a:br>
              <a:rPr lang="en-US" sz="1600" noProof="0" dirty="0">
                <a:latin typeface="Arial" panose="020B0604020202020204" pitchFamily="34" charset="0"/>
                <a:cs typeface="Arial" panose="020B0604020202020204" pitchFamily="34" charset="0"/>
              </a:rPr>
            </a:br>
            <a:r>
              <a:rPr lang="en-US" sz="1600" noProof="0" dirty="0">
                <a:latin typeface="Arial" panose="020B0604020202020204" pitchFamily="34" charset="0"/>
                <a:cs typeface="Arial" panose="020B0604020202020204" pitchFamily="34" charset="0"/>
              </a:rPr>
              <a:t>extended-release </a:t>
            </a:r>
            <a:r>
              <a:rPr lang="en-US" sz="1600" noProof="0" dirty="0" err="1">
                <a:latin typeface="Arial" panose="020B0604020202020204" pitchFamily="34" charset="0"/>
                <a:cs typeface="Arial" panose="020B0604020202020204" pitchFamily="34" charset="0"/>
              </a:rPr>
              <a:t>pemafibrate</a:t>
            </a:r>
            <a:r>
              <a:rPr lang="en-US" sz="1600" noProof="0" dirty="0">
                <a:latin typeface="Arial" panose="020B0604020202020204" pitchFamily="34" charset="0"/>
                <a:cs typeface="Arial" panose="020B0604020202020204" pitchFamily="34" charset="0"/>
              </a:rPr>
              <a:t> (K-808), a highly selective PPAR</a:t>
            </a:r>
            <a:r>
              <a:rPr lang="el-GR" sz="1600" noProof="0" dirty="0">
                <a:latin typeface="Arial" panose="020B0604020202020204" pitchFamily="34" charset="0"/>
                <a:cs typeface="Arial" panose="020B0604020202020204" pitchFamily="34" charset="0"/>
              </a:rPr>
              <a:t>α</a:t>
            </a:r>
            <a:r>
              <a:rPr lang="en-NZ" sz="1600" noProof="0" dirty="0">
                <a:latin typeface="Arial" panose="020B0604020202020204" pitchFamily="34" charset="0"/>
                <a:cs typeface="Arial" panose="020B0604020202020204" pitchFamily="34" charset="0"/>
              </a:rPr>
              <a:t> </a:t>
            </a:r>
            <a:r>
              <a:rPr lang="en-US" sz="1600" noProof="0" dirty="0">
                <a:latin typeface="Arial" panose="020B0604020202020204" pitchFamily="34" charset="0"/>
                <a:cs typeface="Arial" panose="020B0604020202020204" pitchFamily="34" charset="0"/>
              </a:rPr>
              <a:t>modulator, in patients with inadequate response or intolerance to UDCA (NCT06247735)</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199" y="0"/>
            <a:ext cx="10677211" cy="603849"/>
          </a:xfrm>
        </p:spPr>
        <p:txBody>
          <a:bodyPr>
            <a:noAutofit/>
          </a:bodyPr>
          <a:lstStyle/>
          <a:p>
            <a:r>
              <a:rPr lang="en-US" sz="2000" noProof="0">
                <a:latin typeface="Arial" panose="020B0604020202020204" pitchFamily="34" charset="0"/>
                <a:cs typeface="Arial" panose="020B0604020202020204" pitchFamily="34" charset="0"/>
              </a:rPr>
              <a:t>Safety and efficacy of </a:t>
            </a:r>
            <a:r>
              <a:rPr lang="en-US" sz="2000" noProof="0" err="1">
                <a:latin typeface="Arial" panose="020B0604020202020204" pitchFamily="34" charset="0"/>
                <a:cs typeface="Arial" panose="020B0604020202020204" pitchFamily="34" charset="0"/>
              </a:rPr>
              <a:t>pemafibrate</a:t>
            </a:r>
            <a:r>
              <a:rPr lang="en-US" sz="2000" noProof="0">
                <a:latin typeface="Arial" panose="020B0604020202020204" pitchFamily="34" charset="0"/>
                <a:cs typeface="Arial" panose="020B0604020202020204" pitchFamily="34" charset="0"/>
              </a:rPr>
              <a:t> (K-808), a selective PPAR</a:t>
            </a:r>
            <a:r>
              <a:rPr lang="el-GR" sz="2000" noProof="0">
                <a:latin typeface="Arial" panose="020B0604020202020204" pitchFamily="34" charset="0"/>
                <a:cs typeface="Arial" panose="020B0604020202020204" pitchFamily="34" charset="0"/>
              </a:rPr>
              <a:t>α</a:t>
            </a:r>
            <a:r>
              <a:rPr lang="en-NZ" sz="2000" noProof="0">
                <a:latin typeface="Arial" panose="020B0604020202020204" pitchFamily="34" charset="0"/>
                <a:cs typeface="Arial" panose="020B0604020202020204" pitchFamily="34" charset="0"/>
              </a:rPr>
              <a:t> </a:t>
            </a:r>
            <a:r>
              <a:rPr lang="en-US" sz="2000" noProof="0">
                <a:latin typeface="Arial" panose="020B0604020202020204" pitchFamily="34" charset="0"/>
                <a:cs typeface="Arial" panose="020B0604020202020204" pitchFamily="34" charset="0"/>
              </a:rPr>
              <a:t>modulator, in patients with PBC: 12-week data from the randomized, placebo-controlled, PEMA-PBC dose-finding study</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4461" y="6289675"/>
            <a:ext cx="10412658"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noProof="0" dirty="0">
                <a:latin typeface="Arial" panose="020B0604020202020204" pitchFamily="34" charset="0"/>
                <a:cs typeface="Arial" panose="020B0604020202020204" pitchFamily="34" charset="0"/>
              </a:rPr>
              <a:t>*Inadequate response defined as ALP </a:t>
            </a:r>
            <a:r>
              <a:rPr lang="en-US" altLang="ja-JP" sz="110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1.5× ULN (116 U/L) after ≥1 year of treatment with UDCA.</a:t>
            </a:r>
            <a:br>
              <a:rPr lang="en-US" sz="1100" noProof="0" dirty="0">
                <a:latin typeface="Arial" panose="020B0604020202020204" pitchFamily="34" charset="0"/>
                <a:cs typeface="Arial" panose="020B0604020202020204" pitchFamily="34" charset="0"/>
              </a:rPr>
            </a:br>
            <a:r>
              <a:rPr lang="en-US" sz="1100" baseline="30000" noProof="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ALP &lt;1.67× ULN, ALP reduction ≥15%, and total bilirubin ≤1× ULN.</a:t>
            </a:r>
            <a:br>
              <a:rPr lang="en-US" sz="1100" noProof="0" dirty="0">
                <a:latin typeface="Arial" panose="020B0604020202020204" pitchFamily="34" charset="0"/>
                <a:cs typeface="Arial" panose="020B0604020202020204" pitchFamily="34" charset="0"/>
              </a:rPr>
            </a:br>
            <a:r>
              <a:rPr lang="en-US" sz="1100" baseline="30000" noProof="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PBC-40, 5-D Itch </a:t>
            </a:r>
            <a:r>
              <a:rPr lang="en-US" sz="1100" noProof="0" dirty="0" err="1">
                <a:latin typeface="Arial" panose="020B0604020202020204" pitchFamily="34" charset="0"/>
                <a:cs typeface="Arial" panose="020B0604020202020204" pitchFamily="34" charset="0"/>
              </a:rPr>
              <a:t>Sca</a:t>
            </a:r>
            <a:r>
              <a:rPr lang="en-US" sz="1100" dirty="0">
                <a:latin typeface="Arial" panose="020B0604020202020204" pitchFamily="34" charset="0"/>
                <a:cs typeface="Arial" panose="020B0604020202020204" pitchFamily="34" charset="0"/>
              </a:rPr>
              <a:t>le, and Pruritus and Fatigue NRS.</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Hirschfield GM, </a:t>
            </a:r>
            <a:r>
              <a:rPr lang="en-US" sz="1100" noProof="0" dirty="0">
                <a:solidFill>
                  <a:srgbClr val="004B87"/>
                </a:solidFill>
                <a:latin typeface="Arial" panose="020B0604020202020204" pitchFamily="34" charset="0"/>
                <a:cs typeface="Arial" panose="020B0604020202020204" pitchFamily="34" charset="0"/>
              </a:rPr>
              <a:t>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OS-106.</a:t>
            </a:r>
          </a:p>
        </p:txBody>
      </p: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238129" y="2842175"/>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65" name="Rectangle 64">
            <a:extLst>
              <a:ext uri="{FF2B5EF4-FFF2-40B4-BE49-F238E27FC236}">
                <a16:creationId xmlns:a16="http://schemas.microsoft.com/office/drawing/2014/main" id="{591D61D6-F728-833B-A7C2-1BD3123D6542}"/>
              </a:ext>
            </a:extLst>
          </p:cNvPr>
          <p:cNvSpPr/>
          <p:nvPr/>
        </p:nvSpPr>
        <p:spPr>
          <a:xfrm>
            <a:off x="389970" y="4179178"/>
            <a:ext cx="2581827" cy="1130667"/>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defRPr/>
            </a:pPr>
            <a:r>
              <a:rPr lang="en-GB" sz="1400">
                <a:solidFill>
                  <a:srgbClr val="004B87"/>
                </a:solidFill>
                <a:latin typeface="Arial" panose="020B0604020202020204"/>
              </a:rPr>
              <a:t>Patients without cirrhosis who had an inadequate response* </a:t>
            </a:r>
            <a:br>
              <a:rPr lang="en-GB" sz="1400">
                <a:solidFill>
                  <a:srgbClr val="004B87"/>
                </a:solidFill>
                <a:latin typeface="Arial" panose="020B0604020202020204"/>
              </a:rPr>
            </a:br>
            <a:r>
              <a:rPr lang="en-GB" sz="1400">
                <a:solidFill>
                  <a:srgbClr val="004B87"/>
                </a:solidFill>
                <a:latin typeface="Arial" panose="020B0604020202020204"/>
              </a:rPr>
              <a:t>or intolerance to UDCA</a:t>
            </a:r>
            <a:endParaRPr lang="en-GB" sz="1400">
              <a:solidFill>
                <a:srgbClr val="004B87"/>
              </a:solidFill>
              <a:latin typeface="Arial" panose="020B0604020202020204" pitchFamily="34" charset="0"/>
              <a:cs typeface="Arial" panose="020B0604020202020204" pitchFamily="34" charset="0"/>
            </a:endParaRPr>
          </a:p>
          <a:p>
            <a:pPr lvl="0" algn="ctr">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N=</a:t>
            </a:r>
            <a:r>
              <a:rPr lang="en-GB" sz="1400" b="1">
                <a:solidFill>
                  <a:srgbClr val="004B87"/>
                </a:solidFill>
                <a:latin typeface="Arial" panose="020B0604020202020204"/>
              </a:rPr>
              <a:t>46</a:t>
            </a:r>
            <a:endParaRPr kumimoji="0" lang="en-GB" sz="1400" b="1" i="0" u="none" strike="noStrike" kern="1200" cap="none" spc="0" normalizeH="0" baseline="0" noProof="0">
              <a:ln>
                <a:noFill/>
              </a:ln>
              <a:solidFill>
                <a:srgbClr val="004B87"/>
              </a:solidFill>
              <a:effectLst/>
              <a:uLnTx/>
              <a:uFillTx/>
              <a:latin typeface="Arial" panose="020B0604020202020204"/>
              <a:ea typeface="+mn-ea"/>
              <a:cs typeface="+mn-cs"/>
            </a:endParaRPr>
          </a:p>
        </p:txBody>
      </p:sp>
      <p:sp>
        <p:nvSpPr>
          <p:cNvPr id="66" name="Rectangle 65">
            <a:extLst>
              <a:ext uri="{FF2B5EF4-FFF2-40B4-BE49-F238E27FC236}">
                <a16:creationId xmlns:a16="http://schemas.microsoft.com/office/drawing/2014/main" id="{D8B6767B-828F-D301-4126-9D89C57313EE}"/>
              </a:ext>
            </a:extLst>
          </p:cNvPr>
          <p:cNvSpPr/>
          <p:nvPr/>
        </p:nvSpPr>
        <p:spPr>
          <a:xfrm>
            <a:off x="528767" y="3388815"/>
            <a:ext cx="5247189" cy="46028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a:solidFill>
                  <a:schemeClr val="bg1"/>
                </a:solidFill>
                <a:latin typeface="Arial" panose="020B0604020202020204"/>
              </a:rPr>
              <a:t>Multicentre, double-blind, randomized, Phase 2 trial</a:t>
            </a:r>
            <a:endParaRPr lang="en-US" sz="1400" b="1" noProof="0">
              <a:solidFill>
                <a:schemeClr val="bg1"/>
              </a:solidFill>
              <a:latin typeface="Arial" panose="020B0604020202020204"/>
            </a:endParaRPr>
          </a:p>
        </p:txBody>
      </p:sp>
      <p:grpSp>
        <p:nvGrpSpPr>
          <p:cNvPr id="67" name="Group 66">
            <a:extLst>
              <a:ext uri="{FF2B5EF4-FFF2-40B4-BE49-F238E27FC236}">
                <a16:creationId xmlns:a16="http://schemas.microsoft.com/office/drawing/2014/main" id="{99631236-E292-21D8-45FE-206F9C1186B3}"/>
              </a:ext>
            </a:extLst>
          </p:cNvPr>
          <p:cNvGrpSpPr/>
          <p:nvPr/>
        </p:nvGrpSpPr>
        <p:grpSpPr>
          <a:xfrm>
            <a:off x="367292" y="3259497"/>
            <a:ext cx="747909" cy="718921"/>
            <a:chOff x="5065845" y="1524718"/>
            <a:chExt cx="747909" cy="718921"/>
          </a:xfrm>
        </p:grpSpPr>
        <p:sp>
          <p:nvSpPr>
            <p:cNvPr id="68" name="Oval 67">
              <a:extLst>
                <a:ext uri="{FF2B5EF4-FFF2-40B4-BE49-F238E27FC236}">
                  <a16:creationId xmlns:a16="http://schemas.microsoft.com/office/drawing/2014/main" id="{079FD2AC-4A3B-3BF0-7284-8F723FCD53F7}"/>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9" name="Graphic 68">
              <a:extLst>
                <a:ext uri="{FF2B5EF4-FFF2-40B4-BE49-F238E27FC236}">
                  <a16:creationId xmlns:a16="http://schemas.microsoft.com/office/drawing/2014/main" id="{1510AAC7-6CC3-2067-2C92-D99BE286C7A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grpSp>
        <p:nvGrpSpPr>
          <p:cNvPr id="70" name="Group 69">
            <a:extLst>
              <a:ext uri="{FF2B5EF4-FFF2-40B4-BE49-F238E27FC236}">
                <a16:creationId xmlns:a16="http://schemas.microsoft.com/office/drawing/2014/main" id="{0CDFDCF0-B69B-A048-07C0-AD0EEDF08A09}"/>
              </a:ext>
            </a:extLst>
          </p:cNvPr>
          <p:cNvGrpSpPr/>
          <p:nvPr/>
        </p:nvGrpSpPr>
        <p:grpSpPr>
          <a:xfrm>
            <a:off x="3432319" y="4179256"/>
            <a:ext cx="2343637" cy="1130510"/>
            <a:chOff x="3414137" y="3652371"/>
            <a:chExt cx="2343637" cy="1507941"/>
          </a:xfrm>
        </p:grpSpPr>
        <p:sp>
          <p:nvSpPr>
            <p:cNvPr id="71" name="Rectangle 70">
              <a:extLst>
                <a:ext uri="{FF2B5EF4-FFF2-40B4-BE49-F238E27FC236}">
                  <a16:creationId xmlns:a16="http://schemas.microsoft.com/office/drawing/2014/main" id="{92CD1DA4-BD06-AE5F-7169-268E0E5AB8F6}"/>
                </a:ext>
              </a:extLst>
            </p:cNvPr>
            <p:cNvSpPr/>
            <p:nvPr/>
          </p:nvSpPr>
          <p:spPr>
            <a:xfrm>
              <a:off x="3414137" y="4149455"/>
              <a:ext cx="2343637" cy="506519"/>
            </a:xfrm>
            <a:prstGeom prst="rect">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K-808 0.2 mg/day</a:t>
              </a:r>
              <a:r>
                <a:rPr lang="ja-JP" altLang="en-US" sz="1400" b="1">
                  <a:solidFill>
                    <a:schemeClr val="bg1"/>
                  </a:solidFill>
                  <a:latin typeface="Arial" panose="020B0604020202020204"/>
                </a:rPr>
                <a:t> </a:t>
              </a:r>
              <a:r>
                <a:rPr lang="en-GB" sz="1400">
                  <a:solidFill>
                    <a:schemeClr val="bg1"/>
                  </a:solidFill>
                  <a:latin typeface="Arial" panose="020B0604020202020204"/>
                </a:rPr>
                <a:t>(n=15)</a:t>
              </a:r>
            </a:p>
          </p:txBody>
        </p:sp>
        <p:sp>
          <p:nvSpPr>
            <p:cNvPr id="72" name="Rectangle 71">
              <a:extLst>
                <a:ext uri="{FF2B5EF4-FFF2-40B4-BE49-F238E27FC236}">
                  <a16:creationId xmlns:a16="http://schemas.microsoft.com/office/drawing/2014/main" id="{D3CC890A-D945-7A9A-B547-AF6C4DA5776A}"/>
                </a:ext>
              </a:extLst>
            </p:cNvPr>
            <p:cNvSpPr/>
            <p:nvPr/>
          </p:nvSpPr>
          <p:spPr>
            <a:xfrm>
              <a:off x="3414137" y="3652371"/>
              <a:ext cx="2343637" cy="506519"/>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Placebo</a:t>
              </a:r>
              <a:r>
                <a:rPr lang="ja-JP" altLang="en-US" sz="1400" b="1">
                  <a:solidFill>
                    <a:schemeClr val="bg1"/>
                  </a:solidFill>
                  <a:latin typeface="Arial" panose="020B0604020202020204"/>
                </a:rPr>
                <a:t> </a:t>
              </a:r>
              <a:r>
                <a:rPr lang="en-GB" sz="1400">
                  <a:solidFill>
                    <a:schemeClr val="bg1"/>
                  </a:solidFill>
                  <a:latin typeface="Arial" panose="020B0604020202020204"/>
                </a:rPr>
                <a:t>(n=16)</a:t>
              </a:r>
            </a:p>
          </p:txBody>
        </p:sp>
        <p:sp>
          <p:nvSpPr>
            <p:cNvPr id="74" name="Rectangle 73">
              <a:extLst>
                <a:ext uri="{FF2B5EF4-FFF2-40B4-BE49-F238E27FC236}">
                  <a16:creationId xmlns:a16="http://schemas.microsoft.com/office/drawing/2014/main" id="{18BB3C1F-D558-C4D6-E970-C51A9D102364}"/>
                </a:ext>
              </a:extLst>
            </p:cNvPr>
            <p:cNvSpPr/>
            <p:nvPr/>
          </p:nvSpPr>
          <p:spPr>
            <a:xfrm>
              <a:off x="3414137" y="4653793"/>
              <a:ext cx="2343637" cy="506519"/>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K-808 0.4 mg/day</a:t>
              </a:r>
              <a:r>
                <a:rPr lang="ja-JP" altLang="en-US" sz="1400" b="1">
                  <a:solidFill>
                    <a:schemeClr val="bg1"/>
                  </a:solidFill>
                  <a:latin typeface="Arial" panose="020B0604020202020204"/>
                </a:rPr>
                <a:t> </a:t>
              </a:r>
              <a:r>
                <a:rPr lang="en-GB" sz="1400">
                  <a:solidFill>
                    <a:schemeClr val="bg1"/>
                  </a:solidFill>
                  <a:latin typeface="Arial" panose="020B0604020202020204"/>
                </a:rPr>
                <a:t>(n=15)</a:t>
              </a:r>
            </a:p>
          </p:txBody>
        </p:sp>
      </p:grpSp>
      <p:cxnSp>
        <p:nvCxnSpPr>
          <p:cNvPr id="73" name="Connector: Elbow 72">
            <a:extLst>
              <a:ext uri="{FF2B5EF4-FFF2-40B4-BE49-F238E27FC236}">
                <a16:creationId xmlns:a16="http://schemas.microsoft.com/office/drawing/2014/main" id="{5BAF9C3B-84BD-D14D-3285-1B8E6301D019}"/>
              </a:ext>
            </a:extLst>
          </p:cNvPr>
          <p:cNvCxnSpPr>
            <a:cxnSpLocks/>
          </p:cNvCxnSpPr>
          <p:nvPr/>
        </p:nvCxnSpPr>
        <p:spPr>
          <a:xfrm flipV="1">
            <a:off x="2971797" y="4369126"/>
            <a:ext cx="460522" cy="375386"/>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57A90BFA-F6DB-3156-CF2C-88F576AF223A}"/>
              </a:ext>
            </a:extLst>
          </p:cNvPr>
          <p:cNvCxnSpPr>
            <a:cxnSpLocks/>
          </p:cNvCxnSpPr>
          <p:nvPr/>
        </p:nvCxnSpPr>
        <p:spPr>
          <a:xfrm>
            <a:off x="2971797" y="4744512"/>
            <a:ext cx="460522" cy="37538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5D982F1A-572C-5E28-576E-4F851AAB4678}"/>
              </a:ext>
            </a:extLst>
          </p:cNvPr>
          <p:cNvCxnSpPr>
            <a:cxnSpLocks/>
          </p:cNvCxnSpPr>
          <p:nvPr/>
        </p:nvCxnSpPr>
        <p:spPr>
          <a:xfrm flipV="1">
            <a:off x="2971797" y="4741792"/>
            <a:ext cx="460522" cy="272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E8E2994-872E-4CC9-5B8E-187AA7234B10}"/>
              </a:ext>
            </a:extLst>
          </p:cNvPr>
          <p:cNvGrpSpPr/>
          <p:nvPr/>
        </p:nvGrpSpPr>
        <p:grpSpPr>
          <a:xfrm>
            <a:off x="3050094" y="5437199"/>
            <a:ext cx="5839468" cy="556234"/>
            <a:chOff x="5800511" y="4717790"/>
            <a:chExt cx="5839468" cy="556234"/>
          </a:xfrm>
        </p:grpSpPr>
        <p:sp>
          <p:nvSpPr>
            <p:cNvPr id="88" name="Arrow: Pentagon 87">
              <a:extLst>
                <a:ext uri="{FF2B5EF4-FFF2-40B4-BE49-F238E27FC236}">
                  <a16:creationId xmlns:a16="http://schemas.microsoft.com/office/drawing/2014/main" id="{431A7242-2FE1-EC49-D086-24F3707D919D}"/>
                </a:ext>
              </a:extLst>
            </p:cNvPr>
            <p:cNvSpPr/>
            <p:nvPr/>
          </p:nvSpPr>
          <p:spPr>
            <a:xfrm>
              <a:off x="6236744" y="4762250"/>
              <a:ext cx="3600868" cy="247473"/>
            </a:xfrm>
            <a:prstGeom prst="homePlate">
              <a:avLst/>
            </a:prstGeom>
            <a:solidFill>
              <a:schemeClr val="accent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ea typeface="+mn-ea"/>
                <a:cs typeface="+mn-cs"/>
              </a:endParaRPr>
            </a:p>
          </p:txBody>
        </p:sp>
        <p:sp>
          <p:nvSpPr>
            <p:cNvPr id="89" name="Oval 88">
              <a:extLst>
                <a:ext uri="{FF2B5EF4-FFF2-40B4-BE49-F238E27FC236}">
                  <a16:creationId xmlns:a16="http://schemas.microsoft.com/office/drawing/2014/main" id="{BB636B10-DB1D-2A84-77A4-B6B0080E3662}"/>
                </a:ext>
              </a:extLst>
            </p:cNvPr>
            <p:cNvSpPr/>
            <p:nvPr/>
          </p:nvSpPr>
          <p:spPr>
            <a:xfrm>
              <a:off x="6025038" y="4736827"/>
              <a:ext cx="332648" cy="3326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0</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6D511C41-A816-32E4-F44C-0CFE38DDA8E2}"/>
                </a:ext>
              </a:extLst>
            </p:cNvPr>
            <p:cNvSpPr/>
            <p:nvPr/>
          </p:nvSpPr>
          <p:spPr>
            <a:xfrm>
              <a:off x="8354441" y="4736827"/>
              <a:ext cx="332648" cy="3326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12</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B29C736E-93FA-A49E-D378-1B2AE285ECB1}"/>
                </a:ext>
              </a:extLst>
            </p:cNvPr>
            <p:cNvSpPr/>
            <p:nvPr/>
          </p:nvSpPr>
          <p:spPr>
            <a:xfrm>
              <a:off x="5800511" y="5050221"/>
              <a:ext cx="672288" cy="223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rPr>
                <a:t>Week</a:t>
              </a:r>
            </a:p>
          </p:txBody>
        </p:sp>
        <p:sp>
          <p:nvSpPr>
            <p:cNvPr id="92" name="Rectangle: Rounded Corners 91">
              <a:extLst>
                <a:ext uri="{FF2B5EF4-FFF2-40B4-BE49-F238E27FC236}">
                  <a16:creationId xmlns:a16="http://schemas.microsoft.com/office/drawing/2014/main" id="{2F0010C7-9D3A-741D-3A70-3A5062432D87}"/>
                </a:ext>
              </a:extLst>
            </p:cNvPr>
            <p:cNvSpPr/>
            <p:nvPr/>
          </p:nvSpPr>
          <p:spPr>
            <a:xfrm>
              <a:off x="9837612" y="4717790"/>
              <a:ext cx="1802367" cy="332648"/>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52-week extension</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grpSp>
      <p:sp>
        <p:nvSpPr>
          <p:cNvPr id="48" name="吹き出し: 角を丸めた四角形 47">
            <a:extLst>
              <a:ext uri="{FF2B5EF4-FFF2-40B4-BE49-F238E27FC236}">
                <a16:creationId xmlns:a16="http://schemas.microsoft.com/office/drawing/2014/main" id="{8C71B823-B5CB-8EF8-5296-4BE3553981C5}"/>
              </a:ext>
            </a:extLst>
          </p:cNvPr>
          <p:cNvSpPr/>
          <p:nvPr/>
        </p:nvSpPr>
        <p:spPr>
          <a:xfrm>
            <a:off x="5870454" y="2965841"/>
            <a:ext cx="6038216" cy="2142590"/>
          </a:xfrm>
          <a:prstGeom prst="wedgeRoundRectCallout">
            <a:avLst>
              <a:gd name="adj1" fmla="val -49985"/>
              <a:gd name="adj2" fmla="val 68849"/>
              <a:gd name="adj3" fmla="val 16667"/>
            </a:avLst>
          </a:prstGeom>
          <a:solidFill>
            <a:srgbClr val="F2F2F2"/>
          </a:solidFill>
          <a:ln>
            <a:solidFill>
              <a:srgbClr val="FF672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AB130FB9-A4DE-40AD-84FD-D9D9146D8C53}"/>
              </a:ext>
            </a:extLst>
          </p:cNvPr>
          <p:cNvGrpSpPr/>
          <p:nvPr/>
        </p:nvGrpSpPr>
        <p:grpSpPr>
          <a:xfrm>
            <a:off x="5929234" y="3033070"/>
            <a:ext cx="5663808" cy="672288"/>
            <a:chOff x="5929234" y="3033070"/>
            <a:chExt cx="5663808" cy="672288"/>
          </a:xfrm>
        </p:grpSpPr>
        <p:sp>
          <p:nvSpPr>
            <p:cNvPr id="96" name="Rectangle 95">
              <a:extLst>
                <a:ext uri="{FF2B5EF4-FFF2-40B4-BE49-F238E27FC236}">
                  <a16:creationId xmlns:a16="http://schemas.microsoft.com/office/drawing/2014/main" id="{52063999-4C2F-AEB1-141D-1AE1F4ACF6CD}"/>
                </a:ext>
              </a:extLst>
            </p:cNvPr>
            <p:cNvSpPr/>
            <p:nvPr/>
          </p:nvSpPr>
          <p:spPr>
            <a:xfrm>
              <a:off x="6193042" y="3115414"/>
              <a:ext cx="5400000" cy="5076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468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Primary endpoint: </a:t>
              </a: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P</a:t>
              </a:r>
              <a:r>
                <a:rPr lang="en-US" sz="1400" err="1">
                  <a:solidFill>
                    <a:srgbClr val="004B87"/>
                  </a:solidFill>
                  <a:latin typeface="Arial" panose="020B0604020202020204"/>
                </a:rPr>
                <a:t>ercent</a:t>
              </a:r>
              <a:r>
                <a:rPr lang="en-US" sz="1400">
                  <a:solidFill>
                    <a:srgbClr val="004B87"/>
                  </a:solidFill>
                  <a:latin typeface="Arial" panose="020B0604020202020204"/>
                </a:rPr>
                <a:t> change in ALP from baseline</a:t>
              </a:r>
              <a:endPar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72A0416F-4A5A-15E8-A9AE-50D2C86271C9}"/>
                </a:ext>
              </a:extLst>
            </p:cNvPr>
            <p:cNvGrpSpPr/>
            <p:nvPr/>
          </p:nvGrpSpPr>
          <p:grpSpPr>
            <a:xfrm>
              <a:off x="5929234" y="3033070"/>
              <a:ext cx="672288" cy="672288"/>
              <a:chOff x="4688970" y="5460806"/>
              <a:chExt cx="672288" cy="672288"/>
            </a:xfrm>
          </p:grpSpPr>
          <p:sp>
            <p:nvSpPr>
              <p:cNvPr id="97" name="Oval 96">
                <a:extLst>
                  <a:ext uri="{FF2B5EF4-FFF2-40B4-BE49-F238E27FC236}">
                    <a16:creationId xmlns:a16="http://schemas.microsoft.com/office/drawing/2014/main" id="{47BECC36-E4F4-9F46-00B2-232F47ED76A7}"/>
                  </a:ext>
                </a:extLst>
              </p:cNvPr>
              <p:cNvSpPr/>
              <p:nvPr/>
            </p:nvSpPr>
            <p:spPr>
              <a:xfrm>
                <a:off x="4688970" y="5460806"/>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8" name="Graphic 97">
                <a:extLst>
                  <a:ext uri="{FF2B5EF4-FFF2-40B4-BE49-F238E27FC236}">
                    <a16:creationId xmlns:a16="http://schemas.microsoft.com/office/drawing/2014/main" id="{FC00F778-3104-6968-BED9-25F9FF35F6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98895" y="5570731"/>
                <a:ext cx="452438" cy="452438"/>
              </a:xfrm>
              <a:prstGeom prst="rect">
                <a:avLst/>
              </a:prstGeom>
            </p:spPr>
          </p:pic>
        </p:grpSp>
      </p:grpSp>
      <p:grpSp>
        <p:nvGrpSpPr>
          <p:cNvPr id="52" name="グループ化 51">
            <a:extLst>
              <a:ext uri="{FF2B5EF4-FFF2-40B4-BE49-F238E27FC236}">
                <a16:creationId xmlns:a16="http://schemas.microsoft.com/office/drawing/2014/main" id="{B3A62B79-F795-0175-2699-CC639F748393}"/>
              </a:ext>
            </a:extLst>
          </p:cNvPr>
          <p:cNvGrpSpPr/>
          <p:nvPr/>
        </p:nvGrpSpPr>
        <p:grpSpPr>
          <a:xfrm>
            <a:off x="6193042" y="3701283"/>
            <a:ext cx="5400000" cy="672288"/>
            <a:chOff x="6485232" y="3477316"/>
            <a:chExt cx="5400000" cy="672288"/>
          </a:xfrm>
        </p:grpSpPr>
        <p:sp>
          <p:nvSpPr>
            <p:cNvPr id="105" name="Rectangle 104">
              <a:extLst>
                <a:ext uri="{FF2B5EF4-FFF2-40B4-BE49-F238E27FC236}">
                  <a16:creationId xmlns:a16="http://schemas.microsoft.com/office/drawing/2014/main" id="{F2400EA5-A655-A1A9-D98B-015DAD6E640B}"/>
                </a:ext>
              </a:extLst>
            </p:cNvPr>
            <p:cNvSpPr/>
            <p:nvPr/>
          </p:nvSpPr>
          <p:spPr>
            <a:xfrm>
              <a:off x="6749040" y="3559660"/>
              <a:ext cx="5136192" cy="50760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468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Key secondary endpoint: </a:t>
              </a: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ALP normalization</a:t>
              </a:r>
              <a:endPar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07" name="Oval 106">
              <a:extLst>
                <a:ext uri="{FF2B5EF4-FFF2-40B4-BE49-F238E27FC236}">
                  <a16:creationId xmlns:a16="http://schemas.microsoft.com/office/drawing/2014/main" id="{A9E264A7-AB2F-6628-B67E-0FB7C961FDD7}"/>
                </a:ext>
              </a:extLst>
            </p:cNvPr>
            <p:cNvSpPr/>
            <p:nvPr/>
          </p:nvSpPr>
          <p:spPr>
            <a:xfrm>
              <a:off x="6485232" y="3477316"/>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09" name="Graphic 108">
              <a:extLst>
                <a:ext uri="{FF2B5EF4-FFF2-40B4-BE49-F238E27FC236}">
                  <a16:creationId xmlns:a16="http://schemas.microsoft.com/office/drawing/2014/main" id="{663A725B-640B-7FE1-50BC-03EBDCE4FD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641116" y="3633201"/>
              <a:ext cx="360519" cy="360519"/>
            </a:xfrm>
            <a:prstGeom prst="rect">
              <a:avLst/>
            </a:prstGeom>
          </p:spPr>
        </p:pic>
      </p:grpSp>
      <p:grpSp>
        <p:nvGrpSpPr>
          <p:cNvPr id="51" name="グループ化 50">
            <a:extLst>
              <a:ext uri="{FF2B5EF4-FFF2-40B4-BE49-F238E27FC236}">
                <a16:creationId xmlns:a16="http://schemas.microsoft.com/office/drawing/2014/main" id="{2FD2D4C5-0F35-339B-5F99-FDBB5BC44831}"/>
              </a:ext>
            </a:extLst>
          </p:cNvPr>
          <p:cNvGrpSpPr/>
          <p:nvPr/>
        </p:nvGrpSpPr>
        <p:grpSpPr>
          <a:xfrm>
            <a:off x="6521930" y="4369497"/>
            <a:ext cx="5071112" cy="672288"/>
            <a:chOff x="7042720" y="4369497"/>
            <a:chExt cx="5071112" cy="672288"/>
          </a:xfrm>
        </p:grpSpPr>
        <p:sp>
          <p:nvSpPr>
            <p:cNvPr id="123" name="Rectangle 122">
              <a:extLst>
                <a:ext uri="{FF2B5EF4-FFF2-40B4-BE49-F238E27FC236}">
                  <a16:creationId xmlns:a16="http://schemas.microsoft.com/office/drawing/2014/main" id="{BDC538F3-7B3B-F715-3F46-FFAA7989CAE3}"/>
                </a:ext>
              </a:extLst>
            </p:cNvPr>
            <p:cNvSpPr/>
            <p:nvPr/>
          </p:nvSpPr>
          <p:spPr>
            <a:xfrm>
              <a:off x="7378863" y="4452382"/>
              <a:ext cx="4734969" cy="50651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468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Additional endpoints </a:t>
              </a: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include achievement of POISE criteria</a:t>
              </a:r>
              <a:r>
                <a:rPr kumimoji="0" lang="en-US" sz="1400" i="0" u="none" strike="noStrike" kern="1200" cap="none" spc="0" normalizeH="0" baseline="30000" noProof="0">
                  <a:ln>
                    <a:noFill/>
                  </a:ln>
                  <a:solidFill>
                    <a:srgbClr val="004B87"/>
                  </a:solidFill>
                  <a:effectLst/>
                  <a:uLnTx/>
                  <a:uFillTx/>
                  <a:latin typeface="Arial" panose="020B0604020202020204" pitchFamily="34" charset="0"/>
                  <a:cs typeface="Arial" panose="020B0604020202020204" pitchFamily="34" charset="0"/>
                </a:rPr>
                <a:t>†</a:t>
              </a:r>
              <a:r>
                <a:rPr kumimoji="0" lang="en-US" sz="1400" i="0" u="none" strike="noStrike" kern="1200" cap="none" spc="0" normalizeH="0" noProof="0">
                  <a:ln>
                    <a:noFill/>
                  </a:ln>
                  <a:solidFill>
                    <a:srgbClr val="004B87"/>
                  </a:solidFill>
                  <a:effectLst/>
                  <a:uLnTx/>
                  <a:uFillTx/>
                  <a:latin typeface="Arial" panose="020B0604020202020204" pitchFamily="34" charset="0"/>
                  <a:cs typeface="Arial" panose="020B0604020202020204" pitchFamily="34" charset="0"/>
                </a:rPr>
                <a:t>,</a:t>
              </a: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 PROs</a:t>
              </a:r>
              <a:r>
                <a:rPr kumimoji="0" lang="en-US" sz="1400" i="0" u="none" strike="noStrike" kern="1200" cap="none" spc="0" normalizeH="0" baseline="30000" noProof="0">
                  <a:ln>
                    <a:noFill/>
                  </a:ln>
                  <a:solidFill>
                    <a:srgbClr val="004B87"/>
                  </a:solidFill>
                  <a:effectLst/>
                  <a:uLnTx/>
                  <a:uFillTx/>
                  <a:latin typeface="Arial" panose="020B0604020202020204" pitchFamily="34" charset="0"/>
                  <a:cs typeface="Arial" panose="020B0604020202020204" pitchFamily="34" charset="0"/>
                </a:rPr>
                <a:t>‡</a:t>
              </a:r>
              <a:r>
                <a:rPr kumimoji="0" lang="en-US" sz="1400" i="0" u="none" strike="noStrike" kern="1200" cap="none" spc="0" normalizeH="0" noProof="0">
                  <a:ln>
                    <a:noFill/>
                  </a:ln>
                  <a:solidFill>
                    <a:srgbClr val="004B87"/>
                  </a:solidFill>
                  <a:effectLst/>
                  <a:uLnTx/>
                  <a:uFillTx/>
                  <a:latin typeface="Arial" panose="020B0604020202020204" pitchFamily="34" charset="0"/>
                  <a:cs typeface="Arial" panose="020B0604020202020204" pitchFamily="34" charset="0"/>
                </a:rPr>
                <a:t>, and</a:t>
              </a:r>
              <a:r>
                <a:rPr lang="en-US" sz="1400">
                  <a:solidFill>
                    <a:srgbClr val="004B87"/>
                  </a:solidFill>
                  <a:latin typeface="Arial" panose="020B0604020202020204"/>
                </a:rPr>
                <a:t> safety (AEs)</a:t>
              </a:r>
              <a:endPar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24" name="Oval 123">
              <a:extLst>
                <a:ext uri="{FF2B5EF4-FFF2-40B4-BE49-F238E27FC236}">
                  <a16:creationId xmlns:a16="http://schemas.microsoft.com/office/drawing/2014/main" id="{87062458-2F0B-F417-8FC7-B8EFF1395321}"/>
                </a:ext>
              </a:extLst>
            </p:cNvPr>
            <p:cNvSpPr/>
            <p:nvPr/>
          </p:nvSpPr>
          <p:spPr>
            <a:xfrm>
              <a:off x="7042720" y="4369497"/>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5" name="Graphic 124">
              <a:extLst>
                <a:ext uri="{FF2B5EF4-FFF2-40B4-BE49-F238E27FC236}">
                  <a16:creationId xmlns:a16="http://schemas.microsoft.com/office/drawing/2014/main" id="{19FEDA74-051E-BFFB-A0A4-DBFC05E12AF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179389" y="4506166"/>
              <a:ext cx="398950" cy="398950"/>
            </a:xfrm>
            <a:prstGeom prst="rect">
              <a:avLst/>
            </a:prstGeom>
          </p:spPr>
        </p:pic>
      </p:grpSp>
      <p:cxnSp>
        <p:nvCxnSpPr>
          <p:cNvPr id="6" name="Straight Connector 5">
            <a:extLst>
              <a:ext uri="{FF2B5EF4-FFF2-40B4-BE49-F238E27FC236}">
                <a16:creationId xmlns:a16="http://schemas.microsoft.com/office/drawing/2014/main" id="{4A7AEC77-6443-B96D-F2B9-188CA643CC89}"/>
              </a:ext>
            </a:extLst>
          </p:cNvPr>
          <p:cNvCxnSpPr>
            <a:cxnSpLocks/>
          </p:cNvCxnSpPr>
          <p:nvPr/>
        </p:nvCxnSpPr>
        <p:spPr>
          <a:xfrm>
            <a:off x="533191" y="2776252"/>
            <a:ext cx="10704016"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pic>
        <p:nvPicPr>
          <p:cNvPr id="12" name="Picture 11">
            <a:hlinkClick r:id="rId7" action="ppaction://hlinksldjump"/>
            <a:extLst>
              <a:ext uri="{FF2B5EF4-FFF2-40B4-BE49-F238E27FC236}">
                <a16:creationId xmlns:a16="http://schemas.microsoft.com/office/drawing/2014/main" id="{C345F698-649E-2365-CBBB-4C145502EAFD}"/>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20897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645CB-1D5F-51E0-F8FF-20193CC413A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E6D7F2-8961-46D5-116B-91EA13074D00}"/>
              </a:ext>
            </a:extLst>
          </p:cNvPr>
          <p:cNvSpPr>
            <a:spLocks noGrp="1"/>
          </p:cNvSpPr>
          <p:nvPr>
            <p:ph idx="1"/>
          </p:nvPr>
        </p:nvSpPr>
        <p:spPr>
          <a:xfrm>
            <a:off x="194460" y="998072"/>
            <a:ext cx="4710041" cy="4047262"/>
          </a:xfrm>
        </p:spPr>
        <p:txBody>
          <a:bodyPr wrap="square">
            <a:spAutoFit/>
          </a:bodyPr>
          <a:lstStyle/>
          <a:p>
            <a:pPr marL="0" indent="0">
              <a:lnSpc>
                <a:spcPct val="100000"/>
              </a:lnSpc>
              <a:buNone/>
            </a:pPr>
            <a:r>
              <a:rPr lang="en-US" sz="2000" b="1" noProof="0" dirty="0">
                <a:solidFill>
                  <a:schemeClr val="bg1"/>
                </a:solidFill>
                <a:highlight>
                  <a:srgbClr val="FF6720"/>
                </a:highlight>
                <a:latin typeface="Arial" panose="020B0604020202020204" pitchFamily="34" charset="0"/>
                <a:cs typeface="Arial" panose="020B0604020202020204" pitchFamily="34" charset="0"/>
              </a:rPr>
              <a:t>RESULTS</a:t>
            </a:r>
          </a:p>
          <a:p>
            <a:pPr marL="268288" indent="-268288">
              <a:lnSpc>
                <a:spcPct val="100000"/>
              </a:lnSpc>
              <a:spcBef>
                <a:spcPts val="600"/>
              </a:spcBef>
            </a:pPr>
            <a:r>
              <a:rPr lang="en-US" sz="1550" dirty="0">
                <a:latin typeface="Arial" panose="020B0604020202020204" pitchFamily="34" charset="0"/>
                <a:cs typeface="Arial" panose="020B0604020202020204" pitchFamily="34" charset="0"/>
              </a:rPr>
              <a:t>Mean (SD) age was 60.0 (12.3) years; </a:t>
            </a:r>
            <a:br>
              <a:rPr lang="en-US" sz="1550" dirty="0">
                <a:latin typeface="Arial" panose="020B0604020202020204" pitchFamily="34" charset="0"/>
                <a:cs typeface="Arial" panose="020B0604020202020204" pitchFamily="34" charset="0"/>
              </a:rPr>
            </a:br>
            <a:r>
              <a:rPr lang="en-US" sz="1550" dirty="0">
                <a:latin typeface="Arial" panose="020B0604020202020204" pitchFamily="34" charset="0"/>
                <a:cs typeface="Arial" panose="020B0604020202020204" pitchFamily="34" charset="0"/>
              </a:rPr>
              <a:t>80.4% were female; 52.2% were from </a:t>
            </a:r>
            <a:br>
              <a:rPr lang="en-US" sz="1550" dirty="0">
                <a:latin typeface="Arial" panose="020B0604020202020204" pitchFamily="34" charset="0"/>
                <a:cs typeface="Arial" panose="020B0604020202020204" pitchFamily="34" charset="0"/>
              </a:rPr>
            </a:br>
            <a:r>
              <a:rPr lang="en-US" sz="1550" dirty="0">
                <a:latin typeface="Arial" panose="020B0604020202020204" pitchFamily="34" charset="0"/>
                <a:cs typeface="Arial" panose="020B0604020202020204" pitchFamily="34" charset="0"/>
              </a:rPr>
              <a:t>North America and 47.8% from Japan; </a:t>
            </a:r>
            <a:br>
              <a:rPr lang="en-US" sz="1550" dirty="0">
                <a:latin typeface="Arial" panose="020B0604020202020204" pitchFamily="34" charset="0"/>
                <a:cs typeface="Arial" panose="020B0604020202020204" pitchFamily="34" charset="0"/>
              </a:rPr>
            </a:br>
            <a:r>
              <a:rPr lang="en-US" sz="1550" dirty="0">
                <a:latin typeface="Arial" panose="020B0604020202020204" pitchFamily="34" charset="0"/>
                <a:cs typeface="Arial" panose="020B0604020202020204" pitchFamily="34" charset="0"/>
              </a:rPr>
              <a:t>BMI was 26.7 (7.5) kg/m</a:t>
            </a:r>
            <a:r>
              <a:rPr lang="en-US" sz="1550" baseline="30000" dirty="0">
                <a:latin typeface="Arial" panose="020B0604020202020204" pitchFamily="34" charset="0"/>
                <a:cs typeface="Arial" panose="020B0604020202020204" pitchFamily="34" charset="0"/>
              </a:rPr>
              <a:t>2</a:t>
            </a:r>
          </a:p>
          <a:p>
            <a:pPr marL="268288" indent="-268288">
              <a:lnSpc>
                <a:spcPct val="100000"/>
              </a:lnSpc>
              <a:spcBef>
                <a:spcPts val="600"/>
              </a:spcBef>
            </a:pPr>
            <a:r>
              <a:rPr lang="en-US" sz="1550" dirty="0">
                <a:latin typeface="Arial" panose="020B0604020202020204" pitchFamily="34" charset="0"/>
                <a:cs typeface="Arial" panose="020B0604020202020204" pitchFamily="34" charset="0"/>
              </a:rPr>
              <a:t>Baseline ALP levels were 216.5 (49.8), </a:t>
            </a:r>
            <a:br>
              <a:rPr lang="en-US" sz="1550" dirty="0">
                <a:latin typeface="Arial" panose="020B0604020202020204" pitchFamily="34" charset="0"/>
                <a:cs typeface="Arial" panose="020B0604020202020204" pitchFamily="34" charset="0"/>
              </a:rPr>
            </a:br>
            <a:r>
              <a:rPr lang="en-US" sz="1550" dirty="0">
                <a:latin typeface="Arial" panose="020B0604020202020204" pitchFamily="34" charset="0"/>
                <a:cs typeface="Arial" panose="020B0604020202020204" pitchFamily="34" charset="0"/>
              </a:rPr>
              <a:t>263.8 (124.9) and 271.5 (172.4) U/L, and </a:t>
            </a:r>
            <a:br>
              <a:rPr lang="en-US" sz="1550" dirty="0">
                <a:latin typeface="Arial" panose="020B0604020202020204" pitchFamily="34" charset="0"/>
                <a:cs typeface="Arial" panose="020B0604020202020204" pitchFamily="34" charset="0"/>
              </a:rPr>
            </a:br>
            <a:r>
              <a:rPr lang="en-US" sz="1550" dirty="0">
                <a:latin typeface="Arial" panose="020B0604020202020204" pitchFamily="34" charset="0"/>
                <a:cs typeface="Arial" panose="020B0604020202020204" pitchFamily="34" charset="0"/>
              </a:rPr>
              <a:t>1, 3 and 2 patients had ALP &gt;3× ULN in K-808 </a:t>
            </a:r>
            <a:br>
              <a:rPr lang="en-US" sz="1550" dirty="0">
                <a:latin typeface="Arial" panose="020B0604020202020204" pitchFamily="34" charset="0"/>
                <a:cs typeface="Arial" panose="020B0604020202020204" pitchFamily="34" charset="0"/>
              </a:rPr>
            </a:br>
            <a:r>
              <a:rPr lang="en-US" sz="1550" dirty="0">
                <a:latin typeface="Arial" panose="020B0604020202020204" pitchFamily="34" charset="0"/>
                <a:cs typeface="Arial" panose="020B0604020202020204" pitchFamily="34" charset="0"/>
              </a:rPr>
              <a:t>0.2 mg, 0.4 mg and placebo groups, respectively</a:t>
            </a:r>
          </a:p>
          <a:p>
            <a:pPr marL="268288" indent="-268288">
              <a:lnSpc>
                <a:spcPct val="100000"/>
              </a:lnSpc>
              <a:spcBef>
                <a:spcPts val="600"/>
              </a:spcBef>
            </a:pPr>
            <a:r>
              <a:rPr lang="en-US" sz="1550" dirty="0"/>
              <a:t>There were numerically greater </a:t>
            </a:r>
            <a:br>
              <a:rPr lang="en-US" sz="1550" dirty="0"/>
            </a:br>
            <a:r>
              <a:rPr lang="en-US" sz="1550" dirty="0"/>
              <a:t>improvements in fatigue and pruritus </a:t>
            </a:r>
            <a:br>
              <a:rPr lang="en-US" sz="1550" dirty="0"/>
            </a:br>
            <a:r>
              <a:rPr lang="en-US" sz="1550" dirty="0"/>
              <a:t>with K-808</a:t>
            </a:r>
          </a:p>
          <a:p>
            <a:pPr marL="268288" indent="-268288">
              <a:lnSpc>
                <a:spcPct val="100000"/>
              </a:lnSpc>
              <a:spcBef>
                <a:spcPts val="600"/>
              </a:spcBef>
            </a:pPr>
            <a:r>
              <a:rPr lang="en-US" sz="1550" dirty="0"/>
              <a:t>No serious AEs or safety concerns </a:t>
            </a:r>
            <a:br>
              <a:rPr lang="en-US" sz="1550" dirty="0"/>
            </a:br>
            <a:r>
              <a:rPr lang="en-US" sz="1550" dirty="0"/>
              <a:t>were identified during the 12-week </a:t>
            </a:r>
            <a:br>
              <a:rPr lang="en-US" sz="1550" dirty="0"/>
            </a:br>
            <a:r>
              <a:rPr lang="en-US" sz="1550" dirty="0"/>
              <a:t>treatment period</a:t>
            </a:r>
            <a:endParaRPr lang="en-NZ" sz="1550" dirty="0"/>
          </a:p>
        </p:txBody>
      </p:sp>
      <p:sp>
        <p:nvSpPr>
          <p:cNvPr id="4" name="Title 3">
            <a:extLst>
              <a:ext uri="{FF2B5EF4-FFF2-40B4-BE49-F238E27FC236}">
                <a16:creationId xmlns:a16="http://schemas.microsoft.com/office/drawing/2014/main" id="{7FFAEBE5-57F1-3F59-BB72-5DABADDDB136}"/>
              </a:ext>
            </a:extLst>
          </p:cNvPr>
          <p:cNvSpPr>
            <a:spLocks noGrp="1"/>
          </p:cNvSpPr>
          <p:nvPr>
            <p:ph type="title"/>
          </p:nvPr>
        </p:nvSpPr>
        <p:spPr>
          <a:xfrm>
            <a:off x="838199" y="0"/>
            <a:ext cx="10677211" cy="603849"/>
          </a:xfrm>
        </p:spPr>
        <p:txBody>
          <a:bodyPr>
            <a:noAutofit/>
          </a:bodyPr>
          <a:lstStyle/>
          <a:p>
            <a:r>
              <a:rPr lang="en-US" sz="2000" noProof="0" dirty="0">
                <a:latin typeface="Arial" panose="020B0604020202020204" pitchFamily="34" charset="0"/>
                <a:cs typeface="Arial" panose="020B0604020202020204" pitchFamily="34" charset="0"/>
              </a:rPr>
              <a:t>Safety and efficacy of </a:t>
            </a:r>
            <a:r>
              <a:rPr lang="en-US" sz="2000" noProof="0" dirty="0" err="1">
                <a:latin typeface="Arial" panose="020B0604020202020204" pitchFamily="34" charset="0"/>
                <a:cs typeface="Arial" panose="020B0604020202020204" pitchFamily="34" charset="0"/>
              </a:rPr>
              <a:t>pemafibrate</a:t>
            </a:r>
            <a:r>
              <a:rPr lang="en-US" sz="2000" noProof="0" dirty="0">
                <a:latin typeface="Arial" panose="020B0604020202020204" pitchFamily="34" charset="0"/>
                <a:cs typeface="Arial" panose="020B0604020202020204" pitchFamily="34" charset="0"/>
              </a:rPr>
              <a:t> (K-808), a selective PPAR</a:t>
            </a:r>
            <a:r>
              <a:rPr lang="el-GR" sz="2000" noProof="0" dirty="0">
                <a:latin typeface="Arial" panose="020B0604020202020204" pitchFamily="34" charset="0"/>
                <a:cs typeface="Arial" panose="020B0604020202020204" pitchFamily="34" charset="0"/>
              </a:rPr>
              <a:t>α</a:t>
            </a:r>
            <a:r>
              <a:rPr lang="en-NZ" sz="2000" noProof="0" dirty="0">
                <a:latin typeface="Arial" panose="020B0604020202020204" pitchFamily="34" charset="0"/>
                <a:cs typeface="Arial" panose="020B0604020202020204" pitchFamily="34" charset="0"/>
              </a:rPr>
              <a:t> </a:t>
            </a:r>
            <a:r>
              <a:rPr lang="en-US" sz="2000" noProof="0" dirty="0">
                <a:latin typeface="Arial" panose="020B0604020202020204" pitchFamily="34" charset="0"/>
                <a:cs typeface="Arial" panose="020B0604020202020204" pitchFamily="34" charset="0"/>
              </a:rPr>
              <a:t>modulator, in patients with PBC: 12-week data from the randomized, placebo-controlled, PEMA-PBC dose-finding study</a:t>
            </a:r>
          </a:p>
        </p:txBody>
      </p:sp>
      <p:sp>
        <p:nvSpPr>
          <p:cNvPr id="8" name="Text Placeholder 3">
            <a:extLst>
              <a:ext uri="{FF2B5EF4-FFF2-40B4-BE49-F238E27FC236}">
                <a16:creationId xmlns:a16="http://schemas.microsoft.com/office/drawing/2014/main" id="{63A3C274-9178-4DC0-A484-180D1A7837D6}"/>
              </a:ext>
            </a:extLst>
          </p:cNvPr>
          <p:cNvSpPr txBox="1">
            <a:spLocks/>
          </p:cNvSpPr>
          <p:nvPr/>
        </p:nvSpPr>
        <p:spPr>
          <a:xfrm>
            <a:off x="190499" y="6289675"/>
            <a:ext cx="10412658"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r>
              <a:rPr lang="en-US" sz="1100" noProof="0" dirty="0">
                <a:latin typeface="Arial" panose="020B0604020202020204" pitchFamily="34" charset="0"/>
                <a:cs typeface="Arial" panose="020B0604020202020204" pitchFamily="34" charset="0"/>
              </a:rPr>
              <a:t>Hirschfield GM, </a:t>
            </a:r>
            <a:r>
              <a:rPr lang="en-US" sz="1100" noProof="0" dirty="0">
                <a:solidFill>
                  <a:srgbClr val="004B87"/>
                </a:solidFill>
                <a:latin typeface="Arial" panose="020B0604020202020204" pitchFamily="34" charset="0"/>
                <a:cs typeface="Arial" panose="020B0604020202020204" pitchFamily="34" charset="0"/>
              </a:rPr>
              <a:t>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OS-106.</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8EF4D557-01F0-4A27-30BE-AFDA26987EFA}"/>
              </a:ext>
            </a:extLst>
          </p:cNvPr>
          <p:cNvCxnSpPr>
            <a:cxnSpLocks/>
          </p:cNvCxnSpPr>
          <p:nvPr/>
        </p:nvCxnSpPr>
        <p:spPr>
          <a:xfrm flipH="1">
            <a:off x="12764907" y="3480749"/>
            <a:ext cx="1" cy="2274743"/>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29CD20F0-3A3F-A3A6-7F96-5FCC381E652B}"/>
              </a:ext>
            </a:extLst>
          </p:cNvPr>
          <p:cNvGraphicFramePr/>
          <p:nvPr>
            <p:extLst>
              <p:ext uri="{D42A27DB-BD31-4B8C-83A1-F6EECF244321}">
                <p14:modId xmlns:p14="http://schemas.microsoft.com/office/powerpoint/2010/main" val="610366217"/>
              </p:ext>
            </p:extLst>
          </p:nvPr>
        </p:nvGraphicFramePr>
        <p:xfrm>
          <a:off x="4527452" y="3431676"/>
          <a:ext cx="3731780" cy="15175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C541D96-3D30-8E1B-B023-B8411568C869}"/>
              </a:ext>
            </a:extLst>
          </p:cNvPr>
          <p:cNvSpPr txBox="1"/>
          <p:nvPr/>
        </p:nvSpPr>
        <p:spPr>
          <a:xfrm>
            <a:off x="4963894" y="3086997"/>
            <a:ext cx="3673847" cy="276999"/>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Change in ALP from baseline to Week 12</a:t>
            </a:r>
          </a:p>
        </p:txBody>
      </p:sp>
      <p:grpSp>
        <p:nvGrpSpPr>
          <p:cNvPr id="12" name="Group 11">
            <a:extLst>
              <a:ext uri="{FF2B5EF4-FFF2-40B4-BE49-F238E27FC236}">
                <a16:creationId xmlns:a16="http://schemas.microsoft.com/office/drawing/2014/main" id="{1DFC9CA7-B602-09CF-6FE0-AE5430DBB547}"/>
              </a:ext>
            </a:extLst>
          </p:cNvPr>
          <p:cNvGrpSpPr/>
          <p:nvPr/>
        </p:nvGrpSpPr>
        <p:grpSpPr>
          <a:xfrm>
            <a:off x="8246052" y="3108176"/>
            <a:ext cx="3842925" cy="1957534"/>
            <a:chOff x="4702813" y="-700225"/>
            <a:chExt cx="3884217" cy="2742487"/>
          </a:xfrm>
        </p:grpSpPr>
        <p:graphicFrame>
          <p:nvGraphicFramePr>
            <p:cNvPr id="7" name="Chart 6">
              <a:extLst>
                <a:ext uri="{FF2B5EF4-FFF2-40B4-BE49-F238E27FC236}">
                  <a16:creationId xmlns:a16="http://schemas.microsoft.com/office/drawing/2014/main" id="{9E471652-2EA2-FFBD-3147-663D4E05422A}"/>
                </a:ext>
              </a:extLst>
            </p:cNvPr>
            <p:cNvGraphicFramePr/>
            <p:nvPr>
              <p:extLst>
                <p:ext uri="{D42A27DB-BD31-4B8C-83A1-F6EECF244321}">
                  <p14:modId xmlns:p14="http://schemas.microsoft.com/office/powerpoint/2010/main" val="1589290043"/>
                </p:ext>
              </p:extLst>
            </p:nvPr>
          </p:nvGraphicFramePr>
          <p:xfrm>
            <a:off x="4702813" y="-278344"/>
            <a:ext cx="3713320" cy="2320606"/>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A79F10B4-BDE0-0A15-3809-9C39CC4BC610}"/>
                </a:ext>
              </a:extLst>
            </p:cNvPr>
            <p:cNvSpPr txBox="1"/>
            <p:nvPr/>
          </p:nvSpPr>
          <p:spPr>
            <a:xfrm>
              <a:off x="4913183" y="-700225"/>
              <a:ext cx="3673847" cy="388073"/>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ALP normalization</a:t>
              </a:r>
            </a:p>
          </p:txBody>
        </p:sp>
      </p:grpSp>
      <p:sp>
        <p:nvSpPr>
          <p:cNvPr id="15" name="TextBox 14">
            <a:extLst>
              <a:ext uri="{FF2B5EF4-FFF2-40B4-BE49-F238E27FC236}">
                <a16:creationId xmlns:a16="http://schemas.microsoft.com/office/drawing/2014/main" id="{9D5B6418-7C40-5A5A-3589-28AA7910BE2D}"/>
              </a:ext>
            </a:extLst>
          </p:cNvPr>
          <p:cNvSpPr txBox="1"/>
          <p:nvPr/>
        </p:nvSpPr>
        <p:spPr>
          <a:xfrm>
            <a:off x="5185312" y="966165"/>
            <a:ext cx="3100820" cy="461665"/>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ALP normalization in patients with baseline ALP &gt;1.67× ULN (n=32)</a:t>
            </a:r>
          </a:p>
        </p:txBody>
      </p:sp>
      <p:graphicFrame>
        <p:nvGraphicFramePr>
          <p:cNvPr id="17" name="Chart 16">
            <a:extLst>
              <a:ext uri="{FF2B5EF4-FFF2-40B4-BE49-F238E27FC236}">
                <a16:creationId xmlns:a16="http://schemas.microsoft.com/office/drawing/2014/main" id="{76F9C727-31DB-136E-E852-A0B2DA88193C}"/>
              </a:ext>
            </a:extLst>
          </p:cNvPr>
          <p:cNvGraphicFramePr/>
          <p:nvPr>
            <p:extLst>
              <p:ext uri="{D42A27DB-BD31-4B8C-83A1-F6EECF244321}">
                <p14:modId xmlns:p14="http://schemas.microsoft.com/office/powerpoint/2010/main" val="270430787"/>
              </p:ext>
            </p:extLst>
          </p:nvPr>
        </p:nvGraphicFramePr>
        <p:xfrm>
          <a:off x="4624899" y="1227776"/>
          <a:ext cx="3661233" cy="2028065"/>
        </p:xfrm>
        <a:graphic>
          <a:graphicData uri="http://schemas.openxmlformats.org/drawingml/2006/chart">
            <c:chart xmlns:c="http://schemas.openxmlformats.org/drawingml/2006/chart" xmlns:r="http://schemas.openxmlformats.org/officeDocument/2006/relationships" r:id="rId5"/>
          </a:graphicData>
        </a:graphic>
      </p:graphicFrame>
      <p:grpSp>
        <p:nvGrpSpPr>
          <p:cNvPr id="18" name="Group 17">
            <a:extLst>
              <a:ext uri="{FF2B5EF4-FFF2-40B4-BE49-F238E27FC236}">
                <a16:creationId xmlns:a16="http://schemas.microsoft.com/office/drawing/2014/main" id="{08D33445-A7CA-E040-4284-376FFB30B8E2}"/>
              </a:ext>
            </a:extLst>
          </p:cNvPr>
          <p:cNvGrpSpPr/>
          <p:nvPr/>
        </p:nvGrpSpPr>
        <p:grpSpPr>
          <a:xfrm>
            <a:off x="8232789" y="922706"/>
            <a:ext cx="3973905" cy="2335843"/>
            <a:chOff x="4772070" y="1481406"/>
            <a:chExt cx="4708276" cy="2335843"/>
          </a:xfrm>
        </p:grpSpPr>
        <p:graphicFrame>
          <p:nvGraphicFramePr>
            <p:cNvPr id="19" name="Chart 18">
              <a:extLst>
                <a:ext uri="{FF2B5EF4-FFF2-40B4-BE49-F238E27FC236}">
                  <a16:creationId xmlns:a16="http://schemas.microsoft.com/office/drawing/2014/main" id="{008E3956-60A2-A621-761F-14E519F0D368}"/>
                </a:ext>
              </a:extLst>
            </p:cNvPr>
            <p:cNvGraphicFramePr/>
            <p:nvPr>
              <p:extLst>
                <p:ext uri="{D42A27DB-BD31-4B8C-83A1-F6EECF244321}">
                  <p14:modId xmlns:p14="http://schemas.microsoft.com/office/powerpoint/2010/main" val="434115949"/>
                </p:ext>
              </p:extLst>
            </p:nvPr>
          </p:nvGraphicFramePr>
          <p:xfrm>
            <a:off x="4772070" y="1789184"/>
            <a:ext cx="4337824" cy="2028065"/>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4B6F04F6-77BE-7273-8767-0FC14D4CC07A}"/>
                </a:ext>
              </a:extLst>
            </p:cNvPr>
            <p:cNvSpPr txBox="1"/>
            <p:nvPr/>
          </p:nvSpPr>
          <p:spPr>
            <a:xfrm>
              <a:off x="5018667" y="1481406"/>
              <a:ext cx="4461679" cy="461665"/>
            </a:xfrm>
            <a:prstGeom prst="rect">
              <a:avLst/>
            </a:prstGeom>
            <a:noFill/>
          </p:spPr>
          <p:txBody>
            <a:bodyPr wrap="square" rtlCol="0">
              <a:spAutoFit/>
            </a:bodyPr>
            <a:lstStyle/>
            <a:p>
              <a:pPr algn="ctr"/>
              <a:r>
                <a:rPr lang="en-NZ" sz="1200" b="1" dirty="0">
                  <a:latin typeface="Arial" panose="020B0604020202020204" pitchFamily="34" charset="0"/>
                  <a:cs typeface="Arial" panose="020B0604020202020204" pitchFamily="34" charset="0"/>
                </a:rPr>
                <a:t>Achievement of POISE criteria in patients with baseline ALP &gt;1.67× ULN (n=32)</a:t>
              </a:r>
            </a:p>
          </p:txBody>
        </p:sp>
      </p:grpSp>
      <p:sp>
        <p:nvSpPr>
          <p:cNvPr id="22" name="Content Placeholder 1">
            <a:extLst>
              <a:ext uri="{FF2B5EF4-FFF2-40B4-BE49-F238E27FC236}">
                <a16:creationId xmlns:a16="http://schemas.microsoft.com/office/drawing/2014/main" id="{E7F8105F-FA92-CA80-1932-D64AC6294C7D}"/>
              </a:ext>
            </a:extLst>
          </p:cNvPr>
          <p:cNvSpPr txBox="1">
            <a:spLocks/>
          </p:cNvSpPr>
          <p:nvPr/>
        </p:nvSpPr>
        <p:spPr>
          <a:xfrm>
            <a:off x="190499" y="4991729"/>
            <a:ext cx="11742480" cy="1461939"/>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FF6720"/>
                </a:highlight>
                <a:latin typeface="Arial" panose="020B0604020202020204" pitchFamily="34" charset="0"/>
                <a:cs typeface="Arial" panose="020B0604020202020204" pitchFamily="34" charset="0"/>
              </a:rPr>
              <a:t>CONCLUSIONS</a:t>
            </a:r>
          </a:p>
          <a:p>
            <a:pPr>
              <a:lnSpc>
                <a:spcPct val="100000"/>
              </a:lnSpc>
              <a:spcBef>
                <a:spcPts val="300"/>
              </a:spcBef>
            </a:pPr>
            <a:r>
              <a:rPr lang="en-US" sz="1600" dirty="0">
                <a:latin typeface="Arial" panose="020B0604020202020204" pitchFamily="34" charset="0"/>
                <a:cs typeface="Arial" panose="020B0604020202020204" pitchFamily="34" charset="0"/>
              </a:rPr>
              <a:t>In patients with PBC with insufficient response or intolerance to UDCA, adding </a:t>
            </a:r>
            <a:r>
              <a:rPr lang="en-US" sz="1600" dirty="0" err="1">
                <a:latin typeface="Arial" panose="020B0604020202020204" pitchFamily="34" charset="0"/>
                <a:cs typeface="Arial" panose="020B0604020202020204" pitchFamily="34" charset="0"/>
              </a:rPr>
              <a:t>pemafibrate</a:t>
            </a:r>
            <a:r>
              <a:rPr lang="en-US" sz="1600" dirty="0">
                <a:latin typeface="Arial" panose="020B0604020202020204" pitchFamily="34" charset="0"/>
                <a:cs typeface="Arial" panose="020B0604020202020204" pitchFamily="34" charset="0"/>
              </a:rPr>
              <a:t> (K-808), a highly selective PPAR</a:t>
            </a:r>
            <a:r>
              <a:rPr lang="el-GR" sz="1600" dirty="0">
                <a:latin typeface="Arial" panose="020B0604020202020204" pitchFamily="34" charset="0"/>
                <a:cs typeface="Arial" panose="020B0604020202020204" pitchFamily="34" charset="0"/>
              </a:rPr>
              <a:t>α</a:t>
            </a:r>
            <a:r>
              <a:rPr lang="en-US" sz="1600" dirty="0">
                <a:latin typeface="Arial" panose="020B0604020202020204" pitchFamily="34" charset="0"/>
                <a:cs typeface="Arial" panose="020B0604020202020204" pitchFamily="34" charset="0"/>
              </a:rPr>
              <a:t> modulator, for 12 weeks, led to clinically meaningful, and statistically significant, biochemical improvements in ALP, including normalization in ≥60% of participants</a:t>
            </a:r>
          </a:p>
          <a:p>
            <a:pPr>
              <a:lnSpc>
                <a:spcPct val="100000"/>
              </a:lnSpc>
              <a:spcBef>
                <a:spcPts val="300"/>
              </a:spcBef>
            </a:pPr>
            <a:r>
              <a:rPr lang="en-US" sz="1600" dirty="0">
                <a:latin typeface="Arial" panose="020B0604020202020204" pitchFamily="34" charset="0"/>
                <a:cs typeface="Arial" panose="020B0604020202020204" pitchFamily="34" charset="0"/>
              </a:rPr>
              <a:t>There were no safety concerns</a:t>
            </a:r>
            <a:endParaRPr lang="en-US" sz="1200" dirty="0">
              <a:solidFill>
                <a:schemeClr val="bg1"/>
              </a:solidFill>
              <a:highlight>
                <a:srgbClr val="FF6720"/>
              </a:highlight>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95333EDE-B56D-97C7-A2F7-CB60809A7D52}"/>
              </a:ext>
            </a:extLst>
          </p:cNvPr>
          <p:cNvCxnSpPr>
            <a:cxnSpLocks/>
          </p:cNvCxnSpPr>
          <p:nvPr/>
        </p:nvCxnSpPr>
        <p:spPr>
          <a:xfrm flipH="1">
            <a:off x="277731" y="4990905"/>
            <a:ext cx="11737077"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pic>
        <p:nvPicPr>
          <p:cNvPr id="11" name="Picture 10">
            <a:hlinkClick r:id="rId7" action="ppaction://hlinksldjump"/>
            <a:extLst>
              <a:ext uri="{FF2B5EF4-FFF2-40B4-BE49-F238E27FC236}">
                <a16:creationId xmlns:a16="http://schemas.microsoft.com/office/drawing/2014/main" id="{4AF9BBE7-6D9C-FA1F-234D-C49F9696694A}"/>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916508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2"/>
            <a:ext cx="4125730" cy="3444020"/>
          </a:xfrm>
        </p:spPr>
        <p:txBody>
          <a:bodyPr>
            <a:sp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a:latin typeface="Arial" panose="020B0604020202020204" pitchFamily="34" charset="0"/>
                <a:cs typeface="Arial" panose="020B0604020202020204" pitchFamily="34" charset="0"/>
              </a:rPr>
              <a:t>Up to 40% of patients with PBC have an inadequate response to UDCA, highlighting an unmet medical need</a:t>
            </a:r>
          </a:p>
          <a:p>
            <a:r>
              <a:rPr lang="en-US" sz="1600" noProof="0">
                <a:latin typeface="Arial" panose="020B0604020202020204" pitchFamily="34" charset="0"/>
                <a:cs typeface="Arial" panose="020B0604020202020204" pitchFamily="34" charset="0"/>
              </a:rPr>
              <a:t>Linafexor is a novel pulsatile FXR agonist with an ultra-short half-life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a:t>
            </a:r>
            <a:r>
              <a:rPr lang="en-US" sz="1600">
                <a:latin typeface="Arial" panose="020B0604020202020204" pitchFamily="34" charset="0"/>
                <a:cs typeface="Arial" panose="020B0604020202020204" pitchFamily="34" charset="0"/>
              </a:rPr>
              <a:t>~</a:t>
            </a:r>
            <a:r>
              <a:rPr lang="en-US" sz="1600" noProof="0">
                <a:latin typeface="Arial" panose="020B0604020202020204" pitchFamily="34" charset="0"/>
                <a:cs typeface="Arial" panose="020B0604020202020204" pitchFamily="34" charset="0"/>
              </a:rPr>
              <a:t>1 hour), designed to deliver choleretic and anti-inflammatory effects while minimizing the toxicity associated with continuous FXR occupancy</a:t>
            </a:r>
          </a:p>
          <a:p>
            <a:r>
              <a:rPr lang="en-US" sz="1600" b="1">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a:t>
            </a:r>
            <a:r>
              <a:rPr lang="en-US" sz="1600" noProof="0">
                <a:latin typeface="Arial" panose="020B0604020202020204" pitchFamily="34" charset="0"/>
                <a:cs typeface="Arial" panose="020B0604020202020204" pitchFamily="34" charset="0"/>
              </a:rPr>
              <a:t> evaluate the efficacy and safety of linafexor in patients with PBC and an inadequate response to UDCA</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100" noProof="0" dirty="0">
                <a:latin typeface="Arial" panose="020B0604020202020204" pitchFamily="34" charset="0"/>
                <a:cs typeface="Arial" panose="020B0604020202020204" pitchFamily="34" charset="0"/>
              </a:rPr>
              <a:t>*Defined as ALP &gt;1.67× ULN after ≥6 months of UDCA or </a:t>
            </a:r>
          </a:p>
          <a:p>
            <a:pPr marL="0" indent="0">
              <a:spcBef>
                <a:spcPts val="0"/>
              </a:spcBef>
              <a:buNone/>
            </a:pPr>
            <a:r>
              <a:rPr lang="en-US" sz="1100" noProof="0" dirty="0">
                <a:latin typeface="Arial" panose="020B0604020202020204" pitchFamily="34" charset="0"/>
                <a:cs typeface="Arial" panose="020B0604020202020204" pitchFamily="34" charset="0"/>
              </a:rPr>
              <a:t>UDCA intolerance.</a:t>
            </a:r>
            <a:br>
              <a:rPr lang="en-US" sz="1100" noProof="0" dirty="0">
                <a:latin typeface="Arial" panose="020B0604020202020204" pitchFamily="34" charset="0"/>
                <a:cs typeface="Arial" panose="020B0604020202020204" pitchFamily="34" charset="0"/>
              </a:rPr>
            </a:br>
            <a:r>
              <a:rPr lang="en-US" sz="1100" baseline="30000" noProof="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ALP &lt;1.67× ULN, ≥15% ALP reduction, and normal total bilirubin.</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Xiao X</a:t>
            </a:r>
            <a:r>
              <a:rPr lang="en-US" sz="1100" noProof="0" dirty="0">
                <a:solidFill>
                  <a:srgbClr val="004B87"/>
                </a:solidFill>
                <a:latin typeface="Arial" panose="020B0604020202020204" pitchFamily="34" charset="0"/>
                <a:cs typeface="Arial" panose="020B0604020202020204" pitchFamily="34" charset="0"/>
              </a:rPr>
              <a:t>, </a:t>
            </a:r>
            <a:r>
              <a:rPr lang="en-US" altLang="zh-CN" sz="1100" noProof="0" dirty="0">
                <a:solidFill>
                  <a:srgbClr val="004B87"/>
                </a:solidFill>
                <a:latin typeface="Arial" panose="020B0604020202020204" pitchFamily="34" charset="0"/>
                <a:cs typeface="Arial" panose="020B0604020202020204" pitchFamily="34" charset="0"/>
              </a:rPr>
              <a:t>Xiong M</a:t>
            </a:r>
            <a:r>
              <a:rPr lang="en-US" altLang="zh-CN" sz="1100" dirty="0">
                <a:solidFill>
                  <a:srgbClr val="004B87"/>
                </a:solidFill>
                <a:latin typeface="Arial" panose="020B0604020202020204" pitchFamily="34" charset="0"/>
                <a:cs typeface="Arial" panose="020B0604020202020204" pitchFamily="34" charset="0"/>
              </a:rPr>
              <a:t>,</a:t>
            </a:r>
            <a:r>
              <a:rPr lang="en-US" sz="1100" noProof="0" dirty="0">
                <a:solidFill>
                  <a:srgbClr val="004B87"/>
                </a:solidFill>
                <a:latin typeface="Arial" panose="020B0604020202020204" pitchFamily="34" charset="0"/>
                <a:cs typeface="Arial" panose="020B0604020202020204" pitchFamily="34" charset="0"/>
              </a:rPr>
              <a:t> 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OS-107.</a:t>
            </a: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4797141"/>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65" name="Rectangle 64">
            <a:extLst>
              <a:ext uri="{FF2B5EF4-FFF2-40B4-BE49-F238E27FC236}">
                <a16:creationId xmlns:a16="http://schemas.microsoft.com/office/drawing/2014/main" id="{591D61D6-F728-833B-A7C2-1BD3123D6542}"/>
              </a:ext>
            </a:extLst>
          </p:cNvPr>
          <p:cNvSpPr/>
          <p:nvPr/>
        </p:nvSpPr>
        <p:spPr>
          <a:xfrm>
            <a:off x="5101592" y="1842401"/>
            <a:ext cx="6088378" cy="83382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lvl="0" algn="ctr">
              <a:defRPr/>
            </a:pPr>
            <a:r>
              <a:rPr lang="en-GB" sz="1400">
                <a:solidFill>
                  <a:srgbClr val="004B87"/>
                </a:solidFill>
                <a:latin typeface="Arial" panose="020B0604020202020204"/>
              </a:rPr>
              <a:t>Patients with PBC and an inadequate response to UDCA*</a:t>
            </a:r>
            <a:endParaRPr lang="en-GB" sz="1400">
              <a:solidFill>
                <a:srgbClr val="004B87"/>
              </a:solidFill>
              <a:latin typeface="Arial" panose="020B0604020202020204" pitchFamily="34" charset="0"/>
              <a:cs typeface="Arial" panose="020B0604020202020204" pitchFamily="34" charset="0"/>
            </a:endParaRPr>
          </a:p>
          <a:p>
            <a:pPr lvl="0" algn="ctr">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(N=74)</a:t>
            </a:r>
          </a:p>
        </p:txBody>
      </p:sp>
      <p:sp>
        <p:nvSpPr>
          <p:cNvPr id="66" name="Rectangle 65">
            <a:extLst>
              <a:ext uri="{FF2B5EF4-FFF2-40B4-BE49-F238E27FC236}">
                <a16:creationId xmlns:a16="http://schemas.microsoft.com/office/drawing/2014/main" id="{D8B6767B-828F-D301-4126-9D89C57313EE}"/>
              </a:ext>
            </a:extLst>
          </p:cNvPr>
          <p:cNvSpPr/>
          <p:nvPr/>
        </p:nvSpPr>
        <p:spPr>
          <a:xfrm>
            <a:off x="5101591" y="1612259"/>
            <a:ext cx="5501566" cy="46028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a:solidFill>
                  <a:schemeClr val="bg1"/>
                </a:solidFill>
                <a:latin typeface="Arial" panose="020B0604020202020204"/>
              </a:rPr>
              <a:t>Multicentre, double-blind, Phase 2 trial</a:t>
            </a:r>
            <a:endParaRPr lang="en-US" sz="1400" b="1" noProof="0">
              <a:solidFill>
                <a:schemeClr val="bg1"/>
              </a:solidFill>
              <a:latin typeface="Arial" panose="020B0604020202020204"/>
            </a:endParaRPr>
          </a:p>
        </p:txBody>
      </p:sp>
      <p:grpSp>
        <p:nvGrpSpPr>
          <p:cNvPr id="67" name="Group 66">
            <a:extLst>
              <a:ext uri="{FF2B5EF4-FFF2-40B4-BE49-F238E27FC236}">
                <a16:creationId xmlns:a16="http://schemas.microsoft.com/office/drawing/2014/main" id="{99631236-E292-21D8-45FE-206F9C1186B3}"/>
              </a:ext>
            </a:extLst>
          </p:cNvPr>
          <p:cNvGrpSpPr/>
          <p:nvPr/>
        </p:nvGrpSpPr>
        <p:grpSpPr>
          <a:xfrm>
            <a:off x="4726756" y="1524718"/>
            <a:ext cx="747909" cy="718921"/>
            <a:chOff x="5065845" y="1524718"/>
            <a:chExt cx="747909" cy="718921"/>
          </a:xfrm>
        </p:grpSpPr>
        <p:sp>
          <p:nvSpPr>
            <p:cNvPr id="68" name="Oval 67">
              <a:extLst>
                <a:ext uri="{FF2B5EF4-FFF2-40B4-BE49-F238E27FC236}">
                  <a16:creationId xmlns:a16="http://schemas.microsoft.com/office/drawing/2014/main" id="{079FD2AC-4A3B-3BF0-7284-8F723FCD53F7}"/>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9" name="Graphic 68">
              <a:extLst>
                <a:ext uri="{FF2B5EF4-FFF2-40B4-BE49-F238E27FC236}">
                  <a16:creationId xmlns:a16="http://schemas.microsoft.com/office/drawing/2014/main" id="{1510AAC7-6CC3-2067-2C92-D99BE286C7A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grpSp>
        <p:nvGrpSpPr>
          <p:cNvPr id="70" name="Group 69">
            <a:extLst>
              <a:ext uri="{FF2B5EF4-FFF2-40B4-BE49-F238E27FC236}">
                <a16:creationId xmlns:a16="http://schemas.microsoft.com/office/drawing/2014/main" id="{0CDFDCF0-B69B-A048-07C0-AD0EEDF08A09}"/>
              </a:ext>
            </a:extLst>
          </p:cNvPr>
          <p:cNvGrpSpPr/>
          <p:nvPr/>
        </p:nvGrpSpPr>
        <p:grpSpPr>
          <a:xfrm>
            <a:off x="4616643" y="3706644"/>
            <a:ext cx="7055347" cy="387775"/>
            <a:chOff x="3481200" y="2890161"/>
            <a:chExt cx="7055347" cy="387775"/>
          </a:xfrm>
        </p:grpSpPr>
        <p:sp>
          <p:nvSpPr>
            <p:cNvPr id="71" name="Rectangle 70">
              <a:extLst>
                <a:ext uri="{FF2B5EF4-FFF2-40B4-BE49-F238E27FC236}">
                  <a16:creationId xmlns:a16="http://schemas.microsoft.com/office/drawing/2014/main" id="{92CD1DA4-BD06-AE5F-7169-268E0E5AB8F6}"/>
                </a:ext>
              </a:extLst>
            </p:cNvPr>
            <p:cNvSpPr/>
            <p:nvPr/>
          </p:nvSpPr>
          <p:spPr>
            <a:xfrm>
              <a:off x="3481200" y="2890161"/>
              <a:ext cx="1956890" cy="387775"/>
            </a:xfrm>
            <a:prstGeom prst="rect">
              <a:avLst/>
            </a:pr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Linafexor 2 mg QD</a:t>
              </a:r>
            </a:p>
          </p:txBody>
        </p:sp>
        <p:sp>
          <p:nvSpPr>
            <p:cNvPr id="72" name="Rectangle 71">
              <a:extLst>
                <a:ext uri="{FF2B5EF4-FFF2-40B4-BE49-F238E27FC236}">
                  <a16:creationId xmlns:a16="http://schemas.microsoft.com/office/drawing/2014/main" id="{D3CC890A-D945-7A9A-B547-AF6C4DA5776A}"/>
                </a:ext>
              </a:extLst>
            </p:cNvPr>
            <p:cNvSpPr/>
            <p:nvPr/>
          </p:nvSpPr>
          <p:spPr>
            <a:xfrm>
              <a:off x="8579657" y="2890161"/>
              <a:ext cx="1956890" cy="387775"/>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Placebo</a:t>
              </a:r>
            </a:p>
          </p:txBody>
        </p:sp>
        <p:sp>
          <p:nvSpPr>
            <p:cNvPr id="74" name="Rectangle 73">
              <a:extLst>
                <a:ext uri="{FF2B5EF4-FFF2-40B4-BE49-F238E27FC236}">
                  <a16:creationId xmlns:a16="http://schemas.microsoft.com/office/drawing/2014/main" id="{18BB3C1F-D558-C4D6-E970-C51A9D102364}"/>
                </a:ext>
              </a:extLst>
            </p:cNvPr>
            <p:cNvSpPr/>
            <p:nvPr/>
          </p:nvSpPr>
          <p:spPr>
            <a:xfrm>
              <a:off x="6030429" y="2890161"/>
              <a:ext cx="1956890" cy="38777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Linafexor 4 mg QD</a:t>
              </a:r>
            </a:p>
          </p:txBody>
        </p:sp>
      </p:grpSp>
      <p:cxnSp>
        <p:nvCxnSpPr>
          <p:cNvPr id="73" name="Connector: Elbow 72">
            <a:extLst>
              <a:ext uri="{FF2B5EF4-FFF2-40B4-BE49-F238E27FC236}">
                <a16:creationId xmlns:a16="http://schemas.microsoft.com/office/drawing/2014/main" id="{5BAF9C3B-84BD-D14D-3285-1B8E6301D019}"/>
              </a:ext>
            </a:extLst>
          </p:cNvPr>
          <p:cNvCxnSpPr>
            <a:cxnSpLocks/>
            <a:stCxn id="65" idx="2"/>
            <a:endCxn id="71" idx="0"/>
          </p:cNvCxnSpPr>
          <p:nvPr/>
        </p:nvCxnSpPr>
        <p:spPr>
          <a:xfrm rot="5400000">
            <a:off x="6355228" y="1916091"/>
            <a:ext cx="1030414" cy="2550693"/>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Connector: Elbow 77">
            <a:extLst>
              <a:ext uri="{FF2B5EF4-FFF2-40B4-BE49-F238E27FC236}">
                <a16:creationId xmlns:a16="http://schemas.microsoft.com/office/drawing/2014/main" id="{57A90BFA-F6DB-3156-CF2C-88F576AF223A}"/>
              </a:ext>
            </a:extLst>
          </p:cNvPr>
          <p:cNvCxnSpPr>
            <a:cxnSpLocks/>
            <a:stCxn id="65" idx="2"/>
            <a:endCxn id="72" idx="0"/>
          </p:cNvCxnSpPr>
          <p:nvPr/>
        </p:nvCxnSpPr>
        <p:spPr>
          <a:xfrm rot="16200000" flipH="1">
            <a:off x="8904456" y="1917555"/>
            <a:ext cx="1030414" cy="2547764"/>
          </a:xfrm>
          <a:prstGeom prst="bentConnector3">
            <a:avLst>
              <a:gd name="adj1" fmla="val 50000"/>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5D982F1A-572C-5E28-576E-4F851AAB4678}"/>
              </a:ext>
            </a:extLst>
          </p:cNvPr>
          <p:cNvCxnSpPr>
            <a:cxnSpLocks/>
            <a:stCxn id="65" idx="2"/>
            <a:endCxn id="74" idx="0"/>
          </p:cNvCxnSpPr>
          <p:nvPr/>
        </p:nvCxnSpPr>
        <p:spPr>
          <a:xfrm flipH="1">
            <a:off x="8144317" y="2676230"/>
            <a:ext cx="1464" cy="103041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E8E2994-872E-4CC9-5B8E-187AA7234B10}"/>
              </a:ext>
            </a:extLst>
          </p:cNvPr>
          <p:cNvGrpSpPr/>
          <p:nvPr/>
        </p:nvGrpSpPr>
        <p:grpSpPr>
          <a:xfrm>
            <a:off x="6243002" y="4329452"/>
            <a:ext cx="3802629" cy="556234"/>
            <a:chOff x="5800511" y="4717790"/>
            <a:chExt cx="3802629" cy="556234"/>
          </a:xfrm>
        </p:grpSpPr>
        <p:sp>
          <p:nvSpPr>
            <p:cNvPr id="88" name="Arrow: Pentagon 87">
              <a:extLst>
                <a:ext uri="{FF2B5EF4-FFF2-40B4-BE49-F238E27FC236}">
                  <a16:creationId xmlns:a16="http://schemas.microsoft.com/office/drawing/2014/main" id="{431A7242-2FE1-EC49-D086-24F3707D919D}"/>
                </a:ext>
              </a:extLst>
            </p:cNvPr>
            <p:cNvSpPr/>
            <p:nvPr/>
          </p:nvSpPr>
          <p:spPr>
            <a:xfrm>
              <a:off x="6236745" y="4762250"/>
              <a:ext cx="2166686" cy="247473"/>
            </a:xfrm>
            <a:prstGeom prst="homePlate">
              <a:avLst/>
            </a:prstGeom>
            <a:solidFill>
              <a:schemeClr val="accent2">
                <a:lumMod val="20000"/>
                <a:lumOff val="8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2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ea typeface="+mn-ea"/>
                <a:cs typeface="+mn-cs"/>
              </a:endParaRPr>
            </a:p>
          </p:txBody>
        </p:sp>
        <p:sp>
          <p:nvSpPr>
            <p:cNvPr id="89" name="Oval 88">
              <a:extLst>
                <a:ext uri="{FF2B5EF4-FFF2-40B4-BE49-F238E27FC236}">
                  <a16:creationId xmlns:a16="http://schemas.microsoft.com/office/drawing/2014/main" id="{BB636B10-DB1D-2A84-77A4-B6B0080E3662}"/>
                </a:ext>
              </a:extLst>
            </p:cNvPr>
            <p:cNvSpPr/>
            <p:nvPr/>
          </p:nvSpPr>
          <p:spPr>
            <a:xfrm>
              <a:off x="6025038" y="4736827"/>
              <a:ext cx="332648" cy="3326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0</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90" name="Oval 89">
              <a:extLst>
                <a:ext uri="{FF2B5EF4-FFF2-40B4-BE49-F238E27FC236}">
                  <a16:creationId xmlns:a16="http://schemas.microsoft.com/office/drawing/2014/main" id="{6D511C41-A816-32E4-F44C-0CFE38DDA8E2}"/>
                </a:ext>
              </a:extLst>
            </p:cNvPr>
            <p:cNvSpPr/>
            <p:nvPr/>
          </p:nvSpPr>
          <p:spPr>
            <a:xfrm>
              <a:off x="7674888" y="4736827"/>
              <a:ext cx="332648" cy="332648"/>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12</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B29C736E-93FA-A49E-D378-1B2AE285ECB1}"/>
                </a:ext>
              </a:extLst>
            </p:cNvPr>
            <p:cNvSpPr/>
            <p:nvPr/>
          </p:nvSpPr>
          <p:spPr>
            <a:xfrm>
              <a:off x="5800511" y="5050221"/>
              <a:ext cx="672288" cy="22380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rIns="0" numCol="1" rtlCol="0" anchor="t"/>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chemeClr val="tx2"/>
                  </a:solidFill>
                  <a:effectLst/>
                  <a:uLnTx/>
                  <a:uFillTx/>
                  <a:latin typeface="Arial" panose="020B0604020202020204" pitchFamily="34" charset="0"/>
                  <a:cs typeface="Arial" panose="020B0604020202020204" pitchFamily="34" charset="0"/>
                  <a:sym typeface="Wingdings 2" panose="05020102010507070707" pitchFamily="18" charset="2"/>
                </a:rPr>
                <a:t>Week</a:t>
              </a:r>
            </a:p>
          </p:txBody>
        </p:sp>
        <p:sp>
          <p:nvSpPr>
            <p:cNvPr id="92" name="Rectangle: Rounded Corners 91">
              <a:extLst>
                <a:ext uri="{FF2B5EF4-FFF2-40B4-BE49-F238E27FC236}">
                  <a16:creationId xmlns:a16="http://schemas.microsoft.com/office/drawing/2014/main" id="{2F0010C7-9D3A-741D-3A70-3A5062432D87}"/>
                </a:ext>
              </a:extLst>
            </p:cNvPr>
            <p:cNvSpPr/>
            <p:nvPr/>
          </p:nvSpPr>
          <p:spPr>
            <a:xfrm>
              <a:off x="8358296" y="4717790"/>
              <a:ext cx="1244844" cy="332648"/>
            </a:xfrm>
            <a:prstGeom prst="round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chemeClr val="accent2"/>
                  </a:solidFill>
                  <a:latin typeface="Arial" panose="020B0604020202020204" pitchFamily="34" charset="0"/>
                  <a:cs typeface="Arial" panose="020B0604020202020204" pitchFamily="34" charset="0"/>
                </a:rPr>
                <a:t>40-week OLE</a:t>
              </a:r>
              <a:endParaRPr kumimoji="0" lang="en-NZ" sz="14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endParaRPr>
            </a:p>
          </p:txBody>
        </p:sp>
      </p:grpSp>
      <p:grpSp>
        <p:nvGrpSpPr>
          <p:cNvPr id="100" name="Group 99">
            <a:extLst>
              <a:ext uri="{FF2B5EF4-FFF2-40B4-BE49-F238E27FC236}">
                <a16:creationId xmlns:a16="http://schemas.microsoft.com/office/drawing/2014/main" id="{3D22090E-5162-3498-0210-0697261807AC}"/>
              </a:ext>
            </a:extLst>
          </p:cNvPr>
          <p:cNvGrpSpPr/>
          <p:nvPr/>
        </p:nvGrpSpPr>
        <p:grpSpPr>
          <a:xfrm>
            <a:off x="4688970" y="4982754"/>
            <a:ext cx="6879436" cy="672388"/>
            <a:chOff x="4688970" y="5460806"/>
            <a:chExt cx="6879436" cy="672388"/>
          </a:xfrm>
        </p:grpSpPr>
        <p:sp>
          <p:nvSpPr>
            <p:cNvPr id="96" name="Rectangle 95">
              <a:extLst>
                <a:ext uri="{FF2B5EF4-FFF2-40B4-BE49-F238E27FC236}">
                  <a16:creationId xmlns:a16="http://schemas.microsoft.com/office/drawing/2014/main" id="{52063999-4C2F-AEB1-141D-1AE1F4ACF6CD}"/>
                </a:ext>
              </a:extLst>
            </p:cNvPr>
            <p:cNvSpPr/>
            <p:nvPr/>
          </p:nvSpPr>
          <p:spPr>
            <a:xfrm>
              <a:off x="5100710" y="5462159"/>
              <a:ext cx="6467696" cy="671035"/>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PRIMARY ENDPOINT</a:t>
              </a:r>
              <a:r>
                <a:rPr lang="en-GB" sz="1400" b="1">
                  <a:solidFill>
                    <a:srgbClr val="004B87"/>
                  </a:solidFill>
                  <a:latin typeface="Arial" panose="020B0604020202020204"/>
                </a:rPr>
                <a:t>S</a:t>
              </a: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 </a:t>
              </a:r>
            </a:p>
            <a:p>
              <a:pPr marL="285750" indent="-285750">
                <a:buFont typeface="Arial" panose="020B0604020202020204" pitchFamily="34" charset="0"/>
                <a:buChar char="•"/>
                <a:defRPr/>
              </a:pP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P</a:t>
              </a:r>
              <a:r>
                <a:rPr lang="en-US" sz="1400" err="1">
                  <a:solidFill>
                    <a:srgbClr val="004B87"/>
                  </a:solidFill>
                  <a:latin typeface="Arial" panose="020B0604020202020204"/>
                </a:rPr>
                <a:t>ercent</a:t>
              </a:r>
              <a:r>
                <a:rPr lang="en-US" sz="1400">
                  <a:solidFill>
                    <a:srgbClr val="004B87"/>
                  </a:solidFill>
                  <a:latin typeface="Arial" panose="020B0604020202020204"/>
                </a:rPr>
                <a:t> change in ALP from baseline to Week 12</a:t>
              </a:r>
            </a:p>
            <a:p>
              <a:pPr marL="285750" indent="-285750">
                <a:buFont typeface="Arial" panose="020B0604020202020204" pitchFamily="34" charset="0"/>
                <a:buChar char="•"/>
                <a:defRPr/>
              </a:pPr>
              <a:r>
                <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Safety and tolerability </a:t>
              </a:r>
              <a:r>
                <a:rPr kumimoji="0" lang="en-US"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rPr>
                <a:t>during the 12-week treatment period </a:t>
              </a:r>
              <a:endPar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72A0416F-4A5A-15E8-A9AE-50D2C86271C9}"/>
                </a:ext>
              </a:extLst>
            </p:cNvPr>
            <p:cNvGrpSpPr/>
            <p:nvPr/>
          </p:nvGrpSpPr>
          <p:grpSpPr>
            <a:xfrm>
              <a:off x="4688970" y="5460806"/>
              <a:ext cx="672288" cy="672288"/>
              <a:chOff x="4688970" y="5460806"/>
              <a:chExt cx="672288" cy="672288"/>
            </a:xfrm>
          </p:grpSpPr>
          <p:sp>
            <p:nvSpPr>
              <p:cNvPr id="97" name="Oval 96">
                <a:extLst>
                  <a:ext uri="{FF2B5EF4-FFF2-40B4-BE49-F238E27FC236}">
                    <a16:creationId xmlns:a16="http://schemas.microsoft.com/office/drawing/2014/main" id="{47BECC36-E4F4-9F46-00B2-232F47ED76A7}"/>
                  </a:ext>
                </a:extLst>
              </p:cNvPr>
              <p:cNvSpPr/>
              <p:nvPr/>
            </p:nvSpPr>
            <p:spPr>
              <a:xfrm>
                <a:off x="4688970" y="5460806"/>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8" name="Graphic 97">
                <a:extLst>
                  <a:ext uri="{FF2B5EF4-FFF2-40B4-BE49-F238E27FC236}">
                    <a16:creationId xmlns:a16="http://schemas.microsoft.com/office/drawing/2014/main" id="{FC00F778-3104-6968-BED9-25F9FF35F6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98895" y="5570731"/>
                <a:ext cx="452438" cy="452438"/>
              </a:xfrm>
              <a:prstGeom prst="rect">
                <a:avLst/>
              </a:prstGeom>
            </p:spPr>
          </p:pic>
        </p:grpSp>
      </p:grpSp>
      <p:grpSp>
        <p:nvGrpSpPr>
          <p:cNvPr id="110" name="Group 109">
            <a:extLst>
              <a:ext uri="{FF2B5EF4-FFF2-40B4-BE49-F238E27FC236}">
                <a16:creationId xmlns:a16="http://schemas.microsoft.com/office/drawing/2014/main" id="{34567A3A-DC9F-D31A-200C-A3E78ADD7703}"/>
              </a:ext>
            </a:extLst>
          </p:cNvPr>
          <p:cNvGrpSpPr/>
          <p:nvPr/>
        </p:nvGrpSpPr>
        <p:grpSpPr>
          <a:xfrm>
            <a:off x="4688970" y="5806807"/>
            <a:ext cx="6879436" cy="672288"/>
            <a:chOff x="4688970" y="5890796"/>
            <a:chExt cx="6879436" cy="672288"/>
          </a:xfrm>
        </p:grpSpPr>
        <p:grpSp>
          <p:nvGrpSpPr>
            <p:cNvPr id="104" name="Group 103">
              <a:extLst>
                <a:ext uri="{FF2B5EF4-FFF2-40B4-BE49-F238E27FC236}">
                  <a16:creationId xmlns:a16="http://schemas.microsoft.com/office/drawing/2014/main" id="{B5BE9A58-90CB-1E25-3A5F-D9CC47831F8D}"/>
                </a:ext>
              </a:extLst>
            </p:cNvPr>
            <p:cNvGrpSpPr/>
            <p:nvPr/>
          </p:nvGrpSpPr>
          <p:grpSpPr>
            <a:xfrm>
              <a:off x="4688970" y="5890796"/>
              <a:ext cx="6879436" cy="672288"/>
              <a:chOff x="4688970" y="5460806"/>
              <a:chExt cx="6879436" cy="672288"/>
            </a:xfrm>
          </p:grpSpPr>
          <p:sp>
            <p:nvSpPr>
              <p:cNvPr id="105" name="Rectangle 104">
                <a:extLst>
                  <a:ext uri="{FF2B5EF4-FFF2-40B4-BE49-F238E27FC236}">
                    <a16:creationId xmlns:a16="http://schemas.microsoft.com/office/drawing/2014/main" id="{F2400EA5-A655-A1A9-D98B-015DAD6E640B}"/>
                  </a:ext>
                </a:extLst>
              </p:cNvPr>
              <p:cNvSpPr/>
              <p:nvPr/>
            </p:nvSpPr>
            <p:spPr>
              <a:xfrm>
                <a:off x="5100710" y="5538649"/>
                <a:ext cx="6467696" cy="506519"/>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4B87"/>
                    </a:solidFill>
                    <a:effectLst/>
                    <a:uLnTx/>
                    <a:uFillTx/>
                    <a:latin typeface="Arial" panose="020B0604020202020204"/>
                    <a:ea typeface="+mn-ea"/>
                    <a:cs typeface="+mn-cs"/>
                  </a:rPr>
                  <a:t>SECONDARY ENDPOINTS: </a:t>
                </a:r>
                <a:r>
                  <a:rPr kumimoji="0" lang="en-US" sz="1400" i="0" u="none" strike="noStrike" kern="1200" cap="none" spc="0" normalizeH="0" baseline="0" noProof="0">
                    <a:ln>
                      <a:noFill/>
                    </a:ln>
                    <a:solidFill>
                      <a:srgbClr val="004B87"/>
                    </a:solidFill>
                    <a:effectLst/>
                    <a:uLnTx/>
                    <a:uFillTx/>
                    <a:latin typeface="Arial" panose="020B0604020202020204"/>
                    <a:ea typeface="+mn-ea"/>
                    <a:cs typeface="+mn-cs"/>
                  </a:rPr>
                  <a:t>Composite biochemical response,</a:t>
                </a:r>
                <a:r>
                  <a:rPr kumimoji="0" lang="en-US" sz="1400" i="0" u="none" strike="noStrike" kern="1200" cap="none" spc="0" normalizeH="0" baseline="30000" noProof="0">
                    <a:ln>
                      <a:noFill/>
                    </a:ln>
                    <a:solidFill>
                      <a:srgbClr val="004B87"/>
                    </a:solidFill>
                    <a:effectLst/>
                    <a:uLnTx/>
                    <a:uFillTx/>
                    <a:latin typeface="Arial" panose="020B0604020202020204" pitchFamily="34" charset="0"/>
                    <a:cs typeface="Arial" panose="020B0604020202020204" pitchFamily="34" charset="0"/>
                  </a:rPr>
                  <a:t>†</a:t>
                </a:r>
                <a:r>
                  <a:rPr kumimoji="0" lang="en-US" sz="1400" i="0" u="none" strike="noStrike" kern="1200" cap="none" spc="0" normalizeH="0" noProof="0">
                    <a:ln>
                      <a:noFill/>
                    </a:ln>
                    <a:solidFill>
                      <a:srgbClr val="004B87"/>
                    </a:solidFill>
                    <a:effectLst/>
                    <a:uLnTx/>
                    <a:uFillTx/>
                    <a:latin typeface="Arial" panose="020B0604020202020204" pitchFamily="34" charset="0"/>
                    <a:cs typeface="Arial" panose="020B0604020202020204" pitchFamily="34" charset="0"/>
                  </a:rPr>
                  <a:t> changes in other liver biochemistrie</a:t>
                </a:r>
                <a:r>
                  <a:rPr kumimoji="0" lang="en-US" altLang="zh-CN" sz="1400" i="0" u="none" strike="noStrike" kern="1200" cap="none" spc="0" normalizeH="0" noProof="0">
                    <a:ln>
                      <a:noFill/>
                    </a:ln>
                    <a:solidFill>
                      <a:srgbClr val="004B87"/>
                    </a:solidFill>
                    <a:effectLst/>
                    <a:uLnTx/>
                    <a:uFillTx/>
                    <a:latin typeface="Arial" panose="020B0604020202020204" pitchFamily="34" charset="0"/>
                    <a:cs typeface="Arial" panose="020B0604020202020204" pitchFamily="34" charset="0"/>
                  </a:rPr>
                  <a:t>s</a:t>
                </a:r>
                <a:endParaRPr kumimoji="0" lang="en-GB" sz="1400" i="0" u="none" strike="noStrike" kern="120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sp>
            <p:nvSpPr>
              <p:cNvPr id="107" name="Oval 106">
                <a:extLst>
                  <a:ext uri="{FF2B5EF4-FFF2-40B4-BE49-F238E27FC236}">
                    <a16:creationId xmlns:a16="http://schemas.microsoft.com/office/drawing/2014/main" id="{A9E264A7-AB2F-6628-B67E-0FB7C961FDD7}"/>
                  </a:ext>
                </a:extLst>
              </p:cNvPr>
              <p:cNvSpPr/>
              <p:nvPr/>
            </p:nvSpPr>
            <p:spPr>
              <a:xfrm>
                <a:off x="4688970" y="5460806"/>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09" name="Graphic 108">
              <a:extLst>
                <a:ext uri="{FF2B5EF4-FFF2-40B4-BE49-F238E27FC236}">
                  <a16:creationId xmlns:a16="http://schemas.microsoft.com/office/drawing/2014/main" id="{663A725B-640B-7FE1-50BC-03EBDCE4FD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44854" y="6046679"/>
              <a:ext cx="360519" cy="360519"/>
            </a:xfrm>
            <a:prstGeom prst="rect">
              <a:avLst/>
            </a:prstGeom>
          </p:spPr>
        </p:pic>
      </p:grpSp>
      <p:sp>
        <p:nvSpPr>
          <p:cNvPr id="3" name="Oval 2">
            <a:extLst>
              <a:ext uri="{FF2B5EF4-FFF2-40B4-BE49-F238E27FC236}">
                <a16:creationId xmlns:a16="http://schemas.microsoft.com/office/drawing/2014/main" id="{B390F509-3F98-852F-C93F-87902AACD4B6}"/>
              </a:ext>
            </a:extLst>
          </p:cNvPr>
          <p:cNvSpPr/>
          <p:nvPr/>
        </p:nvSpPr>
        <p:spPr>
          <a:xfrm>
            <a:off x="7816677" y="2840533"/>
            <a:ext cx="658212" cy="61204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NZ" sz="1400" b="1">
                <a:solidFill>
                  <a:schemeClr val="bg1"/>
                </a:solidFill>
                <a:latin typeface="Arial" panose="020B0604020202020204"/>
              </a:rPr>
              <a:t>R</a:t>
            </a:r>
            <a:endParaRPr lang="en-NZ" sz="1400" b="1" baseline="30000">
              <a:solidFill>
                <a:schemeClr val="bg1"/>
              </a:solidFill>
              <a:latin typeface="Arial" panose="020B0604020202020204"/>
            </a:endParaRPr>
          </a:p>
          <a:p>
            <a:pPr algn="ctr"/>
            <a:r>
              <a:rPr lang="en-NZ" sz="1400" b="1">
                <a:solidFill>
                  <a:schemeClr val="bg1"/>
                </a:solidFill>
                <a:latin typeface="Arial" panose="020B0604020202020204"/>
              </a:rPr>
              <a:t>1:1:1</a:t>
            </a:r>
          </a:p>
        </p:txBody>
      </p:sp>
      <p:sp>
        <p:nvSpPr>
          <p:cNvPr id="7" name="Title 3">
            <a:extLst>
              <a:ext uri="{FF2B5EF4-FFF2-40B4-BE49-F238E27FC236}">
                <a16:creationId xmlns:a16="http://schemas.microsoft.com/office/drawing/2014/main" id="{EB78A0C0-593D-54C5-AE0F-51C72FA29C18}"/>
              </a:ext>
            </a:extLst>
          </p:cNvPr>
          <p:cNvSpPr>
            <a:spLocks noGrp="1"/>
          </p:cNvSpPr>
          <p:nvPr>
            <p:ph type="title"/>
          </p:nvPr>
        </p:nvSpPr>
        <p:spPr>
          <a:xfrm>
            <a:off x="715800" y="0"/>
            <a:ext cx="10820400" cy="603849"/>
          </a:xfrm>
        </p:spPr>
        <p:txBody>
          <a:bodyPr>
            <a:noAutofit/>
          </a:bodyPr>
          <a:lstStyle/>
          <a:p>
            <a:r>
              <a:rPr lang="en-US" sz="2400" noProof="0">
                <a:latin typeface="Arial" panose="020B0604020202020204" pitchFamily="34" charset="0"/>
                <a:cs typeface="Arial" panose="020B0604020202020204" pitchFamily="34" charset="0"/>
              </a:rPr>
              <a:t>Linafexor in UDCA-inadequate PBC: A Phase 2 trial of a pulsatile FXR agonist</a:t>
            </a:r>
          </a:p>
        </p:txBody>
      </p:sp>
      <p:pic>
        <p:nvPicPr>
          <p:cNvPr id="4" name="Picture 3">
            <a:hlinkClick r:id="rId6" action="ppaction://hlinksldjump"/>
            <a:extLst>
              <a:ext uri="{FF2B5EF4-FFF2-40B4-BE49-F238E27FC236}">
                <a16:creationId xmlns:a16="http://schemas.microsoft.com/office/drawing/2014/main" id="{0D0B0D80-772C-D28E-9672-0BCA6A1E3C83}"/>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1408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7E66D-7B5A-8AA7-3B2B-3DF1D9D9B9B4}"/>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AE89EE-F95D-4B40-DA1E-E96ED13FB01A}"/>
              </a:ext>
            </a:extLst>
          </p:cNvPr>
          <p:cNvSpPr>
            <a:spLocks noGrp="1"/>
          </p:cNvSpPr>
          <p:nvPr>
            <p:ph idx="1"/>
          </p:nvPr>
        </p:nvSpPr>
        <p:spPr>
          <a:xfrm>
            <a:off x="194462" y="998072"/>
            <a:ext cx="4125730" cy="400110"/>
          </a:xfrm>
        </p:spPr>
        <p:txBody>
          <a:bodyPr>
            <a:sp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RESULTS</a:t>
            </a:r>
            <a:endParaRPr lang="en-US" sz="2000" noProof="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B55A72B-0641-3E3C-12B1-25A4101FA912}"/>
              </a:ext>
            </a:extLst>
          </p:cNvPr>
          <p:cNvSpPr>
            <a:spLocks noGrp="1"/>
          </p:cNvSpPr>
          <p:nvPr>
            <p:ph type="title"/>
          </p:nvPr>
        </p:nvSpPr>
        <p:spPr>
          <a:xfrm>
            <a:off x="715800" y="0"/>
            <a:ext cx="10820400" cy="603849"/>
          </a:xfrm>
        </p:spPr>
        <p:txBody>
          <a:bodyPr>
            <a:noAutofit/>
          </a:bodyPr>
          <a:lstStyle/>
          <a:p>
            <a:r>
              <a:rPr lang="en-US" sz="2400" noProof="0">
                <a:latin typeface="Arial" panose="020B0604020202020204" pitchFamily="34" charset="0"/>
                <a:cs typeface="Arial" panose="020B0604020202020204" pitchFamily="34" charset="0"/>
              </a:rPr>
              <a:t>Linafexor in UDCA-inadequate PBC: A Phase 2 trial of a pulsatile FXR agonist</a:t>
            </a:r>
          </a:p>
        </p:txBody>
      </p:sp>
      <p:sp>
        <p:nvSpPr>
          <p:cNvPr id="8" name="Text Placeholder 3">
            <a:extLst>
              <a:ext uri="{FF2B5EF4-FFF2-40B4-BE49-F238E27FC236}">
                <a16:creationId xmlns:a16="http://schemas.microsoft.com/office/drawing/2014/main" id="{5071892C-CD63-EA5E-52E6-6728C3626375}"/>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r>
              <a:rPr lang="en-US" sz="1100" noProof="0" dirty="0">
                <a:latin typeface="Arial" panose="020B0604020202020204" pitchFamily="34" charset="0"/>
                <a:cs typeface="Arial" panose="020B0604020202020204" pitchFamily="34" charset="0"/>
              </a:rPr>
              <a:t>Xiao X</a:t>
            </a:r>
            <a:r>
              <a:rPr lang="en-US" sz="1100" noProof="0" dirty="0">
                <a:solidFill>
                  <a:srgbClr val="004B87"/>
                </a:solidFill>
                <a:latin typeface="Arial" panose="020B0604020202020204" pitchFamily="34" charset="0"/>
                <a:cs typeface="Arial" panose="020B0604020202020204" pitchFamily="34" charset="0"/>
              </a:rPr>
              <a:t>, </a:t>
            </a:r>
            <a:r>
              <a:rPr lang="en-US" altLang="zh-CN" sz="1100" dirty="0">
                <a:solidFill>
                  <a:srgbClr val="004B87"/>
                </a:solidFill>
                <a:latin typeface="Arial" panose="020B0604020202020204" pitchFamily="34" charset="0"/>
                <a:cs typeface="Arial" panose="020B0604020202020204" pitchFamily="34" charset="0"/>
              </a:rPr>
              <a:t>Xiong M, </a:t>
            </a:r>
            <a:r>
              <a:rPr lang="en-US" sz="1100" noProof="0" dirty="0">
                <a:solidFill>
                  <a:srgbClr val="004B87"/>
                </a:solidFill>
                <a:latin typeface="Arial" panose="020B0604020202020204" pitchFamily="34" charset="0"/>
                <a:cs typeface="Arial" panose="020B0604020202020204" pitchFamily="34" charset="0"/>
              </a:rPr>
              <a:t>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OS-107.</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517FC451-4BB2-09CF-2125-C675C9377EFE}"/>
              </a:ext>
            </a:extLst>
          </p:cNvPr>
          <p:cNvCxnSpPr>
            <a:cxnSpLocks/>
          </p:cNvCxnSpPr>
          <p:nvPr/>
        </p:nvCxnSpPr>
        <p:spPr>
          <a:xfrm>
            <a:off x="8786648" y="998072"/>
            <a:ext cx="0" cy="4797141"/>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aphicFrame>
        <p:nvGraphicFramePr>
          <p:cNvPr id="3" name="Chart 2">
            <a:extLst>
              <a:ext uri="{FF2B5EF4-FFF2-40B4-BE49-F238E27FC236}">
                <a16:creationId xmlns:a16="http://schemas.microsoft.com/office/drawing/2014/main" id="{8D7740DE-4A4F-CE06-E6C9-D7D2ABD4AFF0}"/>
              </a:ext>
            </a:extLst>
          </p:cNvPr>
          <p:cNvGraphicFramePr/>
          <p:nvPr/>
        </p:nvGraphicFramePr>
        <p:xfrm>
          <a:off x="190499" y="1931647"/>
          <a:ext cx="4337824" cy="202806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35F575D-D045-1C15-3AAD-45ABC1E51398}"/>
              </a:ext>
            </a:extLst>
          </p:cNvPr>
          <p:cNvSpPr txBox="1"/>
          <p:nvPr/>
        </p:nvSpPr>
        <p:spPr>
          <a:xfrm>
            <a:off x="646342" y="1530795"/>
            <a:ext cx="3673847"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Change in ALP from baseline to Week 12</a:t>
            </a:r>
          </a:p>
        </p:txBody>
      </p:sp>
      <p:sp>
        <p:nvSpPr>
          <p:cNvPr id="6" name="TextBox 5">
            <a:extLst>
              <a:ext uri="{FF2B5EF4-FFF2-40B4-BE49-F238E27FC236}">
                <a16:creationId xmlns:a16="http://schemas.microsoft.com/office/drawing/2014/main" id="{A8C08029-1B90-C740-CD34-10FE2BAEC154}"/>
              </a:ext>
            </a:extLst>
          </p:cNvPr>
          <p:cNvSpPr txBox="1"/>
          <p:nvPr/>
        </p:nvSpPr>
        <p:spPr>
          <a:xfrm>
            <a:off x="1168167" y="3580120"/>
            <a:ext cx="742511" cy="276999"/>
          </a:xfrm>
          <a:prstGeom prst="rect">
            <a:avLst/>
          </a:prstGeom>
          <a:noFill/>
        </p:spPr>
        <p:txBody>
          <a:bodyPr wrap="none" rtlCol="0">
            <a:spAutoFit/>
          </a:bodyPr>
          <a:lstStyle/>
          <a:p>
            <a:pPr algn="ctr"/>
            <a:r>
              <a:rPr lang="en-NZ" sz="1200">
                <a:latin typeface="Arial" panose="020B0604020202020204" pitchFamily="34" charset="0"/>
                <a:cs typeface="Arial" panose="020B0604020202020204" pitchFamily="34" charset="0"/>
              </a:rPr>
              <a:t>p&lt;0.001</a:t>
            </a:r>
          </a:p>
        </p:txBody>
      </p:sp>
      <p:sp>
        <p:nvSpPr>
          <p:cNvPr id="19" name="TextBox 18">
            <a:extLst>
              <a:ext uri="{FF2B5EF4-FFF2-40B4-BE49-F238E27FC236}">
                <a16:creationId xmlns:a16="http://schemas.microsoft.com/office/drawing/2014/main" id="{41C6986C-B512-9EEF-43B3-56DB350A6752}"/>
              </a:ext>
            </a:extLst>
          </p:cNvPr>
          <p:cNvSpPr txBox="1"/>
          <p:nvPr/>
        </p:nvSpPr>
        <p:spPr>
          <a:xfrm>
            <a:off x="2320155" y="3580119"/>
            <a:ext cx="742511" cy="276999"/>
          </a:xfrm>
          <a:prstGeom prst="rect">
            <a:avLst/>
          </a:prstGeom>
          <a:noFill/>
        </p:spPr>
        <p:txBody>
          <a:bodyPr wrap="none" rtlCol="0">
            <a:spAutoFit/>
          </a:bodyPr>
          <a:lstStyle/>
          <a:p>
            <a:pPr algn="ctr"/>
            <a:r>
              <a:rPr lang="en-NZ" sz="1200">
                <a:latin typeface="Arial" panose="020B0604020202020204" pitchFamily="34" charset="0"/>
                <a:cs typeface="Arial" panose="020B0604020202020204" pitchFamily="34" charset="0"/>
              </a:rPr>
              <a:t>p&lt;0.001</a:t>
            </a:r>
          </a:p>
        </p:txBody>
      </p:sp>
      <p:graphicFrame>
        <p:nvGraphicFramePr>
          <p:cNvPr id="20" name="Chart 19">
            <a:extLst>
              <a:ext uri="{FF2B5EF4-FFF2-40B4-BE49-F238E27FC236}">
                <a16:creationId xmlns:a16="http://schemas.microsoft.com/office/drawing/2014/main" id="{EEDB3628-0111-E624-CBE7-EAF56BA06FA4}"/>
              </a:ext>
            </a:extLst>
          </p:cNvPr>
          <p:cNvGraphicFramePr/>
          <p:nvPr>
            <p:extLst>
              <p:ext uri="{D42A27DB-BD31-4B8C-83A1-F6EECF244321}">
                <p14:modId xmlns:p14="http://schemas.microsoft.com/office/powerpoint/2010/main" val="542976046"/>
              </p:ext>
            </p:extLst>
          </p:nvPr>
        </p:nvGraphicFramePr>
        <p:xfrm>
          <a:off x="190499" y="4432661"/>
          <a:ext cx="4337824" cy="2028065"/>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Box 20">
            <a:extLst>
              <a:ext uri="{FF2B5EF4-FFF2-40B4-BE49-F238E27FC236}">
                <a16:creationId xmlns:a16="http://schemas.microsoft.com/office/drawing/2014/main" id="{8BA1E10D-EDB5-3C90-5313-F1182EF17982}"/>
              </a:ext>
            </a:extLst>
          </p:cNvPr>
          <p:cNvSpPr txBox="1"/>
          <p:nvPr/>
        </p:nvSpPr>
        <p:spPr>
          <a:xfrm>
            <a:off x="538342" y="4067809"/>
            <a:ext cx="3961658" cy="523220"/>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Composite biochemical response </a:t>
            </a:r>
          </a:p>
          <a:p>
            <a:pPr algn="ctr"/>
            <a:r>
              <a:rPr lang="en-NZ" sz="1400" b="1">
                <a:latin typeface="Arial" panose="020B0604020202020204" pitchFamily="34" charset="0"/>
                <a:cs typeface="Arial" panose="020B0604020202020204" pitchFamily="34" charset="0"/>
              </a:rPr>
              <a:t>at Week 12</a:t>
            </a:r>
          </a:p>
        </p:txBody>
      </p:sp>
      <p:sp>
        <p:nvSpPr>
          <p:cNvPr id="25" name="TextBox 24">
            <a:extLst>
              <a:ext uri="{FF2B5EF4-FFF2-40B4-BE49-F238E27FC236}">
                <a16:creationId xmlns:a16="http://schemas.microsoft.com/office/drawing/2014/main" id="{A74F7E5A-9AC6-6614-2D39-07893F124520}"/>
              </a:ext>
            </a:extLst>
          </p:cNvPr>
          <p:cNvSpPr txBox="1"/>
          <p:nvPr/>
        </p:nvSpPr>
        <p:spPr>
          <a:xfrm>
            <a:off x="4528323" y="2847053"/>
            <a:ext cx="4337824" cy="3614323"/>
          </a:xfrm>
          <a:prstGeom prst="rect">
            <a:avLst/>
          </a:prstGeom>
          <a:noFill/>
        </p:spPr>
        <p:txBody>
          <a:bodyPr wrap="square">
            <a:spAutoFit/>
          </a:bodyPr>
          <a:lstStyle/>
          <a:p>
            <a:pPr marL="285750" indent="-285750">
              <a:lnSpc>
                <a:spcPct val="90000"/>
              </a:lnSpc>
              <a:spcBef>
                <a:spcPts val="1000"/>
              </a:spcBef>
              <a:buFont typeface="Arial" panose="020B0604020202020204" pitchFamily="34" charset="0"/>
              <a:buChar char="•"/>
            </a:pPr>
            <a:r>
              <a:rPr lang="en-US" sz="1600">
                <a:effectLst/>
                <a:latin typeface="Arial" panose="020B0604020202020204" pitchFamily="34" charset="0"/>
                <a:ea typeface="Aptos" panose="020B0004020202020204" pitchFamily="34" charset="0"/>
                <a:cs typeface="Arial" panose="020B0604020202020204" pitchFamily="34" charset="0"/>
              </a:rPr>
              <a:t>Significant reductions were observed in GGT, aminotransferases, and </a:t>
            </a:r>
            <a:r>
              <a:rPr lang="en-US" sz="1600">
                <a:latin typeface="Arial" panose="020B0604020202020204" pitchFamily="34" charset="0"/>
                <a:ea typeface="Aptos" panose="020B0004020202020204" pitchFamily="34" charset="0"/>
                <a:cs typeface="Arial" panose="020B0604020202020204" pitchFamily="34" charset="0"/>
              </a:rPr>
              <a:t>Ig</a:t>
            </a:r>
            <a:r>
              <a:rPr lang="en-US" sz="1600">
                <a:effectLst/>
                <a:latin typeface="Arial" panose="020B0604020202020204" pitchFamily="34" charset="0"/>
                <a:ea typeface="Aptos" panose="020B0004020202020204" pitchFamily="34" charset="0"/>
                <a:cs typeface="Arial" panose="020B0604020202020204" pitchFamily="34" charset="0"/>
              </a:rPr>
              <a:t>M levels</a:t>
            </a:r>
          </a:p>
          <a:p>
            <a:pPr marL="285750" indent="-285750">
              <a:lnSpc>
                <a:spcPct val="90000"/>
              </a:lnSpc>
              <a:spcBef>
                <a:spcPts val="1000"/>
              </a:spcBef>
              <a:buFont typeface="Arial" panose="020B0604020202020204" pitchFamily="34" charset="0"/>
              <a:buChar char="•"/>
            </a:pPr>
            <a:r>
              <a:rPr lang="en-US" sz="1600">
                <a:effectLst/>
                <a:latin typeface="Arial" panose="020B0604020202020204" pitchFamily="34" charset="0"/>
                <a:ea typeface="Aptos" panose="020B0004020202020204" pitchFamily="34" charset="0"/>
                <a:cs typeface="Arial" panose="020B0604020202020204" pitchFamily="34" charset="0"/>
              </a:rPr>
              <a:t>Improvements in biochemical markers were sustained throughout the OLE</a:t>
            </a:r>
          </a:p>
          <a:p>
            <a:pPr marL="542925" lvl="1" indent="-238125">
              <a:lnSpc>
                <a:spcPct val="90000"/>
              </a:lnSpc>
              <a:spcBef>
                <a:spcPts val="500"/>
              </a:spcBef>
              <a:buFont typeface="Arial" panose="020B0604020202020204" pitchFamily="34" charset="0"/>
              <a:buChar char="–"/>
            </a:pPr>
            <a:r>
              <a:rPr lang="en-US" sz="1600">
                <a:latin typeface="Arial" panose="020B0604020202020204" pitchFamily="34" charset="0"/>
                <a:cs typeface="Arial" panose="020B0604020202020204" pitchFamily="34" charset="0"/>
              </a:rPr>
              <a:t>Placebo crossover patients showed significant improvements on </a:t>
            </a:r>
            <a:r>
              <a:rPr lang="en-US" sz="1600" err="1">
                <a:latin typeface="Arial" panose="020B0604020202020204" pitchFamily="34" charset="0"/>
                <a:cs typeface="Arial" panose="020B0604020202020204" pitchFamily="34" charset="0"/>
              </a:rPr>
              <a:t>linafexor</a:t>
            </a:r>
            <a:endParaRPr lang="en-US" sz="1600">
              <a:latin typeface="Arial" panose="020B0604020202020204" pitchFamily="34" charset="0"/>
              <a:cs typeface="Arial" panose="020B0604020202020204" pitchFamily="34" charset="0"/>
            </a:endParaRPr>
          </a:p>
          <a:p>
            <a:pPr marL="285750" indent="-285750">
              <a:lnSpc>
                <a:spcPct val="90000"/>
              </a:lnSpc>
              <a:spcBef>
                <a:spcPts val="1000"/>
              </a:spcBef>
              <a:buFont typeface="Arial" panose="020B0604020202020204" pitchFamily="34" charset="0"/>
              <a:buChar char="•"/>
            </a:pPr>
            <a:r>
              <a:rPr lang="en-US" sz="1600">
                <a:latin typeface="Arial" panose="020B0604020202020204" pitchFamily="34" charset="0"/>
                <a:cs typeface="Arial" panose="020B0604020202020204" pitchFamily="34" charset="0"/>
              </a:rPr>
              <a:t>Double-blind phase: Pruritus was the most common TRAE</a:t>
            </a:r>
          </a:p>
          <a:p>
            <a:pPr marL="542925" lvl="1" indent="-238125">
              <a:lnSpc>
                <a:spcPct val="90000"/>
              </a:lnSpc>
              <a:spcBef>
                <a:spcPts val="500"/>
              </a:spcBef>
              <a:buFont typeface="Arial" panose="020B0604020202020204" pitchFamily="34" charset="0"/>
              <a:buChar char="–"/>
            </a:pPr>
            <a:r>
              <a:rPr lang="en-US" sz="1600">
                <a:latin typeface="Arial" panose="020B0604020202020204" pitchFamily="34" charset="0"/>
                <a:cs typeface="Arial" panose="020B0604020202020204" pitchFamily="34" charset="0"/>
              </a:rPr>
              <a:t>Nearly all were mild-to-moderate (only 1 Grade 3 </a:t>
            </a:r>
            <a:r>
              <a:rPr lang="en-US" sz="1600" err="1">
                <a:latin typeface="Arial" panose="020B0604020202020204" pitchFamily="34" charset="0"/>
                <a:cs typeface="Arial" panose="020B0604020202020204" pitchFamily="34" charset="0"/>
              </a:rPr>
              <a:t>CTCAE</a:t>
            </a:r>
            <a:r>
              <a:rPr lang="en-US" sz="1600">
                <a:latin typeface="Arial" panose="020B0604020202020204" pitchFamily="34" charset="0"/>
                <a:cs typeface="Arial" panose="020B0604020202020204" pitchFamily="34" charset="0"/>
              </a:rPr>
              <a:t> event)</a:t>
            </a:r>
          </a:p>
          <a:p>
            <a:pPr marL="285750" indent="-285750">
              <a:lnSpc>
                <a:spcPct val="90000"/>
              </a:lnSpc>
              <a:spcBef>
                <a:spcPts val="1000"/>
              </a:spcBef>
              <a:buFont typeface="Arial" panose="020B0604020202020204" pitchFamily="34" charset="0"/>
              <a:buChar char="•"/>
            </a:pPr>
            <a:r>
              <a:rPr lang="en-US" sz="1600">
                <a:latin typeface="Arial" panose="020B0604020202020204" pitchFamily="34" charset="0"/>
                <a:cs typeface="Arial" panose="020B0604020202020204" pitchFamily="34" charset="0"/>
              </a:rPr>
              <a:t>No new safety signals emerged during the OLE, and no cases of drug-induced liver injury were reported</a:t>
            </a:r>
            <a:endParaRPr lang="en-NZ" sz="1600">
              <a:latin typeface="Arial" panose="020B0604020202020204" pitchFamily="34" charset="0"/>
              <a:cs typeface="Arial" panose="020B0604020202020204" pitchFamily="34" charset="0"/>
            </a:endParaRPr>
          </a:p>
        </p:txBody>
      </p:sp>
      <p:grpSp>
        <p:nvGrpSpPr>
          <p:cNvPr id="35" name="Group 34">
            <a:extLst>
              <a:ext uri="{FF2B5EF4-FFF2-40B4-BE49-F238E27FC236}">
                <a16:creationId xmlns:a16="http://schemas.microsoft.com/office/drawing/2014/main" id="{E8E75652-86E7-DCEA-F2F4-C96865A85E88}"/>
              </a:ext>
            </a:extLst>
          </p:cNvPr>
          <p:cNvGrpSpPr/>
          <p:nvPr/>
        </p:nvGrpSpPr>
        <p:grpSpPr>
          <a:xfrm>
            <a:off x="5130930" y="1373017"/>
            <a:ext cx="1099348" cy="1324320"/>
            <a:chOff x="4719579" y="3718314"/>
            <a:chExt cx="1099348" cy="1324320"/>
          </a:xfrm>
        </p:grpSpPr>
        <p:grpSp>
          <p:nvGrpSpPr>
            <p:cNvPr id="26" name="Group 25">
              <a:extLst>
                <a:ext uri="{FF2B5EF4-FFF2-40B4-BE49-F238E27FC236}">
                  <a16:creationId xmlns:a16="http://schemas.microsoft.com/office/drawing/2014/main" id="{18FCA431-3EE3-70AA-6387-071F99DF67C4}"/>
                </a:ext>
              </a:extLst>
            </p:cNvPr>
            <p:cNvGrpSpPr>
              <a:grpSpLocks noChangeAspect="1"/>
            </p:cNvGrpSpPr>
            <p:nvPr/>
          </p:nvGrpSpPr>
          <p:grpSpPr>
            <a:xfrm>
              <a:off x="4719579" y="3718314"/>
              <a:ext cx="1099348" cy="1021439"/>
              <a:chOff x="6383555" y="730423"/>
              <a:chExt cx="1297302" cy="1205363"/>
            </a:xfrm>
          </p:grpSpPr>
          <p:graphicFrame>
            <p:nvGraphicFramePr>
              <p:cNvPr id="27" name="Chart 26">
                <a:extLst>
                  <a:ext uri="{FF2B5EF4-FFF2-40B4-BE49-F238E27FC236}">
                    <a16:creationId xmlns:a16="http://schemas.microsoft.com/office/drawing/2014/main" id="{D258790D-69AD-4611-1501-DF5AD488CBA8}"/>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5"/>
              </a:graphicData>
            </a:graphic>
          </p:graphicFrame>
          <p:sp>
            <p:nvSpPr>
              <p:cNvPr id="28" name="Content Placeholder 1">
                <a:extLst>
                  <a:ext uri="{FF2B5EF4-FFF2-40B4-BE49-F238E27FC236}">
                    <a16:creationId xmlns:a16="http://schemas.microsoft.com/office/drawing/2014/main" id="{64B06CAD-69D3-EF79-354D-1377CBE1FDE1}"/>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US" sz="1800" b="1">
                    <a:solidFill>
                      <a:schemeClr val="accent2"/>
                    </a:solidFill>
                    <a:latin typeface="Arial" panose="020B0604020202020204" pitchFamily="34" charset="0"/>
                    <a:cs typeface="Arial" panose="020B0604020202020204" pitchFamily="34" charset="0"/>
                  </a:rPr>
                  <a:t>39.6</a:t>
                </a:r>
                <a:r>
                  <a:rPr kumimoji="0" lang="en-US" sz="1800" b="1" i="0" u="none" strike="noStrike" kern="1200" cap="none" spc="0" normalizeH="0" baseline="0" noProof="0">
                    <a:ln>
                      <a:noFill/>
                    </a:ln>
                    <a:solidFill>
                      <a:schemeClr val="accent2"/>
                    </a:solidFill>
                    <a:effectLst/>
                    <a:uLnTx/>
                    <a:uFillTx/>
                    <a:latin typeface="Arial" panose="020B0604020202020204" pitchFamily="34" charset="0"/>
                    <a:cs typeface="Arial" panose="020B0604020202020204" pitchFamily="34" charset="0"/>
                  </a:rPr>
                  <a:t>%</a:t>
                </a:r>
              </a:p>
            </p:txBody>
          </p:sp>
        </p:grpSp>
        <p:sp>
          <p:nvSpPr>
            <p:cNvPr id="32" name="TextBox 31">
              <a:extLst>
                <a:ext uri="{FF2B5EF4-FFF2-40B4-BE49-F238E27FC236}">
                  <a16:creationId xmlns:a16="http://schemas.microsoft.com/office/drawing/2014/main" id="{FB6C8C4B-CF96-D3AD-D57F-AF70B531D8E0}"/>
                </a:ext>
              </a:extLst>
            </p:cNvPr>
            <p:cNvSpPr txBox="1"/>
            <p:nvPr/>
          </p:nvSpPr>
          <p:spPr>
            <a:xfrm>
              <a:off x="4737026" y="4734857"/>
              <a:ext cx="989373"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Linafexor</a:t>
              </a:r>
            </a:p>
          </p:txBody>
        </p:sp>
      </p:grpSp>
      <p:sp>
        <p:nvSpPr>
          <p:cNvPr id="33" name="TextBox 32">
            <a:extLst>
              <a:ext uri="{FF2B5EF4-FFF2-40B4-BE49-F238E27FC236}">
                <a16:creationId xmlns:a16="http://schemas.microsoft.com/office/drawing/2014/main" id="{3118F904-88EC-7E95-C4D5-F569234E2EC4}"/>
              </a:ext>
            </a:extLst>
          </p:cNvPr>
          <p:cNvSpPr txBox="1"/>
          <p:nvPr/>
        </p:nvSpPr>
        <p:spPr>
          <a:xfrm>
            <a:off x="4385416" y="1055988"/>
            <a:ext cx="4276453"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Cumulative composite response rate at Week 52</a:t>
            </a:r>
          </a:p>
        </p:txBody>
      </p:sp>
      <p:grpSp>
        <p:nvGrpSpPr>
          <p:cNvPr id="36" name="Group 35">
            <a:extLst>
              <a:ext uri="{FF2B5EF4-FFF2-40B4-BE49-F238E27FC236}">
                <a16:creationId xmlns:a16="http://schemas.microsoft.com/office/drawing/2014/main" id="{EC8DCF6B-A008-8300-FFA8-AB0860617372}"/>
              </a:ext>
            </a:extLst>
          </p:cNvPr>
          <p:cNvGrpSpPr/>
          <p:nvPr/>
        </p:nvGrpSpPr>
        <p:grpSpPr>
          <a:xfrm>
            <a:off x="6500213" y="1373017"/>
            <a:ext cx="1122778" cy="1324320"/>
            <a:chOff x="6750670" y="3718314"/>
            <a:chExt cx="1122778" cy="1324320"/>
          </a:xfrm>
        </p:grpSpPr>
        <p:grpSp>
          <p:nvGrpSpPr>
            <p:cNvPr id="29" name="Group 28">
              <a:extLst>
                <a:ext uri="{FF2B5EF4-FFF2-40B4-BE49-F238E27FC236}">
                  <a16:creationId xmlns:a16="http://schemas.microsoft.com/office/drawing/2014/main" id="{93C5EB2E-E771-596C-F03E-1C4167A15921}"/>
                </a:ext>
              </a:extLst>
            </p:cNvPr>
            <p:cNvGrpSpPr>
              <a:grpSpLocks noChangeAspect="1"/>
            </p:cNvGrpSpPr>
            <p:nvPr/>
          </p:nvGrpSpPr>
          <p:grpSpPr>
            <a:xfrm>
              <a:off x="6774100" y="3718314"/>
              <a:ext cx="1099348" cy="1021439"/>
              <a:chOff x="6383555" y="730423"/>
              <a:chExt cx="1297302" cy="1205363"/>
            </a:xfrm>
          </p:grpSpPr>
          <p:graphicFrame>
            <p:nvGraphicFramePr>
              <p:cNvPr id="30" name="Chart 29">
                <a:extLst>
                  <a:ext uri="{FF2B5EF4-FFF2-40B4-BE49-F238E27FC236}">
                    <a16:creationId xmlns:a16="http://schemas.microsoft.com/office/drawing/2014/main" id="{DD1CA846-1E23-D875-D52D-88FA89F7C80D}"/>
                  </a:ext>
                </a:extLst>
              </p:cNvPr>
              <p:cNvGraphicFramePr/>
              <p:nvPr/>
            </p:nvGraphicFramePr>
            <p:xfrm>
              <a:off x="6444872" y="730423"/>
              <a:ext cx="1086066" cy="1205363"/>
            </p:xfrm>
            <a:graphic>
              <a:graphicData uri="http://schemas.openxmlformats.org/drawingml/2006/chart">
                <c:chart xmlns:c="http://schemas.openxmlformats.org/drawingml/2006/chart" xmlns:r="http://schemas.openxmlformats.org/officeDocument/2006/relationships" r:id="rId6"/>
              </a:graphicData>
            </a:graphic>
          </p:graphicFrame>
          <p:sp>
            <p:nvSpPr>
              <p:cNvPr id="31" name="Content Placeholder 1">
                <a:extLst>
                  <a:ext uri="{FF2B5EF4-FFF2-40B4-BE49-F238E27FC236}">
                    <a16:creationId xmlns:a16="http://schemas.microsoft.com/office/drawing/2014/main" id="{6E108F92-55C2-BC64-7600-0880BB408DA3}"/>
                  </a:ext>
                </a:extLst>
              </p:cNvPr>
              <p:cNvSpPr txBox="1">
                <a:spLocks/>
              </p:cNvSpPr>
              <p:nvPr/>
            </p:nvSpPr>
            <p:spPr>
              <a:xfrm>
                <a:off x="6383555" y="914419"/>
                <a:ext cx="1297302" cy="83891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US" sz="1800" b="1" i="0" u="none" strike="noStrike" kern="1200" cap="none" spc="0" normalizeH="0" baseline="0" noProof="0">
                    <a:ln>
                      <a:noFill/>
                    </a:ln>
                    <a:solidFill>
                      <a:srgbClr val="747474"/>
                    </a:solidFill>
                    <a:effectLst/>
                    <a:uLnTx/>
                    <a:uFillTx/>
                    <a:latin typeface="Arial" panose="020B0604020202020204" pitchFamily="34" charset="0"/>
                    <a:cs typeface="Arial" panose="020B0604020202020204" pitchFamily="34" charset="0"/>
                  </a:rPr>
                  <a:t>30.8%</a:t>
                </a:r>
              </a:p>
            </p:txBody>
          </p:sp>
        </p:grpSp>
        <p:sp>
          <p:nvSpPr>
            <p:cNvPr id="34" name="TextBox 33">
              <a:extLst>
                <a:ext uri="{FF2B5EF4-FFF2-40B4-BE49-F238E27FC236}">
                  <a16:creationId xmlns:a16="http://schemas.microsoft.com/office/drawing/2014/main" id="{A294B0D7-4580-5E47-9E41-3767680F816C}"/>
                </a:ext>
              </a:extLst>
            </p:cNvPr>
            <p:cNvSpPr txBox="1"/>
            <p:nvPr/>
          </p:nvSpPr>
          <p:spPr>
            <a:xfrm>
              <a:off x="6750670" y="4734857"/>
              <a:ext cx="1071127" cy="307777"/>
            </a:xfrm>
            <a:prstGeom prst="rect">
              <a:avLst/>
            </a:prstGeom>
            <a:noFill/>
          </p:spPr>
          <p:txBody>
            <a:bodyPr wrap="none" rtlCol="0">
              <a:spAutoFit/>
            </a:bodyPr>
            <a:lstStyle/>
            <a:p>
              <a:pPr algn="ctr"/>
              <a:r>
                <a:rPr lang="en-US" sz="1400" b="1">
                  <a:latin typeface="Arial" panose="020B0604020202020204" pitchFamily="34" charset="0"/>
                  <a:cs typeface="Arial" panose="020B0604020202020204" pitchFamily="34" charset="0"/>
                </a:rPr>
                <a:t>Crossover</a:t>
              </a:r>
            </a:p>
          </p:txBody>
        </p:sp>
      </p:grpSp>
      <p:sp>
        <p:nvSpPr>
          <p:cNvPr id="38" name="Content Placeholder 1">
            <a:extLst>
              <a:ext uri="{FF2B5EF4-FFF2-40B4-BE49-F238E27FC236}">
                <a16:creationId xmlns:a16="http://schemas.microsoft.com/office/drawing/2014/main" id="{2CEC8D9E-DD92-CA04-5D60-879602632C8B}"/>
              </a:ext>
            </a:extLst>
          </p:cNvPr>
          <p:cNvSpPr txBox="1">
            <a:spLocks/>
          </p:cNvSpPr>
          <p:nvPr/>
        </p:nvSpPr>
        <p:spPr>
          <a:xfrm>
            <a:off x="8804776" y="998072"/>
            <a:ext cx="3434476" cy="330859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a:solidFill>
                  <a:schemeClr val="bg1"/>
                </a:solidFill>
                <a:highlight>
                  <a:srgbClr val="FF6720"/>
                </a:highlight>
                <a:latin typeface="Arial" panose="020B0604020202020204" pitchFamily="34" charset="0"/>
                <a:cs typeface="Arial" panose="020B0604020202020204" pitchFamily="34" charset="0"/>
              </a:rPr>
              <a:t>CONCLUSIONS</a:t>
            </a:r>
          </a:p>
          <a:p>
            <a:pPr>
              <a:lnSpc>
                <a:spcPct val="100000"/>
              </a:lnSpc>
            </a:pPr>
            <a:r>
              <a:rPr lang="en-US" sz="1600">
                <a:latin typeface="Arial" panose="020B0604020202020204" pitchFamily="34" charset="0"/>
                <a:cs typeface="Arial" panose="020B0604020202020204" pitchFamily="34" charset="0"/>
              </a:rPr>
              <a:t>Linafexor, a novel pulsatile FXR agonist, demonstrated significant and durable improvements in biochemical markers with a manageable safety profile in patients with PBC</a:t>
            </a:r>
          </a:p>
          <a:p>
            <a:pPr>
              <a:lnSpc>
                <a:spcPct val="100000"/>
              </a:lnSpc>
            </a:pPr>
            <a:r>
              <a:rPr lang="en-US" sz="1600">
                <a:latin typeface="Arial" panose="020B0604020202020204" pitchFamily="34" charset="0"/>
                <a:cs typeface="Arial" panose="020B0604020202020204" pitchFamily="34" charset="0"/>
              </a:rPr>
              <a:t>Based on these Phase 2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findings, Phase 3 clinical trials are now underway</a:t>
            </a:r>
            <a:endParaRPr lang="en-NZ" sz="1600">
              <a:latin typeface="Arial" panose="020B0604020202020204" pitchFamily="34" charset="0"/>
              <a:cs typeface="Arial" panose="020B0604020202020204" pitchFamily="34" charset="0"/>
            </a:endParaRPr>
          </a:p>
          <a:p>
            <a:pPr marL="0" indent="0">
              <a:lnSpc>
                <a:spcPct val="100000"/>
              </a:lnSpc>
              <a:buFont typeface="Arial" panose="020B0604020202020204" pitchFamily="34" charset="0"/>
              <a:buNone/>
            </a:pPr>
            <a:endParaRPr lang="en-US" sz="2000">
              <a:solidFill>
                <a:schemeClr val="bg1"/>
              </a:solidFill>
              <a:highlight>
                <a:srgbClr val="FF6720"/>
              </a:highlight>
              <a:latin typeface="Arial" panose="020B0604020202020204" pitchFamily="34" charset="0"/>
              <a:cs typeface="Arial" panose="020B0604020202020204" pitchFamily="34" charset="0"/>
            </a:endParaRPr>
          </a:p>
        </p:txBody>
      </p:sp>
      <p:pic>
        <p:nvPicPr>
          <p:cNvPr id="7" name="Picture 6">
            <a:hlinkClick r:id="rId7" action="ppaction://hlinksldjump"/>
            <a:extLst>
              <a:ext uri="{FF2B5EF4-FFF2-40B4-BE49-F238E27FC236}">
                <a16:creationId xmlns:a16="http://schemas.microsoft.com/office/drawing/2014/main" id="{A61666BF-331F-9125-56D5-E7BA93866967}"/>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217667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2"/>
            <a:ext cx="4125730" cy="2207784"/>
          </a:xfrm>
        </p:spPr>
        <p:txBody>
          <a:bodyPr>
            <a:sp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err="1">
                <a:latin typeface="Arial" panose="020B0604020202020204" pitchFamily="34" charset="0"/>
                <a:cs typeface="Arial" panose="020B0604020202020204" pitchFamily="34" charset="0"/>
              </a:rPr>
              <a:t>Saroglitazar</a:t>
            </a:r>
            <a:r>
              <a:rPr lang="en-US" sz="1600" noProof="0">
                <a:latin typeface="Arial" panose="020B0604020202020204" pitchFamily="34" charset="0"/>
                <a:cs typeface="Arial" panose="020B0604020202020204" pitchFamily="34" charset="0"/>
              </a:rPr>
              <a:t>, a dual PPAR</a:t>
            </a:r>
            <a:r>
              <a:rPr lang="el-GR" sz="1600" noProof="0">
                <a:latin typeface="Arial" panose="020B0604020202020204" pitchFamily="34" charset="0"/>
                <a:cs typeface="Arial" panose="020B0604020202020204" pitchFamily="34" charset="0"/>
              </a:rPr>
              <a:t>α/γ </a:t>
            </a:r>
            <a:r>
              <a:rPr lang="en-US" sz="1600" noProof="0">
                <a:latin typeface="Arial" panose="020B0604020202020204" pitchFamily="34" charset="0"/>
                <a:cs typeface="Arial" panose="020B0604020202020204" pitchFamily="34" charset="0"/>
              </a:rPr>
              <a:t>agonist, improved serum ALP in patients with PBC in a Phase 2a study</a:t>
            </a:r>
          </a:p>
          <a:p>
            <a:r>
              <a:rPr lang="en-US" sz="1600" b="1">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a:t>
            </a:r>
            <a:r>
              <a:rPr lang="en-US" sz="1600" noProof="0">
                <a:latin typeface="Arial" panose="020B0604020202020204" pitchFamily="34" charset="0"/>
                <a:cs typeface="Arial" panose="020B0604020202020204" pitchFamily="34" charset="0"/>
              </a:rPr>
              <a:t>conduct a Phase 2b/3 study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of </a:t>
            </a:r>
            <a:r>
              <a:rPr lang="en-US" sz="1600" noProof="0" err="1">
                <a:latin typeface="Arial" panose="020B0604020202020204" pitchFamily="34" charset="0"/>
                <a:cs typeface="Arial" panose="020B0604020202020204" pitchFamily="34" charset="0"/>
              </a:rPr>
              <a:t>saroglitazar</a:t>
            </a:r>
            <a:r>
              <a:rPr lang="en-US" sz="1600" noProof="0">
                <a:latin typeface="Arial" panose="020B0604020202020204" pitchFamily="34" charset="0"/>
                <a:cs typeface="Arial" panose="020B0604020202020204" pitchFamily="34" charset="0"/>
              </a:rPr>
              <a:t> in patients with PBC </a:t>
            </a:r>
            <a:br>
              <a:rPr lang="en-US" sz="1600" noProof="0">
                <a:latin typeface="Arial" panose="020B0604020202020204" pitchFamily="34" charset="0"/>
                <a:cs typeface="Arial" panose="020B0604020202020204" pitchFamily="34" charset="0"/>
              </a:rPr>
            </a:br>
            <a:r>
              <a:rPr lang="en-US" sz="1600" noProof="0">
                <a:latin typeface="Arial" panose="020B0604020202020204" pitchFamily="34" charset="0"/>
                <a:cs typeface="Arial" panose="020B0604020202020204" pitchFamily="34" charset="0"/>
              </a:rPr>
              <a:t>who had an inadequate response or intolerance to UDCA</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199" y="0"/>
            <a:ext cx="10677211" cy="603849"/>
          </a:xfrm>
        </p:spPr>
        <p:txBody>
          <a:bodyPr>
            <a:noAutofit/>
          </a:bodyPr>
          <a:lstStyle/>
          <a:p>
            <a:r>
              <a:rPr lang="en-US" noProof="0">
                <a:latin typeface="Arial" panose="020B0604020202020204" pitchFamily="34" charset="0"/>
                <a:cs typeface="Arial" panose="020B0604020202020204" pitchFamily="34" charset="0"/>
              </a:rPr>
              <a:t>A Phase 2b/3 trial of </a:t>
            </a:r>
            <a:r>
              <a:rPr lang="en-US" noProof="0" err="1">
                <a:latin typeface="Arial" panose="020B0604020202020204" pitchFamily="34" charset="0"/>
                <a:cs typeface="Arial" panose="020B0604020202020204" pitchFamily="34" charset="0"/>
              </a:rPr>
              <a:t>saroglitazar</a:t>
            </a:r>
            <a:r>
              <a:rPr lang="en-US" noProof="0">
                <a:latin typeface="Arial" panose="020B0604020202020204" pitchFamily="34" charset="0"/>
                <a:cs typeface="Arial" panose="020B0604020202020204" pitchFamily="34" charset="0"/>
              </a:rPr>
              <a:t> in primary biliary cholangitis (EPICS III)</a:t>
            </a: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r>
              <a:rPr lang="en-US" sz="1100" noProof="0" dirty="0">
                <a:latin typeface="Arial" panose="020B0604020202020204" pitchFamily="34" charset="0"/>
                <a:cs typeface="Arial" panose="020B0604020202020204" pitchFamily="34" charset="0"/>
              </a:rPr>
              <a:t>*0.97 mg </a:t>
            </a:r>
            <a:r>
              <a:rPr lang="en-US" sz="1100" noProof="0" dirty="0" err="1">
                <a:latin typeface="Arial" panose="020B0604020202020204" pitchFamily="34" charset="0"/>
                <a:cs typeface="Arial" panose="020B0604020202020204" pitchFamily="34" charset="0"/>
              </a:rPr>
              <a:t>saroglitazar</a:t>
            </a:r>
            <a:r>
              <a:rPr lang="en-US" sz="1100" noProof="0" dirty="0">
                <a:latin typeface="Arial" panose="020B0604020202020204" pitchFamily="34" charset="0"/>
                <a:cs typeface="Arial" panose="020B0604020202020204" pitchFamily="34" charset="0"/>
              </a:rPr>
              <a:t>.</a:t>
            </a:r>
            <a:br>
              <a:rPr lang="en-US" sz="1100" noProof="0" dirty="0">
                <a:latin typeface="Arial" panose="020B0604020202020204" pitchFamily="34" charset="0"/>
                <a:cs typeface="Arial" panose="020B0604020202020204" pitchFamily="34" charset="0"/>
              </a:rPr>
            </a:br>
            <a:r>
              <a:rPr lang="en-US" sz="1100" baseline="30000" noProof="0" dirty="0">
                <a:latin typeface="Arial" panose="020B0604020202020204" pitchFamily="34" charset="0"/>
                <a:cs typeface="Arial" panose="020B0604020202020204" pitchFamily="34" charset="0"/>
              </a:rPr>
              <a:t>†</a:t>
            </a:r>
            <a:r>
              <a:rPr lang="en-US" sz="1100" noProof="0" dirty="0">
                <a:latin typeface="Arial" panose="020B0604020202020204" pitchFamily="34" charset="0"/>
                <a:cs typeface="Arial" panose="020B0604020202020204" pitchFamily="34" charset="0"/>
              </a:rPr>
              <a:t>Defined as ALP &lt;1.67× ULN, ALP reduction ≥15% from baseline, and total bilirubin &lt;ULN.</a:t>
            </a:r>
            <a:br>
              <a:rPr lang="en-US" sz="1100" noProof="0" dirty="0">
                <a:latin typeface="Arial" panose="020B0604020202020204" pitchFamily="34" charset="0"/>
                <a:cs typeface="Arial" panose="020B0604020202020204" pitchFamily="34" charset="0"/>
              </a:rPr>
            </a:br>
            <a:r>
              <a:rPr lang="en-US" sz="1100" noProof="0" dirty="0" err="1">
                <a:latin typeface="Arial" panose="020B0604020202020204" pitchFamily="34" charset="0"/>
                <a:cs typeface="Arial" panose="020B0604020202020204" pitchFamily="34" charset="0"/>
              </a:rPr>
              <a:t>Vuppalanchi</a:t>
            </a:r>
            <a:r>
              <a:rPr lang="en-US" sz="1100" noProof="0" dirty="0">
                <a:latin typeface="Arial" panose="020B0604020202020204" pitchFamily="34" charset="0"/>
                <a:cs typeface="Arial" panose="020B0604020202020204" pitchFamily="34" charset="0"/>
              </a:rPr>
              <a:t> R, </a:t>
            </a:r>
            <a:r>
              <a:rPr lang="en-US" sz="1100" noProof="0" dirty="0">
                <a:solidFill>
                  <a:srgbClr val="004B87"/>
                </a:solidFill>
                <a:latin typeface="Arial" panose="020B0604020202020204" pitchFamily="34" charset="0"/>
                <a:cs typeface="Arial" panose="020B0604020202020204" pitchFamily="34" charset="0"/>
              </a:rPr>
              <a:t>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a:t>
            </a:r>
            <a:r>
              <a:rPr lang="en-US" sz="1100" dirty="0">
                <a:solidFill>
                  <a:srgbClr val="004B87"/>
                </a:solidFill>
                <a:latin typeface="Arial" panose="020B0604020202020204" pitchFamily="34" charset="0"/>
                <a:cs typeface="Arial" panose="020B0604020202020204" pitchFamily="34" charset="0"/>
              </a:rPr>
              <a:t>LBO-001.</a:t>
            </a:r>
            <a:endParaRPr lang="en-US" sz="10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4656155"/>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65" name="Rectangle 64">
            <a:extLst>
              <a:ext uri="{FF2B5EF4-FFF2-40B4-BE49-F238E27FC236}">
                <a16:creationId xmlns:a16="http://schemas.microsoft.com/office/drawing/2014/main" id="{591D61D6-F728-833B-A7C2-1BD3123D6542}"/>
              </a:ext>
            </a:extLst>
          </p:cNvPr>
          <p:cNvSpPr/>
          <p:nvPr/>
        </p:nvSpPr>
        <p:spPr>
          <a:xfrm>
            <a:off x="5101592" y="1764344"/>
            <a:ext cx="6088378" cy="648777"/>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lvl="0" algn="ctr">
              <a:defRPr/>
            </a:pPr>
            <a:endParaRPr lang="en-GB" sz="1400">
              <a:solidFill>
                <a:srgbClr val="004B87"/>
              </a:solidFill>
              <a:latin typeface="Arial" panose="020B0604020202020204"/>
            </a:endParaRPr>
          </a:p>
          <a:p>
            <a:pPr lvl="0" algn="ctr">
              <a:defRPr/>
            </a:pPr>
            <a:r>
              <a:rPr lang="en-GB" sz="1400">
                <a:solidFill>
                  <a:srgbClr val="004B87"/>
                </a:solidFill>
                <a:latin typeface="Arial" panose="020B0604020202020204"/>
              </a:rPr>
              <a:t>Patients with PBC with inadequate response or intolerance to UDCA</a:t>
            </a:r>
            <a:endParaRPr lang="en-GB" sz="1400">
              <a:solidFill>
                <a:srgbClr val="004B87"/>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D8B6767B-828F-D301-4126-9D89C57313EE}"/>
              </a:ext>
            </a:extLst>
          </p:cNvPr>
          <p:cNvSpPr/>
          <p:nvPr/>
        </p:nvSpPr>
        <p:spPr>
          <a:xfrm>
            <a:off x="5101591" y="1534202"/>
            <a:ext cx="5501566" cy="46028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US" sz="1400" b="1">
                <a:solidFill>
                  <a:schemeClr val="bg1"/>
                </a:solidFill>
                <a:latin typeface="Arial" panose="020B0604020202020204"/>
              </a:rPr>
              <a:t>EPICS III: A Phase 2b/3 adaptive, double-blind RCT</a:t>
            </a:r>
            <a:endParaRPr lang="en-US" sz="1400" b="1" noProof="0">
              <a:solidFill>
                <a:schemeClr val="bg1"/>
              </a:solidFill>
              <a:latin typeface="Arial" panose="020B0604020202020204"/>
            </a:endParaRPr>
          </a:p>
        </p:txBody>
      </p:sp>
      <p:grpSp>
        <p:nvGrpSpPr>
          <p:cNvPr id="67" name="Group 66">
            <a:extLst>
              <a:ext uri="{FF2B5EF4-FFF2-40B4-BE49-F238E27FC236}">
                <a16:creationId xmlns:a16="http://schemas.microsoft.com/office/drawing/2014/main" id="{99631236-E292-21D8-45FE-206F9C1186B3}"/>
              </a:ext>
            </a:extLst>
          </p:cNvPr>
          <p:cNvGrpSpPr/>
          <p:nvPr/>
        </p:nvGrpSpPr>
        <p:grpSpPr>
          <a:xfrm>
            <a:off x="4726756" y="1446661"/>
            <a:ext cx="747909" cy="718921"/>
            <a:chOff x="5065845" y="1524718"/>
            <a:chExt cx="747909" cy="718921"/>
          </a:xfrm>
        </p:grpSpPr>
        <p:sp>
          <p:nvSpPr>
            <p:cNvPr id="68" name="Oval 67">
              <a:extLst>
                <a:ext uri="{FF2B5EF4-FFF2-40B4-BE49-F238E27FC236}">
                  <a16:creationId xmlns:a16="http://schemas.microsoft.com/office/drawing/2014/main" id="{079FD2AC-4A3B-3BF0-7284-8F723FCD53F7}"/>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9" name="Graphic 68">
              <a:extLst>
                <a:ext uri="{FF2B5EF4-FFF2-40B4-BE49-F238E27FC236}">
                  <a16:creationId xmlns:a16="http://schemas.microsoft.com/office/drawing/2014/main" id="{1510AAC7-6CC3-2067-2C92-D99BE286C7A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sp>
        <p:nvSpPr>
          <p:cNvPr id="71" name="Rectangle 70">
            <a:extLst>
              <a:ext uri="{FF2B5EF4-FFF2-40B4-BE49-F238E27FC236}">
                <a16:creationId xmlns:a16="http://schemas.microsoft.com/office/drawing/2014/main" id="{92CD1DA4-BD06-AE5F-7169-268E0E5AB8F6}"/>
              </a:ext>
            </a:extLst>
          </p:cNvPr>
          <p:cNvSpPr/>
          <p:nvPr/>
        </p:nvSpPr>
        <p:spPr>
          <a:xfrm>
            <a:off x="7167336" y="3767499"/>
            <a:ext cx="1956890" cy="506519"/>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err="1">
                <a:solidFill>
                  <a:schemeClr val="bg1"/>
                </a:solidFill>
                <a:latin typeface="Arial" panose="020B0604020202020204"/>
              </a:rPr>
              <a:t>Saroglitazar</a:t>
            </a:r>
            <a:r>
              <a:rPr lang="en-GB" sz="1400" b="1">
                <a:solidFill>
                  <a:schemeClr val="bg1"/>
                </a:solidFill>
                <a:latin typeface="Arial" panose="020B0604020202020204"/>
              </a:rPr>
              <a:t> magnesium 1 mg*</a:t>
            </a:r>
            <a:endParaRPr lang="en-GB" sz="1400">
              <a:solidFill>
                <a:schemeClr val="bg1"/>
              </a:solidFill>
              <a:latin typeface="Arial" panose="020B0604020202020204"/>
            </a:endParaRPr>
          </a:p>
        </p:txBody>
      </p:sp>
      <p:sp>
        <p:nvSpPr>
          <p:cNvPr id="74" name="Rectangle 73">
            <a:extLst>
              <a:ext uri="{FF2B5EF4-FFF2-40B4-BE49-F238E27FC236}">
                <a16:creationId xmlns:a16="http://schemas.microsoft.com/office/drawing/2014/main" id="{18BB3C1F-D558-C4D6-E970-C51A9D102364}"/>
              </a:ext>
            </a:extLst>
          </p:cNvPr>
          <p:cNvSpPr/>
          <p:nvPr/>
        </p:nvSpPr>
        <p:spPr>
          <a:xfrm>
            <a:off x="9802231" y="3767499"/>
            <a:ext cx="1873096" cy="467028"/>
          </a:xfrm>
          <a:prstGeom prst="rect">
            <a:avLst/>
          </a:prstGeom>
          <a:solidFill>
            <a:srgbClr val="004B87"/>
          </a:solidFill>
          <a:ln w="12700">
            <a:solidFill>
              <a:srgbClr val="004B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400" b="1" err="1">
                <a:solidFill>
                  <a:schemeClr val="bg1"/>
                </a:solidFill>
                <a:latin typeface="Arial" panose="020B0604020202020204"/>
              </a:rPr>
              <a:t>Saroglitazar</a:t>
            </a:r>
            <a:r>
              <a:rPr lang="en-GB" sz="1400" b="1">
                <a:solidFill>
                  <a:schemeClr val="bg1"/>
                </a:solidFill>
                <a:latin typeface="Arial" panose="020B0604020202020204"/>
              </a:rPr>
              <a:t> magnesium 2 mg</a:t>
            </a:r>
            <a:endParaRPr lang="en-GB" sz="1400">
              <a:solidFill>
                <a:schemeClr val="bg1"/>
              </a:solidFill>
              <a:latin typeface="Arial" panose="020B0604020202020204"/>
            </a:endParaRPr>
          </a:p>
        </p:txBody>
      </p:sp>
      <p:cxnSp>
        <p:nvCxnSpPr>
          <p:cNvPr id="73" name="Connector: Elbow 72">
            <a:extLst>
              <a:ext uri="{FF2B5EF4-FFF2-40B4-BE49-F238E27FC236}">
                <a16:creationId xmlns:a16="http://schemas.microsoft.com/office/drawing/2014/main" id="{5BAF9C3B-84BD-D14D-3285-1B8E6301D019}"/>
              </a:ext>
            </a:extLst>
          </p:cNvPr>
          <p:cNvCxnSpPr>
            <a:cxnSpLocks/>
            <a:stCxn id="130" idx="2"/>
            <a:endCxn id="71" idx="0"/>
          </p:cNvCxnSpPr>
          <p:nvPr/>
        </p:nvCxnSpPr>
        <p:spPr>
          <a:xfrm rot="5400000">
            <a:off x="7859770" y="3480968"/>
            <a:ext cx="572543" cy="519"/>
          </a:xfrm>
          <a:prstGeom prst="bentConnector3">
            <a:avLst>
              <a:gd name="adj1" fmla="val 50000"/>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cxnSp>
        <p:nvCxnSpPr>
          <p:cNvPr id="78" name="Connector: Elbow 77">
            <a:extLst>
              <a:ext uri="{FF2B5EF4-FFF2-40B4-BE49-F238E27FC236}">
                <a16:creationId xmlns:a16="http://schemas.microsoft.com/office/drawing/2014/main" id="{57A90BFA-F6DB-3156-CF2C-88F576AF223A}"/>
              </a:ext>
            </a:extLst>
          </p:cNvPr>
          <p:cNvCxnSpPr>
            <a:cxnSpLocks/>
            <a:stCxn id="130" idx="2"/>
            <a:endCxn id="74" idx="0"/>
          </p:cNvCxnSpPr>
          <p:nvPr/>
        </p:nvCxnSpPr>
        <p:spPr>
          <a:xfrm rot="16200000" flipH="1">
            <a:off x="9156268" y="2184987"/>
            <a:ext cx="572543" cy="2592479"/>
          </a:xfrm>
          <a:prstGeom prst="bentConnector3">
            <a:avLst>
              <a:gd name="adj1" fmla="val 50000"/>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cxnSp>
        <p:nvCxnSpPr>
          <p:cNvPr id="81" name="Connector: Elbow 80">
            <a:extLst>
              <a:ext uri="{FF2B5EF4-FFF2-40B4-BE49-F238E27FC236}">
                <a16:creationId xmlns:a16="http://schemas.microsoft.com/office/drawing/2014/main" id="{5D982F1A-572C-5E28-576E-4F851AAB4678}"/>
              </a:ext>
            </a:extLst>
          </p:cNvPr>
          <p:cNvCxnSpPr>
            <a:cxnSpLocks/>
            <a:stCxn id="65" idx="2"/>
            <a:endCxn id="130" idx="0"/>
          </p:cNvCxnSpPr>
          <p:nvPr/>
        </p:nvCxnSpPr>
        <p:spPr>
          <a:xfrm>
            <a:off x="8145781" y="2413121"/>
            <a:ext cx="519" cy="209435"/>
          </a:xfrm>
          <a:prstGeom prst="straightConnector1">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grpSp>
        <p:nvGrpSpPr>
          <p:cNvPr id="100" name="Group 99">
            <a:extLst>
              <a:ext uri="{FF2B5EF4-FFF2-40B4-BE49-F238E27FC236}">
                <a16:creationId xmlns:a16="http://schemas.microsoft.com/office/drawing/2014/main" id="{3D22090E-5162-3498-0210-0697261807AC}"/>
              </a:ext>
            </a:extLst>
          </p:cNvPr>
          <p:cNvGrpSpPr/>
          <p:nvPr/>
        </p:nvGrpSpPr>
        <p:grpSpPr>
          <a:xfrm>
            <a:off x="9153319" y="4797057"/>
            <a:ext cx="2899675" cy="672288"/>
            <a:chOff x="4688970" y="5460806"/>
            <a:chExt cx="2899675" cy="672288"/>
          </a:xfrm>
        </p:grpSpPr>
        <p:sp>
          <p:nvSpPr>
            <p:cNvPr id="96" name="Rectangle 95">
              <a:extLst>
                <a:ext uri="{FF2B5EF4-FFF2-40B4-BE49-F238E27FC236}">
                  <a16:creationId xmlns:a16="http://schemas.microsoft.com/office/drawing/2014/main" id="{52063999-4C2F-AEB1-141D-1AE1F4ACF6CD}"/>
                </a:ext>
              </a:extLst>
            </p:cNvPr>
            <p:cNvSpPr/>
            <p:nvPr/>
          </p:nvSpPr>
          <p:spPr>
            <a:xfrm>
              <a:off x="4952778" y="5485971"/>
              <a:ext cx="2635867" cy="626068"/>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252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GB" sz="1400" b="1" dirty="0">
                  <a:solidFill>
                    <a:srgbClr val="004B87"/>
                  </a:solidFill>
                  <a:latin typeface="Arial" panose="020B0604020202020204"/>
                </a:rPr>
                <a:t>Primary endpoint</a:t>
              </a: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 </a:t>
              </a: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Biochemical response at Week 52</a:t>
              </a:r>
              <a:r>
                <a:rPr kumimoji="0" lang="en-US" sz="1400" i="0" u="none" strike="noStrike" kern="1200" cap="none" spc="0" normalizeH="0" baseline="30000" noProof="0" dirty="0">
                  <a:ln>
                    <a:noFill/>
                  </a:ln>
                  <a:solidFill>
                    <a:srgbClr val="004B87"/>
                  </a:solidFill>
                  <a:effectLst/>
                  <a:uLnTx/>
                  <a:uFillTx/>
                  <a:latin typeface="Arial" panose="020B0604020202020204" pitchFamily="34" charset="0"/>
                  <a:cs typeface="Arial" panose="020B0604020202020204" pitchFamily="34" charset="0"/>
                </a:rPr>
                <a:t>†</a:t>
              </a:r>
              <a:endPar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grpSp>
          <p:nvGrpSpPr>
            <p:cNvPr id="99" name="Group 98">
              <a:extLst>
                <a:ext uri="{FF2B5EF4-FFF2-40B4-BE49-F238E27FC236}">
                  <a16:creationId xmlns:a16="http://schemas.microsoft.com/office/drawing/2014/main" id="{72A0416F-4A5A-15E8-A9AE-50D2C86271C9}"/>
                </a:ext>
              </a:extLst>
            </p:cNvPr>
            <p:cNvGrpSpPr/>
            <p:nvPr/>
          </p:nvGrpSpPr>
          <p:grpSpPr>
            <a:xfrm>
              <a:off x="4688970" y="5460806"/>
              <a:ext cx="672288" cy="672288"/>
              <a:chOff x="4688970" y="5460806"/>
              <a:chExt cx="672288" cy="672288"/>
            </a:xfrm>
          </p:grpSpPr>
          <p:sp>
            <p:nvSpPr>
              <p:cNvPr id="97" name="Oval 96">
                <a:extLst>
                  <a:ext uri="{FF2B5EF4-FFF2-40B4-BE49-F238E27FC236}">
                    <a16:creationId xmlns:a16="http://schemas.microsoft.com/office/drawing/2014/main" id="{47BECC36-E4F4-9F46-00B2-232F47ED76A7}"/>
                  </a:ext>
                </a:extLst>
              </p:cNvPr>
              <p:cNvSpPr/>
              <p:nvPr/>
            </p:nvSpPr>
            <p:spPr>
              <a:xfrm>
                <a:off x="4688970" y="5460806"/>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98" name="Graphic 97">
                <a:extLst>
                  <a:ext uri="{FF2B5EF4-FFF2-40B4-BE49-F238E27FC236}">
                    <a16:creationId xmlns:a16="http://schemas.microsoft.com/office/drawing/2014/main" id="{FC00F778-3104-6968-BED9-25F9FF35F66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98895" y="5570731"/>
                <a:ext cx="452438" cy="452438"/>
              </a:xfrm>
              <a:prstGeom prst="rect">
                <a:avLst/>
              </a:prstGeom>
            </p:spPr>
          </p:pic>
        </p:grpSp>
      </p:grpSp>
      <p:grpSp>
        <p:nvGrpSpPr>
          <p:cNvPr id="110" name="Group 109">
            <a:extLst>
              <a:ext uri="{FF2B5EF4-FFF2-40B4-BE49-F238E27FC236}">
                <a16:creationId xmlns:a16="http://schemas.microsoft.com/office/drawing/2014/main" id="{34567A3A-DC9F-D31A-200C-A3E78ADD7703}"/>
              </a:ext>
            </a:extLst>
          </p:cNvPr>
          <p:cNvGrpSpPr/>
          <p:nvPr/>
        </p:nvGrpSpPr>
        <p:grpSpPr>
          <a:xfrm>
            <a:off x="9153319" y="5589575"/>
            <a:ext cx="2899675" cy="672288"/>
            <a:chOff x="4688970" y="5890796"/>
            <a:chExt cx="2899675" cy="672288"/>
          </a:xfrm>
        </p:grpSpPr>
        <p:grpSp>
          <p:nvGrpSpPr>
            <p:cNvPr id="104" name="Group 103">
              <a:extLst>
                <a:ext uri="{FF2B5EF4-FFF2-40B4-BE49-F238E27FC236}">
                  <a16:creationId xmlns:a16="http://schemas.microsoft.com/office/drawing/2014/main" id="{B5BE9A58-90CB-1E25-3A5F-D9CC47831F8D}"/>
                </a:ext>
              </a:extLst>
            </p:cNvPr>
            <p:cNvGrpSpPr/>
            <p:nvPr/>
          </p:nvGrpSpPr>
          <p:grpSpPr>
            <a:xfrm>
              <a:off x="4688970" y="5890796"/>
              <a:ext cx="2899675" cy="672288"/>
              <a:chOff x="4688970" y="5460806"/>
              <a:chExt cx="2899675" cy="672288"/>
            </a:xfrm>
          </p:grpSpPr>
          <p:sp>
            <p:nvSpPr>
              <p:cNvPr id="105" name="Rectangle 104">
                <a:extLst>
                  <a:ext uri="{FF2B5EF4-FFF2-40B4-BE49-F238E27FC236}">
                    <a16:creationId xmlns:a16="http://schemas.microsoft.com/office/drawing/2014/main" id="{F2400EA5-A655-A1A9-D98B-015DAD6E640B}"/>
                  </a:ext>
                </a:extLst>
              </p:cNvPr>
              <p:cNvSpPr/>
              <p:nvPr/>
            </p:nvSpPr>
            <p:spPr>
              <a:xfrm>
                <a:off x="4952778" y="5481063"/>
                <a:ext cx="2635867" cy="631770"/>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504000" rIns="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t>Key secondary endpoint: </a:t>
                </a:r>
                <a:br>
                  <a:rPr kumimoji="0" lang="en-GB" sz="1400" b="1" i="0" u="none" strike="noStrike" kern="1200" cap="none" spc="0" normalizeH="0" baseline="0" noProof="0" dirty="0">
                    <a:ln>
                      <a:noFill/>
                    </a:ln>
                    <a:solidFill>
                      <a:srgbClr val="004B87"/>
                    </a:solidFill>
                    <a:effectLst/>
                    <a:uLnTx/>
                    <a:uFillTx/>
                    <a:latin typeface="Arial" panose="020B0604020202020204"/>
                    <a:ea typeface="+mn-ea"/>
                    <a:cs typeface="+mn-cs"/>
                  </a:rPr>
                </a:br>
                <a:r>
                  <a:rPr kumimoji="0" lang="en-US" sz="1400" i="0" u="none" strike="noStrike" kern="1200" cap="none" spc="0" normalizeH="0" baseline="0" noProof="0" dirty="0">
                    <a:ln>
                      <a:noFill/>
                    </a:ln>
                    <a:solidFill>
                      <a:srgbClr val="004B87"/>
                    </a:solidFill>
                    <a:effectLst/>
                    <a:uLnTx/>
                    <a:uFillTx/>
                    <a:latin typeface="Arial" panose="020B0604020202020204"/>
                    <a:ea typeface="+mn-ea"/>
                    <a:cs typeface="+mn-cs"/>
                  </a:rPr>
                  <a:t>ALP normalization at Week 52</a:t>
                </a:r>
                <a:endParaRPr kumimoji="0" lang="en-GB" sz="1400" i="0" u="none" strike="noStrike" kern="1200" cap="none" spc="0" normalizeH="0" baseline="0" noProof="0" dirty="0">
                  <a:ln>
                    <a:noFill/>
                  </a:ln>
                  <a:solidFill>
                    <a:srgbClr val="004B87"/>
                  </a:solidFill>
                  <a:effectLst/>
                  <a:uLnTx/>
                  <a:uFillTx/>
                  <a:latin typeface="Arial" panose="020B0604020202020204" pitchFamily="34" charset="0"/>
                  <a:cs typeface="Arial" panose="020B0604020202020204" pitchFamily="34" charset="0"/>
                </a:endParaRPr>
              </a:p>
            </p:txBody>
          </p:sp>
          <p:sp>
            <p:nvSpPr>
              <p:cNvPr id="107" name="Oval 106">
                <a:extLst>
                  <a:ext uri="{FF2B5EF4-FFF2-40B4-BE49-F238E27FC236}">
                    <a16:creationId xmlns:a16="http://schemas.microsoft.com/office/drawing/2014/main" id="{A9E264A7-AB2F-6628-B67E-0FB7C961FDD7}"/>
                  </a:ext>
                </a:extLst>
              </p:cNvPr>
              <p:cNvSpPr/>
              <p:nvPr/>
            </p:nvSpPr>
            <p:spPr>
              <a:xfrm>
                <a:off x="4688970" y="5460806"/>
                <a:ext cx="672288" cy="672288"/>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pic>
          <p:nvPicPr>
            <p:cNvPr id="109" name="Graphic 108">
              <a:extLst>
                <a:ext uri="{FF2B5EF4-FFF2-40B4-BE49-F238E27FC236}">
                  <a16:creationId xmlns:a16="http://schemas.microsoft.com/office/drawing/2014/main" id="{663A725B-640B-7FE1-50BC-03EBDCE4FD2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44854" y="6046679"/>
              <a:ext cx="360519" cy="360519"/>
            </a:xfrm>
            <a:prstGeom prst="rect">
              <a:avLst/>
            </a:prstGeom>
          </p:spPr>
        </p:pic>
      </p:grpSp>
      <p:pic>
        <p:nvPicPr>
          <p:cNvPr id="125" name="Graphic 124">
            <a:extLst>
              <a:ext uri="{FF2B5EF4-FFF2-40B4-BE49-F238E27FC236}">
                <a16:creationId xmlns:a16="http://schemas.microsoft.com/office/drawing/2014/main" id="{19FEDA74-051E-BFFB-A0A4-DBFC05E12AF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462361" y="6055532"/>
            <a:ext cx="398950" cy="398950"/>
          </a:xfrm>
          <a:prstGeom prst="rect">
            <a:avLst/>
          </a:prstGeom>
        </p:spPr>
      </p:pic>
      <p:grpSp>
        <p:nvGrpSpPr>
          <p:cNvPr id="134" name="Group 133">
            <a:extLst>
              <a:ext uri="{FF2B5EF4-FFF2-40B4-BE49-F238E27FC236}">
                <a16:creationId xmlns:a16="http://schemas.microsoft.com/office/drawing/2014/main" id="{31FE6D04-E1EE-3724-5ADC-00FE04736B03}"/>
              </a:ext>
            </a:extLst>
          </p:cNvPr>
          <p:cNvGrpSpPr/>
          <p:nvPr/>
        </p:nvGrpSpPr>
        <p:grpSpPr>
          <a:xfrm>
            <a:off x="6595300" y="2593756"/>
            <a:ext cx="2779207" cy="630000"/>
            <a:chOff x="1156464" y="3395597"/>
            <a:chExt cx="2779207" cy="630000"/>
          </a:xfrm>
          <a:solidFill>
            <a:srgbClr val="FF651D"/>
          </a:solidFill>
        </p:grpSpPr>
        <p:sp>
          <p:nvSpPr>
            <p:cNvPr id="130" name="Rectangle 129">
              <a:extLst>
                <a:ext uri="{FF2B5EF4-FFF2-40B4-BE49-F238E27FC236}">
                  <a16:creationId xmlns:a16="http://schemas.microsoft.com/office/drawing/2014/main" id="{3ACE62C8-50E6-C6A6-4F95-D3154B687D63}"/>
                </a:ext>
              </a:extLst>
            </p:cNvPr>
            <p:cNvSpPr/>
            <p:nvPr/>
          </p:nvSpPr>
          <p:spPr>
            <a:xfrm>
              <a:off x="1479256" y="3424397"/>
              <a:ext cx="2456415" cy="572400"/>
            </a:xfrm>
            <a:prstGeom prst="rect">
              <a:avLst/>
            </a:prstGeom>
            <a:noFill/>
            <a:ln w="12700">
              <a:solidFill>
                <a:srgbClr val="FF651D"/>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004B87"/>
                  </a:solidFill>
                  <a:latin typeface="Arial" panose="020B0604020202020204"/>
                </a:rPr>
                <a:t>Phase 2b dose-finding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dirty="0">
                  <a:ln>
                    <a:noFill/>
                  </a:ln>
                  <a:solidFill>
                    <a:srgbClr val="004B87"/>
                  </a:solidFill>
                  <a:effectLst/>
                  <a:uLnTx/>
                  <a:uFillTx/>
                  <a:latin typeface="Arial" panose="020B0604020202020204"/>
                  <a:ea typeface="+mn-ea"/>
                  <a:cs typeface="+mn-cs"/>
                </a:rPr>
                <a:t>(16 weeks; N=37)</a:t>
              </a:r>
            </a:p>
          </p:txBody>
        </p:sp>
        <p:sp>
          <p:nvSpPr>
            <p:cNvPr id="131" name="Oval 130">
              <a:extLst>
                <a:ext uri="{FF2B5EF4-FFF2-40B4-BE49-F238E27FC236}">
                  <a16:creationId xmlns:a16="http://schemas.microsoft.com/office/drawing/2014/main" id="{5A5E9FFB-D0B3-803D-2652-8BA3CC93091D}"/>
                </a:ext>
              </a:extLst>
            </p:cNvPr>
            <p:cNvSpPr>
              <a:spLocks noChangeAspect="1"/>
            </p:cNvSpPr>
            <p:nvPr/>
          </p:nvSpPr>
          <p:spPr>
            <a:xfrm>
              <a:off x="1156464" y="3395597"/>
              <a:ext cx="630000" cy="630000"/>
            </a:xfrm>
            <a:prstGeom prst="ellipse">
              <a:avLst/>
            </a:prstGeom>
            <a:grpFill/>
            <a:ln w="38100">
              <a:solidFill>
                <a:srgbClr val="FF651D"/>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NZ" b="1">
                  <a:solidFill>
                    <a:schemeClr val="bg1"/>
                  </a:solidFill>
                  <a:latin typeface="Arial" panose="020B0604020202020204" pitchFamily="34" charset="0"/>
                  <a:cs typeface="Arial" panose="020B0604020202020204" pitchFamily="34" charset="0"/>
                </a:rPr>
                <a:t>2b</a:t>
              </a:r>
            </a:p>
          </p:txBody>
        </p:sp>
      </p:grpSp>
      <p:grpSp>
        <p:nvGrpSpPr>
          <p:cNvPr id="144" name="Group 143">
            <a:extLst>
              <a:ext uri="{FF2B5EF4-FFF2-40B4-BE49-F238E27FC236}">
                <a16:creationId xmlns:a16="http://schemas.microsoft.com/office/drawing/2014/main" id="{158B6415-F1EA-D442-F19D-57595ECF495C}"/>
              </a:ext>
            </a:extLst>
          </p:cNvPr>
          <p:cNvGrpSpPr/>
          <p:nvPr/>
        </p:nvGrpSpPr>
        <p:grpSpPr>
          <a:xfrm>
            <a:off x="5320011" y="4501529"/>
            <a:ext cx="2779207" cy="630000"/>
            <a:chOff x="1156464" y="3395597"/>
            <a:chExt cx="2779207" cy="630000"/>
          </a:xfrm>
        </p:grpSpPr>
        <p:sp>
          <p:nvSpPr>
            <p:cNvPr id="145" name="Rectangle 144">
              <a:extLst>
                <a:ext uri="{FF2B5EF4-FFF2-40B4-BE49-F238E27FC236}">
                  <a16:creationId xmlns:a16="http://schemas.microsoft.com/office/drawing/2014/main" id="{7EDEA9AF-CA09-4B66-92D1-7FBEF818A4BE}"/>
                </a:ext>
              </a:extLst>
            </p:cNvPr>
            <p:cNvSpPr/>
            <p:nvPr/>
          </p:nvSpPr>
          <p:spPr>
            <a:xfrm>
              <a:off x="1479256" y="3424397"/>
              <a:ext cx="2456415" cy="572400"/>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1"/>
                  </a:solidFill>
                  <a:latin typeface="Arial" panose="020B0604020202020204"/>
                </a:rPr>
                <a:t>Phase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a:ln>
                    <a:noFill/>
                  </a:ln>
                  <a:solidFill>
                    <a:schemeClr val="tx1"/>
                  </a:solidFill>
                  <a:effectLst/>
                  <a:uLnTx/>
                  <a:uFillTx/>
                  <a:latin typeface="Arial" panose="020B0604020202020204"/>
                  <a:ea typeface="+mn-ea"/>
                  <a:cs typeface="+mn-cs"/>
                </a:rPr>
                <a:t>(52 weeks; N=148)</a:t>
              </a:r>
            </a:p>
          </p:txBody>
        </p:sp>
        <p:sp>
          <p:nvSpPr>
            <p:cNvPr id="146" name="Oval 145">
              <a:extLst>
                <a:ext uri="{FF2B5EF4-FFF2-40B4-BE49-F238E27FC236}">
                  <a16:creationId xmlns:a16="http://schemas.microsoft.com/office/drawing/2014/main" id="{6A99344D-4B4F-B958-4B41-C19153CBE615}"/>
                </a:ext>
              </a:extLst>
            </p:cNvPr>
            <p:cNvSpPr>
              <a:spLocks noChangeAspect="1"/>
            </p:cNvSpPr>
            <p:nvPr/>
          </p:nvSpPr>
          <p:spPr>
            <a:xfrm>
              <a:off x="1156464" y="3395597"/>
              <a:ext cx="630000" cy="630000"/>
            </a:xfrm>
            <a:prstGeom prst="ellipse">
              <a:avLst/>
            </a:prstGeom>
            <a:solidFill>
              <a:schemeClr val="accent2"/>
            </a:solidFill>
            <a:ln w="38100">
              <a:solidFill>
                <a:srgbClr val="FF651D"/>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NZ" b="1" dirty="0">
                  <a:latin typeface="Arial" panose="020B0604020202020204" pitchFamily="34" charset="0"/>
                  <a:cs typeface="Arial" panose="020B0604020202020204" pitchFamily="34" charset="0"/>
                </a:rPr>
                <a:t>3</a:t>
              </a:r>
            </a:p>
          </p:txBody>
        </p:sp>
      </p:grpSp>
      <p:sp>
        <p:nvSpPr>
          <p:cNvPr id="150" name="Rectangle 149">
            <a:extLst>
              <a:ext uri="{FF2B5EF4-FFF2-40B4-BE49-F238E27FC236}">
                <a16:creationId xmlns:a16="http://schemas.microsoft.com/office/drawing/2014/main" id="{500B12E8-22F4-2988-74AA-FE9ECC82468A}"/>
              </a:ext>
            </a:extLst>
          </p:cNvPr>
          <p:cNvSpPr/>
          <p:nvPr/>
        </p:nvSpPr>
        <p:spPr>
          <a:xfrm>
            <a:off x="4853708" y="5575741"/>
            <a:ext cx="1956890" cy="699956"/>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err="1">
                <a:solidFill>
                  <a:schemeClr val="bg1"/>
                </a:solidFill>
                <a:latin typeface="Arial" panose="020B0604020202020204"/>
              </a:rPr>
              <a:t>Saroglitazar</a:t>
            </a:r>
            <a:r>
              <a:rPr lang="en-GB" sz="1400" b="1">
                <a:solidFill>
                  <a:schemeClr val="bg1"/>
                </a:solidFill>
                <a:latin typeface="Arial" panose="020B0604020202020204"/>
              </a:rPr>
              <a:t> magnesium 1 mg*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(n=97)</a:t>
            </a:r>
          </a:p>
        </p:txBody>
      </p:sp>
      <p:cxnSp>
        <p:nvCxnSpPr>
          <p:cNvPr id="151" name="Connector: Elbow 150">
            <a:extLst>
              <a:ext uri="{FF2B5EF4-FFF2-40B4-BE49-F238E27FC236}">
                <a16:creationId xmlns:a16="http://schemas.microsoft.com/office/drawing/2014/main" id="{174E39AF-3443-8C70-5950-9F229350C951}"/>
              </a:ext>
            </a:extLst>
          </p:cNvPr>
          <p:cNvCxnSpPr>
            <a:cxnSpLocks/>
            <a:stCxn id="145" idx="2"/>
            <a:endCxn id="150" idx="0"/>
          </p:cNvCxnSpPr>
          <p:nvPr/>
        </p:nvCxnSpPr>
        <p:spPr>
          <a:xfrm rot="5400000">
            <a:off x="6115076" y="4819806"/>
            <a:ext cx="473012" cy="1038858"/>
          </a:xfrm>
          <a:prstGeom prst="bentConnector3">
            <a:avLst>
              <a:gd name="adj1" fmla="val 50000"/>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sp>
        <p:nvSpPr>
          <p:cNvPr id="154" name="Rectangle 153">
            <a:extLst>
              <a:ext uri="{FF2B5EF4-FFF2-40B4-BE49-F238E27FC236}">
                <a16:creationId xmlns:a16="http://schemas.microsoft.com/office/drawing/2014/main" id="{39B7CABC-5543-0AC5-5528-CC0B5E13F379}"/>
              </a:ext>
            </a:extLst>
          </p:cNvPr>
          <p:cNvSpPr/>
          <p:nvPr/>
        </p:nvSpPr>
        <p:spPr>
          <a:xfrm>
            <a:off x="7041090" y="5575741"/>
            <a:ext cx="1956890" cy="699956"/>
          </a:xfrm>
          <a:prstGeom prst="rect">
            <a:avLst/>
          </a:prstGeom>
          <a:solidFill>
            <a:srgbClr val="747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Placebo</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chemeClr val="bg1"/>
                </a:solidFill>
                <a:latin typeface="Arial" panose="020B0604020202020204"/>
              </a:rPr>
              <a:t>(n=51)</a:t>
            </a:r>
          </a:p>
        </p:txBody>
      </p:sp>
      <p:cxnSp>
        <p:nvCxnSpPr>
          <p:cNvPr id="155" name="Connector: Elbow 154">
            <a:extLst>
              <a:ext uri="{FF2B5EF4-FFF2-40B4-BE49-F238E27FC236}">
                <a16:creationId xmlns:a16="http://schemas.microsoft.com/office/drawing/2014/main" id="{A381D84D-67DC-38C6-B120-24D0802C976F}"/>
              </a:ext>
            </a:extLst>
          </p:cNvPr>
          <p:cNvCxnSpPr>
            <a:cxnSpLocks/>
            <a:stCxn id="145" idx="2"/>
            <a:endCxn id="154" idx="0"/>
          </p:cNvCxnSpPr>
          <p:nvPr/>
        </p:nvCxnSpPr>
        <p:spPr>
          <a:xfrm rot="16200000" flipH="1">
            <a:off x="7208767" y="4764973"/>
            <a:ext cx="473012" cy="1148524"/>
          </a:xfrm>
          <a:prstGeom prst="bentConnector3">
            <a:avLst>
              <a:gd name="adj1" fmla="val 50000"/>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184BA3D-DCD6-BAF7-DFC5-B17DFBDD0095}"/>
              </a:ext>
            </a:extLst>
          </p:cNvPr>
          <p:cNvSpPr/>
          <p:nvPr/>
        </p:nvSpPr>
        <p:spPr>
          <a:xfrm>
            <a:off x="4750206" y="3759418"/>
            <a:ext cx="1956890" cy="506519"/>
          </a:xfrm>
          <a:prstGeom prst="rect">
            <a:avLst/>
          </a:prstGeom>
          <a:solidFill>
            <a:schemeClr val="bg2">
              <a:lumMod val="50000"/>
            </a:schemeClr>
          </a:solidFill>
          <a:ln w="127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bg1"/>
                </a:solidFill>
                <a:latin typeface="Arial" panose="020B0604020202020204"/>
              </a:rPr>
              <a:t>Placebo</a:t>
            </a:r>
            <a:endParaRPr lang="en-GB" sz="1400">
              <a:solidFill>
                <a:schemeClr val="bg1"/>
              </a:solidFill>
              <a:latin typeface="Arial" panose="020B0604020202020204"/>
            </a:endParaRPr>
          </a:p>
        </p:txBody>
      </p:sp>
      <p:cxnSp>
        <p:nvCxnSpPr>
          <p:cNvPr id="54" name="Connector: Elbow 53">
            <a:extLst>
              <a:ext uri="{FF2B5EF4-FFF2-40B4-BE49-F238E27FC236}">
                <a16:creationId xmlns:a16="http://schemas.microsoft.com/office/drawing/2014/main" id="{D970E1C2-CF97-8165-087D-0A2B38690D4A}"/>
              </a:ext>
            </a:extLst>
          </p:cNvPr>
          <p:cNvCxnSpPr>
            <a:cxnSpLocks/>
            <a:stCxn id="130" idx="2"/>
            <a:endCxn id="24" idx="0"/>
          </p:cNvCxnSpPr>
          <p:nvPr/>
        </p:nvCxnSpPr>
        <p:spPr>
          <a:xfrm rot="5400000">
            <a:off x="6655245" y="2268363"/>
            <a:ext cx="564462" cy="2417649"/>
          </a:xfrm>
          <a:prstGeom prst="bentConnector3">
            <a:avLst>
              <a:gd name="adj1" fmla="val 50000"/>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4B9C2AD8-9611-5D3D-AB9C-024AD1DFF9CB}"/>
              </a:ext>
            </a:extLst>
          </p:cNvPr>
          <p:cNvSpPr txBox="1"/>
          <p:nvPr/>
        </p:nvSpPr>
        <p:spPr>
          <a:xfrm>
            <a:off x="7508396" y="3325104"/>
            <a:ext cx="1313911" cy="246221"/>
          </a:xfrm>
          <a:prstGeom prst="rect">
            <a:avLst/>
          </a:prstGeom>
          <a:solidFill>
            <a:srgbClr val="FF651D"/>
          </a:solidFill>
          <a:ln>
            <a:solidFill>
              <a:srgbClr val="FF651D"/>
            </a:solidFill>
          </a:ln>
        </p:spPr>
        <p:txBody>
          <a:bodyPr wrap="square" rtlCol="0">
            <a:spAutoFit/>
          </a:bodyPr>
          <a:lstStyle/>
          <a:p>
            <a:pPr algn="ctr"/>
            <a:r>
              <a:rPr lang="en-IN" sz="1000">
                <a:solidFill>
                  <a:schemeClr val="bg1"/>
                </a:solidFill>
                <a:latin typeface="Arial" panose="020B0604020202020204" pitchFamily="34" charset="0"/>
                <a:cs typeface="Arial" panose="020B0604020202020204" pitchFamily="34" charset="0"/>
              </a:rPr>
              <a:t>1:1:1 randomization</a:t>
            </a:r>
          </a:p>
        </p:txBody>
      </p:sp>
      <p:sp>
        <p:nvSpPr>
          <p:cNvPr id="5" name="TextBox 4">
            <a:extLst>
              <a:ext uri="{FF2B5EF4-FFF2-40B4-BE49-F238E27FC236}">
                <a16:creationId xmlns:a16="http://schemas.microsoft.com/office/drawing/2014/main" id="{2C4C15D5-45E0-FC41-DE86-6F08A3A317F2}"/>
              </a:ext>
            </a:extLst>
          </p:cNvPr>
          <p:cNvSpPr txBox="1"/>
          <p:nvPr/>
        </p:nvSpPr>
        <p:spPr>
          <a:xfrm>
            <a:off x="6143640" y="5183144"/>
            <a:ext cx="1313911" cy="246221"/>
          </a:xfrm>
          <a:prstGeom prst="rect">
            <a:avLst/>
          </a:prstGeom>
          <a:solidFill>
            <a:schemeClr val="accent2"/>
          </a:solidFill>
          <a:ln>
            <a:solidFill>
              <a:schemeClr val="accent2"/>
            </a:solidFill>
          </a:ln>
        </p:spPr>
        <p:txBody>
          <a:bodyPr wrap="square" rtlCol="0">
            <a:spAutoFit/>
          </a:bodyPr>
          <a:lstStyle/>
          <a:p>
            <a:pPr algn="ctr"/>
            <a:r>
              <a:rPr lang="en-IN" sz="1000">
                <a:solidFill>
                  <a:schemeClr val="bg1"/>
                </a:solidFill>
                <a:latin typeface="Arial" panose="020B0604020202020204" pitchFamily="34" charset="0"/>
                <a:cs typeface="Arial" panose="020B0604020202020204" pitchFamily="34" charset="0"/>
              </a:rPr>
              <a:t>2:1 randomization</a:t>
            </a:r>
          </a:p>
        </p:txBody>
      </p:sp>
      <p:cxnSp>
        <p:nvCxnSpPr>
          <p:cNvPr id="10" name="Connector: Elbow 9">
            <a:extLst>
              <a:ext uri="{FF2B5EF4-FFF2-40B4-BE49-F238E27FC236}">
                <a16:creationId xmlns:a16="http://schemas.microsoft.com/office/drawing/2014/main" id="{0F4C9DA0-D621-F302-5C1A-B0EE74BA0C0C}"/>
              </a:ext>
            </a:extLst>
          </p:cNvPr>
          <p:cNvCxnSpPr>
            <a:cxnSpLocks/>
            <a:stCxn id="71" idx="2"/>
            <a:endCxn id="145" idx="0"/>
          </p:cNvCxnSpPr>
          <p:nvPr/>
        </p:nvCxnSpPr>
        <p:spPr>
          <a:xfrm rot="5400000">
            <a:off x="7380241" y="3764788"/>
            <a:ext cx="256311" cy="1274770"/>
          </a:xfrm>
          <a:prstGeom prst="bentConnector3">
            <a:avLst>
              <a:gd name="adj1" fmla="val 50000"/>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cxnSp>
        <p:nvCxnSpPr>
          <p:cNvPr id="14" name="Connector: Elbow 13">
            <a:extLst>
              <a:ext uri="{FF2B5EF4-FFF2-40B4-BE49-F238E27FC236}">
                <a16:creationId xmlns:a16="http://schemas.microsoft.com/office/drawing/2014/main" id="{727DAC0E-E3C8-A472-7191-4FD380EA935B}"/>
              </a:ext>
            </a:extLst>
          </p:cNvPr>
          <p:cNvCxnSpPr>
            <a:cxnSpLocks/>
            <a:stCxn id="24" idx="2"/>
            <a:endCxn id="145" idx="0"/>
          </p:cNvCxnSpPr>
          <p:nvPr/>
        </p:nvCxnSpPr>
        <p:spPr>
          <a:xfrm rot="16200000" flipH="1">
            <a:off x="6167635" y="3826953"/>
            <a:ext cx="264392" cy="1142360"/>
          </a:xfrm>
          <a:prstGeom prst="bentConnector3">
            <a:avLst/>
          </a:prstGeom>
          <a:ln w="28575">
            <a:solidFill>
              <a:srgbClr val="FF651D"/>
            </a:solidFill>
            <a:tailEnd type="triangle"/>
          </a:ln>
        </p:spPr>
        <p:style>
          <a:lnRef idx="2">
            <a:schemeClr val="accent1"/>
          </a:lnRef>
          <a:fillRef idx="0">
            <a:schemeClr val="accent1"/>
          </a:fillRef>
          <a:effectRef idx="1">
            <a:schemeClr val="accent1"/>
          </a:effectRef>
          <a:fontRef idx="minor">
            <a:schemeClr val="tx1"/>
          </a:fontRef>
        </p:style>
      </p:cxnSp>
      <p:pic>
        <p:nvPicPr>
          <p:cNvPr id="20" name="Picture 19">
            <a:hlinkClick r:id="rId7" action="ppaction://hlinksldjump"/>
            <a:extLst>
              <a:ext uri="{FF2B5EF4-FFF2-40B4-BE49-F238E27FC236}">
                <a16:creationId xmlns:a16="http://schemas.microsoft.com/office/drawing/2014/main" id="{E797037F-BA2A-6ECB-3063-92A867C6865D}"/>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503810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4C894-60CA-C24A-D306-22CC6515014D}"/>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81A7DD-F42A-48F9-C0F2-0F4BFBBA7894}"/>
              </a:ext>
            </a:extLst>
          </p:cNvPr>
          <p:cNvSpPr>
            <a:spLocks noGrp="1"/>
          </p:cNvSpPr>
          <p:nvPr>
            <p:ph idx="1"/>
          </p:nvPr>
        </p:nvSpPr>
        <p:spPr>
          <a:xfrm>
            <a:off x="194461" y="998072"/>
            <a:ext cx="4337823" cy="1303947"/>
          </a:xfrm>
        </p:spPr>
        <p:txBody>
          <a:bodyPr wrap="square">
            <a:spAutoFit/>
          </a:bodyPr>
          <a:lstStyle/>
          <a:p>
            <a:pPr marL="0" indent="0">
              <a:lnSpc>
                <a:spcPct val="100000"/>
              </a:lnSpc>
              <a:buNone/>
            </a:pPr>
            <a:r>
              <a:rPr lang="en-US" sz="2000" b="1" noProof="0" dirty="0">
                <a:solidFill>
                  <a:schemeClr val="bg1"/>
                </a:solidFill>
                <a:highlight>
                  <a:srgbClr val="FF6720"/>
                </a:highlight>
                <a:latin typeface="Arial" panose="020B0604020202020204" pitchFamily="34" charset="0"/>
                <a:cs typeface="Arial" panose="020B0604020202020204" pitchFamily="34" charset="0"/>
              </a:rPr>
              <a:t>RESULTS</a:t>
            </a:r>
            <a:endParaRPr lang="en-US" sz="2000" noProof="0" dirty="0">
              <a:solidFill>
                <a:schemeClr val="bg1"/>
              </a:solidFill>
              <a:highlight>
                <a:srgbClr val="FF6720"/>
              </a:highlight>
              <a:latin typeface="Arial" panose="020B0604020202020204" pitchFamily="34" charset="0"/>
              <a:cs typeface="Arial" panose="020B0604020202020204" pitchFamily="34" charset="0"/>
            </a:endParaRPr>
          </a:p>
          <a:p>
            <a:r>
              <a:rPr lang="en-GB" sz="1400" noProof="0" dirty="0">
                <a:latin typeface="Arial" panose="020B0604020202020204" pitchFamily="34" charset="0"/>
                <a:cs typeface="Arial" panose="020B0604020202020204" pitchFamily="34" charset="0"/>
              </a:rPr>
              <a:t>Baseline characteristics between the 2 groups in Phase 3 were comparable, except for higher baseline ALP and other liver biochemistries in the </a:t>
            </a:r>
            <a:r>
              <a:rPr lang="en-GB" sz="1400" noProof="0" dirty="0" err="1">
                <a:latin typeface="Arial" panose="020B0604020202020204" pitchFamily="34" charset="0"/>
                <a:cs typeface="Arial" panose="020B0604020202020204" pitchFamily="34" charset="0"/>
              </a:rPr>
              <a:t>saroglitazar</a:t>
            </a:r>
            <a:r>
              <a:rPr lang="en-GB" sz="1400" noProof="0" dirty="0">
                <a:latin typeface="Arial" panose="020B0604020202020204" pitchFamily="34" charset="0"/>
                <a:cs typeface="Arial" panose="020B0604020202020204" pitchFamily="34" charset="0"/>
              </a:rPr>
              <a:t> group</a:t>
            </a:r>
            <a:endParaRPr lang="en-US" sz="1400" noProof="0" dirty="0">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0D3E9BBE-2816-A920-F4EF-252D19FC7142}"/>
              </a:ext>
            </a:extLst>
          </p:cNvPr>
          <p:cNvSpPr>
            <a:spLocks noGrp="1"/>
          </p:cNvSpPr>
          <p:nvPr>
            <p:ph type="title"/>
          </p:nvPr>
        </p:nvSpPr>
        <p:spPr>
          <a:xfrm>
            <a:off x="838199" y="0"/>
            <a:ext cx="10677211" cy="603849"/>
          </a:xfrm>
        </p:spPr>
        <p:txBody>
          <a:bodyPr>
            <a:noAutofit/>
          </a:bodyPr>
          <a:lstStyle/>
          <a:p>
            <a:r>
              <a:rPr lang="en-US" noProof="0">
                <a:latin typeface="Arial" panose="020B0604020202020204" pitchFamily="34" charset="0"/>
                <a:cs typeface="Arial" panose="020B0604020202020204" pitchFamily="34" charset="0"/>
              </a:rPr>
              <a:t>A Phase 2b/3 trial of </a:t>
            </a:r>
            <a:r>
              <a:rPr lang="en-US" noProof="0" err="1">
                <a:latin typeface="Arial" panose="020B0604020202020204" pitchFamily="34" charset="0"/>
                <a:cs typeface="Arial" panose="020B0604020202020204" pitchFamily="34" charset="0"/>
              </a:rPr>
              <a:t>saroglitazar</a:t>
            </a:r>
            <a:r>
              <a:rPr lang="en-US" noProof="0">
                <a:latin typeface="Arial" panose="020B0604020202020204" pitchFamily="34" charset="0"/>
                <a:cs typeface="Arial" panose="020B0604020202020204" pitchFamily="34" charset="0"/>
              </a:rPr>
              <a:t> in primary biliary cholangitis (EPICS III)</a:t>
            </a:r>
          </a:p>
        </p:txBody>
      </p:sp>
      <p:sp>
        <p:nvSpPr>
          <p:cNvPr id="8" name="Text Placeholder 3">
            <a:extLst>
              <a:ext uri="{FF2B5EF4-FFF2-40B4-BE49-F238E27FC236}">
                <a16:creationId xmlns:a16="http://schemas.microsoft.com/office/drawing/2014/main" id="{DFF797C6-29CD-9381-0574-8BA2A9FE26A5}"/>
              </a:ext>
            </a:extLst>
          </p:cNvPr>
          <p:cNvSpPr txBox="1">
            <a:spLocks/>
          </p:cNvSpPr>
          <p:nvPr/>
        </p:nvSpPr>
        <p:spPr>
          <a:xfrm>
            <a:off x="190499" y="6310147"/>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N" sz="1100" dirty="0">
                <a:latin typeface="Arial" panose="020B0604020202020204" pitchFamily="34" charset="0"/>
                <a:cs typeface="Arial" panose="020B0604020202020204" pitchFamily="34" charset="0"/>
              </a:rPr>
              <a:t>*Weighted pooled difference, stratified </a:t>
            </a:r>
            <a:r>
              <a:rPr lang="en-US" sz="1100" dirty="0">
                <a:latin typeface="Arial" panose="020B0604020202020204" pitchFamily="34" charset="0"/>
                <a:cs typeface="Arial" panose="020B0604020202020204" pitchFamily="34" charset="0"/>
              </a:rPr>
              <a:t>by baseline cirrhosis and enrolment period.</a:t>
            </a:r>
            <a:br>
              <a:rPr lang="en-US" sz="1100" noProof="0" dirty="0">
                <a:latin typeface="Arial" panose="020B0604020202020204" pitchFamily="34" charset="0"/>
                <a:cs typeface="Arial" panose="020B0604020202020204" pitchFamily="34" charset="0"/>
              </a:rPr>
            </a:br>
            <a:r>
              <a:rPr lang="en-US" sz="1100" noProof="0" dirty="0" err="1">
                <a:latin typeface="Arial" panose="020B0604020202020204" pitchFamily="34" charset="0"/>
                <a:cs typeface="Arial" panose="020B0604020202020204" pitchFamily="34" charset="0"/>
              </a:rPr>
              <a:t>Vuppalanchi</a:t>
            </a:r>
            <a:r>
              <a:rPr lang="en-US" sz="1100" noProof="0" dirty="0">
                <a:latin typeface="Arial" panose="020B0604020202020204" pitchFamily="34" charset="0"/>
                <a:cs typeface="Arial" panose="020B0604020202020204" pitchFamily="34" charset="0"/>
              </a:rPr>
              <a:t> R, </a:t>
            </a:r>
            <a:r>
              <a:rPr lang="en-US" sz="1100" noProof="0" dirty="0">
                <a:solidFill>
                  <a:srgbClr val="004B87"/>
                </a:solidFill>
                <a:latin typeface="Arial" panose="020B0604020202020204" pitchFamily="34" charset="0"/>
                <a:cs typeface="Arial" panose="020B0604020202020204" pitchFamily="34" charset="0"/>
              </a:rPr>
              <a:t>et al. EASL 2026; </a:t>
            </a:r>
            <a:r>
              <a:rPr lang="en-US" sz="1100" dirty="0">
                <a:solidFill>
                  <a:srgbClr val="004B87"/>
                </a:solidFill>
                <a:latin typeface="Arial" panose="020B0604020202020204" pitchFamily="34" charset="0"/>
                <a:cs typeface="Arial" panose="020B0604020202020204" pitchFamily="34" charset="0"/>
              </a:rPr>
              <a:t>LBO-001.</a:t>
            </a:r>
            <a:endParaRPr lang="en-US" sz="11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4866C165-D307-6BF9-4A85-2759DB4D4AC4}"/>
              </a:ext>
            </a:extLst>
          </p:cNvPr>
          <p:cNvCxnSpPr>
            <a:cxnSpLocks/>
          </p:cNvCxnSpPr>
          <p:nvPr/>
        </p:nvCxnSpPr>
        <p:spPr>
          <a:xfrm>
            <a:off x="5213985" y="4752666"/>
            <a:ext cx="0" cy="1537009"/>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pic>
        <p:nvPicPr>
          <p:cNvPr id="125" name="Graphic 124">
            <a:extLst>
              <a:ext uri="{FF2B5EF4-FFF2-40B4-BE49-F238E27FC236}">
                <a16:creationId xmlns:a16="http://schemas.microsoft.com/office/drawing/2014/main" id="{2A686C61-BBC8-9782-C1DD-49FDE846F56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62361" y="6133589"/>
            <a:ext cx="398950" cy="398950"/>
          </a:xfrm>
          <a:prstGeom prst="rect">
            <a:avLst/>
          </a:prstGeom>
        </p:spPr>
      </p:pic>
      <p:graphicFrame>
        <p:nvGraphicFramePr>
          <p:cNvPr id="3" name="Chart 2">
            <a:extLst>
              <a:ext uri="{FF2B5EF4-FFF2-40B4-BE49-F238E27FC236}">
                <a16:creationId xmlns:a16="http://schemas.microsoft.com/office/drawing/2014/main" id="{C0BD8731-B75F-5042-1B03-5CD8855CB339}"/>
              </a:ext>
            </a:extLst>
          </p:cNvPr>
          <p:cNvGraphicFramePr/>
          <p:nvPr/>
        </p:nvGraphicFramePr>
        <p:xfrm>
          <a:off x="190499" y="2376436"/>
          <a:ext cx="4337824" cy="1943321"/>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C96C9CC5-C802-2739-390A-2ED81F482807}"/>
              </a:ext>
            </a:extLst>
          </p:cNvPr>
          <p:cNvSpPr txBox="1"/>
          <p:nvPr/>
        </p:nvSpPr>
        <p:spPr>
          <a:xfrm>
            <a:off x="859715" y="2278287"/>
            <a:ext cx="3673847"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Biochemical response</a:t>
            </a:r>
          </a:p>
        </p:txBody>
      </p:sp>
      <p:sp>
        <p:nvSpPr>
          <p:cNvPr id="6" name="TextBox 5">
            <a:extLst>
              <a:ext uri="{FF2B5EF4-FFF2-40B4-BE49-F238E27FC236}">
                <a16:creationId xmlns:a16="http://schemas.microsoft.com/office/drawing/2014/main" id="{FF949A04-9E86-F1FE-5AC8-B2C13773BDBC}"/>
              </a:ext>
            </a:extLst>
          </p:cNvPr>
          <p:cNvSpPr txBox="1"/>
          <p:nvPr/>
        </p:nvSpPr>
        <p:spPr>
          <a:xfrm>
            <a:off x="1558571" y="2577388"/>
            <a:ext cx="2276136" cy="461665"/>
          </a:xfrm>
          <a:prstGeom prst="rect">
            <a:avLst/>
          </a:prstGeom>
          <a:noFill/>
        </p:spPr>
        <p:txBody>
          <a:bodyPr wrap="none" rtlCol="0">
            <a:spAutoFit/>
          </a:bodyPr>
          <a:lstStyle/>
          <a:p>
            <a:pPr algn="ctr"/>
            <a:r>
              <a:rPr lang="en-NZ" sz="1200" b="1">
                <a:latin typeface="Arial" panose="020B0604020202020204" pitchFamily="34" charset="0"/>
                <a:cs typeface="Arial" panose="020B0604020202020204" pitchFamily="34" charset="0"/>
              </a:rPr>
              <a:t>Treatment difference, 48.0%*</a:t>
            </a:r>
          </a:p>
          <a:p>
            <a:pPr algn="ctr"/>
            <a:r>
              <a:rPr lang="en-NZ" sz="1200">
                <a:latin typeface="Arial" panose="020B0604020202020204" pitchFamily="34" charset="0"/>
                <a:cs typeface="Arial" panose="020B0604020202020204" pitchFamily="34" charset="0"/>
              </a:rPr>
              <a:t>95% CI, 35.3–60.8; p&lt;0.001</a:t>
            </a:r>
          </a:p>
        </p:txBody>
      </p:sp>
      <p:graphicFrame>
        <p:nvGraphicFramePr>
          <p:cNvPr id="7" name="Chart 6">
            <a:extLst>
              <a:ext uri="{FF2B5EF4-FFF2-40B4-BE49-F238E27FC236}">
                <a16:creationId xmlns:a16="http://schemas.microsoft.com/office/drawing/2014/main" id="{B5039FD7-E428-20AF-769C-AC8ADB7B1D4A}"/>
              </a:ext>
            </a:extLst>
          </p:cNvPr>
          <p:cNvGraphicFramePr/>
          <p:nvPr>
            <p:extLst>
              <p:ext uri="{D42A27DB-BD31-4B8C-83A1-F6EECF244321}">
                <p14:modId xmlns:p14="http://schemas.microsoft.com/office/powerpoint/2010/main" val="3510628604"/>
              </p:ext>
            </p:extLst>
          </p:nvPr>
        </p:nvGraphicFramePr>
        <p:xfrm>
          <a:off x="185260" y="4555982"/>
          <a:ext cx="4337824" cy="194332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ABBB3749-4ED8-6A0B-15FB-13AFB3F174C6}"/>
              </a:ext>
            </a:extLst>
          </p:cNvPr>
          <p:cNvSpPr txBox="1"/>
          <p:nvPr/>
        </p:nvSpPr>
        <p:spPr>
          <a:xfrm>
            <a:off x="854476" y="4292386"/>
            <a:ext cx="3673847" cy="523220"/>
          </a:xfrm>
          <a:prstGeom prst="rect">
            <a:avLst/>
          </a:prstGeom>
          <a:noFill/>
        </p:spPr>
        <p:txBody>
          <a:bodyPr wrap="square" rtlCol="0">
            <a:spAutoFit/>
          </a:bodyPr>
          <a:lstStyle/>
          <a:p>
            <a:pPr algn="ctr"/>
            <a:r>
              <a:rPr lang="en-NZ" sz="1400" b="1" dirty="0">
                <a:latin typeface="Arial" panose="020B0604020202020204" pitchFamily="34" charset="0"/>
                <a:cs typeface="Arial" panose="020B0604020202020204" pitchFamily="34" charset="0"/>
              </a:rPr>
              <a:t>Biochemical response </a:t>
            </a:r>
            <a:br>
              <a:rPr lang="en-NZ" sz="1400" b="1" dirty="0">
                <a:latin typeface="Arial" panose="020B0604020202020204" pitchFamily="34" charset="0"/>
                <a:cs typeface="Arial" panose="020B0604020202020204" pitchFamily="34" charset="0"/>
              </a:rPr>
            </a:br>
            <a:r>
              <a:rPr lang="en-NZ" sz="1400" b="1" dirty="0">
                <a:latin typeface="Arial" panose="020B0604020202020204" pitchFamily="34" charset="0"/>
                <a:cs typeface="Arial" panose="020B0604020202020204" pitchFamily="34" charset="0"/>
              </a:rPr>
              <a:t>if baseline ALP ≤3× ULN</a:t>
            </a:r>
          </a:p>
        </p:txBody>
      </p:sp>
      <p:sp>
        <p:nvSpPr>
          <p:cNvPr id="13" name="TextBox 12">
            <a:extLst>
              <a:ext uri="{FF2B5EF4-FFF2-40B4-BE49-F238E27FC236}">
                <a16:creationId xmlns:a16="http://schemas.microsoft.com/office/drawing/2014/main" id="{1BFA9977-443B-512D-ECD7-119530B33077}"/>
              </a:ext>
            </a:extLst>
          </p:cNvPr>
          <p:cNvSpPr txBox="1"/>
          <p:nvPr/>
        </p:nvSpPr>
        <p:spPr>
          <a:xfrm>
            <a:off x="1463040" y="5908923"/>
            <a:ext cx="742511" cy="276999"/>
          </a:xfrm>
          <a:prstGeom prst="rect">
            <a:avLst/>
          </a:prstGeom>
          <a:noFill/>
        </p:spPr>
        <p:txBody>
          <a:bodyPr wrap="none" rtlCol="0">
            <a:spAutoFit/>
          </a:bodyPr>
          <a:lstStyle/>
          <a:p>
            <a:pPr algn="l"/>
            <a:r>
              <a:rPr lang="en-NZ" sz="1200">
                <a:solidFill>
                  <a:schemeClr val="bg1"/>
                </a:solidFill>
                <a:latin typeface="Arial" panose="020B0604020202020204" pitchFamily="34" charset="0"/>
                <a:cs typeface="Arial" panose="020B0604020202020204" pitchFamily="34" charset="0"/>
              </a:rPr>
              <a:t>n=49/59</a:t>
            </a:r>
          </a:p>
        </p:txBody>
      </p:sp>
      <p:sp>
        <p:nvSpPr>
          <p:cNvPr id="14" name="TextBox 13">
            <a:extLst>
              <a:ext uri="{FF2B5EF4-FFF2-40B4-BE49-F238E27FC236}">
                <a16:creationId xmlns:a16="http://schemas.microsoft.com/office/drawing/2014/main" id="{876D50F1-51AE-9367-485C-6572DECE813F}"/>
              </a:ext>
            </a:extLst>
          </p:cNvPr>
          <p:cNvSpPr txBox="1"/>
          <p:nvPr/>
        </p:nvSpPr>
        <p:spPr>
          <a:xfrm>
            <a:off x="3191148" y="5908923"/>
            <a:ext cx="657552" cy="276999"/>
          </a:xfrm>
          <a:prstGeom prst="rect">
            <a:avLst/>
          </a:prstGeom>
          <a:noFill/>
        </p:spPr>
        <p:txBody>
          <a:bodyPr wrap="none" rtlCol="0">
            <a:spAutoFit/>
          </a:bodyPr>
          <a:lstStyle/>
          <a:p>
            <a:pPr algn="l"/>
            <a:r>
              <a:rPr lang="en-NZ" sz="1200">
                <a:solidFill>
                  <a:schemeClr val="bg1"/>
                </a:solidFill>
                <a:latin typeface="Arial" panose="020B0604020202020204" pitchFamily="34" charset="0"/>
                <a:cs typeface="Arial" panose="020B0604020202020204" pitchFamily="34" charset="0"/>
              </a:rPr>
              <a:t>n=5/34</a:t>
            </a:r>
          </a:p>
        </p:txBody>
      </p:sp>
      <p:graphicFrame>
        <p:nvGraphicFramePr>
          <p:cNvPr id="15" name="Chart 14">
            <a:extLst>
              <a:ext uri="{FF2B5EF4-FFF2-40B4-BE49-F238E27FC236}">
                <a16:creationId xmlns:a16="http://schemas.microsoft.com/office/drawing/2014/main" id="{5C4F1B20-DBE0-4A20-7B70-B81AB2AEA5AA}"/>
              </a:ext>
            </a:extLst>
          </p:cNvPr>
          <p:cNvGraphicFramePr/>
          <p:nvPr/>
        </p:nvGraphicFramePr>
        <p:xfrm>
          <a:off x="4645958" y="1095732"/>
          <a:ext cx="3673847" cy="1943321"/>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a:extLst>
              <a:ext uri="{FF2B5EF4-FFF2-40B4-BE49-F238E27FC236}">
                <a16:creationId xmlns:a16="http://schemas.microsoft.com/office/drawing/2014/main" id="{2113A7CF-6293-B912-AD45-3F2199438215}"/>
              </a:ext>
            </a:extLst>
          </p:cNvPr>
          <p:cNvSpPr txBox="1"/>
          <p:nvPr/>
        </p:nvSpPr>
        <p:spPr>
          <a:xfrm>
            <a:off x="5013960" y="997583"/>
            <a:ext cx="3673847"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ALP normalization</a:t>
            </a:r>
          </a:p>
        </p:txBody>
      </p:sp>
      <p:sp>
        <p:nvSpPr>
          <p:cNvPr id="17" name="TextBox 16">
            <a:extLst>
              <a:ext uri="{FF2B5EF4-FFF2-40B4-BE49-F238E27FC236}">
                <a16:creationId xmlns:a16="http://schemas.microsoft.com/office/drawing/2014/main" id="{02531A14-B569-53B3-877C-D978F1A437A0}"/>
              </a:ext>
            </a:extLst>
          </p:cNvPr>
          <p:cNvSpPr txBox="1"/>
          <p:nvPr/>
        </p:nvSpPr>
        <p:spPr>
          <a:xfrm>
            <a:off x="5755295" y="1479709"/>
            <a:ext cx="2191177" cy="461665"/>
          </a:xfrm>
          <a:prstGeom prst="rect">
            <a:avLst/>
          </a:prstGeom>
          <a:noFill/>
        </p:spPr>
        <p:txBody>
          <a:bodyPr wrap="none" rtlCol="0">
            <a:spAutoFit/>
          </a:bodyPr>
          <a:lstStyle/>
          <a:p>
            <a:pPr algn="ctr"/>
            <a:r>
              <a:rPr lang="en-NZ" sz="1200" b="1">
                <a:latin typeface="Arial" panose="020B0604020202020204" pitchFamily="34" charset="0"/>
                <a:cs typeface="Arial" panose="020B0604020202020204" pitchFamily="34" charset="0"/>
              </a:rPr>
              <a:t>Treatment difference, 8.5%*</a:t>
            </a:r>
          </a:p>
          <a:p>
            <a:pPr algn="ctr"/>
            <a:r>
              <a:rPr lang="en-NZ" sz="1200">
                <a:latin typeface="Arial" panose="020B0604020202020204" pitchFamily="34" charset="0"/>
                <a:cs typeface="Arial" panose="020B0604020202020204" pitchFamily="34" charset="0"/>
              </a:rPr>
              <a:t>95% CI, 2.9–14; p=0.016</a:t>
            </a:r>
          </a:p>
        </p:txBody>
      </p:sp>
      <p:sp>
        <p:nvSpPr>
          <p:cNvPr id="18" name="Content Placeholder 1">
            <a:extLst>
              <a:ext uri="{FF2B5EF4-FFF2-40B4-BE49-F238E27FC236}">
                <a16:creationId xmlns:a16="http://schemas.microsoft.com/office/drawing/2014/main" id="{0EDE779C-CBA2-4BD8-3721-7271F145F90E}"/>
              </a:ext>
            </a:extLst>
          </p:cNvPr>
          <p:cNvSpPr txBox="1">
            <a:spLocks/>
          </p:cNvSpPr>
          <p:nvPr/>
        </p:nvSpPr>
        <p:spPr>
          <a:xfrm>
            <a:off x="5273498" y="4860109"/>
            <a:ext cx="6441579" cy="143218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b="1" dirty="0">
                <a:solidFill>
                  <a:schemeClr val="bg1"/>
                </a:solidFill>
                <a:highlight>
                  <a:srgbClr val="FF6720"/>
                </a:highlight>
                <a:latin typeface="Arial" panose="020B0604020202020204" pitchFamily="34" charset="0"/>
                <a:cs typeface="Arial" panose="020B0604020202020204" pitchFamily="34" charset="0"/>
              </a:rPr>
              <a:t>CONCLUSIONS</a:t>
            </a:r>
            <a:endParaRPr lang="en-US" sz="2000" dirty="0">
              <a:solidFill>
                <a:schemeClr val="bg1"/>
              </a:solidFill>
              <a:highlight>
                <a:srgbClr val="FF6720"/>
              </a:highlight>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In the Phase 2b/3 EPICS III programme, </a:t>
            </a:r>
            <a:r>
              <a:rPr lang="en-GB" sz="1400" dirty="0" err="1">
                <a:latin typeface="Arial" panose="020B0604020202020204" pitchFamily="34" charset="0"/>
                <a:cs typeface="Arial" panose="020B0604020202020204" pitchFamily="34" charset="0"/>
              </a:rPr>
              <a:t>saroglitazar</a:t>
            </a:r>
            <a:r>
              <a:rPr lang="en-GB" sz="1400" dirty="0">
                <a:latin typeface="Arial" panose="020B0604020202020204" pitchFamily="34" charset="0"/>
                <a:cs typeface="Arial" panose="020B0604020202020204" pitchFamily="34" charset="0"/>
              </a:rPr>
              <a:t> significantly improved biochemical response and ALP normalization in individuals with PBC who had an inadequate response to or intolerance to UDCA</a:t>
            </a:r>
            <a:endParaRPr lang="en-US" sz="1400" dirty="0">
              <a:latin typeface="Arial" panose="020B0604020202020204" pitchFamily="34" charset="0"/>
              <a:cs typeface="Arial" panose="020B0604020202020204" pitchFamily="34" charset="0"/>
            </a:endParaRPr>
          </a:p>
          <a:p>
            <a:r>
              <a:rPr lang="en-GB" sz="1400" dirty="0" err="1">
                <a:latin typeface="Arial" panose="020B0604020202020204" pitchFamily="34" charset="0"/>
                <a:cs typeface="Arial" panose="020B0604020202020204" pitchFamily="34" charset="0"/>
              </a:rPr>
              <a:t>Saroglitazar</a:t>
            </a:r>
            <a:r>
              <a:rPr lang="en-GB" sz="1400" dirty="0">
                <a:latin typeface="Arial" panose="020B0604020202020204" pitchFamily="34" charset="0"/>
                <a:cs typeface="Arial" panose="020B0604020202020204" pitchFamily="34" charset="0"/>
              </a:rPr>
              <a:t> is an effective second-line therapy for PBC</a:t>
            </a:r>
            <a:endParaRPr lang="en-US" sz="1400"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DA5CF3D3-0A2D-EF54-6958-DD2E812A5065}"/>
              </a:ext>
            </a:extLst>
          </p:cNvPr>
          <p:cNvCxnSpPr>
            <a:cxnSpLocks/>
          </p:cNvCxnSpPr>
          <p:nvPr/>
        </p:nvCxnSpPr>
        <p:spPr>
          <a:xfrm flipH="1">
            <a:off x="5213985" y="4752666"/>
            <a:ext cx="6597911"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aphicFrame>
        <p:nvGraphicFramePr>
          <p:cNvPr id="22" name="Chart 21">
            <a:extLst>
              <a:ext uri="{FF2B5EF4-FFF2-40B4-BE49-F238E27FC236}">
                <a16:creationId xmlns:a16="http://schemas.microsoft.com/office/drawing/2014/main" id="{98C4B2B6-76F5-1328-DE0F-359954B111A9}"/>
              </a:ext>
            </a:extLst>
          </p:cNvPr>
          <p:cNvGraphicFramePr/>
          <p:nvPr/>
        </p:nvGraphicFramePr>
        <p:xfrm>
          <a:off x="8212819" y="1095732"/>
          <a:ext cx="3673847" cy="1943321"/>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a:extLst>
              <a:ext uri="{FF2B5EF4-FFF2-40B4-BE49-F238E27FC236}">
                <a16:creationId xmlns:a16="http://schemas.microsoft.com/office/drawing/2014/main" id="{E109AF4A-E463-59BA-D4B7-322D8718923D}"/>
              </a:ext>
            </a:extLst>
          </p:cNvPr>
          <p:cNvSpPr txBox="1"/>
          <p:nvPr/>
        </p:nvSpPr>
        <p:spPr>
          <a:xfrm>
            <a:off x="8775163" y="997583"/>
            <a:ext cx="3111503" cy="307777"/>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Adverse events</a:t>
            </a:r>
          </a:p>
        </p:txBody>
      </p:sp>
      <p:grpSp>
        <p:nvGrpSpPr>
          <p:cNvPr id="30" name="Group 29">
            <a:extLst>
              <a:ext uri="{FF2B5EF4-FFF2-40B4-BE49-F238E27FC236}">
                <a16:creationId xmlns:a16="http://schemas.microsoft.com/office/drawing/2014/main" id="{6205BE32-F7DB-F967-D3FC-D4F9EDB9847E}"/>
              </a:ext>
            </a:extLst>
          </p:cNvPr>
          <p:cNvGrpSpPr/>
          <p:nvPr/>
        </p:nvGrpSpPr>
        <p:grpSpPr>
          <a:xfrm>
            <a:off x="11256612" y="1523845"/>
            <a:ext cx="947698" cy="544815"/>
            <a:chOff x="9445213" y="3605147"/>
            <a:chExt cx="947698" cy="544815"/>
          </a:xfrm>
        </p:grpSpPr>
        <p:sp>
          <p:nvSpPr>
            <p:cNvPr id="24" name="Rectangle 23">
              <a:extLst>
                <a:ext uri="{FF2B5EF4-FFF2-40B4-BE49-F238E27FC236}">
                  <a16:creationId xmlns:a16="http://schemas.microsoft.com/office/drawing/2014/main" id="{11C77CF0-9444-9849-9A44-AB0B38F281D0}"/>
                </a:ext>
              </a:extLst>
            </p:cNvPr>
            <p:cNvSpPr/>
            <p:nvPr/>
          </p:nvSpPr>
          <p:spPr>
            <a:xfrm>
              <a:off x="9445214" y="3668358"/>
              <a:ext cx="150607" cy="150578"/>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5" name="Rectangle 24">
              <a:extLst>
                <a:ext uri="{FF2B5EF4-FFF2-40B4-BE49-F238E27FC236}">
                  <a16:creationId xmlns:a16="http://schemas.microsoft.com/office/drawing/2014/main" id="{855ED420-3C1B-3013-015D-D131D4866155}"/>
                </a:ext>
              </a:extLst>
            </p:cNvPr>
            <p:cNvSpPr/>
            <p:nvPr/>
          </p:nvSpPr>
          <p:spPr>
            <a:xfrm>
              <a:off x="9672917" y="3668358"/>
              <a:ext cx="150607" cy="150578"/>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6" name="Rectangle 25">
              <a:extLst>
                <a:ext uri="{FF2B5EF4-FFF2-40B4-BE49-F238E27FC236}">
                  <a16:creationId xmlns:a16="http://schemas.microsoft.com/office/drawing/2014/main" id="{8A20E83C-E92C-28B1-AF3F-79EF5A14ABB2}"/>
                </a:ext>
              </a:extLst>
            </p:cNvPr>
            <p:cNvSpPr/>
            <p:nvPr/>
          </p:nvSpPr>
          <p:spPr>
            <a:xfrm>
              <a:off x="9672917" y="3922689"/>
              <a:ext cx="150607" cy="150578"/>
            </a:xfrm>
            <a:prstGeom prst="rect">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7" name="Rectangle 26">
              <a:extLst>
                <a:ext uri="{FF2B5EF4-FFF2-40B4-BE49-F238E27FC236}">
                  <a16:creationId xmlns:a16="http://schemas.microsoft.com/office/drawing/2014/main" id="{54A1DCBA-2A55-3271-E8DF-DA0EC4089CAE}"/>
                </a:ext>
              </a:extLst>
            </p:cNvPr>
            <p:cNvSpPr/>
            <p:nvPr/>
          </p:nvSpPr>
          <p:spPr>
            <a:xfrm>
              <a:off x="9445213" y="3922689"/>
              <a:ext cx="150607" cy="150578"/>
            </a:xfrm>
            <a:prstGeom prst="rect">
              <a:avLst/>
            </a:prstGeom>
            <a:solidFill>
              <a:srgbClr val="FF67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8" name="TextBox 27">
              <a:extLst>
                <a:ext uri="{FF2B5EF4-FFF2-40B4-BE49-F238E27FC236}">
                  <a16:creationId xmlns:a16="http://schemas.microsoft.com/office/drawing/2014/main" id="{4F8470F7-42DC-2356-76C6-92DC6F6399C2}"/>
                </a:ext>
              </a:extLst>
            </p:cNvPr>
            <p:cNvSpPr txBox="1"/>
            <p:nvPr/>
          </p:nvSpPr>
          <p:spPr>
            <a:xfrm>
              <a:off x="9823524" y="3605147"/>
              <a:ext cx="466794" cy="276999"/>
            </a:xfrm>
            <a:prstGeom prst="rect">
              <a:avLst/>
            </a:prstGeom>
            <a:noFill/>
          </p:spPr>
          <p:txBody>
            <a:bodyPr wrap="none" rtlCol="0">
              <a:spAutoFit/>
            </a:bodyPr>
            <a:lstStyle/>
            <a:p>
              <a:pPr algn="l"/>
              <a:r>
                <a:rPr lang="en-NZ" sz="1200">
                  <a:latin typeface="Arial" panose="020B0604020202020204" pitchFamily="34" charset="0"/>
                  <a:cs typeface="Arial" panose="020B0604020202020204" pitchFamily="34" charset="0"/>
                </a:rPr>
                <a:t>AEs</a:t>
              </a:r>
            </a:p>
          </p:txBody>
        </p:sp>
        <p:sp>
          <p:nvSpPr>
            <p:cNvPr id="29" name="TextBox 28">
              <a:extLst>
                <a:ext uri="{FF2B5EF4-FFF2-40B4-BE49-F238E27FC236}">
                  <a16:creationId xmlns:a16="http://schemas.microsoft.com/office/drawing/2014/main" id="{7640C5D4-F0EA-19FC-453A-C849659BE48A}"/>
                </a:ext>
              </a:extLst>
            </p:cNvPr>
            <p:cNvSpPr txBox="1"/>
            <p:nvPr/>
          </p:nvSpPr>
          <p:spPr>
            <a:xfrm>
              <a:off x="9823524" y="3872963"/>
              <a:ext cx="569387" cy="276999"/>
            </a:xfrm>
            <a:prstGeom prst="rect">
              <a:avLst/>
            </a:prstGeom>
            <a:noFill/>
          </p:spPr>
          <p:txBody>
            <a:bodyPr wrap="none" rtlCol="0">
              <a:spAutoFit/>
            </a:bodyPr>
            <a:lstStyle/>
            <a:p>
              <a:pPr algn="l"/>
              <a:r>
                <a:rPr lang="en-NZ" sz="1200">
                  <a:latin typeface="Arial" panose="020B0604020202020204" pitchFamily="34" charset="0"/>
                  <a:cs typeface="Arial" panose="020B0604020202020204" pitchFamily="34" charset="0"/>
                </a:rPr>
                <a:t>SAEs</a:t>
              </a:r>
            </a:p>
          </p:txBody>
        </p:sp>
      </p:grpSp>
      <p:grpSp>
        <p:nvGrpSpPr>
          <p:cNvPr id="34" name="Group 33">
            <a:extLst>
              <a:ext uri="{FF2B5EF4-FFF2-40B4-BE49-F238E27FC236}">
                <a16:creationId xmlns:a16="http://schemas.microsoft.com/office/drawing/2014/main" id="{B992C437-7ED1-41BC-F5E5-1CD01E39EBBB}"/>
              </a:ext>
            </a:extLst>
          </p:cNvPr>
          <p:cNvGrpSpPr/>
          <p:nvPr/>
        </p:nvGrpSpPr>
        <p:grpSpPr>
          <a:xfrm>
            <a:off x="4813935" y="3779424"/>
            <a:ext cx="2104566" cy="677108"/>
            <a:chOff x="4813935" y="3429000"/>
            <a:chExt cx="2104566" cy="677108"/>
          </a:xfrm>
        </p:grpSpPr>
        <p:sp>
          <p:nvSpPr>
            <p:cNvPr id="31" name="Arrow: Down 30">
              <a:extLst>
                <a:ext uri="{FF2B5EF4-FFF2-40B4-BE49-F238E27FC236}">
                  <a16:creationId xmlns:a16="http://schemas.microsoft.com/office/drawing/2014/main" id="{9E420049-2B75-CBDE-F76C-C4CBC2F242AE}"/>
                </a:ext>
              </a:extLst>
            </p:cNvPr>
            <p:cNvSpPr/>
            <p:nvPr/>
          </p:nvSpPr>
          <p:spPr>
            <a:xfrm>
              <a:off x="4813935" y="3549469"/>
              <a:ext cx="400050" cy="514350"/>
            </a:xfrm>
            <a:prstGeom prst="downArrow">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2" name="TextBox 31">
              <a:extLst>
                <a:ext uri="{FF2B5EF4-FFF2-40B4-BE49-F238E27FC236}">
                  <a16:creationId xmlns:a16="http://schemas.microsoft.com/office/drawing/2014/main" id="{24F2A679-3DBA-C1B9-8B3B-E9D7094EF541}"/>
                </a:ext>
              </a:extLst>
            </p:cNvPr>
            <p:cNvSpPr txBox="1"/>
            <p:nvPr/>
          </p:nvSpPr>
          <p:spPr>
            <a:xfrm>
              <a:off x="5273499" y="3429000"/>
              <a:ext cx="1645002" cy="677108"/>
            </a:xfrm>
            <a:prstGeom prst="rect">
              <a:avLst/>
            </a:prstGeom>
            <a:noFill/>
          </p:spPr>
          <p:txBody>
            <a:bodyPr wrap="none" rtlCol="0">
              <a:spAutoFit/>
            </a:bodyPr>
            <a:lstStyle/>
            <a:p>
              <a:pPr algn="l"/>
              <a:r>
                <a:rPr lang="en-NZ" sz="1400" b="1">
                  <a:solidFill>
                    <a:schemeClr val="accent2"/>
                  </a:solidFill>
                  <a:latin typeface="Arial" panose="020B0604020202020204" pitchFamily="34" charset="0"/>
                  <a:cs typeface="Arial" panose="020B0604020202020204" pitchFamily="34" charset="0"/>
                </a:rPr>
                <a:t>-3.2 </a:t>
              </a:r>
              <a:r>
                <a:rPr lang="en-NZ" sz="1200">
                  <a:latin typeface="Arial" panose="020B0604020202020204" pitchFamily="34" charset="0"/>
                  <a:cs typeface="Arial" panose="020B0604020202020204" pitchFamily="34" charset="0"/>
                </a:rPr>
                <a:t>vs placebo</a:t>
              </a:r>
              <a:endParaRPr lang="en-NZ" sz="1400">
                <a:latin typeface="Arial" panose="020B0604020202020204" pitchFamily="34" charset="0"/>
                <a:cs typeface="Arial" panose="020B0604020202020204" pitchFamily="34" charset="0"/>
              </a:endParaRPr>
            </a:p>
            <a:p>
              <a:pPr algn="l"/>
              <a:r>
                <a:rPr lang="en-NZ" sz="1200">
                  <a:latin typeface="Arial" panose="020B0604020202020204" pitchFamily="34" charset="0"/>
                  <a:cs typeface="Arial" panose="020B0604020202020204" pitchFamily="34" charset="0"/>
                </a:rPr>
                <a:t>95% CI, -5.66– -0.82;</a:t>
              </a:r>
            </a:p>
            <a:p>
              <a:pPr algn="l"/>
              <a:r>
                <a:rPr lang="en-NZ" sz="1200">
                  <a:latin typeface="Arial" panose="020B0604020202020204" pitchFamily="34" charset="0"/>
                  <a:cs typeface="Arial" panose="020B0604020202020204" pitchFamily="34" charset="0"/>
                </a:rPr>
                <a:t>p=0.009</a:t>
              </a:r>
            </a:p>
          </p:txBody>
        </p:sp>
      </p:grpSp>
      <p:sp>
        <p:nvSpPr>
          <p:cNvPr id="33" name="TextBox 32">
            <a:extLst>
              <a:ext uri="{FF2B5EF4-FFF2-40B4-BE49-F238E27FC236}">
                <a16:creationId xmlns:a16="http://schemas.microsoft.com/office/drawing/2014/main" id="{CBCF5782-C6A4-654A-5CA9-6093030282BB}"/>
              </a:ext>
            </a:extLst>
          </p:cNvPr>
          <p:cNvSpPr txBox="1"/>
          <p:nvPr/>
        </p:nvSpPr>
        <p:spPr>
          <a:xfrm>
            <a:off x="4262869" y="3202483"/>
            <a:ext cx="2879480" cy="523220"/>
          </a:xfrm>
          <a:prstGeom prst="rect">
            <a:avLst/>
          </a:prstGeom>
          <a:noFill/>
        </p:spPr>
        <p:txBody>
          <a:bodyPr wrap="square" rtlCol="0">
            <a:spAutoFit/>
          </a:bodyPr>
          <a:lstStyle/>
          <a:p>
            <a:pPr algn="ctr"/>
            <a:r>
              <a:rPr lang="en-NZ" sz="1400" b="1">
                <a:latin typeface="Arial" panose="020B0604020202020204" pitchFamily="34" charset="0"/>
                <a:cs typeface="Arial" panose="020B0604020202020204" pitchFamily="34" charset="0"/>
              </a:rPr>
              <a:t>Treatment difference </a:t>
            </a:r>
            <a:br>
              <a:rPr lang="en-NZ" sz="1400" b="1">
                <a:latin typeface="Arial" panose="020B0604020202020204" pitchFamily="34" charset="0"/>
                <a:cs typeface="Arial" panose="020B0604020202020204" pitchFamily="34" charset="0"/>
              </a:rPr>
            </a:br>
            <a:r>
              <a:rPr lang="en-NZ" sz="1400" b="1">
                <a:latin typeface="Arial" panose="020B0604020202020204" pitchFamily="34" charset="0"/>
                <a:cs typeface="Arial" panose="020B0604020202020204" pitchFamily="34" charset="0"/>
              </a:rPr>
              <a:t>in pruritus (5-D Itch) at Week 24</a:t>
            </a:r>
          </a:p>
        </p:txBody>
      </p:sp>
      <p:sp>
        <p:nvSpPr>
          <p:cNvPr id="36" name="TextBox 35">
            <a:extLst>
              <a:ext uri="{FF2B5EF4-FFF2-40B4-BE49-F238E27FC236}">
                <a16:creationId xmlns:a16="http://schemas.microsoft.com/office/drawing/2014/main" id="{63F9E3BD-C817-0A77-5F94-0E71E210C380}"/>
              </a:ext>
            </a:extLst>
          </p:cNvPr>
          <p:cNvSpPr txBox="1"/>
          <p:nvPr/>
        </p:nvSpPr>
        <p:spPr>
          <a:xfrm>
            <a:off x="7147438" y="3255202"/>
            <a:ext cx="4739227" cy="1384995"/>
          </a:xfrm>
          <a:prstGeom prst="rect">
            <a:avLst/>
          </a:prstGeom>
          <a:noFill/>
        </p:spPr>
        <p:txBody>
          <a:bodyPr wrap="square">
            <a:spAutoFit/>
          </a:bodyPr>
          <a:lstStyle/>
          <a:p>
            <a:pPr marL="285750" indent="-285750">
              <a:buFont typeface="Arial" panose="020B0604020202020204" pitchFamily="34" charset="0"/>
              <a:buChar char="•"/>
            </a:pPr>
            <a:r>
              <a:rPr lang="en-US" sz="1400" dirty="0">
                <a:effectLst/>
                <a:latin typeface="Arial" panose="020B0604020202020204" pitchFamily="34" charset="0"/>
                <a:ea typeface="Aptos" panose="020B0004020202020204" pitchFamily="34" charset="0"/>
                <a:cs typeface="Arial" panose="020B0604020202020204" pitchFamily="34" charset="0"/>
              </a:rPr>
              <a:t>Improvements in ALP levels were observed as early as 2 weeks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4 participants with </a:t>
            </a:r>
            <a:r>
              <a:rPr lang="en-US" sz="1400" dirty="0" err="1">
                <a:latin typeface="Arial" panose="020B0604020202020204" pitchFamily="34" charset="0"/>
                <a:cs typeface="Arial" panose="020B0604020202020204" pitchFamily="34" charset="0"/>
              </a:rPr>
              <a:t>saroglitazar</a:t>
            </a:r>
            <a:r>
              <a:rPr lang="en-US" sz="1400" dirty="0">
                <a:latin typeface="Arial" panose="020B0604020202020204" pitchFamily="34" charset="0"/>
                <a:cs typeface="Arial" panose="020B0604020202020204" pitchFamily="34" charset="0"/>
              </a:rPr>
              <a:t> and 1 participant with placebo reported fractures as an adverse event</a:t>
            </a:r>
          </a:p>
          <a:p>
            <a:pPr marL="285750" indent="-285750">
              <a:buFont typeface="Arial" panose="020B0604020202020204" pitchFamily="34" charset="0"/>
              <a:buChar char="•"/>
            </a:pPr>
            <a:r>
              <a:rPr lang="en-US" sz="1400" dirty="0" err="1">
                <a:latin typeface="Arial" panose="020B0604020202020204" pitchFamily="34" charset="0"/>
                <a:cs typeface="Arial" panose="020B0604020202020204" pitchFamily="34" charset="0"/>
              </a:rPr>
              <a:t>Saroglitazar</a:t>
            </a:r>
            <a:r>
              <a:rPr lang="en-US" sz="1400" dirty="0">
                <a:latin typeface="Arial" panose="020B0604020202020204" pitchFamily="34" charset="0"/>
                <a:cs typeface="Arial" panose="020B0604020202020204" pitchFamily="34" charset="0"/>
              </a:rPr>
              <a:t> was not associated with significant weight gain, DILI, renal dysfunction, or increased CPK</a:t>
            </a:r>
            <a:endParaRPr lang="en-NZ" sz="1400" dirty="0">
              <a:latin typeface="Arial" panose="020B0604020202020204" pitchFamily="34" charset="0"/>
              <a:cs typeface="Arial" panose="020B0604020202020204" pitchFamily="34" charset="0"/>
            </a:endParaRPr>
          </a:p>
        </p:txBody>
      </p:sp>
      <p:pic>
        <p:nvPicPr>
          <p:cNvPr id="21" name="Picture 20">
            <a:hlinkClick r:id="rId8" action="ppaction://hlinksldjump"/>
            <a:extLst>
              <a:ext uri="{FF2B5EF4-FFF2-40B4-BE49-F238E27FC236}">
                <a16:creationId xmlns:a16="http://schemas.microsoft.com/office/drawing/2014/main" id="{251DA1B5-896A-E8E7-BA85-367019234BC0}"/>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984585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4E760-D7D3-59C7-AF24-5105B6DCBA2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CB88FD-ECC2-A85E-A4FB-148698D13CFF}"/>
              </a:ext>
            </a:extLst>
          </p:cNvPr>
          <p:cNvSpPr>
            <a:spLocks noGrp="1"/>
          </p:cNvSpPr>
          <p:nvPr>
            <p:ph idx="1"/>
          </p:nvPr>
        </p:nvSpPr>
        <p:spPr>
          <a:xfrm>
            <a:off x="194462" y="902822"/>
            <a:ext cx="4237634" cy="5120120"/>
          </a:xfrm>
        </p:spPr>
        <p:txBody>
          <a:bodyPr wrap="square">
            <a:spAutoFit/>
          </a:bodyPr>
          <a:lstStyle/>
          <a:p>
            <a:pPr marL="0" indent="0">
              <a:lnSpc>
                <a:spcPct val="100000"/>
              </a:lnSpc>
              <a:buNone/>
            </a:pPr>
            <a:r>
              <a:rPr lang="en-US" sz="2000" b="1" noProof="0" dirty="0">
                <a:solidFill>
                  <a:schemeClr val="bg1"/>
                </a:solidFill>
                <a:highlight>
                  <a:srgbClr val="FF6720"/>
                </a:highlight>
              </a:rPr>
              <a:t>BACKGROUND &amp; AIM</a:t>
            </a:r>
            <a:endParaRPr lang="en-US" sz="2000" noProof="0" dirty="0">
              <a:solidFill>
                <a:schemeClr val="bg1"/>
              </a:solidFill>
              <a:highlight>
                <a:srgbClr val="FF6720"/>
              </a:highlight>
            </a:endParaRPr>
          </a:p>
          <a:p>
            <a:r>
              <a:rPr lang="en-US" sz="1550" noProof="0" dirty="0"/>
              <a:t>Primary sclerosing cholangitis (PSC) is a progressive, autoimmune, cholestatic liver disease frequently accompanied by severe cholestatic pruritus and fatigue which leads to a substantial impairment in quality of life</a:t>
            </a:r>
          </a:p>
          <a:p>
            <a:r>
              <a:rPr lang="en-US" sz="1550" noProof="0" dirty="0"/>
              <a:t>There are currently no approved medications for the treatment of PSC.</a:t>
            </a:r>
          </a:p>
          <a:p>
            <a:r>
              <a:rPr lang="en-US" sz="1550" noProof="0" dirty="0" err="1"/>
              <a:t>Volixibat</a:t>
            </a:r>
            <a:r>
              <a:rPr lang="en-US" sz="1550" noProof="0" dirty="0"/>
              <a:t> is a minimally absorbed IBAT inhibitor that interrupts the enterohepatic bile acid recirculation, reducing </a:t>
            </a:r>
            <a:r>
              <a:rPr lang="en-US" sz="1550" noProof="0" dirty="0" err="1"/>
              <a:t>sBA</a:t>
            </a:r>
            <a:r>
              <a:rPr lang="en-US" sz="1550" noProof="0" dirty="0"/>
              <a:t> levels and potentially improving cholestasis</a:t>
            </a:r>
          </a:p>
          <a:p>
            <a:r>
              <a:rPr lang="en-US" sz="1550" noProof="0" dirty="0"/>
              <a:t>VISTAS is a 28-week, </a:t>
            </a:r>
            <a:r>
              <a:rPr lang="en-US" sz="1550" noProof="0" dirty="0" err="1"/>
              <a:t>multicentre</a:t>
            </a:r>
            <a:r>
              <a:rPr lang="en-US" sz="1550" noProof="0" dirty="0"/>
              <a:t>, randomized, double-blind, placebo-controlled, pivotal Phase 2b </a:t>
            </a:r>
            <a:r>
              <a:rPr lang="en-US" sz="1550" dirty="0"/>
              <a:t>trial</a:t>
            </a:r>
            <a:r>
              <a:rPr lang="en-US" sz="1550" noProof="0" dirty="0"/>
              <a:t> which evaluated the efficacy and safety of </a:t>
            </a:r>
            <a:r>
              <a:rPr lang="en-US" sz="1550" dirty="0" err="1"/>
              <a:t>volixibat</a:t>
            </a:r>
            <a:r>
              <a:rPr lang="en-US" sz="1550" noProof="0" dirty="0"/>
              <a:t> for treatment of cholestatic pruritus in PSC</a:t>
            </a:r>
          </a:p>
          <a:p>
            <a:r>
              <a:rPr lang="en-US" sz="1550" b="1" dirty="0"/>
              <a:t>AIM: </a:t>
            </a:r>
            <a:r>
              <a:rPr lang="en-US" sz="1550" dirty="0"/>
              <a:t>To</a:t>
            </a:r>
            <a:r>
              <a:rPr lang="en-US" sz="1550" noProof="0" dirty="0"/>
              <a:t> present the topline efficacy and safety </a:t>
            </a:r>
            <a:r>
              <a:rPr lang="en-US" sz="1550" dirty="0"/>
              <a:t>data from</a:t>
            </a:r>
            <a:r>
              <a:rPr lang="en-US" sz="1550" noProof="0" dirty="0"/>
              <a:t> the VISTAS trial</a:t>
            </a:r>
          </a:p>
        </p:txBody>
      </p:sp>
      <p:sp>
        <p:nvSpPr>
          <p:cNvPr id="4" name="Title 3">
            <a:extLst>
              <a:ext uri="{FF2B5EF4-FFF2-40B4-BE49-F238E27FC236}">
                <a16:creationId xmlns:a16="http://schemas.microsoft.com/office/drawing/2014/main" id="{BAC258F4-983F-C898-66ED-889EE39E2B14}"/>
              </a:ext>
            </a:extLst>
          </p:cNvPr>
          <p:cNvSpPr>
            <a:spLocks noGrp="1"/>
          </p:cNvSpPr>
          <p:nvPr>
            <p:ph type="title"/>
          </p:nvPr>
        </p:nvSpPr>
        <p:spPr>
          <a:xfrm>
            <a:off x="838198" y="0"/>
            <a:ext cx="11353799" cy="603849"/>
          </a:xfrm>
        </p:spPr>
        <p:txBody>
          <a:bodyPr>
            <a:noAutofit/>
          </a:bodyPr>
          <a:lstStyle/>
          <a:p>
            <a:r>
              <a:rPr lang="en-US" noProof="0"/>
              <a:t>Efficacy and safety of volixibat, an IBAT inhibitor, in patients with PSC and moderate-to-severe pruritus: Results of the VISTAS trial</a:t>
            </a:r>
          </a:p>
        </p:txBody>
      </p:sp>
      <p:sp>
        <p:nvSpPr>
          <p:cNvPr id="8" name="Text Placeholder 3">
            <a:extLst>
              <a:ext uri="{FF2B5EF4-FFF2-40B4-BE49-F238E27FC236}">
                <a16:creationId xmlns:a16="http://schemas.microsoft.com/office/drawing/2014/main" id="{FA36F4E2-1C2C-FA95-5717-7D0085D65247}"/>
              </a:ext>
            </a:extLst>
          </p:cNvPr>
          <p:cNvSpPr txBox="1">
            <a:spLocks/>
          </p:cNvSpPr>
          <p:nvPr/>
        </p:nvSpPr>
        <p:spPr>
          <a:xfrm>
            <a:off x="190499" y="6289675"/>
            <a:ext cx="8699500"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baseline="30000" noProof="0" dirty="0" err="1">
                <a:latin typeface="Arial" panose="020B0604020202020204" pitchFamily="34" charset="0"/>
                <a:cs typeface="Arial" panose="020B0604020202020204" pitchFamily="34" charset="0"/>
              </a:rPr>
              <a:t>a</a:t>
            </a:r>
            <a:r>
              <a:rPr lang="en-GB" sz="1100" noProof="0" dirty="0" err="1">
                <a:latin typeface="Arial" panose="020B0604020202020204" pitchFamily="34" charset="0"/>
                <a:cs typeface="Arial" panose="020B0604020202020204" pitchFamily="34" charset="0"/>
              </a:rPr>
              <a:t>Adult</a:t>
            </a:r>
            <a:r>
              <a:rPr lang="en-GB" sz="1100" noProof="0" dirty="0">
                <a:latin typeface="Arial" panose="020B0604020202020204" pitchFamily="34" charset="0"/>
                <a:cs typeface="Arial" panose="020B0604020202020204" pitchFamily="34" charset="0"/>
              </a:rPr>
              <a:t> </a:t>
            </a:r>
            <a:r>
              <a:rPr lang="en-GB" sz="1100" noProof="0" dirty="0" err="1">
                <a:latin typeface="Arial" panose="020B0604020202020204" pitchFamily="34" charset="0"/>
                <a:cs typeface="Arial" panose="020B0604020202020204" pitchFamily="34" charset="0"/>
              </a:rPr>
              <a:t>ItchRO</a:t>
            </a:r>
            <a:r>
              <a:rPr lang="en-GB" sz="1100" noProof="0" dirty="0">
                <a:latin typeface="Arial" panose="020B0604020202020204" pitchFamily="34" charset="0"/>
                <a:cs typeface="Arial" panose="020B0604020202020204" pitchFamily="34" charset="0"/>
              </a:rPr>
              <a:t> is an 11-point (0-10) scale, where 0 = no itch and 10 = worst possible itch; </a:t>
            </a:r>
            <a:r>
              <a:rPr lang="en-GB" sz="1100" baseline="30000" noProof="0" dirty="0" err="1">
                <a:latin typeface="Arial" panose="020B0604020202020204" pitchFamily="34" charset="0"/>
                <a:cs typeface="Arial" panose="020B0604020202020204" pitchFamily="34" charset="0"/>
              </a:rPr>
              <a:t>b</a:t>
            </a:r>
            <a:r>
              <a:rPr lang="en-GB" sz="1100" noProof="0" dirty="0" err="1">
                <a:latin typeface="Arial" panose="020B0604020202020204" pitchFamily="34" charset="0"/>
                <a:cs typeface="Arial" panose="020B0604020202020204" pitchFamily="34" charset="0"/>
              </a:rPr>
              <a:t>Secondary</a:t>
            </a:r>
            <a:r>
              <a:rPr lang="en-GB" sz="1100" noProof="0" dirty="0">
                <a:latin typeface="Arial" panose="020B0604020202020204" pitchFamily="34" charset="0"/>
                <a:cs typeface="Arial" panose="020B0604020202020204" pitchFamily="34" charset="0"/>
              </a:rPr>
              <a:t> cohort defined as participants with PSC who have mild pruritus at baseline; </a:t>
            </a:r>
            <a:r>
              <a:rPr lang="en-GB" sz="1100" baseline="30000" noProof="0" dirty="0" err="1">
                <a:latin typeface="Arial" panose="020B0604020202020204" pitchFamily="34" charset="0"/>
                <a:cs typeface="Arial" panose="020B0604020202020204" pitchFamily="34" charset="0"/>
              </a:rPr>
              <a:t>c</a:t>
            </a:r>
            <a:r>
              <a:rPr lang="en-GB" sz="1100" noProof="0" dirty="0" err="1">
                <a:latin typeface="Arial" panose="020B0604020202020204" pitchFamily="34" charset="0"/>
                <a:cs typeface="Arial" panose="020B0604020202020204" pitchFamily="34" charset="0"/>
              </a:rPr>
              <a:t>Continuous</a:t>
            </a:r>
            <a:r>
              <a:rPr lang="en-GB" sz="1100" noProof="0" dirty="0">
                <a:latin typeface="Arial" panose="020B0604020202020204" pitchFamily="34" charset="0"/>
                <a:cs typeface="Arial" panose="020B0604020202020204" pitchFamily="34" charset="0"/>
              </a:rPr>
              <a:t> variables present mean (SD) and categorical variables present N (%).</a:t>
            </a:r>
            <a:br>
              <a:rPr lang="en-US" sz="1100" noProof="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Levy C, </a:t>
            </a:r>
            <a:r>
              <a:rPr lang="en-US" sz="1100" noProof="0" dirty="0">
                <a:solidFill>
                  <a:srgbClr val="004B87"/>
                </a:solidFill>
                <a:latin typeface="Arial" panose="020B0604020202020204" pitchFamily="34" charset="0"/>
                <a:cs typeface="Arial" panose="020B0604020202020204" pitchFamily="34" charset="0"/>
              </a:rPr>
              <a:t>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a:t>
            </a:r>
            <a:r>
              <a:rPr lang="en-US" sz="1100" dirty="0">
                <a:solidFill>
                  <a:srgbClr val="004B87"/>
                </a:solidFill>
                <a:latin typeface="Arial" panose="020B0604020202020204" pitchFamily="34" charset="0"/>
                <a:cs typeface="Arial" panose="020B0604020202020204" pitchFamily="34" charset="0"/>
              </a:rPr>
              <a:t>LBO-006.</a:t>
            </a:r>
            <a:endParaRPr lang="en-US" sz="1100" noProof="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4CA1E404-EA0B-7E2F-98D1-9380144A1272}"/>
              </a:ext>
            </a:extLst>
          </p:cNvPr>
          <p:cNvCxnSpPr>
            <a:cxnSpLocks/>
          </p:cNvCxnSpPr>
          <p:nvPr/>
        </p:nvCxnSpPr>
        <p:spPr>
          <a:xfrm>
            <a:off x="4413047" y="1409700"/>
            <a:ext cx="0" cy="483870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477CB4E0-888F-FA0F-BDF2-7EE2D5854029}"/>
              </a:ext>
            </a:extLst>
          </p:cNvPr>
          <p:cNvSpPr txBox="1">
            <a:spLocks/>
          </p:cNvSpPr>
          <p:nvPr/>
        </p:nvSpPr>
        <p:spPr>
          <a:xfrm>
            <a:off x="4597593" y="90165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7" name="TextBox 6">
            <a:extLst>
              <a:ext uri="{FF2B5EF4-FFF2-40B4-BE49-F238E27FC236}">
                <a16:creationId xmlns:a16="http://schemas.microsoft.com/office/drawing/2014/main" id="{D5C324E4-1554-35AB-F4F4-4EF26ECDC2E0}"/>
              </a:ext>
            </a:extLst>
          </p:cNvPr>
          <p:cNvSpPr txBox="1"/>
          <p:nvPr/>
        </p:nvSpPr>
        <p:spPr>
          <a:xfrm>
            <a:off x="4553346" y="1903662"/>
            <a:ext cx="2240030" cy="1894288"/>
          </a:xfrm>
          <a:prstGeom prst="roundRect">
            <a:avLst>
              <a:gd name="adj" fmla="val 6725"/>
            </a:avLst>
          </a:prstGeom>
          <a:solidFill>
            <a:srgbClr val="797979"/>
          </a:solidFill>
        </p:spPr>
        <p:txBody>
          <a:bodyPr wrap="square" lIns="9144" tIns="45720" rIns="91440" bIns="45720" anchor="ctr">
            <a:noAutofit/>
          </a:bodyPr>
          <a:lstStyle/>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200" b="1" i="0" u="sng"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Primary cohort </a:t>
            </a:r>
          </a:p>
          <a:p>
            <a:pPr marL="0" marR="0" lvl="0" indent="0" algn="ctr" defTabSz="914400" rtl="0" eaLnBrk="1" fontAlgn="auto" latinLnBrk="0" hangingPunct="1">
              <a:lnSpc>
                <a:spcPct val="90000"/>
              </a:lnSpc>
              <a:spcBef>
                <a:spcPts val="600"/>
              </a:spcBef>
              <a:spcAft>
                <a:spcPts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Key entry criteria</a:t>
            </a:r>
          </a:p>
          <a:p>
            <a:pPr marL="182880" marR="0" lvl="0" indent="-12382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Confirmed diagnosis of PSC per AASLD guidelines</a:t>
            </a:r>
          </a:p>
          <a:p>
            <a:pPr marL="182880" marR="0" lvl="0" indent="-12382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Aged ≥12 years at baseline</a:t>
            </a:r>
          </a:p>
          <a:p>
            <a:pPr marL="182880" marR="0" lvl="0" indent="-12382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US" sz="1200">
                <a:solidFill>
                  <a:srgbClr val="FFFFFF"/>
                </a:solidFill>
                <a:latin typeface="Arial" panose="020B0604020202020204" pitchFamily="34" charset="0"/>
                <a:cs typeface="Arial" panose="020B0604020202020204" pitchFamily="34" charset="0"/>
              </a:rPr>
              <a:t>Concomitant IBD with stable treatment allowed</a:t>
            </a:r>
            <a:endParaRPr kumimoji="0" lang="en-US" sz="12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a:p>
            <a:pPr marL="182880" marR="0" lvl="0" indent="-123825"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120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Moderate-to-severe pruritus  </a:t>
            </a:r>
          </a:p>
        </p:txBody>
      </p:sp>
      <p:sp>
        <p:nvSpPr>
          <p:cNvPr id="16" name="Rectangle: Rounded Corners 113">
            <a:extLst>
              <a:ext uri="{FF2B5EF4-FFF2-40B4-BE49-F238E27FC236}">
                <a16:creationId xmlns:a16="http://schemas.microsoft.com/office/drawing/2014/main" id="{FDFA6865-BB0D-5D80-5294-9B7EFD63967B}"/>
              </a:ext>
            </a:extLst>
          </p:cNvPr>
          <p:cNvSpPr/>
          <p:nvPr/>
        </p:nvSpPr>
        <p:spPr>
          <a:xfrm>
            <a:off x="4553347" y="3933149"/>
            <a:ext cx="2240029" cy="2221326"/>
          </a:xfrm>
          <a:prstGeom prst="roundRect">
            <a:avLst>
              <a:gd name="adj" fmla="val 9237"/>
            </a:avLst>
          </a:prstGeom>
          <a:noFill/>
          <a:ln w="19050" cap="flat" cmpd="sng" algn="ctr">
            <a:solidFill>
              <a:srgbClr val="004B87"/>
            </a:solidFill>
            <a:prstDash val="solid"/>
            <a:miter lim="800000"/>
          </a:ln>
          <a:effectLst/>
        </p:spPr>
        <p:txBody>
          <a:bodyPr lIns="91440" rIns="137160" rtlCol="0" anchor="t" anchorCtr="0"/>
          <a:lstStyle/>
          <a:p>
            <a:pPr marL="0" marR="0" lvl="0" indent="0" algn="l" defTabSz="391912" rtl="0" eaLnBrk="1" fontAlgn="auto" latinLnBrk="0" hangingPunct="1">
              <a:lnSpc>
                <a:spcPct val="90000"/>
              </a:lnSpc>
              <a:spcBef>
                <a:spcPts val="129"/>
              </a:spcBef>
              <a:spcAft>
                <a:spcPts val="0"/>
              </a:spcAft>
              <a:buClrTx/>
              <a:buSzTx/>
              <a:buFontTx/>
              <a:buNone/>
              <a:tabLst/>
              <a:defRPr/>
            </a:pPr>
            <a:r>
              <a:rPr kumimoji="0" lang="en-GB" sz="1200" b="1" i="0" u="none" strike="noStrike" kern="0" cap="none" spc="0" normalizeH="0" baseline="0" noProof="0">
                <a:ln>
                  <a:noFill/>
                </a:ln>
                <a:solidFill>
                  <a:srgbClr val="064A96"/>
                </a:solidFill>
                <a:effectLst/>
                <a:uLnTx/>
                <a:uFillTx/>
                <a:latin typeface="Arial" panose="020B0604020202020204" pitchFamily="34" charset="0"/>
                <a:cs typeface="Arial" panose="020B0604020202020204" pitchFamily="34" charset="0"/>
              </a:rPr>
              <a:t>Primary endpoint: </a:t>
            </a:r>
            <a:r>
              <a:rPr kumimoji="0" lang="en-US" sz="1200" b="0" i="0" u="none" strike="noStrike" kern="0" cap="none" spc="0" normalizeH="0" baseline="0" noProof="0">
                <a:ln>
                  <a:noFill/>
                </a:ln>
                <a:solidFill>
                  <a:srgbClr val="004B87"/>
                </a:solidFill>
                <a:effectLst/>
                <a:uLnTx/>
                <a:uFillTx/>
                <a:latin typeface="Arial" panose="020B0604020202020204" pitchFamily="34" charset="0"/>
                <a:cs typeface="Arial" panose="020B0604020202020204" pitchFamily="34" charset="0"/>
              </a:rPr>
              <a:t>Change in pruritus by Adult ItchRO</a:t>
            </a:r>
            <a:r>
              <a:rPr kumimoji="0" lang="en-US" sz="1200" b="0" i="0" u="none" strike="noStrike" kern="0" cap="none" spc="0" normalizeH="0" baseline="30000" noProof="0">
                <a:ln>
                  <a:noFill/>
                </a:ln>
                <a:solidFill>
                  <a:srgbClr val="004B87"/>
                </a:solidFill>
                <a:effectLst/>
                <a:uLnTx/>
                <a:uFillTx/>
                <a:latin typeface="Arial" panose="020B0604020202020204" pitchFamily="34" charset="0"/>
                <a:cs typeface="Arial" panose="020B0604020202020204" pitchFamily="34" charset="0"/>
              </a:rPr>
              <a:t>a</a:t>
            </a:r>
            <a:r>
              <a:rPr kumimoji="0" lang="en-US" sz="1200" b="0" i="0" u="none" strike="noStrike" kern="0" cap="none" spc="0" normalizeH="0" baseline="0" noProof="0">
                <a:ln>
                  <a:noFill/>
                </a:ln>
                <a:solidFill>
                  <a:srgbClr val="004B87"/>
                </a:solidFill>
                <a:effectLst/>
                <a:uLnTx/>
                <a:uFillTx/>
                <a:latin typeface="Arial" panose="020B0604020202020204" pitchFamily="34" charset="0"/>
                <a:cs typeface="Arial" panose="020B0604020202020204" pitchFamily="34" charset="0"/>
              </a:rPr>
              <a:t> score from baseline to Week 28.</a:t>
            </a:r>
          </a:p>
          <a:p>
            <a:pPr lvl="0" defTabSz="391912">
              <a:lnSpc>
                <a:spcPct val="90000"/>
              </a:lnSpc>
              <a:spcBef>
                <a:spcPts val="129"/>
              </a:spcBef>
              <a:defRPr/>
            </a:pPr>
            <a:endParaRPr lang="en-GB" sz="1200" b="1" kern="0">
              <a:solidFill>
                <a:srgbClr val="064A96"/>
              </a:solidFill>
              <a:latin typeface="Arial" panose="020B0604020202020204" pitchFamily="34" charset="0"/>
              <a:cs typeface="Arial" panose="020B0604020202020204" pitchFamily="34" charset="0"/>
            </a:endParaRPr>
          </a:p>
          <a:p>
            <a:pPr lvl="0" defTabSz="391912">
              <a:lnSpc>
                <a:spcPct val="90000"/>
              </a:lnSpc>
              <a:spcBef>
                <a:spcPts val="129"/>
              </a:spcBef>
              <a:defRPr/>
            </a:pPr>
            <a:r>
              <a:rPr lang="en-GB" sz="1200" b="1" kern="0">
                <a:solidFill>
                  <a:srgbClr val="064A96"/>
                </a:solidFill>
                <a:latin typeface="Arial" panose="020B0604020202020204" pitchFamily="34" charset="0"/>
                <a:cs typeface="Arial" panose="020B0604020202020204" pitchFamily="34" charset="0"/>
              </a:rPr>
              <a:t>Select secondary endpoints: </a:t>
            </a:r>
            <a:r>
              <a:rPr lang="en-US" sz="1200" kern="0">
                <a:solidFill>
                  <a:srgbClr val="004B87"/>
                </a:solidFill>
                <a:latin typeface="Arial" panose="020B0604020202020204" pitchFamily="34" charset="0"/>
                <a:cs typeface="Arial" panose="020B0604020202020204" pitchFamily="34" charset="0"/>
              </a:rPr>
              <a:t>Change in </a:t>
            </a:r>
            <a:r>
              <a:rPr lang="en-US" sz="1200" kern="0" err="1">
                <a:solidFill>
                  <a:srgbClr val="004B87"/>
                </a:solidFill>
                <a:latin typeface="Arial" panose="020B0604020202020204" pitchFamily="34" charset="0"/>
                <a:cs typeface="Arial" panose="020B0604020202020204" pitchFamily="34" charset="0"/>
              </a:rPr>
              <a:t>sBA</a:t>
            </a:r>
            <a:r>
              <a:rPr lang="en-US" sz="1200" kern="0">
                <a:solidFill>
                  <a:srgbClr val="004B87"/>
                </a:solidFill>
                <a:latin typeface="Arial" panose="020B0604020202020204" pitchFamily="34" charset="0"/>
                <a:cs typeface="Arial" panose="020B0604020202020204" pitchFamily="34" charset="0"/>
              </a:rPr>
              <a:t>, ALP, and total bilirubin; pruritus in secondary </a:t>
            </a:r>
            <a:r>
              <a:rPr lang="en-US" sz="1200" kern="0" err="1">
                <a:solidFill>
                  <a:srgbClr val="004B87"/>
                </a:solidFill>
                <a:latin typeface="Arial" panose="020B0604020202020204" pitchFamily="34" charset="0"/>
                <a:cs typeface="Arial" panose="020B0604020202020204" pitchFamily="34" charset="0"/>
              </a:rPr>
              <a:t>cohort</a:t>
            </a:r>
            <a:r>
              <a:rPr lang="en-US" sz="1200" kern="0" baseline="30000" err="1">
                <a:solidFill>
                  <a:srgbClr val="004B87"/>
                </a:solidFill>
                <a:latin typeface="Arial" panose="020B0604020202020204" pitchFamily="34" charset="0"/>
                <a:cs typeface="Arial" panose="020B0604020202020204" pitchFamily="34" charset="0"/>
              </a:rPr>
              <a:t>b</a:t>
            </a:r>
            <a:r>
              <a:rPr lang="en-US" sz="1200" kern="0">
                <a:solidFill>
                  <a:srgbClr val="004B87"/>
                </a:solidFill>
                <a:latin typeface="Arial" panose="020B0604020202020204" pitchFamily="34" charset="0"/>
                <a:cs typeface="Arial" panose="020B0604020202020204" pitchFamily="34" charset="0"/>
              </a:rPr>
              <a:t>; HRQoL measures; incidence of AEs</a:t>
            </a:r>
          </a:p>
          <a:p>
            <a:pPr marL="137160" marR="0" lvl="0" indent="-137160" algn="l" defTabSz="391912" rtl="0" eaLnBrk="1" fontAlgn="auto" latinLnBrk="0" hangingPunct="1">
              <a:lnSpc>
                <a:spcPct val="90000"/>
              </a:lnSpc>
              <a:spcBef>
                <a:spcPts val="129"/>
              </a:spcBef>
              <a:spcAft>
                <a:spcPts val="0"/>
              </a:spcAft>
              <a:buClr>
                <a:srgbClr val="004B87"/>
              </a:buClr>
              <a:buSzTx/>
              <a:buFont typeface="Arial" panose="020B0604020202020204" pitchFamily="34" charset="0"/>
              <a:buChar char="•"/>
              <a:tabLst/>
              <a:defRPr/>
            </a:pPr>
            <a:endParaRPr kumimoji="0" lang="en-US" sz="1400" b="0" i="0" u="none" strike="noStrike" kern="0" cap="none" spc="0" normalizeH="0" baseline="0" noProof="0">
              <a:ln>
                <a:noFill/>
              </a:ln>
              <a:solidFill>
                <a:srgbClr val="004B87"/>
              </a:solidFill>
              <a:effectLst/>
              <a:uLnTx/>
              <a:uFillTx/>
              <a:latin typeface="Arial" panose="020B0604020202020204" pitchFamily="34" charset="0"/>
              <a:cs typeface="Arial" panose="020B0604020202020204" pitchFamily="34" charset="0"/>
            </a:endParaRPr>
          </a:p>
        </p:txBody>
      </p:sp>
      <p:grpSp>
        <p:nvGrpSpPr>
          <p:cNvPr id="43" name="Group 42">
            <a:extLst>
              <a:ext uri="{FF2B5EF4-FFF2-40B4-BE49-F238E27FC236}">
                <a16:creationId xmlns:a16="http://schemas.microsoft.com/office/drawing/2014/main" id="{79A9AD88-0555-99FB-BB74-EF442F68C54E}"/>
              </a:ext>
            </a:extLst>
          </p:cNvPr>
          <p:cNvGrpSpPr/>
          <p:nvPr/>
        </p:nvGrpSpPr>
        <p:grpSpPr>
          <a:xfrm>
            <a:off x="6864983" y="1212561"/>
            <a:ext cx="4671235" cy="1330387"/>
            <a:chOff x="7416255" y="2020543"/>
            <a:chExt cx="4671235" cy="1330387"/>
          </a:xfrm>
        </p:grpSpPr>
        <p:sp>
          <p:nvSpPr>
            <p:cNvPr id="3" name="TextBox 2">
              <a:extLst>
                <a:ext uri="{FF2B5EF4-FFF2-40B4-BE49-F238E27FC236}">
                  <a16:creationId xmlns:a16="http://schemas.microsoft.com/office/drawing/2014/main" id="{11E18C02-9F99-0E3D-1F68-1FBFFDFB9ABA}"/>
                </a:ext>
              </a:extLst>
            </p:cNvPr>
            <p:cNvSpPr txBox="1"/>
            <p:nvPr/>
          </p:nvSpPr>
          <p:spPr>
            <a:xfrm>
              <a:off x="7782731" y="3064698"/>
              <a:ext cx="1345206"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64A96"/>
                  </a:solidFill>
                  <a:effectLst/>
                  <a:uLnTx/>
                  <a:uFillTx/>
                  <a:latin typeface="Arial" panose="020B0604020202020204" pitchFamily="34" charset="0"/>
                  <a:cs typeface="Arial" panose="020B0604020202020204" pitchFamily="34" charset="0"/>
                </a:rPr>
                <a:t>Baseline</a:t>
              </a:r>
            </a:p>
          </p:txBody>
        </p:sp>
        <p:sp>
          <p:nvSpPr>
            <p:cNvPr id="5" name="Isosceles Triangle 13">
              <a:extLst>
                <a:ext uri="{FF2B5EF4-FFF2-40B4-BE49-F238E27FC236}">
                  <a16:creationId xmlns:a16="http://schemas.microsoft.com/office/drawing/2014/main" id="{34987AF7-A41E-2A93-F49F-F152AF537B88}"/>
                </a:ext>
              </a:extLst>
            </p:cNvPr>
            <p:cNvSpPr/>
            <p:nvPr/>
          </p:nvSpPr>
          <p:spPr>
            <a:xfrm>
              <a:off x="8320092" y="2907114"/>
              <a:ext cx="270484" cy="134724"/>
            </a:xfrm>
            <a:prstGeom prst="triangle">
              <a:avLst/>
            </a:prstGeom>
            <a:solidFill>
              <a:srgbClr val="74747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6" name="Isosceles Triangle 13">
              <a:extLst>
                <a:ext uri="{FF2B5EF4-FFF2-40B4-BE49-F238E27FC236}">
                  <a16:creationId xmlns:a16="http://schemas.microsoft.com/office/drawing/2014/main" id="{194E8EFD-5E72-26E7-1BF6-0603751881C6}"/>
                </a:ext>
              </a:extLst>
            </p:cNvPr>
            <p:cNvSpPr/>
            <p:nvPr/>
          </p:nvSpPr>
          <p:spPr>
            <a:xfrm>
              <a:off x="10412834" y="2935597"/>
              <a:ext cx="270484" cy="134724"/>
            </a:xfrm>
            <a:prstGeom prst="triangle">
              <a:avLst/>
            </a:prstGeom>
            <a:solidFill>
              <a:srgbClr val="74747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4017A63-3AAE-96DC-8578-1A35F091D521}"/>
                </a:ext>
              </a:extLst>
            </p:cNvPr>
            <p:cNvSpPr txBox="1"/>
            <p:nvPr/>
          </p:nvSpPr>
          <p:spPr>
            <a:xfrm>
              <a:off x="10091485" y="3064698"/>
              <a:ext cx="913182" cy="286232"/>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64A96"/>
                  </a:solidFill>
                  <a:effectLst/>
                  <a:uLnTx/>
                  <a:uFillTx/>
                  <a:latin typeface="Arial" panose="020B0604020202020204" pitchFamily="34" charset="0"/>
                  <a:cs typeface="Arial" panose="020B0604020202020204" pitchFamily="34" charset="0"/>
                </a:rPr>
                <a:t>Week 28</a:t>
              </a:r>
            </a:p>
          </p:txBody>
        </p:sp>
        <p:cxnSp>
          <p:nvCxnSpPr>
            <p:cNvPr id="13" name="Straight Connector 12">
              <a:extLst>
                <a:ext uri="{FF2B5EF4-FFF2-40B4-BE49-F238E27FC236}">
                  <a16:creationId xmlns:a16="http://schemas.microsoft.com/office/drawing/2014/main" id="{5B7105A3-586E-1C1E-7CA2-0A04008EE000}"/>
                </a:ext>
              </a:extLst>
            </p:cNvPr>
            <p:cNvCxnSpPr>
              <a:cxnSpLocks/>
            </p:cNvCxnSpPr>
            <p:nvPr/>
          </p:nvCxnSpPr>
          <p:spPr>
            <a:xfrm>
              <a:off x="10528183" y="2220436"/>
              <a:ext cx="18288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93688D-1124-AABF-2C5C-BCAD21BE3F8F}"/>
                </a:ext>
              </a:extLst>
            </p:cNvPr>
            <p:cNvCxnSpPr>
              <a:cxnSpLocks/>
            </p:cNvCxnSpPr>
            <p:nvPr/>
          </p:nvCxnSpPr>
          <p:spPr>
            <a:xfrm>
              <a:off x="10528183" y="2711644"/>
              <a:ext cx="182880" cy="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B40133B-D6AF-0327-F691-A3D696ACDB0C}"/>
                </a:ext>
              </a:extLst>
            </p:cNvPr>
            <p:cNvCxnSpPr>
              <a:cxnSpLocks/>
              <a:stCxn id="22" idx="6"/>
            </p:cNvCxnSpPr>
            <p:nvPr/>
          </p:nvCxnSpPr>
          <p:spPr>
            <a:xfrm>
              <a:off x="7992327" y="2473372"/>
              <a:ext cx="224895"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12CB7E5-3958-5EAF-0E91-C3DB5B4C3EE1}"/>
                </a:ext>
              </a:extLst>
            </p:cNvPr>
            <p:cNvCxnSpPr>
              <a:cxnSpLocks/>
            </p:cNvCxnSpPr>
            <p:nvPr/>
          </p:nvCxnSpPr>
          <p:spPr>
            <a:xfrm flipV="1">
              <a:off x="10705095" y="2470077"/>
              <a:ext cx="182880"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198AC9C-F3B4-E2FD-A703-A3B94EA9CD96}"/>
                </a:ext>
              </a:extLst>
            </p:cNvPr>
            <p:cNvCxnSpPr>
              <a:cxnSpLocks/>
            </p:cNvCxnSpPr>
            <p:nvPr/>
          </p:nvCxnSpPr>
          <p:spPr>
            <a:xfrm>
              <a:off x="8208513" y="2220436"/>
              <a:ext cx="0" cy="50292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CEA872-5BA3-0672-B237-50A5A901936B}"/>
                </a:ext>
              </a:extLst>
            </p:cNvPr>
            <p:cNvCxnSpPr>
              <a:cxnSpLocks/>
            </p:cNvCxnSpPr>
            <p:nvPr/>
          </p:nvCxnSpPr>
          <p:spPr>
            <a:xfrm>
              <a:off x="10705095" y="2218617"/>
              <a:ext cx="0" cy="502920"/>
            </a:xfrm>
            <a:prstGeom prst="line">
              <a:avLst/>
            </a:prstGeom>
            <a:ln w="254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CEBA91A-A75E-FE21-4F92-1E6FFC4D3632}"/>
                </a:ext>
              </a:extLst>
            </p:cNvPr>
            <p:cNvCxnSpPr>
              <a:cxnSpLocks/>
            </p:cNvCxnSpPr>
            <p:nvPr/>
          </p:nvCxnSpPr>
          <p:spPr>
            <a:xfrm>
              <a:off x="8205792" y="2220436"/>
              <a:ext cx="228600"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8">
              <a:extLst>
                <a:ext uri="{FF2B5EF4-FFF2-40B4-BE49-F238E27FC236}">
                  <a16:creationId xmlns:a16="http://schemas.microsoft.com/office/drawing/2014/main" id="{8A07C84B-2D9E-412F-7CDB-A81816080265}"/>
                </a:ext>
              </a:extLst>
            </p:cNvPr>
            <p:cNvSpPr/>
            <p:nvPr/>
          </p:nvSpPr>
          <p:spPr>
            <a:xfrm>
              <a:off x="8433242" y="2020543"/>
              <a:ext cx="2107692" cy="3997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VLX 20 mg BID (n=54)</a:t>
              </a:r>
              <a:endParaRPr kumimoji="0" lang="en-GB" sz="1400" b="1" i="0" u="none" strike="noStrike" kern="1200" cap="none" spc="0" normalizeH="0" baseline="3000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91E0226-1BB5-1CCF-BB36-4659C9B6DD50}"/>
                </a:ext>
              </a:extLst>
            </p:cNvPr>
            <p:cNvSpPr/>
            <p:nvPr/>
          </p:nvSpPr>
          <p:spPr>
            <a:xfrm>
              <a:off x="7416255" y="2185336"/>
              <a:ext cx="576072" cy="57607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R</a:t>
              </a:r>
            </a:p>
            <a:p>
              <a:pPr marL="0" marR="0" lvl="0" indent="0" algn="ctr" defTabSz="914400" rtl="0" eaLnBrk="1" fontAlgn="auto" latinLnBrk="0" hangingPunct="1">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1:1</a:t>
              </a:r>
            </a:p>
          </p:txBody>
        </p:sp>
        <p:cxnSp>
          <p:nvCxnSpPr>
            <p:cNvPr id="23" name="Straight Arrow Connector 22">
              <a:extLst>
                <a:ext uri="{FF2B5EF4-FFF2-40B4-BE49-F238E27FC236}">
                  <a16:creationId xmlns:a16="http://schemas.microsoft.com/office/drawing/2014/main" id="{D792D162-B7B5-28EB-7BE7-9EB36C884BF9}"/>
                </a:ext>
              </a:extLst>
            </p:cNvPr>
            <p:cNvCxnSpPr>
              <a:cxnSpLocks/>
            </p:cNvCxnSpPr>
            <p:nvPr/>
          </p:nvCxnSpPr>
          <p:spPr>
            <a:xfrm>
              <a:off x="8217222" y="2719018"/>
              <a:ext cx="228600" cy="0"/>
            </a:xfrm>
            <a:prstGeom prst="straightConnector1">
              <a:avLst/>
            </a:prstGeom>
            <a:ln w="254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Rounded Corners 40">
              <a:extLst>
                <a:ext uri="{FF2B5EF4-FFF2-40B4-BE49-F238E27FC236}">
                  <a16:creationId xmlns:a16="http://schemas.microsoft.com/office/drawing/2014/main" id="{9C661068-441F-BC0A-79C1-71A03CE63323}"/>
                </a:ext>
              </a:extLst>
            </p:cNvPr>
            <p:cNvSpPr/>
            <p:nvPr/>
          </p:nvSpPr>
          <p:spPr>
            <a:xfrm>
              <a:off x="8440384" y="2511751"/>
              <a:ext cx="2107692" cy="39978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Placebo BID (n=57)</a:t>
              </a:r>
              <a:endParaRPr kumimoji="0" lang="en-GB" sz="1400" b="1" i="0" u="none" strike="noStrike" kern="1200" cap="none" spc="0" normalizeH="0" baseline="3000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3" name="Rectangle: Rounded Corners 38">
              <a:extLst>
                <a:ext uri="{FF2B5EF4-FFF2-40B4-BE49-F238E27FC236}">
                  <a16:creationId xmlns:a16="http://schemas.microsoft.com/office/drawing/2014/main" id="{7576D4AC-C876-BDF4-F03D-69AE3CD4FB1D}"/>
                </a:ext>
              </a:extLst>
            </p:cNvPr>
            <p:cNvSpPr/>
            <p:nvPr/>
          </p:nvSpPr>
          <p:spPr>
            <a:xfrm>
              <a:off x="10887718" y="2024743"/>
              <a:ext cx="1199772" cy="973812"/>
            </a:xfrm>
            <a:prstGeom prst="roundRect">
              <a:avLst>
                <a:gd name="adj" fmla="val 7126"/>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VLX </a:t>
              </a:r>
              <a:br>
                <a:rPr kumimoji="0" lang="en-US"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br>
              <a:r>
                <a:rPr kumimoji="0" lang="en-US" sz="14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open-label extension study</a:t>
              </a:r>
            </a:p>
          </p:txBody>
        </p:sp>
      </p:grpSp>
      <p:graphicFrame>
        <p:nvGraphicFramePr>
          <p:cNvPr id="12" name="Table 11">
            <a:extLst>
              <a:ext uri="{FF2B5EF4-FFF2-40B4-BE49-F238E27FC236}">
                <a16:creationId xmlns:a16="http://schemas.microsoft.com/office/drawing/2014/main" id="{0ED9C68C-0CB0-3308-7B12-3D35A487563B}"/>
              </a:ext>
            </a:extLst>
          </p:cNvPr>
          <p:cNvGraphicFramePr>
            <a:graphicFrameLocks noGrp="1"/>
          </p:cNvGraphicFramePr>
          <p:nvPr>
            <p:extLst>
              <p:ext uri="{D42A27DB-BD31-4B8C-83A1-F6EECF244321}">
                <p14:modId xmlns:p14="http://schemas.microsoft.com/office/powerpoint/2010/main" val="839753536"/>
              </p:ext>
            </p:extLst>
          </p:nvPr>
        </p:nvGraphicFramePr>
        <p:xfrm>
          <a:off x="7076505" y="3248819"/>
          <a:ext cx="4914669" cy="2926080"/>
        </p:xfrm>
        <a:graphic>
          <a:graphicData uri="http://schemas.openxmlformats.org/drawingml/2006/table">
            <a:tbl>
              <a:tblPr firstRow="1" bandRow="1">
                <a:tableStyleId>{5C22544A-7EE6-4342-B048-85BDC9FD1C3A}</a:tableStyleId>
              </a:tblPr>
              <a:tblGrid>
                <a:gridCol w="2374028">
                  <a:extLst>
                    <a:ext uri="{9D8B030D-6E8A-4147-A177-3AD203B41FA5}">
                      <a16:colId xmlns:a16="http://schemas.microsoft.com/office/drawing/2014/main" val="2350095507"/>
                    </a:ext>
                  </a:extLst>
                </a:gridCol>
                <a:gridCol w="1337566">
                  <a:extLst>
                    <a:ext uri="{9D8B030D-6E8A-4147-A177-3AD203B41FA5}">
                      <a16:colId xmlns:a16="http://schemas.microsoft.com/office/drawing/2014/main" val="1442077296"/>
                    </a:ext>
                  </a:extLst>
                </a:gridCol>
                <a:gridCol w="1203075">
                  <a:extLst>
                    <a:ext uri="{9D8B030D-6E8A-4147-A177-3AD203B41FA5}">
                      <a16:colId xmlns:a16="http://schemas.microsoft.com/office/drawing/2014/main" val="446578115"/>
                    </a:ext>
                  </a:extLst>
                </a:gridCol>
              </a:tblGrid>
              <a:tr h="413983">
                <a:tc>
                  <a:txBody>
                    <a:bodyPr/>
                    <a:lstStyle/>
                    <a:p>
                      <a:r>
                        <a:rPr lang="en-NZ" sz="1200" b="1" baseline="0" err="1">
                          <a:solidFill>
                            <a:srgbClr val="004B87"/>
                          </a:solidFill>
                          <a:latin typeface="Arial" panose="020B0604020202020204" pitchFamily="34" charset="0"/>
                          <a:cs typeface="Arial" panose="020B0604020202020204" pitchFamily="34" charset="0"/>
                        </a:rPr>
                        <a:t>Parameter</a:t>
                      </a:r>
                      <a:r>
                        <a:rPr lang="en-NZ" sz="1200" b="1" baseline="30000" err="1">
                          <a:solidFill>
                            <a:srgbClr val="004B87"/>
                          </a:solidFill>
                          <a:latin typeface="Arial" panose="020B0604020202020204" pitchFamily="34" charset="0"/>
                          <a:cs typeface="Arial" panose="020B0604020202020204" pitchFamily="34" charset="0"/>
                        </a:rPr>
                        <a:t>c</a:t>
                      </a:r>
                      <a:endParaRPr lang="en-NZ" sz="1200" b="1" baseline="30000">
                        <a:solidFill>
                          <a:srgbClr val="004B87"/>
                        </a:solidFill>
                        <a:latin typeface="Arial" panose="020B0604020202020204" pitchFamily="34" charset="0"/>
                        <a:cs typeface="Arial" panose="020B0604020202020204" pitchFamily="34" charset="0"/>
                      </a:endParaRPr>
                    </a:p>
                  </a:txBody>
                  <a:tcPr anchor="ctr">
                    <a:solidFill>
                      <a:schemeClr val="bg1"/>
                    </a:solidFill>
                  </a:tcPr>
                </a:tc>
                <a:tc>
                  <a:txBody>
                    <a:bodyPr/>
                    <a:lstStyle/>
                    <a:p>
                      <a:pPr algn="ctr"/>
                      <a:r>
                        <a:rPr lang="en-NZ" sz="1200">
                          <a:latin typeface="Arial" panose="020B0604020202020204" pitchFamily="34" charset="0"/>
                          <a:cs typeface="Arial" panose="020B0604020202020204" pitchFamily="34" charset="0"/>
                        </a:rPr>
                        <a:t>VLX 20 mg BID (n=54)</a:t>
                      </a:r>
                    </a:p>
                  </a:txBody>
                  <a:tcPr anchor="ctr">
                    <a:solidFill>
                      <a:srgbClr val="004B87"/>
                    </a:solidFill>
                  </a:tcPr>
                </a:tc>
                <a:tc>
                  <a:txBody>
                    <a:bodyPr/>
                    <a:lstStyle/>
                    <a:p>
                      <a:pPr algn="ctr"/>
                      <a:r>
                        <a:rPr lang="en-NZ" sz="1200">
                          <a:latin typeface="Arial" panose="020B0604020202020204" pitchFamily="34" charset="0"/>
                          <a:cs typeface="Arial" panose="020B0604020202020204" pitchFamily="34" charset="0"/>
                        </a:rPr>
                        <a:t>Placebo BID</a:t>
                      </a:r>
                    </a:p>
                    <a:p>
                      <a:pPr algn="ctr"/>
                      <a:r>
                        <a:rPr lang="en-NZ" sz="1200">
                          <a:latin typeface="Arial" panose="020B0604020202020204" pitchFamily="34" charset="0"/>
                          <a:cs typeface="Arial" panose="020B0604020202020204" pitchFamily="34" charset="0"/>
                        </a:rPr>
                        <a:t>(n=57)</a:t>
                      </a:r>
                    </a:p>
                  </a:txBody>
                  <a:tcPr anchor="ctr">
                    <a:solidFill>
                      <a:schemeClr val="accent2"/>
                    </a:solidFill>
                  </a:tcPr>
                </a:tc>
                <a:extLst>
                  <a:ext uri="{0D108BD9-81ED-4DB2-BD59-A6C34878D82A}">
                    <a16:rowId xmlns:a16="http://schemas.microsoft.com/office/drawing/2014/main" val="672096379"/>
                  </a:ext>
                </a:extLst>
              </a:tr>
              <a:tr h="248390">
                <a:tc>
                  <a:txBody>
                    <a:bodyPr/>
                    <a:lstStyle/>
                    <a:p>
                      <a:r>
                        <a:rPr lang="en-NZ" sz="1200" b="0">
                          <a:solidFill>
                            <a:schemeClr val="accent1"/>
                          </a:solidFill>
                          <a:latin typeface="Arial" panose="020B0604020202020204" pitchFamily="34" charset="0"/>
                          <a:cs typeface="Arial" panose="020B0604020202020204" pitchFamily="34" charset="0"/>
                        </a:rPr>
                        <a:t>Age at enrolment, years</a:t>
                      </a:r>
                      <a:endParaRPr lang="en-NZ" sz="1200" b="0" baseline="30000">
                        <a:solidFill>
                          <a:schemeClr val="accent1"/>
                        </a:solidFill>
                        <a:latin typeface="Arial" panose="020B0604020202020204" pitchFamily="34" charset="0"/>
                        <a:cs typeface="Arial" panose="020B0604020202020204" pitchFamily="34" charset="0"/>
                      </a:endParaRPr>
                    </a:p>
                  </a:txBody>
                  <a:tcPr anchor="ctr">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45.2 (15.7)</a:t>
                      </a:r>
                    </a:p>
                  </a:txBody>
                  <a:tcPr anchor="ctr">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44.3 (14.2)</a:t>
                      </a:r>
                    </a:p>
                  </a:txBody>
                  <a:tcPr anchor="ctr">
                    <a:solidFill>
                      <a:srgbClr val="F2F2F2"/>
                    </a:solidFill>
                  </a:tcPr>
                </a:tc>
                <a:extLst>
                  <a:ext uri="{0D108BD9-81ED-4DB2-BD59-A6C34878D82A}">
                    <a16:rowId xmlns:a16="http://schemas.microsoft.com/office/drawing/2014/main" val="3955119680"/>
                  </a:ext>
                </a:extLst>
              </a:tr>
              <a:tr h="248390">
                <a:tc>
                  <a:txBody>
                    <a:bodyPr/>
                    <a:lstStyle/>
                    <a:p>
                      <a:pPr marL="0"/>
                      <a:r>
                        <a:rPr lang="en-NZ" sz="1200" b="0">
                          <a:solidFill>
                            <a:schemeClr val="accent1"/>
                          </a:solidFill>
                          <a:latin typeface="Arial" panose="020B0604020202020204" pitchFamily="34" charset="0"/>
                          <a:cs typeface="Arial" panose="020B0604020202020204" pitchFamily="34" charset="0"/>
                        </a:rPr>
                        <a:t>Male</a:t>
                      </a:r>
                    </a:p>
                  </a:txBody>
                  <a:tcPr anchor="ctr">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29 (53.7)</a:t>
                      </a:r>
                    </a:p>
                  </a:txBody>
                  <a:tcPr anchor="b">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22 (38.6)</a:t>
                      </a:r>
                    </a:p>
                  </a:txBody>
                  <a:tcPr anchor="b">
                    <a:solidFill>
                      <a:schemeClr val="bg1"/>
                    </a:solidFill>
                  </a:tcPr>
                </a:tc>
                <a:extLst>
                  <a:ext uri="{0D108BD9-81ED-4DB2-BD59-A6C34878D82A}">
                    <a16:rowId xmlns:a16="http://schemas.microsoft.com/office/drawing/2014/main" val="2087262494"/>
                  </a:ext>
                </a:extLst>
              </a:tr>
              <a:tr h="248390">
                <a:tc>
                  <a:txBody>
                    <a:bodyPr/>
                    <a:lstStyle/>
                    <a:p>
                      <a:pPr marL="0"/>
                      <a:r>
                        <a:rPr lang="en-NZ" sz="1200" b="0">
                          <a:solidFill>
                            <a:schemeClr val="accent1"/>
                          </a:solidFill>
                          <a:latin typeface="Arial" panose="020B0604020202020204" pitchFamily="34" charset="0"/>
                          <a:cs typeface="Arial" panose="020B0604020202020204" pitchFamily="34" charset="0"/>
                        </a:rPr>
                        <a:t>IBD</a:t>
                      </a:r>
                    </a:p>
                  </a:txBody>
                  <a:tcPr anchor="ctr">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40 (74.1)</a:t>
                      </a:r>
                    </a:p>
                  </a:txBody>
                  <a:tcPr anchor="b">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42 (73.7)</a:t>
                      </a:r>
                    </a:p>
                  </a:txBody>
                  <a:tcPr anchor="b">
                    <a:solidFill>
                      <a:srgbClr val="F2F2F2"/>
                    </a:solidFill>
                  </a:tcPr>
                </a:tc>
                <a:extLst>
                  <a:ext uri="{0D108BD9-81ED-4DB2-BD59-A6C34878D82A}">
                    <a16:rowId xmlns:a16="http://schemas.microsoft.com/office/drawing/2014/main" val="3048068503"/>
                  </a:ext>
                </a:extLst>
              </a:tr>
              <a:tr h="248390">
                <a:tc>
                  <a:txBody>
                    <a:bodyPr/>
                    <a:lstStyle/>
                    <a:p>
                      <a:pPr marL="0"/>
                      <a:r>
                        <a:rPr lang="en-NZ" sz="1200" b="0">
                          <a:solidFill>
                            <a:schemeClr val="accent1"/>
                          </a:solidFill>
                          <a:latin typeface="Arial" panose="020B0604020202020204" pitchFamily="34" charset="0"/>
                          <a:cs typeface="Arial" panose="020B0604020202020204" pitchFamily="34" charset="0"/>
                        </a:rPr>
                        <a:t>UDCA use at baseline</a:t>
                      </a:r>
                    </a:p>
                  </a:txBody>
                  <a:tcPr anchor="ctr">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43 (79.6)</a:t>
                      </a:r>
                    </a:p>
                  </a:txBody>
                  <a:tcPr anchor="b">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43 (75.4)</a:t>
                      </a:r>
                    </a:p>
                  </a:txBody>
                  <a:tcPr anchor="b">
                    <a:solidFill>
                      <a:schemeClr val="bg1"/>
                    </a:solidFill>
                  </a:tcPr>
                </a:tc>
                <a:extLst>
                  <a:ext uri="{0D108BD9-81ED-4DB2-BD59-A6C34878D82A}">
                    <a16:rowId xmlns:a16="http://schemas.microsoft.com/office/drawing/2014/main" val="3810232667"/>
                  </a:ext>
                </a:extLst>
              </a:tr>
              <a:tr h="248390">
                <a:tc>
                  <a:txBody>
                    <a:bodyPr/>
                    <a:lstStyle/>
                    <a:p>
                      <a:pPr marL="0"/>
                      <a:r>
                        <a:rPr lang="en-NZ" sz="1200" b="0" err="1">
                          <a:solidFill>
                            <a:schemeClr val="accent1"/>
                          </a:solidFill>
                          <a:latin typeface="Arial" panose="020B0604020202020204" pitchFamily="34" charset="0"/>
                          <a:cs typeface="Arial" panose="020B0604020202020204" pitchFamily="34" charset="0"/>
                        </a:rPr>
                        <a:t>ItchRO</a:t>
                      </a:r>
                      <a:r>
                        <a:rPr lang="en-NZ" sz="1200" b="0">
                          <a:solidFill>
                            <a:schemeClr val="accent1"/>
                          </a:solidFill>
                          <a:latin typeface="Arial" panose="020B0604020202020204" pitchFamily="34" charset="0"/>
                          <a:cs typeface="Arial" panose="020B0604020202020204" pitchFamily="34" charset="0"/>
                        </a:rPr>
                        <a:t> </a:t>
                      </a:r>
                      <a:r>
                        <a:rPr lang="en-NZ" sz="1200" b="0" err="1">
                          <a:solidFill>
                            <a:schemeClr val="accent1"/>
                          </a:solidFill>
                          <a:latin typeface="Arial" panose="020B0604020202020204" pitchFamily="34" charset="0"/>
                          <a:cs typeface="Arial" panose="020B0604020202020204" pitchFamily="34" charset="0"/>
                        </a:rPr>
                        <a:t>score</a:t>
                      </a:r>
                      <a:r>
                        <a:rPr lang="en-NZ" sz="1200" b="0" baseline="30000" err="1">
                          <a:solidFill>
                            <a:schemeClr val="accent1"/>
                          </a:solidFill>
                          <a:latin typeface="Arial" panose="020B0604020202020204" pitchFamily="34" charset="0"/>
                          <a:cs typeface="Arial" panose="020B0604020202020204" pitchFamily="34" charset="0"/>
                        </a:rPr>
                        <a:t>a</a:t>
                      </a:r>
                      <a:endParaRPr lang="en-NZ" sz="1200" b="0">
                        <a:solidFill>
                          <a:schemeClr val="accent1"/>
                        </a:solidFill>
                        <a:latin typeface="Arial" panose="020B0604020202020204" pitchFamily="34" charset="0"/>
                        <a:cs typeface="Arial" panose="020B0604020202020204" pitchFamily="34" charset="0"/>
                      </a:endParaRPr>
                    </a:p>
                  </a:txBody>
                  <a:tcPr anchor="ctr">
                    <a:lnB w="12700" cap="flat" cmpd="sng" algn="ctr">
                      <a:noFill/>
                      <a:prstDash val="solid"/>
                      <a:round/>
                      <a:headEnd type="none" w="med" len="med"/>
                      <a:tailEnd type="none" w="med" len="med"/>
                    </a:lnB>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6.3 (1.6)</a:t>
                      </a:r>
                    </a:p>
                  </a:txBody>
                  <a:tcPr anchor="b">
                    <a:lnB w="12700" cap="flat" cmpd="sng" algn="ctr">
                      <a:noFill/>
                      <a:prstDash val="solid"/>
                      <a:round/>
                      <a:headEnd type="none" w="med" len="med"/>
                      <a:tailEnd type="none" w="med" len="med"/>
                    </a:lnB>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6.1 (1.5)</a:t>
                      </a:r>
                    </a:p>
                  </a:txBody>
                  <a:tcPr anchor="b">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996006587"/>
                  </a:ext>
                </a:extLst>
              </a:tr>
              <a:tr h="248390">
                <a:tc>
                  <a:txBody>
                    <a:bodyPr/>
                    <a:lstStyle/>
                    <a:p>
                      <a:r>
                        <a:rPr lang="en-NZ" sz="1200" b="0">
                          <a:solidFill>
                            <a:schemeClr val="accent1"/>
                          </a:solidFill>
                          <a:latin typeface="Arial" panose="020B0604020202020204" pitchFamily="34" charset="0"/>
                          <a:cs typeface="Arial" panose="020B0604020202020204" pitchFamily="34" charset="0"/>
                        </a:rPr>
                        <a:t>sBA, </a:t>
                      </a:r>
                      <a:r>
                        <a:rPr lang="el-GR" sz="1200" b="0">
                          <a:solidFill>
                            <a:schemeClr val="accent1"/>
                          </a:solidFill>
                          <a:latin typeface="Arial" panose="020B0604020202020204" pitchFamily="34" charset="0"/>
                          <a:cs typeface="Arial" panose="020B0604020202020204" pitchFamily="34" charset="0"/>
                        </a:rPr>
                        <a:t>μ</a:t>
                      </a:r>
                      <a:r>
                        <a:rPr lang="en-NZ" sz="1200" b="0">
                          <a:solidFill>
                            <a:schemeClr val="accent1"/>
                          </a:solidFill>
                          <a:latin typeface="Arial" panose="020B0604020202020204" pitchFamily="34" charset="0"/>
                          <a:cs typeface="Arial" panose="020B0604020202020204" pitchFamily="34" charset="0"/>
                        </a:rPr>
                        <a:t>mol/L</a:t>
                      </a:r>
                    </a:p>
                  </a:txBody>
                  <a:tcPr anchor="ctr">
                    <a:lnT w="12700" cmpd="sng">
                      <a:noFill/>
                    </a:lnT>
                    <a:lnB w="12700" cap="flat" cmpd="sng" algn="ctr">
                      <a:noFill/>
                      <a:prstDash val="solid"/>
                      <a:round/>
                      <a:headEnd type="none" w="med" len="med"/>
                      <a:tailEnd type="none" w="med" len="med"/>
                    </a:lnB>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109.6 (137.5)</a:t>
                      </a:r>
                    </a:p>
                  </a:txBody>
                  <a:tcPr anchor="ctr">
                    <a:lnT w="12700" cmpd="sng">
                      <a:noFill/>
                    </a:lnT>
                    <a:lnB w="12700" cap="flat" cmpd="sng" algn="ctr">
                      <a:noFill/>
                      <a:prstDash val="solid"/>
                      <a:round/>
                      <a:headEnd type="none" w="med" len="med"/>
                      <a:tailEnd type="none" w="med" len="med"/>
                    </a:lnB>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61.4 (83.2)</a:t>
                      </a:r>
                    </a:p>
                  </a:txBody>
                  <a:tcPr anchor="ctr">
                    <a:lnT w="12700" cmpd="sng">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4219919175"/>
                  </a:ext>
                </a:extLst>
              </a:tr>
              <a:tr h="248390">
                <a:tc>
                  <a:txBody>
                    <a:bodyPr/>
                    <a:lstStyle/>
                    <a:p>
                      <a:pPr marL="0"/>
                      <a:r>
                        <a:rPr lang="en-NZ" sz="1200" b="0">
                          <a:solidFill>
                            <a:schemeClr val="accent1"/>
                          </a:solidFill>
                          <a:latin typeface="Arial" panose="020B0604020202020204" pitchFamily="34" charset="0"/>
                          <a:cs typeface="Arial" panose="020B0604020202020204" pitchFamily="34" charset="0"/>
                        </a:rPr>
                        <a:t>ALT, U/L</a:t>
                      </a:r>
                    </a:p>
                  </a:txBody>
                  <a:tcPr anchor="ctr">
                    <a:lnT w="12700" cmpd="sng">
                      <a:noFill/>
                    </a:lnT>
                    <a:lnB w="12700" cap="flat" cmpd="sng" algn="ctr">
                      <a:noFill/>
                      <a:prstDash val="solid"/>
                      <a:round/>
                      <a:headEnd type="none" w="med" len="med"/>
                      <a:tailEnd type="none" w="med" len="med"/>
                    </a:lnB>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73 (46.8)</a:t>
                      </a:r>
                    </a:p>
                  </a:txBody>
                  <a:tcPr anchor="ctr">
                    <a:lnT w="12700" cmpd="sng">
                      <a:noFill/>
                    </a:lnT>
                    <a:lnB w="12700" cap="flat" cmpd="sng" algn="ctr">
                      <a:noFill/>
                      <a:prstDash val="solid"/>
                      <a:round/>
                      <a:headEnd type="none" w="med" len="med"/>
                      <a:tailEnd type="none" w="med" len="med"/>
                    </a:lnB>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87 (58.5)</a:t>
                      </a:r>
                    </a:p>
                  </a:txBody>
                  <a:tcPr anchor="ctr">
                    <a:lnT w="12700" cmpd="sng">
                      <a:noFill/>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274215239"/>
                  </a:ext>
                </a:extLst>
              </a:tr>
              <a:tr h="248390">
                <a:tc>
                  <a:txBody>
                    <a:bodyPr/>
                    <a:lstStyle/>
                    <a:p>
                      <a:pPr marL="0"/>
                      <a:r>
                        <a:rPr lang="en-NZ" sz="1200" b="0">
                          <a:solidFill>
                            <a:schemeClr val="accent1"/>
                          </a:solidFill>
                          <a:latin typeface="Arial" panose="020B0604020202020204" pitchFamily="34" charset="0"/>
                          <a:cs typeface="Arial" panose="020B0604020202020204" pitchFamily="34" charset="0"/>
                        </a:rPr>
                        <a:t>Total bilirubin, </a:t>
                      </a:r>
                      <a:r>
                        <a:rPr lang="el-GR" sz="1200" b="0">
                          <a:solidFill>
                            <a:schemeClr val="accent1"/>
                          </a:solidFill>
                          <a:latin typeface="Arial" panose="020B0604020202020204" pitchFamily="34" charset="0"/>
                          <a:cs typeface="Arial" panose="020B0604020202020204" pitchFamily="34" charset="0"/>
                        </a:rPr>
                        <a:t>μ</a:t>
                      </a:r>
                      <a:r>
                        <a:rPr lang="en-NZ" sz="1200" b="0">
                          <a:solidFill>
                            <a:schemeClr val="accent1"/>
                          </a:solidFill>
                          <a:latin typeface="Arial" panose="020B0604020202020204" pitchFamily="34" charset="0"/>
                          <a:cs typeface="Arial" panose="020B0604020202020204" pitchFamily="34" charset="0"/>
                        </a:rPr>
                        <a:t>mol/L</a:t>
                      </a:r>
                    </a:p>
                  </a:txBody>
                  <a:tcPr anchor="ctr">
                    <a:lnT w="12700" cmpd="sng">
                      <a:noFill/>
                    </a:lnT>
                    <a:lnB w="12700" cap="flat" cmpd="sng" algn="ctr">
                      <a:noFill/>
                      <a:prstDash val="solid"/>
                      <a:round/>
                      <a:headEnd type="none" w="med" len="med"/>
                      <a:tailEnd type="none" w="med" len="med"/>
                    </a:lnB>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20.1 (13.9)</a:t>
                      </a:r>
                    </a:p>
                  </a:txBody>
                  <a:tcPr anchor="ctr">
                    <a:lnT w="12700" cmpd="sng">
                      <a:noFill/>
                    </a:lnT>
                    <a:lnB w="12700" cap="flat" cmpd="sng" algn="ctr">
                      <a:noFill/>
                      <a:prstDash val="solid"/>
                      <a:round/>
                      <a:headEnd type="none" w="med" len="med"/>
                      <a:tailEnd type="none" w="med" len="med"/>
                    </a:lnB>
                    <a:solidFill>
                      <a:schemeClr val="bg1"/>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18.5 (14.2)</a:t>
                      </a:r>
                    </a:p>
                  </a:txBody>
                  <a:tcPr anchor="ctr">
                    <a:lnT w="12700" cmpd="sng">
                      <a:noFill/>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955226765"/>
                  </a:ext>
                </a:extLst>
              </a:tr>
              <a:tr h="248390">
                <a:tc>
                  <a:txBody>
                    <a:bodyPr/>
                    <a:lstStyle/>
                    <a:p>
                      <a:pPr marL="0"/>
                      <a:r>
                        <a:rPr lang="en-NZ" sz="1200" b="0">
                          <a:solidFill>
                            <a:schemeClr val="accent1"/>
                          </a:solidFill>
                          <a:latin typeface="Arial" panose="020B0604020202020204" pitchFamily="34" charset="0"/>
                          <a:cs typeface="Arial" panose="020B0604020202020204" pitchFamily="34" charset="0"/>
                        </a:rPr>
                        <a:t>ALP, U/L</a:t>
                      </a:r>
                    </a:p>
                  </a:txBody>
                  <a:tcPr anchor="ctr">
                    <a:lnT w="12700" cmpd="sng">
                      <a:noFill/>
                    </a:lnT>
                    <a:lnB w="12700" cap="flat" cmpd="sng" algn="ctr">
                      <a:noFill/>
                      <a:prstDash val="solid"/>
                      <a:round/>
                      <a:headEnd type="none" w="med" len="med"/>
                      <a:tailEnd type="none" w="med" len="med"/>
                    </a:lnB>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334 (189.6)</a:t>
                      </a:r>
                    </a:p>
                  </a:txBody>
                  <a:tcPr anchor="ctr">
                    <a:lnT w="12700" cmpd="sng">
                      <a:noFill/>
                    </a:lnT>
                    <a:lnB w="12700" cap="flat" cmpd="sng" algn="ctr">
                      <a:noFill/>
                      <a:prstDash val="solid"/>
                      <a:round/>
                      <a:headEnd type="none" w="med" len="med"/>
                      <a:tailEnd type="none" w="med" len="med"/>
                    </a:lnB>
                    <a:solidFill>
                      <a:srgbClr val="F2F2F2"/>
                    </a:solidFill>
                  </a:tcPr>
                </a:tc>
                <a:tc>
                  <a:txBody>
                    <a:bodyPr/>
                    <a:lstStyle/>
                    <a:p>
                      <a:pPr algn="ctr"/>
                      <a:r>
                        <a:rPr lang="en-NZ" sz="1200" b="0">
                          <a:solidFill>
                            <a:schemeClr val="accent1"/>
                          </a:solidFill>
                          <a:latin typeface="Arial" panose="020B0604020202020204" pitchFamily="34" charset="0"/>
                          <a:cs typeface="Arial" panose="020B0604020202020204" pitchFamily="34" charset="0"/>
                        </a:rPr>
                        <a:t>365 (232.2)</a:t>
                      </a:r>
                    </a:p>
                  </a:txBody>
                  <a:tcPr anchor="ctr">
                    <a:lnT w="12700" cmpd="sng">
                      <a:noFill/>
                    </a:lnT>
                    <a:lnB w="12700" cap="flat" cmpd="sng" algn="ctr">
                      <a:noFill/>
                      <a:prstDash val="solid"/>
                      <a:round/>
                      <a:headEnd type="none" w="med" len="med"/>
                      <a:tailEnd type="none" w="med" len="med"/>
                    </a:lnB>
                    <a:solidFill>
                      <a:srgbClr val="F2F2F2"/>
                    </a:solidFill>
                  </a:tcPr>
                </a:tc>
                <a:extLst>
                  <a:ext uri="{0D108BD9-81ED-4DB2-BD59-A6C34878D82A}">
                    <a16:rowId xmlns:a16="http://schemas.microsoft.com/office/drawing/2014/main" val="1449234086"/>
                  </a:ext>
                </a:extLst>
              </a:tr>
            </a:tbl>
          </a:graphicData>
        </a:graphic>
      </p:graphicFrame>
      <p:sp>
        <p:nvSpPr>
          <p:cNvPr id="26" name="TextBox 25">
            <a:extLst>
              <a:ext uri="{FF2B5EF4-FFF2-40B4-BE49-F238E27FC236}">
                <a16:creationId xmlns:a16="http://schemas.microsoft.com/office/drawing/2014/main" id="{F0BE09CC-5B90-4F1D-8536-17E1AD4CCF62}"/>
              </a:ext>
            </a:extLst>
          </p:cNvPr>
          <p:cNvSpPr txBox="1"/>
          <p:nvPr/>
        </p:nvSpPr>
        <p:spPr>
          <a:xfrm>
            <a:off x="7363854" y="2964078"/>
            <a:ext cx="4131260" cy="307777"/>
          </a:xfrm>
          <a:prstGeom prst="rect">
            <a:avLst/>
          </a:prstGeom>
          <a:noFill/>
        </p:spPr>
        <p:txBody>
          <a:bodyPr wrap="none" rtlCol="0">
            <a:spAutoFit/>
          </a:bodyPr>
          <a:lstStyle/>
          <a:p>
            <a:pPr algn="ctr"/>
            <a:r>
              <a:rPr lang="en-NZ" sz="1400" b="1">
                <a:solidFill>
                  <a:srgbClr val="004B87"/>
                </a:solidFill>
                <a:latin typeface="Arial" panose="020B0604020202020204" pitchFamily="34" charset="0"/>
                <a:cs typeface="Arial" panose="020B0604020202020204" pitchFamily="34" charset="0"/>
              </a:rPr>
              <a:t>Key demographic and baseline characteristics</a:t>
            </a:r>
          </a:p>
        </p:txBody>
      </p:sp>
      <p:pic>
        <p:nvPicPr>
          <p:cNvPr id="27" name="Picture 26">
            <a:hlinkClick r:id="rId3" action="ppaction://hlinksldjump"/>
            <a:extLst>
              <a:ext uri="{FF2B5EF4-FFF2-40B4-BE49-F238E27FC236}">
                <a16:creationId xmlns:a16="http://schemas.microsoft.com/office/drawing/2014/main" id="{26FEBCD7-DD21-53DC-042D-47809B5FD9D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704901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53805-B851-DAD7-1E77-5DDA48B48D8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D44899-A6CA-1A09-D905-9701BE0845A3}"/>
              </a:ext>
            </a:extLst>
          </p:cNvPr>
          <p:cNvSpPr>
            <a:spLocks noGrp="1"/>
          </p:cNvSpPr>
          <p:nvPr>
            <p:ph idx="1"/>
          </p:nvPr>
        </p:nvSpPr>
        <p:spPr>
          <a:xfrm>
            <a:off x="190499" y="798017"/>
            <a:ext cx="4125730" cy="400110"/>
          </a:xfrm>
        </p:spPr>
        <p:txBody>
          <a:bodyPr>
            <a:spAutoFit/>
          </a:bodyPr>
          <a:lstStyle/>
          <a:p>
            <a:pPr marL="0" indent="0">
              <a:lnSpc>
                <a:spcPct val="100000"/>
              </a:lnSpc>
              <a:buNone/>
            </a:pPr>
            <a:r>
              <a:rPr lang="en-US" sz="2000" b="1" noProof="0">
                <a:solidFill>
                  <a:schemeClr val="bg1"/>
                </a:solidFill>
                <a:highlight>
                  <a:srgbClr val="FF6720"/>
                </a:highlight>
              </a:rPr>
              <a:t>RESULTS</a:t>
            </a:r>
            <a:endParaRPr lang="en-US" sz="2000" noProof="0">
              <a:solidFill>
                <a:schemeClr val="bg1"/>
              </a:solidFill>
              <a:highlight>
                <a:srgbClr val="FF6720"/>
              </a:highlight>
            </a:endParaRPr>
          </a:p>
        </p:txBody>
      </p:sp>
      <p:sp>
        <p:nvSpPr>
          <p:cNvPr id="4" name="Title 3">
            <a:extLst>
              <a:ext uri="{FF2B5EF4-FFF2-40B4-BE49-F238E27FC236}">
                <a16:creationId xmlns:a16="http://schemas.microsoft.com/office/drawing/2014/main" id="{3E7BC016-8C8E-C193-E52A-99D57D37BA47}"/>
              </a:ext>
            </a:extLst>
          </p:cNvPr>
          <p:cNvSpPr>
            <a:spLocks noGrp="1"/>
          </p:cNvSpPr>
          <p:nvPr>
            <p:ph type="title"/>
          </p:nvPr>
        </p:nvSpPr>
        <p:spPr>
          <a:xfrm>
            <a:off x="838199" y="0"/>
            <a:ext cx="10715624" cy="603849"/>
          </a:xfrm>
        </p:spPr>
        <p:txBody>
          <a:bodyPr>
            <a:noAutofit/>
          </a:bodyPr>
          <a:lstStyle/>
          <a:p>
            <a:r>
              <a:rPr lang="en-US" noProof="0"/>
              <a:t>Efficacy and safety of volixibat, an IBAT inhibitor, in patients with PSC and moderate-to-severe pruritus: Results of the VISTAS trial</a:t>
            </a:r>
          </a:p>
        </p:txBody>
      </p:sp>
      <p:sp>
        <p:nvSpPr>
          <p:cNvPr id="8" name="Text Placeholder 3">
            <a:extLst>
              <a:ext uri="{FF2B5EF4-FFF2-40B4-BE49-F238E27FC236}">
                <a16:creationId xmlns:a16="http://schemas.microsoft.com/office/drawing/2014/main" id="{5E050017-1810-C10F-5601-DAD626B2D6A9}"/>
              </a:ext>
            </a:extLst>
          </p:cNvPr>
          <p:cNvSpPr txBox="1">
            <a:spLocks/>
          </p:cNvSpPr>
          <p:nvPr/>
        </p:nvSpPr>
        <p:spPr>
          <a:xfrm>
            <a:off x="190498" y="6268307"/>
            <a:ext cx="10706097" cy="487454"/>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100" baseline="30000" noProof="0" dirty="0" err="1">
                <a:latin typeface="Arial" panose="020B0604020202020204" pitchFamily="34" charset="0"/>
                <a:cs typeface="Arial" panose="020B0604020202020204" pitchFamily="34" charset="0"/>
              </a:rPr>
              <a:t>a</a:t>
            </a:r>
            <a:r>
              <a:rPr lang="en-US" sz="1100" noProof="0" dirty="0" err="1">
                <a:latin typeface="Arial" panose="020B0604020202020204" pitchFamily="34" charset="0"/>
                <a:cs typeface="Arial" panose="020B0604020202020204" pitchFamily="34" charset="0"/>
              </a:rPr>
              <a:t>LS</a:t>
            </a:r>
            <a:r>
              <a:rPr lang="en-US" sz="1100" noProof="0" dirty="0">
                <a:latin typeface="Arial" panose="020B0604020202020204" pitchFamily="34" charset="0"/>
                <a:cs typeface="Arial" panose="020B0604020202020204" pitchFamily="34" charset="0"/>
              </a:rPr>
              <a:t> mean (95% CI) change from baseline to the average of the last 12 weeks of treatment. LS means and p values were calculated using an MMRM model. </a:t>
            </a:r>
            <a:r>
              <a:rPr lang="en-US" sz="1100" baseline="30000" noProof="0" dirty="0" err="1">
                <a:latin typeface="Arial" panose="020B0604020202020204" pitchFamily="34" charset="0"/>
                <a:cs typeface="Arial" panose="020B0604020202020204" pitchFamily="34" charset="0"/>
              </a:rPr>
              <a:t>b</a:t>
            </a:r>
            <a:r>
              <a:rPr lang="en-US" sz="1100" noProof="0" dirty="0" err="1">
                <a:latin typeface="Arial" panose="020B0604020202020204" pitchFamily="34" charset="0"/>
                <a:cs typeface="Arial" panose="020B0604020202020204" pitchFamily="34" charset="0"/>
              </a:rPr>
              <a:t>Adult</a:t>
            </a:r>
            <a:r>
              <a:rPr lang="en-US" sz="1100" noProof="0" dirty="0">
                <a:latin typeface="Arial" panose="020B0604020202020204" pitchFamily="34" charset="0"/>
                <a:cs typeface="Arial" panose="020B0604020202020204" pitchFamily="34" charset="0"/>
              </a:rPr>
              <a:t> </a:t>
            </a:r>
            <a:r>
              <a:rPr lang="en-US" sz="1100" noProof="0" dirty="0" err="1">
                <a:latin typeface="Arial" panose="020B0604020202020204" pitchFamily="34" charset="0"/>
                <a:cs typeface="Arial" panose="020B0604020202020204" pitchFamily="34" charset="0"/>
              </a:rPr>
              <a:t>ItchRO</a:t>
            </a:r>
            <a:r>
              <a:rPr lang="en-US" sz="1100" noProof="0" dirty="0">
                <a:latin typeface="Arial" panose="020B0604020202020204" pitchFamily="34" charset="0"/>
                <a:cs typeface="Arial" panose="020B0604020202020204" pitchFamily="34" charset="0"/>
              </a:rPr>
              <a:t> is an 11-point (0-10) scale, where 0 = no itch and 10 = worst possible itch. </a:t>
            </a:r>
            <a:r>
              <a:rPr lang="en-US" sz="1100" baseline="30000" noProof="0" dirty="0" err="1">
                <a:latin typeface="Arial" panose="020B0604020202020204" pitchFamily="34" charset="0"/>
                <a:cs typeface="Arial" panose="020B0604020202020204" pitchFamily="34" charset="0"/>
              </a:rPr>
              <a:t>c</a:t>
            </a:r>
            <a:r>
              <a:rPr lang="en-US" sz="1100" noProof="0" dirty="0" err="1">
                <a:latin typeface="Arial" panose="020B0604020202020204" pitchFamily="34" charset="0"/>
                <a:cs typeface="Arial" panose="020B0604020202020204" pitchFamily="34" charset="0"/>
              </a:rPr>
              <a:t>Death</a:t>
            </a:r>
            <a:r>
              <a:rPr lang="en-US" sz="1100" noProof="0" dirty="0">
                <a:latin typeface="Arial" panose="020B0604020202020204" pitchFamily="34" charset="0"/>
                <a:cs typeface="Arial" panose="020B0604020202020204" pitchFamily="34" charset="0"/>
              </a:rPr>
              <a:t> in placebo group due to spontaneous bacterial peritonitis.  </a:t>
            </a:r>
          </a:p>
          <a:p>
            <a:pPr marL="0" indent="0">
              <a:spcBef>
                <a:spcPts val="0"/>
              </a:spcBef>
              <a:buNone/>
            </a:pPr>
            <a:r>
              <a:rPr lang="en-US" sz="1100" noProof="0" dirty="0">
                <a:latin typeface="Arial" panose="020B0604020202020204" pitchFamily="34" charset="0"/>
                <a:cs typeface="Arial" panose="020B0604020202020204" pitchFamily="34" charset="0"/>
              </a:rPr>
              <a:t>Levy C, </a:t>
            </a:r>
            <a:r>
              <a:rPr lang="en-US" sz="1100" noProof="0" dirty="0">
                <a:solidFill>
                  <a:srgbClr val="004B87"/>
                </a:solidFill>
                <a:latin typeface="Arial" panose="020B0604020202020204" pitchFamily="34" charset="0"/>
                <a:cs typeface="Arial" panose="020B0604020202020204" pitchFamily="34" charset="0"/>
              </a:rPr>
              <a:t>et al. EASL</a:t>
            </a:r>
            <a:r>
              <a:rPr lang="en-GB" sz="1100" dirty="0">
                <a:solidFill>
                  <a:srgbClr val="004B87"/>
                </a:solidFill>
                <a:latin typeface="Arial" panose="020B0604020202020204" pitchFamily="34" charset="0"/>
                <a:cs typeface="Arial" panose="020B0604020202020204" pitchFamily="34" charset="0"/>
              </a:rPr>
              <a:t> Congress</a:t>
            </a:r>
            <a:r>
              <a:rPr lang="en-US" sz="1100" noProof="0" dirty="0">
                <a:solidFill>
                  <a:srgbClr val="004B87"/>
                </a:solidFill>
                <a:latin typeface="Arial" panose="020B0604020202020204" pitchFamily="34" charset="0"/>
                <a:cs typeface="Arial" panose="020B0604020202020204" pitchFamily="34" charset="0"/>
              </a:rPr>
              <a:t> 2026; </a:t>
            </a:r>
            <a:r>
              <a:rPr lang="en-US" sz="1100" dirty="0">
                <a:solidFill>
                  <a:srgbClr val="004B87"/>
                </a:solidFill>
                <a:latin typeface="Arial" panose="020B0604020202020204" pitchFamily="34" charset="0"/>
                <a:cs typeface="Arial" panose="020B0604020202020204" pitchFamily="34" charset="0"/>
              </a:rPr>
              <a:t>LBO-006.</a:t>
            </a:r>
            <a:endParaRPr lang="en-US" sz="1100" noProof="0" dirty="0">
              <a:solidFill>
                <a:srgbClr val="004B87"/>
              </a:solidFill>
              <a:latin typeface="Arial" panose="020B0604020202020204" pitchFamily="34" charset="0"/>
              <a:cs typeface="Arial" panose="020B0604020202020204" pitchFamily="34" charset="0"/>
            </a:endParaRPr>
          </a:p>
        </p:txBody>
      </p:sp>
      <p:sp>
        <p:nvSpPr>
          <p:cNvPr id="12" name="Content Placeholder 1">
            <a:extLst>
              <a:ext uri="{FF2B5EF4-FFF2-40B4-BE49-F238E27FC236}">
                <a16:creationId xmlns:a16="http://schemas.microsoft.com/office/drawing/2014/main" id="{E72DF375-C39B-2D56-7F94-509BFBCF1447}"/>
              </a:ext>
            </a:extLst>
          </p:cNvPr>
          <p:cNvSpPr txBox="1">
            <a:spLocks/>
          </p:cNvSpPr>
          <p:nvPr/>
        </p:nvSpPr>
        <p:spPr>
          <a:xfrm>
            <a:off x="6040828" y="4608765"/>
            <a:ext cx="5905500" cy="166199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en-US" sz="2000" b="1" dirty="0">
                <a:solidFill>
                  <a:schemeClr val="bg1"/>
                </a:solidFill>
                <a:highlight>
                  <a:srgbClr val="FF6720"/>
                </a:highlight>
                <a:latin typeface="Arial" panose="020B0604020202020204" pitchFamily="34" charset="0"/>
                <a:cs typeface="Arial" panose="020B0604020202020204" pitchFamily="34" charset="0"/>
              </a:rPr>
              <a:t>CONCLUSIONS</a:t>
            </a:r>
            <a:endParaRPr lang="en-US" sz="2000" dirty="0">
              <a:solidFill>
                <a:schemeClr val="bg1"/>
              </a:solidFill>
              <a:highlight>
                <a:srgbClr val="FF6720"/>
              </a:highlight>
              <a:latin typeface="Arial" panose="020B0604020202020204" pitchFamily="34" charset="0"/>
              <a:cs typeface="Arial" panose="020B0604020202020204" pitchFamily="34" charset="0"/>
            </a:endParaRPr>
          </a:p>
          <a:p>
            <a:pPr>
              <a:spcBef>
                <a:spcPts val="600"/>
              </a:spcBef>
            </a:pPr>
            <a:r>
              <a:rPr lang="en-US" sz="1600" dirty="0">
                <a:latin typeface="Arial" panose="020B0604020202020204" pitchFamily="34" charset="0"/>
                <a:cs typeface="Arial" panose="020B0604020202020204" pitchFamily="34" charset="0"/>
              </a:rPr>
              <a:t>VISTAS is the largest interventional study investigating the efficacy and safety of an IBAT inhibitor in PSC</a:t>
            </a:r>
          </a:p>
          <a:p>
            <a:pPr>
              <a:spcBef>
                <a:spcPts val="600"/>
              </a:spcBef>
            </a:pPr>
            <a:r>
              <a:rPr lang="en-US" sz="1600" dirty="0">
                <a:latin typeface="Arial" panose="020B0604020202020204" pitchFamily="34" charset="0"/>
                <a:cs typeface="Arial" panose="020B0604020202020204" pitchFamily="34" charset="0"/>
              </a:rPr>
              <a:t>The results are the first controlled evidence of a potential therapy addressing the cholestatic symptom burden in patients with PSC</a:t>
            </a:r>
          </a:p>
        </p:txBody>
      </p:sp>
      <p:cxnSp>
        <p:nvCxnSpPr>
          <p:cNvPr id="14" name="Straight Connector 13">
            <a:extLst>
              <a:ext uri="{FF2B5EF4-FFF2-40B4-BE49-F238E27FC236}">
                <a16:creationId xmlns:a16="http://schemas.microsoft.com/office/drawing/2014/main" id="{A35FDFA5-8679-7013-0AF0-42FF6E34DDCF}"/>
              </a:ext>
            </a:extLst>
          </p:cNvPr>
          <p:cNvCxnSpPr>
            <a:cxnSpLocks/>
          </p:cNvCxnSpPr>
          <p:nvPr/>
        </p:nvCxnSpPr>
        <p:spPr>
          <a:xfrm flipV="1">
            <a:off x="5979527" y="4581830"/>
            <a:ext cx="0" cy="1643603"/>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A2A50B6-9753-9326-CAF5-9B178FA2541B}"/>
              </a:ext>
            </a:extLst>
          </p:cNvPr>
          <p:cNvCxnSpPr>
            <a:cxnSpLocks/>
          </p:cNvCxnSpPr>
          <p:nvPr/>
        </p:nvCxnSpPr>
        <p:spPr>
          <a:xfrm>
            <a:off x="5979527" y="4581830"/>
            <a:ext cx="5967232"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aphicFrame>
        <p:nvGraphicFramePr>
          <p:cNvPr id="24" name="Chart 23">
            <a:extLst>
              <a:ext uri="{FF2B5EF4-FFF2-40B4-BE49-F238E27FC236}">
                <a16:creationId xmlns:a16="http://schemas.microsoft.com/office/drawing/2014/main" id="{A5B33FD9-68C9-A938-855B-3F70C8B2978C}"/>
              </a:ext>
            </a:extLst>
          </p:cNvPr>
          <p:cNvGraphicFramePr/>
          <p:nvPr>
            <p:extLst>
              <p:ext uri="{D42A27DB-BD31-4B8C-83A1-F6EECF244321}">
                <p14:modId xmlns:p14="http://schemas.microsoft.com/office/powerpoint/2010/main" val="1131322245"/>
              </p:ext>
            </p:extLst>
          </p:nvPr>
        </p:nvGraphicFramePr>
        <p:xfrm>
          <a:off x="922998" y="1595451"/>
          <a:ext cx="4926035" cy="2108572"/>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5178BADF-F439-34F9-852D-48166D4A9659}"/>
              </a:ext>
            </a:extLst>
          </p:cNvPr>
          <p:cNvSpPr txBox="1"/>
          <p:nvPr/>
        </p:nvSpPr>
        <p:spPr>
          <a:xfrm rot="10800000">
            <a:off x="618732" y="1925761"/>
            <a:ext cx="338554" cy="1571932"/>
          </a:xfrm>
          <a:prstGeom prst="rect">
            <a:avLst/>
          </a:prstGeom>
          <a:noFill/>
        </p:spPr>
        <p:txBody>
          <a:bodyPr vert="eaVert"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Arial" panose="020B0604020202020204" pitchFamily="34" charset="0"/>
                <a:cs typeface="Arial" panose="020B0604020202020204" pitchFamily="34" charset="0"/>
              </a:rPr>
              <a:t>LS mean (95% CI) CFB in Adult ItchRO</a:t>
            </a:r>
            <a:r>
              <a:rPr lang="en-US" sz="1100" b="1" baseline="30000">
                <a:latin typeface="Arial" panose="020B0604020202020204" pitchFamily="34" charset="0"/>
                <a:cs typeface="Arial" panose="020B0604020202020204" pitchFamily="34" charset="0"/>
              </a:rPr>
              <a:t>b</a:t>
            </a:r>
            <a:endParaRPr kumimoji="0" lang="en-US" sz="11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072633EE-ED09-AC04-7E71-54DC9E49C342}"/>
              </a:ext>
            </a:extLst>
          </p:cNvPr>
          <p:cNvSpPr txBox="1"/>
          <p:nvPr/>
        </p:nvSpPr>
        <p:spPr>
          <a:xfrm>
            <a:off x="2768619" y="3479384"/>
            <a:ext cx="1583159" cy="166199"/>
          </a:xfrm>
          <a:prstGeom prst="rect">
            <a:avLst/>
          </a:prstGeom>
          <a:noFill/>
        </p:spPr>
        <p:txBody>
          <a:bodyPr wrap="square" lIns="0" tIns="0" rIns="0" bIns="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-1.64 (</a:t>
            </a:r>
            <a:r>
              <a:rPr kumimoji="0" lang="en-US" sz="1200" b="1" u="none" strike="noStrike" kern="1200" cap="none" spc="0" normalizeH="0" noProof="0" dirty="0">
                <a:ln>
                  <a:noFill/>
                </a:ln>
                <a:effectLst/>
                <a:uLnTx/>
                <a:uFillTx/>
                <a:latin typeface="Arial" panose="020B0604020202020204" pitchFamily="34" charset="0"/>
                <a:cs typeface="Arial" panose="020B0604020202020204" pitchFamily="34" charset="0"/>
              </a:rPr>
              <a:t>p</a:t>
            </a:r>
            <a:r>
              <a:rPr kumimoji="0" lang="en-US"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&lt;0.0001)</a:t>
            </a:r>
          </a:p>
        </p:txBody>
      </p:sp>
      <p:sp>
        <p:nvSpPr>
          <p:cNvPr id="27" name="TextBox 1">
            <a:extLst>
              <a:ext uri="{FF2B5EF4-FFF2-40B4-BE49-F238E27FC236}">
                <a16:creationId xmlns:a16="http://schemas.microsoft.com/office/drawing/2014/main" id="{10BAE5D8-1605-71D0-A602-D654683D58FD}"/>
              </a:ext>
            </a:extLst>
          </p:cNvPr>
          <p:cNvSpPr txBox="1"/>
          <p:nvPr/>
        </p:nvSpPr>
        <p:spPr>
          <a:xfrm>
            <a:off x="1309683" y="1552918"/>
            <a:ext cx="2178253" cy="306433"/>
          </a:xfrm>
          <a:prstGeom prst="rect">
            <a:avLst/>
          </a:prstGeom>
          <a:no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t>VLX 20 mg BID</a:t>
            </a:r>
            <a:b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br>
            <a: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t>(n=54)</a:t>
            </a:r>
            <a:endParaRPr kumimoji="0" lang="en-US" sz="1200" b="0" i="0" u="none" strike="noStrike" kern="1200" cap="none" spc="0" normalizeH="0" baseline="30000" noProof="0">
              <a:ln>
                <a:noFill/>
              </a:ln>
              <a:effectLst/>
              <a:uLnTx/>
              <a:uFillTx/>
              <a:latin typeface="Arial" panose="020B0604020202020204" pitchFamily="34" charset="0"/>
              <a:cs typeface="Arial" panose="020B0604020202020204" pitchFamily="34" charset="0"/>
            </a:endParaRPr>
          </a:p>
        </p:txBody>
      </p:sp>
      <p:sp>
        <p:nvSpPr>
          <p:cNvPr id="28" name="TextBox 1">
            <a:extLst>
              <a:ext uri="{FF2B5EF4-FFF2-40B4-BE49-F238E27FC236}">
                <a16:creationId xmlns:a16="http://schemas.microsoft.com/office/drawing/2014/main" id="{A6034768-1F8A-79C6-62C6-3279D9EF721B}"/>
              </a:ext>
            </a:extLst>
          </p:cNvPr>
          <p:cNvSpPr txBox="1"/>
          <p:nvPr/>
        </p:nvSpPr>
        <p:spPr>
          <a:xfrm>
            <a:off x="3956939" y="1565523"/>
            <a:ext cx="1700390" cy="328405"/>
          </a:xfrm>
          <a:prstGeom prst="rect">
            <a:avLst/>
          </a:prstGeom>
          <a:noFill/>
        </p:spPr>
        <p:txBody>
          <a:bodyPr wrap="square" lIns="0" tIns="0" rIns="0" bIns="0" rtlCol="0" anchor="ct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t>Placebo BID</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pitchFamily="34" charset="0"/>
                <a:cs typeface="Arial" panose="020B0604020202020204" pitchFamily="34" charset="0"/>
              </a:rPr>
              <a:t>(n=57)</a:t>
            </a:r>
            <a:endParaRPr kumimoji="0" lang="en-US" sz="1200" b="0" i="0" u="none" strike="noStrike" kern="1200" cap="none" spc="0" normalizeH="0" baseline="30000" noProof="0">
              <a:ln>
                <a:noFill/>
              </a:ln>
              <a:effectLst/>
              <a:uLnTx/>
              <a:uFillTx/>
              <a:latin typeface="Arial" panose="020B0604020202020204" pitchFamily="34" charset="0"/>
              <a:cs typeface="Arial" panose="020B0604020202020204" pitchFamily="34" charset="0"/>
            </a:endParaRPr>
          </a:p>
        </p:txBody>
      </p:sp>
      <p:sp>
        <p:nvSpPr>
          <p:cNvPr id="29" name="Right Bracket 28">
            <a:extLst>
              <a:ext uri="{FF2B5EF4-FFF2-40B4-BE49-F238E27FC236}">
                <a16:creationId xmlns:a16="http://schemas.microsoft.com/office/drawing/2014/main" id="{26219094-C8C5-C56C-BC5C-5C27B28648D5}"/>
              </a:ext>
            </a:extLst>
          </p:cNvPr>
          <p:cNvSpPr/>
          <p:nvPr/>
        </p:nvSpPr>
        <p:spPr>
          <a:xfrm rot="5400000">
            <a:off x="3537340" y="2256933"/>
            <a:ext cx="45719" cy="2269517"/>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24242"/>
              </a:solidFill>
              <a:effectLst/>
              <a:uLnTx/>
              <a:uFillTx/>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094306E8-B9A4-282F-3C16-24421A63B100}"/>
              </a:ext>
            </a:extLst>
          </p:cNvPr>
          <p:cNvGrpSpPr/>
          <p:nvPr/>
        </p:nvGrpSpPr>
        <p:grpSpPr>
          <a:xfrm>
            <a:off x="224958" y="1894537"/>
            <a:ext cx="338553" cy="1602849"/>
            <a:chOff x="712448" y="1917707"/>
            <a:chExt cx="426419" cy="3363372"/>
          </a:xfrm>
          <a:solidFill>
            <a:schemeClr val="bg1">
              <a:lumMod val="50000"/>
            </a:schemeClr>
          </a:solidFill>
        </p:grpSpPr>
        <p:sp>
          <p:nvSpPr>
            <p:cNvPr id="31" name="Arrow: Left 12">
              <a:extLst>
                <a:ext uri="{FF2B5EF4-FFF2-40B4-BE49-F238E27FC236}">
                  <a16:creationId xmlns:a16="http://schemas.microsoft.com/office/drawing/2014/main" id="{FE1C5A8E-3A13-3B69-2CCC-9256BA2EF257}"/>
                </a:ext>
              </a:extLst>
            </p:cNvPr>
            <p:cNvSpPr/>
            <p:nvPr/>
          </p:nvSpPr>
          <p:spPr>
            <a:xfrm rot="16200000">
              <a:off x="-756028" y="3386183"/>
              <a:ext cx="3363372" cy="426419"/>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894CBB9-EB24-071B-3096-7C6D05D6C589}"/>
                </a:ext>
              </a:extLst>
            </p:cNvPr>
            <p:cNvSpPr txBox="1"/>
            <p:nvPr/>
          </p:nvSpPr>
          <p:spPr>
            <a:xfrm rot="16200000">
              <a:off x="-180069" y="3495925"/>
              <a:ext cx="2186687" cy="213211"/>
            </a:xfrm>
            <a:prstGeom prst="rect">
              <a:avLst/>
            </a:prstGeom>
            <a:noFill/>
            <a:ln>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Improvement  </a:t>
              </a:r>
            </a:p>
          </p:txBody>
        </p:sp>
      </p:grpSp>
      <p:sp>
        <p:nvSpPr>
          <p:cNvPr id="33" name="TextBox 32">
            <a:extLst>
              <a:ext uri="{FF2B5EF4-FFF2-40B4-BE49-F238E27FC236}">
                <a16:creationId xmlns:a16="http://schemas.microsoft.com/office/drawing/2014/main" id="{88230911-2EC7-ED26-132E-1024991305BE}"/>
              </a:ext>
            </a:extLst>
          </p:cNvPr>
          <p:cNvSpPr txBox="1"/>
          <p:nvPr/>
        </p:nvSpPr>
        <p:spPr>
          <a:xfrm>
            <a:off x="701024" y="1134415"/>
            <a:ext cx="5278503" cy="30777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solidFill>
                  <a:srgbClr val="004B87"/>
                </a:solidFill>
                <a:effectLst/>
                <a:uLnTx/>
                <a:uFillTx/>
                <a:latin typeface="Arial" panose="020B0604020202020204" pitchFamily="34" charset="0"/>
                <a:cs typeface="Arial" panose="020B0604020202020204" pitchFamily="34" charset="0"/>
              </a:rPr>
              <a:t>Pruritus score (Adult ItchRO) </a:t>
            </a:r>
            <a:r>
              <a:rPr kumimoji="0" lang="en-US" sz="1400" b="1" i="0" u="none" strike="noStrike" kern="1200" cap="none" spc="0" normalizeH="0" baseline="0" noProof="0" err="1">
                <a:solidFill>
                  <a:srgbClr val="004B87"/>
                </a:solidFill>
                <a:effectLst/>
                <a:uLnTx/>
                <a:uFillTx/>
                <a:latin typeface="Arial" panose="020B0604020202020204" pitchFamily="34" charset="0"/>
                <a:cs typeface="Arial" panose="020B0604020202020204" pitchFamily="34" charset="0"/>
              </a:rPr>
              <a:t>MMRM</a:t>
            </a:r>
            <a:r>
              <a:rPr kumimoji="0" lang="en-US" sz="1400" b="1" i="0" u="none" strike="noStrike" kern="1200" cap="none" spc="0" normalizeH="0" baseline="0" noProof="0">
                <a:solidFill>
                  <a:srgbClr val="004B87"/>
                </a:solidFill>
                <a:effectLst/>
                <a:uLnTx/>
                <a:uFillTx/>
                <a:latin typeface="Arial" panose="020B0604020202020204" pitchFamily="34" charset="0"/>
                <a:cs typeface="Arial" panose="020B0604020202020204" pitchFamily="34" charset="0"/>
              </a:rPr>
              <a:t> </a:t>
            </a:r>
            <a:r>
              <a:rPr kumimoji="0" lang="en-US" sz="1400" b="1" i="0" u="none" strike="noStrike" kern="1200" cap="none" spc="0" normalizeH="0" baseline="0" noProof="0" err="1">
                <a:solidFill>
                  <a:srgbClr val="004B87"/>
                </a:solidFill>
                <a:effectLst/>
                <a:uLnTx/>
                <a:uFillTx/>
                <a:latin typeface="Arial" panose="020B0604020202020204" pitchFamily="34" charset="0"/>
                <a:cs typeface="Arial" panose="020B0604020202020204" pitchFamily="34" charset="0"/>
              </a:rPr>
              <a:t>analysis</a:t>
            </a:r>
            <a:r>
              <a:rPr kumimoji="0" lang="en-US" sz="1400" b="1" i="0" u="none" strike="noStrike" kern="1200" cap="none" spc="0" normalizeH="0" baseline="30000" noProof="0" err="1">
                <a:solidFill>
                  <a:srgbClr val="004B87"/>
                </a:solidFill>
                <a:effectLst/>
                <a:uLnTx/>
                <a:uFillTx/>
                <a:latin typeface="Arial" panose="020B0604020202020204" pitchFamily="34" charset="0"/>
                <a:cs typeface="Arial" panose="020B0604020202020204" pitchFamily="34" charset="0"/>
              </a:rPr>
              <a:t>a</a:t>
            </a:r>
            <a:endParaRPr kumimoji="0" lang="en-AU" sz="1400" b="1" i="0" u="none" strike="noStrike" kern="1200" cap="none" spc="0" normalizeH="0" baseline="0" noProof="0">
              <a:solidFill>
                <a:srgbClr val="004B87"/>
              </a:solidFill>
              <a:effectLst/>
              <a:uLnTx/>
              <a:uFillTx/>
              <a:latin typeface="Arial" panose="020B0604020202020204" pitchFamily="34" charset="0"/>
              <a:cs typeface="Arial" panose="020B0604020202020204" pitchFamily="34" charset="0"/>
            </a:endParaRPr>
          </a:p>
        </p:txBody>
      </p:sp>
      <p:sp>
        <p:nvSpPr>
          <p:cNvPr id="34" name="TextBox 1">
            <a:extLst>
              <a:ext uri="{FF2B5EF4-FFF2-40B4-BE49-F238E27FC236}">
                <a16:creationId xmlns:a16="http://schemas.microsoft.com/office/drawing/2014/main" id="{F950A159-99EB-162D-3B02-343812868AF0}"/>
              </a:ext>
            </a:extLst>
          </p:cNvPr>
          <p:cNvSpPr txBox="1"/>
          <p:nvPr/>
        </p:nvSpPr>
        <p:spPr>
          <a:xfrm>
            <a:off x="3351415" y="3367511"/>
            <a:ext cx="511963" cy="14124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en-US" sz="2000">
              <a:solidFill>
                <a:schemeClr val="tx1"/>
              </a:solidFill>
              <a:latin typeface="Arial" panose="020B0604020202020204" pitchFamily="34" charset="0"/>
              <a:cs typeface="Arial" panose="020B0604020202020204" pitchFamily="34" charset="0"/>
            </a:endParaRPr>
          </a:p>
        </p:txBody>
      </p:sp>
      <p:sp>
        <p:nvSpPr>
          <p:cNvPr id="3" name="TextBox 3">
            <a:extLst>
              <a:ext uri="{FF2B5EF4-FFF2-40B4-BE49-F238E27FC236}">
                <a16:creationId xmlns:a16="http://schemas.microsoft.com/office/drawing/2014/main" id="{DDE67109-5F1D-6FD6-16C5-16E3D6829EA9}"/>
              </a:ext>
            </a:extLst>
          </p:cNvPr>
          <p:cNvSpPr txBox="1"/>
          <p:nvPr/>
        </p:nvSpPr>
        <p:spPr>
          <a:xfrm>
            <a:off x="190499" y="3879143"/>
            <a:ext cx="5905501" cy="307777"/>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solidFill>
                  <a:srgbClr val="004B87"/>
                </a:solidFill>
                <a:effectLst/>
                <a:uLnTx/>
                <a:uFillTx/>
                <a:latin typeface="Arial" panose="020B0604020202020204" pitchFamily="34" charset="0"/>
                <a:cs typeface="Arial" panose="020B0604020202020204" pitchFamily="34" charset="0"/>
              </a:rPr>
              <a:t>Average pruritus score (Adult ItchRO) over 28 weeks</a:t>
            </a:r>
            <a:endParaRPr kumimoji="0" lang="en-AU" sz="1400" b="1" i="0" u="none" strike="noStrike" kern="1200" cap="none" spc="0" normalizeH="0" baseline="0" noProof="0">
              <a:solidFill>
                <a:srgbClr val="004B87"/>
              </a:solidFill>
              <a:effectLst/>
              <a:uLnTx/>
              <a:uFillTx/>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id="{0E660BFB-DD22-EED7-BBA7-6C980471DE3A}"/>
              </a:ext>
            </a:extLst>
          </p:cNvPr>
          <p:cNvGrpSpPr/>
          <p:nvPr/>
        </p:nvGrpSpPr>
        <p:grpSpPr>
          <a:xfrm>
            <a:off x="1047392" y="4249181"/>
            <a:ext cx="4807166" cy="1895941"/>
            <a:chOff x="1227615" y="1493050"/>
            <a:chExt cx="10549459" cy="3932273"/>
          </a:xfrm>
        </p:grpSpPr>
        <p:sp>
          <p:nvSpPr>
            <p:cNvPr id="20" name="Freeform: Shape 19">
              <a:extLst>
                <a:ext uri="{FF2B5EF4-FFF2-40B4-BE49-F238E27FC236}">
                  <a16:creationId xmlns:a16="http://schemas.microsoft.com/office/drawing/2014/main" id="{DCAC4E60-4C52-D7E3-C61A-4D41B26FBBED}"/>
                </a:ext>
              </a:extLst>
            </p:cNvPr>
            <p:cNvSpPr/>
            <p:nvPr/>
          </p:nvSpPr>
          <p:spPr>
            <a:xfrm>
              <a:off x="1869618" y="1700419"/>
              <a:ext cx="9745838" cy="2711714"/>
            </a:xfrm>
            <a:custGeom>
              <a:avLst/>
              <a:gdLst>
                <a:gd name="csX0" fmla="*/ 1628 w 7535165"/>
                <a:gd name="csY0" fmla="*/ 668 h 2096609"/>
                <a:gd name="csX1" fmla="*/ 315593 w 7535165"/>
                <a:gd name="csY1" fmla="*/ 625468 h 2096609"/>
                <a:gd name="csX2" fmla="*/ 629559 w 7535165"/>
                <a:gd name="csY2" fmla="*/ 1407190 h 2096609"/>
                <a:gd name="csX3" fmla="*/ 943524 w 7535165"/>
                <a:gd name="csY3" fmla="*/ 1658430 h 2096609"/>
                <a:gd name="csX4" fmla="*/ 1257489 w 7535165"/>
                <a:gd name="csY4" fmla="*/ 1802552 h 2096609"/>
                <a:gd name="csX5" fmla="*/ 1571454 w 7535165"/>
                <a:gd name="csY5" fmla="*/ 1960397 h 2096609"/>
                <a:gd name="csX6" fmla="*/ 1885420 w 7535165"/>
                <a:gd name="csY6" fmla="*/ 1882521 h 2096609"/>
                <a:gd name="csX7" fmla="*/ 2199385 w 7535165"/>
                <a:gd name="csY7" fmla="*/ 1997531 h 2096609"/>
                <a:gd name="csX8" fmla="*/ 2513350 w 7535165"/>
                <a:gd name="csY8" fmla="*/ 2097277 h 2096609"/>
                <a:gd name="csX9" fmla="*/ 2827315 w 7535165"/>
                <a:gd name="csY9" fmla="*/ 1953033 h 2096609"/>
                <a:gd name="csX10" fmla="*/ 3141281 w 7535165"/>
                <a:gd name="csY10" fmla="*/ 1908059 h 2096609"/>
                <a:gd name="csX11" fmla="*/ 3455246 w 7535165"/>
                <a:gd name="csY11" fmla="*/ 1999244 h 2096609"/>
                <a:gd name="csX12" fmla="*/ 3769211 w 7535165"/>
                <a:gd name="csY12" fmla="*/ 1888420 h 2096609"/>
                <a:gd name="csX13" fmla="*/ 4083176 w 7535165"/>
                <a:gd name="csY13" fmla="*/ 1960638 h 2096609"/>
                <a:gd name="csX14" fmla="*/ 4397142 w 7535165"/>
                <a:gd name="csY14" fmla="*/ 1886363 h 2096609"/>
                <a:gd name="csX15" fmla="*/ 4711106 w 7535165"/>
                <a:gd name="csY15" fmla="*/ 1855992 h 2096609"/>
                <a:gd name="csX16" fmla="*/ 5025072 w 7535165"/>
                <a:gd name="csY16" fmla="*/ 1897394 h 2096609"/>
                <a:gd name="csX17" fmla="*/ 5339037 w 7535165"/>
                <a:gd name="csY17" fmla="*/ 1822560 h 2096609"/>
                <a:gd name="csX18" fmla="*/ 5653003 w 7535165"/>
                <a:gd name="csY18" fmla="*/ 1804935 h 2096609"/>
                <a:gd name="csX19" fmla="*/ 5966967 w 7535165"/>
                <a:gd name="csY19" fmla="*/ 2008872 h 2096609"/>
                <a:gd name="csX20" fmla="*/ 6280933 w 7535165"/>
                <a:gd name="csY20" fmla="*/ 1801632 h 2096609"/>
                <a:gd name="csX21" fmla="*/ 6594898 w 7535165"/>
                <a:gd name="csY21" fmla="*/ 1714301 h 2096609"/>
                <a:gd name="csX22" fmla="*/ 6908863 w 7535165"/>
                <a:gd name="csY22" fmla="*/ 1746760 h 2096609"/>
                <a:gd name="csX23" fmla="*/ 7222828 w 7535165"/>
                <a:gd name="csY23" fmla="*/ 1741693 h 2096609"/>
                <a:gd name="csX24" fmla="*/ 7536794 w 7535165"/>
                <a:gd name="csY24" fmla="*/ 1951769 h 209660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7535165" h="2096609">
                  <a:moveTo>
                    <a:pt x="1628" y="668"/>
                  </a:moveTo>
                  <a:lnTo>
                    <a:pt x="315593" y="625468"/>
                  </a:lnTo>
                  <a:lnTo>
                    <a:pt x="629559" y="1407190"/>
                  </a:lnTo>
                  <a:lnTo>
                    <a:pt x="943524" y="1658430"/>
                  </a:lnTo>
                  <a:lnTo>
                    <a:pt x="1257489" y="1802552"/>
                  </a:lnTo>
                  <a:lnTo>
                    <a:pt x="1571454" y="1960397"/>
                  </a:lnTo>
                  <a:lnTo>
                    <a:pt x="1885420" y="1882521"/>
                  </a:lnTo>
                  <a:lnTo>
                    <a:pt x="2199385" y="1997531"/>
                  </a:lnTo>
                  <a:lnTo>
                    <a:pt x="2513350" y="2097277"/>
                  </a:lnTo>
                  <a:lnTo>
                    <a:pt x="2827315" y="1953033"/>
                  </a:lnTo>
                  <a:lnTo>
                    <a:pt x="3141281" y="1908059"/>
                  </a:lnTo>
                  <a:lnTo>
                    <a:pt x="3455246" y="1999244"/>
                  </a:lnTo>
                  <a:lnTo>
                    <a:pt x="3769211" y="1888420"/>
                  </a:lnTo>
                  <a:lnTo>
                    <a:pt x="4083176" y="1960638"/>
                  </a:lnTo>
                  <a:lnTo>
                    <a:pt x="4397142" y="1886363"/>
                  </a:lnTo>
                  <a:lnTo>
                    <a:pt x="4711106" y="1855992"/>
                  </a:lnTo>
                  <a:lnTo>
                    <a:pt x="5025072" y="1897394"/>
                  </a:lnTo>
                  <a:lnTo>
                    <a:pt x="5339037" y="1822560"/>
                  </a:lnTo>
                  <a:lnTo>
                    <a:pt x="5653003" y="1804935"/>
                  </a:lnTo>
                  <a:lnTo>
                    <a:pt x="5966967" y="2008872"/>
                  </a:lnTo>
                  <a:lnTo>
                    <a:pt x="6280933" y="1801632"/>
                  </a:lnTo>
                  <a:lnTo>
                    <a:pt x="6594898" y="1714301"/>
                  </a:lnTo>
                  <a:lnTo>
                    <a:pt x="6908863" y="1746760"/>
                  </a:lnTo>
                  <a:lnTo>
                    <a:pt x="7222828" y="1741693"/>
                  </a:lnTo>
                  <a:lnTo>
                    <a:pt x="7536794" y="1951769"/>
                  </a:lnTo>
                </a:path>
              </a:pathLst>
            </a:custGeom>
            <a:noFill/>
            <a:ln w="19050"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C297A523-75C5-9446-FE7C-17BD0A71ABF1}"/>
                </a:ext>
              </a:extLst>
            </p:cNvPr>
            <p:cNvSpPr>
              <a:spLocks noChangeAspect="1"/>
            </p:cNvSpPr>
            <p:nvPr/>
          </p:nvSpPr>
          <p:spPr>
            <a:xfrm>
              <a:off x="1826289" y="1657089"/>
              <a:ext cx="91440" cy="91440"/>
            </a:xfrm>
            <a:custGeom>
              <a:avLst/>
              <a:gdLst>
                <a:gd name="csX0" fmla="*/ 53210 w 52934"/>
                <a:gd name="csY0" fmla="*/ 26759 h 52934"/>
                <a:gd name="csX1" fmla="*/ 26743 w 52934"/>
                <a:gd name="csY1" fmla="*/ 53226 h 52934"/>
                <a:gd name="csX2" fmla="*/ 276 w 52934"/>
                <a:gd name="csY2" fmla="*/ 26759 h 52934"/>
                <a:gd name="csX3" fmla="*/ 26743 w 52934"/>
                <a:gd name="csY3" fmla="*/ 292 h 52934"/>
                <a:gd name="csX4" fmla="*/ 53210 w 52934"/>
                <a:gd name="csY4" fmla="*/ 26759 h 52934"/>
              </a:gdLst>
              <a:ahLst/>
              <a:cxnLst>
                <a:cxn ang="0">
                  <a:pos x="csX0" y="csY0"/>
                </a:cxn>
                <a:cxn ang="0">
                  <a:pos x="csX1" y="csY1"/>
                </a:cxn>
                <a:cxn ang="0">
                  <a:pos x="csX2" y="csY2"/>
                </a:cxn>
                <a:cxn ang="0">
                  <a:pos x="csX3" y="csY3"/>
                </a:cxn>
                <a:cxn ang="0">
                  <a:pos x="csX4" y="csY4"/>
                </a:cxn>
              </a:cxnLst>
              <a:rect l="l" t="t" r="r" b="b"/>
              <a:pathLst>
                <a:path w="52934" h="52934">
                  <a:moveTo>
                    <a:pt x="53210" y="26759"/>
                  </a:moveTo>
                  <a:cubicBezTo>
                    <a:pt x="53210" y="41377"/>
                    <a:pt x="41360" y="53226"/>
                    <a:pt x="26743" y="53226"/>
                  </a:cubicBezTo>
                  <a:cubicBezTo>
                    <a:pt x="12126" y="53226"/>
                    <a:pt x="276" y="41377"/>
                    <a:pt x="276" y="26759"/>
                  </a:cubicBezTo>
                  <a:cubicBezTo>
                    <a:pt x="276" y="12142"/>
                    <a:pt x="12126" y="292"/>
                    <a:pt x="26743" y="292"/>
                  </a:cubicBezTo>
                  <a:cubicBezTo>
                    <a:pt x="41360" y="292"/>
                    <a:pt x="53210" y="12142"/>
                    <a:pt x="53210" y="26759"/>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23" name="Freeform: Shape 22">
              <a:extLst>
                <a:ext uri="{FF2B5EF4-FFF2-40B4-BE49-F238E27FC236}">
                  <a16:creationId xmlns:a16="http://schemas.microsoft.com/office/drawing/2014/main" id="{6387D0EB-9901-C20A-4204-A6D1A7800E81}"/>
                </a:ext>
              </a:extLst>
            </p:cNvPr>
            <p:cNvSpPr>
              <a:spLocks noChangeAspect="1"/>
            </p:cNvSpPr>
            <p:nvPr/>
          </p:nvSpPr>
          <p:spPr>
            <a:xfrm>
              <a:off x="2232364" y="2465192"/>
              <a:ext cx="91440" cy="91440"/>
            </a:xfrm>
            <a:custGeom>
              <a:avLst/>
              <a:gdLst>
                <a:gd name="csX0" fmla="*/ 53323 w 52934"/>
                <a:gd name="csY0" fmla="*/ 26983 h 52934"/>
                <a:gd name="csX1" fmla="*/ 26856 w 52934"/>
                <a:gd name="csY1" fmla="*/ 53451 h 52934"/>
                <a:gd name="csX2" fmla="*/ 388 w 52934"/>
                <a:gd name="csY2" fmla="*/ 26983 h 52934"/>
                <a:gd name="csX3" fmla="*/ 26856 w 52934"/>
                <a:gd name="csY3" fmla="*/ 516 h 52934"/>
                <a:gd name="csX4" fmla="*/ 53323 w 52934"/>
                <a:gd name="csY4" fmla="*/ 26983 h 52934"/>
              </a:gdLst>
              <a:ahLst/>
              <a:cxnLst>
                <a:cxn ang="0">
                  <a:pos x="csX0" y="csY0"/>
                </a:cxn>
                <a:cxn ang="0">
                  <a:pos x="csX1" y="csY1"/>
                </a:cxn>
                <a:cxn ang="0">
                  <a:pos x="csX2" y="csY2"/>
                </a:cxn>
                <a:cxn ang="0">
                  <a:pos x="csX3" y="csY3"/>
                </a:cxn>
                <a:cxn ang="0">
                  <a:pos x="csX4" y="csY4"/>
                </a:cxn>
              </a:cxnLst>
              <a:rect l="l" t="t" r="r" b="b"/>
              <a:pathLst>
                <a:path w="52934" h="52934">
                  <a:moveTo>
                    <a:pt x="53323" y="26983"/>
                  </a:moveTo>
                  <a:cubicBezTo>
                    <a:pt x="53323" y="41601"/>
                    <a:pt x="41473" y="53451"/>
                    <a:pt x="26856" y="53451"/>
                  </a:cubicBezTo>
                  <a:cubicBezTo>
                    <a:pt x="12238" y="53451"/>
                    <a:pt x="388" y="41601"/>
                    <a:pt x="388" y="26983"/>
                  </a:cubicBezTo>
                  <a:cubicBezTo>
                    <a:pt x="388" y="12366"/>
                    <a:pt x="12238" y="516"/>
                    <a:pt x="26856" y="516"/>
                  </a:cubicBezTo>
                  <a:cubicBezTo>
                    <a:pt x="41473" y="516"/>
                    <a:pt x="53323" y="12366"/>
                    <a:pt x="53323" y="26983"/>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5" name="Freeform: Shape 34">
              <a:extLst>
                <a:ext uri="{FF2B5EF4-FFF2-40B4-BE49-F238E27FC236}">
                  <a16:creationId xmlns:a16="http://schemas.microsoft.com/office/drawing/2014/main" id="{483CA645-8AA0-1C3D-618B-70DB44D88867}"/>
                </a:ext>
              </a:extLst>
            </p:cNvPr>
            <p:cNvSpPr>
              <a:spLocks noChangeAspect="1"/>
            </p:cNvSpPr>
            <p:nvPr/>
          </p:nvSpPr>
          <p:spPr>
            <a:xfrm>
              <a:off x="2638442" y="3476258"/>
              <a:ext cx="91440" cy="91440"/>
            </a:xfrm>
            <a:custGeom>
              <a:avLst/>
              <a:gdLst>
                <a:gd name="csX0" fmla="*/ 53436 w 52934"/>
                <a:gd name="csY0" fmla="*/ 27264 h 52934"/>
                <a:gd name="csX1" fmla="*/ 26968 w 52934"/>
                <a:gd name="csY1" fmla="*/ 53731 h 52934"/>
                <a:gd name="csX2" fmla="*/ 501 w 52934"/>
                <a:gd name="csY2" fmla="*/ 27264 h 52934"/>
                <a:gd name="csX3" fmla="*/ 26968 w 52934"/>
                <a:gd name="csY3" fmla="*/ 797 h 52934"/>
                <a:gd name="csX4" fmla="*/ 53436 w 52934"/>
                <a:gd name="csY4" fmla="*/ 27264 h 52934"/>
              </a:gdLst>
              <a:ahLst/>
              <a:cxnLst>
                <a:cxn ang="0">
                  <a:pos x="csX0" y="csY0"/>
                </a:cxn>
                <a:cxn ang="0">
                  <a:pos x="csX1" y="csY1"/>
                </a:cxn>
                <a:cxn ang="0">
                  <a:pos x="csX2" y="csY2"/>
                </a:cxn>
                <a:cxn ang="0">
                  <a:pos x="csX3" y="csY3"/>
                </a:cxn>
                <a:cxn ang="0">
                  <a:pos x="csX4" y="csY4"/>
                </a:cxn>
              </a:cxnLst>
              <a:rect l="l" t="t" r="r" b="b"/>
              <a:pathLst>
                <a:path w="52934" h="52934">
                  <a:moveTo>
                    <a:pt x="53436" y="27264"/>
                  </a:moveTo>
                  <a:cubicBezTo>
                    <a:pt x="53436" y="41882"/>
                    <a:pt x="41586" y="53731"/>
                    <a:pt x="26968" y="53731"/>
                  </a:cubicBezTo>
                  <a:cubicBezTo>
                    <a:pt x="12351" y="53731"/>
                    <a:pt x="501" y="41882"/>
                    <a:pt x="501" y="27264"/>
                  </a:cubicBezTo>
                  <a:cubicBezTo>
                    <a:pt x="501" y="12646"/>
                    <a:pt x="12351" y="797"/>
                    <a:pt x="26968" y="797"/>
                  </a:cubicBezTo>
                  <a:cubicBezTo>
                    <a:pt x="41586" y="797"/>
                    <a:pt x="53436" y="12646"/>
                    <a:pt x="53436" y="27264"/>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6" name="Freeform: Shape 35">
              <a:extLst>
                <a:ext uri="{FF2B5EF4-FFF2-40B4-BE49-F238E27FC236}">
                  <a16:creationId xmlns:a16="http://schemas.microsoft.com/office/drawing/2014/main" id="{58CAE962-ACA1-94C2-547F-503B10D23544}"/>
                </a:ext>
              </a:extLst>
            </p:cNvPr>
            <p:cNvSpPr>
              <a:spLocks noChangeAspect="1"/>
            </p:cNvSpPr>
            <p:nvPr/>
          </p:nvSpPr>
          <p:spPr>
            <a:xfrm>
              <a:off x="3044519" y="3801207"/>
              <a:ext cx="91440" cy="91440"/>
            </a:xfrm>
            <a:custGeom>
              <a:avLst/>
              <a:gdLst>
                <a:gd name="csX0" fmla="*/ 53548 w 52934"/>
                <a:gd name="csY0" fmla="*/ 27354 h 52934"/>
                <a:gd name="csX1" fmla="*/ 27081 w 52934"/>
                <a:gd name="csY1" fmla="*/ 53821 h 52934"/>
                <a:gd name="csX2" fmla="*/ 614 w 52934"/>
                <a:gd name="csY2" fmla="*/ 27354 h 52934"/>
                <a:gd name="csX3" fmla="*/ 27081 w 52934"/>
                <a:gd name="csY3" fmla="*/ 887 h 52934"/>
                <a:gd name="csX4" fmla="*/ 53548 w 52934"/>
                <a:gd name="csY4" fmla="*/ 27354 h 52934"/>
              </a:gdLst>
              <a:ahLst/>
              <a:cxnLst>
                <a:cxn ang="0">
                  <a:pos x="csX0" y="csY0"/>
                </a:cxn>
                <a:cxn ang="0">
                  <a:pos x="csX1" y="csY1"/>
                </a:cxn>
                <a:cxn ang="0">
                  <a:pos x="csX2" y="csY2"/>
                </a:cxn>
                <a:cxn ang="0">
                  <a:pos x="csX3" y="csY3"/>
                </a:cxn>
                <a:cxn ang="0">
                  <a:pos x="csX4" y="csY4"/>
                </a:cxn>
              </a:cxnLst>
              <a:rect l="l" t="t" r="r" b="b"/>
              <a:pathLst>
                <a:path w="52934" h="52934">
                  <a:moveTo>
                    <a:pt x="53548" y="27354"/>
                  </a:moveTo>
                  <a:cubicBezTo>
                    <a:pt x="53548" y="41972"/>
                    <a:pt x="41699" y="53821"/>
                    <a:pt x="27081" y="53821"/>
                  </a:cubicBezTo>
                  <a:cubicBezTo>
                    <a:pt x="12464" y="53821"/>
                    <a:pt x="614" y="41972"/>
                    <a:pt x="614" y="27354"/>
                  </a:cubicBezTo>
                  <a:cubicBezTo>
                    <a:pt x="614" y="12737"/>
                    <a:pt x="12464" y="887"/>
                    <a:pt x="27081" y="887"/>
                  </a:cubicBezTo>
                  <a:cubicBezTo>
                    <a:pt x="41699" y="887"/>
                    <a:pt x="53548" y="12737"/>
                    <a:pt x="53548" y="27354"/>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7" name="Freeform: Shape 36">
              <a:extLst>
                <a:ext uri="{FF2B5EF4-FFF2-40B4-BE49-F238E27FC236}">
                  <a16:creationId xmlns:a16="http://schemas.microsoft.com/office/drawing/2014/main" id="{BFE47FB5-C958-D76F-9128-D4461AA5DEC2}"/>
                </a:ext>
              </a:extLst>
            </p:cNvPr>
            <p:cNvSpPr>
              <a:spLocks noChangeAspect="1"/>
            </p:cNvSpPr>
            <p:nvPr/>
          </p:nvSpPr>
          <p:spPr>
            <a:xfrm>
              <a:off x="3450596" y="3987610"/>
              <a:ext cx="91440" cy="91440"/>
            </a:xfrm>
            <a:custGeom>
              <a:avLst/>
              <a:gdLst>
                <a:gd name="csX0" fmla="*/ 53661 w 52934"/>
                <a:gd name="csY0" fmla="*/ 27406 h 52934"/>
                <a:gd name="csX1" fmla="*/ 27194 w 52934"/>
                <a:gd name="csY1" fmla="*/ 53873 h 52934"/>
                <a:gd name="csX2" fmla="*/ 726 w 52934"/>
                <a:gd name="csY2" fmla="*/ 27406 h 52934"/>
                <a:gd name="csX3" fmla="*/ 27194 w 52934"/>
                <a:gd name="csY3" fmla="*/ 939 h 52934"/>
                <a:gd name="csX4" fmla="*/ 53661 w 52934"/>
                <a:gd name="csY4" fmla="*/ 27406 h 52934"/>
              </a:gdLst>
              <a:ahLst/>
              <a:cxnLst>
                <a:cxn ang="0">
                  <a:pos x="csX0" y="csY0"/>
                </a:cxn>
                <a:cxn ang="0">
                  <a:pos x="csX1" y="csY1"/>
                </a:cxn>
                <a:cxn ang="0">
                  <a:pos x="csX2" y="csY2"/>
                </a:cxn>
                <a:cxn ang="0">
                  <a:pos x="csX3" y="csY3"/>
                </a:cxn>
                <a:cxn ang="0">
                  <a:pos x="csX4" y="csY4"/>
                </a:cxn>
              </a:cxnLst>
              <a:rect l="l" t="t" r="r" b="b"/>
              <a:pathLst>
                <a:path w="52934" h="52934">
                  <a:moveTo>
                    <a:pt x="53661" y="27406"/>
                  </a:moveTo>
                  <a:cubicBezTo>
                    <a:pt x="53661" y="42023"/>
                    <a:pt x="41811" y="53873"/>
                    <a:pt x="27194" y="53873"/>
                  </a:cubicBezTo>
                  <a:cubicBezTo>
                    <a:pt x="12576" y="53873"/>
                    <a:pt x="726" y="42023"/>
                    <a:pt x="726" y="27406"/>
                  </a:cubicBezTo>
                  <a:cubicBezTo>
                    <a:pt x="726" y="12788"/>
                    <a:pt x="12576" y="939"/>
                    <a:pt x="27194" y="939"/>
                  </a:cubicBezTo>
                  <a:cubicBezTo>
                    <a:pt x="41811" y="939"/>
                    <a:pt x="53661" y="12788"/>
                    <a:pt x="53661" y="27406"/>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a16="http://schemas.microsoft.com/office/drawing/2014/main" id="{B40E3CAC-E898-E5C3-0E61-874F8B29317F}"/>
                </a:ext>
              </a:extLst>
            </p:cNvPr>
            <p:cNvSpPr>
              <a:spLocks noChangeAspect="1"/>
            </p:cNvSpPr>
            <p:nvPr/>
          </p:nvSpPr>
          <p:spPr>
            <a:xfrm>
              <a:off x="3856671" y="4191764"/>
              <a:ext cx="91440" cy="91440"/>
            </a:xfrm>
            <a:custGeom>
              <a:avLst/>
              <a:gdLst>
                <a:gd name="csX0" fmla="*/ 53774 w 52934"/>
                <a:gd name="csY0" fmla="*/ 27463 h 52934"/>
                <a:gd name="csX1" fmla="*/ 27306 w 52934"/>
                <a:gd name="csY1" fmla="*/ 53930 h 52934"/>
                <a:gd name="csX2" fmla="*/ 839 w 52934"/>
                <a:gd name="csY2" fmla="*/ 27463 h 52934"/>
                <a:gd name="csX3" fmla="*/ 27306 w 52934"/>
                <a:gd name="csY3" fmla="*/ 995 h 52934"/>
                <a:gd name="csX4" fmla="*/ 53774 w 52934"/>
                <a:gd name="csY4" fmla="*/ 27463 h 52934"/>
              </a:gdLst>
              <a:ahLst/>
              <a:cxnLst>
                <a:cxn ang="0">
                  <a:pos x="csX0" y="csY0"/>
                </a:cxn>
                <a:cxn ang="0">
                  <a:pos x="csX1" y="csY1"/>
                </a:cxn>
                <a:cxn ang="0">
                  <a:pos x="csX2" y="csY2"/>
                </a:cxn>
                <a:cxn ang="0">
                  <a:pos x="csX3" y="csY3"/>
                </a:cxn>
                <a:cxn ang="0">
                  <a:pos x="csX4" y="csY4"/>
                </a:cxn>
              </a:cxnLst>
              <a:rect l="l" t="t" r="r" b="b"/>
              <a:pathLst>
                <a:path w="52934" h="52934">
                  <a:moveTo>
                    <a:pt x="53774" y="27463"/>
                  </a:moveTo>
                  <a:cubicBezTo>
                    <a:pt x="53774" y="42080"/>
                    <a:pt x="41924" y="53930"/>
                    <a:pt x="27306" y="53930"/>
                  </a:cubicBezTo>
                  <a:cubicBezTo>
                    <a:pt x="12689" y="53930"/>
                    <a:pt x="839" y="42080"/>
                    <a:pt x="839" y="27463"/>
                  </a:cubicBezTo>
                  <a:cubicBezTo>
                    <a:pt x="839" y="12845"/>
                    <a:pt x="12689" y="995"/>
                    <a:pt x="27306" y="995"/>
                  </a:cubicBezTo>
                  <a:cubicBezTo>
                    <a:pt x="41924" y="995"/>
                    <a:pt x="53774" y="12845"/>
                    <a:pt x="53774" y="27463"/>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39" name="Freeform: Shape 38">
              <a:extLst>
                <a:ext uri="{FF2B5EF4-FFF2-40B4-BE49-F238E27FC236}">
                  <a16:creationId xmlns:a16="http://schemas.microsoft.com/office/drawing/2014/main" id="{1C31E6A1-3FD3-E246-4145-14F2B4062AB9}"/>
                </a:ext>
              </a:extLst>
            </p:cNvPr>
            <p:cNvSpPr>
              <a:spLocks noChangeAspect="1"/>
            </p:cNvSpPr>
            <p:nvPr/>
          </p:nvSpPr>
          <p:spPr>
            <a:xfrm>
              <a:off x="4262748" y="4091042"/>
              <a:ext cx="91440" cy="91440"/>
            </a:xfrm>
            <a:custGeom>
              <a:avLst/>
              <a:gdLst>
                <a:gd name="csX0" fmla="*/ 53887 w 52934"/>
                <a:gd name="csY0" fmla="*/ 27435 h 52934"/>
                <a:gd name="csX1" fmla="*/ 27419 w 52934"/>
                <a:gd name="csY1" fmla="*/ 53902 h 52934"/>
                <a:gd name="csX2" fmla="*/ 952 w 52934"/>
                <a:gd name="csY2" fmla="*/ 27435 h 52934"/>
                <a:gd name="csX3" fmla="*/ 27419 w 52934"/>
                <a:gd name="csY3" fmla="*/ 967 h 52934"/>
                <a:gd name="csX4" fmla="*/ 53887 w 52934"/>
                <a:gd name="csY4" fmla="*/ 27435 h 52934"/>
              </a:gdLst>
              <a:ahLst/>
              <a:cxnLst>
                <a:cxn ang="0">
                  <a:pos x="csX0" y="csY0"/>
                </a:cxn>
                <a:cxn ang="0">
                  <a:pos x="csX1" y="csY1"/>
                </a:cxn>
                <a:cxn ang="0">
                  <a:pos x="csX2" y="csY2"/>
                </a:cxn>
                <a:cxn ang="0">
                  <a:pos x="csX3" y="csY3"/>
                </a:cxn>
                <a:cxn ang="0">
                  <a:pos x="csX4" y="csY4"/>
                </a:cxn>
              </a:cxnLst>
              <a:rect l="l" t="t" r="r" b="b"/>
              <a:pathLst>
                <a:path w="52934" h="52934">
                  <a:moveTo>
                    <a:pt x="53887" y="27435"/>
                  </a:moveTo>
                  <a:cubicBezTo>
                    <a:pt x="53887" y="42052"/>
                    <a:pt x="42037" y="53902"/>
                    <a:pt x="27419" y="53902"/>
                  </a:cubicBezTo>
                  <a:cubicBezTo>
                    <a:pt x="12802" y="53902"/>
                    <a:pt x="952" y="42052"/>
                    <a:pt x="952" y="27435"/>
                  </a:cubicBezTo>
                  <a:cubicBezTo>
                    <a:pt x="952" y="12817"/>
                    <a:pt x="12802" y="967"/>
                    <a:pt x="27419" y="967"/>
                  </a:cubicBezTo>
                  <a:cubicBezTo>
                    <a:pt x="42037" y="967"/>
                    <a:pt x="53887" y="12817"/>
                    <a:pt x="53887" y="27435"/>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0" name="Freeform: Shape 39">
              <a:extLst>
                <a:ext uri="{FF2B5EF4-FFF2-40B4-BE49-F238E27FC236}">
                  <a16:creationId xmlns:a16="http://schemas.microsoft.com/office/drawing/2014/main" id="{007B21C3-3B41-8F1C-8591-A56BD197A442}"/>
                </a:ext>
              </a:extLst>
            </p:cNvPr>
            <p:cNvSpPr>
              <a:spLocks noChangeAspect="1"/>
            </p:cNvSpPr>
            <p:nvPr/>
          </p:nvSpPr>
          <p:spPr>
            <a:xfrm>
              <a:off x="4668825" y="4239794"/>
              <a:ext cx="91440" cy="91440"/>
            </a:xfrm>
            <a:custGeom>
              <a:avLst/>
              <a:gdLst>
                <a:gd name="csX0" fmla="*/ 53999 w 52934"/>
                <a:gd name="csY0" fmla="*/ 27476 h 52934"/>
                <a:gd name="csX1" fmla="*/ 27532 w 52934"/>
                <a:gd name="csY1" fmla="*/ 53943 h 52934"/>
                <a:gd name="csX2" fmla="*/ 1065 w 52934"/>
                <a:gd name="csY2" fmla="*/ 27476 h 52934"/>
                <a:gd name="csX3" fmla="*/ 27532 w 52934"/>
                <a:gd name="csY3" fmla="*/ 1009 h 52934"/>
                <a:gd name="csX4" fmla="*/ 53999 w 52934"/>
                <a:gd name="csY4" fmla="*/ 27476 h 52934"/>
              </a:gdLst>
              <a:ahLst/>
              <a:cxnLst>
                <a:cxn ang="0">
                  <a:pos x="csX0" y="csY0"/>
                </a:cxn>
                <a:cxn ang="0">
                  <a:pos x="csX1" y="csY1"/>
                </a:cxn>
                <a:cxn ang="0">
                  <a:pos x="csX2" y="csY2"/>
                </a:cxn>
                <a:cxn ang="0">
                  <a:pos x="csX3" y="csY3"/>
                </a:cxn>
                <a:cxn ang="0">
                  <a:pos x="csX4" y="csY4"/>
                </a:cxn>
              </a:cxnLst>
              <a:rect l="l" t="t" r="r" b="b"/>
              <a:pathLst>
                <a:path w="52934" h="52934">
                  <a:moveTo>
                    <a:pt x="53999" y="27476"/>
                  </a:moveTo>
                  <a:cubicBezTo>
                    <a:pt x="53999" y="42093"/>
                    <a:pt x="42149" y="53943"/>
                    <a:pt x="27532" y="53943"/>
                  </a:cubicBezTo>
                  <a:cubicBezTo>
                    <a:pt x="12914" y="53943"/>
                    <a:pt x="1065" y="42093"/>
                    <a:pt x="1065" y="27476"/>
                  </a:cubicBezTo>
                  <a:cubicBezTo>
                    <a:pt x="1065" y="12858"/>
                    <a:pt x="12914" y="1009"/>
                    <a:pt x="27532" y="1009"/>
                  </a:cubicBezTo>
                  <a:cubicBezTo>
                    <a:pt x="42149" y="1009"/>
                    <a:pt x="53999" y="12858"/>
                    <a:pt x="53999" y="27476"/>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1" name="Freeform: Shape 40">
              <a:extLst>
                <a:ext uri="{FF2B5EF4-FFF2-40B4-BE49-F238E27FC236}">
                  <a16:creationId xmlns:a16="http://schemas.microsoft.com/office/drawing/2014/main" id="{B5BC6962-FF55-2A82-BF87-18678CD75435}"/>
                </a:ext>
              </a:extLst>
            </p:cNvPr>
            <p:cNvSpPr>
              <a:spLocks noChangeAspect="1"/>
            </p:cNvSpPr>
            <p:nvPr/>
          </p:nvSpPr>
          <p:spPr>
            <a:xfrm>
              <a:off x="5074902" y="4368803"/>
              <a:ext cx="91440" cy="91440"/>
            </a:xfrm>
            <a:custGeom>
              <a:avLst/>
              <a:gdLst>
                <a:gd name="csX0" fmla="*/ 54112 w 52934"/>
                <a:gd name="csY0" fmla="*/ 27512 h 52934"/>
                <a:gd name="csX1" fmla="*/ 27645 w 52934"/>
                <a:gd name="csY1" fmla="*/ 53979 h 52934"/>
                <a:gd name="csX2" fmla="*/ 1177 w 52934"/>
                <a:gd name="csY2" fmla="*/ 27512 h 52934"/>
                <a:gd name="csX3" fmla="*/ 27645 w 52934"/>
                <a:gd name="csY3" fmla="*/ 1044 h 52934"/>
                <a:gd name="csX4" fmla="*/ 54112 w 52934"/>
                <a:gd name="csY4" fmla="*/ 27512 h 52934"/>
              </a:gdLst>
              <a:ahLst/>
              <a:cxnLst>
                <a:cxn ang="0">
                  <a:pos x="csX0" y="csY0"/>
                </a:cxn>
                <a:cxn ang="0">
                  <a:pos x="csX1" y="csY1"/>
                </a:cxn>
                <a:cxn ang="0">
                  <a:pos x="csX2" y="csY2"/>
                </a:cxn>
                <a:cxn ang="0">
                  <a:pos x="csX3" y="csY3"/>
                </a:cxn>
                <a:cxn ang="0">
                  <a:pos x="csX4" y="csY4"/>
                </a:cxn>
              </a:cxnLst>
              <a:rect l="l" t="t" r="r" b="b"/>
              <a:pathLst>
                <a:path w="52934" h="52934">
                  <a:moveTo>
                    <a:pt x="54112" y="27512"/>
                  </a:moveTo>
                  <a:cubicBezTo>
                    <a:pt x="54112" y="42129"/>
                    <a:pt x="42262" y="53979"/>
                    <a:pt x="27645" y="53979"/>
                  </a:cubicBezTo>
                  <a:cubicBezTo>
                    <a:pt x="13027" y="53979"/>
                    <a:pt x="1177" y="42129"/>
                    <a:pt x="1177" y="27512"/>
                  </a:cubicBezTo>
                  <a:cubicBezTo>
                    <a:pt x="1177" y="12894"/>
                    <a:pt x="13027" y="1044"/>
                    <a:pt x="27645" y="1044"/>
                  </a:cubicBezTo>
                  <a:cubicBezTo>
                    <a:pt x="42262" y="1044"/>
                    <a:pt x="54112" y="12894"/>
                    <a:pt x="54112" y="27512"/>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2" name="Freeform: Shape 41">
              <a:extLst>
                <a:ext uri="{FF2B5EF4-FFF2-40B4-BE49-F238E27FC236}">
                  <a16:creationId xmlns:a16="http://schemas.microsoft.com/office/drawing/2014/main" id="{53F457EF-6716-2BBD-F27E-26DDAC978B88}"/>
                </a:ext>
              </a:extLst>
            </p:cNvPr>
            <p:cNvSpPr>
              <a:spLocks noChangeAspect="1"/>
            </p:cNvSpPr>
            <p:nvPr/>
          </p:nvSpPr>
          <p:spPr>
            <a:xfrm>
              <a:off x="5480978" y="4182239"/>
              <a:ext cx="91440" cy="91440"/>
            </a:xfrm>
            <a:custGeom>
              <a:avLst/>
              <a:gdLst>
                <a:gd name="csX0" fmla="*/ 54225 w 52934"/>
                <a:gd name="csY0" fmla="*/ 27460 h 52934"/>
                <a:gd name="csX1" fmla="*/ 27757 w 52934"/>
                <a:gd name="csY1" fmla="*/ 53927 h 52934"/>
                <a:gd name="csX2" fmla="*/ 1290 w 52934"/>
                <a:gd name="csY2" fmla="*/ 27460 h 52934"/>
                <a:gd name="csX3" fmla="*/ 27757 w 52934"/>
                <a:gd name="csY3" fmla="*/ 993 h 52934"/>
                <a:gd name="csX4" fmla="*/ 54225 w 52934"/>
                <a:gd name="csY4" fmla="*/ 27460 h 52934"/>
              </a:gdLst>
              <a:ahLst/>
              <a:cxnLst>
                <a:cxn ang="0">
                  <a:pos x="csX0" y="csY0"/>
                </a:cxn>
                <a:cxn ang="0">
                  <a:pos x="csX1" y="csY1"/>
                </a:cxn>
                <a:cxn ang="0">
                  <a:pos x="csX2" y="csY2"/>
                </a:cxn>
                <a:cxn ang="0">
                  <a:pos x="csX3" y="csY3"/>
                </a:cxn>
                <a:cxn ang="0">
                  <a:pos x="csX4" y="csY4"/>
                </a:cxn>
              </a:cxnLst>
              <a:rect l="l" t="t" r="r" b="b"/>
              <a:pathLst>
                <a:path w="52934" h="52934">
                  <a:moveTo>
                    <a:pt x="54225" y="27460"/>
                  </a:moveTo>
                  <a:cubicBezTo>
                    <a:pt x="54225" y="42077"/>
                    <a:pt x="42375" y="53927"/>
                    <a:pt x="27757" y="53927"/>
                  </a:cubicBezTo>
                  <a:cubicBezTo>
                    <a:pt x="13140" y="53927"/>
                    <a:pt x="1290" y="42077"/>
                    <a:pt x="1290" y="27460"/>
                  </a:cubicBezTo>
                  <a:cubicBezTo>
                    <a:pt x="1290" y="12842"/>
                    <a:pt x="13140" y="993"/>
                    <a:pt x="27757" y="993"/>
                  </a:cubicBezTo>
                  <a:cubicBezTo>
                    <a:pt x="42375" y="993"/>
                    <a:pt x="54225" y="12842"/>
                    <a:pt x="54225" y="27460"/>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3" name="Freeform: Shape 42">
              <a:extLst>
                <a:ext uri="{FF2B5EF4-FFF2-40B4-BE49-F238E27FC236}">
                  <a16:creationId xmlns:a16="http://schemas.microsoft.com/office/drawing/2014/main" id="{DC091BBE-952A-624C-6FD8-BB72EA83132B}"/>
                </a:ext>
              </a:extLst>
            </p:cNvPr>
            <p:cNvSpPr>
              <a:spLocks noChangeAspect="1"/>
            </p:cNvSpPr>
            <p:nvPr/>
          </p:nvSpPr>
          <p:spPr>
            <a:xfrm>
              <a:off x="5887055" y="4124071"/>
              <a:ext cx="91440" cy="91440"/>
            </a:xfrm>
            <a:custGeom>
              <a:avLst/>
              <a:gdLst>
                <a:gd name="csX0" fmla="*/ 54337 w 52934"/>
                <a:gd name="csY0" fmla="*/ 27444 h 52934"/>
                <a:gd name="csX1" fmla="*/ 27870 w 52934"/>
                <a:gd name="csY1" fmla="*/ 53911 h 52934"/>
                <a:gd name="csX2" fmla="*/ 1403 w 52934"/>
                <a:gd name="csY2" fmla="*/ 27444 h 52934"/>
                <a:gd name="csX3" fmla="*/ 27870 w 52934"/>
                <a:gd name="csY3" fmla="*/ 977 h 52934"/>
                <a:gd name="csX4" fmla="*/ 54337 w 52934"/>
                <a:gd name="csY4" fmla="*/ 27444 h 52934"/>
              </a:gdLst>
              <a:ahLst/>
              <a:cxnLst>
                <a:cxn ang="0">
                  <a:pos x="csX0" y="csY0"/>
                </a:cxn>
                <a:cxn ang="0">
                  <a:pos x="csX1" y="csY1"/>
                </a:cxn>
                <a:cxn ang="0">
                  <a:pos x="csX2" y="csY2"/>
                </a:cxn>
                <a:cxn ang="0">
                  <a:pos x="csX3" y="csY3"/>
                </a:cxn>
                <a:cxn ang="0">
                  <a:pos x="csX4" y="csY4"/>
                </a:cxn>
              </a:cxnLst>
              <a:rect l="l" t="t" r="r" b="b"/>
              <a:pathLst>
                <a:path w="52934" h="52934">
                  <a:moveTo>
                    <a:pt x="54337" y="27444"/>
                  </a:moveTo>
                  <a:cubicBezTo>
                    <a:pt x="54337" y="42061"/>
                    <a:pt x="42487" y="53911"/>
                    <a:pt x="27870" y="53911"/>
                  </a:cubicBezTo>
                  <a:cubicBezTo>
                    <a:pt x="13252" y="53911"/>
                    <a:pt x="1403" y="42061"/>
                    <a:pt x="1403" y="27444"/>
                  </a:cubicBezTo>
                  <a:cubicBezTo>
                    <a:pt x="1403" y="12826"/>
                    <a:pt x="13252" y="977"/>
                    <a:pt x="27870" y="977"/>
                  </a:cubicBezTo>
                  <a:cubicBezTo>
                    <a:pt x="42487" y="977"/>
                    <a:pt x="54337" y="12826"/>
                    <a:pt x="54337" y="27444"/>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645D4CF8-461A-67C5-66BB-7E24DA380B62}"/>
                </a:ext>
              </a:extLst>
            </p:cNvPr>
            <p:cNvSpPr>
              <a:spLocks noChangeAspect="1"/>
            </p:cNvSpPr>
            <p:nvPr/>
          </p:nvSpPr>
          <p:spPr>
            <a:xfrm>
              <a:off x="6293130" y="4242009"/>
              <a:ext cx="91440" cy="91440"/>
            </a:xfrm>
            <a:custGeom>
              <a:avLst/>
              <a:gdLst>
                <a:gd name="csX0" fmla="*/ 54450 w 52934"/>
                <a:gd name="csY0" fmla="*/ 27477 h 52934"/>
                <a:gd name="csX1" fmla="*/ 27983 w 52934"/>
                <a:gd name="csY1" fmla="*/ 53944 h 52934"/>
                <a:gd name="csX2" fmla="*/ 1515 w 52934"/>
                <a:gd name="csY2" fmla="*/ 27477 h 52934"/>
                <a:gd name="csX3" fmla="*/ 27983 w 52934"/>
                <a:gd name="csY3" fmla="*/ 1009 h 52934"/>
                <a:gd name="csX4" fmla="*/ 54450 w 52934"/>
                <a:gd name="csY4" fmla="*/ 27477 h 52934"/>
              </a:gdLst>
              <a:ahLst/>
              <a:cxnLst>
                <a:cxn ang="0">
                  <a:pos x="csX0" y="csY0"/>
                </a:cxn>
                <a:cxn ang="0">
                  <a:pos x="csX1" y="csY1"/>
                </a:cxn>
                <a:cxn ang="0">
                  <a:pos x="csX2" y="csY2"/>
                </a:cxn>
                <a:cxn ang="0">
                  <a:pos x="csX3" y="csY3"/>
                </a:cxn>
                <a:cxn ang="0">
                  <a:pos x="csX4" y="csY4"/>
                </a:cxn>
              </a:cxnLst>
              <a:rect l="l" t="t" r="r" b="b"/>
              <a:pathLst>
                <a:path w="52934" h="52934">
                  <a:moveTo>
                    <a:pt x="54450" y="27477"/>
                  </a:moveTo>
                  <a:cubicBezTo>
                    <a:pt x="54450" y="42094"/>
                    <a:pt x="42600" y="53944"/>
                    <a:pt x="27983" y="53944"/>
                  </a:cubicBezTo>
                  <a:cubicBezTo>
                    <a:pt x="13365" y="53944"/>
                    <a:pt x="1515" y="42094"/>
                    <a:pt x="1515" y="27477"/>
                  </a:cubicBezTo>
                  <a:cubicBezTo>
                    <a:pt x="1515" y="12859"/>
                    <a:pt x="13365" y="1009"/>
                    <a:pt x="27983" y="1009"/>
                  </a:cubicBezTo>
                  <a:cubicBezTo>
                    <a:pt x="42600" y="1009"/>
                    <a:pt x="54450" y="12859"/>
                    <a:pt x="54450" y="27477"/>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44384076-EF0D-A70A-24DA-C06057DEC696}"/>
                </a:ext>
              </a:extLst>
            </p:cNvPr>
            <p:cNvSpPr>
              <a:spLocks noChangeAspect="1"/>
            </p:cNvSpPr>
            <p:nvPr/>
          </p:nvSpPr>
          <p:spPr>
            <a:xfrm>
              <a:off x="6699207" y="4098670"/>
              <a:ext cx="91440" cy="91440"/>
            </a:xfrm>
            <a:custGeom>
              <a:avLst/>
              <a:gdLst>
                <a:gd name="csX0" fmla="*/ 54563 w 52934"/>
                <a:gd name="csY0" fmla="*/ 27437 h 52934"/>
                <a:gd name="csX1" fmla="*/ 28095 w 52934"/>
                <a:gd name="csY1" fmla="*/ 53904 h 52934"/>
                <a:gd name="csX2" fmla="*/ 1628 w 52934"/>
                <a:gd name="csY2" fmla="*/ 27437 h 52934"/>
                <a:gd name="csX3" fmla="*/ 28095 w 52934"/>
                <a:gd name="csY3" fmla="*/ 969 h 52934"/>
                <a:gd name="csX4" fmla="*/ 54563 w 52934"/>
                <a:gd name="csY4" fmla="*/ 27437 h 52934"/>
              </a:gdLst>
              <a:ahLst/>
              <a:cxnLst>
                <a:cxn ang="0">
                  <a:pos x="csX0" y="csY0"/>
                </a:cxn>
                <a:cxn ang="0">
                  <a:pos x="csX1" y="csY1"/>
                </a:cxn>
                <a:cxn ang="0">
                  <a:pos x="csX2" y="csY2"/>
                </a:cxn>
                <a:cxn ang="0">
                  <a:pos x="csX3" y="csY3"/>
                </a:cxn>
                <a:cxn ang="0">
                  <a:pos x="csX4" y="csY4"/>
                </a:cxn>
              </a:cxnLst>
              <a:rect l="l" t="t" r="r" b="b"/>
              <a:pathLst>
                <a:path w="52934" h="52934">
                  <a:moveTo>
                    <a:pt x="54563" y="27437"/>
                  </a:moveTo>
                  <a:cubicBezTo>
                    <a:pt x="54563" y="42054"/>
                    <a:pt x="42713" y="53904"/>
                    <a:pt x="28095" y="53904"/>
                  </a:cubicBezTo>
                  <a:cubicBezTo>
                    <a:pt x="13478" y="53904"/>
                    <a:pt x="1628" y="42054"/>
                    <a:pt x="1628" y="27437"/>
                  </a:cubicBezTo>
                  <a:cubicBezTo>
                    <a:pt x="1628" y="12819"/>
                    <a:pt x="13478" y="969"/>
                    <a:pt x="28095" y="969"/>
                  </a:cubicBezTo>
                  <a:cubicBezTo>
                    <a:pt x="42713" y="969"/>
                    <a:pt x="54563" y="12819"/>
                    <a:pt x="54563" y="27437"/>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222AC3CE-416E-2D75-3805-5515CF9FD7E5}"/>
                </a:ext>
              </a:extLst>
            </p:cNvPr>
            <p:cNvSpPr>
              <a:spLocks noChangeAspect="1"/>
            </p:cNvSpPr>
            <p:nvPr/>
          </p:nvSpPr>
          <p:spPr>
            <a:xfrm>
              <a:off x="7105285" y="4192076"/>
              <a:ext cx="91440" cy="91440"/>
            </a:xfrm>
            <a:custGeom>
              <a:avLst/>
              <a:gdLst>
                <a:gd name="csX0" fmla="*/ 54675 w 52934"/>
                <a:gd name="csY0" fmla="*/ 27463 h 52934"/>
                <a:gd name="csX1" fmla="*/ 28208 w 52934"/>
                <a:gd name="csY1" fmla="*/ 53930 h 52934"/>
                <a:gd name="csX2" fmla="*/ 1741 w 52934"/>
                <a:gd name="csY2" fmla="*/ 27463 h 52934"/>
                <a:gd name="csX3" fmla="*/ 28208 w 52934"/>
                <a:gd name="csY3" fmla="*/ 995 h 52934"/>
                <a:gd name="csX4" fmla="*/ 54675 w 52934"/>
                <a:gd name="csY4" fmla="*/ 27463 h 52934"/>
              </a:gdLst>
              <a:ahLst/>
              <a:cxnLst>
                <a:cxn ang="0">
                  <a:pos x="csX0" y="csY0"/>
                </a:cxn>
                <a:cxn ang="0">
                  <a:pos x="csX1" y="csY1"/>
                </a:cxn>
                <a:cxn ang="0">
                  <a:pos x="csX2" y="csY2"/>
                </a:cxn>
                <a:cxn ang="0">
                  <a:pos x="csX3" y="csY3"/>
                </a:cxn>
                <a:cxn ang="0">
                  <a:pos x="csX4" y="csY4"/>
                </a:cxn>
              </a:cxnLst>
              <a:rect l="l" t="t" r="r" b="b"/>
              <a:pathLst>
                <a:path w="52934" h="52934">
                  <a:moveTo>
                    <a:pt x="54675" y="27463"/>
                  </a:moveTo>
                  <a:cubicBezTo>
                    <a:pt x="54675" y="42080"/>
                    <a:pt x="42826" y="53930"/>
                    <a:pt x="28208" y="53930"/>
                  </a:cubicBezTo>
                  <a:cubicBezTo>
                    <a:pt x="13591" y="53930"/>
                    <a:pt x="1741" y="42080"/>
                    <a:pt x="1741" y="27463"/>
                  </a:cubicBezTo>
                  <a:cubicBezTo>
                    <a:pt x="1741" y="12845"/>
                    <a:pt x="13591" y="995"/>
                    <a:pt x="28208" y="995"/>
                  </a:cubicBezTo>
                  <a:cubicBezTo>
                    <a:pt x="42826" y="995"/>
                    <a:pt x="54675" y="12845"/>
                    <a:pt x="54675" y="27463"/>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a16="http://schemas.microsoft.com/office/drawing/2014/main" id="{FBE793FF-817A-7B28-6352-0A78B24A7602}"/>
                </a:ext>
              </a:extLst>
            </p:cNvPr>
            <p:cNvSpPr>
              <a:spLocks noChangeAspect="1"/>
            </p:cNvSpPr>
            <p:nvPr/>
          </p:nvSpPr>
          <p:spPr>
            <a:xfrm>
              <a:off x="7511361" y="4096011"/>
              <a:ext cx="91440" cy="91440"/>
            </a:xfrm>
            <a:custGeom>
              <a:avLst/>
              <a:gdLst>
                <a:gd name="csX0" fmla="*/ 54788 w 52934"/>
                <a:gd name="csY0" fmla="*/ 27436 h 52934"/>
                <a:gd name="csX1" fmla="*/ 28321 w 52934"/>
                <a:gd name="csY1" fmla="*/ 53903 h 52934"/>
                <a:gd name="csX2" fmla="*/ 1854 w 52934"/>
                <a:gd name="csY2" fmla="*/ 27436 h 52934"/>
                <a:gd name="csX3" fmla="*/ 28321 w 52934"/>
                <a:gd name="csY3" fmla="*/ 969 h 52934"/>
                <a:gd name="csX4" fmla="*/ 54788 w 52934"/>
                <a:gd name="csY4" fmla="*/ 27436 h 52934"/>
              </a:gdLst>
              <a:ahLst/>
              <a:cxnLst>
                <a:cxn ang="0">
                  <a:pos x="csX0" y="csY0"/>
                </a:cxn>
                <a:cxn ang="0">
                  <a:pos x="csX1" y="csY1"/>
                </a:cxn>
                <a:cxn ang="0">
                  <a:pos x="csX2" y="csY2"/>
                </a:cxn>
                <a:cxn ang="0">
                  <a:pos x="csX3" y="csY3"/>
                </a:cxn>
                <a:cxn ang="0">
                  <a:pos x="csX4" y="csY4"/>
                </a:cxn>
              </a:cxnLst>
              <a:rect l="l" t="t" r="r" b="b"/>
              <a:pathLst>
                <a:path w="52934" h="52934">
                  <a:moveTo>
                    <a:pt x="54788" y="27436"/>
                  </a:moveTo>
                  <a:cubicBezTo>
                    <a:pt x="54788" y="42053"/>
                    <a:pt x="42939" y="53903"/>
                    <a:pt x="28321" y="53903"/>
                  </a:cubicBezTo>
                  <a:cubicBezTo>
                    <a:pt x="13703" y="53903"/>
                    <a:pt x="1854" y="42053"/>
                    <a:pt x="1854" y="27436"/>
                  </a:cubicBezTo>
                  <a:cubicBezTo>
                    <a:pt x="1854" y="12818"/>
                    <a:pt x="13703" y="969"/>
                    <a:pt x="28321" y="969"/>
                  </a:cubicBezTo>
                  <a:cubicBezTo>
                    <a:pt x="42939" y="969"/>
                    <a:pt x="54788" y="12818"/>
                    <a:pt x="54788" y="27436"/>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8" name="Freeform: Shape 47">
              <a:extLst>
                <a:ext uri="{FF2B5EF4-FFF2-40B4-BE49-F238E27FC236}">
                  <a16:creationId xmlns:a16="http://schemas.microsoft.com/office/drawing/2014/main" id="{D3823347-F873-826B-ED0E-521A52A97EED}"/>
                </a:ext>
              </a:extLst>
            </p:cNvPr>
            <p:cNvSpPr>
              <a:spLocks noChangeAspect="1"/>
            </p:cNvSpPr>
            <p:nvPr/>
          </p:nvSpPr>
          <p:spPr>
            <a:xfrm>
              <a:off x="7917437" y="4056729"/>
              <a:ext cx="91440" cy="91440"/>
            </a:xfrm>
            <a:custGeom>
              <a:avLst/>
              <a:gdLst>
                <a:gd name="csX0" fmla="*/ 54901 w 52934"/>
                <a:gd name="csY0" fmla="*/ 27425 h 52934"/>
                <a:gd name="csX1" fmla="*/ 28433 w 52934"/>
                <a:gd name="csY1" fmla="*/ 53892 h 52934"/>
                <a:gd name="csX2" fmla="*/ 1966 w 52934"/>
                <a:gd name="csY2" fmla="*/ 27425 h 52934"/>
                <a:gd name="csX3" fmla="*/ 28433 w 52934"/>
                <a:gd name="csY3" fmla="*/ 958 h 52934"/>
                <a:gd name="csX4" fmla="*/ 54901 w 52934"/>
                <a:gd name="csY4" fmla="*/ 27425 h 52934"/>
              </a:gdLst>
              <a:ahLst/>
              <a:cxnLst>
                <a:cxn ang="0">
                  <a:pos x="csX0" y="csY0"/>
                </a:cxn>
                <a:cxn ang="0">
                  <a:pos x="csX1" y="csY1"/>
                </a:cxn>
                <a:cxn ang="0">
                  <a:pos x="csX2" y="csY2"/>
                </a:cxn>
                <a:cxn ang="0">
                  <a:pos x="csX3" y="csY3"/>
                </a:cxn>
                <a:cxn ang="0">
                  <a:pos x="csX4" y="csY4"/>
                </a:cxn>
              </a:cxnLst>
              <a:rect l="l" t="t" r="r" b="b"/>
              <a:pathLst>
                <a:path w="52934" h="52934">
                  <a:moveTo>
                    <a:pt x="54901" y="27425"/>
                  </a:moveTo>
                  <a:cubicBezTo>
                    <a:pt x="54901" y="42043"/>
                    <a:pt x="43051" y="53892"/>
                    <a:pt x="28433" y="53892"/>
                  </a:cubicBezTo>
                  <a:cubicBezTo>
                    <a:pt x="13816" y="53892"/>
                    <a:pt x="1966" y="42043"/>
                    <a:pt x="1966" y="27425"/>
                  </a:cubicBezTo>
                  <a:cubicBezTo>
                    <a:pt x="1966" y="12807"/>
                    <a:pt x="13816" y="958"/>
                    <a:pt x="28433" y="958"/>
                  </a:cubicBezTo>
                  <a:cubicBezTo>
                    <a:pt x="43051" y="958"/>
                    <a:pt x="54901" y="12807"/>
                    <a:pt x="54901" y="27425"/>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49" name="Freeform: Shape 48">
              <a:extLst>
                <a:ext uri="{FF2B5EF4-FFF2-40B4-BE49-F238E27FC236}">
                  <a16:creationId xmlns:a16="http://schemas.microsoft.com/office/drawing/2014/main" id="{64B0F480-071E-2890-399F-A56530EF4C4F}"/>
                </a:ext>
              </a:extLst>
            </p:cNvPr>
            <p:cNvSpPr>
              <a:spLocks noChangeAspect="1"/>
            </p:cNvSpPr>
            <p:nvPr/>
          </p:nvSpPr>
          <p:spPr>
            <a:xfrm>
              <a:off x="8323514" y="4110277"/>
              <a:ext cx="91440" cy="91440"/>
            </a:xfrm>
            <a:custGeom>
              <a:avLst/>
              <a:gdLst>
                <a:gd name="csX0" fmla="*/ 55013 w 52934"/>
                <a:gd name="csY0" fmla="*/ 27440 h 52934"/>
                <a:gd name="csX1" fmla="*/ 28546 w 52934"/>
                <a:gd name="csY1" fmla="*/ 53907 h 52934"/>
                <a:gd name="csX2" fmla="*/ 2079 w 52934"/>
                <a:gd name="csY2" fmla="*/ 27440 h 52934"/>
                <a:gd name="csX3" fmla="*/ 28546 w 52934"/>
                <a:gd name="csY3" fmla="*/ 973 h 52934"/>
                <a:gd name="csX4" fmla="*/ 55013 w 52934"/>
                <a:gd name="csY4" fmla="*/ 27440 h 52934"/>
              </a:gdLst>
              <a:ahLst/>
              <a:cxnLst>
                <a:cxn ang="0">
                  <a:pos x="csX0" y="csY0"/>
                </a:cxn>
                <a:cxn ang="0">
                  <a:pos x="csX1" y="csY1"/>
                </a:cxn>
                <a:cxn ang="0">
                  <a:pos x="csX2" y="csY2"/>
                </a:cxn>
                <a:cxn ang="0">
                  <a:pos x="csX3" y="csY3"/>
                </a:cxn>
                <a:cxn ang="0">
                  <a:pos x="csX4" y="csY4"/>
                </a:cxn>
              </a:cxnLst>
              <a:rect l="l" t="t" r="r" b="b"/>
              <a:pathLst>
                <a:path w="52934" h="52934">
                  <a:moveTo>
                    <a:pt x="55013" y="27440"/>
                  </a:moveTo>
                  <a:cubicBezTo>
                    <a:pt x="55013" y="42057"/>
                    <a:pt x="43164" y="53907"/>
                    <a:pt x="28546" y="53907"/>
                  </a:cubicBezTo>
                  <a:cubicBezTo>
                    <a:pt x="13929" y="53907"/>
                    <a:pt x="2079" y="42057"/>
                    <a:pt x="2079" y="27440"/>
                  </a:cubicBezTo>
                  <a:cubicBezTo>
                    <a:pt x="2079" y="12822"/>
                    <a:pt x="13929" y="973"/>
                    <a:pt x="28546" y="973"/>
                  </a:cubicBezTo>
                  <a:cubicBezTo>
                    <a:pt x="43164" y="973"/>
                    <a:pt x="55013" y="12822"/>
                    <a:pt x="55013" y="27440"/>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0" name="Freeform: Shape 49">
              <a:extLst>
                <a:ext uri="{FF2B5EF4-FFF2-40B4-BE49-F238E27FC236}">
                  <a16:creationId xmlns:a16="http://schemas.microsoft.com/office/drawing/2014/main" id="{3A911782-FF2E-12CA-9138-1F9502DAD83D}"/>
                </a:ext>
              </a:extLst>
            </p:cNvPr>
            <p:cNvSpPr>
              <a:spLocks noChangeAspect="1"/>
            </p:cNvSpPr>
            <p:nvPr/>
          </p:nvSpPr>
          <p:spPr>
            <a:xfrm>
              <a:off x="8729592" y="4013488"/>
              <a:ext cx="91440" cy="91440"/>
            </a:xfrm>
            <a:custGeom>
              <a:avLst/>
              <a:gdLst>
                <a:gd name="csX0" fmla="*/ 55126 w 52934"/>
                <a:gd name="csY0" fmla="*/ 27413 h 52934"/>
                <a:gd name="csX1" fmla="*/ 28659 w 52934"/>
                <a:gd name="csY1" fmla="*/ 53880 h 52934"/>
                <a:gd name="csX2" fmla="*/ 2192 w 52934"/>
                <a:gd name="csY2" fmla="*/ 27413 h 52934"/>
                <a:gd name="csX3" fmla="*/ 28659 w 52934"/>
                <a:gd name="csY3" fmla="*/ 946 h 52934"/>
                <a:gd name="csX4" fmla="*/ 55126 w 52934"/>
                <a:gd name="csY4" fmla="*/ 27413 h 52934"/>
              </a:gdLst>
              <a:ahLst/>
              <a:cxnLst>
                <a:cxn ang="0">
                  <a:pos x="csX0" y="csY0"/>
                </a:cxn>
                <a:cxn ang="0">
                  <a:pos x="csX1" y="csY1"/>
                </a:cxn>
                <a:cxn ang="0">
                  <a:pos x="csX2" y="csY2"/>
                </a:cxn>
                <a:cxn ang="0">
                  <a:pos x="csX3" y="csY3"/>
                </a:cxn>
                <a:cxn ang="0">
                  <a:pos x="csX4" y="csY4"/>
                </a:cxn>
              </a:cxnLst>
              <a:rect l="l" t="t" r="r" b="b"/>
              <a:pathLst>
                <a:path w="52934" h="52934">
                  <a:moveTo>
                    <a:pt x="55126" y="27413"/>
                  </a:moveTo>
                  <a:cubicBezTo>
                    <a:pt x="55126" y="42031"/>
                    <a:pt x="43276" y="53880"/>
                    <a:pt x="28659" y="53880"/>
                  </a:cubicBezTo>
                  <a:cubicBezTo>
                    <a:pt x="14041" y="53880"/>
                    <a:pt x="2192" y="42031"/>
                    <a:pt x="2192" y="27413"/>
                  </a:cubicBezTo>
                  <a:cubicBezTo>
                    <a:pt x="2192" y="12796"/>
                    <a:pt x="14041" y="946"/>
                    <a:pt x="28659" y="946"/>
                  </a:cubicBezTo>
                  <a:cubicBezTo>
                    <a:pt x="43276" y="946"/>
                    <a:pt x="55126" y="12796"/>
                    <a:pt x="55126" y="27413"/>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1" name="Freeform: Shape 50">
              <a:extLst>
                <a:ext uri="{FF2B5EF4-FFF2-40B4-BE49-F238E27FC236}">
                  <a16:creationId xmlns:a16="http://schemas.microsoft.com/office/drawing/2014/main" id="{A349D8CE-25B4-A4E1-B4B6-ACB8E8B0A5E5}"/>
                </a:ext>
              </a:extLst>
            </p:cNvPr>
            <p:cNvSpPr>
              <a:spLocks noChangeAspect="1"/>
            </p:cNvSpPr>
            <p:nvPr/>
          </p:nvSpPr>
          <p:spPr>
            <a:xfrm>
              <a:off x="9135668" y="3990693"/>
              <a:ext cx="91440" cy="91440"/>
            </a:xfrm>
            <a:custGeom>
              <a:avLst/>
              <a:gdLst>
                <a:gd name="csX0" fmla="*/ 55239 w 52934"/>
                <a:gd name="csY0" fmla="*/ 27407 h 52934"/>
                <a:gd name="csX1" fmla="*/ 28772 w 52934"/>
                <a:gd name="csY1" fmla="*/ 53874 h 52934"/>
                <a:gd name="csX2" fmla="*/ 2304 w 52934"/>
                <a:gd name="csY2" fmla="*/ 27407 h 52934"/>
                <a:gd name="csX3" fmla="*/ 28772 w 52934"/>
                <a:gd name="csY3" fmla="*/ 939 h 52934"/>
                <a:gd name="csX4" fmla="*/ 55239 w 52934"/>
                <a:gd name="csY4" fmla="*/ 27407 h 52934"/>
              </a:gdLst>
              <a:ahLst/>
              <a:cxnLst>
                <a:cxn ang="0">
                  <a:pos x="csX0" y="csY0"/>
                </a:cxn>
                <a:cxn ang="0">
                  <a:pos x="csX1" y="csY1"/>
                </a:cxn>
                <a:cxn ang="0">
                  <a:pos x="csX2" y="csY2"/>
                </a:cxn>
                <a:cxn ang="0">
                  <a:pos x="csX3" y="csY3"/>
                </a:cxn>
                <a:cxn ang="0">
                  <a:pos x="csX4" y="csY4"/>
                </a:cxn>
              </a:cxnLst>
              <a:rect l="l" t="t" r="r" b="b"/>
              <a:pathLst>
                <a:path w="52934" h="52934">
                  <a:moveTo>
                    <a:pt x="55239" y="27407"/>
                  </a:moveTo>
                  <a:cubicBezTo>
                    <a:pt x="55239" y="42024"/>
                    <a:pt x="43389" y="53874"/>
                    <a:pt x="28772" y="53874"/>
                  </a:cubicBezTo>
                  <a:cubicBezTo>
                    <a:pt x="14154" y="53874"/>
                    <a:pt x="2304" y="42024"/>
                    <a:pt x="2304" y="27407"/>
                  </a:cubicBezTo>
                  <a:cubicBezTo>
                    <a:pt x="2304" y="12789"/>
                    <a:pt x="14154" y="939"/>
                    <a:pt x="28772" y="939"/>
                  </a:cubicBezTo>
                  <a:cubicBezTo>
                    <a:pt x="43389" y="939"/>
                    <a:pt x="55239" y="12789"/>
                    <a:pt x="55239" y="27407"/>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2" name="Freeform: Shape 51">
              <a:extLst>
                <a:ext uri="{FF2B5EF4-FFF2-40B4-BE49-F238E27FC236}">
                  <a16:creationId xmlns:a16="http://schemas.microsoft.com/office/drawing/2014/main" id="{03B5FA1E-AA70-4928-A200-6AC2010B7893}"/>
                </a:ext>
              </a:extLst>
            </p:cNvPr>
            <p:cNvSpPr>
              <a:spLocks noChangeAspect="1"/>
            </p:cNvSpPr>
            <p:nvPr/>
          </p:nvSpPr>
          <p:spPr>
            <a:xfrm>
              <a:off x="9541744" y="4254462"/>
              <a:ext cx="91440" cy="91440"/>
            </a:xfrm>
            <a:custGeom>
              <a:avLst/>
              <a:gdLst>
                <a:gd name="csX0" fmla="*/ 55351 w 52934"/>
                <a:gd name="csY0" fmla="*/ 27480 h 52934"/>
                <a:gd name="csX1" fmla="*/ 28884 w 52934"/>
                <a:gd name="csY1" fmla="*/ 53947 h 52934"/>
                <a:gd name="csX2" fmla="*/ 2417 w 52934"/>
                <a:gd name="csY2" fmla="*/ 27480 h 52934"/>
                <a:gd name="csX3" fmla="*/ 28884 w 52934"/>
                <a:gd name="csY3" fmla="*/ 1013 h 52934"/>
                <a:gd name="csX4" fmla="*/ 55351 w 52934"/>
                <a:gd name="csY4" fmla="*/ 27480 h 52934"/>
              </a:gdLst>
              <a:ahLst/>
              <a:cxnLst>
                <a:cxn ang="0">
                  <a:pos x="csX0" y="csY0"/>
                </a:cxn>
                <a:cxn ang="0">
                  <a:pos x="csX1" y="csY1"/>
                </a:cxn>
                <a:cxn ang="0">
                  <a:pos x="csX2" y="csY2"/>
                </a:cxn>
                <a:cxn ang="0">
                  <a:pos x="csX3" y="csY3"/>
                </a:cxn>
                <a:cxn ang="0">
                  <a:pos x="csX4" y="csY4"/>
                </a:cxn>
              </a:cxnLst>
              <a:rect l="l" t="t" r="r" b="b"/>
              <a:pathLst>
                <a:path w="52934" h="52934">
                  <a:moveTo>
                    <a:pt x="55351" y="27480"/>
                  </a:moveTo>
                  <a:cubicBezTo>
                    <a:pt x="55351" y="42097"/>
                    <a:pt x="43502" y="53947"/>
                    <a:pt x="28884" y="53947"/>
                  </a:cubicBezTo>
                  <a:cubicBezTo>
                    <a:pt x="14267" y="53947"/>
                    <a:pt x="2417" y="42097"/>
                    <a:pt x="2417" y="27480"/>
                  </a:cubicBezTo>
                  <a:cubicBezTo>
                    <a:pt x="2417" y="12862"/>
                    <a:pt x="14267" y="1013"/>
                    <a:pt x="28884" y="1013"/>
                  </a:cubicBezTo>
                  <a:cubicBezTo>
                    <a:pt x="43502" y="1013"/>
                    <a:pt x="55351" y="12862"/>
                    <a:pt x="55351" y="27480"/>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3" name="Freeform: Shape 52">
              <a:extLst>
                <a:ext uri="{FF2B5EF4-FFF2-40B4-BE49-F238E27FC236}">
                  <a16:creationId xmlns:a16="http://schemas.microsoft.com/office/drawing/2014/main" id="{6F5CB804-F5BF-751A-DF52-A1A19E63DE78}"/>
                </a:ext>
              </a:extLst>
            </p:cNvPr>
            <p:cNvSpPr>
              <a:spLocks noChangeAspect="1"/>
            </p:cNvSpPr>
            <p:nvPr/>
          </p:nvSpPr>
          <p:spPr>
            <a:xfrm>
              <a:off x="9947821" y="3986421"/>
              <a:ext cx="91440" cy="91440"/>
            </a:xfrm>
            <a:custGeom>
              <a:avLst/>
              <a:gdLst>
                <a:gd name="csX0" fmla="*/ 55464 w 52934"/>
                <a:gd name="csY0" fmla="*/ 27406 h 52934"/>
                <a:gd name="csX1" fmla="*/ 28997 w 52934"/>
                <a:gd name="csY1" fmla="*/ 53873 h 52934"/>
                <a:gd name="csX2" fmla="*/ 2530 w 52934"/>
                <a:gd name="csY2" fmla="*/ 27406 h 52934"/>
                <a:gd name="csX3" fmla="*/ 28997 w 52934"/>
                <a:gd name="csY3" fmla="*/ 938 h 52934"/>
                <a:gd name="csX4" fmla="*/ 55464 w 52934"/>
                <a:gd name="csY4" fmla="*/ 27406 h 52934"/>
              </a:gdLst>
              <a:ahLst/>
              <a:cxnLst>
                <a:cxn ang="0">
                  <a:pos x="csX0" y="csY0"/>
                </a:cxn>
                <a:cxn ang="0">
                  <a:pos x="csX1" y="csY1"/>
                </a:cxn>
                <a:cxn ang="0">
                  <a:pos x="csX2" y="csY2"/>
                </a:cxn>
                <a:cxn ang="0">
                  <a:pos x="csX3" y="csY3"/>
                </a:cxn>
                <a:cxn ang="0">
                  <a:pos x="csX4" y="csY4"/>
                </a:cxn>
              </a:cxnLst>
              <a:rect l="l" t="t" r="r" b="b"/>
              <a:pathLst>
                <a:path w="52934" h="52934">
                  <a:moveTo>
                    <a:pt x="55464" y="27406"/>
                  </a:moveTo>
                  <a:cubicBezTo>
                    <a:pt x="55464" y="42023"/>
                    <a:pt x="43614" y="53873"/>
                    <a:pt x="28997" y="53873"/>
                  </a:cubicBezTo>
                  <a:cubicBezTo>
                    <a:pt x="14379" y="53873"/>
                    <a:pt x="2530" y="42023"/>
                    <a:pt x="2530" y="27406"/>
                  </a:cubicBezTo>
                  <a:cubicBezTo>
                    <a:pt x="2530" y="12788"/>
                    <a:pt x="14379" y="938"/>
                    <a:pt x="28997" y="938"/>
                  </a:cubicBezTo>
                  <a:cubicBezTo>
                    <a:pt x="43614" y="938"/>
                    <a:pt x="55464" y="12788"/>
                    <a:pt x="55464" y="27406"/>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4" name="Freeform: Shape 53">
              <a:extLst>
                <a:ext uri="{FF2B5EF4-FFF2-40B4-BE49-F238E27FC236}">
                  <a16:creationId xmlns:a16="http://schemas.microsoft.com/office/drawing/2014/main" id="{5353F7E3-309E-586D-420C-7D31295AF02B}"/>
                </a:ext>
              </a:extLst>
            </p:cNvPr>
            <p:cNvSpPr>
              <a:spLocks noChangeAspect="1"/>
            </p:cNvSpPr>
            <p:nvPr/>
          </p:nvSpPr>
          <p:spPr>
            <a:xfrm>
              <a:off x="10353897" y="3873467"/>
              <a:ext cx="91440" cy="91440"/>
            </a:xfrm>
            <a:custGeom>
              <a:avLst/>
              <a:gdLst>
                <a:gd name="csX0" fmla="*/ 55577 w 52934"/>
                <a:gd name="csY0" fmla="*/ 27374 h 52934"/>
                <a:gd name="csX1" fmla="*/ 29110 w 52934"/>
                <a:gd name="csY1" fmla="*/ 53842 h 52934"/>
                <a:gd name="csX2" fmla="*/ 2642 w 52934"/>
                <a:gd name="csY2" fmla="*/ 27374 h 52934"/>
                <a:gd name="csX3" fmla="*/ 29110 w 52934"/>
                <a:gd name="csY3" fmla="*/ 907 h 52934"/>
                <a:gd name="csX4" fmla="*/ 55577 w 52934"/>
                <a:gd name="csY4" fmla="*/ 27374 h 52934"/>
              </a:gdLst>
              <a:ahLst/>
              <a:cxnLst>
                <a:cxn ang="0">
                  <a:pos x="csX0" y="csY0"/>
                </a:cxn>
                <a:cxn ang="0">
                  <a:pos x="csX1" y="csY1"/>
                </a:cxn>
                <a:cxn ang="0">
                  <a:pos x="csX2" y="csY2"/>
                </a:cxn>
                <a:cxn ang="0">
                  <a:pos x="csX3" y="csY3"/>
                </a:cxn>
                <a:cxn ang="0">
                  <a:pos x="csX4" y="csY4"/>
                </a:cxn>
              </a:cxnLst>
              <a:rect l="l" t="t" r="r" b="b"/>
              <a:pathLst>
                <a:path w="52934" h="52934">
                  <a:moveTo>
                    <a:pt x="55577" y="27374"/>
                  </a:moveTo>
                  <a:cubicBezTo>
                    <a:pt x="55577" y="41992"/>
                    <a:pt x="43727" y="53842"/>
                    <a:pt x="29110" y="53842"/>
                  </a:cubicBezTo>
                  <a:cubicBezTo>
                    <a:pt x="14492" y="53842"/>
                    <a:pt x="2642" y="41992"/>
                    <a:pt x="2642" y="27374"/>
                  </a:cubicBezTo>
                  <a:cubicBezTo>
                    <a:pt x="2642" y="12757"/>
                    <a:pt x="14492" y="907"/>
                    <a:pt x="29110" y="907"/>
                  </a:cubicBezTo>
                  <a:cubicBezTo>
                    <a:pt x="43727" y="907"/>
                    <a:pt x="55577" y="12757"/>
                    <a:pt x="55577" y="27374"/>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2E433134-F8BE-4630-2F9F-0E9238DE1DD0}"/>
                </a:ext>
              </a:extLst>
            </p:cNvPr>
            <p:cNvSpPr>
              <a:spLocks noChangeAspect="1"/>
            </p:cNvSpPr>
            <p:nvPr/>
          </p:nvSpPr>
          <p:spPr>
            <a:xfrm>
              <a:off x="10759975" y="3915451"/>
              <a:ext cx="91440" cy="91440"/>
            </a:xfrm>
            <a:custGeom>
              <a:avLst/>
              <a:gdLst>
                <a:gd name="csX0" fmla="*/ 55689 w 52934"/>
                <a:gd name="csY0" fmla="*/ 27386 h 52934"/>
                <a:gd name="csX1" fmla="*/ 29222 w 52934"/>
                <a:gd name="csY1" fmla="*/ 53853 h 52934"/>
                <a:gd name="csX2" fmla="*/ 2755 w 52934"/>
                <a:gd name="csY2" fmla="*/ 27386 h 52934"/>
                <a:gd name="csX3" fmla="*/ 29222 w 52934"/>
                <a:gd name="csY3" fmla="*/ 919 h 52934"/>
                <a:gd name="csX4" fmla="*/ 55689 w 52934"/>
                <a:gd name="csY4" fmla="*/ 27386 h 52934"/>
              </a:gdLst>
              <a:ahLst/>
              <a:cxnLst>
                <a:cxn ang="0">
                  <a:pos x="csX0" y="csY0"/>
                </a:cxn>
                <a:cxn ang="0">
                  <a:pos x="csX1" y="csY1"/>
                </a:cxn>
                <a:cxn ang="0">
                  <a:pos x="csX2" y="csY2"/>
                </a:cxn>
                <a:cxn ang="0">
                  <a:pos x="csX3" y="csY3"/>
                </a:cxn>
                <a:cxn ang="0">
                  <a:pos x="csX4" y="csY4"/>
                </a:cxn>
              </a:cxnLst>
              <a:rect l="l" t="t" r="r" b="b"/>
              <a:pathLst>
                <a:path w="52934" h="52934">
                  <a:moveTo>
                    <a:pt x="55689" y="27386"/>
                  </a:moveTo>
                  <a:cubicBezTo>
                    <a:pt x="55689" y="42003"/>
                    <a:pt x="43840" y="53853"/>
                    <a:pt x="29222" y="53853"/>
                  </a:cubicBezTo>
                  <a:cubicBezTo>
                    <a:pt x="14604" y="53853"/>
                    <a:pt x="2755" y="42003"/>
                    <a:pt x="2755" y="27386"/>
                  </a:cubicBezTo>
                  <a:cubicBezTo>
                    <a:pt x="2755" y="12768"/>
                    <a:pt x="14604" y="919"/>
                    <a:pt x="29222" y="919"/>
                  </a:cubicBezTo>
                  <a:cubicBezTo>
                    <a:pt x="43840" y="919"/>
                    <a:pt x="55689" y="12768"/>
                    <a:pt x="55689" y="27386"/>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6" name="Freeform: Shape 55">
              <a:extLst>
                <a:ext uri="{FF2B5EF4-FFF2-40B4-BE49-F238E27FC236}">
                  <a16:creationId xmlns:a16="http://schemas.microsoft.com/office/drawing/2014/main" id="{1F7F69AF-C4DF-D573-62AB-1E50E5EF1E49}"/>
                </a:ext>
              </a:extLst>
            </p:cNvPr>
            <p:cNvSpPr>
              <a:spLocks noChangeAspect="1"/>
            </p:cNvSpPr>
            <p:nvPr/>
          </p:nvSpPr>
          <p:spPr>
            <a:xfrm>
              <a:off x="11166051" y="3908897"/>
              <a:ext cx="91440" cy="91440"/>
            </a:xfrm>
            <a:custGeom>
              <a:avLst/>
              <a:gdLst>
                <a:gd name="csX0" fmla="*/ 55802 w 52934"/>
                <a:gd name="csY0" fmla="*/ 27384 h 52934"/>
                <a:gd name="csX1" fmla="*/ 29335 w 52934"/>
                <a:gd name="csY1" fmla="*/ 53851 h 52934"/>
                <a:gd name="csX2" fmla="*/ 2868 w 52934"/>
                <a:gd name="csY2" fmla="*/ 27384 h 52934"/>
                <a:gd name="csX3" fmla="*/ 29335 w 52934"/>
                <a:gd name="csY3" fmla="*/ 917 h 52934"/>
                <a:gd name="csX4" fmla="*/ 55802 w 52934"/>
                <a:gd name="csY4" fmla="*/ 27384 h 52934"/>
              </a:gdLst>
              <a:ahLst/>
              <a:cxnLst>
                <a:cxn ang="0">
                  <a:pos x="csX0" y="csY0"/>
                </a:cxn>
                <a:cxn ang="0">
                  <a:pos x="csX1" y="csY1"/>
                </a:cxn>
                <a:cxn ang="0">
                  <a:pos x="csX2" y="csY2"/>
                </a:cxn>
                <a:cxn ang="0">
                  <a:pos x="csX3" y="csY3"/>
                </a:cxn>
                <a:cxn ang="0">
                  <a:pos x="csX4" y="csY4"/>
                </a:cxn>
              </a:cxnLst>
              <a:rect l="l" t="t" r="r" b="b"/>
              <a:pathLst>
                <a:path w="52934" h="52934">
                  <a:moveTo>
                    <a:pt x="55802" y="27384"/>
                  </a:moveTo>
                  <a:cubicBezTo>
                    <a:pt x="55802" y="42002"/>
                    <a:pt x="43952" y="53851"/>
                    <a:pt x="29335" y="53851"/>
                  </a:cubicBezTo>
                  <a:cubicBezTo>
                    <a:pt x="14717" y="53851"/>
                    <a:pt x="2868" y="42002"/>
                    <a:pt x="2868" y="27384"/>
                  </a:cubicBezTo>
                  <a:cubicBezTo>
                    <a:pt x="2868" y="12767"/>
                    <a:pt x="14717" y="917"/>
                    <a:pt x="29335" y="917"/>
                  </a:cubicBezTo>
                  <a:cubicBezTo>
                    <a:pt x="43952" y="917"/>
                    <a:pt x="55802" y="12767"/>
                    <a:pt x="55802" y="27384"/>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7" name="Freeform: Shape 56">
              <a:extLst>
                <a:ext uri="{FF2B5EF4-FFF2-40B4-BE49-F238E27FC236}">
                  <a16:creationId xmlns:a16="http://schemas.microsoft.com/office/drawing/2014/main" id="{85D66205-DF90-B998-FDAA-2C2721C7F04B}"/>
                </a:ext>
              </a:extLst>
            </p:cNvPr>
            <p:cNvSpPr>
              <a:spLocks noChangeAspect="1"/>
            </p:cNvSpPr>
            <p:nvPr/>
          </p:nvSpPr>
          <p:spPr>
            <a:xfrm>
              <a:off x="11572127" y="4180605"/>
              <a:ext cx="91440" cy="91440"/>
            </a:xfrm>
            <a:custGeom>
              <a:avLst/>
              <a:gdLst>
                <a:gd name="csX0" fmla="*/ 55915 w 52934"/>
                <a:gd name="csY0" fmla="*/ 27460 h 52934"/>
                <a:gd name="csX1" fmla="*/ 29448 w 52934"/>
                <a:gd name="csY1" fmla="*/ 53927 h 52934"/>
                <a:gd name="csX2" fmla="*/ 2980 w 52934"/>
                <a:gd name="csY2" fmla="*/ 27460 h 52934"/>
                <a:gd name="csX3" fmla="*/ 29448 w 52934"/>
                <a:gd name="csY3" fmla="*/ 992 h 52934"/>
                <a:gd name="csX4" fmla="*/ 55915 w 52934"/>
                <a:gd name="csY4" fmla="*/ 27460 h 52934"/>
              </a:gdLst>
              <a:ahLst/>
              <a:cxnLst>
                <a:cxn ang="0">
                  <a:pos x="csX0" y="csY0"/>
                </a:cxn>
                <a:cxn ang="0">
                  <a:pos x="csX1" y="csY1"/>
                </a:cxn>
                <a:cxn ang="0">
                  <a:pos x="csX2" y="csY2"/>
                </a:cxn>
                <a:cxn ang="0">
                  <a:pos x="csX3" y="csY3"/>
                </a:cxn>
                <a:cxn ang="0">
                  <a:pos x="csX4" y="csY4"/>
                </a:cxn>
              </a:cxnLst>
              <a:rect l="l" t="t" r="r" b="b"/>
              <a:pathLst>
                <a:path w="52934" h="52934">
                  <a:moveTo>
                    <a:pt x="55915" y="27460"/>
                  </a:moveTo>
                  <a:cubicBezTo>
                    <a:pt x="55915" y="42077"/>
                    <a:pt x="44065" y="53927"/>
                    <a:pt x="29448" y="53927"/>
                  </a:cubicBezTo>
                  <a:cubicBezTo>
                    <a:pt x="14830" y="53927"/>
                    <a:pt x="2980" y="42077"/>
                    <a:pt x="2980" y="27460"/>
                  </a:cubicBezTo>
                  <a:cubicBezTo>
                    <a:pt x="2980" y="12842"/>
                    <a:pt x="14830" y="992"/>
                    <a:pt x="29448" y="992"/>
                  </a:cubicBezTo>
                  <a:cubicBezTo>
                    <a:pt x="44065" y="992"/>
                    <a:pt x="55915" y="12842"/>
                    <a:pt x="55915" y="27460"/>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8" name="Freeform: Shape 57">
              <a:extLst>
                <a:ext uri="{FF2B5EF4-FFF2-40B4-BE49-F238E27FC236}">
                  <a16:creationId xmlns:a16="http://schemas.microsoft.com/office/drawing/2014/main" id="{CBD4FFBC-DA1E-F608-3C8E-9ED7495422CD}"/>
                </a:ext>
              </a:extLst>
            </p:cNvPr>
            <p:cNvSpPr>
              <a:spLocks noChangeAspect="1"/>
            </p:cNvSpPr>
            <p:nvPr/>
          </p:nvSpPr>
          <p:spPr>
            <a:xfrm>
              <a:off x="1825113" y="1655913"/>
              <a:ext cx="91440" cy="91440"/>
            </a:xfrm>
            <a:custGeom>
              <a:avLst/>
              <a:gdLst>
                <a:gd name="csX0" fmla="*/ 53210 w 52934"/>
                <a:gd name="csY0" fmla="*/ 26759 h 52934"/>
                <a:gd name="csX1" fmla="*/ 26743 w 52934"/>
                <a:gd name="csY1" fmla="*/ 53226 h 52934"/>
                <a:gd name="csX2" fmla="*/ 276 w 52934"/>
                <a:gd name="csY2" fmla="*/ 26759 h 52934"/>
                <a:gd name="csX3" fmla="*/ 26743 w 52934"/>
                <a:gd name="csY3" fmla="*/ 292 h 52934"/>
                <a:gd name="csX4" fmla="*/ 53210 w 52934"/>
                <a:gd name="csY4" fmla="*/ 26759 h 52934"/>
              </a:gdLst>
              <a:ahLst/>
              <a:cxnLst>
                <a:cxn ang="0">
                  <a:pos x="csX0" y="csY0"/>
                </a:cxn>
                <a:cxn ang="0">
                  <a:pos x="csX1" y="csY1"/>
                </a:cxn>
                <a:cxn ang="0">
                  <a:pos x="csX2" y="csY2"/>
                </a:cxn>
                <a:cxn ang="0">
                  <a:pos x="csX3" y="csY3"/>
                </a:cxn>
                <a:cxn ang="0">
                  <a:pos x="csX4" y="csY4"/>
                </a:cxn>
              </a:cxnLst>
              <a:rect l="l" t="t" r="r" b="b"/>
              <a:pathLst>
                <a:path w="52934" h="52934">
                  <a:moveTo>
                    <a:pt x="53210" y="26759"/>
                  </a:moveTo>
                  <a:cubicBezTo>
                    <a:pt x="53210" y="41377"/>
                    <a:pt x="41360" y="53226"/>
                    <a:pt x="26743" y="53226"/>
                  </a:cubicBezTo>
                  <a:cubicBezTo>
                    <a:pt x="12126" y="53226"/>
                    <a:pt x="276" y="41377"/>
                    <a:pt x="276" y="26759"/>
                  </a:cubicBezTo>
                  <a:cubicBezTo>
                    <a:pt x="276" y="12142"/>
                    <a:pt x="12126" y="292"/>
                    <a:pt x="26743" y="292"/>
                  </a:cubicBezTo>
                  <a:cubicBezTo>
                    <a:pt x="41360" y="292"/>
                    <a:pt x="53210" y="12142"/>
                    <a:pt x="53210" y="26759"/>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40AE9A04-7193-FA1F-A5E5-4255D30B8A41}"/>
                </a:ext>
              </a:extLst>
            </p:cNvPr>
            <p:cNvSpPr>
              <a:spLocks noChangeAspect="1"/>
            </p:cNvSpPr>
            <p:nvPr/>
          </p:nvSpPr>
          <p:spPr>
            <a:xfrm>
              <a:off x="2231188" y="2213969"/>
              <a:ext cx="91440" cy="91440"/>
            </a:xfrm>
            <a:custGeom>
              <a:avLst/>
              <a:gdLst>
                <a:gd name="csX0" fmla="*/ 53323 w 52934"/>
                <a:gd name="csY0" fmla="*/ 26914 h 52934"/>
                <a:gd name="csX1" fmla="*/ 26856 w 52934"/>
                <a:gd name="csY1" fmla="*/ 53381 h 52934"/>
                <a:gd name="csX2" fmla="*/ 388 w 52934"/>
                <a:gd name="csY2" fmla="*/ 26914 h 52934"/>
                <a:gd name="csX3" fmla="*/ 26856 w 52934"/>
                <a:gd name="csY3" fmla="*/ 447 h 52934"/>
                <a:gd name="csX4" fmla="*/ 53323 w 52934"/>
                <a:gd name="csY4" fmla="*/ 26914 h 52934"/>
              </a:gdLst>
              <a:ahLst/>
              <a:cxnLst>
                <a:cxn ang="0">
                  <a:pos x="csX0" y="csY0"/>
                </a:cxn>
                <a:cxn ang="0">
                  <a:pos x="csX1" y="csY1"/>
                </a:cxn>
                <a:cxn ang="0">
                  <a:pos x="csX2" y="csY2"/>
                </a:cxn>
                <a:cxn ang="0">
                  <a:pos x="csX3" y="csY3"/>
                </a:cxn>
                <a:cxn ang="0">
                  <a:pos x="csX4" y="csY4"/>
                </a:cxn>
              </a:cxnLst>
              <a:rect l="l" t="t" r="r" b="b"/>
              <a:pathLst>
                <a:path w="52934" h="52934">
                  <a:moveTo>
                    <a:pt x="53323" y="26914"/>
                  </a:moveTo>
                  <a:cubicBezTo>
                    <a:pt x="53323" y="41532"/>
                    <a:pt x="41473" y="53381"/>
                    <a:pt x="26856" y="53381"/>
                  </a:cubicBezTo>
                  <a:cubicBezTo>
                    <a:pt x="12238" y="53381"/>
                    <a:pt x="388" y="41532"/>
                    <a:pt x="388" y="26914"/>
                  </a:cubicBezTo>
                  <a:cubicBezTo>
                    <a:pt x="388" y="12297"/>
                    <a:pt x="12238" y="447"/>
                    <a:pt x="26856" y="447"/>
                  </a:cubicBezTo>
                  <a:cubicBezTo>
                    <a:pt x="41473" y="447"/>
                    <a:pt x="53323" y="12297"/>
                    <a:pt x="53323" y="26914"/>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0" name="Freeform: Shape 59">
              <a:extLst>
                <a:ext uri="{FF2B5EF4-FFF2-40B4-BE49-F238E27FC236}">
                  <a16:creationId xmlns:a16="http://schemas.microsoft.com/office/drawing/2014/main" id="{3C27AFE1-4FCD-49F4-69F4-0E3825890C6C}"/>
                </a:ext>
              </a:extLst>
            </p:cNvPr>
            <p:cNvSpPr>
              <a:spLocks noChangeAspect="1"/>
            </p:cNvSpPr>
            <p:nvPr/>
          </p:nvSpPr>
          <p:spPr>
            <a:xfrm>
              <a:off x="2637265" y="2315194"/>
              <a:ext cx="91440" cy="91440"/>
            </a:xfrm>
            <a:custGeom>
              <a:avLst/>
              <a:gdLst>
                <a:gd name="csX0" fmla="*/ 53436 w 52934"/>
                <a:gd name="csY0" fmla="*/ 26942 h 52934"/>
                <a:gd name="csX1" fmla="*/ 26968 w 52934"/>
                <a:gd name="csY1" fmla="*/ 53409 h 52934"/>
                <a:gd name="csX2" fmla="*/ 501 w 52934"/>
                <a:gd name="csY2" fmla="*/ 26942 h 52934"/>
                <a:gd name="csX3" fmla="*/ 26968 w 52934"/>
                <a:gd name="csY3" fmla="*/ 475 h 52934"/>
                <a:gd name="csX4" fmla="*/ 53436 w 52934"/>
                <a:gd name="csY4" fmla="*/ 26942 h 52934"/>
              </a:gdLst>
              <a:ahLst/>
              <a:cxnLst>
                <a:cxn ang="0">
                  <a:pos x="csX0" y="csY0"/>
                </a:cxn>
                <a:cxn ang="0">
                  <a:pos x="csX1" y="csY1"/>
                </a:cxn>
                <a:cxn ang="0">
                  <a:pos x="csX2" y="csY2"/>
                </a:cxn>
                <a:cxn ang="0">
                  <a:pos x="csX3" y="csY3"/>
                </a:cxn>
                <a:cxn ang="0">
                  <a:pos x="csX4" y="csY4"/>
                </a:cxn>
              </a:cxnLst>
              <a:rect l="l" t="t" r="r" b="b"/>
              <a:pathLst>
                <a:path w="52934" h="52934">
                  <a:moveTo>
                    <a:pt x="53436" y="26942"/>
                  </a:moveTo>
                  <a:cubicBezTo>
                    <a:pt x="53436" y="41560"/>
                    <a:pt x="41586" y="53409"/>
                    <a:pt x="26968" y="53409"/>
                  </a:cubicBezTo>
                  <a:cubicBezTo>
                    <a:pt x="12351" y="53409"/>
                    <a:pt x="501" y="41560"/>
                    <a:pt x="501" y="26942"/>
                  </a:cubicBezTo>
                  <a:cubicBezTo>
                    <a:pt x="501" y="12325"/>
                    <a:pt x="12351" y="475"/>
                    <a:pt x="26968" y="475"/>
                  </a:cubicBezTo>
                  <a:cubicBezTo>
                    <a:pt x="41586" y="475"/>
                    <a:pt x="53436" y="12325"/>
                    <a:pt x="53436" y="26942"/>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1" name="Freeform: Shape 60">
              <a:extLst>
                <a:ext uri="{FF2B5EF4-FFF2-40B4-BE49-F238E27FC236}">
                  <a16:creationId xmlns:a16="http://schemas.microsoft.com/office/drawing/2014/main" id="{1E008D64-F8E2-74EE-30CD-5617283DE4A4}"/>
                </a:ext>
              </a:extLst>
            </p:cNvPr>
            <p:cNvSpPr>
              <a:spLocks noChangeAspect="1"/>
            </p:cNvSpPr>
            <p:nvPr/>
          </p:nvSpPr>
          <p:spPr>
            <a:xfrm>
              <a:off x="3043342" y="2385575"/>
              <a:ext cx="91440" cy="91440"/>
            </a:xfrm>
            <a:custGeom>
              <a:avLst/>
              <a:gdLst>
                <a:gd name="csX0" fmla="*/ 53548 w 52934"/>
                <a:gd name="csY0" fmla="*/ 26962 h 52934"/>
                <a:gd name="csX1" fmla="*/ 27081 w 52934"/>
                <a:gd name="csY1" fmla="*/ 53429 h 52934"/>
                <a:gd name="csX2" fmla="*/ 614 w 52934"/>
                <a:gd name="csY2" fmla="*/ 26962 h 52934"/>
                <a:gd name="csX3" fmla="*/ 27081 w 52934"/>
                <a:gd name="csY3" fmla="*/ 494 h 52934"/>
                <a:gd name="csX4" fmla="*/ 53548 w 52934"/>
                <a:gd name="csY4" fmla="*/ 26962 h 52934"/>
              </a:gdLst>
              <a:ahLst/>
              <a:cxnLst>
                <a:cxn ang="0">
                  <a:pos x="csX0" y="csY0"/>
                </a:cxn>
                <a:cxn ang="0">
                  <a:pos x="csX1" y="csY1"/>
                </a:cxn>
                <a:cxn ang="0">
                  <a:pos x="csX2" y="csY2"/>
                </a:cxn>
                <a:cxn ang="0">
                  <a:pos x="csX3" y="csY3"/>
                </a:cxn>
                <a:cxn ang="0">
                  <a:pos x="csX4" y="csY4"/>
                </a:cxn>
              </a:cxnLst>
              <a:rect l="l" t="t" r="r" b="b"/>
              <a:pathLst>
                <a:path w="52934" h="52934">
                  <a:moveTo>
                    <a:pt x="53548" y="26962"/>
                  </a:moveTo>
                  <a:cubicBezTo>
                    <a:pt x="53548" y="41579"/>
                    <a:pt x="41699" y="53429"/>
                    <a:pt x="27081" y="53429"/>
                  </a:cubicBezTo>
                  <a:cubicBezTo>
                    <a:pt x="12464" y="53429"/>
                    <a:pt x="614" y="41579"/>
                    <a:pt x="614" y="26962"/>
                  </a:cubicBezTo>
                  <a:cubicBezTo>
                    <a:pt x="614" y="12344"/>
                    <a:pt x="12464" y="494"/>
                    <a:pt x="27081" y="494"/>
                  </a:cubicBezTo>
                  <a:cubicBezTo>
                    <a:pt x="41699" y="494"/>
                    <a:pt x="53548" y="12344"/>
                    <a:pt x="53548" y="26962"/>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2" name="Freeform: Shape 61">
              <a:extLst>
                <a:ext uri="{FF2B5EF4-FFF2-40B4-BE49-F238E27FC236}">
                  <a16:creationId xmlns:a16="http://schemas.microsoft.com/office/drawing/2014/main" id="{9F4ED88B-6190-1274-4783-FE88126A1684}"/>
                </a:ext>
              </a:extLst>
            </p:cNvPr>
            <p:cNvSpPr>
              <a:spLocks noChangeAspect="1"/>
            </p:cNvSpPr>
            <p:nvPr/>
          </p:nvSpPr>
          <p:spPr>
            <a:xfrm>
              <a:off x="3449419" y="2434125"/>
              <a:ext cx="91440" cy="91440"/>
            </a:xfrm>
            <a:custGeom>
              <a:avLst/>
              <a:gdLst>
                <a:gd name="csX0" fmla="*/ 53661 w 52934"/>
                <a:gd name="csY0" fmla="*/ 26975 h 52934"/>
                <a:gd name="csX1" fmla="*/ 27194 w 52934"/>
                <a:gd name="csY1" fmla="*/ 53442 h 52934"/>
                <a:gd name="csX2" fmla="*/ 726 w 52934"/>
                <a:gd name="csY2" fmla="*/ 26975 h 52934"/>
                <a:gd name="csX3" fmla="*/ 27194 w 52934"/>
                <a:gd name="csY3" fmla="*/ 508 h 52934"/>
                <a:gd name="csX4" fmla="*/ 53661 w 52934"/>
                <a:gd name="csY4" fmla="*/ 26975 h 52934"/>
              </a:gdLst>
              <a:ahLst/>
              <a:cxnLst>
                <a:cxn ang="0">
                  <a:pos x="csX0" y="csY0"/>
                </a:cxn>
                <a:cxn ang="0">
                  <a:pos x="csX1" y="csY1"/>
                </a:cxn>
                <a:cxn ang="0">
                  <a:pos x="csX2" y="csY2"/>
                </a:cxn>
                <a:cxn ang="0">
                  <a:pos x="csX3" y="csY3"/>
                </a:cxn>
                <a:cxn ang="0">
                  <a:pos x="csX4" y="csY4"/>
                </a:cxn>
              </a:cxnLst>
              <a:rect l="l" t="t" r="r" b="b"/>
              <a:pathLst>
                <a:path w="52934" h="52934">
                  <a:moveTo>
                    <a:pt x="53661" y="26975"/>
                  </a:moveTo>
                  <a:cubicBezTo>
                    <a:pt x="53661" y="41593"/>
                    <a:pt x="41811" y="53442"/>
                    <a:pt x="27194" y="53442"/>
                  </a:cubicBezTo>
                  <a:cubicBezTo>
                    <a:pt x="12576" y="53442"/>
                    <a:pt x="726" y="41593"/>
                    <a:pt x="726" y="26975"/>
                  </a:cubicBezTo>
                  <a:cubicBezTo>
                    <a:pt x="726" y="12358"/>
                    <a:pt x="12576" y="508"/>
                    <a:pt x="27194" y="508"/>
                  </a:cubicBezTo>
                  <a:cubicBezTo>
                    <a:pt x="41811" y="508"/>
                    <a:pt x="53661" y="12358"/>
                    <a:pt x="53661" y="26975"/>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3" name="Freeform: Shape 62">
              <a:extLst>
                <a:ext uri="{FF2B5EF4-FFF2-40B4-BE49-F238E27FC236}">
                  <a16:creationId xmlns:a16="http://schemas.microsoft.com/office/drawing/2014/main" id="{DA827E34-FFA1-7340-DB10-1BF5E6D829E0}"/>
                </a:ext>
              </a:extLst>
            </p:cNvPr>
            <p:cNvSpPr>
              <a:spLocks noChangeAspect="1"/>
            </p:cNvSpPr>
            <p:nvPr/>
          </p:nvSpPr>
          <p:spPr>
            <a:xfrm>
              <a:off x="3855495" y="2619122"/>
              <a:ext cx="91440" cy="91440"/>
            </a:xfrm>
            <a:custGeom>
              <a:avLst/>
              <a:gdLst>
                <a:gd name="csX0" fmla="*/ 53774 w 52934"/>
                <a:gd name="csY0" fmla="*/ 27026 h 52934"/>
                <a:gd name="csX1" fmla="*/ 27306 w 52934"/>
                <a:gd name="csY1" fmla="*/ 53494 h 52934"/>
                <a:gd name="csX2" fmla="*/ 839 w 52934"/>
                <a:gd name="csY2" fmla="*/ 27026 h 52934"/>
                <a:gd name="csX3" fmla="*/ 27306 w 52934"/>
                <a:gd name="csY3" fmla="*/ 559 h 52934"/>
                <a:gd name="csX4" fmla="*/ 53774 w 52934"/>
                <a:gd name="csY4" fmla="*/ 27026 h 52934"/>
              </a:gdLst>
              <a:ahLst/>
              <a:cxnLst>
                <a:cxn ang="0">
                  <a:pos x="csX0" y="csY0"/>
                </a:cxn>
                <a:cxn ang="0">
                  <a:pos x="csX1" y="csY1"/>
                </a:cxn>
                <a:cxn ang="0">
                  <a:pos x="csX2" y="csY2"/>
                </a:cxn>
                <a:cxn ang="0">
                  <a:pos x="csX3" y="csY3"/>
                </a:cxn>
                <a:cxn ang="0">
                  <a:pos x="csX4" y="csY4"/>
                </a:cxn>
              </a:cxnLst>
              <a:rect l="l" t="t" r="r" b="b"/>
              <a:pathLst>
                <a:path w="52934" h="52934">
                  <a:moveTo>
                    <a:pt x="53774" y="27026"/>
                  </a:moveTo>
                  <a:cubicBezTo>
                    <a:pt x="53774" y="41644"/>
                    <a:pt x="41924" y="53494"/>
                    <a:pt x="27306" y="53494"/>
                  </a:cubicBezTo>
                  <a:cubicBezTo>
                    <a:pt x="12689" y="53494"/>
                    <a:pt x="839" y="41644"/>
                    <a:pt x="839" y="27026"/>
                  </a:cubicBezTo>
                  <a:cubicBezTo>
                    <a:pt x="839" y="12409"/>
                    <a:pt x="12689" y="559"/>
                    <a:pt x="27306" y="559"/>
                  </a:cubicBezTo>
                  <a:cubicBezTo>
                    <a:pt x="41924" y="559"/>
                    <a:pt x="53774" y="12409"/>
                    <a:pt x="53774" y="27026"/>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4" name="Freeform: Shape 63">
              <a:extLst>
                <a:ext uri="{FF2B5EF4-FFF2-40B4-BE49-F238E27FC236}">
                  <a16:creationId xmlns:a16="http://schemas.microsoft.com/office/drawing/2014/main" id="{F62E5080-686F-9095-F34E-95CDE93E7428}"/>
                </a:ext>
              </a:extLst>
            </p:cNvPr>
            <p:cNvSpPr>
              <a:spLocks noChangeAspect="1"/>
            </p:cNvSpPr>
            <p:nvPr/>
          </p:nvSpPr>
          <p:spPr>
            <a:xfrm>
              <a:off x="4261571" y="2540906"/>
              <a:ext cx="91440" cy="91440"/>
            </a:xfrm>
            <a:custGeom>
              <a:avLst/>
              <a:gdLst>
                <a:gd name="csX0" fmla="*/ 53887 w 52934"/>
                <a:gd name="csY0" fmla="*/ 27005 h 52934"/>
                <a:gd name="csX1" fmla="*/ 27419 w 52934"/>
                <a:gd name="csY1" fmla="*/ 53472 h 52934"/>
                <a:gd name="csX2" fmla="*/ 952 w 52934"/>
                <a:gd name="csY2" fmla="*/ 27005 h 52934"/>
                <a:gd name="csX3" fmla="*/ 27419 w 52934"/>
                <a:gd name="csY3" fmla="*/ 537 h 52934"/>
                <a:gd name="csX4" fmla="*/ 53887 w 52934"/>
                <a:gd name="csY4" fmla="*/ 27005 h 52934"/>
              </a:gdLst>
              <a:ahLst/>
              <a:cxnLst>
                <a:cxn ang="0">
                  <a:pos x="csX0" y="csY0"/>
                </a:cxn>
                <a:cxn ang="0">
                  <a:pos x="csX1" y="csY1"/>
                </a:cxn>
                <a:cxn ang="0">
                  <a:pos x="csX2" y="csY2"/>
                </a:cxn>
                <a:cxn ang="0">
                  <a:pos x="csX3" y="csY3"/>
                </a:cxn>
                <a:cxn ang="0">
                  <a:pos x="csX4" y="csY4"/>
                </a:cxn>
              </a:cxnLst>
              <a:rect l="l" t="t" r="r" b="b"/>
              <a:pathLst>
                <a:path w="52934" h="52934">
                  <a:moveTo>
                    <a:pt x="53887" y="27005"/>
                  </a:moveTo>
                  <a:cubicBezTo>
                    <a:pt x="53887" y="41622"/>
                    <a:pt x="42037" y="53472"/>
                    <a:pt x="27419" y="53472"/>
                  </a:cubicBezTo>
                  <a:cubicBezTo>
                    <a:pt x="12802" y="53472"/>
                    <a:pt x="952" y="41622"/>
                    <a:pt x="952" y="27005"/>
                  </a:cubicBezTo>
                  <a:cubicBezTo>
                    <a:pt x="952" y="12387"/>
                    <a:pt x="12802" y="537"/>
                    <a:pt x="27419" y="537"/>
                  </a:cubicBezTo>
                  <a:cubicBezTo>
                    <a:pt x="42037" y="537"/>
                    <a:pt x="53887" y="12387"/>
                    <a:pt x="53887" y="27005"/>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5" name="Freeform: Shape 64">
              <a:extLst>
                <a:ext uri="{FF2B5EF4-FFF2-40B4-BE49-F238E27FC236}">
                  <a16:creationId xmlns:a16="http://schemas.microsoft.com/office/drawing/2014/main" id="{6C2F6E82-D6E7-B1BA-4796-7C5445854D19}"/>
                </a:ext>
              </a:extLst>
            </p:cNvPr>
            <p:cNvSpPr>
              <a:spLocks noChangeAspect="1"/>
            </p:cNvSpPr>
            <p:nvPr/>
          </p:nvSpPr>
          <p:spPr>
            <a:xfrm>
              <a:off x="4667649" y="2677428"/>
              <a:ext cx="91440" cy="91440"/>
            </a:xfrm>
            <a:custGeom>
              <a:avLst/>
              <a:gdLst>
                <a:gd name="csX0" fmla="*/ 53999 w 52934"/>
                <a:gd name="csY0" fmla="*/ 27043 h 52934"/>
                <a:gd name="csX1" fmla="*/ 27532 w 52934"/>
                <a:gd name="csY1" fmla="*/ 53510 h 52934"/>
                <a:gd name="csX2" fmla="*/ 1065 w 52934"/>
                <a:gd name="csY2" fmla="*/ 27043 h 52934"/>
                <a:gd name="csX3" fmla="*/ 27532 w 52934"/>
                <a:gd name="csY3" fmla="*/ 575 h 52934"/>
                <a:gd name="csX4" fmla="*/ 53999 w 52934"/>
                <a:gd name="csY4" fmla="*/ 27043 h 52934"/>
              </a:gdLst>
              <a:ahLst/>
              <a:cxnLst>
                <a:cxn ang="0">
                  <a:pos x="csX0" y="csY0"/>
                </a:cxn>
                <a:cxn ang="0">
                  <a:pos x="csX1" y="csY1"/>
                </a:cxn>
                <a:cxn ang="0">
                  <a:pos x="csX2" y="csY2"/>
                </a:cxn>
                <a:cxn ang="0">
                  <a:pos x="csX3" y="csY3"/>
                </a:cxn>
                <a:cxn ang="0">
                  <a:pos x="csX4" y="csY4"/>
                </a:cxn>
              </a:cxnLst>
              <a:rect l="l" t="t" r="r" b="b"/>
              <a:pathLst>
                <a:path w="52934" h="52934">
                  <a:moveTo>
                    <a:pt x="53999" y="27043"/>
                  </a:moveTo>
                  <a:cubicBezTo>
                    <a:pt x="53999" y="41660"/>
                    <a:pt x="42149" y="53510"/>
                    <a:pt x="27532" y="53510"/>
                  </a:cubicBezTo>
                  <a:cubicBezTo>
                    <a:pt x="12914" y="53510"/>
                    <a:pt x="1065" y="41660"/>
                    <a:pt x="1065" y="27043"/>
                  </a:cubicBezTo>
                  <a:cubicBezTo>
                    <a:pt x="1065" y="12425"/>
                    <a:pt x="12914" y="575"/>
                    <a:pt x="27532" y="575"/>
                  </a:cubicBezTo>
                  <a:cubicBezTo>
                    <a:pt x="42149" y="575"/>
                    <a:pt x="53999" y="12425"/>
                    <a:pt x="53999" y="27043"/>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6" name="Freeform: Shape 65">
              <a:extLst>
                <a:ext uri="{FF2B5EF4-FFF2-40B4-BE49-F238E27FC236}">
                  <a16:creationId xmlns:a16="http://schemas.microsoft.com/office/drawing/2014/main" id="{CFADB458-AC82-4AD2-8166-3C9120E4A977}"/>
                </a:ext>
              </a:extLst>
            </p:cNvPr>
            <p:cNvSpPr>
              <a:spLocks noChangeAspect="1"/>
            </p:cNvSpPr>
            <p:nvPr/>
          </p:nvSpPr>
          <p:spPr>
            <a:xfrm>
              <a:off x="5073726" y="2542169"/>
              <a:ext cx="91440" cy="91440"/>
            </a:xfrm>
            <a:custGeom>
              <a:avLst/>
              <a:gdLst>
                <a:gd name="csX0" fmla="*/ 54112 w 52934"/>
                <a:gd name="csY0" fmla="*/ 27005 h 52934"/>
                <a:gd name="csX1" fmla="*/ 27645 w 52934"/>
                <a:gd name="csY1" fmla="*/ 53472 h 52934"/>
                <a:gd name="csX2" fmla="*/ 1177 w 52934"/>
                <a:gd name="csY2" fmla="*/ 27005 h 52934"/>
                <a:gd name="csX3" fmla="*/ 27645 w 52934"/>
                <a:gd name="csY3" fmla="*/ 538 h 52934"/>
                <a:gd name="csX4" fmla="*/ 54112 w 52934"/>
                <a:gd name="csY4" fmla="*/ 27005 h 52934"/>
              </a:gdLst>
              <a:ahLst/>
              <a:cxnLst>
                <a:cxn ang="0">
                  <a:pos x="csX0" y="csY0"/>
                </a:cxn>
                <a:cxn ang="0">
                  <a:pos x="csX1" y="csY1"/>
                </a:cxn>
                <a:cxn ang="0">
                  <a:pos x="csX2" y="csY2"/>
                </a:cxn>
                <a:cxn ang="0">
                  <a:pos x="csX3" y="csY3"/>
                </a:cxn>
                <a:cxn ang="0">
                  <a:pos x="csX4" y="csY4"/>
                </a:cxn>
              </a:cxnLst>
              <a:rect l="l" t="t" r="r" b="b"/>
              <a:pathLst>
                <a:path w="52934" h="52934">
                  <a:moveTo>
                    <a:pt x="54112" y="27005"/>
                  </a:moveTo>
                  <a:cubicBezTo>
                    <a:pt x="54112" y="41623"/>
                    <a:pt x="42262" y="53472"/>
                    <a:pt x="27645" y="53472"/>
                  </a:cubicBezTo>
                  <a:cubicBezTo>
                    <a:pt x="13027" y="53472"/>
                    <a:pt x="1177" y="41623"/>
                    <a:pt x="1177" y="27005"/>
                  </a:cubicBezTo>
                  <a:cubicBezTo>
                    <a:pt x="1177" y="12388"/>
                    <a:pt x="13027" y="538"/>
                    <a:pt x="27645" y="538"/>
                  </a:cubicBezTo>
                  <a:cubicBezTo>
                    <a:pt x="42262" y="538"/>
                    <a:pt x="54112" y="12388"/>
                    <a:pt x="54112" y="27005"/>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7" name="Freeform: Shape 66">
              <a:extLst>
                <a:ext uri="{FF2B5EF4-FFF2-40B4-BE49-F238E27FC236}">
                  <a16:creationId xmlns:a16="http://schemas.microsoft.com/office/drawing/2014/main" id="{AECD0DC0-E888-E38F-015A-63442551B31A}"/>
                </a:ext>
              </a:extLst>
            </p:cNvPr>
            <p:cNvSpPr>
              <a:spLocks noChangeAspect="1"/>
            </p:cNvSpPr>
            <p:nvPr/>
          </p:nvSpPr>
          <p:spPr>
            <a:xfrm>
              <a:off x="5479801" y="2597448"/>
              <a:ext cx="91440" cy="91440"/>
            </a:xfrm>
            <a:custGeom>
              <a:avLst/>
              <a:gdLst>
                <a:gd name="csX0" fmla="*/ 54225 w 52934"/>
                <a:gd name="csY0" fmla="*/ 27020 h 52934"/>
                <a:gd name="csX1" fmla="*/ 27757 w 52934"/>
                <a:gd name="csY1" fmla="*/ 53488 h 52934"/>
                <a:gd name="csX2" fmla="*/ 1290 w 52934"/>
                <a:gd name="csY2" fmla="*/ 27020 h 52934"/>
                <a:gd name="csX3" fmla="*/ 27757 w 52934"/>
                <a:gd name="csY3" fmla="*/ 553 h 52934"/>
                <a:gd name="csX4" fmla="*/ 54225 w 52934"/>
                <a:gd name="csY4" fmla="*/ 27020 h 52934"/>
              </a:gdLst>
              <a:ahLst/>
              <a:cxnLst>
                <a:cxn ang="0">
                  <a:pos x="csX0" y="csY0"/>
                </a:cxn>
                <a:cxn ang="0">
                  <a:pos x="csX1" y="csY1"/>
                </a:cxn>
                <a:cxn ang="0">
                  <a:pos x="csX2" y="csY2"/>
                </a:cxn>
                <a:cxn ang="0">
                  <a:pos x="csX3" y="csY3"/>
                </a:cxn>
                <a:cxn ang="0">
                  <a:pos x="csX4" y="csY4"/>
                </a:cxn>
              </a:cxnLst>
              <a:rect l="l" t="t" r="r" b="b"/>
              <a:pathLst>
                <a:path w="52934" h="52934">
                  <a:moveTo>
                    <a:pt x="54225" y="27020"/>
                  </a:moveTo>
                  <a:cubicBezTo>
                    <a:pt x="54225" y="41638"/>
                    <a:pt x="42375" y="53488"/>
                    <a:pt x="27757" y="53488"/>
                  </a:cubicBezTo>
                  <a:cubicBezTo>
                    <a:pt x="13140" y="53488"/>
                    <a:pt x="1290" y="41638"/>
                    <a:pt x="1290" y="27020"/>
                  </a:cubicBezTo>
                  <a:cubicBezTo>
                    <a:pt x="1290" y="12403"/>
                    <a:pt x="13140" y="553"/>
                    <a:pt x="27757" y="553"/>
                  </a:cubicBezTo>
                  <a:cubicBezTo>
                    <a:pt x="42375" y="553"/>
                    <a:pt x="54225" y="12403"/>
                    <a:pt x="54225" y="27020"/>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8" name="Freeform: Shape 67">
              <a:extLst>
                <a:ext uri="{FF2B5EF4-FFF2-40B4-BE49-F238E27FC236}">
                  <a16:creationId xmlns:a16="http://schemas.microsoft.com/office/drawing/2014/main" id="{FDAC0748-B9F9-BDC2-A796-69C59F8BE879}"/>
                </a:ext>
              </a:extLst>
            </p:cNvPr>
            <p:cNvSpPr>
              <a:spLocks noChangeAspect="1"/>
            </p:cNvSpPr>
            <p:nvPr/>
          </p:nvSpPr>
          <p:spPr>
            <a:xfrm>
              <a:off x="5885878" y="2665508"/>
              <a:ext cx="91440" cy="91440"/>
            </a:xfrm>
            <a:custGeom>
              <a:avLst/>
              <a:gdLst>
                <a:gd name="csX0" fmla="*/ 54337 w 52934"/>
                <a:gd name="csY0" fmla="*/ 27039 h 52934"/>
                <a:gd name="csX1" fmla="*/ 27870 w 52934"/>
                <a:gd name="csY1" fmla="*/ 53507 h 52934"/>
                <a:gd name="csX2" fmla="*/ 1403 w 52934"/>
                <a:gd name="csY2" fmla="*/ 27039 h 52934"/>
                <a:gd name="csX3" fmla="*/ 27870 w 52934"/>
                <a:gd name="csY3" fmla="*/ 572 h 52934"/>
                <a:gd name="csX4" fmla="*/ 54337 w 52934"/>
                <a:gd name="csY4" fmla="*/ 27039 h 52934"/>
              </a:gdLst>
              <a:ahLst/>
              <a:cxnLst>
                <a:cxn ang="0">
                  <a:pos x="csX0" y="csY0"/>
                </a:cxn>
                <a:cxn ang="0">
                  <a:pos x="csX1" y="csY1"/>
                </a:cxn>
                <a:cxn ang="0">
                  <a:pos x="csX2" y="csY2"/>
                </a:cxn>
                <a:cxn ang="0">
                  <a:pos x="csX3" y="csY3"/>
                </a:cxn>
                <a:cxn ang="0">
                  <a:pos x="csX4" y="csY4"/>
                </a:cxn>
              </a:cxnLst>
              <a:rect l="l" t="t" r="r" b="b"/>
              <a:pathLst>
                <a:path w="52934" h="52934">
                  <a:moveTo>
                    <a:pt x="54337" y="27039"/>
                  </a:moveTo>
                  <a:cubicBezTo>
                    <a:pt x="54337" y="41657"/>
                    <a:pt x="42487" y="53507"/>
                    <a:pt x="27870" y="53507"/>
                  </a:cubicBezTo>
                  <a:cubicBezTo>
                    <a:pt x="13252" y="53507"/>
                    <a:pt x="1403" y="41657"/>
                    <a:pt x="1403" y="27039"/>
                  </a:cubicBezTo>
                  <a:cubicBezTo>
                    <a:pt x="1403" y="12422"/>
                    <a:pt x="13252" y="572"/>
                    <a:pt x="27870" y="572"/>
                  </a:cubicBezTo>
                  <a:cubicBezTo>
                    <a:pt x="42487" y="572"/>
                    <a:pt x="54337" y="12422"/>
                    <a:pt x="54337" y="27039"/>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69" name="Freeform: Shape 68">
              <a:extLst>
                <a:ext uri="{FF2B5EF4-FFF2-40B4-BE49-F238E27FC236}">
                  <a16:creationId xmlns:a16="http://schemas.microsoft.com/office/drawing/2014/main" id="{8937B152-F383-4D9F-C4D1-56D2608B07B5}"/>
                </a:ext>
              </a:extLst>
            </p:cNvPr>
            <p:cNvSpPr>
              <a:spLocks noChangeAspect="1"/>
            </p:cNvSpPr>
            <p:nvPr/>
          </p:nvSpPr>
          <p:spPr>
            <a:xfrm>
              <a:off x="6291954" y="2610216"/>
              <a:ext cx="91440" cy="91440"/>
            </a:xfrm>
            <a:custGeom>
              <a:avLst/>
              <a:gdLst>
                <a:gd name="csX0" fmla="*/ 54450 w 52934"/>
                <a:gd name="csY0" fmla="*/ 27024 h 52934"/>
                <a:gd name="csX1" fmla="*/ 27983 w 52934"/>
                <a:gd name="csY1" fmla="*/ 53491 h 52934"/>
                <a:gd name="csX2" fmla="*/ 1515 w 52934"/>
                <a:gd name="csY2" fmla="*/ 27024 h 52934"/>
                <a:gd name="csX3" fmla="*/ 27983 w 52934"/>
                <a:gd name="csY3" fmla="*/ 557 h 52934"/>
                <a:gd name="csX4" fmla="*/ 54450 w 52934"/>
                <a:gd name="csY4" fmla="*/ 27024 h 52934"/>
              </a:gdLst>
              <a:ahLst/>
              <a:cxnLst>
                <a:cxn ang="0">
                  <a:pos x="csX0" y="csY0"/>
                </a:cxn>
                <a:cxn ang="0">
                  <a:pos x="csX1" y="csY1"/>
                </a:cxn>
                <a:cxn ang="0">
                  <a:pos x="csX2" y="csY2"/>
                </a:cxn>
                <a:cxn ang="0">
                  <a:pos x="csX3" y="csY3"/>
                </a:cxn>
                <a:cxn ang="0">
                  <a:pos x="csX4" y="csY4"/>
                </a:cxn>
              </a:cxnLst>
              <a:rect l="l" t="t" r="r" b="b"/>
              <a:pathLst>
                <a:path w="52934" h="52934">
                  <a:moveTo>
                    <a:pt x="54450" y="27024"/>
                  </a:moveTo>
                  <a:cubicBezTo>
                    <a:pt x="54450" y="41642"/>
                    <a:pt x="42600" y="53491"/>
                    <a:pt x="27983" y="53491"/>
                  </a:cubicBezTo>
                  <a:cubicBezTo>
                    <a:pt x="13365" y="53491"/>
                    <a:pt x="1515" y="41642"/>
                    <a:pt x="1515" y="27024"/>
                  </a:cubicBezTo>
                  <a:cubicBezTo>
                    <a:pt x="1515" y="12407"/>
                    <a:pt x="13365" y="557"/>
                    <a:pt x="27983" y="557"/>
                  </a:cubicBezTo>
                  <a:cubicBezTo>
                    <a:pt x="42600" y="557"/>
                    <a:pt x="54450" y="12407"/>
                    <a:pt x="54450" y="27024"/>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0" name="Freeform: Shape 69">
              <a:extLst>
                <a:ext uri="{FF2B5EF4-FFF2-40B4-BE49-F238E27FC236}">
                  <a16:creationId xmlns:a16="http://schemas.microsoft.com/office/drawing/2014/main" id="{245B34D5-A78C-4AA8-187D-A63831AE79F7}"/>
                </a:ext>
              </a:extLst>
            </p:cNvPr>
            <p:cNvSpPr>
              <a:spLocks noChangeAspect="1"/>
            </p:cNvSpPr>
            <p:nvPr/>
          </p:nvSpPr>
          <p:spPr>
            <a:xfrm>
              <a:off x="6698030" y="2573893"/>
              <a:ext cx="91440" cy="91440"/>
            </a:xfrm>
            <a:custGeom>
              <a:avLst/>
              <a:gdLst>
                <a:gd name="csX0" fmla="*/ 54563 w 52934"/>
                <a:gd name="csY0" fmla="*/ 27014 h 52934"/>
                <a:gd name="csX1" fmla="*/ 28095 w 52934"/>
                <a:gd name="csY1" fmla="*/ 53481 h 52934"/>
                <a:gd name="csX2" fmla="*/ 1628 w 52934"/>
                <a:gd name="csY2" fmla="*/ 27014 h 52934"/>
                <a:gd name="csX3" fmla="*/ 28095 w 52934"/>
                <a:gd name="csY3" fmla="*/ 547 h 52934"/>
                <a:gd name="csX4" fmla="*/ 54563 w 52934"/>
                <a:gd name="csY4" fmla="*/ 27014 h 52934"/>
              </a:gdLst>
              <a:ahLst/>
              <a:cxnLst>
                <a:cxn ang="0">
                  <a:pos x="csX0" y="csY0"/>
                </a:cxn>
                <a:cxn ang="0">
                  <a:pos x="csX1" y="csY1"/>
                </a:cxn>
                <a:cxn ang="0">
                  <a:pos x="csX2" y="csY2"/>
                </a:cxn>
                <a:cxn ang="0">
                  <a:pos x="csX3" y="csY3"/>
                </a:cxn>
                <a:cxn ang="0">
                  <a:pos x="csX4" y="csY4"/>
                </a:cxn>
              </a:cxnLst>
              <a:rect l="l" t="t" r="r" b="b"/>
              <a:pathLst>
                <a:path w="52934" h="52934">
                  <a:moveTo>
                    <a:pt x="54563" y="27014"/>
                  </a:moveTo>
                  <a:cubicBezTo>
                    <a:pt x="54563" y="41632"/>
                    <a:pt x="42713" y="53481"/>
                    <a:pt x="28095" y="53481"/>
                  </a:cubicBezTo>
                  <a:cubicBezTo>
                    <a:pt x="13478" y="53481"/>
                    <a:pt x="1628" y="41632"/>
                    <a:pt x="1628" y="27014"/>
                  </a:cubicBezTo>
                  <a:cubicBezTo>
                    <a:pt x="1628" y="12396"/>
                    <a:pt x="13478" y="547"/>
                    <a:pt x="28095" y="547"/>
                  </a:cubicBezTo>
                  <a:cubicBezTo>
                    <a:pt x="42713" y="547"/>
                    <a:pt x="54563" y="12396"/>
                    <a:pt x="54563" y="27014"/>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1" name="Freeform: Shape 70">
              <a:extLst>
                <a:ext uri="{FF2B5EF4-FFF2-40B4-BE49-F238E27FC236}">
                  <a16:creationId xmlns:a16="http://schemas.microsoft.com/office/drawing/2014/main" id="{372A1C17-B90C-03BF-A2A6-19F7DFFFDF25}"/>
                </a:ext>
              </a:extLst>
            </p:cNvPr>
            <p:cNvSpPr>
              <a:spLocks noChangeAspect="1"/>
            </p:cNvSpPr>
            <p:nvPr/>
          </p:nvSpPr>
          <p:spPr>
            <a:xfrm>
              <a:off x="7104108" y="2599997"/>
              <a:ext cx="91440" cy="91440"/>
            </a:xfrm>
            <a:custGeom>
              <a:avLst/>
              <a:gdLst>
                <a:gd name="csX0" fmla="*/ 54675 w 52934"/>
                <a:gd name="csY0" fmla="*/ 27021 h 52934"/>
                <a:gd name="csX1" fmla="*/ 28208 w 52934"/>
                <a:gd name="csY1" fmla="*/ 53489 h 52934"/>
                <a:gd name="csX2" fmla="*/ 1741 w 52934"/>
                <a:gd name="csY2" fmla="*/ 27021 h 52934"/>
                <a:gd name="csX3" fmla="*/ 28208 w 52934"/>
                <a:gd name="csY3" fmla="*/ 554 h 52934"/>
                <a:gd name="csX4" fmla="*/ 54675 w 52934"/>
                <a:gd name="csY4" fmla="*/ 27021 h 52934"/>
              </a:gdLst>
              <a:ahLst/>
              <a:cxnLst>
                <a:cxn ang="0">
                  <a:pos x="csX0" y="csY0"/>
                </a:cxn>
                <a:cxn ang="0">
                  <a:pos x="csX1" y="csY1"/>
                </a:cxn>
                <a:cxn ang="0">
                  <a:pos x="csX2" y="csY2"/>
                </a:cxn>
                <a:cxn ang="0">
                  <a:pos x="csX3" y="csY3"/>
                </a:cxn>
                <a:cxn ang="0">
                  <a:pos x="csX4" y="csY4"/>
                </a:cxn>
              </a:cxnLst>
              <a:rect l="l" t="t" r="r" b="b"/>
              <a:pathLst>
                <a:path w="52934" h="52934">
                  <a:moveTo>
                    <a:pt x="54675" y="27021"/>
                  </a:moveTo>
                  <a:cubicBezTo>
                    <a:pt x="54675" y="41639"/>
                    <a:pt x="42826" y="53489"/>
                    <a:pt x="28208" y="53489"/>
                  </a:cubicBezTo>
                  <a:cubicBezTo>
                    <a:pt x="13591" y="53489"/>
                    <a:pt x="1741" y="41639"/>
                    <a:pt x="1741" y="27021"/>
                  </a:cubicBezTo>
                  <a:cubicBezTo>
                    <a:pt x="1741" y="12404"/>
                    <a:pt x="13591" y="554"/>
                    <a:pt x="28208" y="554"/>
                  </a:cubicBezTo>
                  <a:cubicBezTo>
                    <a:pt x="42826" y="554"/>
                    <a:pt x="54675" y="12404"/>
                    <a:pt x="54675" y="27021"/>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2" name="Freeform: Shape 71">
              <a:extLst>
                <a:ext uri="{FF2B5EF4-FFF2-40B4-BE49-F238E27FC236}">
                  <a16:creationId xmlns:a16="http://schemas.microsoft.com/office/drawing/2014/main" id="{8FE4B953-B895-3E53-B286-EE7D7316E83C}"/>
                </a:ext>
              </a:extLst>
            </p:cNvPr>
            <p:cNvSpPr>
              <a:spLocks noChangeAspect="1"/>
            </p:cNvSpPr>
            <p:nvPr/>
          </p:nvSpPr>
          <p:spPr>
            <a:xfrm>
              <a:off x="7510183" y="2585373"/>
              <a:ext cx="91440" cy="91440"/>
            </a:xfrm>
            <a:custGeom>
              <a:avLst/>
              <a:gdLst>
                <a:gd name="csX0" fmla="*/ 54788 w 52934"/>
                <a:gd name="csY0" fmla="*/ 27017 h 52934"/>
                <a:gd name="csX1" fmla="*/ 28321 w 52934"/>
                <a:gd name="csY1" fmla="*/ 53484 h 52934"/>
                <a:gd name="csX2" fmla="*/ 1854 w 52934"/>
                <a:gd name="csY2" fmla="*/ 27017 h 52934"/>
                <a:gd name="csX3" fmla="*/ 28321 w 52934"/>
                <a:gd name="csY3" fmla="*/ 550 h 52934"/>
                <a:gd name="csX4" fmla="*/ 54788 w 52934"/>
                <a:gd name="csY4" fmla="*/ 27017 h 52934"/>
              </a:gdLst>
              <a:ahLst/>
              <a:cxnLst>
                <a:cxn ang="0">
                  <a:pos x="csX0" y="csY0"/>
                </a:cxn>
                <a:cxn ang="0">
                  <a:pos x="csX1" y="csY1"/>
                </a:cxn>
                <a:cxn ang="0">
                  <a:pos x="csX2" y="csY2"/>
                </a:cxn>
                <a:cxn ang="0">
                  <a:pos x="csX3" y="csY3"/>
                </a:cxn>
                <a:cxn ang="0">
                  <a:pos x="csX4" y="csY4"/>
                </a:cxn>
              </a:cxnLst>
              <a:rect l="l" t="t" r="r" b="b"/>
              <a:pathLst>
                <a:path w="52934" h="52934">
                  <a:moveTo>
                    <a:pt x="54788" y="27017"/>
                  </a:moveTo>
                  <a:cubicBezTo>
                    <a:pt x="54788" y="41635"/>
                    <a:pt x="42939" y="53484"/>
                    <a:pt x="28321" y="53484"/>
                  </a:cubicBezTo>
                  <a:cubicBezTo>
                    <a:pt x="13703" y="53484"/>
                    <a:pt x="1854" y="41635"/>
                    <a:pt x="1854" y="27017"/>
                  </a:cubicBezTo>
                  <a:cubicBezTo>
                    <a:pt x="1854" y="12400"/>
                    <a:pt x="13703" y="550"/>
                    <a:pt x="28321" y="550"/>
                  </a:cubicBezTo>
                  <a:cubicBezTo>
                    <a:pt x="42939" y="550"/>
                    <a:pt x="54788" y="12400"/>
                    <a:pt x="54788" y="27017"/>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3" name="Freeform: Shape 72">
              <a:extLst>
                <a:ext uri="{FF2B5EF4-FFF2-40B4-BE49-F238E27FC236}">
                  <a16:creationId xmlns:a16="http://schemas.microsoft.com/office/drawing/2014/main" id="{340650C9-3681-F84F-9916-7137030FF536}"/>
                </a:ext>
              </a:extLst>
            </p:cNvPr>
            <p:cNvSpPr>
              <a:spLocks noChangeAspect="1"/>
            </p:cNvSpPr>
            <p:nvPr/>
          </p:nvSpPr>
          <p:spPr>
            <a:xfrm>
              <a:off x="7916261" y="2806268"/>
              <a:ext cx="91440" cy="91440"/>
            </a:xfrm>
            <a:custGeom>
              <a:avLst/>
              <a:gdLst>
                <a:gd name="csX0" fmla="*/ 54901 w 52934"/>
                <a:gd name="csY0" fmla="*/ 27078 h 52934"/>
                <a:gd name="csX1" fmla="*/ 28433 w 52934"/>
                <a:gd name="csY1" fmla="*/ 53546 h 52934"/>
                <a:gd name="csX2" fmla="*/ 1966 w 52934"/>
                <a:gd name="csY2" fmla="*/ 27078 h 52934"/>
                <a:gd name="csX3" fmla="*/ 28433 w 52934"/>
                <a:gd name="csY3" fmla="*/ 611 h 52934"/>
                <a:gd name="csX4" fmla="*/ 54901 w 52934"/>
                <a:gd name="csY4" fmla="*/ 27078 h 52934"/>
              </a:gdLst>
              <a:ahLst/>
              <a:cxnLst>
                <a:cxn ang="0">
                  <a:pos x="csX0" y="csY0"/>
                </a:cxn>
                <a:cxn ang="0">
                  <a:pos x="csX1" y="csY1"/>
                </a:cxn>
                <a:cxn ang="0">
                  <a:pos x="csX2" y="csY2"/>
                </a:cxn>
                <a:cxn ang="0">
                  <a:pos x="csX3" y="csY3"/>
                </a:cxn>
                <a:cxn ang="0">
                  <a:pos x="csX4" y="csY4"/>
                </a:cxn>
              </a:cxnLst>
              <a:rect l="l" t="t" r="r" b="b"/>
              <a:pathLst>
                <a:path w="52934" h="52934">
                  <a:moveTo>
                    <a:pt x="54901" y="27078"/>
                  </a:moveTo>
                  <a:cubicBezTo>
                    <a:pt x="54901" y="41696"/>
                    <a:pt x="43051" y="53546"/>
                    <a:pt x="28433" y="53546"/>
                  </a:cubicBezTo>
                  <a:cubicBezTo>
                    <a:pt x="13816" y="53546"/>
                    <a:pt x="1966" y="41696"/>
                    <a:pt x="1966" y="27078"/>
                  </a:cubicBezTo>
                  <a:cubicBezTo>
                    <a:pt x="1966" y="12461"/>
                    <a:pt x="13816" y="611"/>
                    <a:pt x="28433" y="611"/>
                  </a:cubicBezTo>
                  <a:cubicBezTo>
                    <a:pt x="43051" y="611"/>
                    <a:pt x="54901" y="12461"/>
                    <a:pt x="54901" y="27078"/>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4" name="Freeform: Shape 73">
              <a:extLst>
                <a:ext uri="{FF2B5EF4-FFF2-40B4-BE49-F238E27FC236}">
                  <a16:creationId xmlns:a16="http://schemas.microsoft.com/office/drawing/2014/main" id="{E51CC883-8859-225A-62A6-46D25F3BE607}"/>
                </a:ext>
              </a:extLst>
            </p:cNvPr>
            <p:cNvSpPr>
              <a:spLocks noChangeAspect="1"/>
            </p:cNvSpPr>
            <p:nvPr/>
          </p:nvSpPr>
          <p:spPr>
            <a:xfrm>
              <a:off x="8322337" y="2735620"/>
              <a:ext cx="91440" cy="91440"/>
            </a:xfrm>
            <a:custGeom>
              <a:avLst/>
              <a:gdLst>
                <a:gd name="csX0" fmla="*/ 55013 w 52934"/>
                <a:gd name="csY0" fmla="*/ 27059 h 52934"/>
                <a:gd name="csX1" fmla="*/ 28546 w 52934"/>
                <a:gd name="csY1" fmla="*/ 53526 h 52934"/>
                <a:gd name="csX2" fmla="*/ 2079 w 52934"/>
                <a:gd name="csY2" fmla="*/ 27059 h 52934"/>
                <a:gd name="csX3" fmla="*/ 28546 w 52934"/>
                <a:gd name="csY3" fmla="*/ 591 h 52934"/>
                <a:gd name="csX4" fmla="*/ 55013 w 52934"/>
                <a:gd name="csY4" fmla="*/ 27059 h 52934"/>
              </a:gdLst>
              <a:ahLst/>
              <a:cxnLst>
                <a:cxn ang="0">
                  <a:pos x="csX0" y="csY0"/>
                </a:cxn>
                <a:cxn ang="0">
                  <a:pos x="csX1" y="csY1"/>
                </a:cxn>
                <a:cxn ang="0">
                  <a:pos x="csX2" y="csY2"/>
                </a:cxn>
                <a:cxn ang="0">
                  <a:pos x="csX3" y="csY3"/>
                </a:cxn>
                <a:cxn ang="0">
                  <a:pos x="csX4" y="csY4"/>
                </a:cxn>
              </a:cxnLst>
              <a:rect l="l" t="t" r="r" b="b"/>
              <a:pathLst>
                <a:path w="52934" h="52934">
                  <a:moveTo>
                    <a:pt x="55013" y="27059"/>
                  </a:moveTo>
                  <a:cubicBezTo>
                    <a:pt x="55013" y="41676"/>
                    <a:pt x="43164" y="53526"/>
                    <a:pt x="28546" y="53526"/>
                  </a:cubicBezTo>
                  <a:cubicBezTo>
                    <a:pt x="13929" y="53526"/>
                    <a:pt x="2079" y="41676"/>
                    <a:pt x="2079" y="27059"/>
                  </a:cubicBezTo>
                  <a:cubicBezTo>
                    <a:pt x="2079" y="12441"/>
                    <a:pt x="13929" y="591"/>
                    <a:pt x="28546" y="591"/>
                  </a:cubicBezTo>
                  <a:cubicBezTo>
                    <a:pt x="43164" y="591"/>
                    <a:pt x="55013" y="12441"/>
                    <a:pt x="55013" y="27059"/>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5" name="Freeform: Shape 74">
              <a:extLst>
                <a:ext uri="{FF2B5EF4-FFF2-40B4-BE49-F238E27FC236}">
                  <a16:creationId xmlns:a16="http://schemas.microsoft.com/office/drawing/2014/main" id="{3423E37C-AC0F-23DD-6288-3AFF4E85E81F}"/>
                </a:ext>
              </a:extLst>
            </p:cNvPr>
            <p:cNvSpPr>
              <a:spLocks noChangeAspect="1"/>
            </p:cNvSpPr>
            <p:nvPr/>
          </p:nvSpPr>
          <p:spPr>
            <a:xfrm>
              <a:off x="8728415" y="2675247"/>
              <a:ext cx="91440" cy="91440"/>
            </a:xfrm>
            <a:custGeom>
              <a:avLst/>
              <a:gdLst>
                <a:gd name="csX0" fmla="*/ 55126 w 52934"/>
                <a:gd name="csY0" fmla="*/ 27042 h 52934"/>
                <a:gd name="csX1" fmla="*/ 28659 w 52934"/>
                <a:gd name="csY1" fmla="*/ 53509 h 52934"/>
                <a:gd name="csX2" fmla="*/ 2192 w 52934"/>
                <a:gd name="csY2" fmla="*/ 27042 h 52934"/>
                <a:gd name="csX3" fmla="*/ 28659 w 52934"/>
                <a:gd name="csY3" fmla="*/ 575 h 52934"/>
                <a:gd name="csX4" fmla="*/ 55126 w 52934"/>
                <a:gd name="csY4" fmla="*/ 27042 h 52934"/>
              </a:gdLst>
              <a:ahLst/>
              <a:cxnLst>
                <a:cxn ang="0">
                  <a:pos x="csX0" y="csY0"/>
                </a:cxn>
                <a:cxn ang="0">
                  <a:pos x="csX1" y="csY1"/>
                </a:cxn>
                <a:cxn ang="0">
                  <a:pos x="csX2" y="csY2"/>
                </a:cxn>
                <a:cxn ang="0">
                  <a:pos x="csX3" y="csY3"/>
                </a:cxn>
                <a:cxn ang="0">
                  <a:pos x="csX4" y="csY4"/>
                </a:cxn>
              </a:cxnLst>
              <a:rect l="l" t="t" r="r" b="b"/>
              <a:pathLst>
                <a:path w="52934" h="52934">
                  <a:moveTo>
                    <a:pt x="55126" y="27042"/>
                  </a:moveTo>
                  <a:cubicBezTo>
                    <a:pt x="55126" y="41660"/>
                    <a:pt x="43276" y="53509"/>
                    <a:pt x="28659" y="53509"/>
                  </a:cubicBezTo>
                  <a:cubicBezTo>
                    <a:pt x="14041" y="53509"/>
                    <a:pt x="2192" y="41660"/>
                    <a:pt x="2192" y="27042"/>
                  </a:cubicBezTo>
                  <a:cubicBezTo>
                    <a:pt x="2192" y="12424"/>
                    <a:pt x="14041" y="575"/>
                    <a:pt x="28659" y="575"/>
                  </a:cubicBezTo>
                  <a:cubicBezTo>
                    <a:pt x="43276" y="575"/>
                    <a:pt x="55126" y="12424"/>
                    <a:pt x="55126" y="27042"/>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6" name="Freeform: Shape 75">
              <a:extLst>
                <a:ext uri="{FF2B5EF4-FFF2-40B4-BE49-F238E27FC236}">
                  <a16:creationId xmlns:a16="http://schemas.microsoft.com/office/drawing/2014/main" id="{4391781D-3BFA-59F9-8305-3E9F09A54976}"/>
                </a:ext>
              </a:extLst>
            </p:cNvPr>
            <p:cNvSpPr>
              <a:spLocks noChangeAspect="1"/>
            </p:cNvSpPr>
            <p:nvPr/>
          </p:nvSpPr>
          <p:spPr>
            <a:xfrm>
              <a:off x="9134490" y="2686509"/>
              <a:ext cx="91440" cy="91440"/>
            </a:xfrm>
            <a:custGeom>
              <a:avLst/>
              <a:gdLst>
                <a:gd name="csX0" fmla="*/ 55239 w 52934"/>
                <a:gd name="csY0" fmla="*/ 27045 h 52934"/>
                <a:gd name="csX1" fmla="*/ 28772 w 52934"/>
                <a:gd name="csY1" fmla="*/ 53513 h 52934"/>
                <a:gd name="csX2" fmla="*/ 2304 w 52934"/>
                <a:gd name="csY2" fmla="*/ 27045 h 52934"/>
                <a:gd name="csX3" fmla="*/ 28772 w 52934"/>
                <a:gd name="csY3" fmla="*/ 578 h 52934"/>
                <a:gd name="csX4" fmla="*/ 55239 w 52934"/>
                <a:gd name="csY4" fmla="*/ 27045 h 52934"/>
              </a:gdLst>
              <a:ahLst/>
              <a:cxnLst>
                <a:cxn ang="0">
                  <a:pos x="csX0" y="csY0"/>
                </a:cxn>
                <a:cxn ang="0">
                  <a:pos x="csX1" y="csY1"/>
                </a:cxn>
                <a:cxn ang="0">
                  <a:pos x="csX2" y="csY2"/>
                </a:cxn>
                <a:cxn ang="0">
                  <a:pos x="csX3" y="csY3"/>
                </a:cxn>
                <a:cxn ang="0">
                  <a:pos x="csX4" y="csY4"/>
                </a:cxn>
              </a:cxnLst>
              <a:rect l="l" t="t" r="r" b="b"/>
              <a:pathLst>
                <a:path w="52934" h="52934">
                  <a:moveTo>
                    <a:pt x="55239" y="27045"/>
                  </a:moveTo>
                  <a:cubicBezTo>
                    <a:pt x="55239" y="41663"/>
                    <a:pt x="43389" y="53513"/>
                    <a:pt x="28772" y="53513"/>
                  </a:cubicBezTo>
                  <a:cubicBezTo>
                    <a:pt x="14154" y="53513"/>
                    <a:pt x="2304" y="41663"/>
                    <a:pt x="2304" y="27045"/>
                  </a:cubicBezTo>
                  <a:cubicBezTo>
                    <a:pt x="2304" y="12428"/>
                    <a:pt x="14154" y="578"/>
                    <a:pt x="28772" y="578"/>
                  </a:cubicBezTo>
                  <a:cubicBezTo>
                    <a:pt x="43389" y="578"/>
                    <a:pt x="55239" y="12428"/>
                    <a:pt x="55239" y="27045"/>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7" name="Freeform: Shape 76">
              <a:extLst>
                <a:ext uri="{FF2B5EF4-FFF2-40B4-BE49-F238E27FC236}">
                  <a16:creationId xmlns:a16="http://schemas.microsoft.com/office/drawing/2014/main" id="{6DF5D475-D35A-2594-A34D-EE93206E3E3C}"/>
                </a:ext>
              </a:extLst>
            </p:cNvPr>
            <p:cNvSpPr>
              <a:spLocks noChangeAspect="1"/>
            </p:cNvSpPr>
            <p:nvPr/>
          </p:nvSpPr>
          <p:spPr>
            <a:xfrm>
              <a:off x="9540567" y="2582838"/>
              <a:ext cx="91440" cy="91440"/>
            </a:xfrm>
            <a:custGeom>
              <a:avLst/>
              <a:gdLst>
                <a:gd name="csX0" fmla="*/ 55351 w 52934"/>
                <a:gd name="csY0" fmla="*/ 27016 h 52934"/>
                <a:gd name="csX1" fmla="*/ 28884 w 52934"/>
                <a:gd name="csY1" fmla="*/ 53484 h 52934"/>
                <a:gd name="csX2" fmla="*/ 2417 w 52934"/>
                <a:gd name="csY2" fmla="*/ 27016 h 52934"/>
                <a:gd name="csX3" fmla="*/ 28884 w 52934"/>
                <a:gd name="csY3" fmla="*/ 549 h 52934"/>
                <a:gd name="csX4" fmla="*/ 55351 w 52934"/>
                <a:gd name="csY4" fmla="*/ 27016 h 52934"/>
              </a:gdLst>
              <a:ahLst/>
              <a:cxnLst>
                <a:cxn ang="0">
                  <a:pos x="csX0" y="csY0"/>
                </a:cxn>
                <a:cxn ang="0">
                  <a:pos x="csX1" y="csY1"/>
                </a:cxn>
                <a:cxn ang="0">
                  <a:pos x="csX2" y="csY2"/>
                </a:cxn>
                <a:cxn ang="0">
                  <a:pos x="csX3" y="csY3"/>
                </a:cxn>
                <a:cxn ang="0">
                  <a:pos x="csX4" y="csY4"/>
                </a:cxn>
              </a:cxnLst>
              <a:rect l="l" t="t" r="r" b="b"/>
              <a:pathLst>
                <a:path w="52934" h="52934">
                  <a:moveTo>
                    <a:pt x="55351" y="27016"/>
                  </a:moveTo>
                  <a:cubicBezTo>
                    <a:pt x="55351" y="41634"/>
                    <a:pt x="43502" y="53484"/>
                    <a:pt x="28884" y="53484"/>
                  </a:cubicBezTo>
                  <a:cubicBezTo>
                    <a:pt x="14267" y="53484"/>
                    <a:pt x="2417" y="41634"/>
                    <a:pt x="2417" y="27016"/>
                  </a:cubicBezTo>
                  <a:cubicBezTo>
                    <a:pt x="2417" y="12399"/>
                    <a:pt x="14267" y="549"/>
                    <a:pt x="28884" y="549"/>
                  </a:cubicBezTo>
                  <a:cubicBezTo>
                    <a:pt x="43502" y="549"/>
                    <a:pt x="55351" y="12399"/>
                    <a:pt x="55351" y="27016"/>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8" name="Freeform: Shape 77">
              <a:extLst>
                <a:ext uri="{FF2B5EF4-FFF2-40B4-BE49-F238E27FC236}">
                  <a16:creationId xmlns:a16="http://schemas.microsoft.com/office/drawing/2014/main" id="{EC1C83E8-E9FD-61D4-9EDE-C601E7C9A75C}"/>
                </a:ext>
              </a:extLst>
            </p:cNvPr>
            <p:cNvSpPr>
              <a:spLocks noChangeAspect="1"/>
            </p:cNvSpPr>
            <p:nvPr/>
          </p:nvSpPr>
          <p:spPr>
            <a:xfrm>
              <a:off x="9946644" y="2690270"/>
              <a:ext cx="91440" cy="91440"/>
            </a:xfrm>
            <a:custGeom>
              <a:avLst/>
              <a:gdLst>
                <a:gd name="csX0" fmla="*/ 55464 w 52934"/>
                <a:gd name="csY0" fmla="*/ 27046 h 52934"/>
                <a:gd name="csX1" fmla="*/ 28997 w 52934"/>
                <a:gd name="csY1" fmla="*/ 53514 h 52934"/>
                <a:gd name="csX2" fmla="*/ 2530 w 52934"/>
                <a:gd name="csY2" fmla="*/ 27046 h 52934"/>
                <a:gd name="csX3" fmla="*/ 28997 w 52934"/>
                <a:gd name="csY3" fmla="*/ 579 h 52934"/>
                <a:gd name="csX4" fmla="*/ 55464 w 52934"/>
                <a:gd name="csY4" fmla="*/ 27046 h 52934"/>
              </a:gdLst>
              <a:ahLst/>
              <a:cxnLst>
                <a:cxn ang="0">
                  <a:pos x="csX0" y="csY0"/>
                </a:cxn>
                <a:cxn ang="0">
                  <a:pos x="csX1" y="csY1"/>
                </a:cxn>
                <a:cxn ang="0">
                  <a:pos x="csX2" y="csY2"/>
                </a:cxn>
                <a:cxn ang="0">
                  <a:pos x="csX3" y="csY3"/>
                </a:cxn>
                <a:cxn ang="0">
                  <a:pos x="csX4" y="csY4"/>
                </a:cxn>
              </a:cxnLst>
              <a:rect l="l" t="t" r="r" b="b"/>
              <a:pathLst>
                <a:path w="52934" h="52934">
                  <a:moveTo>
                    <a:pt x="55464" y="27046"/>
                  </a:moveTo>
                  <a:cubicBezTo>
                    <a:pt x="55464" y="41664"/>
                    <a:pt x="43614" y="53514"/>
                    <a:pt x="28997" y="53514"/>
                  </a:cubicBezTo>
                  <a:cubicBezTo>
                    <a:pt x="14379" y="53514"/>
                    <a:pt x="2530" y="41664"/>
                    <a:pt x="2530" y="27046"/>
                  </a:cubicBezTo>
                  <a:cubicBezTo>
                    <a:pt x="2530" y="12429"/>
                    <a:pt x="14379" y="579"/>
                    <a:pt x="28997" y="579"/>
                  </a:cubicBezTo>
                  <a:cubicBezTo>
                    <a:pt x="43614" y="579"/>
                    <a:pt x="55464" y="12429"/>
                    <a:pt x="55464" y="27046"/>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79" name="Freeform: Shape 78">
              <a:extLst>
                <a:ext uri="{FF2B5EF4-FFF2-40B4-BE49-F238E27FC236}">
                  <a16:creationId xmlns:a16="http://schemas.microsoft.com/office/drawing/2014/main" id="{01A26D3B-EA9B-2757-B604-7EDADA4D46F4}"/>
                </a:ext>
              </a:extLst>
            </p:cNvPr>
            <p:cNvSpPr>
              <a:spLocks noChangeAspect="1"/>
            </p:cNvSpPr>
            <p:nvPr/>
          </p:nvSpPr>
          <p:spPr>
            <a:xfrm>
              <a:off x="10352719" y="2791395"/>
              <a:ext cx="91440" cy="91440"/>
            </a:xfrm>
            <a:custGeom>
              <a:avLst/>
              <a:gdLst>
                <a:gd name="csX0" fmla="*/ 55577 w 52934"/>
                <a:gd name="csY0" fmla="*/ 27074 h 52934"/>
                <a:gd name="csX1" fmla="*/ 29110 w 52934"/>
                <a:gd name="csY1" fmla="*/ 53542 h 52934"/>
                <a:gd name="csX2" fmla="*/ 2642 w 52934"/>
                <a:gd name="csY2" fmla="*/ 27074 h 52934"/>
                <a:gd name="csX3" fmla="*/ 29110 w 52934"/>
                <a:gd name="csY3" fmla="*/ 607 h 52934"/>
                <a:gd name="csX4" fmla="*/ 55577 w 52934"/>
                <a:gd name="csY4" fmla="*/ 27074 h 52934"/>
              </a:gdLst>
              <a:ahLst/>
              <a:cxnLst>
                <a:cxn ang="0">
                  <a:pos x="csX0" y="csY0"/>
                </a:cxn>
                <a:cxn ang="0">
                  <a:pos x="csX1" y="csY1"/>
                </a:cxn>
                <a:cxn ang="0">
                  <a:pos x="csX2" y="csY2"/>
                </a:cxn>
                <a:cxn ang="0">
                  <a:pos x="csX3" y="csY3"/>
                </a:cxn>
                <a:cxn ang="0">
                  <a:pos x="csX4" y="csY4"/>
                </a:cxn>
              </a:cxnLst>
              <a:rect l="l" t="t" r="r" b="b"/>
              <a:pathLst>
                <a:path w="52934" h="52934">
                  <a:moveTo>
                    <a:pt x="55577" y="27074"/>
                  </a:moveTo>
                  <a:cubicBezTo>
                    <a:pt x="55577" y="41692"/>
                    <a:pt x="43727" y="53542"/>
                    <a:pt x="29110" y="53542"/>
                  </a:cubicBezTo>
                  <a:cubicBezTo>
                    <a:pt x="14492" y="53542"/>
                    <a:pt x="2642" y="41692"/>
                    <a:pt x="2642" y="27074"/>
                  </a:cubicBezTo>
                  <a:cubicBezTo>
                    <a:pt x="2642" y="12457"/>
                    <a:pt x="14492" y="607"/>
                    <a:pt x="29110" y="607"/>
                  </a:cubicBezTo>
                  <a:cubicBezTo>
                    <a:pt x="43727" y="607"/>
                    <a:pt x="55577" y="12457"/>
                    <a:pt x="55577" y="27074"/>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0" name="Freeform: Shape 79">
              <a:extLst>
                <a:ext uri="{FF2B5EF4-FFF2-40B4-BE49-F238E27FC236}">
                  <a16:creationId xmlns:a16="http://schemas.microsoft.com/office/drawing/2014/main" id="{06306261-1EAA-F3B5-F0A4-211A9C4E2CA8}"/>
                </a:ext>
              </a:extLst>
            </p:cNvPr>
            <p:cNvSpPr>
              <a:spLocks noChangeAspect="1"/>
            </p:cNvSpPr>
            <p:nvPr/>
          </p:nvSpPr>
          <p:spPr>
            <a:xfrm>
              <a:off x="10758797" y="2757560"/>
              <a:ext cx="91440" cy="91440"/>
            </a:xfrm>
            <a:custGeom>
              <a:avLst/>
              <a:gdLst>
                <a:gd name="csX0" fmla="*/ 55689 w 52934"/>
                <a:gd name="csY0" fmla="*/ 27065 h 52934"/>
                <a:gd name="csX1" fmla="*/ 29222 w 52934"/>
                <a:gd name="csY1" fmla="*/ 53532 h 52934"/>
                <a:gd name="csX2" fmla="*/ 2755 w 52934"/>
                <a:gd name="csY2" fmla="*/ 27065 h 52934"/>
                <a:gd name="csX3" fmla="*/ 29222 w 52934"/>
                <a:gd name="csY3" fmla="*/ 598 h 52934"/>
                <a:gd name="csX4" fmla="*/ 55689 w 52934"/>
                <a:gd name="csY4" fmla="*/ 27065 h 52934"/>
              </a:gdLst>
              <a:ahLst/>
              <a:cxnLst>
                <a:cxn ang="0">
                  <a:pos x="csX0" y="csY0"/>
                </a:cxn>
                <a:cxn ang="0">
                  <a:pos x="csX1" y="csY1"/>
                </a:cxn>
                <a:cxn ang="0">
                  <a:pos x="csX2" y="csY2"/>
                </a:cxn>
                <a:cxn ang="0">
                  <a:pos x="csX3" y="csY3"/>
                </a:cxn>
                <a:cxn ang="0">
                  <a:pos x="csX4" y="csY4"/>
                </a:cxn>
              </a:cxnLst>
              <a:rect l="l" t="t" r="r" b="b"/>
              <a:pathLst>
                <a:path w="52934" h="52934">
                  <a:moveTo>
                    <a:pt x="55689" y="27065"/>
                  </a:moveTo>
                  <a:cubicBezTo>
                    <a:pt x="55689" y="41682"/>
                    <a:pt x="43840" y="53532"/>
                    <a:pt x="29222" y="53532"/>
                  </a:cubicBezTo>
                  <a:cubicBezTo>
                    <a:pt x="14604" y="53532"/>
                    <a:pt x="2755" y="41682"/>
                    <a:pt x="2755" y="27065"/>
                  </a:cubicBezTo>
                  <a:cubicBezTo>
                    <a:pt x="2755" y="12447"/>
                    <a:pt x="14604" y="598"/>
                    <a:pt x="29222" y="598"/>
                  </a:cubicBezTo>
                  <a:cubicBezTo>
                    <a:pt x="43840" y="598"/>
                    <a:pt x="55689" y="12447"/>
                    <a:pt x="55689" y="27065"/>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1" name="Freeform: Shape 80">
              <a:extLst>
                <a:ext uri="{FF2B5EF4-FFF2-40B4-BE49-F238E27FC236}">
                  <a16:creationId xmlns:a16="http://schemas.microsoft.com/office/drawing/2014/main" id="{C0A91D9A-98F7-7BA5-6CB5-038945E4C84A}"/>
                </a:ext>
              </a:extLst>
            </p:cNvPr>
            <p:cNvSpPr>
              <a:spLocks noChangeAspect="1"/>
            </p:cNvSpPr>
            <p:nvPr/>
          </p:nvSpPr>
          <p:spPr>
            <a:xfrm>
              <a:off x="11164874" y="2696111"/>
              <a:ext cx="91440" cy="91440"/>
            </a:xfrm>
            <a:custGeom>
              <a:avLst/>
              <a:gdLst>
                <a:gd name="csX0" fmla="*/ 55802 w 52934"/>
                <a:gd name="csY0" fmla="*/ 27048 h 52934"/>
                <a:gd name="csX1" fmla="*/ 29335 w 52934"/>
                <a:gd name="csY1" fmla="*/ 53515 h 52934"/>
                <a:gd name="csX2" fmla="*/ 2868 w 52934"/>
                <a:gd name="csY2" fmla="*/ 27048 h 52934"/>
                <a:gd name="csX3" fmla="*/ 29335 w 52934"/>
                <a:gd name="csY3" fmla="*/ 581 h 52934"/>
                <a:gd name="csX4" fmla="*/ 55802 w 52934"/>
                <a:gd name="csY4" fmla="*/ 27048 h 52934"/>
              </a:gdLst>
              <a:ahLst/>
              <a:cxnLst>
                <a:cxn ang="0">
                  <a:pos x="csX0" y="csY0"/>
                </a:cxn>
                <a:cxn ang="0">
                  <a:pos x="csX1" y="csY1"/>
                </a:cxn>
                <a:cxn ang="0">
                  <a:pos x="csX2" y="csY2"/>
                </a:cxn>
                <a:cxn ang="0">
                  <a:pos x="csX3" y="csY3"/>
                </a:cxn>
                <a:cxn ang="0">
                  <a:pos x="csX4" y="csY4"/>
                </a:cxn>
              </a:cxnLst>
              <a:rect l="l" t="t" r="r" b="b"/>
              <a:pathLst>
                <a:path w="52934" h="52934">
                  <a:moveTo>
                    <a:pt x="55802" y="27048"/>
                  </a:moveTo>
                  <a:cubicBezTo>
                    <a:pt x="55802" y="41665"/>
                    <a:pt x="43952" y="53515"/>
                    <a:pt x="29335" y="53515"/>
                  </a:cubicBezTo>
                  <a:cubicBezTo>
                    <a:pt x="14717" y="53515"/>
                    <a:pt x="2868" y="41665"/>
                    <a:pt x="2868" y="27048"/>
                  </a:cubicBezTo>
                  <a:cubicBezTo>
                    <a:pt x="2868" y="12430"/>
                    <a:pt x="14717" y="581"/>
                    <a:pt x="29335" y="581"/>
                  </a:cubicBezTo>
                  <a:cubicBezTo>
                    <a:pt x="43952" y="581"/>
                    <a:pt x="55802" y="12430"/>
                    <a:pt x="55802" y="27048"/>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2" name="Freeform: Shape 81">
              <a:extLst>
                <a:ext uri="{FF2B5EF4-FFF2-40B4-BE49-F238E27FC236}">
                  <a16:creationId xmlns:a16="http://schemas.microsoft.com/office/drawing/2014/main" id="{1A467FBE-85F1-25B2-7B17-A2CDCFE3A5C8}"/>
                </a:ext>
              </a:extLst>
            </p:cNvPr>
            <p:cNvSpPr>
              <a:spLocks noChangeAspect="1"/>
            </p:cNvSpPr>
            <p:nvPr/>
          </p:nvSpPr>
          <p:spPr>
            <a:xfrm>
              <a:off x="11570949" y="2888034"/>
              <a:ext cx="91440" cy="91440"/>
            </a:xfrm>
            <a:custGeom>
              <a:avLst/>
              <a:gdLst>
                <a:gd name="csX0" fmla="*/ 55915 w 52934"/>
                <a:gd name="csY0" fmla="*/ 27101 h 52934"/>
                <a:gd name="csX1" fmla="*/ 29448 w 52934"/>
                <a:gd name="csY1" fmla="*/ 53568 h 52934"/>
                <a:gd name="csX2" fmla="*/ 2980 w 52934"/>
                <a:gd name="csY2" fmla="*/ 27101 h 52934"/>
                <a:gd name="csX3" fmla="*/ 29448 w 52934"/>
                <a:gd name="csY3" fmla="*/ 634 h 52934"/>
                <a:gd name="csX4" fmla="*/ 55915 w 52934"/>
                <a:gd name="csY4" fmla="*/ 27101 h 52934"/>
              </a:gdLst>
              <a:ahLst/>
              <a:cxnLst>
                <a:cxn ang="0">
                  <a:pos x="csX0" y="csY0"/>
                </a:cxn>
                <a:cxn ang="0">
                  <a:pos x="csX1" y="csY1"/>
                </a:cxn>
                <a:cxn ang="0">
                  <a:pos x="csX2" y="csY2"/>
                </a:cxn>
                <a:cxn ang="0">
                  <a:pos x="csX3" y="csY3"/>
                </a:cxn>
                <a:cxn ang="0">
                  <a:pos x="csX4" y="csY4"/>
                </a:cxn>
              </a:cxnLst>
              <a:rect l="l" t="t" r="r" b="b"/>
              <a:pathLst>
                <a:path w="52934" h="52934">
                  <a:moveTo>
                    <a:pt x="55915" y="27101"/>
                  </a:moveTo>
                  <a:cubicBezTo>
                    <a:pt x="55915" y="41719"/>
                    <a:pt x="44065" y="53568"/>
                    <a:pt x="29448" y="53568"/>
                  </a:cubicBezTo>
                  <a:cubicBezTo>
                    <a:pt x="14830" y="53568"/>
                    <a:pt x="2980" y="41719"/>
                    <a:pt x="2980" y="27101"/>
                  </a:cubicBezTo>
                  <a:cubicBezTo>
                    <a:pt x="2980" y="12484"/>
                    <a:pt x="14830" y="634"/>
                    <a:pt x="29448" y="634"/>
                  </a:cubicBezTo>
                  <a:cubicBezTo>
                    <a:pt x="44065" y="634"/>
                    <a:pt x="55915" y="12484"/>
                    <a:pt x="55915" y="27101"/>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3" name="Freeform: Shape 82">
              <a:extLst>
                <a:ext uri="{FF2B5EF4-FFF2-40B4-BE49-F238E27FC236}">
                  <a16:creationId xmlns:a16="http://schemas.microsoft.com/office/drawing/2014/main" id="{0D35D7CF-AFBE-09A4-83C2-99EDF997D77E}"/>
                </a:ext>
              </a:extLst>
            </p:cNvPr>
            <p:cNvSpPr/>
            <p:nvPr/>
          </p:nvSpPr>
          <p:spPr>
            <a:xfrm>
              <a:off x="1869618" y="1700419"/>
              <a:ext cx="9745838" cy="1232121"/>
            </a:xfrm>
            <a:custGeom>
              <a:avLst/>
              <a:gdLst>
                <a:gd name="csX0" fmla="*/ 1628 w 7535165"/>
                <a:gd name="csY0" fmla="*/ 463 h 952636"/>
                <a:gd name="csX1" fmla="*/ 315593 w 7535165"/>
                <a:gd name="csY1" fmla="*/ 431934 h 952636"/>
                <a:gd name="csX2" fmla="*/ 629559 w 7535165"/>
                <a:gd name="csY2" fmla="*/ 510198 h 952636"/>
                <a:gd name="csX3" fmla="*/ 943524 w 7535165"/>
                <a:gd name="csY3" fmla="*/ 564615 h 952636"/>
                <a:gd name="csX4" fmla="*/ 1257489 w 7535165"/>
                <a:gd name="csY4" fmla="*/ 602151 h 952636"/>
                <a:gd name="csX5" fmla="*/ 1571454 w 7535165"/>
                <a:gd name="csY5" fmla="*/ 745186 h 952636"/>
                <a:gd name="csX6" fmla="*/ 1885420 w 7535165"/>
                <a:gd name="csY6" fmla="*/ 684712 h 952636"/>
                <a:gd name="csX7" fmla="*/ 2199385 w 7535165"/>
                <a:gd name="csY7" fmla="*/ 790265 h 952636"/>
                <a:gd name="csX8" fmla="*/ 2513350 w 7535165"/>
                <a:gd name="csY8" fmla="*/ 685687 h 952636"/>
                <a:gd name="csX9" fmla="*/ 2827315 w 7535165"/>
                <a:gd name="csY9" fmla="*/ 728427 h 952636"/>
                <a:gd name="csX10" fmla="*/ 3141281 w 7535165"/>
                <a:gd name="csY10" fmla="*/ 781049 h 952636"/>
                <a:gd name="csX11" fmla="*/ 3455246 w 7535165"/>
                <a:gd name="csY11" fmla="*/ 738299 h 952636"/>
                <a:gd name="csX12" fmla="*/ 3769211 w 7535165"/>
                <a:gd name="csY12" fmla="*/ 710215 h 952636"/>
                <a:gd name="csX13" fmla="*/ 4083176 w 7535165"/>
                <a:gd name="csY13" fmla="*/ 730398 h 952636"/>
                <a:gd name="csX14" fmla="*/ 4397142 w 7535165"/>
                <a:gd name="csY14" fmla="*/ 719092 h 952636"/>
                <a:gd name="csX15" fmla="*/ 4711106 w 7535165"/>
                <a:gd name="csY15" fmla="*/ 889881 h 952636"/>
                <a:gd name="csX16" fmla="*/ 5025072 w 7535165"/>
                <a:gd name="csY16" fmla="*/ 835258 h 952636"/>
                <a:gd name="csX17" fmla="*/ 5339037 w 7535165"/>
                <a:gd name="csY17" fmla="*/ 788581 h 952636"/>
                <a:gd name="csX18" fmla="*/ 5653003 w 7535165"/>
                <a:gd name="csY18" fmla="*/ 797287 h 952636"/>
                <a:gd name="csX19" fmla="*/ 5966967 w 7535165"/>
                <a:gd name="csY19" fmla="*/ 717131 h 952636"/>
                <a:gd name="csX20" fmla="*/ 6280933 w 7535165"/>
                <a:gd name="csY20" fmla="*/ 800194 h 952636"/>
                <a:gd name="csX21" fmla="*/ 6594898 w 7535165"/>
                <a:gd name="csY21" fmla="*/ 878381 h 952636"/>
                <a:gd name="csX22" fmla="*/ 6908863 w 7535165"/>
                <a:gd name="csY22" fmla="*/ 852221 h 952636"/>
                <a:gd name="csX23" fmla="*/ 7222828 w 7535165"/>
                <a:gd name="csY23" fmla="*/ 804710 h 952636"/>
                <a:gd name="csX24" fmla="*/ 7536794 w 7535165"/>
                <a:gd name="csY24" fmla="*/ 953099 h 952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Lst>
              <a:rect l="l" t="t" r="r" b="b"/>
              <a:pathLst>
                <a:path w="7535165" h="952636">
                  <a:moveTo>
                    <a:pt x="1628" y="463"/>
                  </a:moveTo>
                  <a:lnTo>
                    <a:pt x="315593" y="431934"/>
                  </a:lnTo>
                  <a:lnTo>
                    <a:pt x="629559" y="510198"/>
                  </a:lnTo>
                  <a:lnTo>
                    <a:pt x="943524" y="564615"/>
                  </a:lnTo>
                  <a:lnTo>
                    <a:pt x="1257489" y="602151"/>
                  </a:lnTo>
                  <a:lnTo>
                    <a:pt x="1571454" y="745186"/>
                  </a:lnTo>
                  <a:lnTo>
                    <a:pt x="1885420" y="684712"/>
                  </a:lnTo>
                  <a:lnTo>
                    <a:pt x="2199385" y="790265"/>
                  </a:lnTo>
                  <a:lnTo>
                    <a:pt x="2513350" y="685687"/>
                  </a:lnTo>
                  <a:lnTo>
                    <a:pt x="2827315" y="728427"/>
                  </a:lnTo>
                  <a:lnTo>
                    <a:pt x="3141281" y="781049"/>
                  </a:lnTo>
                  <a:lnTo>
                    <a:pt x="3455246" y="738299"/>
                  </a:lnTo>
                  <a:lnTo>
                    <a:pt x="3769211" y="710215"/>
                  </a:lnTo>
                  <a:lnTo>
                    <a:pt x="4083176" y="730398"/>
                  </a:lnTo>
                  <a:lnTo>
                    <a:pt x="4397142" y="719092"/>
                  </a:lnTo>
                  <a:lnTo>
                    <a:pt x="4711106" y="889881"/>
                  </a:lnTo>
                  <a:lnTo>
                    <a:pt x="5025072" y="835258"/>
                  </a:lnTo>
                  <a:lnTo>
                    <a:pt x="5339037" y="788581"/>
                  </a:lnTo>
                  <a:lnTo>
                    <a:pt x="5653003" y="797287"/>
                  </a:lnTo>
                  <a:lnTo>
                    <a:pt x="5966967" y="717131"/>
                  </a:lnTo>
                  <a:lnTo>
                    <a:pt x="6280933" y="800194"/>
                  </a:lnTo>
                  <a:lnTo>
                    <a:pt x="6594898" y="878381"/>
                  </a:lnTo>
                  <a:lnTo>
                    <a:pt x="6908863" y="852221"/>
                  </a:lnTo>
                  <a:lnTo>
                    <a:pt x="7222828" y="804710"/>
                  </a:lnTo>
                  <a:lnTo>
                    <a:pt x="7536794" y="953099"/>
                  </a:lnTo>
                </a:path>
              </a:pathLst>
            </a:custGeom>
            <a:noFill/>
            <a:ln w="19050"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4" name="Freeform: Shape 83">
              <a:extLst>
                <a:ext uri="{FF2B5EF4-FFF2-40B4-BE49-F238E27FC236}">
                  <a16:creationId xmlns:a16="http://schemas.microsoft.com/office/drawing/2014/main" id="{13B2D154-E581-7F98-BC12-47A9B8AD3BEB}"/>
                </a:ext>
              </a:extLst>
            </p:cNvPr>
            <p:cNvSpPr/>
            <p:nvPr/>
          </p:nvSpPr>
          <p:spPr>
            <a:xfrm>
              <a:off x="1863919" y="1700419"/>
              <a:ext cx="11400" cy="2738"/>
            </a:xfrm>
            <a:custGeom>
              <a:avLst/>
              <a:gdLst>
                <a:gd name="csX0" fmla="*/ 276 w 8813"/>
                <a:gd name="csY0" fmla="*/ 292 h 2117"/>
                <a:gd name="csX1" fmla="*/ 9089 w 8813"/>
                <a:gd name="csY1" fmla="*/ 292 h 2117"/>
              </a:gdLst>
              <a:ahLst/>
              <a:cxnLst>
                <a:cxn ang="0">
                  <a:pos x="csX0" y="csY0"/>
                </a:cxn>
                <a:cxn ang="0">
                  <a:pos x="csX1" y="csY1"/>
                </a:cxn>
              </a:cxnLst>
              <a:rect l="l" t="t" r="r" b="b"/>
              <a:pathLst>
                <a:path w="8813" h="2117">
                  <a:moveTo>
                    <a:pt x="276" y="292"/>
                  </a:moveTo>
                  <a:lnTo>
                    <a:pt x="9089" y="292"/>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5" name="Freeform: Shape 84">
              <a:extLst>
                <a:ext uri="{FF2B5EF4-FFF2-40B4-BE49-F238E27FC236}">
                  <a16:creationId xmlns:a16="http://schemas.microsoft.com/office/drawing/2014/main" id="{95F43617-C8C9-29A8-DB7E-4DE394E92C47}"/>
                </a:ext>
              </a:extLst>
            </p:cNvPr>
            <p:cNvSpPr/>
            <p:nvPr/>
          </p:nvSpPr>
          <p:spPr>
            <a:xfrm>
              <a:off x="2275695" y="2403330"/>
              <a:ext cx="2738" cy="210384"/>
            </a:xfrm>
            <a:custGeom>
              <a:avLst/>
              <a:gdLst>
                <a:gd name="csX0" fmla="*/ 388 w 2117"/>
                <a:gd name="csY0" fmla="*/ 163179 h 162662"/>
                <a:gd name="csX1" fmla="*/ 388 w 2117"/>
                <a:gd name="csY1" fmla="*/ 516 h 162662"/>
              </a:gdLst>
              <a:ahLst/>
              <a:cxnLst>
                <a:cxn ang="0">
                  <a:pos x="csX0" y="csY0"/>
                </a:cxn>
                <a:cxn ang="0">
                  <a:pos x="csX1" y="csY1"/>
                </a:cxn>
              </a:cxnLst>
              <a:rect l="l" t="t" r="r" b="b"/>
              <a:pathLst>
                <a:path w="2117" h="162662">
                  <a:moveTo>
                    <a:pt x="388" y="163179"/>
                  </a:moveTo>
                  <a:lnTo>
                    <a:pt x="388" y="516"/>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6" name="Freeform: Shape 85">
              <a:extLst>
                <a:ext uri="{FF2B5EF4-FFF2-40B4-BE49-F238E27FC236}">
                  <a16:creationId xmlns:a16="http://schemas.microsoft.com/office/drawing/2014/main" id="{0A809013-4AC6-284F-CB3D-054BBF2C053D}"/>
                </a:ext>
              </a:extLst>
            </p:cNvPr>
            <p:cNvSpPr/>
            <p:nvPr/>
          </p:nvSpPr>
          <p:spPr>
            <a:xfrm>
              <a:off x="2681773" y="3301946"/>
              <a:ext cx="2738" cy="435282"/>
            </a:xfrm>
            <a:custGeom>
              <a:avLst/>
              <a:gdLst>
                <a:gd name="csX0" fmla="*/ 501 w 2117"/>
                <a:gd name="csY0" fmla="*/ 337344 h 336546"/>
                <a:gd name="csX1" fmla="*/ 501 w 2117"/>
                <a:gd name="csY1" fmla="*/ 797 h 336546"/>
              </a:gdLst>
              <a:ahLst/>
              <a:cxnLst>
                <a:cxn ang="0">
                  <a:pos x="csX0" y="csY0"/>
                </a:cxn>
                <a:cxn ang="0">
                  <a:pos x="csX1" y="csY1"/>
                </a:cxn>
              </a:cxnLst>
              <a:rect l="l" t="t" r="r" b="b"/>
              <a:pathLst>
                <a:path w="2117" h="336546">
                  <a:moveTo>
                    <a:pt x="501" y="337344"/>
                  </a:moveTo>
                  <a:lnTo>
                    <a:pt x="501" y="797"/>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7" name="Freeform: Shape 86">
              <a:extLst>
                <a:ext uri="{FF2B5EF4-FFF2-40B4-BE49-F238E27FC236}">
                  <a16:creationId xmlns:a16="http://schemas.microsoft.com/office/drawing/2014/main" id="{BBFEDECB-2815-1347-6324-2B4939C17F17}"/>
                </a:ext>
              </a:extLst>
            </p:cNvPr>
            <p:cNvSpPr/>
            <p:nvPr/>
          </p:nvSpPr>
          <p:spPr>
            <a:xfrm>
              <a:off x="3087848" y="3587793"/>
              <a:ext cx="2738" cy="513489"/>
            </a:xfrm>
            <a:custGeom>
              <a:avLst/>
              <a:gdLst>
                <a:gd name="csX0" fmla="*/ 614 w 2117"/>
                <a:gd name="csY0" fmla="*/ 397899 h 397012"/>
                <a:gd name="csX1" fmla="*/ 614 w 2117"/>
                <a:gd name="csY1" fmla="*/ 887 h 397012"/>
              </a:gdLst>
              <a:ahLst/>
              <a:cxnLst>
                <a:cxn ang="0">
                  <a:pos x="csX0" y="csY0"/>
                </a:cxn>
                <a:cxn ang="0">
                  <a:pos x="csX1" y="csY1"/>
                </a:cxn>
              </a:cxnLst>
              <a:rect l="l" t="t" r="r" b="b"/>
              <a:pathLst>
                <a:path w="2117" h="397012">
                  <a:moveTo>
                    <a:pt x="614" y="397899"/>
                  </a:moveTo>
                  <a:lnTo>
                    <a:pt x="614" y="887"/>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8" name="Freeform: Shape 87">
              <a:extLst>
                <a:ext uri="{FF2B5EF4-FFF2-40B4-BE49-F238E27FC236}">
                  <a16:creationId xmlns:a16="http://schemas.microsoft.com/office/drawing/2014/main" id="{AA7AFC82-D8BC-8D59-E3F0-23FF1767DC28}"/>
                </a:ext>
              </a:extLst>
            </p:cNvPr>
            <p:cNvSpPr/>
            <p:nvPr/>
          </p:nvSpPr>
          <p:spPr>
            <a:xfrm>
              <a:off x="3493925" y="3758137"/>
              <a:ext cx="2738" cy="545605"/>
            </a:xfrm>
            <a:custGeom>
              <a:avLst/>
              <a:gdLst>
                <a:gd name="csX0" fmla="*/ 727 w 2117"/>
                <a:gd name="csY0" fmla="*/ 422783 h 421843"/>
                <a:gd name="csX1" fmla="*/ 727 w 2117"/>
                <a:gd name="csY1" fmla="*/ 939 h 421843"/>
              </a:gdLst>
              <a:ahLst/>
              <a:cxnLst>
                <a:cxn ang="0">
                  <a:pos x="csX0" y="csY0"/>
                </a:cxn>
                <a:cxn ang="0">
                  <a:pos x="csX1" y="csY1"/>
                </a:cxn>
              </a:cxnLst>
              <a:rect l="l" t="t" r="r" b="b"/>
              <a:pathLst>
                <a:path w="2117" h="421843">
                  <a:moveTo>
                    <a:pt x="727" y="422783"/>
                  </a:moveTo>
                  <a:lnTo>
                    <a:pt x="727" y="939"/>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89" name="Freeform: Shape 88">
              <a:extLst>
                <a:ext uri="{FF2B5EF4-FFF2-40B4-BE49-F238E27FC236}">
                  <a16:creationId xmlns:a16="http://schemas.microsoft.com/office/drawing/2014/main" id="{C19CA5D2-7E46-FC3E-48B8-382E5965C4D3}"/>
                </a:ext>
              </a:extLst>
            </p:cNvPr>
            <p:cNvSpPr/>
            <p:nvPr/>
          </p:nvSpPr>
          <p:spPr>
            <a:xfrm>
              <a:off x="3900002" y="3959888"/>
              <a:ext cx="2738" cy="550412"/>
            </a:xfrm>
            <a:custGeom>
              <a:avLst/>
              <a:gdLst>
                <a:gd name="csX0" fmla="*/ 839 w 2117"/>
                <a:gd name="csY0" fmla="*/ 426557 h 425561"/>
                <a:gd name="csX1" fmla="*/ 839 w 2117"/>
                <a:gd name="csY1" fmla="*/ 995 h 425561"/>
              </a:gdLst>
              <a:ahLst/>
              <a:cxnLst>
                <a:cxn ang="0">
                  <a:pos x="csX0" y="csY0"/>
                </a:cxn>
                <a:cxn ang="0">
                  <a:pos x="csX1" y="csY1"/>
                </a:cxn>
              </a:cxnLst>
              <a:rect l="l" t="t" r="r" b="b"/>
              <a:pathLst>
                <a:path w="2117" h="425561">
                  <a:moveTo>
                    <a:pt x="839" y="426557"/>
                  </a:moveTo>
                  <a:lnTo>
                    <a:pt x="839" y="995"/>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0" name="Freeform: Shape 89">
              <a:extLst>
                <a:ext uri="{FF2B5EF4-FFF2-40B4-BE49-F238E27FC236}">
                  <a16:creationId xmlns:a16="http://schemas.microsoft.com/office/drawing/2014/main" id="{CF56B859-7314-24CD-9263-A83A1B6B9AC1}"/>
                </a:ext>
              </a:extLst>
            </p:cNvPr>
            <p:cNvSpPr/>
            <p:nvPr/>
          </p:nvSpPr>
          <p:spPr>
            <a:xfrm>
              <a:off x="4306078" y="3852897"/>
              <a:ext cx="2738" cy="562950"/>
            </a:xfrm>
            <a:custGeom>
              <a:avLst/>
              <a:gdLst>
                <a:gd name="csX0" fmla="*/ 952 w 2117"/>
                <a:gd name="csY0" fmla="*/ 436223 h 435255"/>
                <a:gd name="csX1" fmla="*/ 952 w 2117"/>
                <a:gd name="csY1" fmla="*/ 967 h 435255"/>
              </a:gdLst>
              <a:ahLst/>
              <a:cxnLst>
                <a:cxn ang="0">
                  <a:pos x="csX0" y="csY0"/>
                </a:cxn>
                <a:cxn ang="0">
                  <a:pos x="csX1" y="csY1"/>
                </a:cxn>
              </a:cxnLst>
              <a:rect l="l" t="t" r="r" b="b"/>
              <a:pathLst>
                <a:path w="2117" h="435255">
                  <a:moveTo>
                    <a:pt x="952" y="436223"/>
                  </a:moveTo>
                  <a:lnTo>
                    <a:pt x="952" y="967"/>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1" name="Freeform: Shape 90">
              <a:extLst>
                <a:ext uri="{FF2B5EF4-FFF2-40B4-BE49-F238E27FC236}">
                  <a16:creationId xmlns:a16="http://schemas.microsoft.com/office/drawing/2014/main" id="{0FBE60E0-9A28-AB00-CA21-6EE499291EF9}"/>
                </a:ext>
              </a:extLst>
            </p:cNvPr>
            <p:cNvSpPr/>
            <p:nvPr/>
          </p:nvSpPr>
          <p:spPr>
            <a:xfrm>
              <a:off x="4712155" y="3997767"/>
              <a:ext cx="2738" cy="570712"/>
            </a:xfrm>
            <a:custGeom>
              <a:avLst/>
              <a:gdLst>
                <a:gd name="csX0" fmla="*/ 1065 w 2117"/>
                <a:gd name="csY0" fmla="*/ 442266 h 441256"/>
                <a:gd name="csX1" fmla="*/ 1065 w 2117"/>
                <a:gd name="csY1" fmla="*/ 1009 h 441256"/>
              </a:gdLst>
              <a:ahLst/>
              <a:cxnLst>
                <a:cxn ang="0">
                  <a:pos x="csX0" y="csY0"/>
                </a:cxn>
                <a:cxn ang="0">
                  <a:pos x="csX1" y="csY1"/>
                </a:cxn>
              </a:cxnLst>
              <a:rect l="l" t="t" r="r" b="b"/>
              <a:pathLst>
                <a:path w="2117" h="441256">
                  <a:moveTo>
                    <a:pt x="1065" y="442266"/>
                  </a:moveTo>
                  <a:lnTo>
                    <a:pt x="1065" y="1009"/>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2" name="Freeform: Shape 91">
              <a:extLst>
                <a:ext uri="{FF2B5EF4-FFF2-40B4-BE49-F238E27FC236}">
                  <a16:creationId xmlns:a16="http://schemas.microsoft.com/office/drawing/2014/main" id="{E5350261-9E33-C621-4105-BAF61D81E894}"/>
                </a:ext>
              </a:extLst>
            </p:cNvPr>
            <p:cNvSpPr/>
            <p:nvPr/>
          </p:nvSpPr>
          <p:spPr>
            <a:xfrm>
              <a:off x="5118232" y="4116216"/>
              <a:ext cx="2738" cy="591833"/>
            </a:xfrm>
            <a:custGeom>
              <a:avLst/>
              <a:gdLst>
                <a:gd name="csX0" fmla="*/ 1177 w 2117"/>
                <a:gd name="csY0" fmla="*/ 458630 h 457585"/>
                <a:gd name="csX1" fmla="*/ 1177 w 2117"/>
                <a:gd name="csY1" fmla="*/ 1044 h 457585"/>
              </a:gdLst>
              <a:ahLst/>
              <a:cxnLst>
                <a:cxn ang="0">
                  <a:pos x="csX0" y="csY0"/>
                </a:cxn>
                <a:cxn ang="0">
                  <a:pos x="csX1" y="csY1"/>
                </a:cxn>
              </a:cxnLst>
              <a:rect l="l" t="t" r="r" b="b"/>
              <a:pathLst>
                <a:path w="2117" h="457585">
                  <a:moveTo>
                    <a:pt x="1177" y="458630"/>
                  </a:moveTo>
                  <a:lnTo>
                    <a:pt x="1177" y="1044"/>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3" name="Freeform: Shape 92">
              <a:extLst>
                <a:ext uri="{FF2B5EF4-FFF2-40B4-BE49-F238E27FC236}">
                  <a16:creationId xmlns:a16="http://schemas.microsoft.com/office/drawing/2014/main" id="{E1C41314-5C14-FB77-6AAF-17BBA08BCA6E}"/>
                </a:ext>
              </a:extLst>
            </p:cNvPr>
            <p:cNvSpPr/>
            <p:nvPr/>
          </p:nvSpPr>
          <p:spPr>
            <a:xfrm>
              <a:off x="5524307" y="3944158"/>
              <a:ext cx="2738" cy="562825"/>
            </a:xfrm>
            <a:custGeom>
              <a:avLst/>
              <a:gdLst>
                <a:gd name="csX0" fmla="*/ 1290 w 2117"/>
                <a:gd name="csY0" fmla="*/ 436151 h 435158"/>
                <a:gd name="csX1" fmla="*/ 1290 w 2117"/>
                <a:gd name="csY1" fmla="*/ 993 h 435158"/>
              </a:gdLst>
              <a:ahLst/>
              <a:cxnLst>
                <a:cxn ang="0">
                  <a:pos x="csX0" y="csY0"/>
                </a:cxn>
                <a:cxn ang="0">
                  <a:pos x="csX1" y="csY1"/>
                </a:cxn>
              </a:cxnLst>
              <a:rect l="l" t="t" r="r" b="b"/>
              <a:pathLst>
                <a:path w="2117" h="435158">
                  <a:moveTo>
                    <a:pt x="1290" y="436151"/>
                  </a:moveTo>
                  <a:lnTo>
                    <a:pt x="1290" y="993"/>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4" name="Freeform: Shape 93">
              <a:extLst>
                <a:ext uri="{FF2B5EF4-FFF2-40B4-BE49-F238E27FC236}">
                  <a16:creationId xmlns:a16="http://schemas.microsoft.com/office/drawing/2014/main" id="{B12F2C5E-191D-C723-60A7-E1CB3F3E32B8}"/>
                </a:ext>
              </a:extLst>
            </p:cNvPr>
            <p:cNvSpPr/>
            <p:nvPr/>
          </p:nvSpPr>
          <p:spPr>
            <a:xfrm>
              <a:off x="5930384" y="3882859"/>
              <a:ext cx="2738" cy="569082"/>
            </a:xfrm>
            <a:custGeom>
              <a:avLst/>
              <a:gdLst>
                <a:gd name="csX0" fmla="*/ 1403 w 2117"/>
                <a:gd name="csY0" fmla="*/ 440973 h 439996"/>
                <a:gd name="csX1" fmla="*/ 1403 w 2117"/>
                <a:gd name="csY1" fmla="*/ 976 h 439996"/>
              </a:gdLst>
              <a:ahLst/>
              <a:cxnLst>
                <a:cxn ang="0">
                  <a:pos x="csX0" y="csY0"/>
                </a:cxn>
                <a:cxn ang="0">
                  <a:pos x="csX1" y="csY1"/>
                </a:cxn>
              </a:cxnLst>
              <a:rect l="l" t="t" r="r" b="b"/>
              <a:pathLst>
                <a:path w="2117" h="439996">
                  <a:moveTo>
                    <a:pt x="1403" y="440973"/>
                  </a:moveTo>
                  <a:lnTo>
                    <a:pt x="1403" y="976"/>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5" name="Freeform: Shape 94">
              <a:extLst>
                <a:ext uri="{FF2B5EF4-FFF2-40B4-BE49-F238E27FC236}">
                  <a16:creationId xmlns:a16="http://schemas.microsoft.com/office/drawing/2014/main" id="{F2F7A4CD-C5E1-36F9-28A6-21C1B32EDB1B}"/>
                </a:ext>
              </a:extLst>
            </p:cNvPr>
            <p:cNvSpPr/>
            <p:nvPr/>
          </p:nvSpPr>
          <p:spPr>
            <a:xfrm>
              <a:off x="6336461" y="3995288"/>
              <a:ext cx="2738" cy="580100"/>
            </a:xfrm>
            <a:custGeom>
              <a:avLst/>
              <a:gdLst>
                <a:gd name="csX0" fmla="*/ 1515 w 2117"/>
                <a:gd name="csY0" fmla="*/ 449524 h 448515"/>
                <a:gd name="csX1" fmla="*/ 1515 w 2117"/>
                <a:gd name="csY1" fmla="*/ 1009 h 448515"/>
              </a:gdLst>
              <a:ahLst/>
              <a:cxnLst>
                <a:cxn ang="0">
                  <a:pos x="csX0" y="csY0"/>
                </a:cxn>
                <a:cxn ang="0">
                  <a:pos x="csX1" y="csY1"/>
                </a:cxn>
              </a:cxnLst>
              <a:rect l="l" t="t" r="r" b="b"/>
              <a:pathLst>
                <a:path w="2117" h="448515">
                  <a:moveTo>
                    <a:pt x="1515" y="449524"/>
                  </a:moveTo>
                  <a:lnTo>
                    <a:pt x="1515" y="1009"/>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6" name="Freeform: Shape 95">
              <a:extLst>
                <a:ext uri="{FF2B5EF4-FFF2-40B4-BE49-F238E27FC236}">
                  <a16:creationId xmlns:a16="http://schemas.microsoft.com/office/drawing/2014/main" id="{9CE565A8-83F1-6684-38A1-0F246E0DA1B0}"/>
                </a:ext>
              </a:extLst>
            </p:cNvPr>
            <p:cNvSpPr/>
            <p:nvPr/>
          </p:nvSpPr>
          <p:spPr>
            <a:xfrm>
              <a:off x="6742539" y="3859592"/>
              <a:ext cx="2738" cy="564816"/>
            </a:xfrm>
            <a:custGeom>
              <a:avLst/>
              <a:gdLst>
                <a:gd name="csX0" fmla="*/ 1628 w 2117"/>
                <a:gd name="csY0" fmla="*/ 437667 h 436697"/>
                <a:gd name="csX1" fmla="*/ 1628 w 2117"/>
                <a:gd name="csY1" fmla="*/ 969 h 436697"/>
              </a:gdLst>
              <a:ahLst/>
              <a:cxnLst>
                <a:cxn ang="0">
                  <a:pos x="csX0" y="csY0"/>
                </a:cxn>
                <a:cxn ang="0">
                  <a:pos x="csX1" y="csY1"/>
                </a:cxn>
              </a:cxnLst>
              <a:rect l="l" t="t" r="r" b="b"/>
              <a:pathLst>
                <a:path w="2117" h="436697">
                  <a:moveTo>
                    <a:pt x="1628" y="437667"/>
                  </a:moveTo>
                  <a:lnTo>
                    <a:pt x="1628" y="969"/>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7" name="Freeform: Shape 96">
              <a:extLst>
                <a:ext uri="{FF2B5EF4-FFF2-40B4-BE49-F238E27FC236}">
                  <a16:creationId xmlns:a16="http://schemas.microsoft.com/office/drawing/2014/main" id="{658F10A8-512F-8210-0A60-50904E08CE3A}"/>
                </a:ext>
              </a:extLst>
            </p:cNvPr>
            <p:cNvSpPr/>
            <p:nvPr/>
          </p:nvSpPr>
          <p:spPr>
            <a:xfrm>
              <a:off x="7148614" y="3945432"/>
              <a:ext cx="2738" cy="579946"/>
            </a:xfrm>
            <a:custGeom>
              <a:avLst/>
              <a:gdLst>
                <a:gd name="csX0" fmla="*/ 1741 w 2117"/>
                <a:gd name="csY0" fmla="*/ 449392 h 448396"/>
                <a:gd name="csX1" fmla="*/ 1741 w 2117"/>
                <a:gd name="csY1" fmla="*/ 995 h 448396"/>
              </a:gdLst>
              <a:ahLst/>
              <a:cxnLst>
                <a:cxn ang="0">
                  <a:pos x="csX0" y="csY0"/>
                </a:cxn>
                <a:cxn ang="0">
                  <a:pos x="csX1" y="csY1"/>
                </a:cxn>
              </a:cxnLst>
              <a:rect l="l" t="t" r="r" b="b"/>
              <a:pathLst>
                <a:path w="2117" h="448396">
                  <a:moveTo>
                    <a:pt x="1741" y="449392"/>
                  </a:moveTo>
                  <a:lnTo>
                    <a:pt x="1741" y="995"/>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8" name="Freeform: Shape 97">
              <a:extLst>
                <a:ext uri="{FF2B5EF4-FFF2-40B4-BE49-F238E27FC236}">
                  <a16:creationId xmlns:a16="http://schemas.microsoft.com/office/drawing/2014/main" id="{DF39D450-120E-B4BE-7F9C-1C760894E202}"/>
                </a:ext>
              </a:extLst>
            </p:cNvPr>
            <p:cNvSpPr/>
            <p:nvPr/>
          </p:nvSpPr>
          <p:spPr>
            <a:xfrm>
              <a:off x="7554690" y="3827734"/>
              <a:ext cx="2738" cy="623211"/>
            </a:xfrm>
            <a:custGeom>
              <a:avLst/>
              <a:gdLst>
                <a:gd name="csX0" fmla="*/ 1853 w 2117"/>
                <a:gd name="csY0" fmla="*/ 482817 h 481847"/>
                <a:gd name="csX1" fmla="*/ 1853 w 2117"/>
                <a:gd name="csY1" fmla="*/ 969 h 481847"/>
              </a:gdLst>
              <a:ahLst/>
              <a:cxnLst>
                <a:cxn ang="0">
                  <a:pos x="csX0" y="csY0"/>
                </a:cxn>
                <a:cxn ang="0">
                  <a:pos x="csX1" y="csY1"/>
                </a:cxn>
              </a:cxnLst>
              <a:rect l="l" t="t" r="r" b="b"/>
              <a:pathLst>
                <a:path w="2117" h="481847">
                  <a:moveTo>
                    <a:pt x="1853" y="482817"/>
                  </a:moveTo>
                  <a:lnTo>
                    <a:pt x="1853" y="969"/>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99" name="Freeform: Shape 98">
              <a:extLst>
                <a:ext uri="{FF2B5EF4-FFF2-40B4-BE49-F238E27FC236}">
                  <a16:creationId xmlns:a16="http://schemas.microsoft.com/office/drawing/2014/main" id="{853F4DFE-5A2B-B7F8-514B-45F47D19C880}"/>
                </a:ext>
              </a:extLst>
            </p:cNvPr>
            <p:cNvSpPr/>
            <p:nvPr/>
          </p:nvSpPr>
          <p:spPr>
            <a:xfrm>
              <a:off x="7960768" y="3796477"/>
              <a:ext cx="2738" cy="607164"/>
            </a:xfrm>
            <a:custGeom>
              <a:avLst/>
              <a:gdLst>
                <a:gd name="csX0" fmla="*/ 1966 w 2117"/>
                <a:gd name="csY0" fmla="*/ 470398 h 469440"/>
                <a:gd name="csX1" fmla="*/ 1966 w 2117"/>
                <a:gd name="csY1" fmla="*/ 958 h 469440"/>
              </a:gdLst>
              <a:ahLst/>
              <a:cxnLst>
                <a:cxn ang="0">
                  <a:pos x="csX0" y="csY0"/>
                </a:cxn>
                <a:cxn ang="0">
                  <a:pos x="csX1" y="csY1"/>
                </a:cxn>
              </a:cxnLst>
              <a:rect l="l" t="t" r="r" b="b"/>
              <a:pathLst>
                <a:path w="2117" h="469440">
                  <a:moveTo>
                    <a:pt x="1966" y="470398"/>
                  </a:moveTo>
                  <a:lnTo>
                    <a:pt x="1966" y="958"/>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0" name="Freeform: Shape 99">
              <a:extLst>
                <a:ext uri="{FF2B5EF4-FFF2-40B4-BE49-F238E27FC236}">
                  <a16:creationId xmlns:a16="http://schemas.microsoft.com/office/drawing/2014/main" id="{4A11D69D-88DC-68BE-B2E6-1941E3AC7CE9}"/>
                </a:ext>
              </a:extLst>
            </p:cNvPr>
            <p:cNvSpPr/>
            <p:nvPr/>
          </p:nvSpPr>
          <p:spPr>
            <a:xfrm>
              <a:off x="8366844" y="3851260"/>
              <a:ext cx="2738" cy="604697"/>
            </a:xfrm>
            <a:custGeom>
              <a:avLst/>
              <a:gdLst>
                <a:gd name="csX0" fmla="*/ 2079 w 2117"/>
                <a:gd name="csY0" fmla="*/ 468504 h 467531"/>
                <a:gd name="csX1" fmla="*/ 2079 w 2117"/>
                <a:gd name="csY1" fmla="*/ 973 h 467531"/>
              </a:gdLst>
              <a:ahLst/>
              <a:cxnLst>
                <a:cxn ang="0">
                  <a:pos x="csX0" y="csY0"/>
                </a:cxn>
                <a:cxn ang="0">
                  <a:pos x="csX1" y="csY1"/>
                </a:cxn>
              </a:cxnLst>
              <a:rect l="l" t="t" r="r" b="b"/>
              <a:pathLst>
                <a:path w="2117" h="467531">
                  <a:moveTo>
                    <a:pt x="2079" y="468504"/>
                  </a:moveTo>
                  <a:lnTo>
                    <a:pt x="2079" y="973"/>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1" name="Freeform: Shape 100">
              <a:extLst>
                <a:ext uri="{FF2B5EF4-FFF2-40B4-BE49-F238E27FC236}">
                  <a16:creationId xmlns:a16="http://schemas.microsoft.com/office/drawing/2014/main" id="{B3046B81-1FFA-8528-2278-1D59D5A67CD3}"/>
                </a:ext>
              </a:extLst>
            </p:cNvPr>
            <p:cNvSpPr/>
            <p:nvPr/>
          </p:nvSpPr>
          <p:spPr>
            <a:xfrm>
              <a:off x="8772921" y="3758159"/>
              <a:ext cx="2738" cy="597318"/>
            </a:xfrm>
            <a:custGeom>
              <a:avLst/>
              <a:gdLst>
                <a:gd name="csX0" fmla="*/ 2192 w 2117"/>
                <a:gd name="csY0" fmla="*/ 462773 h 461827"/>
                <a:gd name="csX1" fmla="*/ 2192 w 2117"/>
                <a:gd name="csY1" fmla="*/ 946 h 461827"/>
              </a:gdLst>
              <a:ahLst/>
              <a:cxnLst>
                <a:cxn ang="0">
                  <a:pos x="csX0" y="csY0"/>
                </a:cxn>
                <a:cxn ang="0">
                  <a:pos x="csX1" y="csY1"/>
                </a:cxn>
              </a:cxnLst>
              <a:rect l="l" t="t" r="r" b="b"/>
              <a:pathLst>
                <a:path w="2117" h="461827">
                  <a:moveTo>
                    <a:pt x="2192" y="462773"/>
                  </a:moveTo>
                  <a:lnTo>
                    <a:pt x="2192" y="946"/>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2" name="Freeform: Shape 101">
              <a:extLst>
                <a:ext uri="{FF2B5EF4-FFF2-40B4-BE49-F238E27FC236}">
                  <a16:creationId xmlns:a16="http://schemas.microsoft.com/office/drawing/2014/main" id="{301B45E4-D52D-F3AD-3FB5-FB2E9A633BA2}"/>
                </a:ext>
              </a:extLst>
            </p:cNvPr>
            <p:cNvSpPr/>
            <p:nvPr/>
          </p:nvSpPr>
          <p:spPr>
            <a:xfrm>
              <a:off x="9178996" y="3726611"/>
              <a:ext cx="2738" cy="614823"/>
            </a:xfrm>
            <a:custGeom>
              <a:avLst/>
              <a:gdLst>
                <a:gd name="csX0" fmla="*/ 2304 w 2117"/>
                <a:gd name="csY0" fmla="*/ 476301 h 475361"/>
                <a:gd name="csX1" fmla="*/ 2304 w 2117"/>
                <a:gd name="csY1" fmla="*/ 939 h 475361"/>
              </a:gdLst>
              <a:ahLst/>
              <a:cxnLst>
                <a:cxn ang="0">
                  <a:pos x="csX0" y="csY0"/>
                </a:cxn>
                <a:cxn ang="0">
                  <a:pos x="csX1" y="csY1"/>
                </a:cxn>
              </a:cxnLst>
              <a:rect l="l" t="t" r="r" b="b"/>
              <a:pathLst>
                <a:path w="2117" h="475361">
                  <a:moveTo>
                    <a:pt x="2304" y="476301"/>
                  </a:moveTo>
                  <a:lnTo>
                    <a:pt x="2304" y="939"/>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3" name="Freeform: Shape 102">
              <a:extLst>
                <a:ext uri="{FF2B5EF4-FFF2-40B4-BE49-F238E27FC236}">
                  <a16:creationId xmlns:a16="http://schemas.microsoft.com/office/drawing/2014/main" id="{703E70E8-B11A-8EDC-624B-0D70F2F374A3}"/>
                </a:ext>
              </a:extLst>
            </p:cNvPr>
            <p:cNvSpPr/>
            <p:nvPr/>
          </p:nvSpPr>
          <p:spPr>
            <a:xfrm>
              <a:off x="9585073" y="3989358"/>
              <a:ext cx="2738" cy="616867"/>
            </a:xfrm>
            <a:custGeom>
              <a:avLst/>
              <a:gdLst>
                <a:gd name="csX0" fmla="*/ 2417 w 2117"/>
                <a:gd name="csY0" fmla="*/ 477955 h 476942"/>
                <a:gd name="csX1" fmla="*/ 2417 w 2117"/>
                <a:gd name="csY1" fmla="*/ 1013 h 476942"/>
              </a:gdLst>
              <a:ahLst/>
              <a:cxnLst>
                <a:cxn ang="0">
                  <a:pos x="csX0" y="csY0"/>
                </a:cxn>
                <a:cxn ang="0">
                  <a:pos x="csX1" y="csY1"/>
                </a:cxn>
              </a:cxnLst>
              <a:rect l="l" t="t" r="r" b="b"/>
              <a:pathLst>
                <a:path w="2117" h="476942">
                  <a:moveTo>
                    <a:pt x="2417" y="477955"/>
                  </a:moveTo>
                  <a:lnTo>
                    <a:pt x="2417" y="1013"/>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4" name="Freeform: Shape 103">
              <a:extLst>
                <a:ext uri="{FF2B5EF4-FFF2-40B4-BE49-F238E27FC236}">
                  <a16:creationId xmlns:a16="http://schemas.microsoft.com/office/drawing/2014/main" id="{EE6E073B-9359-BF1D-0E1B-35B7B4287D6F}"/>
                </a:ext>
              </a:extLst>
            </p:cNvPr>
            <p:cNvSpPr/>
            <p:nvPr/>
          </p:nvSpPr>
          <p:spPr>
            <a:xfrm>
              <a:off x="9991151" y="3705054"/>
              <a:ext cx="2738" cy="649392"/>
            </a:xfrm>
            <a:custGeom>
              <a:avLst/>
              <a:gdLst>
                <a:gd name="csX0" fmla="*/ 2530 w 2117"/>
                <a:gd name="csY0" fmla="*/ 503028 h 502089"/>
                <a:gd name="csX1" fmla="*/ 2530 w 2117"/>
                <a:gd name="csY1" fmla="*/ 938 h 502089"/>
              </a:gdLst>
              <a:ahLst/>
              <a:cxnLst>
                <a:cxn ang="0">
                  <a:pos x="csX0" y="csY0"/>
                </a:cxn>
                <a:cxn ang="0">
                  <a:pos x="csX1" y="csY1"/>
                </a:cxn>
              </a:cxnLst>
              <a:rect l="l" t="t" r="r" b="b"/>
              <a:pathLst>
                <a:path w="2117" h="502089">
                  <a:moveTo>
                    <a:pt x="2530" y="503028"/>
                  </a:moveTo>
                  <a:lnTo>
                    <a:pt x="2530" y="938"/>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5" name="Freeform: Shape 104">
              <a:extLst>
                <a:ext uri="{FF2B5EF4-FFF2-40B4-BE49-F238E27FC236}">
                  <a16:creationId xmlns:a16="http://schemas.microsoft.com/office/drawing/2014/main" id="{332E8185-5EAA-2B09-D35E-FE56AAA53CD6}"/>
                </a:ext>
              </a:extLst>
            </p:cNvPr>
            <p:cNvSpPr/>
            <p:nvPr/>
          </p:nvSpPr>
          <p:spPr>
            <a:xfrm>
              <a:off x="10397227" y="3587780"/>
              <a:ext cx="2738" cy="658036"/>
            </a:xfrm>
            <a:custGeom>
              <a:avLst/>
              <a:gdLst>
                <a:gd name="csX0" fmla="*/ 2642 w 2117"/>
                <a:gd name="csY0" fmla="*/ 509680 h 508772"/>
                <a:gd name="csX1" fmla="*/ 2642 w 2117"/>
                <a:gd name="csY1" fmla="*/ 907 h 508772"/>
              </a:gdLst>
              <a:ahLst/>
              <a:cxnLst>
                <a:cxn ang="0">
                  <a:pos x="csX0" y="csY0"/>
                </a:cxn>
                <a:cxn ang="0">
                  <a:pos x="csX1" y="csY1"/>
                </a:cxn>
              </a:cxnLst>
              <a:rect l="l" t="t" r="r" b="b"/>
              <a:pathLst>
                <a:path w="2117" h="508772">
                  <a:moveTo>
                    <a:pt x="2642" y="509680"/>
                  </a:moveTo>
                  <a:lnTo>
                    <a:pt x="2642" y="907"/>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6" name="Freeform: Shape 105">
              <a:extLst>
                <a:ext uri="{FF2B5EF4-FFF2-40B4-BE49-F238E27FC236}">
                  <a16:creationId xmlns:a16="http://schemas.microsoft.com/office/drawing/2014/main" id="{ED7797E9-4A55-A649-A498-1E545D505EAB}"/>
                </a:ext>
              </a:extLst>
            </p:cNvPr>
            <p:cNvSpPr/>
            <p:nvPr/>
          </p:nvSpPr>
          <p:spPr>
            <a:xfrm>
              <a:off x="10803303" y="3642331"/>
              <a:ext cx="2738" cy="632898"/>
            </a:xfrm>
            <a:custGeom>
              <a:avLst/>
              <a:gdLst>
                <a:gd name="csX0" fmla="*/ 2755 w 2117"/>
                <a:gd name="csY0" fmla="*/ 490255 h 489336"/>
                <a:gd name="csX1" fmla="*/ 2755 w 2117"/>
                <a:gd name="csY1" fmla="*/ 919 h 489336"/>
              </a:gdLst>
              <a:ahLst/>
              <a:cxnLst>
                <a:cxn ang="0">
                  <a:pos x="csX0" y="csY0"/>
                </a:cxn>
                <a:cxn ang="0">
                  <a:pos x="csX1" y="csY1"/>
                </a:cxn>
              </a:cxnLst>
              <a:rect l="l" t="t" r="r" b="b"/>
              <a:pathLst>
                <a:path w="2117" h="489336">
                  <a:moveTo>
                    <a:pt x="2755" y="490255"/>
                  </a:moveTo>
                  <a:lnTo>
                    <a:pt x="2755" y="919"/>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7" name="Freeform: Shape 106">
              <a:extLst>
                <a:ext uri="{FF2B5EF4-FFF2-40B4-BE49-F238E27FC236}">
                  <a16:creationId xmlns:a16="http://schemas.microsoft.com/office/drawing/2014/main" id="{86BDB49F-F011-D7D0-129C-86B9CCB3974F}"/>
                </a:ext>
              </a:extLst>
            </p:cNvPr>
            <p:cNvSpPr/>
            <p:nvPr/>
          </p:nvSpPr>
          <p:spPr>
            <a:xfrm>
              <a:off x="11209380" y="3623581"/>
              <a:ext cx="2738" cy="657293"/>
            </a:xfrm>
            <a:custGeom>
              <a:avLst/>
              <a:gdLst>
                <a:gd name="csX0" fmla="*/ 2868 w 2117"/>
                <a:gd name="csY0" fmla="*/ 509115 h 508198"/>
                <a:gd name="csX1" fmla="*/ 2868 w 2117"/>
                <a:gd name="csY1" fmla="*/ 917 h 508198"/>
              </a:gdLst>
              <a:ahLst/>
              <a:cxnLst>
                <a:cxn ang="0">
                  <a:pos x="csX0" y="csY0"/>
                </a:cxn>
                <a:cxn ang="0">
                  <a:pos x="csX1" y="csY1"/>
                </a:cxn>
              </a:cxnLst>
              <a:rect l="l" t="t" r="r" b="b"/>
              <a:pathLst>
                <a:path w="2117" h="508198">
                  <a:moveTo>
                    <a:pt x="2868" y="509115"/>
                  </a:moveTo>
                  <a:lnTo>
                    <a:pt x="2868" y="917"/>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8" name="Freeform: Shape 107">
              <a:extLst>
                <a:ext uri="{FF2B5EF4-FFF2-40B4-BE49-F238E27FC236}">
                  <a16:creationId xmlns:a16="http://schemas.microsoft.com/office/drawing/2014/main" id="{3C217CBB-13BB-7D05-A012-E8C0548D815D}"/>
                </a:ext>
              </a:extLst>
            </p:cNvPr>
            <p:cNvSpPr/>
            <p:nvPr/>
          </p:nvSpPr>
          <p:spPr>
            <a:xfrm>
              <a:off x="11615457" y="3874721"/>
              <a:ext cx="2738" cy="698425"/>
            </a:xfrm>
            <a:custGeom>
              <a:avLst/>
              <a:gdLst>
                <a:gd name="csX0" fmla="*/ 2980 w 2117"/>
                <a:gd name="csY0" fmla="*/ 540993 h 540000"/>
                <a:gd name="csX1" fmla="*/ 2980 w 2117"/>
                <a:gd name="csY1" fmla="*/ 992 h 540000"/>
              </a:gdLst>
              <a:ahLst/>
              <a:cxnLst>
                <a:cxn ang="0">
                  <a:pos x="csX0" y="csY0"/>
                </a:cxn>
                <a:cxn ang="0">
                  <a:pos x="csX1" y="csY1"/>
                </a:cxn>
              </a:cxnLst>
              <a:rect l="l" t="t" r="r" b="b"/>
              <a:pathLst>
                <a:path w="2117" h="540000">
                  <a:moveTo>
                    <a:pt x="2980" y="540993"/>
                  </a:moveTo>
                  <a:lnTo>
                    <a:pt x="2980" y="992"/>
                  </a:lnTo>
                </a:path>
              </a:pathLst>
            </a:custGeom>
            <a:noFill/>
            <a:ln w="9525" cap="flat">
              <a:solidFill>
                <a:schemeClr val="accent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09" name="Freeform: Shape 108">
              <a:extLst>
                <a:ext uri="{FF2B5EF4-FFF2-40B4-BE49-F238E27FC236}">
                  <a16:creationId xmlns:a16="http://schemas.microsoft.com/office/drawing/2014/main" id="{753CC921-4FE3-8EB7-D22C-8F223D0DA837}"/>
                </a:ext>
              </a:extLst>
            </p:cNvPr>
            <p:cNvSpPr/>
            <p:nvPr/>
          </p:nvSpPr>
          <p:spPr>
            <a:xfrm>
              <a:off x="1863919" y="1700419"/>
              <a:ext cx="11400" cy="2738"/>
            </a:xfrm>
            <a:custGeom>
              <a:avLst/>
              <a:gdLst>
                <a:gd name="csX0" fmla="*/ 276 w 8813"/>
                <a:gd name="csY0" fmla="*/ 292 h 2117"/>
                <a:gd name="csX1" fmla="*/ 9089 w 8813"/>
                <a:gd name="csY1" fmla="*/ 292 h 2117"/>
              </a:gdLst>
              <a:ahLst/>
              <a:cxnLst>
                <a:cxn ang="0">
                  <a:pos x="csX0" y="csY0"/>
                </a:cxn>
                <a:cxn ang="0">
                  <a:pos x="csX1" y="csY1"/>
                </a:cxn>
              </a:cxnLst>
              <a:rect l="l" t="t" r="r" b="b"/>
              <a:pathLst>
                <a:path w="8813" h="2117">
                  <a:moveTo>
                    <a:pt x="276" y="292"/>
                  </a:moveTo>
                  <a:lnTo>
                    <a:pt x="9089" y="292"/>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0" name="Freeform: Shape 109">
              <a:extLst>
                <a:ext uri="{FF2B5EF4-FFF2-40B4-BE49-F238E27FC236}">
                  <a16:creationId xmlns:a16="http://schemas.microsoft.com/office/drawing/2014/main" id="{FD08857A-A18C-559A-E587-CF569602DF1C}"/>
                </a:ext>
              </a:extLst>
            </p:cNvPr>
            <p:cNvSpPr/>
            <p:nvPr/>
          </p:nvSpPr>
          <p:spPr>
            <a:xfrm>
              <a:off x="2275695" y="2142032"/>
              <a:ext cx="2738" cy="232887"/>
            </a:xfrm>
            <a:custGeom>
              <a:avLst/>
              <a:gdLst>
                <a:gd name="csX0" fmla="*/ 388 w 2117"/>
                <a:gd name="csY0" fmla="*/ 180507 h 180060"/>
                <a:gd name="csX1" fmla="*/ 388 w 2117"/>
                <a:gd name="csY1" fmla="*/ 447 h 180060"/>
              </a:gdLst>
              <a:ahLst/>
              <a:cxnLst>
                <a:cxn ang="0">
                  <a:pos x="csX0" y="csY0"/>
                </a:cxn>
                <a:cxn ang="0">
                  <a:pos x="csX1" y="csY1"/>
                </a:cxn>
              </a:cxnLst>
              <a:rect l="l" t="t" r="r" b="b"/>
              <a:pathLst>
                <a:path w="2117" h="180060">
                  <a:moveTo>
                    <a:pt x="388" y="180507"/>
                  </a:moveTo>
                  <a:lnTo>
                    <a:pt x="388" y="447"/>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1" name="Freeform: Shape 110">
              <a:extLst>
                <a:ext uri="{FF2B5EF4-FFF2-40B4-BE49-F238E27FC236}">
                  <a16:creationId xmlns:a16="http://schemas.microsoft.com/office/drawing/2014/main" id="{A1A6D641-2AD7-DCE4-6915-7703FC39FBD4}"/>
                </a:ext>
              </a:extLst>
            </p:cNvPr>
            <p:cNvSpPr/>
            <p:nvPr/>
          </p:nvSpPr>
          <p:spPr>
            <a:xfrm>
              <a:off x="2681773" y="2187141"/>
              <a:ext cx="2738" cy="345119"/>
            </a:xfrm>
            <a:custGeom>
              <a:avLst/>
              <a:gdLst>
                <a:gd name="csX0" fmla="*/ 501 w 2117"/>
                <a:gd name="csY0" fmla="*/ 267311 h 266835"/>
                <a:gd name="csX1" fmla="*/ 501 w 2117"/>
                <a:gd name="csY1" fmla="*/ 475 h 266835"/>
              </a:gdLst>
              <a:ahLst/>
              <a:cxnLst>
                <a:cxn ang="0">
                  <a:pos x="csX0" y="csY0"/>
                </a:cxn>
                <a:cxn ang="0">
                  <a:pos x="csX1" y="csY1"/>
                </a:cxn>
              </a:cxnLst>
              <a:rect l="l" t="t" r="r" b="b"/>
              <a:pathLst>
                <a:path w="2117" h="266835">
                  <a:moveTo>
                    <a:pt x="501" y="267311"/>
                  </a:moveTo>
                  <a:lnTo>
                    <a:pt x="501" y="475"/>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2" name="Freeform: Shape 111">
              <a:extLst>
                <a:ext uri="{FF2B5EF4-FFF2-40B4-BE49-F238E27FC236}">
                  <a16:creationId xmlns:a16="http://schemas.microsoft.com/office/drawing/2014/main" id="{DF50AC35-BB15-BE0D-A4F0-A4623131B9E5}"/>
                </a:ext>
              </a:extLst>
            </p:cNvPr>
            <p:cNvSpPr/>
            <p:nvPr/>
          </p:nvSpPr>
          <p:spPr>
            <a:xfrm>
              <a:off x="3087848" y="2261088"/>
              <a:ext cx="2738" cy="337989"/>
            </a:xfrm>
            <a:custGeom>
              <a:avLst/>
              <a:gdLst>
                <a:gd name="csX0" fmla="*/ 614 w 2117"/>
                <a:gd name="csY0" fmla="*/ 261817 h 261322"/>
                <a:gd name="csX1" fmla="*/ 614 w 2117"/>
                <a:gd name="csY1" fmla="*/ 494 h 261322"/>
              </a:gdLst>
              <a:ahLst/>
              <a:cxnLst>
                <a:cxn ang="0">
                  <a:pos x="csX0" y="csY0"/>
                </a:cxn>
                <a:cxn ang="0">
                  <a:pos x="csX1" y="csY1"/>
                </a:cxn>
              </a:cxnLst>
              <a:rect l="l" t="t" r="r" b="b"/>
              <a:pathLst>
                <a:path w="2117" h="261322">
                  <a:moveTo>
                    <a:pt x="614" y="261817"/>
                  </a:moveTo>
                  <a:lnTo>
                    <a:pt x="614" y="494"/>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3" name="Freeform: Shape 112">
              <a:extLst>
                <a:ext uri="{FF2B5EF4-FFF2-40B4-BE49-F238E27FC236}">
                  <a16:creationId xmlns:a16="http://schemas.microsoft.com/office/drawing/2014/main" id="{52E5B782-819B-923B-765A-8D475DDBC17D}"/>
                </a:ext>
              </a:extLst>
            </p:cNvPr>
            <p:cNvSpPr/>
            <p:nvPr/>
          </p:nvSpPr>
          <p:spPr>
            <a:xfrm>
              <a:off x="3493923" y="2302295"/>
              <a:ext cx="2738" cy="352676"/>
            </a:xfrm>
            <a:custGeom>
              <a:avLst/>
              <a:gdLst>
                <a:gd name="csX0" fmla="*/ 727 w 2117"/>
                <a:gd name="csY0" fmla="*/ 273186 h 272678"/>
                <a:gd name="csX1" fmla="*/ 727 w 2117"/>
                <a:gd name="csY1" fmla="*/ 508 h 272678"/>
              </a:gdLst>
              <a:ahLst/>
              <a:cxnLst>
                <a:cxn ang="0">
                  <a:pos x="csX0" y="csY0"/>
                </a:cxn>
                <a:cxn ang="0">
                  <a:pos x="csX1" y="csY1"/>
                </a:cxn>
              </a:cxnLst>
              <a:rect l="l" t="t" r="r" b="b"/>
              <a:pathLst>
                <a:path w="2117" h="272678">
                  <a:moveTo>
                    <a:pt x="727" y="273186"/>
                  </a:moveTo>
                  <a:lnTo>
                    <a:pt x="727" y="508"/>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4" name="Freeform: Shape 113">
              <a:extLst>
                <a:ext uri="{FF2B5EF4-FFF2-40B4-BE49-F238E27FC236}">
                  <a16:creationId xmlns:a16="http://schemas.microsoft.com/office/drawing/2014/main" id="{21221623-EDA8-DF9E-D762-B95E343C8E45}"/>
                </a:ext>
              </a:extLst>
            </p:cNvPr>
            <p:cNvSpPr/>
            <p:nvPr/>
          </p:nvSpPr>
          <p:spPr>
            <a:xfrm>
              <a:off x="3900000" y="2482446"/>
              <a:ext cx="2738" cy="362374"/>
            </a:xfrm>
            <a:custGeom>
              <a:avLst/>
              <a:gdLst>
                <a:gd name="csX0" fmla="*/ 839 w 2117"/>
                <a:gd name="csY0" fmla="*/ 280735 h 280175"/>
                <a:gd name="csX1" fmla="*/ 839 w 2117"/>
                <a:gd name="csY1" fmla="*/ 559 h 280175"/>
              </a:gdLst>
              <a:ahLst/>
              <a:cxnLst>
                <a:cxn ang="0">
                  <a:pos x="csX0" y="csY0"/>
                </a:cxn>
                <a:cxn ang="0">
                  <a:pos x="csX1" y="csY1"/>
                </a:cxn>
              </a:cxnLst>
              <a:rect l="l" t="t" r="r" b="b"/>
              <a:pathLst>
                <a:path w="2117" h="280175">
                  <a:moveTo>
                    <a:pt x="839" y="280735"/>
                  </a:moveTo>
                  <a:lnTo>
                    <a:pt x="839" y="559"/>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5" name="Freeform: Shape 114">
              <a:extLst>
                <a:ext uri="{FF2B5EF4-FFF2-40B4-BE49-F238E27FC236}">
                  <a16:creationId xmlns:a16="http://schemas.microsoft.com/office/drawing/2014/main" id="{BEF24797-75CC-EB55-CD60-01949E5839A0}"/>
                </a:ext>
              </a:extLst>
            </p:cNvPr>
            <p:cNvSpPr/>
            <p:nvPr/>
          </p:nvSpPr>
          <p:spPr>
            <a:xfrm>
              <a:off x="4306077" y="2417648"/>
              <a:ext cx="2738" cy="335535"/>
            </a:xfrm>
            <a:custGeom>
              <a:avLst/>
              <a:gdLst>
                <a:gd name="csX0" fmla="*/ 952 w 2117"/>
                <a:gd name="csY0" fmla="*/ 259962 h 259424"/>
                <a:gd name="csX1" fmla="*/ 952 w 2117"/>
                <a:gd name="csY1" fmla="*/ 537 h 259424"/>
              </a:gdLst>
              <a:ahLst/>
              <a:cxnLst>
                <a:cxn ang="0">
                  <a:pos x="csX0" y="csY0"/>
                </a:cxn>
                <a:cxn ang="0">
                  <a:pos x="csX1" y="csY1"/>
                </a:cxn>
              </a:cxnLst>
              <a:rect l="l" t="t" r="r" b="b"/>
              <a:pathLst>
                <a:path w="2117" h="259424">
                  <a:moveTo>
                    <a:pt x="952" y="259962"/>
                  </a:moveTo>
                  <a:lnTo>
                    <a:pt x="952" y="537"/>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6" name="Freeform: Shape 115">
              <a:extLst>
                <a:ext uri="{FF2B5EF4-FFF2-40B4-BE49-F238E27FC236}">
                  <a16:creationId xmlns:a16="http://schemas.microsoft.com/office/drawing/2014/main" id="{AD833F61-EA57-6BEA-85CC-FA3805B53955}"/>
                </a:ext>
              </a:extLst>
            </p:cNvPr>
            <p:cNvSpPr/>
            <p:nvPr/>
          </p:nvSpPr>
          <p:spPr>
            <a:xfrm>
              <a:off x="4712154" y="2536877"/>
              <a:ext cx="2738" cy="370120"/>
            </a:xfrm>
            <a:custGeom>
              <a:avLst/>
              <a:gdLst>
                <a:gd name="csX0" fmla="*/ 1065 w 2117"/>
                <a:gd name="csY0" fmla="*/ 286740 h 286164"/>
                <a:gd name="csX1" fmla="*/ 1065 w 2117"/>
                <a:gd name="csY1" fmla="*/ 575 h 286164"/>
              </a:gdLst>
              <a:ahLst/>
              <a:cxnLst>
                <a:cxn ang="0">
                  <a:pos x="csX0" y="csY0"/>
                </a:cxn>
                <a:cxn ang="0">
                  <a:pos x="csX1" y="csY1"/>
                </a:cxn>
              </a:cxnLst>
              <a:rect l="l" t="t" r="r" b="b"/>
              <a:pathLst>
                <a:path w="2117" h="286164">
                  <a:moveTo>
                    <a:pt x="1065" y="286740"/>
                  </a:moveTo>
                  <a:lnTo>
                    <a:pt x="1065" y="575"/>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7" name="Freeform: Shape 116">
              <a:extLst>
                <a:ext uri="{FF2B5EF4-FFF2-40B4-BE49-F238E27FC236}">
                  <a16:creationId xmlns:a16="http://schemas.microsoft.com/office/drawing/2014/main" id="{915D8521-74C2-7F3D-7827-8D8B1EE99B63}"/>
                </a:ext>
              </a:extLst>
            </p:cNvPr>
            <p:cNvSpPr/>
            <p:nvPr/>
          </p:nvSpPr>
          <p:spPr>
            <a:xfrm>
              <a:off x="5118230" y="2397768"/>
              <a:ext cx="2738" cy="377822"/>
            </a:xfrm>
            <a:custGeom>
              <a:avLst/>
              <a:gdLst>
                <a:gd name="csX0" fmla="*/ 1177 w 2117"/>
                <a:gd name="csY0" fmla="*/ 292657 h 292119"/>
                <a:gd name="csX1" fmla="*/ 1177 w 2117"/>
                <a:gd name="csY1" fmla="*/ 538 h 292119"/>
              </a:gdLst>
              <a:ahLst/>
              <a:cxnLst>
                <a:cxn ang="0">
                  <a:pos x="csX0" y="csY0"/>
                </a:cxn>
                <a:cxn ang="0">
                  <a:pos x="csX1" y="csY1"/>
                </a:cxn>
              </a:cxnLst>
              <a:rect l="l" t="t" r="r" b="b"/>
              <a:pathLst>
                <a:path w="2117" h="292119">
                  <a:moveTo>
                    <a:pt x="1177" y="292657"/>
                  </a:moveTo>
                  <a:lnTo>
                    <a:pt x="1177" y="538"/>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8" name="Freeform: Shape 117">
              <a:extLst>
                <a:ext uri="{FF2B5EF4-FFF2-40B4-BE49-F238E27FC236}">
                  <a16:creationId xmlns:a16="http://schemas.microsoft.com/office/drawing/2014/main" id="{44BAEC6E-08D0-251B-1505-E20AC9C45744}"/>
                </a:ext>
              </a:extLst>
            </p:cNvPr>
            <p:cNvSpPr/>
            <p:nvPr/>
          </p:nvSpPr>
          <p:spPr>
            <a:xfrm>
              <a:off x="5524307" y="2460015"/>
              <a:ext cx="2738" cy="363886"/>
            </a:xfrm>
            <a:custGeom>
              <a:avLst/>
              <a:gdLst>
                <a:gd name="csX0" fmla="*/ 1290 w 2117"/>
                <a:gd name="csY0" fmla="*/ 281898 h 281344"/>
                <a:gd name="csX1" fmla="*/ 1290 w 2117"/>
                <a:gd name="csY1" fmla="*/ 553 h 281344"/>
              </a:gdLst>
              <a:ahLst/>
              <a:cxnLst>
                <a:cxn ang="0">
                  <a:pos x="csX0" y="csY0"/>
                </a:cxn>
                <a:cxn ang="0">
                  <a:pos x="csX1" y="csY1"/>
                </a:cxn>
              </a:cxnLst>
              <a:rect l="l" t="t" r="r" b="b"/>
              <a:pathLst>
                <a:path w="2117" h="281344">
                  <a:moveTo>
                    <a:pt x="1290" y="281898"/>
                  </a:moveTo>
                  <a:lnTo>
                    <a:pt x="1290" y="553"/>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19" name="Freeform: Shape 118">
              <a:extLst>
                <a:ext uri="{FF2B5EF4-FFF2-40B4-BE49-F238E27FC236}">
                  <a16:creationId xmlns:a16="http://schemas.microsoft.com/office/drawing/2014/main" id="{E17630C6-2BAD-879C-7315-9B2AA81C6358}"/>
                </a:ext>
              </a:extLst>
            </p:cNvPr>
            <p:cNvSpPr/>
            <p:nvPr/>
          </p:nvSpPr>
          <p:spPr>
            <a:xfrm>
              <a:off x="5930384" y="2517993"/>
              <a:ext cx="2738" cy="384051"/>
            </a:xfrm>
            <a:custGeom>
              <a:avLst/>
              <a:gdLst>
                <a:gd name="csX0" fmla="*/ 1403 w 2117"/>
                <a:gd name="csY0" fmla="*/ 297507 h 296935"/>
                <a:gd name="csX1" fmla="*/ 1403 w 2117"/>
                <a:gd name="csY1" fmla="*/ 572 h 296935"/>
              </a:gdLst>
              <a:ahLst/>
              <a:cxnLst>
                <a:cxn ang="0">
                  <a:pos x="csX0" y="csY0"/>
                </a:cxn>
                <a:cxn ang="0">
                  <a:pos x="csX1" y="csY1"/>
                </a:cxn>
              </a:cxnLst>
              <a:rect l="l" t="t" r="r" b="b"/>
              <a:pathLst>
                <a:path w="2117" h="296935">
                  <a:moveTo>
                    <a:pt x="1403" y="297507"/>
                  </a:moveTo>
                  <a:lnTo>
                    <a:pt x="1403" y="572"/>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0" name="Freeform: Shape 119">
              <a:extLst>
                <a:ext uri="{FF2B5EF4-FFF2-40B4-BE49-F238E27FC236}">
                  <a16:creationId xmlns:a16="http://schemas.microsoft.com/office/drawing/2014/main" id="{59FA385C-3D1E-9559-CE1C-768EB1034CE9}"/>
                </a:ext>
              </a:extLst>
            </p:cNvPr>
            <p:cNvSpPr/>
            <p:nvPr/>
          </p:nvSpPr>
          <p:spPr>
            <a:xfrm>
              <a:off x="6336462" y="2472631"/>
              <a:ext cx="2738" cy="364189"/>
            </a:xfrm>
            <a:custGeom>
              <a:avLst/>
              <a:gdLst>
                <a:gd name="csX0" fmla="*/ 1515 w 2117"/>
                <a:gd name="csY0" fmla="*/ 282136 h 281579"/>
                <a:gd name="csX1" fmla="*/ 1515 w 2117"/>
                <a:gd name="csY1" fmla="*/ 557 h 281579"/>
              </a:gdLst>
              <a:ahLst/>
              <a:cxnLst>
                <a:cxn ang="0">
                  <a:pos x="csX0" y="csY0"/>
                </a:cxn>
                <a:cxn ang="0">
                  <a:pos x="csX1" y="csY1"/>
                </a:cxn>
              </a:cxnLst>
              <a:rect l="l" t="t" r="r" b="b"/>
              <a:pathLst>
                <a:path w="2117" h="281579">
                  <a:moveTo>
                    <a:pt x="1515" y="282136"/>
                  </a:moveTo>
                  <a:lnTo>
                    <a:pt x="1515" y="557"/>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1" name="Freeform: Shape 120">
              <a:extLst>
                <a:ext uri="{FF2B5EF4-FFF2-40B4-BE49-F238E27FC236}">
                  <a16:creationId xmlns:a16="http://schemas.microsoft.com/office/drawing/2014/main" id="{4E9374BE-BB1F-27BD-2071-7EC15DE9B133}"/>
                </a:ext>
              </a:extLst>
            </p:cNvPr>
            <p:cNvSpPr/>
            <p:nvPr/>
          </p:nvSpPr>
          <p:spPr>
            <a:xfrm>
              <a:off x="6742539" y="2428107"/>
              <a:ext cx="2738" cy="380590"/>
            </a:xfrm>
            <a:custGeom>
              <a:avLst/>
              <a:gdLst>
                <a:gd name="csX0" fmla="*/ 1628 w 2117"/>
                <a:gd name="csY0" fmla="*/ 294806 h 294259"/>
                <a:gd name="csX1" fmla="*/ 1628 w 2117"/>
                <a:gd name="csY1" fmla="*/ 547 h 294259"/>
              </a:gdLst>
              <a:ahLst/>
              <a:cxnLst>
                <a:cxn ang="0">
                  <a:pos x="csX0" y="csY0"/>
                </a:cxn>
                <a:cxn ang="0">
                  <a:pos x="csX1" y="csY1"/>
                </a:cxn>
              </a:cxnLst>
              <a:rect l="l" t="t" r="r" b="b"/>
              <a:pathLst>
                <a:path w="2117" h="294259">
                  <a:moveTo>
                    <a:pt x="1628" y="294806"/>
                  </a:moveTo>
                  <a:lnTo>
                    <a:pt x="1628" y="547"/>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2" name="Freeform: Shape 121">
              <a:extLst>
                <a:ext uri="{FF2B5EF4-FFF2-40B4-BE49-F238E27FC236}">
                  <a16:creationId xmlns:a16="http://schemas.microsoft.com/office/drawing/2014/main" id="{4601FE78-3FB3-F208-8323-89A0AE862769}"/>
                </a:ext>
              </a:extLst>
            </p:cNvPr>
            <p:cNvSpPr/>
            <p:nvPr/>
          </p:nvSpPr>
          <p:spPr>
            <a:xfrm>
              <a:off x="7148615" y="2453975"/>
              <a:ext cx="2738" cy="381063"/>
            </a:xfrm>
            <a:custGeom>
              <a:avLst/>
              <a:gdLst>
                <a:gd name="csX0" fmla="*/ 1741 w 2117"/>
                <a:gd name="csY0" fmla="*/ 295179 h 294625"/>
                <a:gd name="csX1" fmla="*/ 1741 w 2117"/>
                <a:gd name="csY1" fmla="*/ 554 h 294625"/>
              </a:gdLst>
              <a:ahLst/>
              <a:cxnLst>
                <a:cxn ang="0">
                  <a:pos x="csX0" y="csY0"/>
                </a:cxn>
                <a:cxn ang="0">
                  <a:pos x="csX1" y="csY1"/>
                </a:cxn>
              </a:cxnLst>
              <a:rect l="l" t="t" r="r" b="b"/>
              <a:pathLst>
                <a:path w="2117" h="294625">
                  <a:moveTo>
                    <a:pt x="1741" y="295179"/>
                  </a:moveTo>
                  <a:lnTo>
                    <a:pt x="1741" y="554"/>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3" name="Freeform: Shape 122">
              <a:extLst>
                <a:ext uri="{FF2B5EF4-FFF2-40B4-BE49-F238E27FC236}">
                  <a16:creationId xmlns:a16="http://schemas.microsoft.com/office/drawing/2014/main" id="{D983615E-4B22-85C4-094B-78D70481605C}"/>
                </a:ext>
              </a:extLst>
            </p:cNvPr>
            <p:cNvSpPr/>
            <p:nvPr/>
          </p:nvSpPr>
          <p:spPr>
            <a:xfrm>
              <a:off x="7554692" y="2429147"/>
              <a:ext cx="2738" cy="401473"/>
            </a:xfrm>
            <a:custGeom>
              <a:avLst/>
              <a:gdLst>
                <a:gd name="csX0" fmla="*/ 1853 w 2117"/>
                <a:gd name="csY0" fmla="*/ 310955 h 310405"/>
                <a:gd name="csX1" fmla="*/ 1853 w 2117"/>
                <a:gd name="csY1" fmla="*/ 550 h 310405"/>
              </a:gdLst>
              <a:ahLst/>
              <a:cxnLst>
                <a:cxn ang="0">
                  <a:pos x="csX0" y="csY0"/>
                </a:cxn>
                <a:cxn ang="0">
                  <a:pos x="csX1" y="csY1"/>
                </a:cxn>
              </a:cxnLst>
              <a:rect l="l" t="t" r="r" b="b"/>
              <a:pathLst>
                <a:path w="2117" h="310405">
                  <a:moveTo>
                    <a:pt x="1853" y="310955"/>
                  </a:moveTo>
                  <a:lnTo>
                    <a:pt x="1853" y="550"/>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4" name="Freeform: Shape 123">
              <a:extLst>
                <a:ext uri="{FF2B5EF4-FFF2-40B4-BE49-F238E27FC236}">
                  <a16:creationId xmlns:a16="http://schemas.microsoft.com/office/drawing/2014/main" id="{F018B2E5-D206-1945-6774-F219826BB9D1}"/>
                </a:ext>
              </a:extLst>
            </p:cNvPr>
            <p:cNvSpPr/>
            <p:nvPr/>
          </p:nvSpPr>
          <p:spPr>
            <a:xfrm>
              <a:off x="7960770" y="2655671"/>
              <a:ext cx="2738" cy="390215"/>
            </a:xfrm>
            <a:custGeom>
              <a:avLst/>
              <a:gdLst>
                <a:gd name="csX0" fmla="*/ 1966 w 2117"/>
                <a:gd name="csY0" fmla="*/ 302312 h 301701"/>
                <a:gd name="csX1" fmla="*/ 1966 w 2117"/>
                <a:gd name="csY1" fmla="*/ 611 h 301701"/>
              </a:gdLst>
              <a:ahLst/>
              <a:cxnLst>
                <a:cxn ang="0">
                  <a:pos x="csX0" y="csY0"/>
                </a:cxn>
                <a:cxn ang="0">
                  <a:pos x="csX1" y="csY1"/>
                </a:cxn>
              </a:cxnLst>
              <a:rect l="l" t="t" r="r" b="b"/>
              <a:pathLst>
                <a:path w="2117" h="301701">
                  <a:moveTo>
                    <a:pt x="1966" y="302312"/>
                  </a:moveTo>
                  <a:lnTo>
                    <a:pt x="1966" y="611"/>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5" name="Freeform: Shape 124">
              <a:extLst>
                <a:ext uri="{FF2B5EF4-FFF2-40B4-BE49-F238E27FC236}">
                  <a16:creationId xmlns:a16="http://schemas.microsoft.com/office/drawing/2014/main" id="{A94962A2-8574-90E7-C17E-AC8161F8D093}"/>
                </a:ext>
              </a:extLst>
            </p:cNvPr>
            <p:cNvSpPr/>
            <p:nvPr/>
          </p:nvSpPr>
          <p:spPr>
            <a:xfrm>
              <a:off x="8366847" y="2578425"/>
              <a:ext cx="2738" cy="403410"/>
            </a:xfrm>
            <a:custGeom>
              <a:avLst/>
              <a:gdLst>
                <a:gd name="csX0" fmla="*/ 2079 w 2117"/>
                <a:gd name="csY0" fmla="*/ 312495 h 311903"/>
                <a:gd name="csX1" fmla="*/ 2079 w 2117"/>
                <a:gd name="csY1" fmla="*/ 592 h 311903"/>
              </a:gdLst>
              <a:ahLst/>
              <a:cxnLst>
                <a:cxn ang="0">
                  <a:pos x="csX0" y="csY0"/>
                </a:cxn>
                <a:cxn ang="0">
                  <a:pos x="csX1" y="csY1"/>
                </a:cxn>
              </a:cxnLst>
              <a:rect l="l" t="t" r="r" b="b"/>
              <a:pathLst>
                <a:path w="2117" h="311903">
                  <a:moveTo>
                    <a:pt x="2079" y="312495"/>
                  </a:moveTo>
                  <a:lnTo>
                    <a:pt x="2079" y="592"/>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6" name="Freeform: Shape 125">
              <a:extLst>
                <a:ext uri="{FF2B5EF4-FFF2-40B4-BE49-F238E27FC236}">
                  <a16:creationId xmlns:a16="http://schemas.microsoft.com/office/drawing/2014/main" id="{10FB7E3F-01DD-DF9F-401B-CA7D16E76410}"/>
                </a:ext>
              </a:extLst>
            </p:cNvPr>
            <p:cNvSpPr/>
            <p:nvPr/>
          </p:nvSpPr>
          <p:spPr>
            <a:xfrm>
              <a:off x="8772922" y="2513414"/>
              <a:ext cx="2738" cy="412690"/>
            </a:xfrm>
            <a:custGeom>
              <a:avLst/>
              <a:gdLst>
                <a:gd name="csX0" fmla="*/ 2192 w 2117"/>
                <a:gd name="csY0" fmla="*/ 319654 h 319078"/>
                <a:gd name="csX1" fmla="*/ 2192 w 2117"/>
                <a:gd name="csY1" fmla="*/ 575 h 319078"/>
              </a:gdLst>
              <a:ahLst/>
              <a:cxnLst>
                <a:cxn ang="0">
                  <a:pos x="csX0" y="csY0"/>
                </a:cxn>
                <a:cxn ang="0">
                  <a:pos x="csX1" y="csY1"/>
                </a:cxn>
              </a:cxnLst>
              <a:rect l="l" t="t" r="r" b="b"/>
              <a:pathLst>
                <a:path w="2117" h="319078">
                  <a:moveTo>
                    <a:pt x="2192" y="319654"/>
                  </a:moveTo>
                  <a:lnTo>
                    <a:pt x="2192" y="575"/>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7" name="Freeform: Shape 126">
              <a:extLst>
                <a:ext uri="{FF2B5EF4-FFF2-40B4-BE49-F238E27FC236}">
                  <a16:creationId xmlns:a16="http://schemas.microsoft.com/office/drawing/2014/main" id="{393859AD-3F73-F027-F5C0-575167D31018}"/>
                </a:ext>
              </a:extLst>
            </p:cNvPr>
            <p:cNvSpPr/>
            <p:nvPr/>
          </p:nvSpPr>
          <p:spPr>
            <a:xfrm>
              <a:off x="9178998" y="2513984"/>
              <a:ext cx="2738" cy="434071"/>
            </a:xfrm>
            <a:custGeom>
              <a:avLst/>
              <a:gdLst>
                <a:gd name="csX0" fmla="*/ 2304 w 2117"/>
                <a:gd name="csY0" fmla="*/ 336188 h 335609"/>
                <a:gd name="csX1" fmla="*/ 2304 w 2117"/>
                <a:gd name="csY1" fmla="*/ 578 h 335609"/>
              </a:gdLst>
              <a:ahLst/>
              <a:cxnLst>
                <a:cxn ang="0">
                  <a:pos x="csX0" y="csY0"/>
                </a:cxn>
                <a:cxn ang="0">
                  <a:pos x="csX1" y="csY1"/>
                </a:cxn>
              </a:cxnLst>
              <a:rect l="l" t="t" r="r" b="b"/>
              <a:pathLst>
                <a:path w="2117" h="335609">
                  <a:moveTo>
                    <a:pt x="2304" y="336188"/>
                  </a:moveTo>
                  <a:lnTo>
                    <a:pt x="2304" y="578"/>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8" name="Freeform: Shape 127">
              <a:extLst>
                <a:ext uri="{FF2B5EF4-FFF2-40B4-BE49-F238E27FC236}">
                  <a16:creationId xmlns:a16="http://schemas.microsoft.com/office/drawing/2014/main" id="{958DAC19-87F4-73E9-3997-275A562BB2ED}"/>
                </a:ext>
              </a:extLst>
            </p:cNvPr>
            <p:cNvSpPr/>
            <p:nvPr/>
          </p:nvSpPr>
          <p:spPr>
            <a:xfrm>
              <a:off x="9585073" y="2425223"/>
              <a:ext cx="2738" cy="404253"/>
            </a:xfrm>
            <a:custGeom>
              <a:avLst/>
              <a:gdLst>
                <a:gd name="csX0" fmla="*/ 2417 w 2117"/>
                <a:gd name="csY0" fmla="*/ 313105 h 312555"/>
                <a:gd name="csX1" fmla="*/ 2417 w 2117"/>
                <a:gd name="csY1" fmla="*/ 549 h 312555"/>
              </a:gdLst>
              <a:ahLst/>
              <a:cxnLst>
                <a:cxn ang="0">
                  <a:pos x="csX0" y="csY0"/>
                </a:cxn>
                <a:cxn ang="0">
                  <a:pos x="csX1" y="csY1"/>
                </a:cxn>
              </a:cxnLst>
              <a:rect l="l" t="t" r="r" b="b"/>
              <a:pathLst>
                <a:path w="2117" h="312555">
                  <a:moveTo>
                    <a:pt x="2417" y="313105"/>
                  </a:moveTo>
                  <a:lnTo>
                    <a:pt x="2417" y="549"/>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29" name="Freeform: Shape 128">
              <a:extLst>
                <a:ext uri="{FF2B5EF4-FFF2-40B4-BE49-F238E27FC236}">
                  <a16:creationId xmlns:a16="http://schemas.microsoft.com/office/drawing/2014/main" id="{430BCA48-7940-4B41-BC21-4FB09653D857}"/>
                </a:ext>
              </a:extLst>
            </p:cNvPr>
            <p:cNvSpPr/>
            <p:nvPr/>
          </p:nvSpPr>
          <p:spPr>
            <a:xfrm>
              <a:off x="9991151" y="2513508"/>
              <a:ext cx="2738" cy="442545"/>
            </a:xfrm>
            <a:custGeom>
              <a:avLst/>
              <a:gdLst>
                <a:gd name="csX0" fmla="*/ 2530 w 2117"/>
                <a:gd name="csY0" fmla="*/ 342740 h 342161"/>
                <a:gd name="csX1" fmla="*/ 2530 w 2117"/>
                <a:gd name="csY1" fmla="*/ 579 h 342161"/>
              </a:gdLst>
              <a:ahLst/>
              <a:cxnLst>
                <a:cxn ang="0">
                  <a:pos x="csX0" y="csY0"/>
                </a:cxn>
                <a:cxn ang="0">
                  <a:pos x="csX1" y="csY1"/>
                </a:cxn>
              </a:cxnLst>
              <a:rect l="l" t="t" r="r" b="b"/>
              <a:pathLst>
                <a:path w="2117" h="342161">
                  <a:moveTo>
                    <a:pt x="2530" y="342740"/>
                  </a:moveTo>
                  <a:lnTo>
                    <a:pt x="2530" y="579"/>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0" name="Freeform: Shape 129">
              <a:extLst>
                <a:ext uri="{FF2B5EF4-FFF2-40B4-BE49-F238E27FC236}">
                  <a16:creationId xmlns:a16="http://schemas.microsoft.com/office/drawing/2014/main" id="{8F3AEDD2-C010-E20A-E3FD-029346BCB0C8}"/>
                </a:ext>
              </a:extLst>
            </p:cNvPr>
            <p:cNvSpPr/>
            <p:nvPr/>
          </p:nvSpPr>
          <p:spPr>
            <a:xfrm>
              <a:off x="10397229" y="2614873"/>
              <a:ext cx="2738" cy="442067"/>
            </a:xfrm>
            <a:custGeom>
              <a:avLst/>
              <a:gdLst>
                <a:gd name="csX0" fmla="*/ 2642 w 2117"/>
                <a:gd name="csY0" fmla="*/ 342398 h 341791"/>
                <a:gd name="csX1" fmla="*/ 2642 w 2117"/>
                <a:gd name="csY1" fmla="*/ 607 h 341791"/>
              </a:gdLst>
              <a:ahLst/>
              <a:cxnLst>
                <a:cxn ang="0">
                  <a:pos x="csX0" y="csY0"/>
                </a:cxn>
                <a:cxn ang="0">
                  <a:pos x="csX1" y="csY1"/>
                </a:cxn>
              </a:cxnLst>
              <a:rect l="l" t="t" r="r" b="b"/>
              <a:pathLst>
                <a:path w="2117" h="341791">
                  <a:moveTo>
                    <a:pt x="2642" y="342398"/>
                  </a:moveTo>
                  <a:lnTo>
                    <a:pt x="2642" y="607"/>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1" name="Freeform: Shape 130">
              <a:extLst>
                <a:ext uri="{FF2B5EF4-FFF2-40B4-BE49-F238E27FC236}">
                  <a16:creationId xmlns:a16="http://schemas.microsoft.com/office/drawing/2014/main" id="{520AF828-159D-639A-6F9F-AC6E1C78FDDE}"/>
                </a:ext>
              </a:extLst>
            </p:cNvPr>
            <p:cNvSpPr/>
            <p:nvPr/>
          </p:nvSpPr>
          <p:spPr>
            <a:xfrm>
              <a:off x="10803311" y="2569063"/>
              <a:ext cx="2738" cy="466020"/>
            </a:xfrm>
            <a:custGeom>
              <a:avLst/>
              <a:gdLst>
                <a:gd name="csX0" fmla="*/ 2755 w 2117"/>
                <a:gd name="csY0" fmla="*/ 360909 h 360311"/>
                <a:gd name="csX1" fmla="*/ 2755 w 2117"/>
                <a:gd name="csY1" fmla="*/ 598 h 360311"/>
              </a:gdLst>
              <a:ahLst/>
              <a:cxnLst>
                <a:cxn ang="0">
                  <a:pos x="csX0" y="csY0"/>
                </a:cxn>
                <a:cxn ang="0">
                  <a:pos x="csX1" y="csY1"/>
                </a:cxn>
              </a:cxnLst>
              <a:rect l="l" t="t" r="r" b="b"/>
              <a:pathLst>
                <a:path w="2117" h="360311">
                  <a:moveTo>
                    <a:pt x="2755" y="360909"/>
                  </a:moveTo>
                  <a:lnTo>
                    <a:pt x="2755" y="598"/>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2" name="Freeform: Shape 131">
              <a:extLst>
                <a:ext uri="{FF2B5EF4-FFF2-40B4-BE49-F238E27FC236}">
                  <a16:creationId xmlns:a16="http://schemas.microsoft.com/office/drawing/2014/main" id="{E53A0294-1EE9-E26E-D51B-6840D20E03AE}"/>
                </a:ext>
              </a:extLst>
            </p:cNvPr>
            <p:cNvSpPr/>
            <p:nvPr/>
          </p:nvSpPr>
          <p:spPr>
            <a:xfrm>
              <a:off x="11209393" y="2514857"/>
              <a:ext cx="2738" cy="451533"/>
            </a:xfrm>
            <a:custGeom>
              <a:avLst/>
              <a:gdLst>
                <a:gd name="csX0" fmla="*/ 2868 w 2117"/>
                <a:gd name="csY0" fmla="*/ 349691 h 349110"/>
                <a:gd name="csX1" fmla="*/ 2868 w 2117"/>
                <a:gd name="csY1" fmla="*/ 581 h 349110"/>
              </a:gdLst>
              <a:ahLst/>
              <a:cxnLst>
                <a:cxn ang="0">
                  <a:pos x="csX0" y="csY0"/>
                </a:cxn>
                <a:cxn ang="0">
                  <a:pos x="csX1" y="csY1"/>
                </a:cxn>
              </a:cxnLst>
              <a:rect l="l" t="t" r="r" b="b"/>
              <a:pathLst>
                <a:path w="2117" h="349110">
                  <a:moveTo>
                    <a:pt x="2868" y="349691"/>
                  </a:moveTo>
                  <a:lnTo>
                    <a:pt x="2868" y="581"/>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3" name="Freeform: Shape 132">
              <a:extLst>
                <a:ext uri="{FF2B5EF4-FFF2-40B4-BE49-F238E27FC236}">
                  <a16:creationId xmlns:a16="http://schemas.microsoft.com/office/drawing/2014/main" id="{46CF4AA2-7094-7A1D-DF49-2C1239A40649}"/>
                </a:ext>
              </a:extLst>
            </p:cNvPr>
            <p:cNvSpPr/>
            <p:nvPr/>
          </p:nvSpPr>
          <p:spPr>
            <a:xfrm>
              <a:off x="11615053" y="2674110"/>
              <a:ext cx="2738" cy="516872"/>
            </a:xfrm>
            <a:custGeom>
              <a:avLst/>
              <a:gdLst>
                <a:gd name="csX0" fmla="*/ 2980 w 2117"/>
                <a:gd name="csY0" fmla="*/ 400263 h 399628"/>
                <a:gd name="csX1" fmla="*/ 2980 w 2117"/>
                <a:gd name="csY1" fmla="*/ 634 h 399628"/>
              </a:gdLst>
              <a:ahLst/>
              <a:cxnLst>
                <a:cxn ang="0">
                  <a:pos x="csX0" y="csY0"/>
                </a:cxn>
                <a:cxn ang="0">
                  <a:pos x="csX1" y="csY1"/>
                </a:cxn>
              </a:cxnLst>
              <a:rect l="l" t="t" r="r" b="b"/>
              <a:pathLst>
                <a:path w="2117" h="399628">
                  <a:moveTo>
                    <a:pt x="2980" y="400263"/>
                  </a:moveTo>
                  <a:lnTo>
                    <a:pt x="2980" y="634"/>
                  </a:lnTo>
                </a:path>
              </a:pathLst>
            </a:custGeom>
            <a:noFill/>
            <a:ln w="9525" cap="flat">
              <a:solidFill>
                <a:schemeClr val="accent2"/>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grpSp>
          <p:nvGrpSpPr>
            <p:cNvPr id="134" name="Graphic 15">
              <a:extLst>
                <a:ext uri="{FF2B5EF4-FFF2-40B4-BE49-F238E27FC236}">
                  <a16:creationId xmlns:a16="http://schemas.microsoft.com/office/drawing/2014/main" id="{19B1F85D-E55D-8A0E-4AB8-EA14949E7E4C}"/>
                </a:ext>
              </a:extLst>
            </p:cNvPr>
            <p:cNvGrpSpPr/>
            <p:nvPr/>
          </p:nvGrpSpPr>
          <p:grpSpPr>
            <a:xfrm>
              <a:off x="1227615" y="1493050"/>
              <a:ext cx="10549459" cy="3932273"/>
              <a:chOff x="2104180" y="1899030"/>
              <a:chExt cx="8156497" cy="3040425"/>
            </a:xfrm>
          </p:grpSpPr>
          <p:sp>
            <p:nvSpPr>
              <p:cNvPr id="135" name="Freeform: Shape 134">
                <a:extLst>
                  <a:ext uri="{FF2B5EF4-FFF2-40B4-BE49-F238E27FC236}">
                    <a16:creationId xmlns:a16="http://schemas.microsoft.com/office/drawing/2014/main" id="{77EBB754-ECD1-F954-66DC-028F43A71B2F}"/>
                  </a:ext>
                </a:extLst>
              </p:cNvPr>
              <p:cNvSpPr/>
              <p:nvPr/>
            </p:nvSpPr>
            <p:spPr>
              <a:xfrm>
                <a:off x="2503613" y="4636346"/>
                <a:ext cx="7729052" cy="2117"/>
              </a:xfrm>
              <a:custGeom>
                <a:avLst/>
                <a:gdLst>
                  <a:gd name="csX0" fmla="*/ 1628 w 7729052"/>
                  <a:gd name="csY0" fmla="*/ 1217 h 2117"/>
                  <a:gd name="csX1" fmla="*/ 7730681 w 7729052"/>
                  <a:gd name="csY1" fmla="*/ 1217 h 2117"/>
                </a:gdLst>
                <a:ahLst/>
                <a:cxnLst>
                  <a:cxn ang="0">
                    <a:pos x="csX0" y="csY0"/>
                  </a:cxn>
                  <a:cxn ang="0">
                    <a:pos x="csX1" y="csY1"/>
                  </a:cxn>
                </a:cxnLst>
                <a:rect l="l" t="t" r="r" b="b"/>
                <a:pathLst>
                  <a:path w="7729052" h="2117">
                    <a:moveTo>
                      <a:pt x="1628" y="1217"/>
                    </a:moveTo>
                    <a:lnTo>
                      <a:pt x="7730681" y="1217"/>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6" name="Freeform: Shape 135">
                <a:extLst>
                  <a:ext uri="{FF2B5EF4-FFF2-40B4-BE49-F238E27FC236}">
                    <a16:creationId xmlns:a16="http://schemas.microsoft.com/office/drawing/2014/main" id="{6325568A-D1A2-DE5F-61CB-E1086E34155A}"/>
                  </a:ext>
                </a:extLst>
              </p:cNvPr>
              <p:cNvSpPr/>
              <p:nvPr/>
            </p:nvSpPr>
            <p:spPr>
              <a:xfrm>
                <a:off x="2600556" y="4636346"/>
                <a:ext cx="2117" cy="49405"/>
              </a:xfrm>
              <a:custGeom>
                <a:avLst/>
                <a:gdLst>
                  <a:gd name="csX0" fmla="*/ 276 w 2117"/>
                  <a:gd name="csY0" fmla="*/ 1226 h 49405"/>
                  <a:gd name="csX1" fmla="*/ 276 w 2117"/>
                  <a:gd name="csY1" fmla="*/ 50631 h 49405"/>
                </a:gdLst>
                <a:ahLst/>
                <a:cxnLst>
                  <a:cxn ang="0">
                    <a:pos x="csX0" y="csY0"/>
                  </a:cxn>
                  <a:cxn ang="0">
                    <a:pos x="csX1" y="csY1"/>
                  </a:cxn>
                </a:cxnLst>
                <a:rect l="l" t="t" r="r" b="b"/>
                <a:pathLst>
                  <a:path w="2117" h="49405">
                    <a:moveTo>
                      <a:pt x="276" y="1226"/>
                    </a:moveTo>
                    <a:lnTo>
                      <a:pt x="276" y="50631"/>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7" name="TextBox 187">
                <a:extLst>
                  <a:ext uri="{FF2B5EF4-FFF2-40B4-BE49-F238E27FC236}">
                    <a16:creationId xmlns:a16="http://schemas.microsoft.com/office/drawing/2014/main" id="{A5297CF5-31D8-D8C0-E3D7-8890163A586F}"/>
                  </a:ext>
                </a:extLst>
              </p:cNvPr>
              <p:cNvSpPr txBox="1"/>
              <p:nvPr/>
            </p:nvSpPr>
            <p:spPr>
              <a:xfrm>
                <a:off x="2459042" y="4676527"/>
                <a:ext cx="280148" cy="262928"/>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Aft>
                    <a:spcPts val="800"/>
                  </a:spcAft>
                </a:pPr>
                <a:r>
                  <a:rPr lang="en-US" sz="1050" spc="0" baseline="0">
                    <a:ln/>
                    <a:solidFill>
                      <a:schemeClr val="tx1">
                        <a:lumMod val="50000"/>
                      </a:schemeClr>
                    </a:solidFill>
                    <a:latin typeface="Arial" panose="020B0604020202020204" pitchFamily="34" charset="0"/>
                    <a:cs typeface="Arial" panose="020B0604020202020204" pitchFamily="34" charset="0"/>
                    <a:sym typeface="Arial"/>
                    <a:rtl val="0"/>
                  </a:rPr>
                  <a:t>BL</a:t>
                </a:r>
              </a:p>
            </p:txBody>
          </p:sp>
          <p:sp>
            <p:nvSpPr>
              <p:cNvPr id="138" name="Freeform: Shape 137">
                <a:extLst>
                  <a:ext uri="{FF2B5EF4-FFF2-40B4-BE49-F238E27FC236}">
                    <a16:creationId xmlns:a16="http://schemas.microsoft.com/office/drawing/2014/main" id="{9798FB97-053B-B928-58E0-A438F0546C1A}"/>
                  </a:ext>
                </a:extLst>
              </p:cNvPr>
              <p:cNvSpPr/>
              <p:nvPr/>
            </p:nvSpPr>
            <p:spPr>
              <a:xfrm>
                <a:off x="10135722" y="4636346"/>
                <a:ext cx="2117" cy="49405"/>
              </a:xfrm>
              <a:custGeom>
                <a:avLst/>
                <a:gdLst>
                  <a:gd name="csX0" fmla="*/ 2980 w 2117"/>
                  <a:gd name="csY0" fmla="*/ 1226 h 49405"/>
                  <a:gd name="csX1" fmla="*/ 2980 w 2117"/>
                  <a:gd name="csY1" fmla="*/ 50631 h 49405"/>
                </a:gdLst>
                <a:ahLst/>
                <a:cxnLst>
                  <a:cxn ang="0">
                    <a:pos x="csX0" y="csY0"/>
                  </a:cxn>
                  <a:cxn ang="0">
                    <a:pos x="csX1" y="csY1"/>
                  </a:cxn>
                </a:cxnLst>
                <a:rect l="l" t="t" r="r" b="b"/>
                <a:pathLst>
                  <a:path w="2117" h="49405">
                    <a:moveTo>
                      <a:pt x="2980" y="1226"/>
                    </a:moveTo>
                    <a:lnTo>
                      <a:pt x="2980" y="50631"/>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9" name="TextBox 235">
                <a:extLst>
                  <a:ext uri="{FF2B5EF4-FFF2-40B4-BE49-F238E27FC236}">
                    <a16:creationId xmlns:a16="http://schemas.microsoft.com/office/drawing/2014/main" id="{62DAE2BD-356B-3A9E-21D1-69EDC895C902}"/>
                  </a:ext>
                </a:extLst>
              </p:cNvPr>
              <p:cNvSpPr txBox="1"/>
              <p:nvPr/>
            </p:nvSpPr>
            <p:spPr>
              <a:xfrm>
                <a:off x="10005009" y="4676527"/>
                <a:ext cx="255668" cy="262928"/>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Aft>
                    <a:spcPts val="800"/>
                  </a:spcAft>
                </a:pPr>
                <a:r>
                  <a:rPr lang="en-US" sz="1050" spc="0" baseline="0">
                    <a:ln/>
                    <a:solidFill>
                      <a:schemeClr val="tx1">
                        <a:lumMod val="50000"/>
                      </a:schemeClr>
                    </a:solidFill>
                    <a:latin typeface="Arial" panose="020B0604020202020204" pitchFamily="34" charset="0"/>
                    <a:cs typeface="Arial" panose="020B0604020202020204" pitchFamily="34" charset="0"/>
                    <a:sym typeface="Arial"/>
                    <a:rtl val="0"/>
                  </a:rPr>
                  <a:t>28</a:t>
                </a:r>
              </a:p>
            </p:txBody>
          </p:sp>
          <p:sp>
            <p:nvSpPr>
              <p:cNvPr id="140" name="Freeform: Shape 139">
                <a:extLst>
                  <a:ext uri="{FF2B5EF4-FFF2-40B4-BE49-F238E27FC236}">
                    <a16:creationId xmlns:a16="http://schemas.microsoft.com/office/drawing/2014/main" id="{F3BA5EDA-01DE-63D5-9965-A7092FAB0E34}"/>
                  </a:ext>
                </a:extLst>
              </p:cNvPr>
              <p:cNvSpPr/>
              <p:nvPr/>
            </p:nvSpPr>
            <p:spPr>
              <a:xfrm>
                <a:off x="2503613" y="1899030"/>
                <a:ext cx="2117" cy="2743200"/>
              </a:xfrm>
              <a:custGeom>
                <a:avLst/>
                <a:gdLst>
                  <a:gd name="csX0" fmla="*/ 241 w 2117"/>
                  <a:gd name="csY0" fmla="*/ 3274761 h 3274131"/>
                  <a:gd name="csX1" fmla="*/ 241 w 2117"/>
                  <a:gd name="csY1" fmla="*/ 629 h 3274131"/>
                </a:gdLst>
                <a:ahLst/>
                <a:cxnLst>
                  <a:cxn ang="0">
                    <a:pos x="csX0" y="csY0"/>
                  </a:cxn>
                  <a:cxn ang="0">
                    <a:pos x="csX1" y="csY1"/>
                  </a:cxn>
                </a:cxnLst>
                <a:rect l="l" t="t" r="r" b="b"/>
                <a:pathLst>
                  <a:path w="2117" h="3274131">
                    <a:moveTo>
                      <a:pt x="241" y="3274761"/>
                    </a:moveTo>
                    <a:lnTo>
                      <a:pt x="241" y="629"/>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1" name="Freeform: Shape 140">
                <a:extLst>
                  <a:ext uri="{FF2B5EF4-FFF2-40B4-BE49-F238E27FC236}">
                    <a16:creationId xmlns:a16="http://schemas.microsoft.com/office/drawing/2014/main" id="{6A643BB6-8D8C-C142-8E32-D87591A82058}"/>
                  </a:ext>
                </a:extLst>
              </p:cNvPr>
              <p:cNvSpPr/>
              <p:nvPr/>
            </p:nvSpPr>
            <p:spPr>
              <a:xfrm>
                <a:off x="2433175" y="4565935"/>
                <a:ext cx="77575" cy="2117"/>
              </a:xfrm>
              <a:custGeom>
                <a:avLst/>
                <a:gdLst>
                  <a:gd name="csX0" fmla="*/ 49703 w 49470"/>
                  <a:gd name="csY0" fmla="*/ 1192 h 2117"/>
                  <a:gd name="csX1" fmla="*/ 232 w 49470"/>
                  <a:gd name="csY1" fmla="*/ 1192 h 2117"/>
                </a:gdLst>
                <a:ahLst/>
                <a:cxnLst>
                  <a:cxn ang="0">
                    <a:pos x="csX0" y="csY0"/>
                  </a:cxn>
                  <a:cxn ang="0">
                    <a:pos x="csX1" y="csY1"/>
                  </a:cxn>
                </a:cxnLst>
                <a:rect l="l" t="t" r="r" b="b"/>
                <a:pathLst>
                  <a:path w="49470" h="2117">
                    <a:moveTo>
                      <a:pt x="49703" y="1192"/>
                    </a:moveTo>
                    <a:lnTo>
                      <a:pt x="232" y="1192"/>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2" name="TextBox 239">
                <a:extLst>
                  <a:ext uri="{FF2B5EF4-FFF2-40B4-BE49-F238E27FC236}">
                    <a16:creationId xmlns:a16="http://schemas.microsoft.com/office/drawing/2014/main" id="{D05BB314-37F1-7654-945D-146E0DD5B04C}"/>
                  </a:ext>
                </a:extLst>
              </p:cNvPr>
              <p:cNvSpPr txBox="1"/>
              <p:nvPr/>
            </p:nvSpPr>
            <p:spPr>
              <a:xfrm>
                <a:off x="2104180" y="4429899"/>
                <a:ext cx="203992" cy="262928"/>
              </a:xfrm>
              <a:prstGeom prst="rect">
                <a:avLst/>
              </a:prstGeom>
              <a:noFill/>
            </p:spPr>
            <p:txBody>
              <a:bodyPr vert="horz"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10000"/>
                  </a:lnSpc>
                  <a:spcAft>
                    <a:spcPts val="800"/>
                  </a:spcAft>
                </a:pPr>
                <a:r>
                  <a:rPr lang="en-US" sz="1050" spc="0" baseline="0">
                    <a:ln/>
                    <a:solidFill>
                      <a:schemeClr val="tx1">
                        <a:lumMod val="50000"/>
                      </a:schemeClr>
                    </a:solidFill>
                    <a:latin typeface="Arial" panose="020B0604020202020204" pitchFamily="34" charset="0"/>
                    <a:cs typeface="Arial" panose="020B0604020202020204" pitchFamily="34" charset="0"/>
                    <a:sym typeface="Arial"/>
                    <a:rtl val="0"/>
                  </a:rPr>
                  <a:t>-4</a:t>
                </a:r>
              </a:p>
            </p:txBody>
          </p:sp>
          <p:sp>
            <p:nvSpPr>
              <p:cNvPr id="143" name="Freeform: Shape 142">
                <a:extLst>
                  <a:ext uri="{FF2B5EF4-FFF2-40B4-BE49-F238E27FC236}">
                    <a16:creationId xmlns:a16="http://schemas.microsoft.com/office/drawing/2014/main" id="{BC9C797D-D812-44F9-8363-021541903416}"/>
                  </a:ext>
                </a:extLst>
              </p:cNvPr>
              <p:cNvSpPr/>
              <p:nvPr/>
            </p:nvSpPr>
            <p:spPr>
              <a:xfrm>
                <a:off x="2433175" y="3939272"/>
                <a:ext cx="77575" cy="2117"/>
              </a:xfrm>
              <a:custGeom>
                <a:avLst/>
                <a:gdLst>
                  <a:gd name="csX0" fmla="*/ 49703 w 49470"/>
                  <a:gd name="csY0" fmla="*/ 967 h 2117"/>
                  <a:gd name="csX1" fmla="*/ 232 w 49470"/>
                  <a:gd name="csY1" fmla="*/ 967 h 2117"/>
                </a:gdLst>
                <a:ahLst/>
                <a:cxnLst>
                  <a:cxn ang="0">
                    <a:pos x="csX0" y="csY0"/>
                  </a:cxn>
                  <a:cxn ang="0">
                    <a:pos x="csX1" y="csY1"/>
                  </a:cxn>
                </a:cxnLst>
                <a:rect l="l" t="t" r="r" b="b"/>
                <a:pathLst>
                  <a:path w="49470" h="2117">
                    <a:moveTo>
                      <a:pt x="49703" y="967"/>
                    </a:moveTo>
                    <a:lnTo>
                      <a:pt x="232" y="967"/>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4" name="TextBox 241">
                <a:extLst>
                  <a:ext uri="{FF2B5EF4-FFF2-40B4-BE49-F238E27FC236}">
                    <a16:creationId xmlns:a16="http://schemas.microsoft.com/office/drawing/2014/main" id="{3C7B3996-9551-8C79-17FD-F752BFB5586C}"/>
                  </a:ext>
                </a:extLst>
              </p:cNvPr>
              <p:cNvSpPr txBox="1"/>
              <p:nvPr/>
            </p:nvSpPr>
            <p:spPr>
              <a:xfrm>
                <a:off x="2104180" y="3803236"/>
                <a:ext cx="203992" cy="262928"/>
              </a:xfrm>
              <a:prstGeom prst="rect">
                <a:avLst/>
              </a:prstGeom>
              <a:noFill/>
            </p:spPr>
            <p:txBody>
              <a:bodyPr vert="horz"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10000"/>
                  </a:lnSpc>
                  <a:spcAft>
                    <a:spcPts val="800"/>
                  </a:spcAft>
                </a:pPr>
                <a:r>
                  <a:rPr lang="en-US" sz="1050" spc="0" baseline="0">
                    <a:ln/>
                    <a:solidFill>
                      <a:schemeClr val="tx1">
                        <a:lumMod val="50000"/>
                      </a:schemeClr>
                    </a:solidFill>
                    <a:latin typeface="Arial" panose="020B0604020202020204" pitchFamily="34" charset="0"/>
                    <a:cs typeface="Arial" panose="020B0604020202020204" pitchFamily="34" charset="0"/>
                    <a:sym typeface="Arial"/>
                    <a:rtl val="0"/>
                  </a:rPr>
                  <a:t>-3</a:t>
                </a:r>
              </a:p>
            </p:txBody>
          </p:sp>
          <p:sp>
            <p:nvSpPr>
              <p:cNvPr id="145" name="Freeform: Shape 144">
                <a:extLst>
                  <a:ext uri="{FF2B5EF4-FFF2-40B4-BE49-F238E27FC236}">
                    <a16:creationId xmlns:a16="http://schemas.microsoft.com/office/drawing/2014/main" id="{20E17584-A6A5-E723-1AF1-68CFAC24F6D7}"/>
                  </a:ext>
                </a:extLst>
              </p:cNvPr>
              <p:cNvSpPr/>
              <p:nvPr/>
            </p:nvSpPr>
            <p:spPr>
              <a:xfrm>
                <a:off x="2433175" y="3312610"/>
                <a:ext cx="77575" cy="2117"/>
              </a:xfrm>
              <a:custGeom>
                <a:avLst/>
                <a:gdLst>
                  <a:gd name="csX0" fmla="*/ 49703 w 49470"/>
                  <a:gd name="csY0" fmla="*/ 742 h 2117"/>
                  <a:gd name="csX1" fmla="*/ 232 w 49470"/>
                  <a:gd name="csY1" fmla="*/ 742 h 2117"/>
                </a:gdLst>
                <a:ahLst/>
                <a:cxnLst>
                  <a:cxn ang="0">
                    <a:pos x="csX0" y="csY0"/>
                  </a:cxn>
                  <a:cxn ang="0">
                    <a:pos x="csX1" y="csY1"/>
                  </a:cxn>
                </a:cxnLst>
                <a:rect l="l" t="t" r="r" b="b"/>
                <a:pathLst>
                  <a:path w="49470" h="2117">
                    <a:moveTo>
                      <a:pt x="49703" y="742"/>
                    </a:moveTo>
                    <a:lnTo>
                      <a:pt x="232" y="742"/>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6" name="TextBox 243">
                <a:extLst>
                  <a:ext uri="{FF2B5EF4-FFF2-40B4-BE49-F238E27FC236}">
                    <a16:creationId xmlns:a16="http://schemas.microsoft.com/office/drawing/2014/main" id="{ADA4D721-29EE-DFA3-DE4B-DF4EDADF048B}"/>
                  </a:ext>
                </a:extLst>
              </p:cNvPr>
              <p:cNvSpPr txBox="1"/>
              <p:nvPr/>
            </p:nvSpPr>
            <p:spPr>
              <a:xfrm>
                <a:off x="2104180" y="3176574"/>
                <a:ext cx="203992" cy="262928"/>
              </a:xfrm>
              <a:prstGeom prst="rect">
                <a:avLst/>
              </a:prstGeom>
              <a:noFill/>
            </p:spPr>
            <p:txBody>
              <a:bodyPr vert="horz"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10000"/>
                  </a:lnSpc>
                  <a:spcAft>
                    <a:spcPts val="800"/>
                  </a:spcAft>
                </a:pPr>
                <a:r>
                  <a:rPr lang="en-US" sz="1050" spc="0" baseline="0">
                    <a:ln/>
                    <a:solidFill>
                      <a:schemeClr val="tx1">
                        <a:lumMod val="50000"/>
                      </a:schemeClr>
                    </a:solidFill>
                    <a:latin typeface="Arial" panose="020B0604020202020204" pitchFamily="34" charset="0"/>
                    <a:cs typeface="Arial" panose="020B0604020202020204" pitchFamily="34" charset="0"/>
                    <a:sym typeface="Arial"/>
                    <a:rtl val="0"/>
                  </a:rPr>
                  <a:t>-2</a:t>
                </a:r>
              </a:p>
            </p:txBody>
          </p:sp>
          <p:sp>
            <p:nvSpPr>
              <p:cNvPr id="147" name="Freeform: Shape 146">
                <a:extLst>
                  <a:ext uri="{FF2B5EF4-FFF2-40B4-BE49-F238E27FC236}">
                    <a16:creationId xmlns:a16="http://schemas.microsoft.com/office/drawing/2014/main" id="{AE3FAC59-B325-3F11-28C2-4C7DB010CC9C}"/>
                  </a:ext>
                </a:extLst>
              </p:cNvPr>
              <p:cNvSpPr/>
              <p:nvPr/>
            </p:nvSpPr>
            <p:spPr>
              <a:xfrm>
                <a:off x="2433175" y="2685949"/>
                <a:ext cx="77575" cy="2117"/>
              </a:xfrm>
              <a:custGeom>
                <a:avLst/>
                <a:gdLst>
                  <a:gd name="csX0" fmla="*/ 49703 w 49470"/>
                  <a:gd name="csY0" fmla="*/ 517 h 2117"/>
                  <a:gd name="csX1" fmla="*/ 232 w 49470"/>
                  <a:gd name="csY1" fmla="*/ 517 h 2117"/>
                </a:gdLst>
                <a:ahLst/>
                <a:cxnLst>
                  <a:cxn ang="0">
                    <a:pos x="csX0" y="csY0"/>
                  </a:cxn>
                  <a:cxn ang="0">
                    <a:pos x="csX1" y="csY1"/>
                  </a:cxn>
                </a:cxnLst>
                <a:rect l="l" t="t" r="r" b="b"/>
                <a:pathLst>
                  <a:path w="49470" h="2117">
                    <a:moveTo>
                      <a:pt x="49703" y="517"/>
                    </a:moveTo>
                    <a:lnTo>
                      <a:pt x="232" y="517"/>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48" name="TextBox 245">
                <a:extLst>
                  <a:ext uri="{FF2B5EF4-FFF2-40B4-BE49-F238E27FC236}">
                    <a16:creationId xmlns:a16="http://schemas.microsoft.com/office/drawing/2014/main" id="{2FEAE544-6B79-4104-1961-E13BDE6C13DC}"/>
                  </a:ext>
                </a:extLst>
              </p:cNvPr>
              <p:cNvSpPr txBox="1"/>
              <p:nvPr/>
            </p:nvSpPr>
            <p:spPr>
              <a:xfrm>
                <a:off x="2104182" y="2549911"/>
                <a:ext cx="203992" cy="262928"/>
              </a:xfrm>
              <a:prstGeom prst="rect">
                <a:avLst/>
              </a:prstGeom>
              <a:noFill/>
            </p:spPr>
            <p:txBody>
              <a:bodyPr vert="horz"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10000"/>
                  </a:lnSpc>
                  <a:spcAft>
                    <a:spcPts val="800"/>
                  </a:spcAft>
                </a:pPr>
                <a:r>
                  <a:rPr lang="en-US" sz="1050" spc="0" baseline="0">
                    <a:ln/>
                    <a:solidFill>
                      <a:schemeClr val="tx1">
                        <a:lumMod val="50000"/>
                      </a:schemeClr>
                    </a:solidFill>
                    <a:latin typeface="Arial" panose="020B0604020202020204" pitchFamily="34" charset="0"/>
                    <a:cs typeface="Arial" panose="020B0604020202020204" pitchFamily="34" charset="0"/>
                    <a:sym typeface="Arial"/>
                    <a:rtl val="0"/>
                  </a:rPr>
                  <a:t>-1</a:t>
                </a:r>
              </a:p>
            </p:txBody>
          </p:sp>
          <p:sp>
            <p:nvSpPr>
              <p:cNvPr id="149" name="Freeform: Shape 148">
                <a:extLst>
                  <a:ext uri="{FF2B5EF4-FFF2-40B4-BE49-F238E27FC236}">
                    <a16:creationId xmlns:a16="http://schemas.microsoft.com/office/drawing/2014/main" id="{7C328937-6299-D2A6-CA85-864D32F9ADB6}"/>
                  </a:ext>
                </a:extLst>
              </p:cNvPr>
              <p:cNvSpPr/>
              <p:nvPr/>
            </p:nvSpPr>
            <p:spPr>
              <a:xfrm>
                <a:off x="2433175" y="2059288"/>
                <a:ext cx="77575" cy="2117"/>
              </a:xfrm>
              <a:custGeom>
                <a:avLst/>
                <a:gdLst>
                  <a:gd name="csX0" fmla="*/ 49703 w 49470"/>
                  <a:gd name="csY0" fmla="*/ 292 h 2117"/>
                  <a:gd name="csX1" fmla="*/ 232 w 49470"/>
                  <a:gd name="csY1" fmla="*/ 292 h 2117"/>
                </a:gdLst>
                <a:ahLst/>
                <a:cxnLst>
                  <a:cxn ang="0">
                    <a:pos x="csX0" y="csY0"/>
                  </a:cxn>
                  <a:cxn ang="0">
                    <a:pos x="csX1" y="csY1"/>
                  </a:cxn>
                </a:cxnLst>
                <a:rect l="l" t="t" r="r" b="b"/>
                <a:pathLst>
                  <a:path w="49470" h="2117">
                    <a:moveTo>
                      <a:pt x="49703" y="292"/>
                    </a:moveTo>
                    <a:lnTo>
                      <a:pt x="232" y="292"/>
                    </a:lnTo>
                  </a:path>
                </a:pathLst>
              </a:custGeom>
              <a:noFill/>
              <a:ln w="12700" cap="flat">
                <a:solidFill>
                  <a:schemeClr val="tx1"/>
                </a:solid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50" name="TextBox 247">
                <a:extLst>
                  <a:ext uri="{FF2B5EF4-FFF2-40B4-BE49-F238E27FC236}">
                    <a16:creationId xmlns:a16="http://schemas.microsoft.com/office/drawing/2014/main" id="{20929805-5901-D1D0-FA35-1B7953E789B0}"/>
                  </a:ext>
                </a:extLst>
              </p:cNvPr>
              <p:cNvSpPr txBox="1"/>
              <p:nvPr/>
            </p:nvSpPr>
            <p:spPr>
              <a:xfrm>
                <a:off x="2180335" y="1923252"/>
                <a:ext cx="127836" cy="262928"/>
              </a:xfrm>
              <a:prstGeom prst="rect">
                <a:avLst/>
              </a:prstGeom>
              <a:noFill/>
            </p:spPr>
            <p:txBody>
              <a:bodyPr vert="horz" wrap="non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10000"/>
                  </a:lnSpc>
                  <a:spcAft>
                    <a:spcPts val="800"/>
                  </a:spcAft>
                </a:pPr>
                <a:r>
                  <a:rPr lang="en-US" sz="1050" spc="0" baseline="0">
                    <a:ln/>
                    <a:solidFill>
                      <a:schemeClr val="tx1">
                        <a:lumMod val="50000"/>
                      </a:schemeClr>
                    </a:solidFill>
                    <a:latin typeface="Arial" panose="020B0604020202020204" pitchFamily="34" charset="0"/>
                    <a:cs typeface="Arial" panose="020B0604020202020204" pitchFamily="34" charset="0"/>
                    <a:sym typeface="Arial"/>
                    <a:rtl val="0"/>
                  </a:rPr>
                  <a:t>0</a:t>
                </a:r>
              </a:p>
            </p:txBody>
          </p:sp>
        </p:grpSp>
      </p:grpSp>
      <p:sp>
        <p:nvSpPr>
          <p:cNvPr id="7" name="TextBox 21">
            <a:extLst>
              <a:ext uri="{FF2B5EF4-FFF2-40B4-BE49-F238E27FC236}">
                <a16:creationId xmlns:a16="http://schemas.microsoft.com/office/drawing/2014/main" id="{1D9A92B2-66A0-2B96-4EFA-BA53CBC46A55}"/>
              </a:ext>
            </a:extLst>
          </p:cNvPr>
          <p:cNvSpPr txBox="1"/>
          <p:nvPr/>
        </p:nvSpPr>
        <p:spPr>
          <a:xfrm>
            <a:off x="3243057" y="6069728"/>
            <a:ext cx="368691" cy="171778"/>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spcAft>
                <a:spcPts val="800"/>
              </a:spcAft>
            </a:pPr>
            <a:r>
              <a:rPr lang="en-US" sz="1100" b="1" spc="0" baseline="0">
                <a:ln/>
                <a:latin typeface="Arial" panose="020B0604020202020204" pitchFamily="34" charset="0"/>
                <a:cs typeface="Arial" panose="020B0604020202020204" pitchFamily="34" charset="0"/>
                <a:sym typeface="Arial"/>
                <a:rtl val="0"/>
              </a:rPr>
              <a:t>Week</a:t>
            </a:r>
          </a:p>
        </p:txBody>
      </p:sp>
      <p:grpSp>
        <p:nvGrpSpPr>
          <p:cNvPr id="154" name="Group 153">
            <a:extLst>
              <a:ext uri="{FF2B5EF4-FFF2-40B4-BE49-F238E27FC236}">
                <a16:creationId xmlns:a16="http://schemas.microsoft.com/office/drawing/2014/main" id="{61E7351C-3B67-36CF-6037-20F646DB5D2D}"/>
              </a:ext>
            </a:extLst>
          </p:cNvPr>
          <p:cNvGrpSpPr/>
          <p:nvPr/>
        </p:nvGrpSpPr>
        <p:grpSpPr>
          <a:xfrm>
            <a:off x="3022146" y="4220703"/>
            <a:ext cx="2704148" cy="187424"/>
            <a:chOff x="371158" y="6209389"/>
            <a:chExt cx="2704148" cy="187424"/>
          </a:xfrm>
        </p:grpSpPr>
        <p:cxnSp>
          <p:nvCxnSpPr>
            <p:cNvPr id="16" name="Straight Connector 15">
              <a:extLst>
                <a:ext uri="{FF2B5EF4-FFF2-40B4-BE49-F238E27FC236}">
                  <a16:creationId xmlns:a16="http://schemas.microsoft.com/office/drawing/2014/main" id="{4088FA72-7517-2A95-05FA-B2A3FC41126E}"/>
                </a:ext>
              </a:extLst>
            </p:cNvPr>
            <p:cNvCxnSpPr>
              <a:cxnSpLocks/>
            </p:cNvCxnSpPr>
            <p:nvPr/>
          </p:nvCxnSpPr>
          <p:spPr>
            <a:xfrm>
              <a:off x="371158" y="6303101"/>
              <a:ext cx="226204" cy="0"/>
            </a:xfrm>
            <a:prstGeom prst="line">
              <a:avLst/>
            </a:prstGeom>
            <a:ln w="15875"/>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9E77D34C-AF85-2B6C-D9AA-CF760240E30C}"/>
                </a:ext>
              </a:extLst>
            </p:cNvPr>
            <p:cNvCxnSpPr>
              <a:cxnSpLocks/>
            </p:cNvCxnSpPr>
            <p:nvPr/>
          </p:nvCxnSpPr>
          <p:spPr>
            <a:xfrm>
              <a:off x="1906811" y="6303101"/>
              <a:ext cx="226204" cy="0"/>
            </a:xfrm>
            <a:prstGeom prst="line">
              <a:avLst/>
            </a:prstGeom>
            <a:ln w="15875">
              <a:solidFill>
                <a:schemeClr val="accent2"/>
              </a:solidFill>
            </a:ln>
          </p:spPr>
          <p:style>
            <a:lnRef idx="2">
              <a:schemeClr val="accent1"/>
            </a:lnRef>
            <a:fillRef idx="0">
              <a:schemeClr val="accent1"/>
            </a:fillRef>
            <a:effectRef idx="1">
              <a:schemeClr val="accent1"/>
            </a:effectRef>
            <a:fontRef idx="minor">
              <a:schemeClr val="tx1"/>
            </a:fontRef>
          </p:style>
        </p:cxnSp>
        <p:sp>
          <p:nvSpPr>
            <p:cNvPr id="10" name="TextBox 5">
              <a:extLst>
                <a:ext uri="{FF2B5EF4-FFF2-40B4-BE49-F238E27FC236}">
                  <a16:creationId xmlns:a16="http://schemas.microsoft.com/office/drawing/2014/main" id="{096D9CD8-18C3-50DC-B9F1-3041F66DB5FF}"/>
                </a:ext>
              </a:extLst>
            </p:cNvPr>
            <p:cNvSpPr txBox="1"/>
            <p:nvPr/>
          </p:nvSpPr>
          <p:spPr>
            <a:xfrm>
              <a:off x="2177624" y="6209389"/>
              <a:ext cx="897682" cy="187424"/>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Aft>
                  <a:spcPts val="800"/>
                </a:spcAft>
              </a:pPr>
              <a:r>
                <a:rPr lang="en-US" sz="1200" b="1" spc="0" baseline="0">
                  <a:ln/>
                  <a:latin typeface="Arial" panose="020B0604020202020204" pitchFamily="34" charset="0"/>
                  <a:cs typeface="Arial" panose="020B0604020202020204" pitchFamily="34" charset="0"/>
                  <a:sym typeface="Arial"/>
                  <a:rtl val="0"/>
                </a:rPr>
                <a:t>Placebo BID</a:t>
              </a:r>
            </a:p>
          </p:txBody>
        </p:sp>
        <p:sp>
          <p:nvSpPr>
            <p:cNvPr id="11" name="Freeform: Shape 10">
              <a:extLst>
                <a:ext uri="{FF2B5EF4-FFF2-40B4-BE49-F238E27FC236}">
                  <a16:creationId xmlns:a16="http://schemas.microsoft.com/office/drawing/2014/main" id="{109BE65E-D558-2535-B0B4-E6CB55529A67}"/>
                </a:ext>
              </a:extLst>
            </p:cNvPr>
            <p:cNvSpPr>
              <a:spLocks noChangeAspect="1"/>
            </p:cNvSpPr>
            <p:nvPr/>
          </p:nvSpPr>
          <p:spPr>
            <a:xfrm>
              <a:off x="1998619" y="6275669"/>
              <a:ext cx="54863" cy="54864"/>
            </a:xfrm>
            <a:custGeom>
              <a:avLst/>
              <a:gdLst>
                <a:gd name="csX0" fmla="*/ 53282 w 52934"/>
                <a:gd name="csY0" fmla="*/ 27997 h 52934"/>
                <a:gd name="csX1" fmla="*/ 26814 w 52934"/>
                <a:gd name="csY1" fmla="*/ 54464 h 52934"/>
                <a:gd name="csX2" fmla="*/ 347 w 52934"/>
                <a:gd name="csY2" fmla="*/ 27997 h 52934"/>
                <a:gd name="csX3" fmla="*/ 26814 w 52934"/>
                <a:gd name="csY3" fmla="*/ 1529 h 52934"/>
                <a:gd name="csX4" fmla="*/ 53282 w 52934"/>
                <a:gd name="csY4" fmla="*/ 27997 h 52934"/>
              </a:gdLst>
              <a:ahLst/>
              <a:cxnLst>
                <a:cxn ang="0">
                  <a:pos x="csX0" y="csY0"/>
                </a:cxn>
                <a:cxn ang="0">
                  <a:pos x="csX1" y="csY1"/>
                </a:cxn>
                <a:cxn ang="0">
                  <a:pos x="csX2" y="csY2"/>
                </a:cxn>
                <a:cxn ang="0">
                  <a:pos x="csX3" y="csY3"/>
                </a:cxn>
                <a:cxn ang="0">
                  <a:pos x="csX4" y="csY4"/>
                </a:cxn>
              </a:cxnLst>
              <a:rect l="l" t="t" r="r" b="b"/>
              <a:pathLst>
                <a:path w="52934" h="52934">
                  <a:moveTo>
                    <a:pt x="53282" y="27997"/>
                  </a:moveTo>
                  <a:cubicBezTo>
                    <a:pt x="53282" y="42614"/>
                    <a:pt x="41432" y="54464"/>
                    <a:pt x="26814" y="54464"/>
                  </a:cubicBezTo>
                  <a:cubicBezTo>
                    <a:pt x="12197" y="54464"/>
                    <a:pt x="347" y="42614"/>
                    <a:pt x="347" y="27997"/>
                  </a:cubicBezTo>
                  <a:cubicBezTo>
                    <a:pt x="347" y="13379"/>
                    <a:pt x="12197" y="1529"/>
                    <a:pt x="26814" y="1529"/>
                  </a:cubicBezTo>
                  <a:cubicBezTo>
                    <a:pt x="41432" y="1529"/>
                    <a:pt x="53282" y="13379"/>
                    <a:pt x="53282" y="27997"/>
                  </a:cubicBezTo>
                  <a:close/>
                </a:path>
              </a:pathLst>
            </a:custGeom>
            <a:solidFill>
              <a:schemeClr val="accent2"/>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sp>
          <p:nvSpPr>
            <p:cNvPr id="13" name="TextBox 7">
              <a:extLst>
                <a:ext uri="{FF2B5EF4-FFF2-40B4-BE49-F238E27FC236}">
                  <a16:creationId xmlns:a16="http://schemas.microsoft.com/office/drawing/2014/main" id="{EFEE80FE-8B11-855F-9FC7-3A0BA289CDCD}"/>
                </a:ext>
              </a:extLst>
            </p:cNvPr>
            <p:cNvSpPr txBox="1"/>
            <p:nvPr/>
          </p:nvSpPr>
          <p:spPr>
            <a:xfrm>
              <a:off x="642667" y="6209389"/>
              <a:ext cx="1094852" cy="187424"/>
            </a:xfrm>
            <a:prstGeom prst="rect">
              <a:avLst/>
            </a:prstGeom>
            <a:noFill/>
          </p:spPr>
          <p:txBody>
            <a:bodyPr vert="horz" wrap="non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spcAft>
                  <a:spcPts val="800"/>
                </a:spcAft>
              </a:pPr>
              <a:r>
                <a:rPr lang="en-US" sz="1200" b="1" spc="0" baseline="0">
                  <a:ln/>
                  <a:latin typeface="Arial" panose="020B0604020202020204" pitchFamily="34" charset="0"/>
                  <a:cs typeface="Arial" panose="020B0604020202020204" pitchFamily="34" charset="0"/>
                  <a:sym typeface="Arial"/>
                  <a:rtl val="0"/>
                </a:rPr>
                <a:t>VLX 20 mg BID</a:t>
              </a:r>
            </a:p>
          </p:txBody>
        </p:sp>
        <p:sp>
          <p:nvSpPr>
            <p:cNvPr id="15" name="Freeform: Shape 14">
              <a:extLst>
                <a:ext uri="{FF2B5EF4-FFF2-40B4-BE49-F238E27FC236}">
                  <a16:creationId xmlns:a16="http://schemas.microsoft.com/office/drawing/2014/main" id="{36C62A60-E620-676A-0C41-6B1E37DBDA18}"/>
                </a:ext>
              </a:extLst>
            </p:cNvPr>
            <p:cNvSpPr>
              <a:spLocks noChangeAspect="1"/>
            </p:cNvSpPr>
            <p:nvPr/>
          </p:nvSpPr>
          <p:spPr>
            <a:xfrm>
              <a:off x="463662" y="6275669"/>
              <a:ext cx="54863" cy="54864"/>
            </a:xfrm>
            <a:custGeom>
              <a:avLst/>
              <a:gdLst>
                <a:gd name="csX0" fmla="*/ 53282 w 52934"/>
                <a:gd name="csY0" fmla="*/ 27930 h 52934"/>
                <a:gd name="csX1" fmla="*/ 26814 w 52934"/>
                <a:gd name="csY1" fmla="*/ 54397 h 52934"/>
                <a:gd name="csX2" fmla="*/ 347 w 52934"/>
                <a:gd name="csY2" fmla="*/ 27930 h 52934"/>
                <a:gd name="csX3" fmla="*/ 26814 w 52934"/>
                <a:gd name="csY3" fmla="*/ 1463 h 52934"/>
                <a:gd name="csX4" fmla="*/ 53282 w 52934"/>
                <a:gd name="csY4" fmla="*/ 27930 h 52934"/>
              </a:gdLst>
              <a:ahLst/>
              <a:cxnLst>
                <a:cxn ang="0">
                  <a:pos x="csX0" y="csY0"/>
                </a:cxn>
                <a:cxn ang="0">
                  <a:pos x="csX1" y="csY1"/>
                </a:cxn>
                <a:cxn ang="0">
                  <a:pos x="csX2" y="csY2"/>
                </a:cxn>
                <a:cxn ang="0">
                  <a:pos x="csX3" y="csY3"/>
                </a:cxn>
                <a:cxn ang="0">
                  <a:pos x="csX4" y="csY4"/>
                </a:cxn>
              </a:cxnLst>
              <a:rect l="l" t="t" r="r" b="b"/>
              <a:pathLst>
                <a:path w="52934" h="52934">
                  <a:moveTo>
                    <a:pt x="53282" y="27930"/>
                  </a:moveTo>
                  <a:cubicBezTo>
                    <a:pt x="53282" y="42548"/>
                    <a:pt x="41432" y="54397"/>
                    <a:pt x="26814" y="54397"/>
                  </a:cubicBezTo>
                  <a:cubicBezTo>
                    <a:pt x="12197" y="54397"/>
                    <a:pt x="347" y="42548"/>
                    <a:pt x="347" y="27930"/>
                  </a:cubicBezTo>
                  <a:cubicBezTo>
                    <a:pt x="347" y="13313"/>
                    <a:pt x="12197" y="1463"/>
                    <a:pt x="26814" y="1463"/>
                  </a:cubicBezTo>
                  <a:cubicBezTo>
                    <a:pt x="41432" y="1463"/>
                    <a:pt x="53282" y="13313"/>
                    <a:pt x="53282" y="27930"/>
                  </a:cubicBezTo>
                  <a:close/>
                </a:path>
              </a:pathLst>
            </a:custGeom>
            <a:solidFill>
              <a:schemeClr val="accent1"/>
            </a:solidFill>
            <a:ln w="8817" cap="flat">
              <a:noFill/>
              <a:prstDash val="solid"/>
              <a:miter/>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latin typeface="Arial" panose="020B0604020202020204" pitchFamily="34" charset="0"/>
                <a:cs typeface="Arial" panose="020B0604020202020204" pitchFamily="34" charset="0"/>
              </a:endParaRPr>
            </a:p>
          </p:txBody>
        </p:sp>
      </p:grpSp>
      <p:grpSp>
        <p:nvGrpSpPr>
          <p:cNvPr id="155" name="Group 154">
            <a:extLst>
              <a:ext uri="{FF2B5EF4-FFF2-40B4-BE49-F238E27FC236}">
                <a16:creationId xmlns:a16="http://schemas.microsoft.com/office/drawing/2014/main" id="{FCCF1E4B-51AB-53DA-5B9C-87912997174C}"/>
              </a:ext>
            </a:extLst>
          </p:cNvPr>
          <p:cNvGrpSpPr/>
          <p:nvPr/>
        </p:nvGrpSpPr>
        <p:grpSpPr>
          <a:xfrm>
            <a:off x="224958" y="4239525"/>
            <a:ext cx="338553" cy="1720496"/>
            <a:chOff x="712448" y="1917707"/>
            <a:chExt cx="426419" cy="3363372"/>
          </a:xfrm>
          <a:solidFill>
            <a:schemeClr val="bg1">
              <a:lumMod val="50000"/>
            </a:schemeClr>
          </a:solidFill>
        </p:grpSpPr>
        <p:sp>
          <p:nvSpPr>
            <p:cNvPr id="156" name="Arrow: Left 12">
              <a:extLst>
                <a:ext uri="{FF2B5EF4-FFF2-40B4-BE49-F238E27FC236}">
                  <a16:creationId xmlns:a16="http://schemas.microsoft.com/office/drawing/2014/main" id="{0BBAE0E7-B18C-610B-5CEB-E76E4362AF87}"/>
                </a:ext>
              </a:extLst>
            </p:cNvPr>
            <p:cNvSpPr/>
            <p:nvPr/>
          </p:nvSpPr>
          <p:spPr>
            <a:xfrm rot="16200000">
              <a:off x="-756028" y="3386183"/>
              <a:ext cx="3363372" cy="426419"/>
            </a:xfrm>
            <a:prstGeom prst="lef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0BF59B60-3323-D56A-0A52-30B860C05247}"/>
                </a:ext>
              </a:extLst>
            </p:cNvPr>
            <p:cNvSpPr txBox="1"/>
            <p:nvPr/>
          </p:nvSpPr>
          <p:spPr>
            <a:xfrm rot="16200000">
              <a:off x="-180069" y="3495927"/>
              <a:ext cx="2186688" cy="213211"/>
            </a:xfrm>
            <a:prstGeom prst="rect">
              <a:avLst/>
            </a:prstGeom>
            <a:noFill/>
            <a:ln>
              <a:noFill/>
            </a:ln>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srgbClr val="FFFFFF"/>
                  </a:solidFill>
                  <a:effectLst/>
                  <a:uLnTx/>
                  <a:uFillTx/>
                  <a:latin typeface="Arial" panose="020B0604020202020204" pitchFamily="34" charset="0"/>
                  <a:cs typeface="Arial" panose="020B0604020202020204" pitchFamily="34" charset="0"/>
                </a:rPr>
                <a:t>Improvement  </a:t>
              </a:r>
            </a:p>
          </p:txBody>
        </p:sp>
      </p:grpSp>
      <p:graphicFrame>
        <p:nvGraphicFramePr>
          <p:cNvPr id="160" name="Table 9">
            <a:extLst>
              <a:ext uri="{FF2B5EF4-FFF2-40B4-BE49-F238E27FC236}">
                <a16:creationId xmlns:a16="http://schemas.microsoft.com/office/drawing/2014/main" id="{A7918999-7DE4-20A7-3425-DF97C92C64DE}"/>
              </a:ext>
            </a:extLst>
          </p:cNvPr>
          <p:cNvGraphicFramePr>
            <a:graphicFrameLocks/>
          </p:cNvGraphicFramePr>
          <p:nvPr>
            <p:extLst>
              <p:ext uri="{D42A27DB-BD31-4B8C-83A1-F6EECF244321}">
                <p14:modId xmlns:p14="http://schemas.microsoft.com/office/powerpoint/2010/main" val="3228413569"/>
              </p:ext>
            </p:extLst>
          </p:nvPr>
        </p:nvGraphicFramePr>
        <p:xfrm>
          <a:off x="6093205" y="1446336"/>
          <a:ext cx="5840930" cy="2346960"/>
        </p:xfrm>
        <a:graphic>
          <a:graphicData uri="http://schemas.openxmlformats.org/drawingml/2006/table">
            <a:tbl>
              <a:tblPr firstRow="1" bandRow="1">
                <a:tableStyleId>{5C22544A-7EE6-4342-B048-85BDC9FD1C3A}</a:tableStyleId>
              </a:tblPr>
              <a:tblGrid>
                <a:gridCol w="3287463">
                  <a:extLst>
                    <a:ext uri="{9D8B030D-6E8A-4147-A177-3AD203B41FA5}">
                      <a16:colId xmlns:a16="http://schemas.microsoft.com/office/drawing/2014/main" val="3162081832"/>
                    </a:ext>
                  </a:extLst>
                </a:gridCol>
                <a:gridCol w="1409252">
                  <a:extLst>
                    <a:ext uri="{9D8B030D-6E8A-4147-A177-3AD203B41FA5}">
                      <a16:colId xmlns:a16="http://schemas.microsoft.com/office/drawing/2014/main" val="856237021"/>
                    </a:ext>
                  </a:extLst>
                </a:gridCol>
                <a:gridCol w="1144215">
                  <a:extLst>
                    <a:ext uri="{9D8B030D-6E8A-4147-A177-3AD203B41FA5}">
                      <a16:colId xmlns:a16="http://schemas.microsoft.com/office/drawing/2014/main" val="1351965232"/>
                    </a:ext>
                  </a:extLst>
                </a:gridCol>
              </a:tblGrid>
              <a:tr h="359846">
                <a:tc>
                  <a:txBody>
                    <a:bodyPr/>
                    <a:lstStyle/>
                    <a:p>
                      <a:pPr marL="0" algn="l" defTabSz="914400" rtl="0" eaLnBrk="1" latinLnBrk="0" hangingPunct="1"/>
                      <a:r>
                        <a:rPr lang="en-US" sz="1400" b="1" kern="1200" baseline="0">
                          <a:solidFill>
                            <a:srgbClr val="004B87"/>
                          </a:solidFill>
                          <a:latin typeface="Arial" panose="020B0604020202020204" pitchFamily="34" charset="0"/>
                          <a:ea typeface="+mn-ea"/>
                          <a:cs typeface="Arial" panose="020B0604020202020204" pitchFamily="34" charset="0"/>
                        </a:rPr>
                        <a:t>TEAE, n (%)</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r>
                        <a:rPr lang="en-US" sz="1400" b="1">
                          <a:latin typeface="Arial" panose="020B0604020202020204" pitchFamily="34" charset="0"/>
                          <a:cs typeface="Arial" panose="020B0604020202020204" pitchFamily="34" charset="0"/>
                        </a:rPr>
                        <a:t>VLX 20 mg BID</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(N=77)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tcPr>
                </a:tc>
                <a:tc>
                  <a:txBody>
                    <a:bodyPr/>
                    <a:lstStyle/>
                    <a:p>
                      <a:pPr algn="ctr"/>
                      <a:r>
                        <a:rPr lang="en-US" sz="1400" b="1">
                          <a:latin typeface="Arial" panose="020B0604020202020204" pitchFamily="34" charset="0"/>
                          <a:cs typeface="Arial" panose="020B0604020202020204" pitchFamily="34" charset="0"/>
                        </a:rPr>
                        <a:t>Placebo BID</a:t>
                      </a:r>
                      <a:br>
                        <a:rPr lang="en-US" sz="1400" b="1">
                          <a:latin typeface="Arial" panose="020B0604020202020204" pitchFamily="34" charset="0"/>
                          <a:cs typeface="Arial" panose="020B0604020202020204" pitchFamily="34" charset="0"/>
                        </a:rPr>
                      </a:br>
                      <a:r>
                        <a:rPr lang="en-US" sz="1400" b="1">
                          <a:latin typeface="Arial" panose="020B0604020202020204" pitchFamily="34" charset="0"/>
                          <a:cs typeface="Arial" panose="020B0604020202020204" pitchFamily="34" charset="0"/>
                        </a:rPr>
                        <a:t>(N=81)</a:t>
                      </a:r>
                    </a:p>
                  </a:txBody>
                  <a:tcPr marL="0" marR="0" marT="0" marB="0" anchor="ctr">
                    <a:lnL w="127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1978349"/>
                  </a:ext>
                </a:extLst>
              </a:tr>
              <a:tr h="179923">
                <a:tc>
                  <a:txBody>
                    <a:bodyPr/>
                    <a:lstStyle/>
                    <a:p>
                      <a:r>
                        <a:rPr lang="en-US" sz="1400" b="1">
                          <a:solidFill>
                            <a:schemeClr val="tx1"/>
                          </a:solidFill>
                          <a:latin typeface="Arial" panose="020B0604020202020204" pitchFamily="34" charset="0"/>
                          <a:cs typeface="Arial" panose="020B0604020202020204" pitchFamily="34" charset="0"/>
                        </a:rPr>
                        <a:t>    Any TEAE</a:t>
                      </a:r>
                    </a:p>
                  </a:txBody>
                  <a:tcPr marL="45720" marR="45720" marT="0" marB="0"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72 (93.5)</a:t>
                      </a:r>
                      <a:endParaRPr lang="en-US" sz="1400" b="1"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a:lnSpc>
                          <a:spcPct val="100000"/>
                        </a:lnSpc>
                        <a:spcBef>
                          <a:spcPts val="0"/>
                        </a:spcBef>
                        <a:spcAft>
                          <a:spcPts val="0"/>
                        </a:spcAft>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68 (84.0)</a:t>
                      </a:r>
                      <a:endParaRPr kumimoji="0" lang="en-US" sz="1400" b="1">
                        <a:solidFill>
                          <a:schemeClr val="tx1"/>
                        </a:solidFill>
                        <a:latin typeface="Arial" panose="020B060402020202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817797146"/>
                  </a:ext>
                </a:extLst>
              </a:tr>
              <a:tr h="179923">
                <a:tc>
                  <a:txBody>
                    <a:bodyPr/>
                    <a:lstStyle/>
                    <a:p>
                      <a:pPr marL="365760" lvl="0"/>
                      <a:r>
                        <a:rPr lang="en-US" sz="1400" b="0">
                          <a:solidFill>
                            <a:schemeClr val="tx1"/>
                          </a:solidFill>
                          <a:latin typeface="Arial" panose="020B0604020202020204" pitchFamily="34" charset="0"/>
                          <a:cs typeface="Arial" panose="020B0604020202020204" pitchFamily="34" charset="0"/>
                        </a:rPr>
                        <a:t>Related TEAEs</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34 (44.2)</a:t>
                      </a:r>
                      <a:endPar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a:lnSpc>
                          <a:spcPct val="100000"/>
                        </a:lnSpc>
                        <a:spcBef>
                          <a:spcPts val="0"/>
                        </a:spcBef>
                        <a:spcAft>
                          <a:spcPts val="0"/>
                        </a:spcAft>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16 (19.8)</a:t>
                      </a:r>
                      <a:endParaRPr kumimoji="0" lang="en-US" sz="1400" b="0">
                        <a:solidFill>
                          <a:schemeClr val="tx1"/>
                        </a:solidFill>
                        <a:latin typeface="Arial" panose="020B060402020202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281571831"/>
                  </a:ext>
                </a:extLst>
              </a:tr>
              <a:tr h="179923">
                <a:tc>
                  <a:txBody>
                    <a:bodyPr/>
                    <a:lstStyle/>
                    <a:p>
                      <a:pPr marL="182880" lvl="0">
                        <a:buNone/>
                      </a:pPr>
                      <a:r>
                        <a:rPr lang="en-US" sz="1400" b="0">
                          <a:solidFill>
                            <a:schemeClr val="tx1"/>
                          </a:solidFill>
                          <a:latin typeface="Arial" panose="020B0604020202020204" pitchFamily="34" charset="0"/>
                          <a:cs typeface="Arial" panose="020B0604020202020204" pitchFamily="34" charset="0"/>
                        </a:rPr>
                        <a:t>Grade ≥3</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Tx/>
                        <a:buSzTx/>
                        <a:buFontTx/>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10 (13.0)</a:t>
                      </a:r>
                      <a:endPar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9 (11.1)</a:t>
                      </a:r>
                      <a:endParaRPr kumimoji="0" lang="en-US" sz="1400" b="0">
                        <a:solidFill>
                          <a:schemeClr val="tx1"/>
                        </a:solidFill>
                        <a:latin typeface="Arial" panose="020B060402020202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16778691"/>
                  </a:ext>
                </a:extLst>
              </a:tr>
              <a:tr h="179923">
                <a:tc>
                  <a:txBody>
                    <a:bodyPr/>
                    <a:lstStyle/>
                    <a:p>
                      <a:pPr marL="365760" lvl="0"/>
                      <a:r>
                        <a:rPr lang="en-US" sz="1400" b="0">
                          <a:solidFill>
                            <a:schemeClr val="tx1"/>
                          </a:solidFill>
                          <a:latin typeface="Arial" panose="020B0604020202020204" pitchFamily="34" charset="0"/>
                          <a:cs typeface="Arial" panose="020B0604020202020204" pitchFamily="34" charset="0"/>
                        </a:rPr>
                        <a:t>Related grade ≥3</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Tx/>
                        <a:buSzTx/>
                        <a:buFontTx/>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 (2.6)</a:t>
                      </a:r>
                      <a:endPar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3 (3.7)</a:t>
                      </a:r>
                      <a:endParaRPr kumimoji="0" lang="en-US" sz="1400" b="0">
                        <a:solidFill>
                          <a:schemeClr val="tx1"/>
                        </a:solidFill>
                        <a:latin typeface="Arial" panose="020B060402020202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1305738"/>
                  </a:ext>
                </a:extLst>
              </a:tr>
              <a:tr h="179923">
                <a:tc>
                  <a:txBody>
                    <a:bodyPr/>
                    <a:lstStyle/>
                    <a:p>
                      <a:pPr marL="182880" lvl="0"/>
                      <a:r>
                        <a:rPr lang="en-US" sz="1400" b="0">
                          <a:solidFill>
                            <a:schemeClr val="tx1"/>
                          </a:solidFill>
                          <a:latin typeface="Arial" panose="020B0604020202020204" pitchFamily="34" charset="0"/>
                          <a:cs typeface="Arial" panose="020B0604020202020204" pitchFamily="34" charset="0"/>
                        </a:rPr>
                        <a:t>Serious</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Tx/>
                        <a:buSzTx/>
                        <a:buFontTx/>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8 (10.4)</a:t>
                      </a:r>
                      <a:endPar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a:lnSpc>
                          <a:spcPct val="100000"/>
                        </a:lnSpc>
                        <a:spcBef>
                          <a:spcPts val="0"/>
                        </a:spcBef>
                        <a:spcAft>
                          <a:spcPts val="0"/>
                        </a:spcAft>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5 (6.2)</a:t>
                      </a:r>
                      <a:endParaRPr kumimoji="0" lang="en-US" sz="1400" b="0">
                        <a:solidFill>
                          <a:schemeClr val="tx1"/>
                        </a:solidFill>
                        <a:latin typeface="Arial" panose="020B060402020202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929844435"/>
                  </a:ext>
                </a:extLst>
              </a:tr>
              <a:tr h="179923">
                <a:tc>
                  <a:txBody>
                    <a:bodyPr/>
                    <a:lstStyle/>
                    <a:p>
                      <a:pPr marL="365760" lvl="0"/>
                      <a:r>
                        <a:rPr lang="en-US" sz="1400" b="0">
                          <a:solidFill>
                            <a:schemeClr val="tx1"/>
                          </a:solidFill>
                          <a:latin typeface="Arial" panose="020B0604020202020204" pitchFamily="34" charset="0"/>
                          <a:cs typeface="Arial" panose="020B0604020202020204" pitchFamily="34" charset="0"/>
                        </a:rPr>
                        <a:t>Related serious</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0</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0</a:t>
                      </a: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3870189041"/>
                  </a:ext>
                </a:extLst>
              </a:tr>
              <a:tr h="179923">
                <a:tc>
                  <a:txBody>
                    <a:bodyPr/>
                    <a:lstStyle/>
                    <a:p>
                      <a:pPr marL="182880" lvl="0"/>
                      <a:r>
                        <a:rPr lang="en-US" sz="1400" b="0">
                          <a:solidFill>
                            <a:schemeClr val="tx1"/>
                          </a:solidFill>
                          <a:latin typeface="Arial" panose="020B0604020202020204" pitchFamily="34" charset="0"/>
                          <a:cs typeface="Arial" panose="020B0604020202020204" pitchFamily="34" charset="0"/>
                        </a:rPr>
                        <a:t>Led to premature DC of study drug</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Tx/>
                        <a:buSzTx/>
                        <a:buFontTx/>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7 (9.1)</a:t>
                      </a:r>
                      <a:endPar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2 (2.5)</a:t>
                      </a:r>
                      <a:endParaRPr kumimoji="0" lang="en-US" sz="1400" b="0">
                        <a:solidFill>
                          <a:schemeClr val="tx1"/>
                        </a:solidFill>
                        <a:latin typeface="Arial" panose="020B060402020202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26431194"/>
                  </a:ext>
                </a:extLst>
              </a:tr>
              <a:tr h="179923">
                <a:tc>
                  <a:txBody>
                    <a:bodyPr/>
                    <a:lstStyle/>
                    <a:p>
                      <a:pPr marL="365760" lvl="0" indent="0"/>
                      <a:r>
                        <a:rPr lang="en-US" sz="1400" b="0">
                          <a:solidFill>
                            <a:schemeClr val="tx1"/>
                          </a:solidFill>
                          <a:latin typeface="Arial" panose="020B0604020202020204" pitchFamily="34" charset="0"/>
                          <a:cs typeface="Arial" panose="020B0604020202020204" pitchFamily="34" charset="0"/>
                        </a:rPr>
                        <a:t>Study drug DC due to diarrhoea</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Tx/>
                        <a:buSzTx/>
                        <a:buFontTx/>
                        <a:buNone/>
                      </a:pPr>
                      <a:r>
                        <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3 (3.9)</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a:lnSpc>
                          <a:spcPct val="100000"/>
                        </a:lnSpc>
                        <a:spcBef>
                          <a:spcPts val="0"/>
                        </a:spcBef>
                        <a:spcAft>
                          <a:spcPts val="0"/>
                        </a:spcAft>
                        <a:buNone/>
                      </a:pPr>
                      <a:r>
                        <a:rPr kumimoji="0" lang="en-US" sz="1400" b="0">
                          <a:solidFill>
                            <a:schemeClr val="tx1"/>
                          </a:solidFill>
                          <a:latin typeface="Arial" panose="020B0604020202020204" pitchFamily="34" charset="0"/>
                          <a:cs typeface="Arial" panose="020B0604020202020204" pitchFamily="34" charset="0"/>
                        </a:rPr>
                        <a:t>1 (1.2)</a:t>
                      </a: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2695539"/>
                  </a:ext>
                </a:extLst>
              </a:tr>
              <a:tr h="179923">
                <a:tc>
                  <a:txBody>
                    <a:bodyPr/>
                    <a:lstStyle/>
                    <a:p>
                      <a:pPr lvl="0"/>
                      <a:r>
                        <a:rPr lang="en-US" sz="1400" b="0">
                          <a:solidFill>
                            <a:schemeClr val="tx1"/>
                          </a:solidFill>
                          <a:latin typeface="Arial" panose="020B0604020202020204" pitchFamily="34" charset="0"/>
                          <a:cs typeface="Arial" panose="020B0604020202020204" pitchFamily="34" charset="0"/>
                        </a:rPr>
                        <a:t>   Led to death</a:t>
                      </a:r>
                    </a:p>
                  </a:txBody>
                  <a:tcPr marL="45720" marR="45720" marT="0" marB="0"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rtl="0">
                        <a:lnSpc>
                          <a:spcPct val="100000"/>
                        </a:lnSpc>
                        <a:spcBef>
                          <a:spcPts val="0"/>
                        </a:spcBef>
                        <a:spcAft>
                          <a:spcPts val="0"/>
                        </a:spcAft>
                        <a:buClrTx/>
                        <a:buSzTx/>
                        <a:buFontTx/>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0</a:t>
                      </a:r>
                      <a:endParaRPr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ctr">
                        <a:lnSpc>
                          <a:spcPct val="100000"/>
                        </a:lnSpc>
                        <a:spcBef>
                          <a:spcPts val="0"/>
                        </a:spcBef>
                        <a:spcAft>
                          <a:spcPts val="0"/>
                        </a:spcAft>
                        <a:buNone/>
                      </a:pPr>
                      <a:r>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1 (1.2)</a:t>
                      </a:r>
                      <a:r>
                        <a:rPr kumimoji="0" lang="en-US" sz="1400" b="0" i="0" u="none" strike="noStrike" kern="1200" cap="none" spc="0" normalizeH="0" baseline="30000" noProof="0">
                          <a:ln>
                            <a:noFill/>
                          </a:ln>
                          <a:solidFill>
                            <a:schemeClr val="tx1"/>
                          </a:solidFill>
                          <a:effectLst/>
                          <a:uLnTx/>
                          <a:uFillTx/>
                          <a:latin typeface="Arial" panose="020B0604020202020204" pitchFamily="34" charset="0"/>
                          <a:ea typeface="+mn-ea"/>
                          <a:cs typeface="Arial" panose="020B0604020202020204" pitchFamily="34" charset="0"/>
                        </a:rPr>
                        <a:t>c</a:t>
                      </a:r>
                      <a:endParaRPr kumimoji="0" lang="en-US" sz="1400" b="0">
                        <a:solidFill>
                          <a:schemeClr val="tx1"/>
                        </a:solidFill>
                        <a:latin typeface="Arial" panose="020B0604020202020204" pitchFamily="34" charset="0"/>
                        <a:cs typeface="Arial" panose="020B0604020202020204" pitchFamily="34" charset="0"/>
                      </a:endParaRPr>
                    </a:p>
                  </a:txBody>
                  <a:tcPr marL="45720" marR="45720" marT="0" marB="0" anchor="ctr">
                    <a:lnL w="12700" cap="flat" cmpd="sng" algn="ctr">
                      <a:solidFill>
                        <a:schemeClr val="bg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04742642"/>
                  </a:ext>
                </a:extLst>
              </a:tr>
            </a:tbl>
          </a:graphicData>
        </a:graphic>
      </p:graphicFrame>
      <p:sp>
        <p:nvSpPr>
          <p:cNvPr id="161" name="TextBox 160">
            <a:extLst>
              <a:ext uri="{FF2B5EF4-FFF2-40B4-BE49-F238E27FC236}">
                <a16:creationId xmlns:a16="http://schemas.microsoft.com/office/drawing/2014/main" id="{AFE6F020-8BCD-93C3-A98D-E09041C045DE}"/>
              </a:ext>
            </a:extLst>
          </p:cNvPr>
          <p:cNvSpPr txBox="1"/>
          <p:nvPr/>
        </p:nvSpPr>
        <p:spPr>
          <a:xfrm>
            <a:off x="6105829" y="1134415"/>
            <a:ext cx="5828306" cy="307777"/>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solidFill>
                  <a:srgbClr val="004B87"/>
                </a:solidFill>
                <a:effectLst/>
                <a:uLnTx/>
                <a:uFillTx/>
                <a:latin typeface="Arial" panose="020B0604020202020204" pitchFamily="34" charset="0"/>
                <a:cs typeface="Arial" panose="020B0604020202020204" pitchFamily="34" charset="0"/>
              </a:rPr>
              <a:t>Summary of TEAEs</a:t>
            </a:r>
            <a:endParaRPr kumimoji="0" lang="en-AU" sz="1400" b="1" i="0" u="none" strike="noStrike" kern="1200" cap="none" spc="0" normalizeH="0" baseline="0" noProof="0">
              <a:solidFill>
                <a:srgbClr val="004B87"/>
              </a:solidFill>
              <a:effectLst/>
              <a:uLnTx/>
              <a:uFillTx/>
              <a:latin typeface="Arial" panose="020B0604020202020204" pitchFamily="34" charset="0"/>
              <a:cs typeface="Arial" panose="020B0604020202020204" pitchFamily="34" charset="0"/>
            </a:endParaRPr>
          </a:p>
        </p:txBody>
      </p:sp>
      <p:sp>
        <p:nvSpPr>
          <p:cNvPr id="163" name="TextBox 13">
            <a:extLst>
              <a:ext uri="{FF2B5EF4-FFF2-40B4-BE49-F238E27FC236}">
                <a16:creationId xmlns:a16="http://schemas.microsoft.com/office/drawing/2014/main" id="{31FADEDF-DCF6-F491-656A-980665177FFB}"/>
              </a:ext>
            </a:extLst>
          </p:cNvPr>
          <p:cNvSpPr txBox="1"/>
          <p:nvPr/>
        </p:nvSpPr>
        <p:spPr>
          <a:xfrm rot="10800000">
            <a:off x="602560" y="4362040"/>
            <a:ext cx="338554" cy="1456672"/>
          </a:xfrm>
          <a:prstGeom prst="rect">
            <a:avLst/>
          </a:prstGeom>
          <a:noFill/>
        </p:spPr>
        <p:txBody>
          <a:bodyPr vert="eaVert"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effectLst/>
                <a:uLnTx/>
                <a:uFillTx/>
                <a:latin typeface="Arial" panose="020B0604020202020204" pitchFamily="34" charset="0"/>
                <a:cs typeface="Arial" panose="020B0604020202020204" pitchFamily="34" charset="0"/>
              </a:rPr>
              <a:t>Mean (SE) CFB in Adult ItchRO</a:t>
            </a:r>
            <a:r>
              <a:rPr kumimoji="0" lang="en-US" sz="1100" b="1" i="0" u="none" strike="noStrike" kern="1200" cap="none" spc="0" normalizeH="0" baseline="30000" noProof="0">
                <a:ln>
                  <a:noFill/>
                </a:ln>
                <a:effectLst/>
                <a:uLnTx/>
                <a:uFillTx/>
                <a:latin typeface="Arial" panose="020B0604020202020204" pitchFamily="34" charset="0"/>
                <a:cs typeface="Arial" panose="020B0604020202020204" pitchFamily="34" charset="0"/>
              </a:rPr>
              <a:t>a</a:t>
            </a:r>
            <a:endParaRPr kumimoji="0" lang="en-US" sz="1100" b="1" i="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
        <p:nvSpPr>
          <p:cNvPr id="164" name="Content Placeholder 1">
            <a:extLst>
              <a:ext uri="{FF2B5EF4-FFF2-40B4-BE49-F238E27FC236}">
                <a16:creationId xmlns:a16="http://schemas.microsoft.com/office/drawing/2014/main" id="{3B2C2EF7-41AE-466C-EDD9-30699B4FAA9A}"/>
              </a:ext>
            </a:extLst>
          </p:cNvPr>
          <p:cNvSpPr txBox="1">
            <a:spLocks/>
          </p:cNvSpPr>
          <p:nvPr/>
        </p:nvSpPr>
        <p:spPr>
          <a:xfrm>
            <a:off x="5979527" y="3906980"/>
            <a:ext cx="6397671"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latin typeface="Arial" panose="020B0604020202020204" pitchFamily="34" charset="0"/>
                <a:cs typeface="Arial" panose="020B0604020202020204" pitchFamily="34" charset="0"/>
              </a:rPr>
              <a:t>The most common TEAEs were diarrhoea (VLX, 40.3%; </a:t>
            </a:r>
            <a:br>
              <a:rPr lang="en-US" sz="1600">
                <a:latin typeface="Arial" panose="020B0604020202020204" pitchFamily="34" charset="0"/>
                <a:cs typeface="Arial" panose="020B0604020202020204" pitchFamily="34" charset="0"/>
              </a:rPr>
            </a:br>
            <a:r>
              <a:rPr lang="en-US" sz="1600">
                <a:latin typeface="Arial" panose="020B0604020202020204" pitchFamily="34" charset="0"/>
                <a:cs typeface="Arial" panose="020B0604020202020204" pitchFamily="34" charset="0"/>
              </a:rPr>
              <a:t>placebo, 8.6%) and abdominal pain (VLX, 18.2%; placebo, 9.9%) </a:t>
            </a:r>
          </a:p>
        </p:txBody>
      </p:sp>
      <p:pic>
        <p:nvPicPr>
          <p:cNvPr id="6" name="Picture 5">
            <a:hlinkClick r:id="rId4" action="ppaction://hlinksldjump"/>
            <a:extLst>
              <a:ext uri="{FF2B5EF4-FFF2-40B4-BE49-F238E27FC236}">
                <a16:creationId xmlns:a16="http://schemas.microsoft.com/office/drawing/2014/main" id="{077CA102-19FF-4D4D-00A2-BD8AE45705C8}"/>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33161256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2"/>
            <a:ext cx="4125730" cy="2779222"/>
          </a:xfrm>
        </p:spPr>
        <p:txBody>
          <a:bodyPr>
            <a:spAutoFit/>
          </a:bodyPr>
          <a:lstStyle/>
          <a:p>
            <a:pPr marL="0" indent="0">
              <a:lnSpc>
                <a:spcPct val="100000"/>
              </a:lnSpc>
              <a:buNone/>
            </a:pPr>
            <a:r>
              <a:rPr lang="en-US" sz="2000" b="1" noProof="0">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noProof="0">
              <a:solidFill>
                <a:schemeClr val="bg1"/>
              </a:solidFill>
              <a:highlight>
                <a:srgbClr val="FF6720"/>
              </a:highlight>
              <a:latin typeface="Arial" panose="020B0604020202020204" pitchFamily="34" charset="0"/>
              <a:cs typeface="Arial" panose="020B0604020202020204" pitchFamily="34" charset="0"/>
            </a:endParaRPr>
          </a:p>
          <a:p>
            <a:r>
              <a:rPr lang="en-US" sz="1600" noProof="0">
                <a:latin typeface="Arial" panose="020B0604020202020204" pitchFamily="34" charset="0"/>
                <a:cs typeface="Arial" panose="020B0604020202020204" pitchFamily="34" charset="0"/>
              </a:rPr>
              <a:t>Hepatic recompensation has been described in several forms of chronic liver disease</a:t>
            </a:r>
          </a:p>
          <a:p>
            <a:r>
              <a:rPr lang="en-US" sz="1600" noProof="0">
                <a:latin typeface="Arial" panose="020B0604020202020204" pitchFamily="34" charset="0"/>
                <a:cs typeface="Arial" panose="020B0604020202020204" pitchFamily="34" charset="0"/>
              </a:rPr>
              <a:t>Whether recompensation occurs in </a:t>
            </a:r>
            <a:r>
              <a:rPr lang="en-US" sz="1600" noProof="0" err="1">
                <a:latin typeface="Arial" panose="020B0604020202020204" pitchFamily="34" charset="0"/>
                <a:cs typeface="Arial" panose="020B0604020202020204" pitchFamily="34" charset="0"/>
              </a:rPr>
              <a:t>PBC</a:t>
            </a:r>
            <a:r>
              <a:rPr lang="en-US" sz="1600" noProof="0">
                <a:latin typeface="Arial" panose="020B0604020202020204" pitchFamily="34" charset="0"/>
                <a:cs typeface="Arial" panose="020B0604020202020204" pitchFamily="34" charset="0"/>
              </a:rPr>
              <a:t> remains understudied</a:t>
            </a:r>
          </a:p>
          <a:p>
            <a:r>
              <a:rPr lang="en-US" sz="1600" b="1">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a:t>
            </a:r>
            <a:r>
              <a:rPr lang="en-US" sz="1600" noProof="0">
                <a:latin typeface="Arial" panose="020B0604020202020204" pitchFamily="34" charset="0"/>
                <a:cs typeface="Arial" panose="020B0604020202020204" pitchFamily="34" charset="0"/>
              </a:rPr>
              <a:t>o determine the rate of hepatic recompensation in decompensated </a:t>
            </a:r>
            <a:r>
              <a:rPr lang="en-US" sz="1600" noProof="0" err="1">
                <a:latin typeface="Arial" panose="020B0604020202020204" pitchFamily="34" charset="0"/>
                <a:cs typeface="Arial" panose="020B0604020202020204" pitchFamily="34" charset="0"/>
              </a:rPr>
              <a:t>PBC</a:t>
            </a:r>
            <a:r>
              <a:rPr lang="en-US" sz="1600" noProof="0">
                <a:latin typeface="Arial" panose="020B0604020202020204" pitchFamily="34" charset="0"/>
                <a:cs typeface="Arial" panose="020B0604020202020204" pitchFamily="34" charset="0"/>
              </a:rPr>
              <a:t> and evaluate its impact on liver transplant-free survival</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198" y="0"/>
            <a:ext cx="11291191" cy="603849"/>
          </a:xfrm>
        </p:spPr>
        <p:txBody>
          <a:bodyPr>
            <a:noAutofit/>
          </a:bodyPr>
          <a:lstStyle/>
          <a:p>
            <a:r>
              <a:rPr lang="en-GB" sz="2000" noProof="0">
                <a:latin typeface="Arial" panose="020B0604020202020204" pitchFamily="34" charset="0"/>
                <a:cs typeface="Arial" panose="020B0604020202020204" pitchFamily="34" charset="0"/>
              </a:rPr>
              <a:t>Hepatic recompensation is associated with sustained transplant-free survival in PBC decompensated cirrhosis: An international multicentre study from the Global PBC study group</a:t>
            </a:r>
            <a:endParaRPr lang="en-US" sz="2000" noProof="0">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96457" y="6289675"/>
            <a:ext cx="4702904"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US" sz="1000" noProof="0" dirty="0"/>
            </a:br>
            <a:r>
              <a:rPr lang="en-US" sz="1100" noProof="0" dirty="0">
                <a:latin typeface="Arial" panose="020B0604020202020204" pitchFamily="34" charset="0"/>
                <a:cs typeface="Arial" panose="020B0604020202020204" pitchFamily="34" charset="0"/>
              </a:rPr>
              <a:t>*North America, South America, Europe, and Asia.</a:t>
            </a:r>
            <a:br>
              <a:rPr lang="en-US" sz="1100" noProof="0" dirty="0">
                <a:latin typeface="Arial" panose="020B0604020202020204" pitchFamily="34" charset="0"/>
                <a:cs typeface="Arial" panose="020B0604020202020204" pitchFamily="34" charset="0"/>
              </a:rPr>
            </a:br>
            <a:r>
              <a:rPr lang="en-US" sz="1100" baseline="30000" dirty="0">
                <a:solidFill>
                  <a:srgbClr val="004B87"/>
                </a:solidFill>
                <a:latin typeface="Arial" panose="020B0604020202020204" pitchFamily="34" charset="0"/>
                <a:cs typeface="Arial" panose="020B0604020202020204" pitchFamily="34" charset="0"/>
              </a:rPr>
              <a:t>†</a:t>
            </a:r>
            <a:r>
              <a:rPr lang="en-US" sz="1100" dirty="0">
                <a:latin typeface="Arial" panose="020B0604020202020204" pitchFamily="34" charset="0"/>
                <a:ea typeface="Aptos" panose="020B0004020202020204" pitchFamily="34" charset="0"/>
                <a:cs typeface="Arial" panose="020B0604020202020204" pitchFamily="34" charset="0"/>
              </a:rPr>
              <a:t>Patients with PBC-autoimmune hepatitis overlap, history of hepatocellular carcinoma or liver transplantation, and without </a:t>
            </a:r>
          </a:p>
          <a:p>
            <a:pPr marL="0" indent="0">
              <a:spcBef>
                <a:spcPts val="0"/>
              </a:spcBef>
              <a:buNone/>
            </a:pPr>
            <a:r>
              <a:rPr lang="en-US" sz="1100" dirty="0">
                <a:latin typeface="Arial" panose="020B0604020202020204" pitchFamily="34" charset="0"/>
                <a:ea typeface="Aptos" panose="020B0004020202020204" pitchFamily="34" charset="0"/>
                <a:cs typeface="Arial" panose="020B0604020202020204" pitchFamily="34" charset="0"/>
              </a:rPr>
              <a:t>proper follow-up were excluded</a:t>
            </a:r>
            <a:r>
              <a:rPr lang="en-NZ" sz="1100" dirty="0">
                <a:latin typeface="Arial" panose="020B0604020202020204" pitchFamily="34" charset="0"/>
                <a:ea typeface="Aptos" panose="020B0004020202020204" pitchFamily="34" charset="0"/>
                <a:cs typeface="Arial" panose="020B0604020202020204" pitchFamily="34" charset="0"/>
              </a:rPr>
              <a:t>.</a:t>
            </a:r>
            <a:br>
              <a:rPr lang="en-US" sz="1100" dirty="0">
                <a:latin typeface="Arial" panose="020B0604020202020204" pitchFamily="34" charset="0"/>
                <a:cs typeface="Arial" panose="020B0604020202020204" pitchFamily="34" charset="0"/>
              </a:rPr>
            </a:br>
            <a:r>
              <a:rPr lang="en-US" sz="1100" noProof="0" dirty="0">
                <a:latin typeface="Arial" panose="020B0604020202020204" pitchFamily="34" charset="0"/>
                <a:cs typeface="Arial" panose="020B0604020202020204" pitchFamily="34" charset="0"/>
              </a:rPr>
              <a:t>Martins A,</a:t>
            </a:r>
            <a:r>
              <a:rPr lang="en-US" sz="1100" dirty="0">
                <a:latin typeface="Arial" panose="020B0604020202020204" pitchFamily="34" charset="0"/>
                <a:cs typeface="Arial" panose="020B0604020202020204" pitchFamily="34" charset="0"/>
              </a:rPr>
              <a:t> Wong YJ</a:t>
            </a:r>
            <a:r>
              <a:rPr lang="en-US" sz="1100" noProof="0" dirty="0">
                <a:latin typeface="Arial" panose="020B0604020202020204" pitchFamily="34" charset="0"/>
                <a:cs typeface="Arial" panose="020B0604020202020204" pitchFamily="34" charset="0"/>
              </a:rPr>
              <a:t>, </a:t>
            </a:r>
            <a:r>
              <a:rPr lang="en-US" sz="1100" noProof="0" dirty="0">
                <a:solidFill>
                  <a:srgbClr val="004B87"/>
                </a:solidFill>
                <a:latin typeface="Arial" panose="020B0604020202020204" pitchFamily="34" charset="0"/>
                <a:cs typeface="Arial" panose="020B0604020202020204" pitchFamily="34" charset="0"/>
              </a:rPr>
              <a:t>et al. EASL 2026; </a:t>
            </a:r>
            <a:r>
              <a:rPr lang="en-US" sz="1100" dirty="0">
                <a:solidFill>
                  <a:srgbClr val="004B87"/>
                </a:solidFill>
                <a:latin typeface="Arial" panose="020B0604020202020204" pitchFamily="34" charset="0"/>
                <a:cs typeface="Arial" panose="020B0604020202020204" pitchFamily="34" charset="0"/>
              </a:rPr>
              <a:t>LBO-026.</a:t>
            </a:r>
            <a:endParaRPr lang="en-US" dirty="0">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4656155"/>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159634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noProof="0">
                <a:solidFill>
                  <a:schemeClr val="bg1"/>
                </a:solidFill>
                <a:highlight>
                  <a:srgbClr val="FF6720"/>
                </a:highlight>
                <a:latin typeface="Arial" panose="020B0604020202020204" pitchFamily="34" charset="0"/>
                <a:cs typeface="Arial" panose="020B0604020202020204" pitchFamily="34" charset="0"/>
              </a:rPr>
              <a:t>METHODS</a:t>
            </a:r>
          </a:p>
        </p:txBody>
      </p:sp>
      <p:sp>
        <p:nvSpPr>
          <p:cNvPr id="65" name="Rectangle 64">
            <a:extLst>
              <a:ext uri="{FF2B5EF4-FFF2-40B4-BE49-F238E27FC236}">
                <a16:creationId xmlns:a16="http://schemas.microsoft.com/office/drawing/2014/main" id="{591D61D6-F728-833B-A7C2-1BD3123D6542}"/>
              </a:ext>
            </a:extLst>
          </p:cNvPr>
          <p:cNvSpPr/>
          <p:nvPr/>
        </p:nvSpPr>
        <p:spPr>
          <a:xfrm>
            <a:off x="5101592" y="2000377"/>
            <a:ext cx="6088378" cy="1177024"/>
          </a:xfrm>
          <a:prstGeom prst="rect">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nchorCtr="0"/>
          <a:lstStyle/>
          <a:p>
            <a:pPr algn="ctr">
              <a:defRPr/>
            </a:pPr>
            <a:r>
              <a:rPr lang="en-US" sz="1400">
                <a:solidFill>
                  <a:srgbClr val="004B87"/>
                </a:solidFill>
                <a:latin typeface="Arial" panose="020B0604020202020204"/>
              </a:rPr>
              <a:t>Patients with PBC cirrhosis, a documented index decompensating event (ascites, variceal bleeding or HE), and UDCA treatment for </a:t>
            </a:r>
            <a:r>
              <a:rPr lang="en-US" sz="1400">
                <a:solidFill>
                  <a:srgbClr val="004B87"/>
                </a:solidFill>
                <a:latin typeface="Arial"/>
                <a:cs typeface="Arial"/>
              </a:rPr>
              <a:t>≥12 months after index decompensation</a:t>
            </a:r>
            <a:r>
              <a:rPr lang="en-US" sz="1400" baseline="30000">
                <a:solidFill>
                  <a:srgbClr val="004B87"/>
                </a:solidFill>
                <a:latin typeface="Aptos"/>
                <a:cs typeface="Arial"/>
              </a:rPr>
              <a:t>†</a:t>
            </a:r>
            <a:endParaRPr lang="en-US" sz="1400" baseline="30000">
              <a:solidFill>
                <a:srgbClr val="004B87"/>
              </a:solidFill>
              <a:latin typeface="Aptos"/>
              <a:cs typeface="Arial" panose="020B0604020202020204" pitchFamily="34" charset="0"/>
            </a:endParaRPr>
          </a:p>
          <a:p>
            <a:pPr lvl="0" algn="ctr">
              <a:defRPr/>
            </a:pPr>
            <a:r>
              <a:rPr lang="en-US" sz="1400" b="1">
                <a:solidFill>
                  <a:srgbClr val="004B87"/>
                </a:solidFill>
                <a:latin typeface="Arial" panose="020B0604020202020204" pitchFamily="34" charset="0"/>
                <a:cs typeface="Arial" panose="020B0604020202020204" pitchFamily="34" charset="0"/>
              </a:rPr>
              <a:t>N=348</a:t>
            </a:r>
            <a:endParaRPr lang="en-GB" sz="1400" b="1">
              <a:solidFill>
                <a:srgbClr val="004B87"/>
              </a:solidFill>
              <a:latin typeface="Arial" panose="020B0604020202020204" pitchFamily="34" charset="0"/>
              <a:cs typeface="Arial" panose="020B0604020202020204" pitchFamily="34" charset="0"/>
            </a:endParaRPr>
          </a:p>
        </p:txBody>
      </p:sp>
      <p:sp>
        <p:nvSpPr>
          <p:cNvPr id="66" name="Rectangle 65">
            <a:extLst>
              <a:ext uri="{FF2B5EF4-FFF2-40B4-BE49-F238E27FC236}">
                <a16:creationId xmlns:a16="http://schemas.microsoft.com/office/drawing/2014/main" id="{D8B6767B-828F-D301-4126-9D89C57313EE}"/>
              </a:ext>
            </a:extLst>
          </p:cNvPr>
          <p:cNvSpPr/>
          <p:nvPr/>
        </p:nvSpPr>
        <p:spPr>
          <a:xfrm>
            <a:off x="5101591" y="1607378"/>
            <a:ext cx="6189224" cy="62558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algn="ctr"/>
            <a:r>
              <a:rPr lang="en-US" sz="1400" b="1">
                <a:solidFill>
                  <a:schemeClr val="bg1"/>
                </a:solidFill>
                <a:latin typeface="Arial" panose="020B0604020202020204"/>
              </a:rPr>
              <a:t>Retrospective, international*, </a:t>
            </a:r>
            <a:r>
              <a:rPr lang="en-US" sz="1400" b="1" err="1">
                <a:solidFill>
                  <a:schemeClr val="bg1"/>
                </a:solidFill>
                <a:latin typeface="Arial" panose="020B0604020202020204"/>
              </a:rPr>
              <a:t>multicentre</a:t>
            </a:r>
            <a:r>
              <a:rPr lang="en-US" sz="1400" b="1">
                <a:solidFill>
                  <a:schemeClr val="bg1"/>
                </a:solidFill>
                <a:latin typeface="Arial" panose="020B0604020202020204"/>
              </a:rPr>
              <a:t> cohort study</a:t>
            </a:r>
          </a:p>
          <a:p>
            <a:pPr algn="ctr"/>
            <a:r>
              <a:rPr lang="en-GB" sz="1400">
                <a:solidFill>
                  <a:schemeClr val="bg1"/>
                </a:solidFill>
                <a:latin typeface="Arial" panose="020B0604020202020204"/>
              </a:rPr>
              <a:t>(Global </a:t>
            </a:r>
            <a:r>
              <a:rPr lang="en-GB" sz="1400" err="1">
                <a:solidFill>
                  <a:schemeClr val="bg1"/>
                </a:solidFill>
                <a:latin typeface="Arial" panose="020B0604020202020204"/>
              </a:rPr>
              <a:t>PBC</a:t>
            </a:r>
            <a:r>
              <a:rPr lang="en-GB" sz="1400">
                <a:solidFill>
                  <a:schemeClr val="bg1"/>
                </a:solidFill>
                <a:latin typeface="Arial" panose="020B0604020202020204"/>
              </a:rPr>
              <a:t> Study Group database; 16 centres)</a:t>
            </a:r>
            <a:endParaRPr lang="en-US" sz="1400">
              <a:solidFill>
                <a:schemeClr val="bg1"/>
              </a:solidFill>
              <a:latin typeface="Arial" panose="020B0604020202020204"/>
            </a:endParaRPr>
          </a:p>
        </p:txBody>
      </p:sp>
      <p:grpSp>
        <p:nvGrpSpPr>
          <p:cNvPr id="67" name="Group 66">
            <a:extLst>
              <a:ext uri="{FF2B5EF4-FFF2-40B4-BE49-F238E27FC236}">
                <a16:creationId xmlns:a16="http://schemas.microsoft.com/office/drawing/2014/main" id="{99631236-E292-21D8-45FE-206F9C1186B3}"/>
              </a:ext>
            </a:extLst>
          </p:cNvPr>
          <p:cNvGrpSpPr/>
          <p:nvPr/>
        </p:nvGrpSpPr>
        <p:grpSpPr>
          <a:xfrm>
            <a:off x="4726756" y="1524718"/>
            <a:ext cx="747909" cy="718921"/>
            <a:chOff x="5065845" y="1524718"/>
            <a:chExt cx="747909" cy="718921"/>
          </a:xfrm>
        </p:grpSpPr>
        <p:sp>
          <p:nvSpPr>
            <p:cNvPr id="68" name="Oval 67">
              <a:extLst>
                <a:ext uri="{FF2B5EF4-FFF2-40B4-BE49-F238E27FC236}">
                  <a16:creationId xmlns:a16="http://schemas.microsoft.com/office/drawing/2014/main" id="{079FD2AC-4A3B-3BF0-7284-8F723FCD53F7}"/>
                </a:ext>
              </a:extLst>
            </p:cNvPr>
            <p:cNvSpPr/>
            <p:nvPr/>
          </p:nvSpPr>
          <p:spPr>
            <a:xfrm>
              <a:off x="5065845" y="1524718"/>
              <a:ext cx="747909"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a:p>
          </p:txBody>
        </p:sp>
        <p:pic>
          <p:nvPicPr>
            <p:cNvPr id="69" name="Graphic 68">
              <a:extLst>
                <a:ext uri="{FF2B5EF4-FFF2-40B4-BE49-F238E27FC236}">
                  <a16:creationId xmlns:a16="http://schemas.microsoft.com/office/drawing/2014/main" id="{1510AAC7-6CC3-2067-2C92-D99BE286C7A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102342" y="1546721"/>
              <a:ext cx="674914" cy="674914"/>
            </a:xfrm>
            <a:prstGeom prst="rect">
              <a:avLst/>
            </a:prstGeom>
          </p:spPr>
        </p:pic>
      </p:grpSp>
      <p:cxnSp>
        <p:nvCxnSpPr>
          <p:cNvPr id="81" name="Connector: Elbow 80">
            <a:extLst>
              <a:ext uri="{FF2B5EF4-FFF2-40B4-BE49-F238E27FC236}">
                <a16:creationId xmlns:a16="http://schemas.microsoft.com/office/drawing/2014/main" id="{5D982F1A-572C-5E28-576E-4F851AAB4678}"/>
              </a:ext>
            </a:extLst>
          </p:cNvPr>
          <p:cNvCxnSpPr>
            <a:cxnSpLocks/>
            <a:stCxn id="65" idx="2"/>
            <a:endCxn id="12" idx="0"/>
          </p:cNvCxnSpPr>
          <p:nvPr/>
        </p:nvCxnSpPr>
        <p:spPr>
          <a:xfrm>
            <a:off x="8145781" y="3177401"/>
            <a:ext cx="4434" cy="4886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7368983E-5233-7D14-4ED3-31C0564E2E0D}"/>
              </a:ext>
            </a:extLst>
          </p:cNvPr>
          <p:cNvGrpSpPr/>
          <p:nvPr/>
        </p:nvGrpSpPr>
        <p:grpSpPr>
          <a:xfrm>
            <a:off x="5394064" y="3641794"/>
            <a:ext cx="5544073" cy="2739622"/>
            <a:chOff x="5775064" y="3767910"/>
            <a:chExt cx="5544073" cy="2861542"/>
          </a:xfrm>
        </p:grpSpPr>
        <p:sp>
          <p:nvSpPr>
            <p:cNvPr id="7" name="Rectangle 6">
              <a:extLst>
                <a:ext uri="{FF2B5EF4-FFF2-40B4-BE49-F238E27FC236}">
                  <a16:creationId xmlns:a16="http://schemas.microsoft.com/office/drawing/2014/main" id="{38758A50-DF8B-BEE8-A38E-8FA20D589876}"/>
                </a:ext>
              </a:extLst>
            </p:cNvPr>
            <p:cNvSpPr/>
            <p:nvPr/>
          </p:nvSpPr>
          <p:spPr>
            <a:xfrm>
              <a:off x="5775064" y="4079049"/>
              <a:ext cx="5544073" cy="255040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schemeClr val="tx2"/>
                </a:solidFill>
                <a:effectLst/>
                <a:uLnTx/>
                <a:uFillTx/>
                <a:latin typeface="Arial" panose="020B0604020202020204"/>
                <a:ea typeface="+mn-ea"/>
                <a:cs typeface="+mn-cs"/>
              </a:endParaRPr>
            </a:p>
            <a:p>
              <a:pPr marL="285750" marR="0" lvl="0" indent="-28575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Among patients event-free at 12 months, Kaplan</a:t>
              </a:r>
              <a:r>
                <a:rPr kumimoji="0" lang="en-US" sz="1400" i="0" u="none" strike="noStrike" kern="1200" cap="none" spc="0" normalizeH="0" baseline="0" noProof="0" dirty="0">
                  <a:ln>
                    <a:noFill/>
                  </a:ln>
                  <a:solidFill>
                    <a:schemeClr val="tx2"/>
                  </a:solidFill>
                  <a:effectLst/>
                  <a:uLnTx/>
                  <a:uFillTx/>
                  <a:latin typeface="Aptos" panose="020B0004020202020204" pitchFamily="34" charset="0"/>
                </a:rPr>
                <a:t>–</a:t>
              </a: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Meier and Cox regression assessed predictors of transplant-free survival</a:t>
              </a:r>
            </a:p>
            <a:p>
              <a:pPr marL="285750" marR="0" lvl="0" indent="-28575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Sensitivity analysis used imputed MELD 3.0 values</a:t>
              </a:r>
            </a:p>
            <a:p>
              <a:pPr marL="285750" marR="0" lvl="0" indent="-28575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Recompensation was defined as a composite of:</a:t>
              </a:r>
            </a:p>
            <a:p>
              <a:pPr marL="628650" lvl="1" indent="-285750">
                <a:lnSpc>
                  <a:spcPct val="90000"/>
                </a:lnSpc>
                <a:buFont typeface="Aptos" panose="020B0004020202020204" pitchFamily="34" charset="0"/>
                <a:buChar char="–"/>
                <a:defRPr/>
              </a:pP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MELD 3.0 score &lt;10;</a:t>
              </a:r>
            </a:p>
            <a:p>
              <a:pPr marL="628650" lvl="1" indent="-285750">
                <a:lnSpc>
                  <a:spcPct val="90000"/>
                </a:lnSpc>
                <a:buFont typeface="Aptos" panose="020B0004020202020204" pitchFamily="34" charset="0"/>
                <a:buChar char="–"/>
                <a:defRPr/>
              </a:pPr>
              <a:r>
                <a:rPr lang="en-US" sz="1400" dirty="0">
                  <a:solidFill>
                    <a:schemeClr val="tx2"/>
                  </a:solidFill>
                  <a:latin typeface="Arial" panose="020B0604020202020204"/>
                </a:rPr>
                <a:t>A</a:t>
              </a:r>
              <a:r>
                <a:rPr kumimoji="0" lang="en-US" sz="1400" i="0" u="none" strike="noStrike" kern="1200" cap="none" spc="0" normalizeH="0" baseline="0" noProof="0" dirty="0" err="1">
                  <a:ln>
                    <a:noFill/>
                  </a:ln>
                  <a:solidFill>
                    <a:schemeClr val="tx2"/>
                  </a:solidFill>
                  <a:effectLst/>
                  <a:uLnTx/>
                  <a:uFillTx/>
                  <a:latin typeface="Arial" panose="020B0604020202020204"/>
                  <a:ea typeface="+mn-ea"/>
                  <a:cs typeface="+mn-cs"/>
                </a:rPr>
                <a:t>bsence</a:t>
              </a: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 of new decompensating event throughout </a:t>
              </a:r>
              <a:b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12 months after index decompensation; and </a:t>
              </a:r>
            </a:p>
            <a:p>
              <a:pPr marL="628650" lvl="1" indent="-285750">
                <a:lnSpc>
                  <a:spcPct val="90000"/>
                </a:lnSpc>
                <a:buFont typeface="Aptos" panose="020B0004020202020204" pitchFamily="34" charset="0"/>
                <a:buChar char="–"/>
                <a:defRPr/>
              </a:pPr>
              <a:r>
                <a:rPr lang="en-US" sz="1400" dirty="0">
                  <a:solidFill>
                    <a:schemeClr val="tx2"/>
                  </a:solidFill>
                  <a:latin typeface="Arial" panose="020B0604020202020204"/>
                </a:rPr>
                <a:t>N</a:t>
              </a: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o ongoing use of diuretics or HE treatments for </a:t>
              </a:r>
              <a:r>
                <a:rPr kumimoji="0" lang="en-US" sz="1400" i="0" u="none" strike="noStrike" kern="1200" cap="none" spc="0" normalizeH="0" baseline="0" noProof="0" dirty="0">
                  <a:ln>
                    <a:noFill/>
                  </a:ln>
                  <a:solidFill>
                    <a:schemeClr val="tx2"/>
                  </a:solidFill>
                  <a:effectLst/>
                  <a:uLnTx/>
                  <a:uFillTx/>
                  <a:latin typeface="Arial" panose="020B0604020202020204" pitchFamily="34" charset="0"/>
                  <a:cs typeface="Arial" panose="020B0604020202020204" pitchFamily="34" charset="0"/>
                </a:rPr>
                <a:t>≥</a:t>
              </a:r>
              <a:r>
                <a:rPr kumimoji="0" lang="en-US" sz="1400" i="0" u="none" strike="noStrike" kern="1200" cap="none" spc="0" normalizeH="0" baseline="0" noProof="0" dirty="0">
                  <a:ln>
                    <a:noFill/>
                  </a:ln>
                  <a:solidFill>
                    <a:schemeClr val="tx2"/>
                  </a:solidFill>
                  <a:effectLst/>
                  <a:uLnTx/>
                  <a:uFillTx/>
                  <a:latin typeface="Arial" panose="020B0604020202020204"/>
                  <a:ea typeface="+mn-ea"/>
                  <a:cs typeface="+mn-cs"/>
                </a:rPr>
                <a:t>12 months</a:t>
              </a:r>
              <a:endParaRPr kumimoji="0" lang="en-US" sz="1400" i="0" u="none" strike="noStrike" kern="1200" cap="none" spc="0" normalizeH="0" noProof="0" dirty="0">
                <a:ln>
                  <a:noFill/>
                </a:ln>
                <a:solidFill>
                  <a:schemeClr val="tx2"/>
                </a:solidFill>
                <a:effectLst/>
                <a:uLnTx/>
                <a:uFillTx/>
                <a:latin typeface="Arial" panose="020B0604020202020204"/>
                <a:ea typeface="+mn-ea"/>
                <a:cs typeface="+mn-cs"/>
              </a:endParaRPr>
            </a:p>
          </p:txBody>
        </p:sp>
        <p:grpSp>
          <p:nvGrpSpPr>
            <p:cNvPr id="10" name="Group 9">
              <a:extLst>
                <a:ext uri="{FF2B5EF4-FFF2-40B4-BE49-F238E27FC236}">
                  <a16:creationId xmlns:a16="http://schemas.microsoft.com/office/drawing/2014/main" id="{3E0CF356-26FD-3D98-BD63-53A1D4BE8BBD}"/>
                </a:ext>
              </a:extLst>
            </p:cNvPr>
            <p:cNvGrpSpPr/>
            <p:nvPr/>
          </p:nvGrpSpPr>
          <p:grpSpPr>
            <a:xfrm>
              <a:off x="6900466" y="3767910"/>
              <a:ext cx="2952152" cy="630000"/>
              <a:chOff x="7090708" y="3767910"/>
              <a:chExt cx="2952152" cy="630000"/>
            </a:xfrm>
          </p:grpSpPr>
          <p:sp>
            <p:nvSpPr>
              <p:cNvPr id="12" name="Rectangle 11">
                <a:extLst>
                  <a:ext uri="{FF2B5EF4-FFF2-40B4-BE49-F238E27FC236}">
                    <a16:creationId xmlns:a16="http://schemas.microsoft.com/office/drawing/2014/main" id="{66336BA8-5F6E-642D-1A07-EED884A5CF0F}"/>
                  </a:ext>
                </a:extLst>
              </p:cNvPr>
              <p:cNvSpPr/>
              <p:nvPr/>
            </p:nvSpPr>
            <p:spPr>
              <a:xfrm>
                <a:off x="7400053" y="3793194"/>
                <a:ext cx="2642807" cy="5717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Data analysis</a:t>
                </a:r>
              </a:p>
            </p:txBody>
          </p:sp>
          <p:sp>
            <p:nvSpPr>
              <p:cNvPr id="13" name="Oval 12">
                <a:extLst>
                  <a:ext uri="{FF2B5EF4-FFF2-40B4-BE49-F238E27FC236}">
                    <a16:creationId xmlns:a16="http://schemas.microsoft.com/office/drawing/2014/main" id="{969431CD-7179-D9A4-7EEA-AA287DE83A1D}"/>
                  </a:ext>
                </a:extLst>
              </p:cNvPr>
              <p:cNvSpPr>
                <a:spLocks noChangeAspect="1"/>
              </p:cNvSpPr>
              <p:nvPr/>
            </p:nvSpPr>
            <p:spPr>
              <a:xfrm>
                <a:off x="7090708" y="3767910"/>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4" name="Graphic 13">
                <a:extLst>
                  <a:ext uri="{FF2B5EF4-FFF2-40B4-BE49-F238E27FC236}">
                    <a16:creationId xmlns:a16="http://schemas.microsoft.com/office/drawing/2014/main" id="{61FA5954-54BE-9051-C4BA-A04CB4E51E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196092" y="3875090"/>
                <a:ext cx="407921" cy="407921"/>
              </a:xfrm>
              <a:prstGeom prst="rect">
                <a:avLst/>
              </a:prstGeom>
            </p:spPr>
          </p:pic>
        </p:grpSp>
      </p:grpSp>
      <p:pic>
        <p:nvPicPr>
          <p:cNvPr id="20" name="Picture 19">
            <a:hlinkClick r:id="rId5" action="ppaction://hlinksldjump"/>
            <a:extLst>
              <a:ext uri="{FF2B5EF4-FFF2-40B4-BE49-F238E27FC236}">
                <a16:creationId xmlns:a16="http://schemas.microsoft.com/office/drawing/2014/main" id="{06A9D71F-AD70-8551-1E83-F445DECEDFD6}"/>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19904425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8D884-EF7C-3FE0-22EC-9812553F23E3}"/>
            </a:ext>
          </a:extLst>
        </p:cNvPr>
        <p:cNvGrpSpPr/>
        <p:nvPr/>
      </p:nvGrpSpPr>
      <p:grpSpPr>
        <a:xfrm>
          <a:off x="0" y="0"/>
          <a:ext cx="0" cy="0"/>
          <a:chOff x="0" y="0"/>
          <a:chExt cx="0" cy="0"/>
        </a:xfrm>
      </p:grpSpPr>
      <p:sp>
        <p:nvSpPr>
          <p:cNvPr id="47" name="Rectangle: Rounded Corners 46">
            <a:extLst>
              <a:ext uri="{FF2B5EF4-FFF2-40B4-BE49-F238E27FC236}">
                <a16:creationId xmlns:a16="http://schemas.microsoft.com/office/drawing/2014/main" id="{ABA8E1DB-783E-D7E1-4DD9-8F6879FD19AD}"/>
              </a:ext>
            </a:extLst>
          </p:cNvPr>
          <p:cNvSpPr/>
          <p:nvPr/>
        </p:nvSpPr>
        <p:spPr>
          <a:xfrm>
            <a:off x="159040" y="5114154"/>
            <a:ext cx="4894530" cy="1189047"/>
          </a:xfrm>
          <a:prstGeom prst="roundRect">
            <a:avLst>
              <a:gd name="adj" fmla="val 1266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E78C74D4-4927-DAFB-AB3F-C51B23AABBC8}"/>
              </a:ext>
            </a:extLst>
          </p:cNvPr>
          <p:cNvSpPr>
            <a:spLocks noGrp="1"/>
          </p:cNvSpPr>
          <p:nvPr>
            <p:ph idx="1"/>
          </p:nvPr>
        </p:nvSpPr>
        <p:spPr>
          <a:xfrm>
            <a:off x="188456" y="938278"/>
            <a:ext cx="4125730" cy="400110"/>
          </a:xfrm>
        </p:spPr>
        <p:txBody>
          <a:bodyPr>
            <a:spAutoFit/>
          </a:bodyPr>
          <a:lstStyle/>
          <a:p>
            <a:pPr marL="0" indent="0">
              <a:lnSpc>
                <a:spcPct val="100000"/>
              </a:lnSpc>
              <a:buNone/>
            </a:pPr>
            <a:r>
              <a:rPr lang="en-GB" sz="2000" b="1" noProof="0" dirty="0">
                <a:solidFill>
                  <a:schemeClr val="bg1"/>
                </a:solidFill>
                <a:highlight>
                  <a:srgbClr val="FF6720"/>
                </a:highlight>
                <a:latin typeface="Arial" panose="020B0604020202020204" pitchFamily="34" charset="0"/>
                <a:cs typeface="Arial" panose="020B0604020202020204" pitchFamily="34" charset="0"/>
              </a:rPr>
              <a:t>RESULTS</a:t>
            </a:r>
            <a:endParaRPr lang="en-GB" sz="2000" noProof="0" dirty="0">
              <a:solidFill>
                <a:schemeClr val="bg1"/>
              </a:solidFill>
              <a:highlight>
                <a:srgbClr val="FF6720"/>
              </a:highlight>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BE1EB122-789D-5AEA-B0F5-741973FB6532}"/>
              </a:ext>
            </a:extLst>
          </p:cNvPr>
          <p:cNvSpPr>
            <a:spLocks noGrp="1"/>
          </p:cNvSpPr>
          <p:nvPr>
            <p:ph type="title"/>
          </p:nvPr>
        </p:nvSpPr>
        <p:spPr>
          <a:xfrm>
            <a:off x="838199" y="0"/>
            <a:ext cx="10715624" cy="603849"/>
          </a:xfrm>
        </p:spPr>
        <p:txBody>
          <a:bodyPr>
            <a:noAutofit/>
          </a:bodyPr>
          <a:lstStyle/>
          <a:p>
            <a:r>
              <a:rPr lang="en-GB" sz="2000" noProof="0" dirty="0">
                <a:latin typeface="Arial" panose="020B0604020202020204" pitchFamily="34" charset="0"/>
                <a:cs typeface="Arial" panose="020B0604020202020204" pitchFamily="34" charset="0"/>
              </a:rPr>
              <a:t>Hepatic recompensation is associated with sustained transplant-free survival in PBC decompensated cirrhosis: An international multicentre study from the Global PBC study group</a:t>
            </a:r>
          </a:p>
        </p:txBody>
      </p:sp>
      <p:sp>
        <p:nvSpPr>
          <p:cNvPr id="8" name="Text Placeholder 3">
            <a:extLst>
              <a:ext uri="{FF2B5EF4-FFF2-40B4-BE49-F238E27FC236}">
                <a16:creationId xmlns:a16="http://schemas.microsoft.com/office/drawing/2014/main" id="{89F7DBA3-CB44-2B20-0EC4-6E2CCB062333}"/>
              </a:ext>
            </a:extLst>
          </p:cNvPr>
          <p:cNvSpPr txBox="1">
            <a:spLocks/>
          </p:cNvSpPr>
          <p:nvPr/>
        </p:nvSpPr>
        <p:spPr>
          <a:xfrm>
            <a:off x="190499" y="6289675"/>
            <a:ext cx="10412658" cy="452438"/>
          </a:xfrm>
          <a:prstGeom prst="rect">
            <a:avLst/>
          </a:prstGeom>
        </p:spPr>
        <p:txBody>
          <a:bodyPr lIns="91440" tIns="45720" rIns="91440" bIns="45720"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100" noProof="0" dirty="0">
                <a:latin typeface="Arial" panose="020B0604020202020204" pitchFamily="34" charset="0"/>
                <a:cs typeface="Arial" panose="020B0604020202020204" pitchFamily="34" charset="0"/>
              </a:rPr>
              <a:t>*Index events included ascites (73%), variceal bleeding (22%), and HE (14%).</a:t>
            </a:r>
            <a:br>
              <a:rPr lang="en-GB" sz="1100" noProof="0" dirty="0">
                <a:latin typeface="Arial" panose="020B0604020202020204" pitchFamily="34" charset="0"/>
                <a:cs typeface="Arial" panose="020B0604020202020204" pitchFamily="34" charset="0"/>
              </a:rPr>
            </a:br>
            <a:r>
              <a:rPr lang="en-GB" sz="1100" noProof="0" dirty="0">
                <a:latin typeface="Arial" panose="020B0604020202020204" pitchFamily="34" charset="0"/>
                <a:cs typeface="Arial" panose="020B0604020202020204" pitchFamily="34" charset="0"/>
              </a:rPr>
              <a:t>Martins A and Wong YJ, </a:t>
            </a:r>
            <a:r>
              <a:rPr lang="en-GB" sz="1100" noProof="0" dirty="0">
                <a:solidFill>
                  <a:srgbClr val="004B87"/>
                </a:solidFill>
                <a:latin typeface="Arial" panose="020B0604020202020204" pitchFamily="34" charset="0"/>
                <a:cs typeface="Arial" panose="020B0604020202020204" pitchFamily="34" charset="0"/>
              </a:rPr>
              <a:t>et al. EASL</a:t>
            </a:r>
            <a:r>
              <a:rPr lang="en-GB" sz="1100" dirty="0">
                <a:solidFill>
                  <a:srgbClr val="004B87"/>
                </a:solidFill>
                <a:latin typeface="Arial" panose="020B0604020202020204" pitchFamily="34" charset="0"/>
                <a:cs typeface="Arial" panose="020B0604020202020204" pitchFamily="34" charset="0"/>
              </a:rPr>
              <a:t> Congress</a:t>
            </a:r>
            <a:r>
              <a:rPr lang="en-GB" sz="1100" noProof="0" dirty="0">
                <a:solidFill>
                  <a:srgbClr val="004B87"/>
                </a:solidFill>
                <a:latin typeface="Arial" panose="020B0604020202020204" pitchFamily="34" charset="0"/>
                <a:cs typeface="Arial" panose="020B0604020202020204" pitchFamily="34" charset="0"/>
              </a:rPr>
              <a:t> 2026; LBO-026.</a:t>
            </a:r>
          </a:p>
        </p:txBody>
      </p:sp>
      <p:cxnSp>
        <p:nvCxnSpPr>
          <p:cNvPr id="9" name="Straight Connector 8">
            <a:extLst>
              <a:ext uri="{FF2B5EF4-FFF2-40B4-BE49-F238E27FC236}">
                <a16:creationId xmlns:a16="http://schemas.microsoft.com/office/drawing/2014/main" id="{E8259B0C-A29C-DCC8-0B86-952D7C475B1D}"/>
              </a:ext>
            </a:extLst>
          </p:cNvPr>
          <p:cNvCxnSpPr>
            <a:cxnSpLocks/>
          </p:cNvCxnSpPr>
          <p:nvPr/>
        </p:nvCxnSpPr>
        <p:spPr>
          <a:xfrm>
            <a:off x="5184572" y="4704245"/>
            <a:ext cx="0" cy="1688187"/>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016BEE5B-EB5D-9322-EC66-D1F8FB29DC24}"/>
              </a:ext>
            </a:extLst>
          </p:cNvPr>
          <p:cNvGrpSpPr/>
          <p:nvPr/>
        </p:nvGrpSpPr>
        <p:grpSpPr>
          <a:xfrm>
            <a:off x="279639" y="3264043"/>
            <a:ext cx="1099348" cy="1524394"/>
            <a:chOff x="282805" y="3180498"/>
            <a:chExt cx="1099348" cy="1524394"/>
          </a:xfrm>
        </p:grpSpPr>
        <p:graphicFrame>
          <p:nvGraphicFramePr>
            <p:cNvPr id="22" name="Chart 21">
              <a:extLst>
                <a:ext uri="{FF2B5EF4-FFF2-40B4-BE49-F238E27FC236}">
                  <a16:creationId xmlns:a16="http://schemas.microsoft.com/office/drawing/2014/main" id="{A37E5ABB-A5DE-9ED6-D19D-8F1A87B976B2}"/>
                </a:ext>
              </a:extLst>
            </p:cNvPr>
            <p:cNvGraphicFramePr/>
            <p:nvPr/>
          </p:nvGraphicFramePr>
          <p:xfrm>
            <a:off x="334766" y="3180498"/>
            <a:ext cx="920344" cy="1021439"/>
          </p:xfrm>
          <a:graphic>
            <a:graphicData uri="http://schemas.openxmlformats.org/drawingml/2006/chart">
              <c:chart xmlns:c="http://schemas.openxmlformats.org/drawingml/2006/chart" xmlns:r="http://schemas.openxmlformats.org/officeDocument/2006/relationships" r:id="rId3"/>
            </a:graphicData>
          </a:graphic>
        </p:graphicFrame>
        <p:sp>
          <p:nvSpPr>
            <p:cNvPr id="23" name="Content Placeholder 1">
              <a:extLst>
                <a:ext uri="{FF2B5EF4-FFF2-40B4-BE49-F238E27FC236}">
                  <a16:creationId xmlns:a16="http://schemas.microsoft.com/office/drawing/2014/main" id="{A09355AB-D485-B1C0-6E98-71B9E74FD3DD}"/>
                </a:ext>
              </a:extLst>
            </p:cNvPr>
            <p:cNvSpPr txBox="1">
              <a:spLocks/>
            </p:cNvSpPr>
            <p:nvPr/>
          </p:nvSpPr>
          <p:spPr>
            <a:xfrm>
              <a:off x="282805" y="3336418"/>
              <a:ext cx="1099348" cy="710907"/>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GB" sz="18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56%</a:t>
              </a:r>
            </a:p>
          </p:txBody>
        </p:sp>
        <p:sp>
          <p:nvSpPr>
            <p:cNvPr id="15" name="TextBox 14">
              <a:extLst>
                <a:ext uri="{FF2B5EF4-FFF2-40B4-BE49-F238E27FC236}">
                  <a16:creationId xmlns:a16="http://schemas.microsoft.com/office/drawing/2014/main" id="{0975051C-17F6-DA7C-BECF-978C96B5082F}"/>
                </a:ext>
              </a:extLst>
            </p:cNvPr>
            <p:cNvSpPr txBox="1"/>
            <p:nvPr/>
          </p:nvSpPr>
          <p:spPr>
            <a:xfrm>
              <a:off x="302527" y="4181672"/>
              <a:ext cx="1059906" cy="523220"/>
            </a:xfrm>
            <a:prstGeom prst="rect">
              <a:avLst/>
            </a:prstGeom>
            <a:noFill/>
          </p:spPr>
          <p:txBody>
            <a:bodyPr wrap="none" rtlCol="0">
              <a:spAutoFit/>
            </a:bodyPr>
            <a:lstStyle/>
            <a:p>
              <a:pPr algn="ctr"/>
              <a:r>
                <a:rPr lang="en-GB" sz="1400" b="1" noProof="0" dirty="0">
                  <a:latin typeface="Arial" panose="020B0604020202020204" pitchFamily="34" charset="0"/>
                  <a:cs typeface="Arial" panose="020B0604020202020204" pitchFamily="34" charset="0"/>
                </a:rPr>
                <a:t>Event-free</a:t>
              </a:r>
            </a:p>
            <a:p>
              <a:pPr algn="ctr"/>
              <a:r>
                <a:rPr lang="en-GB" sz="1400" noProof="0" dirty="0">
                  <a:latin typeface="Arial" panose="020B0604020202020204" pitchFamily="34" charset="0"/>
                  <a:cs typeface="Arial" panose="020B0604020202020204" pitchFamily="34" charset="0"/>
                </a:rPr>
                <a:t>n=195/348</a:t>
              </a:r>
            </a:p>
          </p:txBody>
        </p:sp>
      </p:grpSp>
      <p:grpSp>
        <p:nvGrpSpPr>
          <p:cNvPr id="29" name="Group 28">
            <a:extLst>
              <a:ext uri="{FF2B5EF4-FFF2-40B4-BE49-F238E27FC236}">
                <a16:creationId xmlns:a16="http://schemas.microsoft.com/office/drawing/2014/main" id="{5041D255-BEFB-8397-886A-5BF15573C480}"/>
              </a:ext>
            </a:extLst>
          </p:cNvPr>
          <p:cNvGrpSpPr/>
          <p:nvPr/>
        </p:nvGrpSpPr>
        <p:grpSpPr>
          <a:xfrm>
            <a:off x="1629161" y="3246761"/>
            <a:ext cx="1667444" cy="1541676"/>
            <a:chOff x="1577290" y="3163216"/>
            <a:chExt cx="1667444" cy="1541676"/>
          </a:xfrm>
        </p:grpSpPr>
        <p:graphicFrame>
          <p:nvGraphicFramePr>
            <p:cNvPr id="20" name="Chart 19">
              <a:extLst>
                <a:ext uri="{FF2B5EF4-FFF2-40B4-BE49-F238E27FC236}">
                  <a16:creationId xmlns:a16="http://schemas.microsoft.com/office/drawing/2014/main" id="{F62E0E7E-B7BB-5A41-9619-EE6B676226FE}"/>
                </a:ext>
              </a:extLst>
            </p:cNvPr>
            <p:cNvGraphicFramePr/>
            <p:nvPr/>
          </p:nvGraphicFramePr>
          <p:xfrm>
            <a:off x="1913297" y="3163216"/>
            <a:ext cx="920343" cy="1021439"/>
          </p:xfrm>
          <a:graphic>
            <a:graphicData uri="http://schemas.openxmlformats.org/drawingml/2006/chart">
              <c:chart xmlns:c="http://schemas.openxmlformats.org/drawingml/2006/chart" xmlns:r="http://schemas.openxmlformats.org/officeDocument/2006/relationships" r:id="rId4"/>
            </a:graphicData>
          </a:graphic>
        </p:graphicFrame>
        <p:sp>
          <p:nvSpPr>
            <p:cNvPr id="21" name="Content Placeholder 1">
              <a:extLst>
                <a:ext uri="{FF2B5EF4-FFF2-40B4-BE49-F238E27FC236}">
                  <a16:creationId xmlns:a16="http://schemas.microsoft.com/office/drawing/2014/main" id="{0F427132-4CC2-6078-6627-D9D8727D72B9}"/>
                </a:ext>
              </a:extLst>
            </p:cNvPr>
            <p:cNvSpPr txBox="1">
              <a:spLocks/>
            </p:cNvSpPr>
            <p:nvPr/>
          </p:nvSpPr>
          <p:spPr>
            <a:xfrm>
              <a:off x="1861338" y="3319136"/>
              <a:ext cx="1099348" cy="710907"/>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lang="en-GB" sz="1800" b="1" noProof="0" dirty="0">
                  <a:solidFill>
                    <a:schemeClr val="accent2"/>
                  </a:solidFill>
                  <a:latin typeface="Arial" panose="020B0604020202020204" pitchFamily="34" charset="0"/>
                  <a:cs typeface="Arial" panose="020B0604020202020204" pitchFamily="34" charset="0"/>
                </a:rPr>
                <a:t>6.2</a:t>
              </a:r>
              <a:r>
                <a:rPr kumimoji="0" lang="en-GB" sz="18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a:t>
              </a:r>
            </a:p>
          </p:txBody>
        </p:sp>
        <p:sp>
          <p:nvSpPr>
            <p:cNvPr id="19" name="TextBox 18">
              <a:extLst>
                <a:ext uri="{FF2B5EF4-FFF2-40B4-BE49-F238E27FC236}">
                  <a16:creationId xmlns:a16="http://schemas.microsoft.com/office/drawing/2014/main" id="{7CBD3CEF-0E96-F849-B537-CDCC49F4125A}"/>
                </a:ext>
              </a:extLst>
            </p:cNvPr>
            <p:cNvSpPr txBox="1"/>
            <p:nvPr/>
          </p:nvSpPr>
          <p:spPr>
            <a:xfrm>
              <a:off x="1577290" y="4181672"/>
              <a:ext cx="1667444" cy="523220"/>
            </a:xfrm>
            <a:prstGeom prst="rect">
              <a:avLst/>
            </a:prstGeom>
            <a:noFill/>
          </p:spPr>
          <p:txBody>
            <a:bodyPr wrap="none" lIns="91440" tIns="45720" rIns="91440" bIns="45720" rtlCol="0" anchor="t">
              <a:spAutoFit/>
            </a:bodyPr>
            <a:lstStyle/>
            <a:p>
              <a:pPr algn="ctr"/>
              <a:r>
                <a:rPr lang="en-GB" sz="1400" b="1" noProof="0" dirty="0">
                  <a:latin typeface="Arial" panose="020B0604020202020204" pitchFamily="34" charset="0"/>
                  <a:cs typeface="Arial" panose="020B0604020202020204" pitchFamily="34" charset="0"/>
                </a:rPr>
                <a:t>Recompensation</a:t>
              </a:r>
            </a:p>
            <a:p>
              <a:pPr algn="ctr"/>
              <a:r>
                <a:rPr lang="en-GB" sz="1400" noProof="0" dirty="0">
                  <a:latin typeface="Arial"/>
                  <a:cs typeface="Arial"/>
                </a:rPr>
                <a:t>n=12/195</a:t>
              </a:r>
              <a:endParaRPr lang="en-GB" sz="1400" noProof="0"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07C143DD-AF17-F750-46D4-0212A9900FEF}"/>
              </a:ext>
            </a:extLst>
          </p:cNvPr>
          <p:cNvGrpSpPr/>
          <p:nvPr/>
        </p:nvGrpSpPr>
        <p:grpSpPr>
          <a:xfrm>
            <a:off x="3250872" y="3246761"/>
            <a:ext cx="1765228" cy="1757120"/>
            <a:chOff x="3254038" y="3163216"/>
            <a:chExt cx="1765228" cy="1757120"/>
          </a:xfrm>
        </p:grpSpPr>
        <p:graphicFrame>
          <p:nvGraphicFramePr>
            <p:cNvPr id="25" name="Chart 24">
              <a:extLst>
                <a:ext uri="{FF2B5EF4-FFF2-40B4-BE49-F238E27FC236}">
                  <a16:creationId xmlns:a16="http://schemas.microsoft.com/office/drawing/2014/main" id="{28368C59-C559-607E-37B0-664C8B55643C}"/>
                </a:ext>
              </a:extLst>
            </p:cNvPr>
            <p:cNvGraphicFramePr/>
            <p:nvPr/>
          </p:nvGraphicFramePr>
          <p:xfrm>
            <a:off x="3638932" y="3163216"/>
            <a:ext cx="920344" cy="1021439"/>
          </p:xfrm>
          <a:graphic>
            <a:graphicData uri="http://schemas.openxmlformats.org/drawingml/2006/chart">
              <c:chart xmlns:c="http://schemas.openxmlformats.org/drawingml/2006/chart" xmlns:r="http://schemas.openxmlformats.org/officeDocument/2006/relationships" r:id="rId5"/>
            </a:graphicData>
          </a:graphic>
        </p:graphicFrame>
        <p:sp>
          <p:nvSpPr>
            <p:cNvPr id="26" name="Content Placeholder 1">
              <a:extLst>
                <a:ext uri="{FF2B5EF4-FFF2-40B4-BE49-F238E27FC236}">
                  <a16:creationId xmlns:a16="http://schemas.microsoft.com/office/drawing/2014/main" id="{54F3F716-F28E-240B-F071-A4D23D6CCA65}"/>
                </a:ext>
              </a:extLst>
            </p:cNvPr>
            <p:cNvSpPr txBox="1">
              <a:spLocks/>
            </p:cNvSpPr>
            <p:nvPr/>
          </p:nvSpPr>
          <p:spPr>
            <a:xfrm>
              <a:off x="3586973" y="3319136"/>
              <a:ext cx="1099348" cy="710906"/>
            </a:xfrm>
            <a:prstGeom prst="rect">
              <a:avLst/>
            </a:prstGeom>
          </p:spPr>
          <p:txBody>
            <a:bodyPr vert="horz" wrap="square" lIns="0" tIns="0" rIns="0" bIns="0" rtlCol="0" anchor="ctr">
              <a:noAutofit/>
            </a:bodyPr>
            <a:lstStyle>
              <a:lvl1pPr marL="222250" indent="-22225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1pPr>
              <a:lvl2pPr marL="482600" indent="-2476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23900" indent="-22225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207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36650" indent="-203200" algn="l" defTabSz="914400" rtl="0" eaLnBrk="1" latinLnBrk="0" hangingPunct="1">
                <a:lnSpc>
                  <a:spcPct val="100000"/>
                </a:lnSpc>
                <a:spcBef>
                  <a:spcPts val="0"/>
                </a:spcBef>
                <a:spcAft>
                  <a:spcPts val="400"/>
                </a:spcAft>
                <a:buClr>
                  <a:schemeClr val="tx2">
                    <a:lumMod val="60000"/>
                    <a:lumOff val="40000"/>
                  </a:schemeClr>
                </a:buClr>
                <a:buFont typeface="Calibri" panose="020F0502020204030204"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914400" rtl="0" eaLnBrk="1" fontAlgn="auto" latinLnBrk="0" hangingPunct="1">
                <a:lnSpc>
                  <a:spcPct val="100000"/>
                </a:lnSpc>
                <a:spcBef>
                  <a:spcPts val="0"/>
                </a:spcBef>
                <a:spcAft>
                  <a:spcPts val="0"/>
                </a:spcAft>
                <a:buClr>
                  <a:prstClr val="black">
                    <a:lumMod val="75000"/>
                    <a:lumOff val="25000"/>
                  </a:prstClr>
                </a:buClr>
                <a:buSzTx/>
                <a:buFont typeface="Calibri" panose="020F0502020204030204" pitchFamily="34" charset="0"/>
                <a:buNone/>
                <a:tabLst/>
                <a:defRPr/>
              </a:pPr>
              <a:r>
                <a:rPr kumimoji="0" lang="en-GB" sz="1800" b="1" i="0" u="none" strike="noStrike" kern="1200" cap="none" spc="0" normalizeH="0" baseline="0" noProof="0" dirty="0">
                  <a:ln>
                    <a:noFill/>
                  </a:ln>
                  <a:solidFill>
                    <a:schemeClr val="accent2"/>
                  </a:solidFill>
                  <a:effectLst/>
                  <a:uLnTx/>
                  <a:uFillTx/>
                  <a:latin typeface="Arial" panose="020B0604020202020204" pitchFamily="34" charset="0"/>
                  <a:cs typeface="Arial" panose="020B0604020202020204" pitchFamily="34" charset="0"/>
                </a:rPr>
                <a:t>23.1%</a:t>
              </a:r>
            </a:p>
          </p:txBody>
        </p:sp>
        <p:sp>
          <p:nvSpPr>
            <p:cNvPr id="27" name="TextBox 26">
              <a:extLst>
                <a:ext uri="{FF2B5EF4-FFF2-40B4-BE49-F238E27FC236}">
                  <a16:creationId xmlns:a16="http://schemas.microsoft.com/office/drawing/2014/main" id="{E584B916-1E5A-EAB2-3710-32586ACEDB2D}"/>
                </a:ext>
              </a:extLst>
            </p:cNvPr>
            <p:cNvSpPr txBox="1"/>
            <p:nvPr/>
          </p:nvSpPr>
          <p:spPr>
            <a:xfrm>
              <a:off x="3254038" y="4181672"/>
              <a:ext cx="1765228" cy="738664"/>
            </a:xfrm>
            <a:prstGeom prst="rect">
              <a:avLst/>
            </a:prstGeom>
            <a:noFill/>
          </p:spPr>
          <p:txBody>
            <a:bodyPr wrap="none" lIns="91440" tIns="45720" rIns="91440" bIns="45720" rtlCol="0" anchor="t">
              <a:spAutoFit/>
            </a:bodyPr>
            <a:lstStyle/>
            <a:p>
              <a:pPr algn="ctr"/>
              <a:r>
                <a:rPr lang="en-GB" sz="1400" b="1" noProof="0" dirty="0">
                  <a:latin typeface="Arial"/>
                  <a:cs typeface="Arial"/>
                </a:rPr>
                <a:t>Recompensation </a:t>
              </a:r>
              <a:br>
                <a:rPr lang="en-GB" sz="1400" b="1" noProof="0" dirty="0">
                  <a:latin typeface="Arial" panose="020B0604020202020204" pitchFamily="34" charset="0"/>
                  <a:cs typeface="Arial" panose="020B0604020202020204" pitchFamily="34" charset="0"/>
                </a:rPr>
              </a:br>
              <a:r>
                <a:rPr lang="en-GB" sz="1400" b="1" noProof="0" dirty="0">
                  <a:latin typeface="Arial"/>
                  <a:cs typeface="Arial"/>
                </a:rPr>
                <a:t>(Still on treatment)</a:t>
              </a:r>
            </a:p>
            <a:p>
              <a:pPr algn="ctr"/>
              <a:r>
                <a:rPr lang="en-GB" sz="1400" noProof="0" dirty="0">
                  <a:latin typeface="Arial"/>
                  <a:cs typeface="Arial"/>
                </a:rPr>
                <a:t>n=45/195</a:t>
              </a:r>
              <a:endParaRPr lang="en-GB" sz="1400" noProof="0" dirty="0">
                <a:latin typeface="Arial" panose="020B0604020202020204" pitchFamily="34" charset="0"/>
                <a:cs typeface="Arial" panose="020B0604020202020204" pitchFamily="34" charset="0"/>
              </a:endParaRPr>
            </a:p>
          </p:txBody>
        </p:sp>
      </p:grpSp>
      <p:sp>
        <p:nvSpPr>
          <p:cNvPr id="24" name="TextBox 23">
            <a:extLst>
              <a:ext uri="{FF2B5EF4-FFF2-40B4-BE49-F238E27FC236}">
                <a16:creationId xmlns:a16="http://schemas.microsoft.com/office/drawing/2014/main" id="{A5FBA496-CB7A-5E4C-0B0C-BA86FEE63510}"/>
              </a:ext>
            </a:extLst>
          </p:cNvPr>
          <p:cNvSpPr txBox="1"/>
          <p:nvPr/>
        </p:nvSpPr>
        <p:spPr>
          <a:xfrm>
            <a:off x="1475272" y="2889642"/>
            <a:ext cx="1975221" cy="338554"/>
          </a:xfrm>
          <a:prstGeom prst="rect">
            <a:avLst/>
          </a:prstGeom>
          <a:noFill/>
        </p:spPr>
        <p:txBody>
          <a:bodyPr wrap="none" rtlCol="0">
            <a:spAutoFit/>
          </a:bodyPr>
          <a:lstStyle/>
          <a:p>
            <a:pPr algn="ctr"/>
            <a:r>
              <a:rPr lang="en-GB" sz="1600" b="1" noProof="0" dirty="0">
                <a:latin typeface="Arial" panose="020B0604020202020204" pitchFamily="34" charset="0"/>
                <a:cs typeface="Arial" panose="020B0604020202020204" pitchFamily="34" charset="0"/>
              </a:rPr>
              <a:t>12-month analysis</a:t>
            </a:r>
          </a:p>
        </p:txBody>
      </p:sp>
      <p:cxnSp>
        <p:nvCxnSpPr>
          <p:cNvPr id="31" name="Connector: Elbow 80">
            <a:extLst>
              <a:ext uri="{FF2B5EF4-FFF2-40B4-BE49-F238E27FC236}">
                <a16:creationId xmlns:a16="http://schemas.microsoft.com/office/drawing/2014/main" id="{4C24DD74-954C-9D70-1834-326D37464C24}"/>
              </a:ext>
            </a:extLst>
          </p:cNvPr>
          <p:cNvCxnSpPr>
            <a:cxnSpLocks/>
          </p:cNvCxnSpPr>
          <p:nvPr/>
        </p:nvCxnSpPr>
        <p:spPr>
          <a:xfrm>
            <a:off x="552495" y="1840362"/>
            <a:ext cx="0" cy="513844"/>
          </a:xfrm>
          <a:prstGeom prst="straightConnector1">
            <a:avLst/>
          </a:prstGeom>
          <a:ln w="38100">
            <a:solidFill>
              <a:schemeClr val="accent2"/>
            </a:solidFill>
            <a:prstDash val="sysDot"/>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7CF2821-0953-1F36-0348-B426EF8CDACB}"/>
              </a:ext>
            </a:extLst>
          </p:cNvPr>
          <p:cNvSpPr txBox="1"/>
          <p:nvPr/>
        </p:nvSpPr>
        <p:spPr>
          <a:xfrm>
            <a:off x="1144419" y="5148988"/>
            <a:ext cx="2828018" cy="307777"/>
          </a:xfrm>
          <a:prstGeom prst="rect">
            <a:avLst/>
          </a:prstGeom>
          <a:noFill/>
        </p:spPr>
        <p:txBody>
          <a:bodyPr wrap="none" rtlCol="0">
            <a:spAutoFit/>
          </a:bodyPr>
          <a:lstStyle/>
          <a:p>
            <a:pPr algn="ctr"/>
            <a:r>
              <a:rPr lang="en-GB" sz="1400" b="1" noProof="0" dirty="0">
                <a:latin typeface="Arial" panose="020B0604020202020204" pitchFamily="34" charset="0"/>
                <a:cs typeface="Arial" panose="020B0604020202020204" pitchFamily="34" charset="0"/>
              </a:rPr>
              <a:t>Median transplant-free survival</a:t>
            </a:r>
          </a:p>
        </p:txBody>
      </p:sp>
      <p:grpSp>
        <p:nvGrpSpPr>
          <p:cNvPr id="45" name="Group 44">
            <a:extLst>
              <a:ext uri="{FF2B5EF4-FFF2-40B4-BE49-F238E27FC236}">
                <a16:creationId xmlns:a16="http://schemas.microsoft.com/office/drawing/2014/main" id="{09584A3E-0A87-D3CC-4BEA-76F70D7B1034}"/>
              </a:ext>
            </a:extLst>
          </p:cNvPr>
          <p:cNvGrpSpPr/>
          <p:nvPr/>
        </p:nvGrpSpPr>
        <p:grpSpPr>
          <a:xfrm>
            <a:off x="1473155" y="5456765"/>
            <a:ext cx="2121970" cy="698776"/>
            <a:chOff x="483914" y="5456766"/>
            <a:chExt cx="2121970" cy="698776"/>
          </a:xfrm>
        </p:grpSpPr>
        <p:sp>
          <p:nvSpPr>
            <p:cNvPr id="35" name="Oval 34">
              <a:extLst>
                <a:ext uri="{FF2B5EF4-FFF2-40B4-BE49-F238E27FC236}">
                  <a16:creationId xmlns:a16="http://schemas.microsoft.com/office/drawing/2014/main" id="{F2B34975-D093-B981-24DD-B0D47BB55A0F}"/>
                </a:ext>
              </a:extLst>
            </p:cNvPr>
            <p:cNvSpPr/>
            <p:nvPr/>
          </p:nvSpPr>
          <p:spPr>
            <a:xfrm>
              <a:off x="483914" y="5456766"/>
              <a:ext cx="697115" cy="698776"/>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b="1" noProof="0" dirty="0">
                  <a:latin typeface="Arial" panose="020B0604020202020204" pitchFamily="34" charset="0"/>
                  <a:cs typeface="Arial" panose="020B0604020202020204" pitchFamily="34" charset="0"/>
                </a:rPr>
                <a:t>97.5</a:t>
              </a:r>
            </a:p>
            <a:p>
              <a:pPr algn="ctr"/>
              <a:r>
                <a:rPr lang="en-GB" sz="1200" noProof="0" dirty="0">
                  <a:latin typeface="Arial" panose="020B0604020202020204" pitchFamily="34" charset="0"/>
                  <a:cs typeface="Arial" panose="020B0604020202020204" pitchFamily="34" charset="0"/>
                </a:rPr>
                <a:t>months</a:t>
              </a:r>
            </a:p>
          </p:txBody>
        </p:sp>
        <p:sp>
          <p:nvSpPr>
            <p:cNvPr id="44" name="Oval 43">
              <a:extLst>
                <a:ext uri="{FF2B5EF4-FFF2-40B4-BE49-F238E27FC236}">
                  <a16:creationId xmlns:a16="http://schemas.microsoft.com/office/drawing/2014/main" id="{C2ED7685-774E-665C-E70E-DC86487063B5}"/>
                </a:ext>
              </a:extLst>
            </p:cNvPr>
            <p:cNvSpPr/>
            <p:nvPr/>
          </p:nvSpPr>
          <p:spPr>
            <a:xfrm>
              <a:off x="1908769" y="5456766"/>
              <a:ext cx="697115" cy="698776"/>
            </a:xfrm>
            <a:prstGeom prst="ellipse">
              <a:avLst/>
            </a:prstGeom>
            <a:solidFill>
              <a:srgbClr val="74747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lang="en-GB" b="1" noProof="0" dirty="0">
                  <a:latin typeface="Arial" panose="020B0604020202020204" pitchFamily="34" charset="0"/>
                  <a:cs typeface="Arial" panose="020B0604020202020204" pitchFamily="34" charset="0"/>
                </a:rPr>
                <a:t>44.0</a:t>
              </a:r>
            </a:p>
            <a:p>
              <a:pPr algn="ctr"/>
              <a:r>
                <a:rPr lang="en-GB" sz="1200" noProof="0" dirty="0">
                  <a:latin typeface="Arial" panose="020B0604020202020204" pitchFamily="34" charset="0"/>
                  <a:cs typeface="Arial" panose="020B0604020202020204" pitchFamily="34" charset="0"/>
                </a:rPr>
                <a:t>months</a:t>
              </a:r>
            </a:p>
          </p:txBody>
        </p:sp>
        <p:sp>
          <p:nvSpPr>
            <p:cNvPr id="41" name="TextBox 40">
              <a:extLst>
                <a:ext uri="{FF2B5EF4-FFF2-40B4-BE49-F238E27FC236}">
                  <a16:creationId xmlns:a16="http://schemas.microsoft.com/office/drawing/2014/main" id="{F2D8FF8C-0A0E-55DB-D065-3B2F6E7830D9}"/>
                </a:ext>
              </a:extLst>
            </p:cNvPr>
            <p:cNvSpPr txBox="1"/>
            <p:nvPr/>
          </p:nvSpPr>
          <p:spPr>
            <a:xfrm>
              <a:off x="1145855" y="5667654"/>
              <a:ext cx="742511" cy="276999"/>
            </a:xfrm>
            <a:prstGeom prst="rect">
              <a:avLst/>
            </a:prstGeom>
            <a:noFill/>
          </p:spPr>
          <p:txBody>
            <a:bodyPr wrap="none" rtlCol="0">
              <a:spAutoFit/>
            </a:bodyPr>
            <a:lstStyle/>
            <a:p>
              <a:pPr algn="ctr"/>
              <a:r>
                <a:rPr lang="en-GB" sz="1200" noProof="0" dirty="0">
                  <a:latin typeface="Arial" panose="020B0604020202020204" pitchFamily="34" charset="0"/>
                  <a:cs typeface="Arial" panose="020B0604020202020204" pitchFamily="34" charset="0"/>
                </a:rPr>
                <a:t>p&lt;0.001</a:t>
              </a:r>
            </a:p>
          </p:txBody>
        </p:sp>
      </p:grpSp>
      <p:sp>
        <p:nvSpPr>
          <p:cNvPr id="42" name="TextBox 41">
            <a:extLst>
              <a:ext uri="{FF2B5EF4-FFF2-40B4-BE49-F238E27FC236}">
                <a16:creationId xmlns:a16="http://schemas.microsoft.com/office/drawing/2014/main" id="{EE76A807-0AE3-FA8F-A26C-B86D9EB127AD}"/>
              </a:ext>
            </a:extLst>
          </p:cNvPr>
          <p:cNvSpPr txBox="1"/>
          <p:nvPr/>
        </p:nvSpPr>
        <p:spPr>
          <a:xfrm>
            <a:off x="598793" y="1866451"/>
            <a:ext cx="2273379" cy="461665"/>
          </a:xfrm>
          <a:prstGeom prst="rect">
            <a:avLst/>
          </a:prstGeom>
          <a:noFill/>
        </p:spPr>
        <p:txBody>
          <a:bodyPr wrap="none" rtlCol="0">
            <a:spAutoFit/>
          </a:bodyPr>
          <a:lstStyle/>
          <a:p>
            <a:pPr algn="l"/>
            <a:r>
              <a:rPr lang="en-GB" sz="1200" noProof="0" dirty="0">
                <a:latin typeface="Arial" panose="020B0604020202020204" pitchFamily="34" charset="0"/>
                <a:cs typeface="Arial" panose="020B0604020202020204" pitchFamily="34" charset="0"/>
              </a:rPr>
              <a:t>139 events</a:t>
            </a:r>
          </a:p>
          <a:p>
            <a:pPr algn="l"/>
            <a:r>
              <a:rPr lang="en-GB" sz="1200" noProof="0" dirty="0">
                <a:latin typeface="Arial" panose="020B0604020202020204" pitchFamily="34" charset="0"/>
                <a:cs typeface="Arial" panose="020B0604020202020204" pitchFamily="34" charset="0"/>
              </a:rPr>
              <a:t>Median follow-up, 50.1 months</a:t>
            </a:r>
          </a:p>
        </p:txBody>
      </p:sp>
      <p:graphicFrame>
        <p:nvGraphicFramePr>
          <p:cNvPr id="49" name="Table 48">
            <a:extLst>
              <a:ext uri="{FF2B5EF4-FFF2-40B4-BE49-F238E27FC236}">
                <a16:creationId xmlns:a16="http://schemas.microsoft.com/office/drawing/2014/main" id="{D736F712-E078-0612-88E8-D286E5E3094B}"/>
              </a:ext>
            </a:extLst>
          </p:cNvPr>
          <p:cNvGraphicFramePr>
            <a:graphicFrameLocks noGrp="1"/>
          </p:cNvGraphicFramePr>
          <p:nvPr>
            <p:extLst>
              <p:ext uri="{D42A27DB-BD31-4B8C-83A1-F6EECF244321}">
                <p14:modId xmlns:p14="http://schemas.microsoft.com/office/powerpoint/2010/main" val="1742274253"/>
              </p:ext>
            </p:extLst>
          </p:nvPr>
        </p:nvGraphicFramePr>
        <p:xfrm>
          <a:off x="5454778" y="1300887"/>
          <a:ext cx="6289544" cy="2011680"/>
        </p:xfrm>
        <a:graphic>
          <a:graphicData uri="http://schemas.openxmlformats.org/drawingml/2006/table">
            <a:tbl>
              <a:tblPr firstRow="1" bandRow="1">
                <a:tableStyleId>{5C22544A-7EE6-4342-B048-85BDC9FD1C3A}</a:tableStyleId>
              </a:tblPr>
              <a:tblGrid>
                <a:gridCol w="2101786">
                  <a:extLst>
                    <a:ext uri="{9D8B030D-6E8A-4147-A177-3AD203B41FA5}">
                      <a16:colId xmlns:a16="http://schemas.microsoft.com/office/drawing/2014/main" val="4268344248"/>
                    </a:ext>
                  </a:extLst>
                </a:gridCol>
                <a:gridCol w="2500269">
                  <a:extLst>
                    <a:ext uri="{9D8B030D-6E8A-4147-A177-3AD203B41FA5}">
                      <a16:colId xmlns:a16="http://schemas.microsoft.com/office/drawing/2014/main" val="476145063"/>
                    </a:ext>
                  </a:extLst>
                </a:gridCol>
                <a:gridCol w="1687489">
                  <a:extLst>
                    <a:ext uri="{9D8B030D-6E8A-4147-A177-3AD203B41FA5}">
                      <a16:colId xmlns:a16="http://schemas.microsoft.com/office/drawing/2014/main" val="924307928"/>
                    </a:ext>
                  </a:extLst>
                </a:gridCol>
              </a:tblGrid>
              <a:tr h="356463">
                <a:tc>
                  <a:txBody>
                    <a:bodyPr/>
                    <a:lstStyle/>
                    <a:p>
                      <a:pPr algn="l"/>
                      <a:r>
                        <a:rPr lang="en-GB" sz="1200" b="1" noProof="0" dirty="0">
                          <a:solidFill>
                            <a:schemeClr val="bg1"/>
                          </a:solidFill>
                          <a:latin typeface="Arial" panose="020B0604020202020204" pitchFamily="34" charset="0"/>
                          <a:cs typeface="Arial" panose="020B0604020202020204" pitchFamily="34" charset="0"/>
                        </a:rPr>
                        <a:t>Failure to achieve </a:t>
                      </a:r>
                      <a:br>
                        <a:rPr lang="en-GB" sz="1200" b="1" noProof="0" dirty="0">
                          <a:solidFill>
                            <a:schemeClr val="bg1"/>
                          </a:solidFill>
                          <a:latin typeface="Arial" panose="020B0604020202020204" pitchFamily="34" charset="0"/>
                          <a:cs typeface="Arial" panose="020B0604020202020204" pitchFamily="34" charset="0"/>
                        </a:rPr>
                      </a:br>
                      <a:r>
                        <a:rPr lang="en-GB" sz="1200" b="1" noProof="0" dirty="0">
                          <a:solidFill>
                            <a:schemeClr val="bg1"/>
                          </a:solidFill>
                          <a:latin typeface="Arial" panose="020B0604020202020204" pitchFamily="34" charset="0"/>
                          <a:cs typeface="Arial" panose="020B0604020202020204" pitchFamily="34" charset="0"/>
                        </a:rPr>
                        <a:t>MELD 3.0 score &lt;10</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GB" sz="1200" b="1" noProof="0" dirty="0">
                          <a:solidFill>
                            <a:schemeClr val="accent1"/>
                          </a:solidFill>
                          <a:latin typeface="Arial" panose="020B0604020202020204" pitchFamily="34" charset="0"/>
                          <a:cs typeface="Arial" panose="020B0604020202020204" pitchFamily="34" charset="0"/>
                        </a:rPr>
                        <a:t>HR (95% CI)</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15879120"/>
                  </a:ext>
                </a:extLst>
              </a:tr>
              <a:tr h="548640">
                <a:tc>
                  <a:txBody>
                    <a:bodyPr/>
                    <a:lstStyle/>
                    <a:p>
                      <a:pPr algn="l"/>
                      <a:r>
                        <a:rPr lang="en-GB" sz="1200" b="0" noProof="0" dirty="0">
                          <a:solidFill>
                            <a:schemeClr val="accent1"/>
                          </a:solidFill>
                          <a:latin typeface="Arial" panose="020B0604020202020204" pitchFamily="34" charset="0"/>
                          <a:cs typeface="Arial" panose="020B0604020202020204" pitchFamily="34" charset="0"/>
                        </a:rPr>
                        <a:t>Univariate</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GB" sz="1200" b="0" noProof="0" dirty="0">
                          <a:solidFill>
                            <a:schemeClr val="tx1"/>
                          </a:solidFill>
                          <a:latin typeface="Arial" panose="020B0604020202020204" pitchFamily="34" charset="0"/>
                          <a:cs typeface="Arial" panose="020B0604020202020204" pitchFamily="34" charset="0"/>
                        </a:rPr>
                        <a:t>2.34 (1.45–3.78)</a:t>
                      </a:r>
                    </a:p>
                    <a:p>
                      <a:pPr algn="l"/>
                      <a:r>
                        <a:rPr lang="en-GB" sz="1200" b="0" noProof="0" dirty="0">
                          <a:solidFill>
                            <a:schemeClr val="tx1"/>
                          </a:solidFill>
                          <a:latin typeface="Arial" panose="020B0604020202020204" pitchFamily="34" charset="0"/>
                          <a:cs typeface="Arial" panose="020B0604020202020204" pitchFamily="34" charset="0"/>
                        </a:rPr>
                        <a:t>p&lt;0.001</a:t>
                      </a:r>
                    </a:p>
                  </a:txBody>
                  <a:tcPr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15205300"/>
                  </a:ext>
                </a:extLst>
              </a:tr>
              <a:tr h="548640">
                <a:tc>
                  <a:txBody>
                    <a:bodyPr/>
                    <a:lstStyle/>
                    <a:p>
                      <a:pPr algn="l"/>
                      <a:r>
                        <a:rPr lang="en-GB" sz="1200" b="0" noProof="0" dirty="0">
                          <a:solidFill>
                            <a:schemeClr val="accent1"/>
                          </a:solidFill>
                          <a:latin typeface="Arial" panose="020B0604020202020204" pitchFamily="34" charset="0"/>
                          <a:cs typeface="Arial" panose="020B0604020202020204" pitchFamily="34" charset="0"/>
                        </a:rPr>
                        <a:t>Multivariate</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GB" sz="1200" b="0" noProof="0" dirty="0">
                          <a:solidFill>
                            <a:schemeClr val="tx1"/>
                          </a:solidFill>
                          <a:latin typeface="Arial" panose="020B0604020202020204" pitchFamily="34" charset="0"/>
                          <a:cs typeface="Arial" panose="020B0604020202020204" pitchFamily="34" charset="0"/>
                        </a:rPr>
                        <a:t>2.34 (1.45–3.78)</a:t>
                      </a:r>
                    </a:p>
                    <a:p>
                      <a:pPr algn="l"/>
                      <a:r>
                        <a:rPr lang="en-GB" sz="1200" b="0" noProof="0" dirty="0">
                          <a:solidFill>
                            <a:schemeClr val="tx1"/>
                          </a:solidFill>
                          <a:latin typeface="Arial" panose="020B0604020202020204" pitchFamily="34" charset="0"/>
                          <a:cs typeface="Arial" panose="020B0604020202020204" pitchFamily="34" charset="0"/>
                        </a:rPr>
                        <a:t>p&lt;0.001</a:t>
                      </a:r>
                    </a:p>
                  </a:txBody>
                  <a:tcPr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31488032"/>
                  </a:ext>
                </a:extLst>
              </a:tr>
              <a:tr h="548640">
                <a:tc>
                  <a:txBody>
                    <a:bodyPr/>
                    <a:lstStyle/>
                    <a:p>
                      <a:pPr marL="0" indent="0" algn="l"/>
                      <a:r>
                        <a:rPr lang="en-GB" sz="1200" b="0" noProof="0" dirty="0">
                          <a:solidFill>
                            <a:schemeClr val="tx1"/>
                          </a:solidFill>
                          <a:latin typeface="Arial" panose="020B0604020202020204" pitchFamily="34" charset="0"/>
                          <a:cs typeface="Arial" panose="020B0604020202020204" pitchFamily="34" charset="0"/>
                        </a:rPr>
                        <a:t>Imputed sensitivity </a:t>
                      </a:r>
                      <a:br>
                        <a:rPr lang="en-GB" sz="1200" b="0" noProof="0" dirty="0">
                          <a:solidFill>
                            <a:schemeClr val="tx1"/>
                          </a:solidFill>
                          <a:latin typeface="Arial" panose="020B0604020202020204" pitchFamily="34" charset="0"/>
                          <a:cs typeface="Arial" panose="020B0604020202020204" pitchFamily="34" charset="0"/>
                        </a:rPr>
                      </a:br>
                      <a:r>
                        <a:rPr lang="en-GB" sz="1200" b="0" noProof="0" dirty="0">
                          <a:solidFill>
                            <a:schemeClr val="tx1"/>
                          </a:solidFill>
                          <a:latin typeface="Arial" panose="020B0604020202020204" pitchFamily="34" charset="0"/>
                          <a:cs typeface="Arial" panose="020B0604020202020204" pitchFamily="34" charset="0"/>
                        </a:rPr>
                        <a:t>analysis for missing </a:t>
                      </a:r>
                      <a:br>
                        <a:rPr lang="en-GB" sz="1200" b="0" noProof="0" dirty="0">
                          <a:solidFill>
                            <a:schemeClr val="tx1"/>
                          </a:solidFill>
                          <a:latin typeface="Arial" panose="020B0604020202020204" pitchFamily="34" charset="0"/>
                          <a:cs typeface="Arial" panose="020B0604020202020204" pitchFamily="34" charset="0"/>
                        </a:rPr>
                      </a:br>
                      <a:r>
                        <a:rPr lang="en-GB" sz="1200" b="0" noProof="0" dirty="0">
                          <a:solidFill>
                            <a:schemeClr val="tx1"/>
                          </a:solidFill>
                          <a:latin typeface="Arial" panose="020B0604020202020204" pitchFamily="34" charset="0"/>
                          <a:cs typeface="Arial" panose="020B0604020202020204" pitchFamily="34" charset="0"/>
                        </a:rPr>
                        <a:t>MELD 3.0 values</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a:endParaRPr lang="en-GB" sz="1200" noProof="0" dirty="0">
                        <a:solidFill>
                          <a:schemeClr val="bg2">
                            <a:lumMod val="25000"/>
                          </a:schemeClr>
                        </a:solidFill>
                        <a:latin typeface="Arial" panose="020B0604020202020204" pitchFamily="34" charset="0"/>
                        <a:cs typeface="Arial" panose="020B0604020202020204" pitchFamily="34" charset="0"/>
                      </a:endParaRP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r>
                        <a:rPr lang="en-GB" sz="1200" noProof="0" dirty="0">
                          <a:solidFill>
                            <a:schemeClr val="tx1"/>
                          </a:solidFill>
                          <a:latin typeface="Arial" panose="020B0604020202020204" pitchFamily="34" charset="0"/>
                          <a:cs typeface="Arial" panose="020B0604020202020204" pitchFamily="34" charset="0"/>
                        </a:rPr>
                        <a:t>1.92 (1.27–2.89)</a:t>
                      </a:r>
                    </a:p>
                    <a:p>
                      <a:pPr algn="l"/>
                      <a:r>
                        <a:rPr lang="en-GB" sz="1200" noProof="0" dirty="0">
                          <a:solidFill>
                            <a:schemeClr val="tx1"/>
                          </a:solidFill>
                          <a:latin typeface="Arial" panose="020B0604020202020204" pitchFamily="34" charset="0"/>
                          <a:cs typeface="Arial" panose="020B0604020202020204" pitchFamily="34" charset="0"/>
                        </a:rPr>
                        <a:t>p=0.002</a:t>
                      </a:r>
                    </a:p>
                  </a:txBody>
                  <a:tcPr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95194315"/>
                  </a:ext>
                </a:extLst>
              </a:tr>
            </a:tbl>
          </a:graphicData>
        </a:graphic>
      </p:graphicFrame>
      <p:graphicFrame>
        <p:nvGraphicFramePr>
          <p:cNvPr id="50" name="Chart 49">
            <a:extLst>
              <a:ext uri="{FF2B5EF4-FFF2-40B4-BE49-F238E27FC236}">
                <a16:creationId xmlns:a16="http://schemas.microsoft.com/office/drawing/2014/main" id="{60EE62C3-4CB8-F057-EBF9-58E58B67C140}"/>
              </a:ext>
            </a:extLst>
          </p:cNvPr>
          <p:cNvGraphicFramePr/>
          <p:nvPr/>
        </p:nvGraphicFramePr>
        <p:xfrm>
          <a:off x="7381031" y="1179790"/>
          <a:ext cx="2791670" cy="2458759"/>
        </p:xfrm>
        <a:graphic>
          <a:graphicData uri="http://schemas.openxmlformats.org/drawingml/2006/chart">
            <c:chart xmlns:c="http://schemas.openxmlformats.org/drawingml/2006/chart" xmlns:r="http://schemas.openxmlformats.org/officeDocument/2006/relationships" r:id="rId6"/>
          </a:graphicData>
        </a:graphic>
      </p:graphicFrame>
      <p:sp>
        <p:nvSpPr>
          <p:cNvPr id="51" name="TextBox 50">
            <a:extLst>
              <a:ext uri="{FF2B5EF4-FFF2-40B4-BE49-F238E27FC236}">
                <a16:creationId xmlns:a16="http://schemas.microsoft.com/office/drawing/2014/main" id="{DE0FAE0F-C6A4-E951-B676-49DD68B2C051}"/>
              </a:ext>
            </a:extLst>
          </p:cNvPr>
          <p:cNvSpPr txBox="1"/>
          <p:nvPr/>
        </p:nvSpPr>
        <p:spPr>
          <a:xfrm>
            <a:off x="6524742" y="895267"/>
            <a:ext cx="4083011" cy="338554"/>
          </a:xfrm>
          <a:prstGeom prst="rect">
            <a:avLst/>
          </a:prstGeom>
          <a:noFill/>
        </p:spPr>
        <p:txBody>
          <a:bodyPr wrap="square" rtlCol="0">
            <a:spAutoFit/>
          </a:bodyPr>
          <a:lstStyle/>
          <a:p>
            <a:pPr algn="ctr"/>
            <a:r>
              <a:rPr lang="en-GB" sz="1600" b="1" noProof="0" dirty="0">
                <a:solidFill>
                  <a:schemeClr val="tx2"/>
                </a:solidFill>
                <a:latin typeface="Arial" panose="020B0604020202020204" pitchFamily="34" charset="0"/>
                <a:cs typeface="Arial" panose="020B0604020202020204" pitchFamily="34" charset="0"/>
              </a:rPr>
              <a:t>Risk of liver transplant or death</a:t>
            </a:r>
          </a:p>
        </p:txBody>
      </p:sp>
      <p:cxnSp>
        <p:nvCxnSpPr>
          <p:cNvPr id="52" name="Straight Arrow Connector 51">
            <a:extLst>
              <a:ext uri="{FF2B5EF4-FFF2-40B4-BE49-F238E27FC236}">
                <a16:creationId xmlns:a16="http://schemas.microsoft.com/office/drawing/2014/main" id="{EF47C1FD-05C1-6998-DF88-0F156189E49F}"/>
              </a:ext>
            </a:extLst>
          </p:cNvPr>
          <p:cNvCxnSpPr>
            <a:cxnSpLocks/>
          </p:cNvCxnSpPr>
          <p:nvPr/>
        </p:nvCxnSpPr>
        <p:spPr>
          <a:xfrm>
            <a:off x="7719679" y="3710784"/>
            <a:ext cx="2214896" cy="0"/>
          </a:xfrm>
          <a:prstGeom prst="straightConnector1">
            <a:avLst/>
          </a:prstGeom>
          <a:ln w="3810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EE14C1A1-2B7F-790C-B8D4-2637AC15AE68}"/>
              </a:ext>
            </a:extLst>
          </p:cNvPr>
          <p:cNvSpPr txBox="1"/>
          <p:nvPr/>
        </p:nvSpPr>
        <p:spPr>
          <a:xfrm>
            <a:off x="7819511" y="3787356"/>
            <a:ext cx="2015231" cy="276999"/>
          </a:xfrm>
          <a:prstGeom prst="rect">
            <a:avLst/>
          </a:prstGeom>
          <a:noFill/>
        </p:spPr>
        <p:txBody>
          <a:bodyPr wrap="square" rtlCol="0">
            <a:spAutoFit/>
          </a:bodyPr>
          <a:lstStyle/>
          <a:p>
            <a:pPr algn="ctr"/>
            <a:r>
              <a:rPr lang="en-GB" sz="1200" noProof="0" dirty="0">
                <a:solidFill>
                  <a:schemeClr val="tx2"/>
                </a:solidFill>
                <a:latin typeface="Arial" panose="020B0604020202020204" pitchFamily="34" charset="0"/>
                <a:cs typeface="Arial" panose="020B0604020202020204" pitchFamily="34" charset="0"/>
              </a:rPr>
              <a:t>Increasing risk</a:t>
            </a:r>
          </a:p>
        </p:txBody>
      </p:sp>
      <p:sp>
        <p:nvSpPr>
          <p:cNvPr id="58" name="TextBox 57">
            <a:extLst>
              <a:ext uri="{FF2B5EF4-FFF2-40B4-BE49-F238E27FC236}">
                <a16:creationId xmlns:a16="http://schemas.microsoft.com/office/drawing/2014/main" id="{179D0871-80CF-ABA3-57FE-1F21F1DB86F7}"/>
              </a:ext>
            </a:extLst>
          </p:cNvPr>
          <p:cNvSpPr txBox="1"/>
          <p:nvPr/>
        </p:nvSpPr>
        <p:spPr>
          <a:xfrm>
            <a:off x="5363465" y="4073977"/>
            <a:ext cx="6526003" cy="523220"/>
          </a:xfrm>
          <a:prstGeom prst="rect">
            <a:avLst/>
          </a:prstGeom>
          <a:noFill/>
        </p:spPr>
        <p:txBody>
          <a:bodyPr wrap="square">
            <a:spAutoFit/>
          </a:bodyPr>
          <a:lstStyle/>
          <a:p>
            <a:pPr marL="285750" indent="-285750">
              <a:buFont typeface="Arial" panose="020B0604020202020204" pitchFamily="34" charset="0"/>
              <a:buChar char="•"/>
            </a:pPr>
            <a:r>
              <a:rPr lang="en-GB" sz="1400" noProof="0" dirty="0">
                <a:effectLst/>
                <a:latin typeface="Arial" panose="020B0604020202020204" pitchFamily="34" charset="0"/>
                <a:ea typeface="Aptos" panose="020B0004020202020204" pitchFamily="34" charset="0"/>
              </a:rPr>
              <a:t>Treatment-free status alone was not independently associated with transplant-free survival (p=0.3)</a:t>
            </a:r>
            <a:endParaRPr lang="en-GB" sz="1400" noProof="0" dirty="0"/>
          </a:p>
        </p:txBody>
      </p:sp>
      <p:sp>
        <p:nvSpPr>
          <p:cNvPr id="59" name="Content Placeholder 1">
            <a:extLst>
              <a:ext uri="{FF2B5EF4-FFF2-40B4-BE49-F238E27FC236}">
                <a16:creationId xmlns:a16="http://schemas.microsoft.com/office/drawing/2014/main" id="{7AEF53C1-898C-A8B6-C6AA-944EB13877D1}"/>
              </a:ext>
            </a:extLst>
          </p:cNvPr>
          <p:cNvSpPr txBox="1">
            <a:spLocks/>
          </p:cNvSpPr>
          <p:nvPr/>
        </p:nvSpPr>
        <p:spPr>
          <a:xfrm>
            <a:off x="5450538" y="4841019"/>
            <a:ext cx="6525997" cy="143218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4B87"/>
                </a:solidFill>
                <a:latin typeface="HelveticaNeueLT Pro 55 Roman"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sz="2000" b="1" noProof="0" dirty="0">
                <a:solidFill>
                  <a:schemeClr val="bg1"/>
                </a:solidFill>
                <a:highlight>
                  <a:srgbClr val="FF6720"/>
                </a:highlight>
                <a:latin typeface="Arial" panose="020B0604020202020204" pitchFamily="34" charset="0"/>
                <a:cs typeface="Arial" panose="020B0604020202020204" pitchFamily="34" charset="0"/>
              </a:rPr>
              <a:t>CONCLUSIONS</a:t>
            </a:r>
            <a:endParaRPr lang="en-GB" sz="2000" noProof="0" dirty="0">
              <a:solidFill>
                <a:schemeClr val="bg1"/>
              </a:solidFill>
              <a:highlight>
                <a:srgbClr val="FF6720"/>
              </a:highlight>
              <a:latin typeface="Arial" panose="020B0604020202020204" pitchFamily="34" charset="0"/>
              <a:cs typeface="Arial" panose="020B0604020202020204" pitchFamily="34" charset="0"/>
            </a:endParaRPr>
          </a:p>
          <a:p>
            <a:r>
              <a:rPr lang="en-GB" sz="1400" noProof="0" dirty="0">
                <a:latin typeface="Arial" panose="020B0604020202020204" pitchFamily="34" charset="0"/>
                <a:cs typeface="Arial" panose="020B0604020202020204" pitchFamily="34" charset="0"/>
              </a:rPr>
              <a:t>Hepatic recompensation is not only achievable, but clinically meaningful in patients with decompensated PBC</a:t>
            </a:r>
          </a:p>
          <a:p>
            <a:r>
              <a:rPr lang="en-GB" sz="1400" noProof="0" dirty="0">
                <a:latin typeface="Arial" panose="020B0604020202020204" pitchFamily="34" charset="0"/>
                <a:cs typeface="Arial" panose="020B0604020202020204" pitchFamily="34" charset="0"/>
              </a:rPr>
              <a:t>A MELD 3.0 score &lt;10 at 12 months identifies a subgroup of patients with substantially improved transplant-free survival</a:t>
            </a:r>
          </a:p>
        </p:txBody>
      </p:sp>
      <p:cxnSp>
        <p:nvCxnSpPr>
          <p:cNvPr id="61" name="Straight Connector 60">
            <a:extLst>
              <a:ext uri="{FF2B5EF4-FFF2-40B4-BE49-F238E27FC236}">
                <a16:creationId xmlns:a16="http://schemas.microsoft.com/office/drawing/2014/main" id="{7B1AFC17-6939-6F37-3B78-6960805D975D}"/>
              </a:ext>
            </a:extLst>
          </p:cNvPr>
          <p:cNvCxnSpPr>
            <a:cxnSpLocks/>
          </p:cNvCxnSpPr>
          <p:nvPr/>
        </p:nvCxnSpPr>
        <p:spPr>
          <a:xfrm flipH="1">
            <a:off x="5184572" y="4704245"/>
            <a:ext cx="6704896" cy="0"/>
          </a:xfrm>
          <a:prstGeom prst="line">
            <a:avLst/>
          </a:prstGeom>
          <a:ln>
            <a:solidFill>
              <a:srgbClr val="FF651D"/>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4CD69F8E-BB5C-9088-0A90-9346E6F70DFD}"/>
              </a:ext>
            </a:extLst>
          </p:cNvPr>
          <p:cNvSpPr/>
          <p:nvPr/>
        </p:nvSpPr>
        <p:spPr>
          <a:xfrm>
            <a:off x="169018" y="1499202"/>
            <a:ext cx="4127195" cy="1329131"/>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5" name="TextBox 4">
            <a:extLst>
              <a:ext uri="{FF2B5EF4-FFF2-40B4-BE49-F238E27FC236}">
                <a16:creationId xmlns:a16="http://schemas.microsoft.com/office/drawing/2014/main" id="{12E679EE-98AB-D310-7E71-12922AF8EABD}"/>
              </a:ext>
            </a:extLst>
          </p:cNvPr>
          <p:cNvSpPr txBox="1"/>
          <p:nvPr/>
        </p:nvSpPr>
        <p:spPr>
          <a:xfrm>
            <a:off x="867066" y="1482902"/>
            <a:ext cx="2720698" cy="307777"/>
          </a:xfrm>
          <a:prstGeom prst="rect">
            <a:avLst/>
          </a:prstGeom>
          <a:noFill/>
        </p:spPr>
        <p:txBody>
          <a:bodyPr wrap="square" rtlCol="0">
            <a:spAutoFit/>
          </a:bodyPr>
          <a:lstStyle/>
          <a:p>
            <a:r>
              <a:rPr lang="en-GB" sz="1400" b="1" noProof="0" dirty="0">
                <a:solidFill>
                  <a:schemeClr val="accent1"/>
                </a:solidFill>
                <a:latin typeface="Arial" panose="020B0604020202020204" pitchFamily="34" charset="0"/>
                <a:cs typeface="Arial" panose="020B0604020202020204" pitchFamily="34" charset="0"/>
              </a:rPr>
              <a:t>Key baseline characteristics</a:t>
            </a:r>
          </a:p>
        </p:txBody>
      </p:sp>
      <p:sp>
        <p:nvSpPr>
          <p:cNvPr id="6" name="Oval 5">
            <a:extLst>
              <a:ext uri="{FF2B5EF4-FFF2-40B4-BE49-F238E27FC236}">
                <a16:creationId xmlns:a16="http://schemas.microsoft.com/office/drawing/2014/main" id="{9CE8E7D2-6312-4473-09EF-75310DF9EEEB}"/>
              </a:ext>
            </a:extLst>
          </p:cNvPr>
          <p:cNvSpPr/>
          <p:nvPr/>
        </p:nvSpPr>
        <p:spPr>
          <a:xfrm>
            <a:off x="839878" y="1796691"/>
            <a:ext cx="540000" cy="540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63</a:t>
            </a:r>
          </a:p>
          <a:p>
            <a:pPr algn="ctr"/>
            <a:r>
              <a:rPr lang="en-GB" sz="900" b="1" noProof="0" dirty="0">
                <a:solidFill>
                  <a:schemeClr val="bg1"/>
                </a:solidFill>
                <a:latin typeface="Arial" panose="020B0604020202020204" pitchFamily="34" charset="0"/>
                <a:cs typeface="Arial" panose="020B0604020202020204" pitchFamily="34" charset="0"/>
              </a:rPr>
              <a:t>years</a:t>
            </a:r>
          </a:p>
        </p:txBody>
      </p:sp>
      <p:sp>
        <p:nvSpPr>
          <p:cNvPr id="7" name="TextBox 6">
            <a:extLst>
              <a:ext uri="{FF2B5EF4-FFF2-40B4-BE49-F238E27FC236}">
                <a16:creationId xmlns:a16="http://schemas.microsoft.com/office/drawing/2014/main" id="{A1A510D7-30F8-6AEE-19CB-2C8B24C4AB37}"/>
              </a:ext>
            </a:extLst>
          </p:cNvPr>
          <p:cNvSpPr txBox="1"/>
          <p:nvPr/>
        </p:nvSpPr>
        <p:spPr>
          <a:xfrm>
            <a:off x="1701357" y="2356878"/>
            <a:ext cx="1227623" cy="276999"/>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Female</a:t>
            </a:r>
          </a:p>
        </p:txBody>
      </p:sp>
      <p:sp>
        <p:nvSpPr>
          <p:cNvPr id="10" name="Oval 9">
            <a:extLst>
              <a:ext uri="{FF2B5EF4-FFF2-40B4-BE49-F238E27FC236}">
                <a16:creationId xmlns:a16="http://schemas.microsoft.com/office/drawing/2014/main" id="{5D9B3E49-7BD6-14D8-A7B4-74963B95D750}"/>
              </a:ext>
            </a:extLst>
          </p:cNvPr>
          <p:cNvSpPr/>
          <p:nvPr/>
        </p:nvSpPr>
        <p:spPr>
          <a:xfrm>
            <a:off x="2037737" y="1821636"/>
            <a:ext cx="540000" cy="540001"/>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86</a:t>
            </a:r>
          </a:p>
          <a:p>
            <a:pPr algn="ctr"/>
            <a:r>
              <a:rPr lang="en-GB" sz="900" b="1" noProof="0" dirty="0">
                <a:solidFill>
                  <a:schemeClr val="bg1"/>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799CC496-9F10-8D64-7CF1-0EC827E7FF07}"/>
              </a:ext>
            </a:extLst>
          </p:cNvPr>
          <p:cNvSpPr txBox="1"/>
          <p:nvPr/>
        </p:nvSpPr>
        <p:spPr>
          <a:xfrm>
            <a:off x="2774694" y="2368014"/>
            <a:ext cx="1476289" cy="461665"/>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Median </a:t>
            </a:r>
            <a:br>
              <a:rPr lang="en-GB" sz="1200" noProof="0" dirty="0">
                <a:solidFill>
                  <a:schemeClr val="accent1"/>
                </a:solidFill>
                <a:latin typeface="Arial" panose="020B0604020202020204" pitchFamily="34" charset="0"/>
                <a:cs typeface="Arial" panose="020B0604020202020204" pitchFamily="34" charset="0"/>
              </a:rPr>
            </a:br>
            <a:r>
              <a:rPr lang="en-GB" sz="1200" noProof="0" dirty="0">
                <a:solidFill>
                  <a:schemeClr val="accent1"/>
                </a:solidFill>
                <a:latin typeface="Arial" panose="020B0604020202020204" pitchFamily="34" charset="0"/>
                <a:cs typeface="Arial" panose="020B0604020202020204" pitchFamily="34" charset="0"/>
              </a:rPr>
              <a:t>MELD 3.0 score</a:t>
            </a:r>
          </a:p>
        </p:txBody>
      </p:sp>
      <p:sp>
        <p:nvSpPr>
          <p:cNvPr id="12" name="Oval 11">
            <a:extLst>
              <a:ext uri="{FF2B5EF4-FFF2-40B4-BE49-F238E27FC236}">
                <a16:creationId xmlns:a16="http://schemas.microsoft.com/office/drawing/2014/main" id="{41098C61-A060-4709-CF04-7DE58C2372CF}"/>
              </a:ext>
            </a:extLst>
          </p:cNvPr>
          <p:cNvSpPr/>
          <p:nvPr/>
        </p:nvSpPr>
        <p:spPr>
          <a:xfrm>
            <a:off x="3235595" y="1821637"/>
            <a:ext cx="540000" cy="540000"/>
          </a:xfrm>
          <a:prstGeom prst="ellipse">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GB" sz="1400" b="1" noProof="0" dirty="0">
                <a:solidFill>
                  <a:schemeClr val="bg1"/>
                </a:solidFill>
                <a:latin typeface="Arial" panose="020B0604020202020204" pitchFamily="34" charset="0"/>
                <a:cs typeface="Arial" panose="020B0604020202020204" pitchFamily="34" charset="0"/>
              </a:rPr>
              <a:t>14</a:t>
            </a:r>
            <a:endParaRPr lang="en-GB" sz="900" b="1" noProof="0" dirty="0">
              <a:solidFill>
                <a:schemeClr val="bg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4E87F93-1E3C-D1A3-ACCE-7AFCAA62678E}"/>
              </a:ext>
            </a:extLst>
          </p:cNvPr>
          <p:cNvSpPr txBox="1"/>
          <p:nvPr/>
        </p:nvSpPr>
        <p:spPr>
          <a:xfrm>
            <a:off x="166033" y="2334128"/>
            <a:ext cx="1616813" cy="461665"/>
          </a:xfrm>
          <a:prstGeom prst="rect">
            <a:avLst/>
          </a:prstGeom>
          <a:noFill/>
        </p:spPr>
        <p:txBody>
          <a:bodyPr wrap="square" rtlCol="0">
            <a:spAutoFit/>
          </a:bodyPr>
          <a:lstStyle/>
          <a:p>
            <a:pPr algn="ctr"/>
            <a:r>
              <a:rPr lang="en-GB" sz="1200" noProof="0" dirty="0">
                <a:solidFill>
                  <a:schemeClr val="accent1"/>
                </a:solidFill>
                <a:latin typeface="Arial" panose="020B0604020202020204" pitchFamily="34" charset="0"/>
                <a:cs typeface="Arial" panose="020B0604020202020204" pitchFamily="34" charset="0"/>
              </a:rPr>
              <a:t>Median age at index decompensation*</a:t>
            </a:r>
          </a:p>
        </p:txBody>
      </p:sp>
      <p:sp>
        <p:nvSpPr>
          <p:cNvPr id="18" name="TextBox 17">
            <a:extLst>
              <a:ext uri="{FF2B5EF4-FFF2-40B4-BE49-F238E27FC236}">
                <a16:creationId xmlns:a16="http://schemas.microsoft.com/office/drawing/2014/main" id="{EC2DB71D-DDF8-0846-EA13-4A64FA659AD4}"/>
              </a:ext>
            </a:extLst>
          </p:cNvPr>
          <p:cNvSpPr txBox="1"/>
          <p:nvPr/>
        </p:nvSpPr>
        <p:spPr>
          <a:xfrm>
            <a:off x="169502" y="5420425"/>
            <a:ext cx="1377513" cy="523220"/>
          </a:xfrm>
          <a:prstGeom prst="rect">
            <a:avLst/>
          </a:prstGeom>
          <a:noFill/>
        </p:spPr>
        <p:txBody>
          <a:bodyPr wrap="square" lIns="91440" tIns="45720" rIns="91440" bIns="45720" rtlCol="0" anchor="t">
            <a:spAutoFit/>
          </a:bodyPr>
          <a:lstStyle/>
          <a:p>
            <a:pPr algn="ctr"/>
            <a:r>
              <a:rPr lang="en-GB" sz="1400" noProof="0" dirty="0">
                <a:latin typeface="Arial"/>
                <a:cs typeface="Arial"/>
              </a:rPr>
              <a:t>MELD 3.0 &lt;10 at 12 months</a:t>
            </a:r>
          </a:p>
        </p:txBody>
      </p:sp>
      <p:sp>
        <p:nvSpPr>
          <p:cNvPr id="32" name="TextBox 31">
            <a:extLst>
              <a:ext uri="{FF2B5EF4-FFF2-40B4-BE49-F238E27FC236}">
                <a16:creationId xmlns:a16="http://schemas.microsoft.com/office/drawing/2014/main" id="{46D5FB25-A577-2D9F-9913-FD7D28D39AB5}"/>
              </a:ext>
            </a:extLst>
          </p:cNvPr>
          <p:cNvSpPr txBox="1"/>
          <p:nvPr/>
        </p:nvSpPr>
        <p:spPr>
          <a:xfrm>
            <a:off x="3527867" y="5430531"/>
            <a:ext cx="1377513" cy="523220"/>
          </a:xfrm>
          <a:prstGeom prst="rect">
            <a:avLst/>
          </a:prstGeom>
          <a:noFill/>
        </p:spPr>
        <p:txBody>
          <a:bodyPr wrap="square" lIns="91440" tIns="45720" rIns="91440" bIns="45720" rtlCol="0" anchor="t">
            <a:spAutoFit/>
          </a:bodyPr>
          <a:lstStyle/>
          <a:p>
            <a:pPr algn="ctr"/>
            <a:r>
              <a:rPr lang="en-GB" sz="1400" noProof="0" dirty="0">
                <a:latin typeface="Arial"/>
                <a:cs typeface="Arial"/>
              </a:rPr>
              <a:t>MELD 3.0 ≥10</a:t>
            </a:r>
            <a:br>
              <a:rPr lang="en-GB" sz="1400" noProof="0" dirty="0">
                <a:latin typeface="Arial" panose="020B0604020202020204" pitchFamily="34" charset="0"/>
                <a:cs typeface="Arial" panose="020B0604020202020204" pitchFamily="34" charset="0"/>
              </a:rPr>
            </a:br>
            <a:r>
              <a:rPr lang="en-GB" sz="1400" noProof="0" dirty="0">
                <a:latin typeface="Arial"/>
                <a:cs typeface="Arial"/>
              </a:rPr>
              <a:t>at 12 months</a:t>
            </a:r>
          </a:p>
        </p:txBody>
      </p:sp>
      <p:pic>
        <p:nvPicPr>
          <p:cNvPr id="33" name="Picture 32">
            <a:hlinkClick r:id="rId7" action="ppaction://hlinksldjump"/>
            <a:extLst>
              <a:ext uri="{FF2B5EF4-FFF2-40B4-BE49-F238E27FC236}">
                <a16:creationId xmlns:a16="http://schemas.microsoft.com/office/drawing/2014/main" id="{229E88BE-7253-5FAA-0F95-5D8B2D5FA286}"/>
              </a:ext>
            </a:extLst>
          </p:cNvPr>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692212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53144-1859-0296-5F9F-49AADA666F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4A4DA3-888A-3FB0-A669-24DA6FDF0202}"/>
              </a:ext>
            </a:extLst>
          </p:cNvPr>
          <p:cNvSpPr>
            <a:spLocks noGrp="1"/>
          </p:cNvSpPr>
          <p:nvPr>
            <p:ph type="title"/>
          </p:nvPr>
        </p:nvSpPr>
        <p:spPr/>
        <p:txBody>
          <a:bodyPr/>
          <a:lstStyle/>
          <a:p>
            <a:r>
              <a:rPr lang="en-US"/>
              <a:t>Contents</a:t>
            </a:r>
          </a:p>
        </p:txBody>
      </p:sp>
      <p:graphicFrame>
        <p:nvGraphicFramePr>
          <p:cNvPr id="5" name="Content Placeholder 13">
            <a:extLst>
              <a:ext uri="{FF2B5EF4-FFF2-40B4-BE49-F238E27FC236}">
                <a16:creationId xmlns:a16="http://schemas.microsoft.com/office/drawing/2014/main" id="{EFCDF2A0-F86D-4FB2-7B7A-19DE5776959A}"/>
              </a:ext>
            </a:extLst>
          </p:cNvPr>
          <p:cNvGraphicFramePr>
            <a:graphicFrameLocks/>
          </p:cNvGraphicFramePr>
          <p:nvPr>
            <p:extLst>
              <p:ext uri="{D42A27DB-BD31-4B8C-83A1-F6EECF244321}">
                <p14:modId xmlns:p14="http://schemas.microsoft.com/office/powerpoint/2010/main" val="1450771408"/>
              </p:ext>
            </p:extLst>
          </p:nvPr>
        </p:nvGraphicFramePr>
        <p:xfrm>
          <a:off x="344488" y="749860"/>
          <a:ext cx="11546855" cy="5383920"/>
        </p:xfrm>
        <a:graphic>
          <a:graphicData uri="http://schemas.openxmlformats.org/drawingml/2006/table">
            <a:tbl>
              <a:tblPr/>
              <a:tblGrid>
                <a:gridCol w="1297623">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143343">
                <a:tc gridSpan="2">
                  <a:txBody>
                    <a:bodyPr/>
                    <a:lstStyle/>
                    <a:p>
                      <a:pPr algn="l" fontAlgn="base"/>
                      <a:r>
                        <a:rPr lang="en-US" sz="1800" b="1" i="0">
                          <a:solidFill>
                            <a:srgbClr val="FFFFFF"/>
                          </a:solidFill>
                          <a:effectLst/>
                          <a:latin typeface="Arial" panose="020B0604020202020204" pitchFamily="34" charset="0"/>
                          <a:cs typeface="Arial" panose="020B0604020202020204" pitchFamily="34" charset="0"/>
                        </a:rPr>
                        <a:t>3. Clinical aspects</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hMerge="1">
                  <a:txBody>
                    <a:bodyPr/>
                    <a:lstStyle/>
                    <a:p>
                      <a:endParaRPr lang="en-GB"/>
                    </a:p>
                  </a:txBody>
                  <a:tcPr/>
                </a:tc>
                <a:extLst>
                  <a:ext uri="{0D108BD9-81ED-4DB2-BD59-A6C34878D82A}">
                    <a16:rowId xmlns:a16="http://schemas.microsoft.com/office/drawing/2014/main" val="2467454531"/>
                  </a:ext>
                </a:extLst>
              </a:tr>
              <a:tr h="250219">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OS-007</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err="1">
                          <a:solidFill>
                            <a:srgbClr val="004B87"/>
                          </a:solidFill>
                          <a:effectLst/>
                          <a:latin typeface="Arial" panose="020B0604020202020204" pitchFamily="34" charset="0"/>
                          <a:ea typeface="+mn-ea"/>
                          <a:cs typeface="Arial" panose="020B0604020202020204" pitchFamily="34" charset="0"/>
                        </a:rPr>
                        <a:t>Norucholic</a:t>
                      </a:r>
                      <a:r>
                        <a:rPr lang="en-GB" sz="1750" b="0" i="0" u="none" strike="noStrike" kern="1200">
                          <a:solidFill>
                            <a:srgbClr val="004B87"/>
                          </a:solidFill>
                          <a:effectLst/>
                          <a:latin typeface="Arial" panose="020B0604020202020204" pitchFamily="34" charset="0"/>
                          <a:ea typeface="+mn-ea"/>
                          <a:cs typeface="Arial" panose="020B0604020202020204" pitchFamily="34" charset="0"/>
                        </a:rPr>
                        <a:t> acid leads to biochemical and histologic improvement in primary sclerosing cholangitis: Impact of concomitant ursodeoxycholic acid therapy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345729912"/>
                  </a:ext>
                </a:extLst>
              </a:tr>
              <a:tr h="250219">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OS-010</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Management of patients with primary biliary cholangitis in the post-</a:t>
                      </a:r>
                      <a:r>
                        <a:rPr lang="en-GB" sz="1750" b="0" i="0" u="none" strike="noStrike" kern="1200" dirty="0" err="1">
                          <a:solidFill>
                            <a:srgbClr val="004B87"/>
                          </a:solidFill>
                          <a:effectLst/>
                          <a:latin typeface="Arial" panose="020B0604020202020204" pitchFamily="34" charset="0"/>
                          <a:ea typeface="+mn-ea"/>
                          <a:cs typeface="Arial" panose="020B0604020202020204" pitchFamily="34" charset="0"/>
                        </a:rPr>
                        <a:t>obeticholic</a:t>
                      </a: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 era: Real-world effectiveness data on </a:t>
                      </a:r>
                      <a:r>
                        <a:rPr lang="en-GB" sz="1750" b="0" i="0" u="none" strike="noStrike" kern="1200" dirty="0" err="1">
                          <a:solidFill>
                            <a:srgbClr val="004B87"/>
                          </a:solidFill>
                          <a:effectLst/>
                          <a:latin typeface="Arial" panose="020B0604020202020204" pitchFamily="34" charset="0"/>
                          <a:ea typeface="+mn-ea"/>
                          <a:cs typeface="Arial" panose="020B0604020202020204" pitchFamily="34" charset="0"/>
                        </a:rPr>
                        <a:t>elafibranor</a:t>
                      </a: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 and </a:t>
                      </a:r>
                      <a:r>
                        <a:rPr lang="en-GB" sz="1750" b="0" i="0" u="none" strike="noStrike" kern="1200" dirty="0" err="1">
                          <a:solidFill>
                            <a:srgbClr val="004B87"/>
                          </a:solidFill>
                          <a:effectLst/>
                          <a:latin typeface="Arial" panose="020B0604020202020204" pitchFamily="34" charset="0"/>
                          <a:ea typeface="+mn-ea"/>
                          <a:cs typeface="Arial" panose="020B0604020202020204" pitchFamily="34" charset="0"/>
                        </a:rPr>
                        <a:t>seladelpar</a:t>
                      </a: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 from the </a:t>
                      </a:r>
                      <a:r>
                        <a:rPr lang="en-GB" sz="1750" b="0" i="0" u="none" strike="noStrike" kern="1200" dirty="0" err="1">
                          <a:solidFill>
                            <a:srgbClr val="004B87"/>
                          </a:solidFill>
                          <a:effectLst/>
                          <a:latin typeface="Arial" panose="020B0604020202020204" pitchFamily="34" charset="0"/>
                          <a:ea typeface="+mn-ea"/>
                          <a:cs typeface="Arial" panose="020B0604020202020204" pitchFamily="34" charset="0"/>
                        </a:rPr>
                        <a:t>ColHai</a:t>
                      </a: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 registry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100625088"/>
                  </a:ext>
                </a:extLst>
              </a:tr>
              <a:tr h="250219">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OS-086</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a:solidFill>
                            <a:srgbClr val="004B87"/>
                          </a:solidFill>
                          <a:effectLst/>
                          <a:latin typeface="Arial" panose="020B0604020202020204" pitchFamily="34" charset="0"/>
                          <a:ea typeface="+mn-ea"/>
                          <a:cs typeface="Arial" panose="020B0604020202020204" pitchFamily="34" charset="0"/>
                        </a:rPr>
                        <a:t>Event-free survival of </a:t>
                      </a:r>
                      <a:r>
                        <a:rPr lang="en-GB" sz="1750" b="0" i="0" u="none" strike="noStrike" kern="1200" err="1">
                          <a:solidFill>
                            <a:srgbClr val="004B87"/>
                          </a:solidFill>
                          <a:effectLst/>
                          <a:latin typeface="Arial" panose="020B0604020202020204" pitchFamily="34" charset="0"/>
                          <a:ea typeface="+mn-ea"/>
                          <a:cs typeface="Arial" panose="020B0604020202020204" pitchFamily="34" charset="0"/>
                        </a:rPr>
                        <a:t>maralixibat</a:t>
                      </a:r>
                      <a:r>
                        <a:rPr lang="en-GB" sz="1750" b="0" i="0" u="none" strike="noStrike" kern="1200">
                          <a:solidFill>
                            <a:srgbClr val="004B87"/>
                          </a:solidFill>
                          <a:effectLst/>
                          <a:latin typeface="Arial" panose="020B0604020202020204" pitchFamily="34" charset="0"/>
                          <a:ea typeface="+mn-ea"/>
                          <a:cs typeface="Arial" panose="020B0604020202020204" pitchFamily="34" charset="0"/>
                        </a:rPr>
                        <a:t>-treated patients with progressive familial intrahepatic cholestasis compared with aligned real-world data of untreated patients from NAPPED</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665981809"/>
                  </a:ext>
                </a:extLst>
              </a:tr>
              <a:tr h="357095">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OS-089</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CNP-104, an investigational antigen-specific therapy, demonstrates favourable impact across multiple analyses of liver stiffness measurement in a Phase 2a randomized, placebo-controlled trial in PBC</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3848026796"/>
                  </a:ext>
                </a:extLst>
              </a:tr>
              <a:tr h="250219">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OS-006-YI</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Development of a multi-biomarker model to predict transplant-free survival in primary sclerosing cholangitis: A multicentre retrospective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419551613"/>
                  </a:ext>
                </a:extLst>
              </a:tr>
              <a:tr h="250219">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OS-009-YI</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a:solidFill>
                            <a:srgbClr val="004B87"/>
                          </a:solidFill>
                          <a:effectLst/>
                          <a:latin typeface="Arial" panose="020B0604020202020204" pitchFamily="34" charset="0"/>
                          <a:ea typeface="+mn-ea"/>
                          <a:cs typeface="Arial" panose="020B0604020202020204" pitchFamily="34" charset="0"/>
                        </a:rPr>
                        <a:t>Mycophenolate mofetil in combination with prednisolone as potential first-line maintenance therapy in treatment-naïve autoimmune hepatitis: 3-year follow-up of the CAMARO trial</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2741796315"/>
                  </a:ext>
                </a:extLst>
              </a:tr>
              <a:tr h="250219">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TOP-278</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Factors associated with the development of primary biliary cholangitis in individuals with antimitochondrial antibodies: A Spanish multicentre study</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805166040"/>
                  </a:ext>
                </a:extLst>
              </a:tr>
              <a:tr h="250219">
                <a:tc>
                  <a:txBody>
                    <a:bodyPr/>
                    <a:lstStyle/>
                    <a:p>
                      <a:pPr marL="0" algn="ctr" defTabSz="914400" rtl="0" eaLnBrk="1" fontAlgn="ctr" latinLnBrk="0" hangingPunct="1">
                        <a:buNone/>
                      </a:pPr>
                      <a:r>
                        <a:rPr lang="en-US" sz="1750" b="0" i="0" u="none" strike="noStrike" kern="1200">
                          <a:solidFill>
                            <a:schemeClr val="bg1"/>
                          </a:solidFill>
                          <a:effectLst/>
                          <a:latin typeface="Arial" panose="020B0604020202020204" pitchFamily="34" charset="0"/>
                          <a:ea typeface="+mn-ea"/>
                          <a:cs typeface="Arial" panose="020B0604020202020204" pitchFamily="34" charset="0"/>
                        </a:rPr>
                        <a:t>TOP-294-YI</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algn="l" fontAlgn="ctr">
                        <a:buNone/>
                      </a:pPr>
                      <a:r>
                        <a:rPr lang="en-GB" sz="1750" b="0" i="0" u="none" strike="noStrike" kern="1200" dirty="0">
                          <a:solidFill>
                            <a:srgbClr val="004B87"/>
                          </a:solidFill>
                          <a:effectLst/>
                          <a:latin typeface="Arial" panose="020B0604020202020204" pitchFamily="34" charset="0"/>
                          <a:ea typeface="+mn-ea"/>
                          <a:cs typeface="Arial" panose="020B0604020202020204" pitchFamily="34" charset="0"/>
                        </a:rPr>
                        <a:t>The number needed to treat with bezafibrate as second-line therapy to prevent liver transplantation or death in people with primary biliary cholangitis</a:t>
                      </a:r>
                    </a:p>
                  </a:txBody>
                  <a:tcPr marL="90000" marR="90000" marT="46800" marB="46800" anchor="ctr">
                    <a:lnL w="6420" cap="flat" cmpd="sng" algn="ctr">
                      <a:solidFill>
                        <a:srgbClr val="FFFFFF"/>
                      </a:solidFill>
                      <a:prstDash val="solid"/>
                      <a:round/>
                      <a:headEnd type="none" w="med" len="med"/>
                      <a:tailEnd type="none" w="med" len="med"/>
                    </a:lnL>
                    <a:lnR w="6420" cap="flat" cmpd="sng" algn="ctr">
                      <a:solidFill>
                        <a:srgbClr val="004B87"/>
                      </a:solidFill>
                      <a:prstDash val="solid"/>
                      <a:round/>
                      <a:headEnd type="none" w="med" len="med"/>
                      <a:tailEnd type="none" w="med" len="med"/>
                    </a:lnR>
                    <a:lnT w="6420"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1041159497"/>
                  </a:ext>
                </a:extLst>
              </a:tr>
            </a:tbl>
          </a:graphicData>
        </a:graphic>
      </p:graphicFrame>
      <p:sp>
        <p:nvSpPr>
          <p:cNvPr id="3" name="TextBox 2">
            <a:hlinkClick r:id="rId2" action="ppaction://hlinksldjump"/>
            <a:extLst>
              <a:ext uri="{FF2B5EF4-FFF2-40B4-BE49-F238E27FC236}">
                <a16:creationId xmlns:a16="http://schemas.microsoft.com/office/drawing/2014/main" id="{813B9942-8A76-5519-D5ED-3DE80BC28C7E}"/>
              </a:ext>
            </a:extLst>
          </p:cNvPr>
          <p:cNvSpPr txBox="1"/>
          <p:nvPr/>
        </p:nvSpPr>
        <p:spPr>
          <a:xfrm>
            <a:off x="4072393" y="6264458"/>
            <a:ext cx="4047214" cy="369332"/>
          </a:xfrm>
          <a:prstGeom prst="rect">
            <a:avLst/>
          </a:prstGeom>
          <a:noFill/>
          <a:ln w="38100">
            <a:solidFill>
              <a:srgbClr val="FF651D"/>
            </a:solidFill>
          </a:ln>
        </p:spPr>
        <p:txBody>
          <a:bodyPr wrap="square" rtlCol="0">
            <a:spAutoFit/>
          </a:bodyPr>
          <a:lstStyle/>
          <a:p>
            <a:pPr algn="ctr"/>
            <a:r>
              <a:rPr lang="en-GB" b="1">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2997387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50B7-F0E4-339A-3044-692A85ABE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1A1652-7B55-E439-7827-F5E43FE0A381}"/>
              </a:ext>
            </a:extLst>
          </p:cNvPr>
          <p:cNvSpPr>
            <a:spLocks noGrp="1"/>
          </p:cNvSpPr>
          <p:nvPr>
            <p:ph type="title"/>
          </p:nvPr>
        </p:nvSpPr>
        <p:spPr/>
        <p:txBody>
          <a:bodyPr/>
          <a:lstStyle/>
          <a:p>
            <a:r>
              <a:rPr lang="en-US"/>
              <a:t>Contents</a:t>
            </a:r>
          </a:p>
        </p:txBody>
      </p:sp>
      <p:graphicFrame>
        <p:nvGraphicFramePr>
          <p:cNvPr id="5" name="Content Placeholder 13">
            <a:extLst>
              <a:ext uri="{FF2B5EF4-FFF2-40B4-BE49-F238E27FC236}">
                <a16:creationId xmlns:a16="http://schemas.microsoft.com/office/drawing/2014/main" id="{1BB79827-D394-8DE4-C382-FD2C28F3F22A}"/>
              </a:ext>
            </a:extLst>
          </p:cNvPr>
          <p:cNvGraphicFramePr>
            <a:graphicFrameLocks/>
          </p:cNvGraphicFramePr>
          <p:nvPr>
            <p:extLst>
              <p:ext uri="{D42A27DB-BD31-4B8C-83A1-F6EECF244321}">
                <p14:modId xmlns:p14="http://schemas.microsoft.com/office/powerpoint/2010/main" val="3783662372"/>
              </p:ext>
            </p:extLst>
          </p:nvPr>
        </p:nvGraphicFramePr>
        <p:xfrm>
          <a:off x="344488" y="1177027"/>
          <a:ext cx="11418585" cy="3579120"/>
        </p:xfrm>
        <a:graphic>
          <a:graphicData uri="http://schemas.openxmlformats.org/drawingml/2006/table">
            <a:tbl>
              <a:tblPr/>
              <a:tblGrid>
                <a:gridCol w="1169353">
                  <a:extLst>
                    <a:ext uri="{9D8B030D-6E8A-4147-A177-3AD203B41FA5}">
                      <a16:colId xmlns:a16="http://schemas.microsoft.com/office/drawing/2014/main" val="3279649220"/>
                    </a:ext>
                  </a:extLst>
                </a:gridCol>
                <a:gridCol w="10249232">
                  <a:extLst>
                    <a:ext uri="{9D8B030D-6E8A-4147-A177-3AD203B41FA5}">
                      <a16:colId xmlns:a16="http://schemas.microsoft.com/office/drawing/2014/main" val="867203975"/>
                    </a:ext>
                  </a:extLst>
                </a:gridCol>
              </a:tblGrid>
              <a:tr h="318929">
                <a:tc gridSpan="2">
                  <a:txBody>
                    <a:bodyPr/>
                    <a:lstStyle/>
                    <a:p>
                      <a:pPr marL="0" algn="l" defTabSz="914400" rtl="0" eaLnBrk="1" fontAlgn="base" latinLnBrk="0" hangingPunct="1"/>
                      <a:r>
                        <a:rPr lang="en-US" sz="1800" b="1" i="0" kern="1200">
                          <a:solidFill>
                            <a:srgbClr val="FFFFFF"/>
                          </a:solidFill>
                          <a:effectLst/>
                          <a:latin typeface="Arial" panose="020B0604020202020204" pitchFamily="34" charset="0"/>
                          <a:ea typeface="+mn-ea"/>
                          <a:cs typeface="Arial" panose="020B0604020202020204" pitchFamily="34" charset="0"/>
                        </a:rPr>
                        <a:t>4. Late breaker</a:t>
                      </a:r>
                    </a:p>
                  </a:txBody>
                  <a:tcPr marL="90000" marR="90000" marT="46800" marB="46800" anchor="ctr">
                    <a:lnL w="6420" cap="flat" cmpd="sng" algn="ctr">
                      <a:solidFill>
                        <a:srgbClr val="004B87"/>
                      </a:solidFill>
                      <a:prstDash val="solid"/>
                      <a:round/>
                      <a:headEnd type="none" w="med" len="med"/>
                      <a:tailEnd type="none" w="med" len="med"/>
                    </a:lnL>
                    <a:lnR w="6420" cap="flat" cmpd="sng" algn="ctr">
                      <a:solidFill>
                        <a:srgbClr val="004B87"/>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hMerge="1">
                  <a:txBody>
                    <a:bodyPr/>
                    <a:lstStyle/>
                    <a:p>
                      <a:endParaRPr lang="en-GB"/>
                    </a:p>
                  </a:txBody>
                  <a:tcPr/>
                </a:tc>
                <a:extLst>
                  <a:ext uri="{0D108BD9-81ED-4DB2-BD59-A6C34878D82A}">
                    <a16:rowId xmlns:a16="http://schemas.microsoft.com/office/drawing/2014/main" val="2467454531"/>
                  </a:ext>
                </a:extLst>
              </a:tr>
              <a:tr h="0">
                <a:tc>
                  <a:txBody>
                    <a:bodyPr/>
                    <a:lstStyle/>
                    <a:p>
                      <a:pPr marL="0" algn="ctr" defTabSz="914400" rtl="0" eaLnBrk="1" fontAlgn="ctr" latinLnBrk="0" hangingPunct="1">
                        <a:buNone/>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OS-106</a:t>
                      </a:r>
                    </a:p>
                  </a:txBody>
                  <a:tcPr marL="9525" marR="9525" marT="9525" marB="0" anchor="ctr">
                    <a:lnL w="6420" cap="flat" cmpd="sng" algn="ctr">
                      <a:solidFill>
                        <a:srgbClr val="004B87"/>
                      </a:solidFill>
                      <a:prstDash val="solid"/>
                      <a:round/>
                      <a:headEnd type="none" w="med" len="med"/>
                      <a:tailEnd type="none" w="med" len="med"/>
                    </a:lnL>
                    <a:lnR w="642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a:txBody>
                    <a:bodyPr/>
                    <a:lstStyle/>
                    <a:p>
                      <a:pPr marL="0" algn="l" defTabSz="914400" rtl="0" eaLnBrk="1" fontAlgn="ctr" latinLnBrk="0" hangingPunct="1">
                        <a:buNone/>
                      </a:pPr>
                      <a:r>
                        <a:rPr lang="en-US" sz="1800" b="0" i="0" u="none" strike="noStrike" kern="1200">
                          <a:solidFill>
                            <a:srgbClr val="004B87"/>
                          </a:solidFill>
                          <a:effectLst/>
                          <a:latin typeface="Arial" panose="020B0604020202020204" pitchFamily="34" charset="0"/>
                          <a:ea typeface="+mn-ea"/>
                          <a:cs typeface="Arial" panose="020B0604020202020204" pitchFamily="34" charset="0"/>
                        </a:rPr>
                        <a:t>Safety and efficacy of </a:t>
                      </a:r>
                      <a:r>
                        <a:rPr lang="en-US" sz="1800" b="0" i="0" u="none" strike="noStrike" kern="1200" err="1">
                          <a:solidFill>
                            <a:srgbClr val="004B87"/>
                          </a:solidFill>
                          <a:effectLst/>
                          <a:latin typeface="Arial" panose="020B0604020202020204" pitchFamily="34" charset="0"/>
                          <a:ea typeface="+mn-ea"/>
                          <a:cs typeface="Arial" panose="020B0604020202020204" pitchFamily="34" charset="0"/>
                        </a:rPr>
                        <a:t>pemafibrate</a:t>
                      </a:r>
                      <a:r>
                        <a:rPr lang="en-US" sz="1800" b="0" i="0" u="none" strike="noStrike" kern="1200">
                          <a:solidFill>
                            <a:srgbClr val="004B87"/>
                          </a:solidFill>
                          <a:effectLst/>
                          <a:latin typeface="Arial" panose="020B0604020202020204" pitchFamily="34" charset="0"/>
                          <a:ea typeface="+mn-ea"/>
                          <a:cs typeface="Arial" panose="020B0604020202020204" pitchFamily="34" charset="0"/>
                        </a:rPr>
                        <a:t> (K-808), a selective peroxisome proliferator-activated receptor alpha modulator, in patients with primary biliary cholangitis: 12-week data from the randomized, placebo-controlled, PEMA-PBC dose-finding study</a:t>
                      </a:r>
                    </a:p>
                  </a:txBody>
                  <a:tcPr marL="90000" marR="90000" marT="46800" marB="46800" anchor="ctr">
                    <a:lnL w="642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28575" cap="flat" cmpd="sng" algn="ctr">
                      <a:no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729912"/>
                  </a:ext>
                </a:extLst>
              </a:tr>
              <a:tr h="0">
                <a:tc>
                  <a:txBody>
                    <a:bodyPr/>
                    <a:lstStyle/>
                    <a:p>
                      <a:pPr marL="0" algn="ctr" defTabSz="914400" rtl="0" eaLnBrk="1" fontAlgn="ctr" latinLnBrk="0" hangingPunct="1">
                        <a:buNone/>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OS-107</a:t>
                      </a:r>
                    </a:p>
                  </a:txBody>
                  <a:tcPr marL="9525" marR="9525" marT="9525" marB="0" anchor="ctr">
                    <a:lnL w="6420" cap="flat" cmpd="sng" algn="ctr">
                      <a:solidFill>
                        <a:srgbClr val="004B87"/>
                      </a:solidFill>
                      <a:prstDash val="solid"/>
                      <a:round/>
                      <a:headEnd type="none" w="med" len="med"/>
                      <a:tailEnd type="none" w="med" len="med"/>
                    </a:lnL>
                    <a:lnR w="642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a:txBody>
                    <a:bodyPr/>
                    <a:lstStyle/>
                    <a:p>
                      <a:pPr marL="0" algn="l" defTabSz="914400" rtl="0" eaLnBrk="1" fontAlgn="ctr" latinLnBrk="0" hangingPunct="1">
                        <a:buNone/>
                      </a:pPr>
                      <a:r>
                        <a:rPr lang="en-GB" sz="1800" b="0" i="0" u="none" strike="noStrike" kern="1200" err="1">
                          <a:solidFill>
                            <a:srgbClr val="004B87"/>
                          </a:solidFill>
                          <a:effectLst/>
                          <a:latin typeface="Arial" panose="020B0604020202020204" pitchFamily="34" charset="0"/>
                          <a:ea typeface="+mn-ea"/>
                          <a:cs typeface="Arial" panose="020B0604020202020204" pitchFamily="34" charset="0"/>
                        </a:rPr>
                        <a:t>Linafexor</a:t>
                      </a:r>
                      <a:r>
                        <a:rPr lang="en-GB" sz="1800" b="0" i="0" u="none" strike="noStrike" kern="1200">
                          <a:solidFill>
                            <a:srgbClr val="004B87"/>
                          </a:solidFill>
                          <a:effectLst/>
                          <a:latin typeface="Arial" panose="020B0604020202020204" pitchFamily="34" charset="0"/>
                          <a:ea typeface="+mn-ea"/>
                          <a:cs typeface="Arial" panose="020B0604020202020204" pitchFamily="34" charset="0"/>
                        </a:rPr>
                        <a:t> in UDCA-inadequate PBC: A Phase 2 trial of a pulsatile FXR agonist</a:t>
                      </a:r>
                    </a:p>
                  </a:txBody>
                  <a:tcPr marL="90000" marR="90000" marT="46800" marB="46800" anchor="ctr">
                    <a:lnL w="642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0357555"/>
                  </a:ext>
                </a:extLst>
              </a:tr>
              <a:tr h="0">
                <a:tc>
                  <a:txBody>
                    <a:bodyPr/>
                    <a:lstStyle/>
                    <a:p>
                      <a:pPr marL="0" algn="ctr" defTabSz="914400" rtl="0" eaLnBrk="1" fontAlgn="ctr" latinLnBrk="0" hangingPunct="1">
                        <a:buNone/>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LBO-001</a:t>
                      </a:r>
                    </a:p>
                  </a:txBody>
                  <a:tcPr marL="9525" marR="9525" marT="9525" marB="0" anchor="ctr">
                    <a:lnL w="6420" cap="flat" cmpd="sng" algn="ctr">
                      <a:solidFill>
                        <a:srgbClr val="004B87"/>
                      </a:solidFill>
                      <a:prstDash val="solid"/>
                      <a:round/>
                      <a:headEnd type="none" w="med" len="med"/>
                      <a:tailEnd type="none" w="med" len="med"/>
                    </a:lnL>
                    <a:lnR w="642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a:txBody>
                    <a:bodyPr/>
                    <a:lstStyle/>
                    <a:p>
                      <a:pPr marL="0" algn="l" defTabSz="914400" rtl="0" eaLnBrk="1" fontAlgn="ctr" latinLnBrk="0" hangingPunct="1">
                        <a:buNone/>
                      </a:pPr>
                      <a:r>
                        <a:rPr lang="en-GB" sz="1800" b="0" i="0" u="none" strike="noStrike" kern="1200">
                          <a:solidFill>
                            <a:srgbClr val="004B87"/>
                          </a:solidFill>
                          <a:effectLst/>
                          <a:latin typeface="Arial" panose="020B0604020202020204" pitchFamily="34" charset="0"/>
                          <a:ea typeface="+mn-ea"/>
                          <a:cs typeface="Arial" panose="020B0604020202020204" pitchFamily="34" charset="0"/>
                        </a:rPr>
                        <a:t>A Phase 2b/3 trial of </a:t>
                      </a:r>
                      <a:r>
                        <a:rPr lang="en-GB" sz="1800" b="0" i="0" u="none" strike="noStrike" kern="1200" err="1">
                          <a:solidFill>
                            <a:srgbClr val="004B87"/>
                          </a:solidFill>
                          <a:effectLst/>
                          <a:latin typeface="Arial" panose="020B0604020202020204" pitchFamily="34" charset="0"/>
                          <a:ea typeface="+mn-ea"/>
                          <a:cs typeface="Arial" panose="020B0604020202020204" pitchFamily="34" charset="0"/>
                        </a:rPr>
                        <a:t>saroglitazar</a:t>
                      </a:r>
                      <a:r>
                        <a:rPr lang="en-GB" sz="1800" b="0" i="0" u="none" strike="noStrike" kern="1200">
                          <a:solidFill>
                            <a:srgbClr val="004B87"/>
                          </a:solidFill>
                          <a:effectLst/>
                          <a:latin typeface="Arial" panose="020B0604020202020204" pitchFamily="34" charset="0"/>
                          <a:ea typeface="+mn-ea"/>
                          <a:cs typeface="Arial" panose="020B0604020202020204" pitchFamily="34" charset="0"/>
                        </a:rPr>
                        <a:t> in primary biliary cholangitis (EPICS III)</a:t>
                      </a:r>
                    </a:p>
                  </a:txBody>
                  <a:tcPr marL="90000" marR="90000" marT="46800" marB="46800" anchor="ctr">
                    <a:lnL w="642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1309963"/>
                  </a:ext>
                </a:extLst>
              </a:tr>
              <a:tr h="0">
                <a:tc>
                  <a:txBody>
                    <a:bodyPr/>
                    <a:lstStyle/>
                    <a:p>
                      <a:pPr marL="0" algn="ctr" defTabSz="914400" rtl="0" eaLnBrk="1" fontAlgn="ctr" latinLnBrk="0" hangingPunct="1">
                        <a:buNone/>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LB-006</a:t>
                      </a:r>
                    </a:p>
                  </a:txBody>
                  <a:tcPr marL="9525" marR="9525" marT="9525" marB="0" anchor="ctr">
                    <a:lnL w="6420" cap="flat" cmpd="sng" algn="ctr">
                      <a:solidFill>
                        <a:srgbClr val="004B87"/>
                      </a:solidFill>
                      <a:prstDash val="solid"/>
                      <a:round/>
                      <a:headEnd type="none" w="med" len="med"/>
                      <a:tailEnd type="none" w="med" len="med"/>
                    </a:lnL>
                    <a:lnR w="642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651D"/>
                    </a:solidFill>
                  </a:tcPr>
                </a:tc>
                <a:tc>
                  <a:txBody>
                    <a:bodyPr/>
                    <a:lstStyle/>
                    <a:p>
                      <a:pPr marL="0" algn="l" defTabSz="914400" rtl="0" eaLnBrk="1" fontAlgn="ctr" latinLnBrk="0" hangingPunct="1">
                        <a:buNone/>
                      </a:pPr>
                      <a:r>
                        <a:rPr lang="en-GB" sz="1800" b="0" i="0" u="none" strike="noStrike" kern="1200">
                          <a:solidFill>
                            <a:srgbClr val="004B87"/>
                          </a:solidFill>
                          <a:effectLst/>
                          <a:latin typeface="Arial" panose="020B0604020202020204" pitchFamily="34" charset="0"/>
                          <a:ea typeface="+mn-ea"/>
                          <a:cs typeface="Arial" panose="020B0604020202020204" pitchFamily="34" charset="0"/>
                        </a:rPr>
                        <a:t>Efficacy and safety of </a:t>
                      </a:r>
                      <a:r>
                        <a:rPr lang="en-GB" sz="1800" b="0" i="0" u="none" strike="noStrike" kern="1200" err="1">
                          <a:solidFill>
                            <a:srgbClr val="004B87"/>
                          </a:solidFill>
                          <a:effectLst/>
                          <a:latin typeface="Arial" panose="020B0604020202020204" pitchFamily="34" charset="0"/>
                          <a:ea typeface="+mn-ea"/>
                          <a:cs typeface="Arial" panose="020B0604020202020204" pitchFamily="34" charset="0"/>
                        </a:rPr>
                        <a:t>volixibat</a:t>
                      </a:r>
                      <a:r>
                        <a:rPr lang="en-GB" sz="1800" b="0" i="0" u="none" strike="noStrike" kern="1200">
                          <a:solidFill>
                            <a:srgbClr val="004B87"/>
                          </a:solidFill>
                          <a:effectLst/>
                          <a:latin typeface="Arial" panose="020B0604020202020204" pitchFamily="34" charset="0"/>
                          <a:ea typeface="+mn-ea"/>
                          <a:cs typeface="Arial" panose="020B0604020202020204" pitchFamily="34" charset="0"/>
                        </a:rPr>
                        <a:t>, an IBAT inhibitor, in patients with primary sclerosing cholangitis and moderate-to-severe pruritus: Results of the VISTAS trial</a:t>
                      </a:r>
                    </a:p>
                  </a:txBody>
                  <a:tcPr marL="90000" marR="90000" marT="46800" marB="46800" anchor="ctr">
                    <a:lnL w="6420" cap="flat" cmpd="sng" algn="ctr">
                      <a:no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9525"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36842237"/>
                  </a:ext>
                </a:extLst>
              </a:tr>
              <a:tr h="0">
                <a:tc>
                  <a:txBody>
                    <a:bodyPr/>
                    <a:lstStyle/>
                    <a:p>
                      <a:pPr marL="0" algn="ctr" defTabSz="914400" rtl="0" eaLnBrk="1" fontAlgn="ctr" latinLnBrk="0" hangingPunct="1">
                        <a:buNone/>
                      </a:pPr>
                      <a:r>
                        <a:rPr lang="en-US" sz="1800" b="0" i="0" u="none" strike="noStrike" kern="1200">
                          <a:solidFill>
                            <a:schemeClr val="bg1"/>
                          </a:solidFill>
                          <a:effectLst/>
                          <a:latin typeface="Arial" panose="020B0604020202020204" pitchFamily="34" charset="0"/>
                          <a:ea typeface="+mn-ea"/>
                          <a:cs typeface="Arial" panose="020B0604020202020204" pitchFamily="34" charset="0"/>
                        </a:rPr>
                        <a:t>LBP-026</a:t>
                      </a:r>
                    </a:p>
                  </a:txBody>
                  <a:tcPr marL="9525" marR="9525" marT="9525" marB="0" anchor="ctr">
                    <a:lnL w="6420" cap="flat" cmpd="sng" algn="ctr">
                      <a:solidFill>
                        <a:srgbClr val="004B87"/>
                      </a:solidFill>
                      <a:prstDash val="solid"/>
                      <a:round/>
                      <a:headEnd type="none" w="med" len="med"/>
                      <a:tailEnd type="none" w="med" len="med"/>
                    </a:lnL>
                    <a:lnR w="6420" cap="flat" cmpd="sng" algn="ctr">
                      <a:solidFill>
                        <a:srgbClr val="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rgbClr val="FF651D"/>
                    </a:solidFill>
                  </a:tcPr>
                </a:tc>
                <a:tc>
                  <a:txBody>
                    <a:bodyPr/>
                    <a:lstStyle/>
                    <a:p>
                      <a:pPr marL="0" algn="l" defTabSz="914400" rtl="0" eaLnBrk="1" fontAlgn="ctr" latinLnBrk="0" hangingPunct="1">
                        <a:buNone/>
                      </a:pP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Hepatic recompensation is associated with sustained transplant-free survival in primary biliary cholangitis decompensated cirrhosis: An international multicentre study from the Global PBC </a:t>
                      </a:r>
                      <a:b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br>
                      <a:r>
                        <a:rPr lang="en-GB" sz="1800" b="0" i="0" u="none" strike="noStrike" kern="1200" dirty="0">
                          <a:solidFill>
                            <a:srgbClr val="004B87"/>
                          </a:solidFill>
                          <a:effectLst/>
                          <a:latin typeface="Arial" panose="020B0604020202020204" pitchFamily="34" charset="0"/>
                          <a:ea typeface="+mn-ea"/>
                          <a:cs typeface="Arial" panose="020B0604020202020204" pitchFamily="34" charset="0"/>
                        </a:rPr>
                        <a:t>study group</a:t>
                      </a:r>
                    </a:p>
                  </a:txBody>
                  <a:tcPr marL="90000" marR="90000" marT="46800" marB="46800" anchor="ctr">
                    <a:lnL w="6420" cap="flat" cmpd="sng" algn="ctr">
                      <a:solidFill>
                        <a:srgbClr val="FFFFFF"/>
                      </a:solidFill>
                      <a:prstDash val="solid"/>
                      <a:round/>
                      <a:headEnd type="none" w="med" len="med"/>
                      <a:tailEnd type="none" w="med" len="med"/>
                    </a:lnL>
                    <a:lnR w="12700" cap="flat" cmpd="sng" algn="ctr">
                      <a:solidFill>
                        <a:srgbClr val="004B87"/>
                      </a:solidFill>
                      <a:prstDash val="solid"/>
                      <a:round/>
                      <a:headEnd type="none" w="med" len="med"/>
                      <a:tailEnd type="none" w="med" len="med"/>
                    </a:lnR>
                    <a:lnT w="9525" cap="flat" cmpd="sng" algn="ctr">
                      <a:solidFill>
                        <a:srgbClr val="004B87"/>
                      </a:solidFill>
                      <a:prstDash val="solid"/>
                      <a:round/>
                      <a:headEnd type="none" w="med" len="med"/>
                      <a:tailEnd type="none" w="med" len="med"/>
                    </a:lnT>
                    <a:lnB w="6420" cap="flat" cmpd="sng" algn="ctr">
                      <a:solidFill>
                        <a:srgbClr val="004B87"/>
                      </a:solidFill>
                      <a:prstDash val="solid"/>
                      <a:round/>
                      <a:headEnd type="none" w="med" len="med"/>
                      <a:tailEnd type="none" w="med" len="med"/>
                    </a:lnB>
                    <a:solidFill>
                      <a:schemeClr val="bg1"/>
                    </a:solidFill>
                  </a:tcPr>
                </a:tc>
                <a:extLst>
                  <a:ext uri="{0D108BD9-81ED-4DB2-BD59-A6C34878D82A}">
                    <a16:rowId xmlns:a16="http://schemas.microsoft.com/office/drawing/2014/main" val="907070452"/>
                  </a:ext>
                </a:extLst>
              </a:tr>
            </a:tbl>
          </a:graphicData>
        </a:graphic>
      </p:graphicFrame>
      <p:sp>
        <p:nvSpPr>
          <p:cNvPr id="11" name="TextBox 10">
            <a:hlinkClick r:id="rId2" action="ppaction://hlinksldjump"/>
            <a:extLst>
              <a:ext uri="{FF2B5EF4-FFF2-40B4-BE49-F238E27FC236}">
                <a16:creationId xmlns:a16="http://schemas.microsoft.com/office/drawing/2014/main" id="{F6878946-2F95-1622-D1D1-5A2E10FCEB62}"/>
              </a:ext>
            </a:extLst>
          </p:cNvPr>
          <p:cNvSpPr txBox="1"/>
          <p:nvPr/>
        </p:nvSpPr>
        <p:spPr>
          <a:xfrm>
            <a:off x="4030173" y="4998648"/>
            <a:ext cx="4047214" cy="369332"/>
          </a:xfrm>
          <a:prstGeom prst="rect">
            <a:avLst/>
          </a:prstGeom>
          <a:noFill/>
          <a:ln w="38100">
            <a:solidFill>
              <a:srgbClr val="FF651D"/>
            </a:solidFill>
          </a:ln>
        </p:spPr>
        <p:txBody>
          <a:bodyPr wrap="square" rtlCol="0">
            <a:spAutoFit/>
          </a:bodyPr>
          <a:lstStyle/>
          <a:p>
            <a:pPr algn="ctr"/>
            <a:r>
              <a:rPr lang="en-GB" b="1">
                <a:latin typeface="Arial" panose="020B0604020202020204" pitchFamily="34" charset="0"/>
                <a:cs typeface="Arial" panose="020B0604020202020204" pitchFamily="34" charset="0"/>
              </a:rPr>
              <a:t>Click here to go to this section</a:t>
            </a:r>
          </a:p>
        </p:txBody>
      </p:sp>
    </p:spTree>
    <p:extLst>
      <p:ext uri="{BB962C8B-B14F-4D97-AF65-F5344CB8AC3E}">
        <p14:creationId xmlns:p14="http://schemas.microsoft.com/office/powerpoint/2010/main" val="1964521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95512-85E3-96EE-3961-0FE2386A3E22}"/>
              </a:ext>
            </a:extLst>
          </p:cNvPr>
          <p:cNvSpPr>
            <a:spLocks noGrp="1"/>
          </p:cNvSpPr>
          <p:nvPr>
            <p:ph type="ctrTitle"/>
          </p:nvPr>
        </p:nvSpPr>
        <p:spPr>
          <a:xfrm>
            <a:off x="6865883" y="2670061"/>
            <a:ext cx="5116941" cy="1517877"/>
          </a:xfrm>
        </p:spPr>
        <p:txBody>
          <a:bodyPr>
            <a:normAutofit fontScale="90000"/>
          </a:bodyPr>
          <a:lstStyle/>
          <a:p>
            <a:r>
              <a:rPr lang="en-US"/>
              <a:t>Experimental and pathophysiology</a:t>
            </a:r>
          </a:p>
        </p:txBody>
      </p:sp>
    </p:spTree>
    <p:extLst>
      <p:ext uri="{BB962C8B-B14F-4D97-AF65-F5344CB8AC3E}">
        <p14:creationId xmlns:p14="http://schemas.microsoft.com/office/powerpoint/2010/main" val="2460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BCB0DE09-5E03-F21B-4E7C-7830A7B0EB55}"/>
              </a:ext>
            </a:extLst>
          </p:cNvPr>
          <p:cNvSpPr/>
          <p:nvPr/>
        </p:nvSpPr>
        <p:spPr>
          <a:xfrm>
            <a:off x="7350253" y="1418171"/>
            <a:ext cx="4795648" cy="493110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latin typeface="Arial" panose="020B0604020202020204" pitchFamily="34" charset="0"/>
              <a:cs typeface="Arial" panose="020B0604020202020204" pitchFamily="34" charset="0"/>
            </a:endParaRPr>
          </a:p>
        </p:txBody>
      </p:sp>
      <p:sp>
        <p:nvSpPr>
          <p:cNvPr id="102" name="Arrow: Pentagon 101">
            <a:extLst>
              <a:ext uri="{FF2B5EF4-FFF2-40B4-BE49-F238E27FC236}">
                <a16:creationId xmlns:a16="http://schemas.microsoft.com/office/drawing/2014/main" id="{AE0B62C4-4B14-C997-DBAE-A9B100167579}"/>
              </a:ext>
            </a:extLst>
          </p:cNvPr>
          <p:cNvSpPr/>
          <p:nvPr/>
        </p:nvSpPr>
        <p:spPr>
          <a:xfrm>
            <a:off x="4601634" y="1404193"/>
            <a:ext cx="3880461" cy="4931102"/>
          </a:xfrm>
          <a:prstGeom prst="homePlate">
            <a:avLst>
              <a:gd name="adj" fmla="val 24291"/>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Content Placeholder 1">
            <a:extLst>
              <a:ext uri="{FF2B5EF4-FFF2-40B4-BE49-F238E27FC236}">
                <a16:creationId xmlns:a16="http://schemas.microsoft.com/office/drawing/2014/main" id="{632C9571-0B0A-3F27-D782-A5082D731029}"/>
              </a:ext>
            </a:extLst>
          </p:cNvPr>
          <p:cNvSpPr>
            <a:spLocks noGrp="1"/>
          </p:cNvSpPr>
          <p:nvPr>
            <p:ph idx="1"/>
          </p:nvPr>
        </p:nvSpPr>
        <p:spPr>
          <a:xfrm>
            <a:off x="194462" y="998071"/>
            <a:ext cx="4125730" cy="5178891"/>
          </a:xfrm>
        </p:spPr>
        <p:txBody>
          <a:bodyPr>
            <a:normAutofit/>
          </a:bodyPr>
          <a:lstStyle/>
          <a:p>
            <a:pPr marL="0" indent="0">
              <a:lnSpc>
                <a:spcPct val="100000"/>
              </a:lnSpc>
              <a:buNone/>
            </a:pPr>
            <a:r>
              <a:rPr lang="en-US" sz="2000" b="1">
                <a:solidFill>
                  <a:schemeClr val="bg1"/>
                </a:solidFill>
                <a:highlight>
                  <a:srgbClr val="FF6720"/>
                </a:highlight>
                <a:latin typeface="Arial" panose="020B0604020202020204" pitchFamily="34" charset="0"/>
                <a:cs typeface="Arial" panose="020B0604020202020204" pitchFamily="34" charset="0"/>
              </a:rPr>
              <a:t>BACKGROUND &amp; AIM</a:t>
            </a:r>
            <a:endParaRPr lang="en-US" sz="2000">
              <a:solidFill>
                <a:schemeClr val="bg1"/>
              </a:solidFill>
              <a:highlight>
                <a:srgbClr val="FF6720"/>
              </a:highlight>
              <a:latin typeface="Arial" panose="020B0604020202020204" pitchFamily="34" charset="0"/>
              <a:cs typeface="Arial" panose="020B0604020202020204" pitchFamily="34" charset="0"/>
            </a:endParaRPr>
          </a:p>
          <a:p>
            <a:r>
              <a:rPr lang="en-US" sz="1600">
                <a:latin typeface="Arial" panose="020B0604020202020204" pitchFamily="34" charset="0"/>
                <a:cs typeface="Arial" panose="020B0604020202020204" pitchFamily="34" charset="0"/>
              </a:rPr>
              <a:t>Although the gut</a:t>
            </a:r>
            <a:r>
              <a:rPr lang="en-US" sz="1600">
                <a:latin typeface="Aptos" panose="020B0004020202020204" pitchFamily="34" charset="0"/>
                <a:cs typeface="Arial" panose="020B0604020202020204" pitchFamily="34" charset="0"/>
              </a:rPr>
              <a:t>–</a:t>
            </a:r>
            <a:r>
              <a:rPr lang="en-US" sz="1600">
                <a:latin typeface="Arial" panose="020B0604020202020204" pitchFamily="34" charset="0"/>
                <a:cs typeface="Arial" panose="020B0604020202020204" pitchFamily="34" charset="0"/>
              </a:rPr>
              <a:t>liver axis is implicated in PSC, robust clinical and translational evidence of intestinal drivers is scarce</a:t>
            </a:r>
          </a:p>
          <a:p>
            <a:r>
              <a:rPr lang="en-US" sz="1600" b="1">
                <a:latin typeface="Arial" panose="020B0604020202020204" pitchFamily="34" charset="0"/>
                <a:cs typeface="Arial" panose="020B0604020202020204" pitchFamily="34" charset="0"/>
              </a:rPr>
              <a:t>AIM: </a:t>
            </a:r>
            <a:r>
              <a:rPr lang="en-US" sz="1600">
                <a:latin typeface="Arial" panose="020B0604020202020204" pitchFamily="34" charset="0"/>
                <a:cs typeface="Arial" panose="020B0604020202020204" pitchFamily="34" charset="0"/>
              </a:rPr>
              <a:t>To identify microbially produced molecules associated with PSC and its outcomes, and experimentally define their mechanistic role in bile duct inflammation and fibrosis using an unbiased metabolomic approach</a:t>
            </a:r>
          </a:p>
        </p:txBody>
      </p:sp>
      <p:sp>
        <p:nvSpPr>
          <p:cNvPr id="4" name="Title 3">
            <a:extLst>
              <a:ext uri="{FF2B5EF4-FFF2-40B4-BE49-F238E27FC236}">
                <a16:creationId xmlns:a16="http://schemas.microsoft.com/office/drawing/2014/main" id="{9B0D0EA6-A92B-7800-E6B1-5827A292000D}"/>
              </a:ext>
            </a:extLst>
          </p:cNvPr>
          <p:cNvSpPr>
            <a:spLocks noGrp="1"/>
          </p:cNvSpPr>
          <p:nvPr>
            <p:ph type="title"/>
          </p:nvPr>
        </p:nvSpPr>
        <p:spPr>
          <a:xfrm>
            <a:off x="838200" y="0"/>
            <a:ext cx="10515600" cy="603849"/>
          </a:xfrm>
        </p:spPr>
        <p:txBody>
          <a:bodyPr>
            <a:noAutofit/>
          </a:bodyPr>
          <a:lstStyle/>
          <a:p>
            <a:r>
              <a:rPr lang="en-US">
                <a:latin typeface="Arial" panose="020B0604020202020204" pitchFamily="34" charset="0"/>
                <a:cs typeface="Arial" panose="020B0604020202020204" pitchFamily="34" charset="0"/>
              </a:rPr>
              <a:t>The microbe-derived metabolite imidazole propionate promotes the pathogenesis of primary sclerosing cholangitis via p38–mTORC1 </a:t>
            </a:r>
            <a:r>
              <a:rPr lang="en-US" err="1">
                <a:latin typeface="Arial" panose="020B0604020202020204" pitchFamily="34" charset="0"/>
                <a:cs typeface="Arial" panose="020B0604020202020204" pitchFamily="34" charset="0"/>
              </a:rPr>
              <a:t>signalling</a:t>
            </a:r>
            <a:endParaRPr lang="en-US">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50EAEEAF-CBAD-C60F-3E75-B4548D6CB82A}"/>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br>
            <a:br>
              <a:rPr lang="en-US" sz="1000" dirty="0"/>
            </a:br>
            <a:r>
              <a:rPr lang="en-US" sz="1100" dirty="0">
                <a:latin typeface="Arial" panose="020B0604020202020204" pitchFamily="34" charset="0"/>
                <a:cs typeface="Arial" panose="020B0604020202020204" pitchFamily="34" charset="0"/>
              </a:rPr>
              <a:t>*PSC blood samples were from Norway, Sweden, and the USA.</a:t>
            </a:r>
            <a:br>
              <a:rPr lang="en-US" sz="1100" dirty="0">
                <a:latin typeface="Arial" panose="020B0604020202020204" pitchFamily="34" charset="0"/>
                <a:cs typeface="Arial" panose="020B0604020202020204" pitchFamily="34" charset="0"/>
              </a:rPr>
            </a:br>
            <a:r>
              <a:rPr lang="en-US" sz="1100" baseline="30000" dirty="0">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Controls included people with IBD without PSC, people with PBC, and people with metabolic dysfunction-associated </a:t>
            </a:r>
            <a:r>
              <a:rPr lang="en-US" sz="1100" dirty="0" err="1">
                <a:latin typeface="Arial" panose="020B0604020202020204" pitchFamily="34" charset="0"/>
                <a:cs typeface="Arial" panose="020B0604020202020204" pitchFamily="34" charset="0"/>
              </a:rPr>
              <a:t>steatotic</a:t>
            </a:r>
            <a:r>
              <a:rPr lang="en-US" sz="1100" dirty="0">
                <a:latin typeface="Arial" panose="020B0604020202020204" pitchFamily="34" charset="0"/>
                <a:cs typeface="Arial" panose="020B0604020202020204" pitchFamily="34" charset="0"/>
              </a:rPr>
              <a:t> liver disease.</a:t>
            </a:r>
            <a:br>
              <a:rPr lang="en-US" sz="1100" dirty="0">
                <a:latin typeface="Arial" panose="020B0604020202020204" pitchFamily="34" charset="0"/>
                <a:cs typeface="Arial" panose="020B0604020202020204" pitchFamily="34" charset="0"/>
              </a:rPr>
            </a:br>
            <a:r>
              <a:rPr lang="en-GB" sz="1100" dirty="0">
                <a:solidFill>
                  <a:srgbClr val="004B87"/>
                </a:solidFill>
                <a:latin typeface="Arial" panose="020B0604020202020204" pitchFamily="34" charset="0"/>
                <a:cs typeface="Arial" panose="020B0604020202020204" pitchFamily="34" charset="0"/>
              </a:rPr>
              <a:t>Molinaro A, et al. EASL Congress 2026; GS-002</a:t>
            </a:r>
          </a:p>
        </p:txBody>
      </p:sp>
      <p:cxnSp>
        <p:nvCxnSpPr>
          <p:cNvPr id="9" name="Straight Connector 8">
            <a:extLst>
              <a:ext uri="{FF2B5EF4-FFF2-40B4-BE49-F238E27FC236}">
                <a16:creationId xmlns:a16="http://schemas.microsoft.com/office/drawing/2014/main" id="{6B2DB5E9-3499-E4E0-5A4E-37905D81956C}"/>
              </a:ext>
            </a:extLst>
          </p:cNvPr>
          <p:cNvCxnSpPr>
            <a:cxnSpLocks/>
          </p:cNvCxnSpPr>
          <p:nvPr/>
        </p:nvCxnSpPr>
        <p:spPr>
          <a:xfrm>
            <a:off x="4432097" y="134076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733E9E7C-462B-FD23-317C-04D92D6A7A33}"/>
              </a:ext>
            </a:extLst>
          </p:cNvPr>
          <p:cNvSpPr txBox="1">
            <a:spLocks/>
          </p:cNvSpPr>
          <p:nvPr/>
        </p:nvSpPr>
        <p:spPr>
          <a:xfrm>
            <a:off x="4597593" y="996906"/>
            <a:ext cx="2195783" cy="45243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a:solidFill>
                  <a:schemeClr val="bg1"/>
                </a:solidFill>
                <a:highlight>
                  <a:srgbClr val="FF6720"/>
                </a:highlight>
                <a:latin typeface="Arial" panose="020B0604020202020204" pitchFamily="34" charset="0"/>
                <a:cs typeface="Arial" panose="020B0604020202020204" pitchFamily="34" charset="0"/>
              </a:rPr>
              <a:t>METHODS</a:t>
            </a:r>
          </a:p>
        </p:txBody>
      </p:sp>
      <p:sp>
        <p:nvSpPr>
          <p:cNvPr id="31" name="Rectangle 30">
            <a:extLst>
              <a:ext uri="{FF2B5EF4-FFF2-40B4-BE49-F238E27FC236}">
                <a16:creationId xmlns:a16="http://schemas.microsoft.com/office/drawing/2014/main" id="{5C9D6BDC-D44E-F3DD-DCB5-12ECE42A3AA7}"/>
              </a:ext>
            </a:extLst>
          </p:cNvPr>
          <p:cNvSpPr/>
          <p:nvPr/>
        </p:nvSpPr>
        <p:spPr>
          <a:xfrm>
            <a:off x="4852112" y="1515090"/>
            <a:ext cx="2642807"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latin typeface="Arial" panose="020B0604020202020204"/>
              </a:rPr>
              <a:t>Identify putative </a:t>
            </a:r>
            <a:br>
              <a:rPr lang="en-GB" sz="1400" b="1">
                <a:solidFill>
                  <a:schemeClr val="tx2"/>
                </a:solidFill>
                <a:latin typeface="Arial" panose="020B0604020202020204"/>
              </a:rPr>
            </a:br>
            <a:r>
              <a:rPr lang="en-GB" sz="1400" b="1">
                <a:solidFill>
                  <a:schemeClr val="tx2"/>
                </a:solidFill>
                <a:latin typeface="Arial" panose="020B0604020202020204"/>
              </a:rPr>
              <a:t>microbiota-derived drivers</a:t>
            </a:r>
            <a:endParaRPr kumimoji="0" lang="en-GB" sz="1400" b="1" u="none" strike="noStrike" kern="1200" cap="none" spc="0" normalizeH="0" baseline="0" noProof="0">
              <a:ln>
                <a:noFill/>
              </a:ln>
              <a:solidFill>
                <a:schemeClr val="tx2"/>
              </a:solidFill>
              <a:effectLst/>
              <a:uLnTx/>
              <a:uFillTx/>
              <a:latin typeface="Arial" panose="020B0604020202020204"/>
              <a:ea typeface="+mn-ea"/>
              <a:cs typeface="+mn-cs"/>
            </a:endParaRPr>
          </a:p>
        </p:txBody>
      </p:sp>
      <p:grpSp>
        <p:nvGrpSpPr>
          <p:cNvPr id="57" name="Group 56">
            <a:extLst>
              <a:ext uri="{FF2B5EF4-FFF2-40B4-BE49-F238E27FC236}">
                <a16:creationId xmlns:a16="http://schemas.microsoft.com/office/drawing/2014/main" id="{0F93F3D7-183A-F129-FDA4-4A270C97A373}"/>
              </a:ext>
            </a:extLst>
          </p:cNvPr>
          <p:cNvGrpSpPr/>
          <p:nvPr/>
        </p:nvGrpSpPr>
        <p:grpSpPr>
          <a:xfrm>
            <a:off x="4694611" y="1953485"/>
            <a:ext cx="2957809" cy="4381810"/>
            <a:chOff x="5340447" y="1953485"/>
            <a:chExt cx="2957809" cy="4381810"/>
          </a:xfrm>
        </p:grpSpPr>
        <p:cxnSp>
          <p:nvCxnSpPr>
            <p:cNvPr id="33" name="Connector: Elbow 32">
              <a:extLst>
                <a:ext uri="{FF2B5EF4-FFF2-40B4-BE49-F238E27FC236}">
                  <a16:creationId xmlns:a16="http://schemas.microsoft.com/office/drawing/2014/main" id="{ECD4D04E-ACD4-7638-B747-226D9C2A34A6}"/>
                </a:ext>
              </a:extLst>
            </p:cNvPr>
            <p:cNvCxnSpPr>
              <a:cxnSpLocks/>
              <a:stCxn id="35" idx="2"/>
              <a:endCxn id="40" idx="0"/>
            </p:cNvCxnSpPr>
            <p:nvPr/>
          </p:nvCxnSpPr>
          <p:spPr>
            <a:xfrm flipH="1">
              <a:off x="6804913" y="2645435"/>
              <a:ext cx="14699" cy="451296"/>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5AC8F54B-F4B2-5A9F-41E4-3BF74316F870}"/>
                </a:ext>
              </a:extLst>
            </p:cNvPr>
            <p:cNvGrpSpPr/>
            <p:nvPr/>
          </p:nvGrpSpPr>
          <p:grpSpPr>
            <a:xfrm>
              <a:off x="5423760" y="1953485"/>
              <a:ext cx="2364773" cy="817962"/>
              <a:chOff x="5257250" y="1953485"/>
              <a:chExt cx="2273116" cy="817962"/>
            </a:xfrm>
          </p:grpSpPr>
          <p:sp>
            <p:nvSpPr>
              <p:cNvPr id="35" name="Rectangle 34">
                <a:extLst>
                  <a:ext uri="{FF2B5EF4-FFF2-40B4-BE49-F238E27FC236}">
                    <a16:creationId xmlns:a16="http://schemas.microsoft.com/office/drawing/2014/main" id="{57DD95E5-85A0-8BA0-0943-2915D41CDD55}"/>
                  </a:ext>
                </a:extLst>
              </p:cNvPr>
              <p:cNvSpPr/>
              <p:nvPr/>
            </p:nvSpPr>
            <p:spPr>
              <a:xfrm>
                <a:off x="5667633" y="2073720"/>
                <a:ext cx="1862733" cy="5717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lvl="0" algn="ctr">
                  <a:defRPr/>
                </a:pPr>
                <a:r>
                  <a:rPr lang="en-GB" sz="1400" b="1">
                    <a:solidFill>
                      <a:schemeClr val="bg1"/>
                    </a:solidFill>
                    <a:latin typeface="Arial" panose="020B0604020202020204"/>
                  </a:rPr>
                  <a:t>Untargeted </a:t>
                </a:r>
                <a:br>
                  <a:rPr lang="en-GB" sz="1400" b="1">
                    <a:solidFill>
                      <a:schemeClr val="bg1"/>
                    </a:solidFill>
                    <a:latin typeface="Arial" panose="020B0604020202020204"/>
                  </a:rPr>
                </a:br>
                <a:r>
                  <a:rPr lang="en-GB" sz="1400" b="1">
                    <a:solidFill>
                      <a:schemeClr val="bg1"/>
                    </a:solidFill>
                    <a:latin typeface="Arial" panose="020B0604020202020204"/>
                  </a:rPr>
                  <a:t>LC-MS/MS</a:t>
                </a:r>
              </a:p>
            </p:txBody>
          </p:sp>
          <p:sp>
            <p:nvSpPr>
              <p:cNvPr id="34" name="Oval 33">
                <a:extLst>
                  <a:ext uri="{FF2B5EF4-FFF2-40B4-BE49-F238E27FC236}">
                    <a16:creationId xmlns:a16="http://schemas.microsoft.com/office/drawing/2014/main" id="{55463217-EE88-CD2D-4648-F0965AFC489E}"/>
                  </a:ext>
                </a:extLst>
              </p:cNvPr>
              <p:cNvSpPr/>
              <p:nvPr/>
            </p:nvSpPr>
            <p:spPr>
              <a:xfrm>
                <a:off x="5308173" y="2001124"/>
                <a:ext cx="718921" cy="718921"/>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36" name="Graphic 35">
                <a:extLst>
                  <a:ext uri="{FF2B5EF4-FFF2-40B4-BE49-F238E27FC236}">
                    <a16:creationId xmlns:a16="http://schemas.microsoft.com/office/drawing/2014/main" id="{BB351498-1D17-224F-A667-1241480A0EE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57250" y="1953485"/>
                <a:ext cx="817962" cy="817962"/>
              </a:xfrm>
              <a:prstGeom prst="rect">
                <a:avLst/>
              </a:prstGeom>
            </p:spPr>
          </p:pic>
        </p:grpSp>
        <p:sp>
          <p:nvSpPr>
            <p:cNvPr id="46" name="Rectangle 45">
              <a:extLst>
                <a:ext uri="{FF2B5EF4-FFF2-40B4-BE49-F238E27FC236}">
                  <a16:creationId xmlns:a16="http://schemas.microsoft.com/office/drawing/2014/main" id="{CB8B1C78-EFE0-32E1-2A42-2C044EEC5560}"/>
                </a:ext>
              </a:extLst>
            </p:cNvPr>
            <p:cNvSpPr/>
            <p:nvPr/>
          </p:nvSpPr>
          <p:spPr>
            <a:xfrm>
              <a:off x="5655448" y="3375953"/>
              <a:ext cx="2642808" cy="114706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endParaRPr kumimoji="0" lang="en-US" sz="1300" b="0" i="0" u="none" strike="noStrike" kern="1200" cap="none" spc="0" normalizeH="0" baseline="0" noProof="0">
                <a:ln>
                  <a:noFill/>
                </a:ln>
                <a:solidFill>
                  <a:schemeClr val="tx2"/>
                </a:solidFill>
                <a:effectLst/>
                <a:uLnTx/>
                <a:uFillTx/>
                <a:latin typeface="Arial" panose="020B0604020202020204"/>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en-US" sz="1300" i="0" u="none" strike="noStrike" kern="1200" cap="none" spc="0" normalizeH="0" baseline="0" noProof="0">
                  <a:ln>
                    <a:noFill/>
                  </a:ln>
                  <a:solidFill>
                    <a:schemeClr val="tx2"/>
                  </a:solidFill>
                  <a:effectLst/>
                  <a:uLnTx/>
                  <a:uFillTx/>
                  <a:latin typeface="Arial" panose="020B0604020202020204"/>
                  <a:ea typeface="+mn-ea"/>
                  <a:cs typeface="+mn-cs"/>
                </a:rPr>
                <a:t>People with PSC before or after liver transplant: n=161</a:t>
              </a:r>
            </a:p>
            <a:p>
              <a:pPr marR="0" lvl="0" defTabSz="914400" rtl="0" eaLnBrk="1" fontAlgn="auto" latinLnBrk="0" hangingPunct="1">
                <a:lnSpc>
                  <a:spcPct val="100000"/>
                </a:lnSpc>
                <a:spcBef>
                  <a:spcPts val="0"/>
                </a:spcBef>
                <a:spcAft>
                  <a:spcPts val="0"/>
                </a:spcAft>
                <a:buClrTx/>
                <a:buSzTx/>
                <a:tabLst/>
                <a:defRPr/>
              </a:pPr>
              <a:r>
                <a:rPr lang="en-US" sz="1300">
                  <a:solidFill>
                    <a:schemeClr val="tx2"/>
                  </a:solidFill>
                  <a:latin typeface="Arial" panose="020B0604020202020204"/>
                </a:rPr>
                <a:t>Healthy controls: n=32</a:t>
              </a:r>
              <a:endParaRPr kumimoji="0" lang="en-US" sz="1300" i="0" u="none" strike="noStrike" kern="1200" cap="none" spc="0" normalizeH="0" baseline="0" noProof="0">
                <a:ln>
                  <a:noFill/>
                </a:ln>
                <a:solidFill>
                  <a:schemeClr val="tx2"/>
                </a:solidFill>
                <a:effectLst/>
                <a:uLnTx/>
                <a:uFillTx/>
                <a:latin typeface="Arial" panose="020B0604020202020204"/>
                <a:ea typeface="+mn-ea"/>
                <a:cs typeface="+mn-cs"/>
              </a:endParaRPr>
            </a:p>
          </p:txBody>
        </p:sp>
        <p:sp>
          <p:nvSpPr>
            <p:cNvPr id="40" name="Rectangle 39">
              <a:extLst>
                <a:ext uri="{FF2B5EF4-FFF2-40B4-BE49-F238E27FC236}">
                  <a16:creationId xmlns:a16="http://schemas.microsoft.com/office/drawing/2014/main" id="{35D5D6EF-4F32-A642-BE2C-56E4F20DE143}"/>
                </a:ext>
              </a:extLst>
            </p:cNvPr>
            <p:cNvSpPr/>
            <p:nvPr/>
          </p:nvSpPr>
          <p:spPr>
            <a:xfrm>
              <a:off x="5663240" y="3096731"/>
              <a:ext cx="2283346" cy="572400"/>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latin typeface="Arial" panose="020B0604020202020204"/>
                </a:rPr>
                <a:t>Profile &gt;1,100 </a:t>
              </a:r>
              <a:br>
                <a:rPr lang="en-GB" sz="1400" b="1">
                  <a:solidFill>
                    <a:schemeClr val="accent2"/>
                  </a:solidFill>
                  <a:latin typeface="Arial" panose="020B0604020202020204"/>
                </a:rPr>
              </a:br>
              <a:r>
                <a:rPr lang="en-GB" sz="1400" b="1">
                  <a:solidFill>
                    <a:schemeClr val="accent2"/>
                  </a:solidFill>
                  <a:latin typeface="Arial" panose="020B0604020202020204"/>
                </a:rPr>
                <a:t>plasma metabolites</a:t>
              </a:r>
              <a:endParaRPr kumimoji="0" lang="en-GB" sz="1400" b="1"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41" name="Oval 40">
              <a:extLst>
                <a:ext uri="{FF2B5EF4-FFF2-40B4-BE49-F238E27FC236}">
                  <a16:creationId xmlns:a16="http://schemas.microsoft.com/office/drawing/2014/main" id="{0AF64D86-1F15-A54A-B05F-23A5D26F6257}"/>
                </a:ext>
              </a:extLst>
            </p:cNvPr>
            <p:cNvSpPr>
              <a:spLocks noChangeAspect="1"/>
            </p:cNvSpPr>
            <p:nvPr/>
          </p:nvSpPr>
          <p:spPr>
            <a:xfrm>
              <a:off x="5340447" y="3067931"/>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45" name="Graphic 44">
              <a:extLst>
                <a:ext uri="{FF2B5EF4-FFF2-40B4-BE49-F238E27FC236}">
                  <a16:creationId xmlns:a16="http://schemas.microsoft.com/office/drawing/2014/main" id="{0BF62935-3BF8-D00F-A4A7-4DAF5F1C264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475188" y="3202672"/>
              <a:ext cx="360519" cy="360519"/>
            </a:xfrm>
            <a:prstGeom prst="rect">
              <a:avLst/>
            </a:prstGeom>
          </p:spPr>
        </p:pic>
        <p:sp>
          <p:nvSpPr>
            <p:cNvPr id="51" name="Rectangle 50">
              <a:extLst>
                <a:ext uri="{FF2B5EF4-FFF2-40B4-BE49-F238E27FC236}">
                  <a16:creationId xmlns:a16="http://schemas.microsoft.com/office/drawing/2014/main" id="{F4344207-C6AB-B76E-9173-F6F872D447A7}"/>
                </a:ext>
              </a:extLst>
            </p:cNvPr>
            <p:cNvSpPr/>
            <p:nvPr/>
          </p:nvSpPr>
          <p:spPr>
            <a:xfrm>
              <a:off x="5655448" y="4741077"/>
              <a:ext cx="2642808" cy="159421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kumimoji="0" lang="en-US" sz="1300" b="0" i="0" u="none" strike="noStrike" kern="1200" cap="none" spc="0" normalizeH="0" baseline="0" noProof="0">
                  <a:ln>
                    <a:noFill/>
                  </a:ln>
                  <a:solidFill>
                    <a:schemeClr val="tx2"/>
                  </a:solidFill>
                  <a:effectLst/>
                  <a:uLnTx/>
                  <a:uFillTx/>
                  <a:latin typeface="Arial" panose="020B0604020202020204"/>
                  <a:ea typeface="+mn-ea"/>
                  <a:cs typeface="+mn-cs"/>
                </a:rPr>
                <a:t>Prioritize metabolites that: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solidFill>
                    <a:schemeClr val="tx2"/>
                  </a:solidFill>
                  <a:latin typeface="Arial" panose="020B0604020202020204"/>
                </a:rPr>
                <a:t>Were differentially abundant in PSC</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300" i="0" u="none" strike="noStrike" kern="1200" cap="none" spc="0" normalizeH="0" baseline="0" noProof="0">
                  <a:ln>
                    <a:noFill/>
                  </a:ln>
                  <a:solidFill>
                    <a:schemeClr val="tx2"/>
                  </a:solidFill>
                  <a:effectLst/>
                  <a:uLnTx/>
                  <a:uFillTx/>
                  <a:latin typeface="Arial" panose="020B0604020202020204"/>
                  <a:ea typeface="+mn-ea"/>
                  <a:cs typeface="+mn-cs"/>
                </a:rPr>
                <a:t>Predicted LT-free survival</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a:solidFill>
                    <a:schemeClr val="tx2"/>
                  </a:solidFill>
                  <a:latin typeface="Arial" panose="020B0604020202020204"/>
                </a:rPr>
                <a:t>Remained altered despite LT</a:t>
              </a:r>
              <a:endParaRPr kumimoji="0" lang="en-US" sz="1300" i="0" u="none" strike="noStrike" kern="1200" cap="none" spc="0" normalizeH="0" baseline="0" noProof="0">
                <a:ln>
                  <a:noFill/>
                </a:ln>
                <a:solidFill>
                  <a:schemeClr val="tx2"/>
                </a:solidFill>
                <a:effectLst/>
                <a:uLnTx/>
                <a:uFillTx/>
                <a:latin typeface="Arial" panose="020B0604020202020204"/>
                <a:ea typeface="+mn-ea"/>
                <a:cs typeface="+mn-cs"/>
              </a:endParaRPr>
            </a:p>
          </p:txBody>
        </p:sp>
        <p:cxnSp>
          <p:nvCxnSpPr>
            <p:cNvPr id="52" name="Straight Connector 51">
              <a:extLst>
                <a:ext uri="{FF2B5EF4-FFF2-40B4-BE49-F238E27FC236}">
                  <a16:creationId xmlns:a16="http://schemas.microsoft.com/office/drawing/2014/main" id="{FA08A4C3-D42E-00E0-BFDE-93324E88120B}"/>
                </a:ext>
              </a:extLst>
            </p:cNvPr>
            <p:cNvCxnSpPr>
              <a:cxnSpLocks/>
              <a:stCxn id="51" idx="0"/>
              <a:endCxn id="46" idx="2"/>
            </p:cNvCxnSpPr>
            <p:nvPr/>
          </p:nvCxnSpPr>
          <p:spPr>
            <a:xfrm flipV="1">
              <a:off x="6976852" y="4523017"/>
              <a:ext cx="0" cy="218060"/>
            </a:xfrm>
            <a:prstGeom prst="line">
              <a:avLst/>
            </a:prstGeom>
            <a:ln w="28575">
              <a:solidFill>
                <a:schemeClr val="accent2"/>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8" name="Rectangle 57">
            <a:extLst>
              <a:ext uri="{FF2B5EF4-FFF2-40B4-BE49-F238E27FC236}">
                <a16:creationId xmlns:a16="http://schemas.microsoft.com/office/drawing/2014/main" id="{D00FF4EC-9636-C227-8F22-45308231D35B}"/>
              </a:ext>
            </a:extLst>
          </p:cNvPr>
          <p:cNvSpPr/>
          <p:nvPr/>
        </p:nvSpPr>
        <p:spPr>
          <a:xfrm>
            <a:off x="8799629" y="1515090"/>
            <a:ext cx="2642807"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latin typeface="Arial" panose="020B0604020202020204"/>
              </a:rPr>
              <a:t>Targeted technical and clinical validation</a:t>
            </a:r>
            <a:endParaRPr kumimoji="0" lang="en-GB" sz="1400" b="1" u="none" strike="noStrike" kern="1200" cap="none" spc="0" normalizeH="0" baseline="0" noProof="0">
              <a:ln>
                <a:noFill/>
              </a:ln>
              <a:solidFill>
                <a:schemeClr val="tx2"/>
              </a:solidFill>
              <a:effectLst/>
              <a:uLnTx/>
              <a:uFillTx/>
              <a:latin typeface="Arial" panose="020B0604020202020204"/>
              <a:ea typeface="+mn-ea"/>
              <a:cs typeface="+mn-cs"/>
            </a:endParaRPr>
          </a:p>
        </p:txBody>
      </p:sp>
      <p:grpSp>
        <p:nvGrpSpPr>
          <p:cNvPr id="70" name="Group 69">
            <a:extLst>
              <a:ext uri="{FF2B5EF4-FFF2-40B4-BE49-F238E27FC236}">
                <a16:creationId xmlns:a16="http://schemas.microsoft.com/office/drawing/2014/main" id="{35EC401A-15B4-93AF-EA97-8516C11A8636}"/>
              </a:ext>
            </a:extLst>
          </p:cNvPr>
          <p:cNvGrpSpPr/>
          <p:nvPr/>
        </p:nvGrpSpPr>
        <p:grpSpPr>
          <a:xfrm>
            <a:off x="8244526" y="2124233"/>
            <a:ext cx="1777632" cy="630000"/>
            <a:chOff x="8579920" y="2124233"/>
            <a:chExt cx="1777632" cy="630000"/>
          </a:xfrm>
        </p:grpSpPr>
        <p:sp>
          <p:nvSpPr>
            <p:cNvPr id="59" name="Rectangle 58">
              <a:extLst>
                <a:ext uri="{FF2B5EF4-FFF2-40B4-BE49-F238E27FC236}">
                  <a16:creationId xmlns:a16="http://schemas.microsoft.com/office/drawing/2014/main" id="{A0B7B925-B548-94EC-2018-75B40EC3F152}"/>
                </a:ext>
              </a:extLst>
            </p:cNvPr>
            <p:cNvSpPr/>
            <p:nvPr/>
          </p:nvSpPr>
          <p:spPr>
            <a:xfrm>
              <a:off x="8896573" y="2153033"/>
              <a:ext cx="1460979" cy="572400"/>
            </a:xfrm>
            <a:prstGeom prst="rect">
              <a:avLst/>
            </a:prstGeom>
            <a:solidFill>
              <a:schemeClr val="accent2">
                <a:lumMod val="40000"/>
                <a:lumOff val="6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accent2"/>
                  </a:solidFill>
                  <a:latin typeface="Arial" panose="020B0604020202020204"/>
                </a:rPr>
                <a:t>PSC*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a:ln>
                    <a:noFill/>
                  </a:ln>
                  <a:solidFill>
                    <a:schemeClr val="accent2"/>
                  </a:solidFill>
                  <a:effectLst/>
                  <a:uLnTx/>
                  <a:uFillTx/>
                  <a:latin typeface="Arial" panose="020B0604020202020204"/>
                  <a:ea typeface="+mn-ea"/>
                  <a:cs typeface="+mn-cs"/>
                </a:rPr>
                <a:t>(n</a:t>
              </a:r>
              <a:r>
                <a:rPr lang="en-GB" sz="1400">
                  <a:solidFill>
                    <a:schemeClr val="accent2"/>
                  </a:solidFill>
                  <a:latin typeface="Arial" panose="020B0604020202020204"/>
                </a:rPr>
                <a:t>&gt;1,600)</a:t>
              </a:r>
              <a:endParaRPr kumimoji="0" lang="en-GB" sz="1400" u="none" strike="noStrike" kern="1200" cap="none" spc="0" normalizeH="0" baseline="0" noProof="0">
                <a:ln>
                  <a:noFill/>
                </a:ln>
                <a:solidFill>
                  <a:schemeClr val="accent2"/>
                </a:solidFill>
                <a:effectLst/>
                <a:uLnTx/>
                <a:uFillTx/>
                <a:latin typeface="Arial" panose="020B0604020202020204"/>
                <a:ea typeface="+mn-ea"/>
                <a:cs typeface="+mn-cs"/>
              </a:endParaRPr>
            </a:p>
          </p:txBody>
        </p:sp>
        <p:sp>
          <p:nvSpPr>
            <p:cNvPr id="60" name="Oval 59">
              <a:extLst>
                <a:ext uri="{FF2B5EF4-FFF2-40B4-BE49-F238E27FC236}">
                  <a16:creationId xmlns:a16="http://schemas.microsoft.com/office/drawing/2014/main" id="{D9345DC5-4093-5DBA-8B91-9F9130E9C880}"/>
                </a:ext>
              </a:extLst>
            </p:cNvPr>
            <p:cNvSpPr>
              <a:spLocks noChangeAspect="1"/>
            </p:cNvSpPr>
            <p:nvPr/>
          </p:nvSpPr>
          <p:spPr>
            <a:xfrm>
              <a:off x="8579920" y="2124233"/>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61" name="Group 60">
              <a:extLst>
                <a:ext uri="{FF2B5EF4-FFF2-40B4-BE49-F238E27FC236}">
                  <a16:creationId xmlns:a16="http://schemas.microsoft.com/office/drawing/2014/main" id="{BE47CBAB-F36D-77BD-D8C8-4C828692125F}"/>
                </a:ext>
              </a:extLst>
            </p:cNvPr>
            <p:cNvGrpSpPr/>
            <p:nvPr/>
          </p:nvGrpSpPr>
          <p:grpSpPr>
            <a:xfrm>
              <a:off x="8664561" y="2253799"/>
              <a:ext cx="460719" cy="370869"/>
              <a:chOff x="6676480" y="3913730"/>
              <a:chExt cx="886568" cy="603248"/>
            </a:xfrm>
          </p:grpSpPr>
          <p:sp>
            <p:nvSpPr>
              <p:cNvPr id="62" name="Freeform: Shape 61">
                <a:extLst>
                  <a:ext uri="{FF2B5EF4-FFF2-40B4-BE49-F238E27FC236}">
                    <a16:creationId xmlns:a16="http://schemas.microsoft.com/office/drawing/2014/main" id="{646F3365-7A88-2677-F651-262827C89D24}"/>
                  </a:ext>
                </a:extLst>
              </p:cNvPr>
              <p:cNvSpPr/>
              <p:nvPr/>
            </p:nvSpPr>
            <p:spPr>
              <a:xfrm>
                <a:off x="6847615" y="4376041"/>
                <a:ext cx="93999" cy="67369"/>
              </a:xfrm>
              <a:custGeom>
                <a:avLst/>
                <a:gdLst>
                  <a:gd name="csX0" fmla="*/ 16686 w 93999"/>
                  <a:gd name="csY0" fmla="*/ 0 h 67369"/>
                  <a:gd name="csX1" fmla="*/ 15307 w 93999"/>
                  <a:gd name="csY1" fmla="*/ 0 h 67369"/>
                  <a:gd name="csX2" fmla="*/ 1124 w 93999"/>
                  <a:gd name="csY2" fmla="*/ 3941 h 67369"/>
                  <a:gd name="csX3" fmla="*/ 23185 w 93999"/>
                  <a:gd name="csY3" fmla="*/ 66875 h 67369"/>
                  <a:gd name="csX4" fmla="*/ 23188 w 93999"/>
                  <a:gd name="csY4" fmla="*/ 66875 h 67369"/>
                  <a:gd name="csX5" fmla="*/ 29292 w 93999"/>
                  <a:gd name="csY5" fmla="*/ 67369 h 67369"/>
                  <a:gd name="csX6" fmla="*/ 94000 w 93999"/>
                  <a:gd name="csY6" fmla="*/ 12411 h 67369"/>
                  <a:gd name="csX7" fmla="*/ 66226 w 93999"/>
                  <a:gd name="csY7" fmla="*/ 7586 h 67369"/>
                  <a:gd name="csX8" fmla="*/ 16686 w 93999"/>
                  <a:gd name="csY8" fmla="*/ 1 h 6736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3999" h="67369">
                    <a:moveTo>
                      <a:pt x="16686" y="0"/>
                    </a:moveTo>
                    <a:lnTo>
                      <a:pt x="15307" y="0"/>
                    </a:lnTo>
                    <a:cubicBezTo>
                      <a:pt x="10306" y="-25"/>
                      <a:pt x="5394" y="1337"/>
                      <a:pt x="1124" y="3941"/>
                    </a:cubicBezTo>
                    <a:cubicBezTo>
                      <a:pt x="-1438" y="26200"/>
                      <a:pt x="-1633" y="63034"/>
                      <a:pt x="23185" y="66875"/>
                    </a:cubicBezTo>
                    <a:lnTo>
                      <a:pt x="23188" y="66875"/>
                    </a:lnTo>
                    <a:cubicBezTo>
                      <a:pt x="25208" y="67186"/>
                      <a:pt x="27247" y="67350"/>
                      <a:pt x="29292" y="67369"/>
                    </a:cubicBezTo>
                    <a:cubicBezTo>
                      <a:pt x="57066" y="67369"/>
                      <a:pt x="83067" y="36838"/>
                      <a:pt x="94000" y="12411"/>
                    </a:cubicBezTo>
                    <a:cubicBezTo>
                      <a:pt x="84615" y="11639"/>
                      <a:pt x="75321" y="10026"/>
                      <a:pt x="66226" y="7586"/>
                    </a:cubicBezTo>
                    <a:cubicBezTo>
                      <a:pt x="50026" y="3322"/>
                      <a:pt x="33421" y="780"/>
                      <a:pt x="16686" y="1"/>
                    </a:cubicBezTo>
                    <a:close/>
                  </a:path>
                </a:pathLst>
              </a:custGeom>
              <a:solidFill>
                <a:schemeClr val="bg1"/>
              </a:solidFill>
              <a:ln w="818" cap="flat">
                <a:solidFill>
                  <a:schemeClr val="accent5">
                    <a:lumMod val="40000"/>
                    <a:lumOff val="60000"/>
                  </a:schemeClr>
                </a:solidFill>
                <a:prstDash val="solid"/>
                <a:miter/>
              </a:ln>
            </p:spPr>
            <p:txBody>
              <a:bodyPr/>
              <a:lstStyle/>
              <a:p>
                <a:endParaRPr lang="en-NZ"/>
              </a:p>
            </p:txBody>
          </p:sp>
          <p:sp>
            <p:nvSpPr>
              <p:cNvPr id="63" name="Freeform: Shape 62">
                <a:extLst>
                  <a:ext uri="{FF2B5EF4-FFF2-40B4-BE49-F238E27FC236}">
                    <a16:creationId xmlns:a16="http://schemas.microsoft.com/office/drawing/2014/main" id="{07363244-CB3B-EF04-326D-671B2BC33C91}"/>
                  </a:ext>
                </a:extLst>
              </p:cNvPr>
              <p:cNvSpPr/>
              <p:nvPr/>
            </p:nvSpPr>
            <p:spPr>
              <a:xfrm>
                <a:off x="6676480" y="3913730"/>
                <a:ext cx="462900" cy="603248"/>
              </a:xfrm>
              <a:custGeom>
                <a:avLst/>
                <a:gdLst>
                  <a:gd name="csX0" fmla="*/ 462901 w 462900"/>
                  <a:gd name="csY0" fmla="*/ 19701 h 603248"/>
                  <a:gd name="csX1" fmla="*/ 358108 w 462900"/>
                  <a:gd name="csY1" fmla="*/ 3 h 603248"/>
                  <a:gd name="csX2" fmla="*/ 325410 w 462900"/>
                  <a:gd name="csY2" fmla="*/ 3154 h 603248"/>
                  <a:gd name="csX3" fmla="*/ 273898 w 462900"/>
                  <a:gd name="csY3" fmla="*/ 8867 h 603248"/>
                  <a:gd name="csX4" fmla="*/ 273898 w 462900"/>
                  <a:gd name="csY4" fmla="*/ 8864 h 603248"/>
                  <a:gd name="csX5" fmla="*/ 273112 w 462900"/>
                  <a:gd name="csY5" fmla="*/ 13003 h 603248"/>
                  <a:gd name="csX6" fmla="*/ 256271 w 462900"/>
                  <a:gd name="csY6" fmla="*/ 98492 h 603248"/>
                  <a:gd name="csX7" fmla="*/ 276853 w 462900"/>
                  <a:gd name="csY7" fmla="*/ 176399 h 603248"/>
                  <a:gd name="csX8" fmla="*/ 276853 w 462900"/>
                  <a:gd name="csY8" fmla="*/ 176395 h 603248"/>
                  <a:gd name="csX9" fmla="*/ 251936 w 462900"/>
                  <a:gd name="csY9" fmla="*/ 197472 h 603248"/>
                  <a:gd name="csX10" fmla="*/ 224557 w 462900"/>
                  <a:gd name="csY10" fmla="*/ 227019 h 603248"/>
                  <a:gd name="csX11" fmla="*/ 203481 w 462900"/>
                  <a:gd name="csY11" fmla="*/ 258438 h 603248"/>
                  <a:gd name="csX12" fmla="*/ 142219 w 462900"/>
                  <a:gd name="csY12" fmla="*/ 279318 h 603248"/>
                  <a:gd name="csX13" fmla="*/ 124984 w 462900"/>
                  <a:gd name="csY13" fmla="*/ 279318 h 603248"/>
                  <a:gd name="csX14" fmla="*/ 115135 w 462900"/>
                  <a:gd name="csY14" fmla="*/ 315168 h 603248"/>
                  <a:gd name="csX15" fmla="*/ 97800 w 462900"/>
                  <a:gd name="csY15" fmla="*/ 374262 h 603248"/>
                  <a:gd name="csX16" fmla="*/ 74457 w 462900"/>
                  <a:gd name="csY16" fmla="*/ 381844 h 603248"/>
                  <a:gd name="csX17" fmla="*/ 65692 w 462900"/>
                  <a:gd name="csY17" fmla="*/ 381155 h 603248"/>
                  <a:gd name="csX18" fmla="*/ 0 w 462900"/>
                  <a:gd name="csY18" fmla="*/ 349835 h 603248"/>
                  <a:gd name="csX19" fmla="*/ 85095 w 462900"/>
                  <a:gd name="csY19" fmla="*/ 603248 h 603248"/>
                  <a:gd name="csX20" fmla="*/ 94450 w 462900"/>
                  <a:gd name="csY20" fmla="*/ 599209 h 603248"/>
                  <a:gd name="csX21" fmla="*/ 186143 w 462900"/>
                  <a:gd name="csY21" fmla="*/ 448028 h 603248"/>
                  <a:gd name="csX22" fmla="*/ 188015 w 462900"/>
                  <a:gd name="csY22" fmla="*/ 448028 h 603248"/>
                  <a:gd name="csX23" fmla="*/ 268974 w 462900"/>
                  <a:gd name="csY23" fmla="*/ 460633 h 603248"/>
                  <a:gd name="csX24" fmla="*/ 310438 w 462900"/>
                  <a:gd name="csY24" fmla="*/ 440936 h 603248"/>
                  <a:gd name="csX25" fmla="*/ 361456 w 462900"/>
                  <a:gd name="csY25" fmla="*/ 386866 h 603248"/>
                  <a:gd name="csX26" fmla="*/ 462900 w 462900"/>
                  <a:gd name="csY26" fmla="*/ 19698 h 60324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62900" h="603248">
                    <a:moveTo>
                      <a:pt x="462901" y="19701"/>
                    </a:moveTo>
                    <a:cubicBezTo>
                      <a:pt x="429157" y="7909"/>
                      <a:pt x="393830" y="1266"/>
                      <a:pt x="358108" y="3"/>
                    </a:cubicBezTo>
                    <a:cubicBezTo>
                      <a:pt x="347131" y="-61"/>
                      <a:pt x="336172" y="993"/>
                      <a:pt x="325410" y="3154"/>
                    </a:cubicBezTo>
                    <a:cubicBezTo>
                      <a:pt x="312804" y="5716"/>
                      <a:pt x="294879" y="6995"/>
                      <a:pt x="273898" y="8867"/>
                    </a:cubicBezTo>
                    <a:lnTo>
                      <a:pt x="273898" y="8864"/>
                    </a:lnTo>
                    <a:cubicBezTo>
                      <a:pt x="274033" y="10291"/>
                      <a:pt x="273760" y="11724"/>
                      <a:pt x="273112" y="13003"/>
                    </a:cubicBezTo>
                    <a:cubicBezTo>
                      <a:pt x="250853" y="52399"/>
                      <a:pt x="245239" y="80763"/>
                      <a:pt x="256271" y="98492"/>
                    </a:cubicBezTo>
                    <a:cubicBezTo>
                      <a:pt x="277052" y="131880"/>
                      <a:pt x="283945" y="158176"/>
                      <a:pt x="276853" y="176399"/>
                    </a:cubicBezTo>
                    <a:lnTo>
                      <a:pt x="276853" y="176395"/>
                    </a:lnTo>
                    <a:cubicBezTo>
                      <a:pt x="272509" y="187084"/>
                      <a:pt x="263195" y="194961"/>
                      <a:pt x="251936" y="197472"/>
                    </a:cubicBezTo>
                    <a:cubicBezTo>
                      <a:pt x="237557" y="201412"/>
                      <a:pt x="231745" y="212540"/>
                      <a:pt x="224557" y="227019"/>
                    </a:cubicBezTo>
                    <a:cubicBezTo>
                      <a:pt x="219315" y="238586"/>
                      <a:pt x="212195" y="249201"/>
                      <a:pt x="203481" y="258438"/>
                    </a:cubicBezTo>
                    <a:cubicBezTo>
                      <a:pt x="182503" y="278825"/>
                      <a:pt x="166448" y="279020"/>
                      <a:pt x="142219" y="279318"/>
                    </a:cubicBezTo>
                    <a:lnTo>
                      <a:pt x="124984" y="279318"/>
                    </a:lnTo>
                    <a:cubicBezTo>
                      <a:pt x="118681" y="279318"/>
                      <a:pt x="116218" y="294386"/>
                      <a:pt x="115135" y="315168"/>
                    </a:cubicBezTo>
                    <a:cubicBezTo>
                      <a:pt x="114051" y="335950"/>
                      <a:pt x="113067" y="362146"/>
                      <a:pt x="97800" y="374262"/>
                    </a:cubicBezTo>
                    <a:cubicBezTo>
                      <a:pt x="91157" y="379462"/>
                      <a:pt x="82889" y="382149"/>
                      <a:pt x="74457" y="381844"/>
                    </a:cubicBezTo>
                    <a:cubicBezTo>
                      <a:pt x="71524" y="381847"/>
                      <a:pt x="68590" y="381617"/>
                      <a:pt x="65692" y="381155"/>
                    </a:cubicBezTo>
                    <a:cubicBezTo>
                      <a:pt x="41201" y="377372"/>
                      <a:pt x="18358" y="366481"/>
                      <a:pt x="0" y="349835"/>
                    </a:cubicBezTo>
                    <a:cubicBezTo>
                      <a:pt x="4530" y="514510"/>
                      <a:pt x="56436" y="603248"/>
                      <a:pt x="85095" y="603248"/>
                    </a:cubicBezTo>
                    <a:cubicBezTo>
                      <a:pt x="88634" y="603242"/>
                      <a:pt x="92020" y="601783"/>
                      <a:pt x="94450" y="599209"/>
                    </a:cubicBezTo>
                    <a:cubicBezTo>
                      <a:pt x="122913" y="570745"/>
                      <a:pt x="123208" y="448028"/>
                      <a:pt x="186143" y="448028"/>
                    </a:cubicBezTo>
                    <a:lnTo>
                      <a:pt x="188015" y="448028"/>
                    </a:lnTo>
                    <a:cubicBezTo>
                      <a:pt x="227411" y="449506"/>
                      <a:pt x="248981" y="460633"/>
                      <a:pt x="268974" y="460633"/>
                    </a:cubicBezTo>
                    <a:cubicBezTo>
                      <a:pt x="282074" y="460633"/>
                      <a:pt x="294386" y="455905"/>
                      <a:pt x="310438" y="440936"/>
                    </a:cubicBezTo>
                    <a:cubicBezTo>
                      <a:pt x="328562" y="424001"/>
                      <a:pt x="345602" y="405942"/>
                      <a:pt x="361456" y="386866"/>
                    </a:cubicBezTo>
                    <a:cubicBezTo>
                      <a:pt x="307880" y="154825"/>
                      <a:pt x="411983" y="53775"/>
                      <a:pt x="462900" y="19698"/>
                    </a:cubicBezTo>
                    <a:close/>
                  </a:path>
                </a:pathLst>
              </a:custGeom>
              <a:solidFill>
                <a:schemeClr val="bg1"/>
              </a:solidFill>
              <a:ln w="818" cap="flat">
                <a:noFill/>
                <a:prstDash val="solid"/>
                <a:miter/>
              </a:ln>
            </p:spPr>
            <p:txBody>
              <a:bodyPr/>
              <a:lstStyle/>
              <a:p>
                <a:endParaRPr lang="en-NZ"/>
              </a:p>
            </p:txBody>
          </p:sp>
          <p:sp>
            <p:nvSpPr>
              <p:cNvPr id="64" name="Freeform: Shape 63">
                <a:extLst>
                  <a:ext uri="{FF2B5EF4-FFF2-40B4-BE49-F238E27FC236}">
                    <a16:creationId xmlns:a16="http://schemas.microsoft.com/office/drawing/2014/main" id="{955F27F8-A4CC-66BC-DCBF-8DA68FA5E647}"/>
                  </a:ext>
                </a:extLst>
              </p:cNvPr>
              <p:cNvSpPr/>
              <p:nvPr/>
            </p:nvSpPr>
            <p:spPr>
              <a:xfrm>
                <a:off x="6676556" y="3924466"/>
                <a:ext cx="264687" cy="357508"/>
              </a:xfrm>
              <a:custGeom>
                <a:avLst/>
                <a:gdLst>
                  <a:gd name="csX0" fmla="*/ 67685 w 264687"/>
                  <a:gd name="csY0" fmla="*/ 356730 h 357508"/>
                  <a:gd name="csX1" fmla="*/ 88566 w 264687"/>
                  <a:gd name="csY1" fmla="*/ 352989 h 357508"/>
                  <a:gd name="csX2" fmla="*/ 100483 w 264687"/>
                  <a:gd name="csY2" fmla="*/ 303744 h 357508"/>
                  <a:gd name="csX3" fmla="*/ 124221 w 264687"/>
                  <a:gd name="csY3" fmla="*/ 253810 h 357508"/>
                  <a:gd name="csX4" fmla="*/ 141950 w 264687"/>
                  <a:gd name="csY4" fmla="*/ 253810 h 357508"/>
                  <a:gd name="csX5" fmla="*/ 193067 w 264687"/>
                  <a:gd name="csY5" fmla="*/ 237165 h 357508"/>
                  <a:gd name="csX6" fmla="*/ 193064 w 264687"/>
                  <a:gd name="csY6" fmla="*/ 237165 h 357508"/>
                  <a:gd name="csX7" fmla="*/ 211284 w 264687"/>
                  <a:gd name="csY7" fmla="*/ 209586 h 357508"/>
                  <a:gd name="csX8" fmla="*/ 247922 w 264687"/>
                  <a:gd name="csY8" fmla="*/ 172848 h 357508"/>
                  <a:gd name="csX9" fmla="*/ 247922 w 264687"/>
                  <a:gd name="csY9" fmla="*/ 172851 h 357508"/>
                  <a:gd name="csX10" fmla="*/ 262990 w 264687"/>
                  <a:gd name="csY10" fmla="*/ 160735 h 357508"/>
                  <a:gd name="csX11" fmla="*/ 243293 w 264687"/>
                  <a:gd name="csY11" fmla="*/ 95929 h 357508"/>
                  <a:gd name="csX12" fmla="*/ 257377 w 264687"/>
                  <a:gd name="csY12" fmla="*/ 0 h 357508"/>
                  <a:gd name="csX13" fmla="*/ 3471 w 264687"/>
                  <a:gd name="csY13" fmla="*/ 235192 h 357508"/>
                  <a:gd name="csX14" fmla="*/ 25 w 264687"/>
                  <a:gd name="csY14" fmla="*/ 321075 h 357508"/>
                  <a:gd name="csX15" fmla="*/ 5145 w 264687"/>
                  <a:gd name="csY15" fmla="*/ 323143 h 357508"/>
                  <a:gd name="csX16" fmla="*/ 67685 w 264687"/>
                  <a:gd name="csY16" fmla="*/ 356729 h 35750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264687" h="357508">
                    <a:moveTo>
                      <a:pt x="67685" y="356730"/>
                    </a:moveTo>
                    <a:cubicBezTo>
                      <a:pt x="74860" y="358532"/>
                      <a:pt x="82465" y="357170"/>
                      <a:pt x="88566" y="352989"/>
                    </a:cubicBezTo>
                    <a:cubicBezTo>
                      <a:pt x="98415" y="344519"/>
                      <a:pt x="99694" y="323442"/>
                      <a:pt x="100483" y="303744"/>
                    </a:cubicBezTo>
                    <a:cubicBezTo>
                      <a:pt x="101567" y="279712"/>
                      <a:pt x="102650" y="254500"/>
                      <a:pt x="124221" y="253810"/>
                    </a:cubicBezTo>
                    <a:lnTo>
                      <a:pt x="141950" y="253810"/>
                    </a:lnTo>
                    <a:cubicBezTo>
                      <a:pt x="164899" y="253810"/>
                      <a:pt x="176422" y="253810"/>
                      <a:pt x="193067" y="237165"/>
                    </a:cubicBezTo>
                    <a:lnTo>
                      <a:pt x="193064" y="237165"/>
                    </a:lnTo>
                    <a:cubicBezTo>
                      <a:pt x="200614" y="229037"/>
                      <a:pt x="206770" y="219721"/>
                      <a:pt x="211284" y="209586"/>
                    </a:cubicBezTo>
                    <a:cubicBezTo>
                      <a:pt x="219164" y="194319"/>
                      <a:pt x="227240" y="178462"/>
                      <a:pt x="247922" y="172848"/>
                    </a:cubicBezTo>
                    <a:lnTo>
                      <a:pt x="247922" y="172851"/>
                    </a:lnTo>
                    <a:cubicBezTo>
                      <a:pt x="254661" y="171601"/>
                      <a:pt x="260323" y="167051"/>
                      <a:pt x="262990" y="160735"/>
                    </a:cubicBezTo>
                    <a:cubicBezTo>
                      <a:pt x="268210" y="147440"/>
                      <a:pt x="261317" y="124392"/>
                      <a:pt x="243293" y="95929"/>
                    </a:cubicBezTo>
                    <a:cubicBezTo>
                      <a:pt x="229702" y="74063"/>
                      <a:pt x="234626" y="41759"/>
                      <a:pt x="257377" y="0"/>
                    </a:cubicBezTo>
                    <a:cubicBezTo>
                      <a:pt x="161940" y="9849"/>
                      <a:pt x="20116" y="38312"/>
                      <a:pt x="3471" y="235192"/>
                    </a:cubicBezTo>
                    <a:cubicBezTo>
                      <a:pt x="813" y="265723"/>
                      <a:pt x="-174" y="294286"/>
                      <a:pt x="25" y="321075"/>
                    </a:cubicBezTo>
                    <a:cubicBezTo>
                      <a:pt x="1939" y="321056"/>
                      <a:pt x="3782" y="321800"/>
                      <a:pt x="5145" y="323143"/>
                    </a:cubicBezTo>
                    <a:cubicBezTo>
                      <a:pt x="22056" y="340484"/>
                      <a:pt x="43890" y="352206"/>
                      <a:pt x="67685" y="356729"/>
                    </a:cubicBezTo>
                    <a:close/>
                  </a:path>
                </a:pathLst>
              </a:custGeom>
              <a:solidFill>
                <a:schemeClr val="accent5">
                  <a:lumMod val="40000"/>
                  <a:lumOff val="60000"/>
                </a:schemeClr>
              </a:solidFill>
              <a:ln w="818" cap="flat">
                <a:noFill/>
                <a:prstDash val="solid"/>
                <a:miter/>
              </a:ln>
            </p:spPr>
            <p:txBody>
              <a:bodyPr/>
              <a:lstStyle/>
              <a:p>
                <a:endParaRPr lang="en-NZ"/>
              </a:p>
            </p:txBody>
          </p:sp>
          <p:sp>
            <p:nvSpPr>
              <p:cNvPr id="65" name="Freeform: Shape 64">
                <a:extLst>
                  <a:ext uri="{FF2B5EF4-FFF2-40B4-BE49-F238E27FC236}">
                    <a16:creationId xmlns:a16="http://schemas.microsoft.com/office/drawing/2014/main" id="{CF6A8695-EF92-5313-800E-197CC605C09C}"/>
                  </a:ext>
                </a:extLst>
              </p:cNvPr>
              <p:cNvSpPr/>
              <p:nvPr/>
            </p:nvSpPr>
            <p:spPr>
              <a:xfrm>
                <a:off x="7037593" y="3939436"/>
                <a:ext cx="525455" cy="401047"/>
              </a:xfrm>
              <a:custGeom>
                <a:avLst/>
                <a:gdLst>
                  <a:gd name="csX0" fmla="*/ 343284 w 525455"/>
                  <a:gd name="csY0" fmla="*/ 7685 h 401047"/>
                  <a:gd name="csX1" fmla="*/ 325952 w 525455"/>
                  <a:gd name="csY1" fmla="*/ 9063 h 401047"/>
                  <a:gd name="csX2" fmla="*/ 274245 w 525455"/>
                  <a:gd name="csY2" fmla="*/ 12411 h 401047"/>
                  <a:gd name="csX3" fmla="*/ 129663 w 525455"/>
                  <a:gd name="csY3" fmla="*/ 4235 h 401047"/>
                  <a:gd name="csX4" fmla="*/ 118929 w 525455"/>
                  <a:gd name="csY4" fmla="*/ 0 h 401047"/>
                  <a:gd name="csX5" fmla="*/ 15220 w 525455"/>
                  <a:gd name="csY5" fmla="*/ 357910 h 401047"/>
                  <a:gd name="csX6" fmla="*/ 80027 w 525455"/>
                  <a:gd name="csY6" fmla="*/ 401048 h 401047"/>
                  <a:gd name="csX7" fmla="*/ 112825 w 525455"/>
                  <a:gd name="csY7" fmla="*/ 390609 h 401047"/>
                  <a:gd name="csX8" fmla="*/ 186592 w 525455"/>
                  <a:gd name="csY8" fmla="*/ 343826 h 401047"/>
                  <a:gd name="csX9" fmla="*/ 186592 w 525455"/>
                  <a:gd name="csY9" fmla="*/ 342643 h 401047"/>
                  <a:gd name="csX10" fmla="*/ 172114 w 525455"/>
                  <a:gd name="csY10" fmla="*/ 308172 h 401047"/>
                  <a:gd name="csX11" fmla="*/ 156158 w 525455"/>
                  <a:gd name="csY11" fmla="*/ 244154 h 401047"/>
                  <a:gd name="csX12" fmla="*/ 158030 w 525455"/>
                  <a:gd name="csY12" fmla="*/ 234305 h 401047"/>
                  <a:gd name="csX13" fmla="*/ 166401 w 525455"/>
                  <a:gd name="csY13" fmla="*/ 219730 h 401047"/>
                  <a:gd name="csX14" fmla="*/ 196931 w 525455"/>
                  <a:gd name="csY14" fmla="*/ 218746 h 401047"/>
                  <a:gd name="csX15" fmla="*/ 227562 w 525455"/>
                  <a:gd name="csY15" fmla="*/ 217367 h 401047"/>
                  <a:gd name="csX16" fmla="*/ 232781 w 525455"/>
                  <a:gd name="csY16" fmla="*/ 191465 h 401047"/>
                  <a:gd name="csX17" fmla="*/ 232784 w 525455"/>
                  <a:gd name="csY17" fmla="*/ 191462 h 401047"/>
                  <a:gd name="csX18" fmla="*/ 257013 w 525455"/>
                  <a:gd name="csY18" fmla="*/ 120057 h 401047"/>
                  <a:gd name="csX19" fmla="*/ 312461 w 525455"/>
                  <a:gd name="csY19" fmla="*/ 106564 h 401047"/>
                  <a:gd name="csX20" fmla="*/ 312461 w 525455"/>
                  <a:gd name="csY20" fmla="*/ 106567 h 401047"/>
                  <a:gd name="csX21" fmla="*/ 349889 w 525455"/>
                  <a:gd name="csY21" fmla="*/ 128233 h 401047"/>
                  <a:gd name="csX22" fmla="*/ 376383 w 525455"/>
                  <a:gd name="csY22" fmla="*/ 173047 h 401047"/>
                  <a:gd name="csX23" fmla="*/ 376380 w 525455"/>
                  <a:gd name="csY23" fmla="*/ 173047 h 401047"/>
                  <a:gd name="csX24" fmla="*/ 376380 w 525455"/>
                  <a:gd name="csY24" fmla="*/ 229579 h 401047"/>
                  <a:gd name="csX25" fmla="*/ 386819 w 525455"/>
                  <a:gd name="csY25" fmla="*/ 237851 h 401047"/>
                  <a:gd name="csX26" fmla="*/ 386822 w 525455"/>
                  <a:gd name="csY26" fmla="*/ 237851 h 401047"/>
                  <a:gd name="csX27" fmla="*/ 399329 w 525455"/>
                  <a:gd name="csY27" fmla="*/ 247700 h 401047"/>
                  <a:gd name="csX28" fmla="*/ 448573 w 525455"/>
                  <a:gd name="csY28" fmla="*/ 148225 h 401047"/>
                  <a:gd name="csX29" fmla="*/ 525397 w 525455"/>
                  <a:gd name="csY29" fmla="*/ 64214 h 401047"/>
                  <a:gd name="csX30" fmla="*/ 343290 w 525455"/>
                  <a:gd name="csY30" fmla="*/ 7682 h 40104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Lst>
                <a:rect l="l" t="t" r="r" b="b"/>
                <a:pathLst>
                  <a:path w="525455" h="401047">
                    <a:moveTo>
                      <a:pt x="343284" y="7685"/>
                    </a:moveTo>
                    <a:cubicBezTo>
                      <a:pt x="337478" y="7637"/>
                      <a:pt x="331678" y="8098"/>
                      <a:pt x="325952" y="9063"/>
                    </a:cubicBezTo>
                    <a:cubicBezTo>
                      <a:pt x="308841" y="11638"/>
                      <a:pt x="291545" y="12757"/>
                      <a:pt x="274245" y="12411"/>
                    </a:cubicBezTo>
                    <a:cubicBezTo>
                      <a:pt x="211901" y="12411"/>
                      <a:pt x="129663" y="4235"/>
                      <a:pt x="129663" y="4235"/>
                    </a:cubicBezTo>
                    <a:lnTo>
                      <a:pt x="118929" y="0"/>
                    </a:lnTo>
                    <a:cubicBezTo>
                      <a:pt x="77167" y="23638"/>
                      <a:pt x="-41904" y="114346"/>
                      <a:pt x="15220" y="357910"/>
                    </a:cubicBezTo>
                    <a:cubicBezTo>
                      <a:pt x="25069" y="372783"/>
                      <a:pt x="48807" y="401048"/>
                      <a:pt x="80027" y="401048"/>
                    </a:cubicBezTo>
                    <a:cubicBezTo>
                      <a:pt x="91748" y="400865"/>
                      <a:pt x="103152" y="397233"/>
                      <a:pt x="112825" y="390609"/>
                    </a:cubicBezTo>
                    <a:cubicBezTo>
                      <a:pt x="136514" y="373639"/>
                      <a:pt x="161143" y="358019"/>
                      <a:pt x="186592" y="343826"/>
                    </a:cubicBezTo>
                    <a:cubicBezTo>
                      <a:pt x="186538" y="343435"/>
                      <a:pt x="186538" y="343037"/>
                      <a:pt x="186592" y="342643"/>
                    </a:cubicBezTo>
                    <a:cubicBezTo>
                      <a:pt x="183829" y="330393"/>
                      <a:pt x="178927" y="318723"/>
                      <a:pt x="172114" y="308172"/>
                    </a:cubicBezTo>
                    <a:cubicBezTo>
                      <a:pt x="150838" y="277740"/>
                      <a:pt x="151826" y="267199"/>
                      <a:pt x="156158" y="244154"/>
                    </a:cubicBezTo>
                    <a:cubicBezTo>
                      <a:pt x="156747" y="241102"/>
                      <a:pt x="157437" y="237652"/>
                      <a:pt x="158030" y="234305"/>
                    </a:cubicBezTo>
                    <a:cubicBezTo>
                      <a:pt x="158668" y="228492"/>
                      <a:pt x="161701" y="223208"/>
                      <a:pt x="166401" y="219730"/>
                    </a:cubicBezTo>
                    <a:cubicBezTo>
                      <a:pt x="174672" y="214116"/>
                      <a:pt x="185508" y="216383"/>
                      <a:pt x="196931" y="218746"/>
                    </a:cubicBezTo>
                    <a:cubicBezTo>
                      <a:pt x="208358" y="221109"/>
                      <a:pt x="220570" y="223770"/>
                      <a:pt x="227562" y="217367"/>
                    </a:cubicBezTo>
                    <a:cubicBezTo>
                      <a:pt x="234554" y="210965"/>
                      <a:pt x="233275" y="204761"/>
                      <a:pt x="232781" y="191465"/>
                    </a:cubicBezTo>
                    <a:lnTo>
                      <a:pt x="232784" y="191462"/>
                    </a:lnTo>
                    <a:cubicBezTo>
                      <a:pt x="229389" y="165195"/>
                      <a:pt x="238334" y="138835"/>
                      <a:pt x="257013" y="120057"/>
                    </a:cubicBezTo>
                    <a:cubicBezTo>
                      <a:pt x="284392" y="91299"/>
                      <a:pt x="292962" y="91299"/>
                      <a:pt x="312461" y="106564"/>
                    </a:cubicBezTo>
                    <a:lnTo>
                      <a:pt x="312461" y="106567"/>
                    </a:lnTo>
                    <a:cubicBezTo>
                      <a:pt x="323602" y="115881"/>
                      <a:pt x="336263" y="123209"/>
                      <a:pt x="349889" y="128233"/>
                    </a:cubicBezTo>
                    <a:cubicBezTo>
                      <a:pt x="384360" y="140938"/>
                      <a:pt x="382882" y="153644"/>
                      <a:pt x="376383" y="173047"/>
                    </a:cubicBezTo>
                    <a:lnTo>
                      <a:pt x="376380" y="173047"/>
                    </a:lnTo>
                    <a:cubicBezTo>
                      <a:pt x="369083" y="191184"/>
                      <a:pt x="369083" y="211439"/>
                      <a:pt x="376380" y="229579"/>
                    </a:cubicBezTo>
                    <a:cubicBezTo>
                      <a:pt x="378153" y="231352"/>
                      <a:pt x="383273" y="235193"/>
                      <a:pt x="386819" y="237851"/>
                    </a:cubicBezTo>
                    <a:lnTo>
                      <a:pt x="386822" y="237851"/>
                    </a:lnTo>
                    <a:cubicBezTo>
                      <a:pt x="391167" y="240906"/>
                      <a:pt x="395341" y="244195"/>
                      <a:pt x="399329" y="247700"/>
                    </a:cubicBezTo>
                    <a:cubicBezTo>
                      <a:pt x="422768" y="209881"/>
                      <a:pt x="431832" y="166641"/>
                      <a:pt x="448573" y="148225"/>
                    </a:cubicBezTo>
                    <a:cubicBezTo>
                      <a:pt x="479794" y="114543"/>
                      <a:pt x="527365" y="85785"/>
                      <a:pt x="525397" y="64214"/>
                    </a:cubicBezTo>
                    <a:cubicBezTo>
                      <a:pt x="523031" y="44811"/>
                      <a:pt x="403664" y="7682"/>
                      <a:pt x="343290" y="7682"/>
                    </a:cubicBezTo>
                    <a:close/>
                  </a:path>
                </a:pathLst>
              </a:custGeom>
              <a:solidFill>
                <a:schemeClr val="bg1"/>
              </a:solidFill>
              <a:ln w="818" cap="flat">
                <a:noFill/>
                <a:prstDash val="solid"/>
                <a:miter/>
              </a:ln>
            </p:spPr>
            <p:txBody>
              <a:bodyPr/>
              <a:lstStyle/>
              <a:p>
                <a:endParaRPr lang="en-NZ"/>
              </a:p>
            </p:txBody>
          </p:sp>
          <p:sp>
            <p:nvSpPr>
              <p:cNvPr id="66" name="Freeform: Shape 65">
                <a:extLst>
                  <a:ext uri="{FF2B5EF4-FFF2-40B4-BE49-F238E27FC236}">
                    <a16:creationId xmlns:a16="http://schemas.microsoft.com/office/drawing/2014/main" id="{7A422484-CA05-9C1A-852C-57B476A529AA}"/>
                  </a:ext>
                </a:extLst>
              </p:cNvPr>
              <p:cNvSpPr/>
              <p:nvPr/>
            </p:nvSpPr>
            <p:spPr>
              <a:xfrm>
                <a:off x="7206211" y="4050916"/>
                <a:ext cx="221646" cy="226636"/>
              </a:xfrm>
              <a:custGeom>
                <a:avLst/>
                <a:gdLst>
                  <a:gd name="csX0" fmla="*/ 208940 w 221646"/>
                  <a:gd name="csY0" fmla="*/ 138095 h 226636"/>
                  <a:gd name="csX1" fmla="*/ 193872 w 221646"/>
                  <a:gd name="csY1" fmla="*/ 124206 h 226636"/>
                  <a:gd name="csX2" fmla="*/ 193872 w 221646"/>
                  <a:gd name="csY2" fmla="*/ 56742 h 226636"/>
                  <a:gd name="csX3" fmla="*/ 176242 w 221646"/>
                  <a:gd name="csY3" fmla="*/ 30446 h 226636"/>
                  <a:gd name="csX4" fmla="*/ 134778 w 221646"/>
                  <a:gd name="csY4" fmla="*/ 6612 h 226636"/>
                  <a:gd name="csX5" fmla="*/ 99224 w 221646"/>
                  <a:gd name="csY5" fmla="*/ 18629 h 226636"/>
                  <a:gd name="csX6" fmla="*/ 78936 w 221646"/>
                  <a:gd name="csY6" fmla="*/ 79197 h 226636"/>
                  <a:gd name="csX7" fmla="*/ 69087 w 221646"/>
                  <a:gd name="csY7" fmla="*/ 116625 h 226636"/>
                  <a:gd name="csX8" fmla="*/ 25456 w 221646"/>
                  <a:gd name="csY8" fmla="*/ 121649 h 226636"/>
                  <a:gd name="csX9" fmla="*/ 6348 w 221646"/>
                  <a:gd name="csY9" fmla="*/ 120369 h 226636"/>
                  <a:gd name="csX10" fmla="*/ 6348 w 221646"/>
                  <a:gd name="csY10" fmla="*/ 120366 h 226636"/>
                  <a:gd name="csX11" fmla="*/ 4181 w 221646"/>
                  <a:gd name="csY11" fmla="*/ 125095 h 226636"/>
                  <a:gd name="csX12" fmla="*/ 2213 w 221646"/>
                  <a:gd name="csY12" fmla="*/ 135733 h 226636"/>
                  <a:gd name="csX13" fmla="*/ 15803 w 221646"/>
                  <a:gd name="csY13" fmla="*/ 188523 h 226636"/>
                  <a:gd name="csX14" fmla="*/ 31660 w 221646"/>
                  <a:gd name="csY14" fmla="*/ 226637 h 226636"/>
                  <a:gd name="csX15" fmla="*/ 131430 w 221646"/>
                  <a:gd name="csY15" fmla="*/ 202803 h 226636"/>
                  <a:gd name="csX16" fmla="*/ 221646 w 221646"/>
                  <a:gd name="csY16" fmla="*/ 149323 h 226636"/>
                  <a:gd name="csX17" fmla="*/ 219479 w 221646"/>
                  <a:gd name="csY17" fmla="*/ 147057 h 226636"/>
                  <a:gd name="csX18" fmla="*/ 208940 w 221646"/>
                  <a:gd name="csY18" fmla="*/ 138096 h 22663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221646" h="226636">
                    <a:moveTo>
                      <a:pt x="208940" y="138095"/>
                    </a:moveTo>
                    <a:cubicBezTo>
                      <a:pt x="198008" y="129823"/>
                      <a:pt x="195051" y="127457"/>
                      <a:pt x="193872" y="124206"/>
                    </a:cubicBezTo>
                    <a:cubicBezTo>
                      <a:pt x="185238" y="102549"/>
                      <a:pt x="185238" y="78401"/>
                      <a:pt x="193872" y="56742"/>
                    </a:cubicBezTo>
                    <a:cubicBezTo>
                      <a:pt x="198697" y="42164"/>
                      <a:pt x="199781" y="39211"/>
                      <a:pt x="176242" y="30446"/>
                    </a:cubicBezTo>
                    <a:cubicBezTo>
                      <a:pt x="161158" y="24935"/>
                      <a:pt x="147131" y="16871"/>
                      <a:pt x="134778" y="6612"/>
                    </a:cubicBezTo>
                    <a:cubicBezTo>
                      <a:pt x="122073" y="-3237"/>
                      <a:pt x="120989" y="-4221"/>
                      <a:pt x="99224" y="18629"/>
                    </a:cubicBezTo>
                    <a:cubicBezTo>
                      <a:pt x="83315" y="34508"/>
                      <a:pt x="75801" y="56941"/>
                      <a:pt x="78936" y="79197"/>
                    </a:cubicBezTo>
                    <a:cubicBezTo>
                      <a:pt x="79526" y="92592"/>
                      <a:pt x="80119" y="106282"/>
                      <a:pt x="69087" y="116625"/>
                    </a:cubicBezTo>
                    <a:cubicBezTo>
                      <a:pt x="58055" y="126968"/>
                      <a:pt x="39540" y="124601"/>
                      <a:pt x="25456" y="121649"/>
                    </a:cubicBezTo>
                    <a:cubicBezTo>
                      <a:pt x="17874" y="120071"/>
                      <a:pt x="9403" y="118302"/>
                      <a:pt x="6348" y="120369"/>
                    </a:cubicBezTo>
                    <a:lnTo>
                      <a:pt x="6348" y="120366"/>
                    </a:lnTo>
                    <a:cubicBezTo>
                      <a:pt x="5076" y="121629"/>
                      <a:pt x="4306" y="123309"/>
                      <a:pt x="4181" y="125095"/>
                    </a:cubicBezTo>
                    <a:cubicBezTo>
                      <a:pt x="3492" y="129035"/>
                      <a:pt x="2902" y="132581"/>
                      <a:pt x="2213" y="135733"/>
                    </a:cubicBezTo>
                    <a:cubicBezTo>
                      <a:pt x="-1433" y="155431"/>
                      <a:pt x="-2712" y="161933"/>
                      <a:pt x="15803" y="188523"/>
                    </a:cubicBezTo>
                    <a:cubicBezTo>
                      <a:pt x="23283" y="200200"/>
                      <a:pt x="28653" y="213100"/>
                      <a:pt x="31660" y="226637"/>
                    </a:cubicBezTo>
                    <a:cubicBezTo>
                      <a:pt x="63855" y="214771"/>
                      <a:pt x="97345" y="206769"/>
                      <a:pt x="131430" y="202803"/>
                    </a:cubicBezTo>
                    <a:cubicBezTo>
                      <a:pt x="167642" y="198331"/>
                      <a:pt x="200344" y="178944"/>
                      <a:pt x="221646" y="149323"/>
                    </a:cubicBezTo>
                    <a:cubicBezTo>
                      <a:pt x="220735" y="148772"/>
                      <a:pt x="219988" y="147993"/>
                      <a:pt x="219479" y="147057"/>
                    </a:cubicBezTo>
                    <a:cubicBezTo>
                      <a:pt x="217905" y="144989"/>
                      <a:pt x="212387" y="140853"/>
                      <a:pt x="208940" y="138096"/>
                    </a:cubicBezTo>
                    <a:close/>
                  </a:path>
                </a:pathLst>
              </a:custGeom>
              <a:solidFill>
                <a:schemeClr val="accent5">
                  <a:lumMod val="40000"/>
                  <a:lumOff val="60000"/>
                </a:schemeClr>
              </a:solidFill>
              <a:ln w="818" cap="flat">
                <a:noFill/>
                <a:prstDash val="solid"/>
                <a:miter/>
              </a:ln>
            </p:spPr>
            <p:txBody>
              <a:bodyPr/>
              <a:lstStyle/>
              <a:p>
                <a:endParaRPr lang="en-NZ"/>
              </a:p>
            </p:txBody>
          </p:sp>
        </p:grpSp>
      </p:grpSp>
      <p:grpSp>
        <p:nvGrpSpPr>
          <p:cNvPr id="71" name="Group 70">
            <a:extLst>
              <a:ext uri="{FF2B5EF4-FFF2-40B4-BE49-F238E27FC236}">
                <a16:creationId xmlns:a16="http://schemas.microsoft.com/office/drawing/2014/main" id="{88A00F65-22AC-2FB9-7972-E44B13162A11}"/>
              </a:ext>
            </a:extLst>
          </p:cNvPr>
          <p:cNvGrpSpPr/>
          <p:nvPr/>
        </p:nvGrpSpPr>
        <p:grpSpPr>
          <a:xfrm>
            <a:off x="10219906" y="2121452"/>
            <a:ext cx="1777632" cy="630000"/>
            <a:chOff x="10392282" y="2128291"/>
            <a:chExt cx="1777632" cy="630000"/>
          </a:xfrm>
        </p:grpSpPr>
        <p:sp>
          <p:nvSpPr>
            <p:cNvPr id="67" name="Rectangle 66">
              <a:extLst>
                <a:ext uri="{FF2B5EF4-FFF2-40B4-BE49-F238E27FC236}">
                  <a16:creationId xmlns:a16="http://schemas.microsoft.com/office/drawing/2014/main" id="{DF732423-8C58-E024-3FA2-F8B2873023BB}"/>
                </a:ext>
              </a:extLst>
            </p:cNvPr>
            <p:cNvSpPr/>
            <p:nvPr/>
          </p:nvSpPr>
          <p:spPr>
            <a:xfrm>
              <a:off x="10708935" y="2157091"/>
              <a:ext cx="1460979" cy="572400"/>
            </a:xfrm>
            <a:prstGeom prst="rect">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747474"/>
                  </a:solidFill>
                  <a:latin typeface="Arial" panose="020B0604020202020204"/>
                </a:rPr>
                <a:t>Control</a:t>
              </a:r>
              <a:r>
                <a:rPr lang="en-GB" sz="1400" b="1" baseline="30000">
                  <a:solidFill>
                    <a:srgbClr val="747474"/>
                  </a:solidFill>
                  <a:latin typeface="Arial" panose="020B060402020202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u="none" strike="noStrike" kern="1200" cap="none" spc="0" normalizeH="0" baseline="0" noProof="0">
                  <a:ln>
                    <a:noFill/>
                  </a:ln>
                  <a:solidFill>
                    <a:srgbClr val="747474"/>
                  </a:solidFill>
                  <a:effectLst/>
                  <a:uLnTx/>
                  <a:uFillTx/>
                  <a:latin typeface="Arial" panose="020B0604020202020204"/>
                  <a:ea typeface="+mn-ea"/>
                  <a:cs typeface="+mn-cs"/>
                </a:rPr>
                <a:t>(n=560</a:t>
              </a:r>
              <a:r>
                <a:rPr lang="en-GB" sz="1400">
                  <a:solidFill>
                    <a:srgbClr val="747474"/>
                  </a:solidFill>
                  <a:latin typeface="Arial" panose="020B0604020202020204"/>
                </a:rPr>
                <a:t>)</a:t>
              </a:r>
              <a:endParaRPr kumimoji="0" lang="en-GB" sz="1400" u="none" strike="noStrike" kern="1200" cap="none" spc="0" normalizeH="0" baseline="0" noProof="0">
                <a:ln>
                  <a:noFill/>
                </a:ln>
                <a:solidFill>
                  <a:srgbClr val="747474"/>
                </a:solidFill>
                <a:effectLst/>
                <a:uLnTx/>
                <a:uFillTx/>
                <a:latin typeface="Arial" panose="020B0604020202020204"/>
                <a:ea typeface="+mn-ea"/>
                <a:cs typeface="+mn-cs"/>
              </a:endParaRPr>
            </a:p>
          </p:txBody>
        </p:sp>
        <p:sp>
          <p:nvSpPr>
            <p:cNvPr id="68" name="Oval 67">
              <a:extLst>
                <a:ext uri="{FF2B5EF4-FFF2-40B4-BE49-F238E27FC236}">
                  <a16:creationId xmlns:a16="http://schemas.microsoft.com/office/drawing/2014/main" id="{B3FA6843-B13B-0843-85EE-ECFECD8781B7}"/>
                </a:ext>
              </a:extLst>
            </p:cNvPr>
            <p:cNvSpPr>
              <a:spLocks noChangeAspect="1"/>
            </p:cNvSpPr>
            <p:nvPr/>
          </p:nvSpPr>
          <p:spPr>
            <a:xfrm>
              <a:off x="10392282" y="2128291"/>
              <a:ext cx="630000" cy="630000"/>
            </a:xfrm>
            <a:prstGeom prst="ellipse">
              <a:avLst/>
            </a:prstGeom>
            <a:solidFill>
              <a:srgbClr val="74747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9" name="Graphic 68">
              <a:extLst>
                <a:ext uri="{FF2B5EF4-FFF2-40B4-BE49-F238E27FC236}">
                  <a16:creationId xmlns:a16="http://schemas.microsoft.com/office/drawing/2014/main" id="{F20E2977-410F-EE46-F1DC-8A8695A9E51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0453185" y="2189194"/>
              <a:ext cx="508194" cy="508194"/>
            </a:xfrm>
            <a:prstGeom prst="rect">
              <a:avLst/>
            </a:prstGeom>
          </p:spPr>
        </p:pic>
      </p:grpSp>
      <p:sp>
        <p:nvSpPr>
          <p:cNvPr id="72" name="Rectangle 71">
            <a:extLst>
              <a:ext uri="{FF2B5EF4-FFF2-40B4-BE49-F238E27FC236}">
                <a16:creationId xmlns:a16="http://schemas.microsoft.com/office/drawing/2014/main" id="{E1C02920-9438-580C-A7B7-2549AABC789F}"/>
              </a:ext>
            </a:extLst>
          </p:cNvPr>
          <p:cNvSpPr/>
          <p:nvPr/>
        </p:nvSpPr>
        <p:spPr>
          <a:xfrm>
            <a:off x="8174481" y="3002012"/>
            <a:ext cx="2234374" cy="572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R="0" lvl="0" algn="ctr" defTabSz="914400" rtl="0" eaLnBrk="1" fontAlgn="auto" latinLnBrk="0" hangingPunct="1">
              <a:lnSpc>
                <a:spcPct val="100000"/>
              </a:lnSpc>
              <a:spcBef>
                <a:spcPts val="0"/>
              </a:spcBef>
              <a:spcAft>
                <a:spcPts val="0"/>
              </a:spcAft>
              <a:buClrTx/>
              <a:buSzTx/>
              <a:tabLst/>
              <a:defRPr/>
            </a:pPr>
            <a:r>
              <a:rPr lang="en-US" sz="1300">
                <a:solidFill>
                  <a:schemeClr val="tx2"/>
                </a:solidFill>
                <a:latin typeface="Arial" panose="020B0604020202020204"/>
              </a:rPr>
              <a:t>Metagenome</a:t>
            </a:r>
            <a:r>
              <a:rPr kumimoji="0" lang="en-US" sz="1300" i="0" u="none" strike="noStrike" kern="1200" cap="none" spc="0" normalizeH="0" baseline="0" noProof="0">
                <a:ln>
                  <a:noFill/>
                </a:ln>
                <a:solidFill>
                  <a:schemeClr val="tx2"/>
                </a:solidFill>
                <a:effectLst/>
                <a:uLnTx/>
                <a:uFillTx/>
                <a:latin typeface="Arial" panose="020B0604020202020204"/>
                <a:ea typeface="+mn-ea"/>
                <a:cs typeface="+mn-cs"/>
              </a:rPr>
              <a:t> sequencing</a:t>
            </a:r>
          </a:p>
          <a:p>
            <a:pPr marR="0" lvl="0" algn="ctr" defTabSz="914400" rtl="0" eaLnBrk="1" fontAlgn="auto" latinLnBrk="0" hangingPunct="1">
              <a:lnSpc>
                <a:spcPct val="100000"/>
              </a:lnSpc>
              <a:spcBef>
                <a:spcPts val="0"/>
              </a:spcBef>
              <a:spcAft>
                <a:spcPts val="0"/>
              </a:spcAft>
              <a:buClrTx/>
              <a:buSzTx/>
              <a:tabLst/>
              <a:defRPr/>
            </a:pPr>
            <a:r>
              <a:rPr lang="en-US" sz="1300">
                <a:solidFill>
                  <a:schemeClr val="tx2"/>
                </a:solidFill>
                <a:latin typeface="Arial" panose="020B0604020202020204"/>
              </a:rPr>
              <a:t>(n=144)</a:t>
            </a:r>
            <a:endParaRPr kumimoji="0" lang="en-US" sz="1300" i="0" u="none" strike="noStrike" kern="1200" cap="none" spc="0" normalizeH="0" baseline="0" noProof="0">
              <a:ln>
                <a:noFill/>
              </a:ln>
              <a:solidFill>
                <a:schemeClr val="tx2"/>
              </a:solidFill>
              <a:effectLst/>
              <a:uLnTx/>
              <a:uFillTx/>
              <a:latin typeface="Arial" panose="020B0604020202020204"/>
              <a:ea typeface="+mn-ea"/>
              <a:cs typeface="+mn-cs"/>
            </a:endParaRPr>
          </a:p>
        </p:txBody>
      </p:sp>
      <p:cxnSp>
        <p:nvCxnSpPr>
          <p:cNvPr id="73" name="Straight Connector 72">
            <a:extLst>
              <a:ext uri="{FF2B5EF4-FFF2-40B4-BE49-F238E27FC236}">
                <a16:creationId xmlns:a16="http://schemas.microsoft.com/office/drawing/2014/main" id="{F31491AD-B225-46ED-0DC8-11DE7FDE57AA}"/>
              </a:ext>
            </a:extLst>
          </p:cNvPr>
          <p:cNvCxnSpPr>
            <a:cxnSpLocks/>
            <a:stCxn id="72" idx="0"/>
            <a:endCxn id="59" idx="2"/>
          </p:cNvCxnSpPr>
          <p:nvPr/>
        </p:nvCxnSpPr>
        <p:spPr>
          <a:xfrm flipV="1">
            <a:off x="9291668" y="2725433"/>
            <a:ext cx="1" cy="276579"/>
          </a:xfrm>
          <a:prstGeom prst="line">
            <a:avLst/>
          </a:prstGeom>
          <a:ln w="28575">
            <a:solidFill>
              <a:schemeClr val="accent2"/>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EA5FA97-0343-496E-B4AB-F50D2191DFF0}"/>
              </a:ext>
            </a:extLst>
          </p:cNvPr>
          <p:cNvSpPr/>
          <p:nvPr/>
        </p:nvSpPr>
        <p:spPr>
          <a:xfrm>
            <a:off x="8840015" y="4394902"/>
            <a:ext cx="2642807" cy="38738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chemeClr val="tx2"/>
                </a:solidFill>
                <a:latin typeface="Arial" panose="020B0604020202020204"/>
              </a:rPr>
              <a:t>Experimental validation</a:t>
            </a:r>
            <a:endParaRPr kumimoji="0" lang="en-GB" sz="1400" b="1" u="none" strike="noStrike" kern="1200" cap="none" spc="0" normalizeH="0" baseline="0" noProof="0">
              <a:ln>
                <a:noFill/>
              </a:ln>
              <a:solidFill>
                <a:schemeClr val="tx2"/>
              </a:solidFill>
              <a:effectLst/>
              <a:uLnTx/>
              <a:uFillTx/>
              <a:latin typeface="Arial" panose="020B0604020202020204"/>
              <a:ea typeface="+mn-ea"/>
              <a:cs typeface="+mn-cs"/>
            </a:endParaRPr>
          </a:p>
        </p:txBody>
      </p:sp>
      <p:sp>
        <p:nvSpPr>
          <p:cNvPr id="82" name="Rectangle 81">
            <a:extLst>
              <a:ext uri="{FF2B5EF4-FFF2-40B4-BE49-F238E27FC236}">
                <a16:creationId xmlns:a16="http://schemas.microsoft.com/office/drawing/2014/main" id="{C972E0D6-C467-9DCF-7BE5-DAEEDD2061BD}"/>
              </a:ext>
            </a:extLst>
          </p:cNvPr>
          <p:cNvSpPr/>
          <p:nvPr/>
        </p:nvSpPr>
        <p:spPr>
          <a:xfrm>
            <a:off x="10116742" y="4906717"/>
            <a:ext cx="1973995" cy="5717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rtlCol="0" anchor="ctr"/>
          <a:lstStyle/>
          <a:p>
            <a:pPr lvl="0" algn="ctr">
              <a:defRPr/>
            </a:pPr>
            <a:r>
              <a:rPr lang="en-GB" sz="1200">
                <a:solidFill>
                  <a:schemeClr val="bg1"/>
                </a:solidFill>
                <a:latin typeface="Arial" panose="020B0604020202020204"/>
              </a:rPr>
              <a:t>Patient-derived cholangiocyte organoids</a:t>
            </a:r>
          </a:p>
        </p:txBody>
      </p:sp>
      <p:grpSp>
        <p:nvGrpSpPr>
          <p:cNvPr id="81" name="Group 80">
            <a:extLst>
              <a:ext uri="{FF2B5EF4-FFF2-40B4-BE49-F238E27FC236}">
                <a16:creationId xmlns:a16="http://schemas.microsoft.com/office/drawing/2014/main" id="{C3E709A9-7198-D9BB-D82E-4180A9559B69}"/>
              </a:ext>
            </a:extLst>
          </p:cNvPr>
          <p:cNvGrpSpPr/>
          <p:nvPr/>
        </p:nvGrpSpPr>
        <p:grpSpPr>
          <a:xfrm>
            <a:off x="9792157" y="4881433"/>
            <a:ext cx="630000" cy="630000"/>
            <a:chOff x="8244526" y="4425944"/>
            <a:chExt cx="630000" cy="630000"/>
          </a:xfrm>
        </p:grpSpPr>
        <p:sp>
          <p:nvSpPr>
            <p:cNvPr id="80" name="Oval 79">
              <a:extLst>
                <a:ext uri="{FF2B5EF4-FFF2-40B4-BE49-F238E27FC236}">
                  <a16:creationId xmlns:a16="http://schemas.microsoft.com/office/drawing/2014/main" id="{D1977639-F0E1-49C9-3AB7-E54571290001}"/>
                </a:ext>
              </a:extLst>
            </p:cNvPr>
            <p:cNvSpPr>
              <a:spLocks noChangeAspect="1"/>
            </p:cNvSpPr>
            <p:nvPr/>
          </p:nvSpPr>
          <p:spPr>
            <a:xfrm>
              <a:off x="8244526" y="4425944"/>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9" name="Graphic 78">
              <a:extLst>
                <a:ext uri="{FF2B5EF4-FFF2-40B4-BE49-F238E27FC236}">
                  <a16:creationId xmlns:a16="http://schemas.microsoft.com/office/drawing/2014/main" id="{5BD1446E-FD5E-338D-9412-284F02F49BAB}"/>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8304739" y="4492091"/>
              <a:ext cx="509573" cy="509573"/>
            </a:xfrm>
            <a:prstGeom prst="rect">
              <a:avLst/>
            </a:prstGeom>
          </p:spPr>
        </p:pic>
      </p:grpSp>
      <p:sp>
        <p:nvSpPr>
          <p:cNvPr id="85" name="Rectangle 84">
            <a:extLst>
              <a:ext uri="{FF2B5EF4-FFF2-40B4-BE49-F238E27FC236}">
                <a16:creationId xmlns:a16="http://schemas.microsoft.com/office/drawing/2014/main" id="{23281806-B61B-7C68-ADAA-8ACE7E6FC0CE}"/>
              </a:ext>
            </a:extLst>
          </p:cNvPr>
          <p:cNvSpPr/>
          <p:nvPr/>
        </p:nvSpPr>
        <p:spPr>
          <a:xfrm>
            <a:off x="10132930" y="5602864"/>
            <a:ext cx="1961904" cy="571715"/>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52000" tIns="0" rIns="0" bIns="0" rtlCol="0" anchor="ctr"/>
          <a:lstStyle/>
          <a:p>
            <a:pPr lvl="0" algn="ctr">
              <a:defRPr/>
            </a:pPr>
            <a:r>
              <a:rPr lang="en-GB" sz="1200">
                <a:solidFill>
                  <a:schemeClr val="bg1"/>
                </a:solidFill>
                <a:latin typeface="Arial" panose="020B0604020202020204"/>
              </a:rPr>
              <a:t>DDC- vs chow-fed mice</a:t>
            </a:r>
          </a:p>
        </p:txBody>
      </p:sp>
      <p:sp>
        <p:nvSpPr>
          <p:cNvPr id="87" name="Oval 86">
            <a:extLst>
              <a:ext uri="{FF2B5EF4-FFF2-40B4-BE49-F238E27FC236}">
                <a16:creationId xmlns:a16="http://schemas.microsoft.com/office/drawing/2014/main" id="{270BC420-4B11-7B29-5FE0-D15E0BA4AD45}"/>
              </a:ext>
            </a:extLst>
          </p:cNvPr>
          <p:cNvSpPr>
            <a:spLocks noChangeAspect="1"/>
          </p:cNvSpPr>
          <p:nvPr/>
        </p:nvSpPr>
        <p:spPr>
          <a:xfrm>
            <a:off x="9792157" y="5577580"/>
            <a:ext cx="630000" cy="63000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9" name="Graphic 88">
            <a:extLst>
              <a:ext uri="{FF2B5EF4-FFF2-40B4-BE49-F238E27FC236}">
                <a16:creationId xmlns:a16="http://schemas.microsoft.com/office/drawing/2014/main" id="{A76318CF-DFCD-5368-B881-A8C81F879B8E}"/>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849135" y="5634558"/>
            <a:ext cx="516045" cy="516045"/>
          </a:xfrm>
          <a:prstGeom prst="rect">
            <a:avLst/>
          </a:prstGeom>
        </p:spPr>
      </p:pic>
      <p:sp>
        <p:nvSpPr>
          <p:cNvPr id="90" name="Rectangle 89">
            <a:extLst>
              <a:ext uri="{FF2B5EF4-FFF2-40B4-BE49-F238E27FC236}">
                <a16:creationId xmlns:a16="http://schemas.microsoft.com/office/drawing/2014/main" id="{6EFE2FC6-E4E1-BC5C-DA29-A7F8459ECE6A}"/>
              </a:ext>
            </a:extLst>
          </p:cNvPr>
          <p:cNvSpPr/>
          <p:nvPr/>
        </p:nvSpPr>
        <p:spPr>
          <a:xfrm>
            <a:off x="7806799" y="5291380"/>
            <a:ext cx="1629018" cy="572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ctr" defTabSz="914400" rtl="0" eaLnBrk="1" fontAlgn="auto" latinLnBrk="0" hangingPunct="1">
              <a:lnSpc>
                <a:spcPct val="100000"/>
              </a:lnSpc>
              <a:spcBef>
                <a:spcPts val="0"/>
              </a:spcBef>
              <a:spcAft>
                <a:spcPts val="0"/>
              </a:spcAft>
              <a:buClrTx/>
              <a:buSzTx/>
              <a:tabLst/>
              <a:defRPr/>
            </a:pPr>
            <a:r>
              <a:rPr kumimoji="0" lang="en-US" sz="1300" i="0" u="none" strike="noStrike" kern="1200" cap="none" spc="0" normalizeH="0" baseline="0" noProof="0" dirty="0">
                <a:ln>
                  <a:noFill/>
                </a:ln>
                <a:solidFill>
                  <a:schemeClr val="tx2"/>
                </a:solidFill>
                <a:effectLst/>
                <a:uLnTx/>
                <a:uFillTx/>
                <a:latin typeface="Arial" panose="020B0604020202020204"/>
                <a:ea typeface="+mn-ea"/>
                <a:cs typeface="+mn-cs"/>
              </a:rPr>
              <a:t>Challenge with key </a:t>
            </a:r>
            <a:br>
              <a:rPr kumimoji="0" lang="en-US" sz="1300" i="0" u="none" strike="noStrike" kern="1200" cap="none" spc="0" normalizeH="0" baseline="0" noProof="0" dirty="0">
                <a:ln>
                  <a:noFill/>
                </a:ln>
                <a:solidFill>
                  <a:schemeClr val="tx2"/>
                </a:solidFill>
                <a:effectLst/>
                <a:uLnTx/>
                <a:uFillTx/>
                <a:latin typeface="Arial" panose="020B0604020202020204"/>
                <a:ea typeface="+mn-ea"/>
                <a:cs typeface="+mn-cs"/>
              </a:rPr>
            </a:br>
            <a:r>
              <a:rPr kumimoji="0" lang="en-US" sz="1300" i="0" u="none" strike="noStrike" kern="1200" cap="none" spc="0" normalizeH="0" baseline="0" noProof="0" dirty="0">
                <a:ln>
                  <a:noFill/>
                </a:ln>
                <a:solidFill>
                  <a:schemeClr val="tx2"/>
                </a:solidFill>
                <a:effectLst/>
                <a:uLnTx/>
                <a:uFillTx/>
                <a:latin typeface="Arial" panose="020B0604020202020204"/>
                <a:ea typeface="+mn-ea"/>
                <a:cs typeface="+mn-cs"/>
              </a:rPr>
              <a:t>disease-associated molecule</a:t>
            </a:r>
          </a:p>
        </p:txBody>
      </p:sp>
      <p:cxnSp>
        <p:nvCxnSpPr>
          <p:cNvPr id="14" name="Connector: Elbow 13">
            <a:extLst>
              <a:ext uri="{FF2B5EF4-FFF2-40B4-BE49-F238E27FC236}">
                <a16:creationId xmlns:a16="http://schemas.microsoft.com/office/drawing/2014/main" id="{E87BEE6A-4352-C67A-B9FA-6F3622272ACF}"/>
              </a:ext>
            </a:extLst>
          </p:cNvPr>
          <p:cNvCxnSpPr>
            <a:cxnSpLocks/>
            <a:stCxn id="90" idx="3"/>
            <a:endCxn id="80" idx="2"/>
          </p:cNvCxnSpPr>
          <p:nvPr/>
        </p:nvCxnSpPr>
        <p:spPr>
          <a:xfrm flipV="1">
            <a:off x="9435817" y="5196433"/>
            <a:ext cx="356340" cy="381147"/>
          </a:xfrm>
          <a:prstGeom prst="bentConnector3">
            <a:avLst>
              <a:gd name="adj1" fmla="val 50000"/>
            </a:avLst>
          </a:prstGeom>
          <a:ln w="28575">
            <a:solidFill>
              <a:schemeClr val="accent2"/>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8092CCE0-3DE8-AE7D-3C7F-4307F190F6E5}"/>
              </a:ext>
            </a:extLst>
          </p:cNvPr>
          <p:cNvCxnSpPr>
            <a:cxnSpLocks/>
            <a:stCxn id="90" idx="3"/>
            <a:endCxn id="87" idx="2"/>
          </p:cNvCxnSpPr>
          <p:nvPr/>
        </p:nvCxnSpPr>
        <p:spPr>
          <a:xfrm>
            <a:off x="9435817" y="5577580"/>
            <a:ext cx="356340" cy="315000"/>
          </a:xfrm>
          <a:prstGeom prst="bentConnector3">
            <a:avLst>
              <a:gd name="adj1" fmla="val 50000"/>
            </a:avLst>
          </a:prstGeom>
          <a:ln w="28575">
            <a:solidFill>
              <a:schemeClr val="accent2"/>
            </a:solidFill>
            <a:prstDash val="sysDot"/>
            <a:headEnd type="oval" w="med" len="med"/>
            <a:tailEnd type="none" w="med" len="med"/>
          </a:ln>
        </p:spPr>
        <p:style>
          <a:lnRef idx="1">
            <a:schemeClr val="accent1"/>
          </a:lnRef>
          <a:fillRef idx="0">
            <a:schemeClr val="accent1"/>
          </a:fillRef>
          <a:effectRef idx="0">
            <a:schemeClr val="accent1"/>
          </a:effectRef>
          <a:fontRef idx="minor">
            <a:schemeClr val="tx1"/>
          </a:fontRef>
        </p:style>
      </p:cxnSp>
      <p:pic>
        <p:nvPicPr>
          <p:cNvPr id="3" name="Picture 2">
            <a:hlinkClick r:id="rId8" action="ppaction://hlinksldjump"/>
            <a:extLst>
              <a:ext uri="{FF2B5EF4-FFF2-40B4-BE49-F238E27FC236}">
                <a16:creationId xmlns:a16="http://schemas.microsoft.com/office/drawing/2014/main" id="{5E5F6AB6-2581-B2C4-BB00-62721499CAD9}"/>
              </a:ext>
            </a:extLst>
          </p:cNvPr>
          <p:cNvPicPr>
            <a:picLocks noChangeAspect="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985943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27942-9605-4DA5-2EA1-5C7329D475F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F91F8F-8F83-376C-1DAA-3F34E438FBD2}"/>
              </a:ext>
            </a:extLst>
          </p:cNvPr>
          <p:cNvSpPr>
            <a:spLocks noGrp="1"/>
          </p:cNvSpPr>
          <p:nvPr>
            <p:ph idx="1"/>
          </p:nvPr>
        </p:nvSpPr>
        <p:spPr>
          <a:xfrm>
            <a:off x="390478" y="998071"/>
            <a:ext cx="7527148" cy="5178891"/>
          </a:xfrm>
        </p:spPr>
        <p:txBody>
          <a:bodyPr>
            <a:noAutofit/>
          </a:bodyPr>
          <a:lstStyle/>
          <a:p>
            <a:pPr marL="0" indent="0">
              <a:lnSpc>
                <a:spcPct val="100000"/>
              </a:lnSpc>
              <a:buNone/>
            </a:pPr>
            <a:r>
              <a:rPr lang="en-US" sz="2000" b="1" dirty="0">
                <a:solidFill>
                  <a:schemeClr val="bg1"/>
                </a:solidFill>
                <a:highlight>
                  <a:srgbClr val="FF6720"/>
                </a:highlight>
                <a:latin typeface="Arial" panose="020B0604020202020204" pitchFamily="34" charset="0"/>
                <a:cs typeface="Arial" panose="020B0604020202020204" pitchFamily="34" charset="0"/>
              </a:rPr>
              <a:t>RESULTS</a:t>
            </a:r>
            <a:endParaRPr lang="en-US" sz="2000" dirty="0">
              <a:solidFill>
                <a:schemeClr val="bg1"/>
              </a:solidFill>
              <a:highlight>
                <a:srgbClr val="FF6720"/>
              </a:highlight>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The histidine metabolite imidazole propionate emerged as the most robustly increased metabolite in PSC</a:t>
            </a:r>
          </a:p>
          <a:p>
            <a:pPr marL="457200" lvl="1" indent="-238125">
              <a:buFont typeface="Arial" panose="020B0604020202020204" pitchFamily="34" charset="0"/>
              <a:buChar char="–"/>
            </a:pPr>
            <a:r>
              <a:rPr lang="en-US" dirty="0">
                <a:latin typeface="Arial" panose="020B0604020202020204" pitchFamily="34" charset="0"/>
                <a:cs typeface="Arial" panose="020B0604020202020204" pitchFamily="34" charset="0"/>
              </a:rPr>
              <a:t>Imidazole propionate was persistently elevated after liver transplant and consistently predicted reduced liver transplant-free survival in geographically distinct cohorts</a:t>
            </a:r>
          </a:p>
          <a:p>
            <a:pPr marL="457200" lvl="1" indent="-238125">
              <a:buFont typeface="Arial" panose="020B0604020202020204" pitchFamily="34" charset="0"/>
              <a:buChar char="–"/>
            </a:pPr>
            <a:r>
              <a:rPr lang="en-US" dirty="0">
                <a:latin typeface="Arial" panose="020B0604020202020204" pitchFamily="34" charset="0"/>
                <a:cs typeface="Arial" panose="020B0604020202020204" pitchFamily="34" charset="0"/>
              </a:rPr>
              <a:t>PSC-related gut bacteria correlated with imidazole propionate concentration in blood, and </a:t>
            </a:r>
            <a:r>
              <a:rPr lang="en-US" dirty="0" err="1">
                <a:latin typeface="Arial" panose="020B0604020202020204" pitchFamily="34" charset="0"/>
                <a:cs typeface="Arial" panose="020B0604020202020204" pitchFamily="34" charset="0"/>
              </a:rPr>
              <a:t>proctocolectomized</a:t>
            </a:r>
            <a:r>
              <a:rPr lang="en-US" dirty="0">
                <a:latin typeface="Arial" panose="020B0604020202020204" pitchFamily="34" charset="0"/>
                <a:cs typeface="Arial" panose="020B0604020202020204" pitchFamily="34" charset="0"/>
              </a:rPr>
              <a:t> individuals had reduced imidazole propionate levels</a:t>
            </a:r>
          </a:p>
          <a:p>
            <a:pPr marL="457200" lvl="1" indent="-238125">
              <a:buFont typeface="Arial" panose="020B0604020202020204" pitchFamily="34" charset="0"/>
              <a:buChar char="–"/>
            </a:pPr>
            <a:r>
              <a:rPr lang="en-US" dirty="0">
                <a:latin typeface="Arial" panose="020B0604020202020204" pitchFamily="34" charset="0"/>
                <a:cs typeface="Arial" panose="020B0604020202020204" pitchFamily="34" charset="0"/>
              </a:rPr>
              <a:t>People with PSC had higher imidazole propionate levels than disease controls, independently of IBD status</a:t>
            </a:r>
          </a:p>
          <a:p>
            <a:pPr marL="457200" lvl="1" indent="-238125">
              <a:buFont typeface="Arial" panose="020B0604020202020204" pitchFamily="34" charset="0"/>
              <a:buChar char="–"/>
            </a:pPr>
            <a:r>
              <a:rPr lang="en-US" dirty="0">
                <a:latin typeface="Arial" panose="020B0604020202020204" pitchFamily="34" charset="0"/>
                <a:cs typeface="Arial" panose="020B0604020202020204" pitchFamily="34" charset="0"/>
              </a:rPr>
              <a:t>When challenged with imidazole propionate, cholangiocyte organoids secreted pro-inflammatory and pro-</a:t>
            </a:r>
            <a:r>
              <a:rPr lang="en-US" dirty="0" err="1">
                <a:latin typeface="Arial" panose="020B0604020202020204" pitchFamily="34" charset="0"/>
                <a:cs typeface="Arial" panose="020B0604020202020204" pitchFamily="34" charset="0"/>
              </a:rPr>
              <a:t>fibrogenic</a:t>
            </a:r>
            <a:r>
              <a:rPr lang="en-US" dirty="0">
                <a:latin typeface="Arial" panose="020B0604020202020204" pitchFamily="34" charset="0"/>
                <a:cs typeface="Arial" panose="020B0604020202020204" pitchFamily="34" charset="0"/>
              </a:rPr>
              <a:t> factors, and cholangiocyte cell lines displayed mTORC1 activation, which has been previously identified as mediating imidazole propionate </a:t>
            </a:r>
            <a:r>
              <a:rPr lang="en-US" dirty="0" err="1">
                <a:latin typeface="Arial" panose="020B0604020202020204" pitchFamily="34" charset="0"/>
                <a:cs typeface="Arial" panose="020B0604020202020204" pitchFamily="34" charset="0"/>
              </a:rPr>
              <a:t>signalling</a:t>
            </a:r>
            <a:endParaRPr lang="en-US"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In wild-type mice, chronic imidazole propionate administration caused biliary fibrosis, portal inflammation, and ductular reaction</a:t>
            </a:r>
          </a:p>
          <a:p>
            <a:pPr marL="457200" lvl="1" indent="-238125">
              <a:buFont typeface="Arial" panose="020B0604020202020204" pitchFamily="34" charset="0"/>
              <a:buChar char="–"/>
            </a:pPr>
            <a:r>
              <a:rPr lang="en-US" dirty="0"/>
              <a:t>Imidazole propionate also exacerbated biliary injury in DDC-fed mice</a:t>
            </a:r>
          </a:p>
          <a:p>
            <a:pPr marL="457200" lvl="1" indent="-238125">
              <a:buFont typeface="Arial" panose="020B0604020202020204" pitchFamily="34" charset="0"/>
              <a:buChar char="–"/>
            </a:pPr>
            <a:r>
              <a:rPr lang="en-US" dirty="0"/>
              <a:t>The effects of imidazole propionate were abolished in mice deficient in p38γ/δ MAP kinase isoforms</a:t>
            </a:r>
          </a:p>
        </p:txBody>
      </p:sp>
      <p:sp>
        <p:nvSpPr>
          <p:cNvPr id="4" name="Title 3">
            <a:extLst>
              <a:ext uri="{FF2B5EF4-FFF2-40B4-BE49-F238E27FC236}">
                <a16:creationId xmlns:a16="http://schemas.microsoft.com/office/drawing/2014/main" id="{0BF442AC-66C9-0E7D-3607-4B18297A4212}"/>
              </a:ext>
            </a:extLst>
          </p:cNvPr>
          <p:cNvSpPr>
            <a:spLocks noGrp="1"/>
          </p:cNvSpPr>
          <p:nvPr>
            <p:ph type="title"/>
          </p:nvPr>
        </p:nvSpPr>
        <p:spPr>
          <a:xfrm>
            <a:off x="838200" y="0"/>
            <a:ext cx="10515600" cy="603849"/>
          </a:xfrm>
        </p:spPr>
        <p:txBody>
          <a:bodyPr>
            <a:noAutofit/>
          </a:bodyPr>
          <a:lstStyle/>
          <a:p>
            <a:r>
              <a:rPr lang="en-US">
                <a:latin typeface="Arial" panose="020B0604020202020204" pitchFamily="34" charset="0"/>
                <a:cs typeface="Arial" panose="020B0604020202020204" pitchFamily="34" charset="0"/>
              </a:rPr>
              <a:t>The microbe-derived metabolite imidazole propionate promotes the pathogenesis of primary sclerosing cholangitis via p38–mTORC1 </a:t>
            </a:r>
            <a:r>
              <a:rPr lang="en-US" err="1">
                <a:latin typeface="Arial" panose="020B0604020202020204" pitchFamily="34" charset="0"/>
                <a:cs typeface="Arial" panose="020B0604020202020204" pitchFamily="34" charset="0"/>
              </a:rPr>
              <a:t>signalling</a:t>
            </a:r>
            <a:endParaRPr lang="en-US">
              <a:latin typeface="Arial" panose="020B0604020202020204" pitchFamily="34" charset="0"/>
              <a:cs typeface="Arial" panose="020B0604020202020204" pitchFamily="34" charset="0"/>
            </a:endParaRPr>
          </a:p>
        </p:txBody>
      </p:sp>
      <p:sp>
        <p:nvSpPr>
          <p:cNvPr id="8" name="Text Placeholder 3">
            <a:extLst>
              <a:ext uri="{FF2B5EF4-FFF2-40B4-BE49-F238E27FC236}">
                <a16:creationId xmlns:a16="http://schemas.microsoft.com/office/drawing/2014/main" id="{EA3A8574-1509-81A7-EDDB-C8B99B735E03}"/>
              </a:ext>
            </a:extLst>
          </p:cNvPr>
          <p:cNvSpPr txBox="1">
            <a:spLocks/>
          </p:cNvSpPr>
          <p:nvPr/>
        </p:nvSpPr>
        <p:spPr>
          <a:xfrm>
            <a:off x="190499" y="6289675"/>
            <a:ext cx="10412658" cy="452438"/>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br>
              <a:rPr lang="en-GB" sz="1000" dirty="0"/>
            </a:br>
            <a:br>
              <a:rPr lang="en-US" sz="1000" dirty="0"/>
            </a:br>
            <a:r>
              <a:rPr lang="en-GB" sz="1100" dirty="0">
                <a:solidFill>
                  <a:srgbClr val="004B87"/>
                </a:solidFill>
                <a:latin typeface="Arial" panose="020B0604020202020204" pitchFamily="34" charset="0"/>
                <a:cs typeface="Arial" panose="020B0604020202020204" pitchFamily="34" charset="0"/>
              </a:rPr>
              <a:t>Molinaro A, et al. EASL Congress 2026; GS-002.</a:t>
            </a:r>
            <a:endParaRPr lang="en-GB" sz="1000" dirty="0">
              <a:solidFill>
                <a:srgbClr val="004B87"/>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17B052CF-B906-39AF-42AE-9309BA4F1173}"/>
              </a:ext>
            </a:extLst>
          </p:cNvPr>
          <p:cNvCxnSpPr>
            <a:cxnSpLocks/>
          </p:cNvCxnSpPr>
          <p:nvPr/>
        </p:nvCxnSpPr>
        <p:spPr>
          <a:xfrm>
            <a:off x="8201981" y="1381539"/>
            <a:ext cx="0" cy="462490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9">
            <a:extLst>
              <a:ext uri="{FF2B5EF4-FFF2-40B4-BE49-F238E27FC236}">
                <a16:creationId xmlns:a16="http://schemas.microsoft.com/office/drawing/2014/main" id="{1CE24442-1E51-9FD6-B5EB-827D0F878707}"/>
              </a:ext>
            </a:extLst>
          </p:cNvPr>
          <p:cNvSpPr txBox="1">
            <a:spLocks/>
          </p:cNvSpPr>
          <p:nvPr/>
        </p:nvSpPr>
        <p:spPr>
          <a:xfrm>
            <a:off x="8401724" y="1038639"/>
            <a:ext cx="3151988" cy="496780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b="1" dirty="0">
                <a:solidFill>
                  <a:schemeClr val="bg1"/>
                </a:solidFill>
                <a:highlight>
                  <a:srgbClr val="FF6720"/>
                </a:highlight>
                <a:latin typeface="Arial" panose="020B0604020202020204" pitchFamily="34" charset="0"/>
                <a:cs typeface="Arial" panose="020B0604020202020204" pitchFamily="34" charset="0"/>
              </a:rPr>
              <a:t>CONCLUSIONS</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4B87"/>
                </a:solidFill>
                <a:effectLst/>
                <a:uLnTx/>
                <a:uFillTx/>
                <a:latin typeface="Arial" panose="020B0604020202020204" pitchFamily="34" charset="0"/>
                <a:ea typeface="+mn-ea"/>
                <a:cs typeface="Arial" panose="020B0604020202020204" pitchFamily="34" charset="0"/>
              </a:rPr>
              <a:t>Gut microbial imidazole propionate was identified as a key player in PSC pathophysiology via activation of p38γ/δ-dependent mTORC1 signalling</a:t>
            </a:r>
            <a:endParaRPr kumimoji="0" lang="en-US" sz="1600" b="0" i="0" u="none" strike="noStrike" kern="1200" cap="none" spc="0" normalizeH="0" baseline="0" noProof="0" dirty="0">
              <a:ln>
                <a:noFill/>
              </a:ln>
              <a:solidFill>
                <a:srgbClr val="004B87"/>
              </a:solidFill>
              <a:effectLst/>
              <a:uLnTx/>
              <a:uFillTx/>
              <a:latin typeface="Arial" panose="020B0604020202020204" pitchFamily="34" charset="0"/>
              <a:ea typeface="+mn-ea"/>
              <a:cs typeface="Arial" panose="020B0604020202020204" pitchFamily="34" charset="0"/>
            </a:endParaRPr>
          </a:p>
          <a:p>
            <a:pPr>
              <a:lnSpc>
                <a:spcPct val="100000"/>
              </a:lnSpc>
              <a:buClrTx/>
              <a:defRPr/>
            </a:pPr>
            <a:r>
              <a:rPr kumimoji="0" lang="en-GB" sz="1600" b="0" i="0" u="none" strike="noStrike" kern="1200" cap="none" spc="0" normalizeH="0" baseline="0" noProof="0" dirty="0">
                <a:ln>
                  <a:noFill/>
                </a:ln>
                <a:solidFill>
                  <a:srgbClr val="004B87"/>
                </a:solidFill>
                <a:effectLst/>
                <a:uLnTx/>
                <a:uFillTx/>
                <a:latin typeface="Arial"/>
                <a:cs typeface="Arial"/>
              </a:rPr>
              <a:t>Targeting imidazole propionate production or mTORC1 signalling may represent a therapeutic strategy for PSC</a:t>
            </a:r>
            <a:endParaRPr lang="en-US" b="1" dirty="0">
              <a:solidFill>
                <a:schemeClr val="bg1"/>
              </a:solidFill>
              <a:highlight>
                <a:srgbClr val="FF6720"/>
              </a:highlight>
              <a:latin typeface="Arial"/>
              <a:cs typeface="Arial"/>
            </a:endParaRPr>
          </a:p>
        </p:txBody>
      </p:sp>
      <p:pic>
        <p:nvPicPr>
          <p:cNvPr id="3" name="Picture 2">
            <a:hlinkClick r:id="rId3" action="ppaction://hlinksldjump"/>
            <a:extLst>
              <a:ext uri="{FF2B5EF4-FFF2-40B4-BE49-F238E27FC236}">
                <a16:creationId xmlns:a16="http://schemas.microsoft.com/office/drawing/2014/main" id="{99929482-2B79-B50C-D956-15AA5B968F8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686200" y="132537"/>
            <a:ext cx="328608" cy="325439"/>
          </a:xfrm>
          <a:prstGeom prst="rect">
            <a:avLst/>
          </a:prstGeom>
        </p:spPr>
      </p:pic>
    </p:spTree>
    <p:extLst>
      <p:ext uri="{BB962C8B-B14F-4D97-AF65-F5344CB8AC3E}">
        <p14:creationId xmlns:p14="http://schemas.microsoft.com/office/powerpoint/2010/main" val="255489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70678-A885-7349-EF23-2B88D1CB66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F68444-E655-D511-B20E-171117719596}"/>
              </a:ext>
            </a:extLst>
          </p:cNvPr>
          <p:cNvSpPr>
            <a:spLocks noGrp="1"/>
          </p:cNvSpPr>
          <p:nvPr>
            <p:ph type="ctrTitle"/>
          </p:nvPr>
        </p:nvSpPr>
        <p:spPr>
          <a:xfrm>
            <a:off x="3917731" y="2262070"/>
            <a:ext cx="8065093" cy="2333859"/>
          </a:xfrm>
        </p:spPr>
        <p:txBody>
          <a:bodyPr>
            <a:normAutofit/>
          </a:bodyPr>
          <a:lstStyle/>
          <a:p>
            <a:pPr algn="r"/>
            <a:r>
              <a:rPr lang="en-GB" sz="4900"/>
              <a:t>Gut microbiota and </a:t>
            </a:r>
            <a:br>
              <a:rPr lang="en-GB" sz="4900"/>
            </a:br>
            <a:r>
              <a:rPr lang="en-GB" sz="4900"/>
              <a:t>liver disease / </a:t>
            </a:r>
            <a:br>
              <a:rPr lang="en-GB" sz="4900"/>
            </a:br>
            <a:r>
              <a:rPr lang="en-GB" sz="4900"/>
              <a:t>Liver-organ crosstalk</a:t>
            </a:r>
            <a:endParaRPr lang="en-US" sz="4900"/>
          </a:p>
        </p:txBody>
      </p:sp>
    </p:spTree>
    <p:extLst>
      <p:ext uri="{BB962C8B-B14F-4D97-AF65-F5344CB8AC3E}">
        <p14:creationId xmlns:p14="http://schemas.microsoft.com/office/powerpoint/2010/main" val="58763313"/>
      </p:ext>
    </p:extLst>
  </p:cSld>
  <p:clrMapOvr>
    <a:masterClrMapping/>
  </p:clrMapOvr>
</p:sld>
</file>

<file path=ppt/theme/theme1.xml><?xml version="1.0" encoding="utf-8"?>
<a:theme xmlns:a="http://schemas.openxmlformats.org/drawingml/2006/main" name="Office Theme">
  <a:themeElements>
    <a:clrScheme name="Custom 1">
      <a:dk1>
        <a:srgbClr val="004B87"/>
      </a:dk1>
      <a:lt1>
        <a:sysClr val="window" lastClr="FFFFFF"/>
      </a:lt1>
      <a:dk2>
        <a:srgbClr val="004B87"/>
      </a:dk2>
      <a:lt2>
        <a:srgbClr val="E8E8E8"/>
      </a:lt2>
      <a:accent1>
        <a:srgbClr val="004B87"/>
      </a:accent1>
      <a:accent2>
        <a:srgbClr val="FF6720"/>
      </a:accent2>
      <a:accent3>
        <a:srgbClr val="5BC2E7"/>
      </a:accent3>
      <a:accent4>
        <a:srgbClr val="DB0B5B"/>
      </a:accent4>
      <a:accent5>
        <a:srgbClr val="826B6A"/>
      </a:accent5>
      <a:accent6>
        <a:srgbClr val="1A9586"/>
      </a:accent6>
      <a:hlink>
        <a:srgbClr val="5BC2E7"/>
      </a:hlink>
      <a:folHlink>
        <a:srgbClr val="004B87"/>
      </a:folHlink>
    </a:clrScheme>
    <a:fontScheme name="Custom 1">
      <a:majorFont>
        <a:latin typeface="HelveticaNeueLT Pro 65 Md"/>
        <a:ea typeface=""/>
        <a:cs typeface=""/>
      </a:majorFont>
      <a:minorFont>
        <a:latin typeface="HelveticaNeueLT Pro 55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F427B4F-245E-4C05-B59C-9348D721D38B}" vid="{5B0D120E-548F-45FB-AC3B-99D565DEE0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1740004AFE6F49AE1B2D93850204F8" ma:contentTypeVersion="19" ma:contentTypeDescription="Create a new document." ma:contentTypeScope="" ma:versionID="0b561b17f7c21f93afa062037f26231d">
  <xsd:schema xmlns:xsd="http://www.w3.org/2001/XMLSchema" xmlns:xs="http://www.w3.org/2001/XMLSchema" xmlns:p="http://schemas.microsoft.com/office/2006/metadata/properties" xmlns:ns2="a2d59425-1cce-4a4f-9336-2a5f75205b93" xmlns:ns3="4222ee06-a7a1-4582-887c-e371f583a6cc" targetNamespace="http://schemas.microsoft.com/office/2006/metadata/properties" ma:root="true" ma:fieldsID="6c0f4c0e66902de7cd30dab334f64cac" ns2:_="" ns3:_="">
    <xsd:import namespace="a2d59425-1cce-4a4f-9336-2a5f75205b93"/>
    <xsd:import namespace="4222ee06-a7a1-4582-887c-e371f583a6cc"/>
    <xsd:element name="properties">
      <xsd:complexType>
        <xsd:sequence>
          <xsd:element name="documentManagement">
            <xsd:complexType>
              <xsd:all>
                <xsd:element ref="ns2:Test" minOccurs="0"/>
                <xsd:element ref="ns3:SharedWithUsers" minOccurs="0"/>
                <xsd:element ref="ns3:SharedWithDetails"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d59425-1cce-4a4f-9336-2a5f75205b93" elementFormDefault="qualified">
    <xsd:import namespace="http://schemas.microsoft.com/office/2006/documentManagement/types"/>
    <xsd:import namespace="http://schemas.microsoft.com/office/infopath/2007/PartnerControls"/>
    <xsd:element name="Test" ma:index="4" nillable="true" ma:displayName="Test" ma:format="DateOnly" ma:internalName="Test" ma:readOnly="false">
      <xsd:simpleType>
        <xsd:restriction base="dms:DateTime"/>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98de16c-5f0f-4439-8be6-da866814b88e"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222ee06-a7a1-4582-887c-e371f583a6c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258232b-d97f-4412-9e9f-0b86dcec4898}" ma:internalName="TaxCatchAll" ma:showField="CatchAllData" ma:web="4222ee06-a7a1-4582-887c-e371f583a6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222ee06-a7a1-4582-887c-e371f583a6cc">
      <UserInfo>
        <DisplayName>Patricia Pochelon</DisplayName>
        <AccountId>26</AccountId>
        <AccountType/>
      </UserInfo>
      <UserInfo>
        <DisplayName>Rocio Davina-Nunez</DisplayName>
        <AccountId>51</AccountId>
        <AccountType/>
      </UserInfo>
    </SharedWithUsers>
    <TaxCatchAll xmlns="4222ee06-a7a1-4582-887c-e371f583a6cc" xsi:nil="true"/>
    <lcf76f155ced4ddcb4097134ff3c332f xmlns="a2d59425-1cce-4a4f-9336-2a5f75205b93">
      <Terms xmlns="http://schemas.microsoft.com/office/infopath/2007/PartnerControls"/>
    </lcf76f155ced4ddcb4097134ff3c332f>
    <Test xmlns="a2d59425-1cce-4a4f-9336-2a5f75205b9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39E45-A0F2-4813-8F8A-6064DF015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d59425-1cce-4a4f-9336-2a5f75205b93"/>
    <ds:schemaRef ds:uri="4222ee06-a7a1-4582-887c-e371f583a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39A2E0B-04AD-4E58-9FDD-31B5B5A55E1D}">
  <ds:schemaRefs>
    <ds:schemaRef ds:uri="544159a2-a4f6-44a7-a8f4-79f07ee0b71a"/>
    <ds:schemaRef ds:uri="http://schemas.microsoft.com/office/2006/documentManagement/type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openxmlformats.org/package/2006/metadata/core-properties"/>
    <ds:schemaRef ds:uri="e07dbf77-e1aa-43f5-ad2d-f2c388585f24"/>
    <ds:schemaRef ds:uri="http://purl.org/dc/terms/"/>
    <ds:schemaRef ds:uri="4222ee06-a7a1-4582-887c-e371f583a6cc"/>
    <ds:schemaRef ds:uri="a2d59425-1cce-4a4f-9336-2a5f75205b93"/>
  </ds:schemaRefs>
</ds:datastoreItem>
</file>

<file path=customXml/itemProps3.xml><?xml version="1.0" encoding="utf-8"?>
<ds:datastoreItem xmlns:ds="http://schemas.openxmlformats.org/officeDocument/2006/customXml" ds:itemID="{2FC79616-789B-4623-BD39-5F23410887FD}">
  <ds:schemaRefs>
    <ds:schemaRef ds:uri="http://schemas.microsoft.com/sharepoint/v3/contenttype/forms"/>
  </ds:schemaRefs>
</ds:datastoreItem>
</file>

<file path=docMetadata/LabelInfo.xml><?xml version="1.0" encoding="utf-8"?>
<clbl:labelList xmlns:clbl="http://schemas.microsoft.com/office/2020/mipLabelMetadata">
  <clbl:label id="{daab1027-8f87-431c-a71c-724abb67cd7b}" enabled="0" method="" siteId="{daab1027-8f87-431c-a71c-724abb67cd7b}" removed="1"/>
</clbl:labelList>
</file>

<file path=docProps/app.xml><?xml version="1.0" encoding="utf-8"?>
<Properties xmlns="http://schemas.openxmlformats.org/officeDocument/2006/extended-properties" xmlns:vt="http://schemas.openxmlformats.org/officeDocument/2006/docPropsVTypes">
  <Template>Best of EASL Congress 2026 slide deck - Immune-Template - Copy</Template>
  <TotalTime>0</TotalTime>
  <Words>39420</Words>
  <Application>Microsoft Office PowerPoint</Application>
  <PresentationFormat>Widescreen</PresentationFormat>
  <Paragraphs>1461</Paragraphs>
  <Slides>39</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Calibri</vt:lpstr>
      <vt:lpstr>HelveticaNeueLT Pro 55 Roman</vt:lpstr>
      <vt:lpstr>Times New Roman</vt:lpstr>
      <vt:lpstr>Office Theme</vt:lpstr>
      <vt:lpstr>PowerPoint Presentation</vt:lpstr>
      <vt:lpstr>About these slides </vt:lpstr>
      <vt:lpstr>Contents</vt:lpstr>
      <vt:lpstr>Contents</vt:lpstr>
      <vt:lpstr>Contents</vt:lpstr>
      <vt:lpstr>Experimental and pathophysiology</vt:lpstr>
      <vt:lpstr>The microbe-derived metabolite imidazole propionate promotes the pathogenesis of primary sclerosing cholangitis via p38–mTORC1 signalling</vt:lpstr>
      <vt:lpstr>The microbe-derived metabolite imidazole propionate promotes the pathogenesis of primary sclerosing cholangitis via p38–mTORC1 signalling</vt:lpstr>
      <vt:lpstr>Gut microbiota and  liver disease /  Liver-organ crosstalk</vt:lpstr>
      <vt:lpstr>Evidence for bile acid-mediated ileal barrier function deficits in PSC</vt:lpstr>
      <vt:lpstr>Evidence for bile acid-mediated ileal barrier function deficits in PSC</vt:lpstr>
      <vt:lpstr>Clinical aspects</vt:lpstr>
      <vt:lpstr>Norucholic acid leads to biochemical and histologic improvement in primary sclerosing cholangitis: Impact of concomitant ursodeoxycholic acid therapy</vt:lpstr>
      <vt:lpstr>Norucholic acid leads to biochemical and histologic improvement in primary sclerosing cholangitis: Impact of concomitant ursodeoxycholic acid therapy</vt:lpstr>
      <vt:lpstr>Management of patients with PBBC in the post-obeticholic era: Real-world effectiveness data on elafibranor and seladelpar from the ColHai registry</vt:lpstr>
      <vt:lpstr>Management of patients with PBBC in the post-obeticholic era: Real-world effectiveness data on elafibranor and seladelpar from the ColHai registry</vt:lpstr>
      <vt:lpstr>Event-free survival of maralixibat-treated patients with progressive familial intrahepatic cholestasis compared with aligned real-world data of untreated patients from NAPPED</vt:lpstr>
      <vt:lpstr>Event-free survival of maralixibat-treated patients with progressive familial intrahepatic cholestasis compared with aligned real-world data of untreated patients from NAPPED</vt:lpstr>
      <vt:lpstr>CNP-104, an investigational antigen-specific therapy, demonstrates favourable impact on liver stiffness in a Phase 2a randomized, placebo-controlled trial in PBC</vt:lpstr>
      <vt:lpstr>CNP-104, an investigational antigen-specific therapy, demonstrates favourable impact on liver stiffness in a Phase 2a randomized, placebo-controlled trial in PBC</vt:lpstr>
      <vt:lpstr>Development of a multi-biomarker model to predict transplant-free survival in primary sclerosing cholangitis: A multicentre retrospective study</vt:lpstr>
      <vt:lpstr>Development of a multi-biomarker model to predict transplant-free survival in primary sclerosing cholangitis: A multicentre retrospective study</vt:lpstr>
      <vt:lpstr>Azathioprine vs mycophenolate mofetil in combination with prednisolone in patients with treatment-naïve autoimmune hepatitis: 3-year follow-up of the CAMARO-trial</vt:lpstr>
      <vt:lpstr>Azathioprine vs mycophenolate mofetil in combination with prednisolone in patients with treatment-naïve autoimmune hepatitis: 3-year follow-up of the CAMARO-trial</vt:lpstr>
      <vt:lpstr>Factors associated with the development of primary biliary cholangitis in individuals with antimitochondrial antibodies: A Spanish multicentre study</vt:lpstr>
      <vt:lpstr>Factors associated with the development of primary biliary cholangitis in individuals with antimitochondrial antibodies: A Spanish multicentre study</vt:lpstr>
      <vt:lpstr>The number needed to treat with bezafibrate as second-line therapy to prevent liver transplantation or death in people with primary biliary cholangitis</vt:lpstr>
      <vt:lpstr>The number needed to treat with bezafibrate as second-line therapy to prevent liver transplantation or death in people with primary biliary cholangitis</vt:lpstr>
      <vt:lpstr>Late breaker</vt:lpstr>
      <vt:lpstr>Safety and efficacy of pemafibrate (K-808), a selective PPARα modulator, in patients with PBC: 12-week data from the randomized, placebo-controlled, PEMA-PBC dose-finding study</vt:lpstr>
      <vt:lpstr>Safety and efficacy of pemafibrate (K-808), a selective PPARα modulator, in patients with PBC: 12-week data from the randomized, placebo-controlled, PEMA-PBC dose-finding study</vt:lpstr>
      <vt:lpstr>Linafexor in UDCA-inadequate PBC: A Phase 2 trial of a pulsatile FXR agonist</vt:lpstr>
      <vt:lpstr>Linafexor in UDCA-inadequate PBC: A Phase 2 trial of a pulsatile FXR agonist</vt:lpstr>
      <vt:lpstr>A Phase 2b/3 trial of saroglitazar in primary biliary cholangitis (EPICS III)</vt:lpstr>
      <vt:lpstr>A Phase 2b/3 trial of saroglitazar in primary biliary cholangitis (EPICS III)</vt:lpstr>
      <vt:lpstr>Efficacy and safety of volixibat, an IBAT inhibitor, in patients with PSC and moderate-to-severe pruritus: Results of the VISTAS trial</vt:lpstr>
      <vt:lpstr>Efficacy and safety of volixibat, an IBAT inhibitor, in patients with PSC and moderate-to-severe pruritus: Results of the VISTAS trial</vt:lpstr>
      <vt:lpstr>Hepatic recompensation is associated with sustained transplant-free survival in PBC decompensated cirrhosis: An international multicentre study from the Global PBC study group</vt:lpstr>
      <vt:lpstr>Hepatic recompensation is associated with sustained transplant-free survival in PBC decompensated cirrhosis: An international multicentre study from the Global PBC study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Suah Lee</dc:creator>
  <cp:lastModifiedBy>Elinam Gayi</cp:lastModifiedBy>
  <cp:revision>3</cp:revision>
  <dcterms:created xsi:type="dcterms:W3CDTF">2026-05-13T15:26:34Z</dcterms:created>
  <dcterms:modified xsi:type="dcterms:W3CDTF">2026-05-22T18:02:50Z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0x010100BD1740004AFE6F49AE1B2D93850204F8</vt:lpwstr>
  </property>
  <property fmtid="{D5CDD505-2E9C-101B-9397-08002B2CF9AE}" pid="3" name="MediaServiceImageTags">
    <vt:lpwstr/>
  </property>
</Properties>
</file>