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0" r:id="rId5"/>
    <p:sldId id="261" r:id="rId6"/>
    <p:sldId id="263" r:id="rId7"/>
    <p:sldId id="262" r:id="rId8"/>
    <p:sldId id="286" r:id="rId9"/>
    <p:sldId id="257" r:id="rId10"/>
    <p:sldId id="258" r:id="rId11"/>
    <p:sldId id="259" r:id="rId12"/>
    <p:sldId id="268" r:id="rId13"/>
    <p:sldId id="269" r:id="rId14"/>
    <p:sldId id="264" r:id="rId15"/>
    <p:sldId id="270" r:id="rId16"/>
    <p:sldId id="271" r:id="rId17"/>
    <p:sldId id="272" r:id="rId18"/>
    <p:sldId id="273" r:id="rId19"/>
    <p:sldId id="274" r:id="rId20"/>
    <p:sldId id="275" r:id="rId21"/>
    <p:sldId id="266" r:id="rId22"/>
    <p:sldId id="276" r:id="rId23"/>
    <p:sldId id="277" r:id="rId24"/>
    <p:sldId id="278" r:id="rId25"/>
    <p:sldId id="279" r:id="rId26"/>
    <p:sldId id="287" r:id="rId27"/>
    <p:sldId id="288" r:id="rId28"/>
    <p:sldId id="289" r:id="rId29"/>
    <p:sldId id="267" r:id="rId30"/>
    <p:sldId id="290" r:id="rId31"/>
    <p:sldId id="291" r:id="rId32"/>
    <p:sldId id="292" r:id="rId33"/>
    <p:sldId id="293" r:id="rId34"/>
    <p:sldId id="284"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1B520F-478A-7925-2A40-F35E7B992C81}" name="Suah Lee" initials="SL" userId="S::Suah@rise-scientific.com::61a48b89-9040-4037-a2c8-29105684fa84" providerId="AD"/>
  <p188:author id="{78ECF00F-7410-B733-A71A-A2D0718B3728}" name="Natasha Curry" initials="NC" userId="S::natasha@medicomm.co.za::118af86a-014e-43a9-9b26-b32d280d57bc" providerId="AD"/>
  <p188:author id="{BD37052F-E485-15BD-1499-765761EE4C95}" name="Jamil Bacha" initials="JB" userId="S::jamil@rise-scientific.com::1b12df93-8345-41b4-9dbb-6495ec6766bf" providerId="AD"/>
  <p188:author id="{9A754552-0B71-3F15-3B0C-EC433E05F48A}" name="Oksana Birch" initials="OB" userId="S::oksana@rise-scientific.com::647164c5-b68f-49b4-974d-ba6a17468391" providerId="AD"/>
  <p188:author id="{391E5B6F-EFA0-9970-497D-B67DB382BB8E}" name="Rosado Mateo, Eugenio" initials="ER" userId="S::eugenio.rosado@grifols.com::76f2497d-b2de-46ab-9926-1370177e9f39" providerId="AD"/>
  <p188:author id="{03BC4AAD-150C-CB7C-AD7A-508F0A917B17}" name="Ayush Agarwal" initials="AA" userId="428e01e7b85dac24" providerId="Windows Live"/>
  <p188:author id="{9B2541B1-3E86-64AB-9023-BC9E50F5671E}" name="Annotations" initials="A" userId="Annotations" providerId="None"/>
  <p188:author id="{AF935AD9-4855-FF39-20D2-539F6DD0BEB3}" name="Mandi Watty-Miller" initials="MW" userId="S::mandi@rise-scientific.com::48aaec5c-5b1b-4335-a767-17122260e5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B6A"/>
    <a:srgbClr val="004B8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FB0B3-DA51-4DEA-A359-3EE42A521F11}" v="19" dt="2026-05-20T09:50:53.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77482" autoAdjust="0"/>
  </p:normalViewPr>
  <p:slideViewPr>
    <p:cSldViewPr snapToGrid="0">
      <p:cViewPr varScale="1">
        <p:scale>
          <a:sx n="82" d="100"/>
          <a:sy n="82" d="100"/>
        </p:scale>
        <p:origin x="1434"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1531993799217E-2"/>
          <c:y val="0.11697953562157948"/>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5"/>
              </a:solidFill>
              <a:ln w="9525">
                <a:noFill/>
              </a:ln>
              <a:effectLst/>
            </c:spPr>
          </c:marker>
          <c:errBars>
            <c:errDir val="x"/>
            <c:errBarType val="both"/>
            <c:errValType val="cust"/>
            <c:noEndCap val="0"/>
            <c:plus>
              <c:numRef>
                <c:f>Sheet1!$E$2:$E$12</c:f>
                <c:numCache>
                  <c:formatCode>General</c:formatCode>
                  <c:ptCount val="11"/>
                  <c:pt idx="0">
                    <c:v>0.14000000000000001</c:v>
                  </c:pt>
                  <c:pt idx="1">
                    <c:v>0.41</c:v>
                  </c:pt>
                </c:numCache>
              </c:numRef>
            </c:plus>
            <c:minus>
              <c:numRef>
                <c:f>Sheet1!$D$2:$D$12</c:f>
                <c:numCache>
                  <c:formatCode>General</c:formatCode>
                  <c:ptCount val="11"/>
                  <c:pt idx="0">
                    <c:v>0.13</c:v>
                  </c:pt>
                  <c:pt idx="1">
                    <c:v>0.17</c:v>
                  </c:pt>
                </c:numCache>
              </c:numRef>
            </c:minus>
            <c:spPr>
              <a:noFill/>
              <a:ln w="9525" cap="flat" cmpd="sng" algn="ctr">
                <a:solidFill>
                  <a:schemeClr val="accent5"/>
                </a:solidFill>
                <a:round/>
              </a:ln>
              <a:effectLst/>
            </c:spPr>
          </c:errBars>
          <c:xVal>
            <c:numRef>
              <c:f>Sheet1!$A$2:$A$9</c:f>
              <c:numCache>
                <c:formatCode>General</c:formatCode>
                <c:ptCount val="8"/>
                <c:pt idx="0">
                  <c:v>0.82</c:v>
                </c:pt>
                <c:pt idx="1">
                  <c:v>0.28000000000000003</c:v>
                </c:pt>
              </c:numCache>
            </c:numRef>
          </c:xVal>
          <c:yVal>
            <c:numRef>
              <c:f>Sheet1!$B$2:$B$9</c:f>
              <c:numCache>
                <c:formatCode>General</c:formatCode>
                <c:ptCount val="8"/>
                <c:pt idx="0">
                  <c:v>9</c:v>
                </c:pt>
                <c:pt idx="1">
                  <c:v>5</c:v>
                </c:pt>
              </c:numCache>
            </c:numRef>
          </c:yVal>
          <c:smooth val="0"/>
          <c:extLst>
            <c:ext xmlns:c16="http://schemas.microsoft.com/office/drawing/2014/chart" uri="{C3380CC4-5D6E-409C-BE32-E72D297353CC}">
              <c16:uniqueId val="{00000000-AE3F-4426-ABDC-DC13603A1F44}"/>
            </c:ext>
          </c:extLst>
        </c:ser>
        <c:dLbls>
          <c:showLegendKey val="0"/>
          <c:showVal val="0"/>
          <c:showCatName val="0"/>
          <c:showSerName val="0"/>
          <c:showPercent val="0"/>
          <c:showBubbleSize val="0"/>
        </c:dLbls>
        <c:axId val="750046472"/>
        <c:axId val="750046800"/>
      </c:scatterChart>
      <c:valAx>
        <c:axId val="750046472"/>
        <c:scaling>
          <c:orientation val="minMax"/>
          <c:max val="2"/>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750046800"/>
        <c:crossesAt val="0"/>
        <c:crossBetween val="midCat"/>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chemeClr val="accent5"/>
              </a:solidFill>
              <a:ln>
                <a:solidFill>
                  <a:srgbClr val="826B6A"/>
                </a:solidFill>
              </a:ln>
              <a:effectLst/>
            </c:spPr>
            <c:extLst>
              <c:ext xmlns:c16="http://schemas.microsoft.com/office/drawing/2014/chart" uri="{C3380CC4-5D6E-409C-BE32-E72D297353CC}">
                <c16:uniqueId val="{00000001-7F2E-46D7-AF68-6323473916C0}"/>
              </c:ext>
            </c:extLst>
          </c:dPt>
          <c:dPt>
            <c:idx val="1"/>
            <c:invertIfNegative val="0"/>
            <c:bubble3D val="0"/>
            <c:spPr>
              <a:solidFill>
                <a:srgbClr val="747474"/>
              </a:solidFill>
              <a:ln>
                <a:solidFill>
                  <a:srgbClr val="747474"/>
                </a:solidFill>
              </a:ln>
              <a:effectLst/>
            </c:spPr>
            <c:extLst>
              <c:ext xmlns:c16="http://schemas.microsoft.com/office/drawing/2014/chart" uri="{C3380CC4-5D6E-409C-BE32-E72D297353CC}">
                <c16:uniqueId val="{00000003-7F2E-46D7-AF68-6323473916C0}"/>
              </c:ext>
            </c:extLst>
          </c:dPt>
          <c:dLbls>
            <c:delete val="1"/>
          </c:dLbls>
          <c:cat>
            <c:strRef>
              <c:f>Sheet1!$A$2:$A$3</c:f>
              <c:strCache>
                <c:ptCount val="2"/>
                <c:pt idx="0">
                  <c:v>Apixaban 5 mg QD</c:v>
                </c:pt>
                <c:pt idx="1">
                  <c:v>SOC</c:v>
                </c:pt>
              </c:strCache>
            </c:strRef>
          </c:cat>
          <c:val>
            <c:numRef>
              <c:f>Sheet1!$B$2:$B$3</c:f>
              <c:numCache>
                <c:formatCode>General</c:formatCode>
                <c:ptCount val="2"/>
                <c:pt idx="0">
                  <c:v>31.2</c:v>
                </c:pt>
                <c:pt idx="1">
                  <c:v>53.3</c:v>
                </c:pt>
              </c:numCache>
            </c:numRef>
          </c:val>
          <c:extLst>
            <c:ext xmlns:c16="http://schemas.microsoft.com/office/drawing/2014/chart" uri="{C3380CC4-5D6E-409C-BE32-E72D297353CC}">
              <c16:uniqueId val="{00000004-7F2E-46D7-AF68-6323473916C0}"/>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6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Apixaban 5 mg QD</c:v>
                </c:pt>
              </c:strCache>
            </c:strRef>
          </c:tx>
          <c:spPr>
            <a:solidFill>
              <a:schemeClr val="accent5"/>
            </a:solidFill>
            <a:ln>
              <a:solidFill>
                <a:srgbClr val="508541"/>
              </a:solidFill>
            </a:ln>
            <a:effectLst/>
          </c:spPr>
          <c:invertIfNegative val="0"/>
          <c:dPt>
            <c:idx val="0"/>
            <c:invertIfNegative val="0"/>
            <c:bubble3D val="0"/>
            <c:spPr>
              <a:solidFill>
                <a:schemeClr val="accent5"/>
              </a:solidFill>
              <a:ln>
                <a:solidFill>
                  <a:srgbClr val="826B6A"/>
                </a:solidFill>
              </a:ln>
              <a:effectLst/>
            </c:spPr>
            <c:extLst>
              <c:ext xmlns:c16="http://schemas.microsoft.com/office/drawing/2014/chart" uri="{C3380CC4-5D6E-409C-BE32-E72D297353CC}">
                <c16:uniqueId val="{00000001-D9DA-4D14-94CF-5BD146EA1835}"/>
              </c:ext>
            </c:extLst>
          </c:dPt>
          <c:dPt>
            <c:idx val="1"/>
            <c:invertIfNegative val="0"/>
            <c:bubble3D val="0"/>
            <c:spPr>
              <a:solidFill>
                <a:schemeClr val="accent5"/>
              </a:solidFill>
              <a:ln>
                <a:solidFill>
                  <a:srgbClr val="747474"/>
                </a:solidFill>
              </a:ln>
              <a:effectLst/>
            </c:spPr>
            <c:extLst>
              <c:ext xmlns:c16="http://schemas.microsoft.com/office/drawing/2014/chart" uri="{C3380CC4-5D6E-409C-BE32-E72D297353CC}">
                <c16:uniqueId val="{00000003-D9DA-4D14-94CF-5BD146EA1835}"/>
              </c:ext>
            </c:extLst>
          </c:dPt>
          <c:dLbls>
            <c:delete val="1"/>
          </c:dLbls>
          <c:cat>
            <c:strRef>
              <c:f>Sheet1!$A$2:$A$4</c:f>
              <c:strCache>
                <c:ptCount val="3"/>
                <c:pt idx="0">
                  <c:v>Ascites</c:v>
                </c:pt>
                <c:pt idx="1">
                  <c:v>Hepatic encephalopathy </c:v>
                </c:pt>
                <c:pt idx="2">
                  <c:v>Variceal bleeding</c:v>
                </c:pt>
              </c:strCache>
            </c:strRef>
          </c:cat>
          <c:val>
            <c:numRef>
              <c:f>Sheet1!$B$2:$B$4</c:f>
              <c:numCache>
                <c:formatCode>General</c:formatCode>
                <c:ptCount val="3"/>
                <c:pt idx="0">
                  <c:v>6</c:v>
                </c:pt>
                <c:pt idx="1">
                  <c:v>20.9</c:v>
                </c:pt>
                <c:pt idx="2">
                  <c:v>7.5</c:v>
                </c:pt>
              </c:numCache>
            </c:numRef>
          </c:val>
          <c:extLst>
            <c:ext xmlns:c16="http://schemas.microsoft.com/office/drawing/2014/chart" uri="{C3380CC4-5D6E-409C-BE32-E72D297353CC}">
              <c16:uniqueId val="{00000004-D9DA-4D14-94CF-5BD146EA1835}"/>
            </c:ext>
          </c:extLst>
        </c:ser>
        <c:ser>
          <c:idx val="1"/>
          <c:order val="1"/>
          <c:tx>
            <c:strRef>
              <c:f>Sheet1!$C$1</c:f>
              <c:strCache>
                <c:ptCount val="1"/>
                <c:pt idx="0">
                  <c:v>SOC</c:v>
                </c:pt>
              </c:strCache>
            </c:strRef>
          </c:tx>
          <c:spPr>
            <a:solidFill>
              <a:srgbClr val="747474"/>
            </a:solidFill>
            <a:ln>
              <a:noFill/>
            </a:ln>
            <a:effectLst/>
          </c:spPr>
          <c:invertIfNegative val="0"/>
          <c:dLbls>
            <c:delete val="1"/>
          </c:dLbls>
          <c:cat>
            <c:strRef>
              <c:f>Sheet1!$A$2:$A$4</c:f>
              <c:strCache>
                <c:ptCount val="3"/>
                <c:pt idx="0">
                  <c:v>Ascites</c:v>
                </c:pt>
                <c:pt idx="1">
                  <c:v>Hepatic encephalopathy </c:v>
                </c:pt>
                <c:pt idx="2">
                  <c:v>Variceal bleeding</c:v>
                </c:pt>
              </c:strCache>
            </c:strRef>
          </c:cat>
          <c:val>
            <c:numRef>
              <c:f>Sheet1!$C$2:$C$4</c:f>
              <c:numCache>
                <c:formatCode>General</c:formatCode>
                <c:ptCount val="3"/>
                <c:pt idx="0">
                  <c:v>16.399999999999999</c:v>
                </c:pt>
                <c:pt idx="1">
                  <c:v>34.299999999999997</c:v>
                </c:pt>
                <c:pt idx="2">
                  <c:v>13.4</c:v>
                </c:pt>
              </c:numCache>
            </c:numRef>
          </c:val>
          <c:extLst>
            <c:ext xmlns:c16="http://schemas.microsoft.com/office/drawing/2014/chart" uri="{C3380CC4-5D6E-409C-BE32-E72D297353CC}">
              <c16:uniqueId val="{00000005-D9DA-4D14-94CF-5BD146EA1835}"/>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6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legendEntry>
      <c:layout>
        <c:manualLayout>
          <c:xMode val="edge"/>
          <c:yMode val="edge"/>
          <c:x val="0.77453822527236749"/>
          <c:y val="0"/>
          <c:w val="0.22521610957310681"/>
          <c:h val="0.291650049267559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1531993799217E-2"/>
          <c:y val="0.11697953562157948"/>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5"/>
              </a:solidFill>
              <a:ln w="9525">
                <a:noFill/>
              </a:ln>
              <a:effectLst/>
            </c:spPr>
          </c:marker>
          <c:errBars>
            <c:errDir val="x"/>
            <c:errBarType val="both"/>
            <c:errValType val="cust"/>
            <c:noEndCap val="0"/>
            <c:plus>
              <c:numRef>
                <c:f>Sheet1!$E$2:$E$12</c:f>
                <c:numCache>
                  <c:formatCode>General</c:formatCode>
                  <c:ptCount val="11"/>
                </c:numCache>
              </c:numRef>
            </c:plus>
            <c:minus>
              <c:numRef>
                <c:f>Sheet1!$D$2:$D$12</c:f>
                <c:numCache>
                  <c:formatCode>General</c:formatCode>
                  <c:ptCount val="11"/>
                </c:numCache>
              </c:numRef>
            </c:minus>
            <c:spPr>
              <a:noFill/>
              <a:ln w="9525" cap="flat" cmpd="sng" algn="ctr">
                <a:solidFill>
                  <a:schemeClr val="accent5"/>
                </a:solidFill>
                <a:round/>
              </a:ln>
              <a:effectLst/>
            </c:spPr>
          </c:errBars>
          <c:xVal>
            <c:numRef>
              <c:f>Sheet1!$A$2:$A$8</c:f>
              <c:numCache>
                <c:formatCode>General</c:formatCode>
                <c:ptCount val="7"/>
                <c:pt idx="0">
                  <c:v>1.21</c:v>
                </c:pt>
                <c:pt idx="1">
                  <c:v>1.17</c:v>
                </c:pt>
                <c:pt idx="2">
                  <c:v>1.1499999999999999</c:v>
                </c:pt>
                <c:pt idx="3">
                  <c:v>1.17</c:v>
                </c:pt>
                <c:pt idx="4">
                  <c:v>1.18</c:v>
                </c:pt>
                <c:pt idx="5">
                  <c:v>1.39</c:v>
                </c:pt>
                <c:pt idx="6">
                  <c:v>1.19</c:v>
                </c:pt>
              </c:numCache>
            </c:numRef>
          </c:xVal>
          <c:yVal>
            <c:numRef>
              <c:f>Sheet1!$B$2:$B$8</c:f>
              <c:numCache>
                <c:formatCode>General</c:formatCode>
                <c:ptCount val="7"/>
                <c:pt idx="0">
                  <c:v>12</c:v>
                </c:pt>
                <c:pt idx="1">
                  <c:v>10.8</c:v>
                </c:pt>
                <c:pt idx="2">
                  <c:v>9.5</c:v>
                </c:pt>
                <c:pt idx="3">
                  <c:v>6.5</c:v>
                </c:pt>
                <c:pt idx="4">
                  <c:v>5.2</c:v>
                </c:pt>
                <c:pt idx="5">
                  <c:v>1.8</c:v>
                </c:pt>
                <c:pt idx="6">
                  <c:v>0.5</c:v>
                </c:pt>
              </c:numCache>
            </c:numRef>
          </c:yVal>
          <c:smooth val="0"/>
          <c:extLst>
            <c:ext xmlns:c16="http://schemas.microsoft.com/office/drawing/2014/chart" uri="{C3380CC4-5D6E-409C-BE32-E72D297353CC}">
              <c16:uniqueId val="{00000000-9061-4D70-A111-6E4E5BE15875}"/>
            </c:ext>
          </c:extLst>
        </c:ser>
        <c:dLbls>
          <c:showLegendKey val="0"/>
          <c:showVal val="0"/>
          <c:showCatName val="0"/>
          <c:showSerName val="0"/>
          <c:showPercent val="0"/>
          <c:showBubbleSize val="0"/>
        </c:dLbls>
        <c:axId val="750046472"/>
        <c:axId val="750046800"/>
      </c:scatterChart>
      <c:valAx>
        <c:axId val="750046472"/>
        <c:scaling>
          <c:orientation val="minMax"/>
          <c:max val="2"/>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750046800"/>
        <c:crossesAt val="0"/>
        <c:crossBetween val="midCat"/>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1531993799217E-2"/>
          <c:y val="0.11697953562157948"/>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5"/>
              </a:solidFill>
              <a:ln w="9525">
                <a:noFill/>
              </a:ln>
              <a:effectLst/>
            </c:spPr>
          </c:marker>
          <c:errBars>
            <c:errDir val="x"/>
            <c:errBarType val="both"/>
            <c:errValType val="cust"/>
            <c:noEndCap val="0"/>
            <c:plus>
              <c:numRef>
                <c:f>Sheet1!$E$2:$E$12</c:f>
                <c:numCache>
                  <c:formatCode>General</c:formatCode>
                  <c:ptCount val="11"/>
                  <c:pt idx="0">
                    <c:v>0.51</c:v>
                  </c:pt>
                  <c:pt idx="1">
                    <c:v>1.86</c:v>
                  </c:pt>
                </c:numCache>
              </c:numRef>
            </c:plus>
            <c:minus>
              <c:numRef>
                <c:f>Sheet1!$D$2:$D$12</c:f>
                <c:numCache>
                  <c:formatCode>General</c:formatCode>
                  <c:ptCount val="11"/>
                  <c:pt idx="0">
                    <c:v>0.39</c:v>
                  </c:pt>
                  <c:pt idx="1">
                    <c:v>1</c:v>
                  </c:pt>
                </c:numCache>
              </c:numRef>
            </c:minus>
            <c:spPr>
              <a:noFill/>
              <a:ln w="9525" cap="flat" cmpd="sng" algn="ctr">
                <a:solidFill>
                  <a:schemeClr val="accent5"/>
                </a:solidFill>
                <a:round/>
              </a:ln>
              <a:effectLst/>
            </c:spPr>
          </c:errBars>
          <c:xVal>
            <c:numRef>
              <c:f>Sheet1!$A$2:$A$9</c:f>
              <c:numCache>
                <c:formatCode>General</c:formatCode>
                <c:ptCount val="8"/>
                <c:pt idx="0">
                  <c:v>1.6</c:v>
                </c:pt>
                <c:pt idx="1">
                  <c:v>2.06</c:v>
                </c:pt>
              </c:numCache>
            </c:numRef>
          </c:xVal>
          <c:yVal>
            <c:numRef>
              <c:f>Sheet1!$B$2:$B$9</c:f>
              <c:numCache>
                <c:formatCode>General</c:formatCode>
                <c:ptCount val="8"/>
                <c:pt idx="0">
                  <c:v>9</c:v>
                </c:pt>
                <c:pt idx="1">
                  <c:v>2.5</c:v>
                </c:pt>
              </c:numCache>
            </c:numRef>
          </c:yVal>
          <c:smooth val="0"/>
          <c:extLst>
            <c:ext xmlns:c16="http://schemas.microsoft.com/office/drawing/2014/chart" uri="{C3380CC4-5D6E-409C-BE32-E72D297353CC}">
              <c16:uniqueId val="{00000000-C2B8-457D-9292-A4D918F8E702}"/>
            </c:ext>
          </c:extLst>
        </c:ser>
        <c:dLbls>
          <c:showLegendKey val="0"/>
          <c:showVal val="0"/>
          <c:showCatName val="0"/>
          <c:showSerName val="0"/>
          <c:showPercent val="0"/>
          <c:showBubbleSize val="0"/>
        </c:dLbls>
        <c:axId val="750046472"/>
        <c:axId val="750046800"/>
      </c:scatterChart>
      <c:valAx>
        <c:axId val="750046472"/>
        <c:scaling>
          <c:orientation val="minMax"/>
          <c:max val="4"/>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750046800"/>
        <c:crossesAt val="0"/>
        <c:crossBetween val="midCat"/>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1531993799217E-2"/>
          <c:y val="0.11697953562157948"/>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5"/>
              </a:solidFill>
              <a:ln w="9525">
                <a:noFill/>
              </a:ln>
              <a:effectLst/>
            </c:spPr>
          </c:marker>
          <c:errBars>
            <c:errDir val="x"/>
            <c:errBarType val="both"/>
            <c:errValType val="cust"/>
            <c:noEndCap val="0"/>
            <c:plus>
              <c:numRef>
                <c:f>Sheet1!$E$2:$E$12</c:f>
                <c:numCache>
                  <c:formatCode>General</c:formatCode>
                  <c:ptCount val="11"/>
                  <c:pt idx="0">
                    <c:v>0.46700000000000003</c:v>
                  </c:pt>
                </c:numCache>
              </c:numRef>
            </c:plus>
            <c:minus>
              <c:numRef>
                <c:f>Sheet1!$D$2:$D$12</c:f>
                <c:numCache>
                  <c:formatCode>General</c:formatCode>
                  <c:ptCount val="11"/>
                  <c:pt idx="0">
                    <c:v>0.245</c:v>
                  </c:pt>
                </c:numCache>
              </c:numRef>
            </c:minus>
            <c:spPr>
              <a:noFill/>
              <a:ln w="9525" cap="flat" cmpd="sng" algn="ctr">
                <a:solidFill>
                  <a:schemeClr val="accent5"/>
                </a:solidFill>
                <a:round/>
              </a:ln>
              <a:effectLst/>
            </c:spPr>
          </c:errBars>
          <c:xVal>
            <c:numRef>
              <c:f>Sheet1!$A$2:$A$9</c:f>
              <c:numCache>
                <c:formatCode>General</c:formatCode>
                <c:ptCount val="8"/>
                <c:pt idx="0">
                  <c:v>0.51500000000000001</c:v>
                </c:pt>
              </c:numCache>
            </c:numRef>
          </c:xVal>
          <c:yVal>
            <c:numRef>
              <c:f>Sheet1!$B$2:$B$9</c:f>
              <c:numCache>
                <c:formatCode>General</c:formatCode>
                <c:ptCount val="8"/>
                <c:pt idx="0">
                  <c:v>6.5</c:v>
                </c:pt>
              </c:numCache>
            </c:numRef>
          </c:yVal>
          <c:smooth val="0"/>
          <c:extLst>
            <c:ext xmlns:c16="http://schemas.microsoft.com/office/drawing/2014/chart" uri="{C3380CC4-5D6E-409C-BE32-E72D297353CC}">
              <c16:uniqueId val="{00000000-0298-4AD1-9FDB-D4840B93F112}"/>
            </c:ext>
          </c:extLst>
        </c:ser>
        <c:dLbls>
          <c:showLegendKey val="0"/>
          <c:showVal val="0"/>
          <c:showCatName val="0"/>
          <c:showSerName val="0"/>
          <c:showPercent val="0"/>
          <c:showBubbleSize val="0"/>
        </c:dLbls>
        <c:axId val="750046472"/>
        <c:axId val="750046800"/>
      </c:scatterChart>
      <c:valAx>
        <c:axId val="750046472"/>
        <c:scaling>
          <c:orientation val="minMax"/>
          <c:max val="2"/>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750046800"/>
        <c:crossesAt val="0"/>
        <c:crossBetween val="midCat"/>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1531993799217E-2"/>
          <c:y val="0.11697953562157948"/>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rgbClr val="508541"/>
              </a:solidFill>
              <a:ln w="9525">
                <a:solidFill>
                  <a:schemeClr val="accent6">
                    <a:lumMod val="75000"/>
                  </a:schemeClr>
                </a:solidFill>
              </a:ln>
              <a:effectLst/>
            </c:spPr>
          </c:marker>
          <c:errBars>
            <c:errDir val="x"/>
            <c:errBarType val="both"/>
            <c:errValType val="cust"/>
            <c:noEndCap val="0"/>
            <c:plus>
              <c:numRef>
                <c:f>Sheet1!$E$2:$E$12</c:f>
                <c:numCache>
                  <c:formatCode>General</c:formatCode>
                  <c:ptCount val="11"/>
                </c:numCache>
              </c:numRef>
            </c:plus>
            <c:minus>
              <c:numRef>
                <c:f>Sheet1!$D$2:$D$12</c:f>
                <c:numCache>
                  <c:formatCode>General</c:formatCode>
                  <c:ptCount val="11"/>
                </c:numCache>
              </c:numRef>
            </c:minus>
            <c:spPr>
              <a:noFill/>
              <a:ln w="9525" cap="flat" cmpd="sng" algn="ctr">
                <a:solidFill>
                  <a:schemeClr val="accent6">
                    <a:lumMod val="75000"/>
                  </a:schemeClr>
                </a:solidFill>
                <a:round/>
              </a:ln>
              <a:effectLst/>
            </c:spPr>
          </c:errBars>
          <c:xVal>
            <c:numRef>
              <c:f>Sheet1!$A$2:$A$6</c:f>
              <c:numCache>
                <c:formatCode>General</c:formatCode>
                <c:ptCount val="5"/>
                <c:pt idx="0">
                  <c:v>10.9</c:v>
                </c:pt>
                <c:pt idx="1">
                  <c:v>10.9</c:v>
                </c:pt>
                <c:pt idx="2">
                  <c:v>3.2</c:v>
                </c:pt>
                <c:pt idx="3">
                  <c:v>4.9000000000000004</c:v>
                </c:pt>
                <c:pt idx="4">
                  <c:v>3.3</c:v>
                </c:pt>
              </c:numCache>
            </c:numRef>
          </c:xVal>
          <c:yVal>
            <c:numRef>
              <c:f>Sheet1!$B$2:$B$6</c:f>
              <c:numCache>
                <c:formatCode>General</c:formatCode>
                <c:ptCount val="5"/>
                <c:pt idx="1">
                  <c:v>7</c:v>
                </c:pt>
              </c:numCache>
            </c:numRef>
          </c:yVal>
          <c:smooth val="0"/>
          <c:extLst>
            <c:ext xmlns:c16="http://schemas.microsoft.com/office/drawing/2014/chart" uri="{C3380CC4-5D6E-409C-BE32-E72D297353CC}">
              <c16:uniqueId val="{00000000-F656-4F9D-BD00-73E28438509F}"/>
            </c:ext>
          </c:extLst>
        </c:ser>
        <c:dLbls>
          <c:showLegendKey val="0"/>
          <c:showVal val="0"/>
          <c:showCatName val="0"/>
          <c:showSerName val="0"/>
          <c:showPercent val="0"/>
          <c:showBubbleSize val="0"/>
        </c:dLbls>
        <c:axId val="750046472"/>
        <c:axId val="750046800"/>
      </c:scatterChart>
      <c:valAx>
        <c:axId val="750046472"/>
        <c:scaling>
          <c:orientation val="minMax"/>
          <c:max val="5"/>
          <c:min val="0"/>
        </c:scaling>
        <c:delete val="1"/>
        <c:axPos val="b"/>
        <c:numFmt formatCode="#,##0.0" sourceLinked="0"/>
        <c:majorTickMark val="out"/>
        <c:minorTickMark val="none"/>
        <c:tickLblPos val="nextTo"/>
        <c:crossAx val="750046800"/>
        <c:crossesAt val="0"/>
        <c:crossBetween val="midCat"/>
      </c:valAx>
      <c:valAx>
        <c:axId val="750046800"/>
        <c:scaling>
          <c:orientation val="minMax"/>
          <c:max val="14"/>
        </c:scaling>
        <c:delete val="1"/>
        <c:axPos val="l"/>
        <c:numFmt formatCode="General" sourceLinked="1"/>
        <c:majorTickMark val="none"/>
        <c:minorTickMark val="none"/>
        <c:tickLblPos val="none"/>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84077079107502E-2"/>
          <c:y val="8.1897735593861765E-2"/>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5"/>
              </a:solidFill>
              <a:ln w="9525">
                <a:noFill/>
              </a:ln>
              <a:effectLst/>
            </c:spPr>
          </c:marker>
          <c:errBars>
            <c:errDir val="x"/>
            <c:errBarType val="both"/>
            <c:errValType val="cust"/>
            <c:noEndCap val="0"/>
            <c:plus>
              <c:numRef>
                <c:f>Sheet1!$E$2:$E$12</c:f>
                <c:numCache>
                  <c:formatCode>General</c:formatCode>
                  <c:ptCount val="11"/>
                  <c:pt idx="0">
                    <c:v>3.2</c:v>
                  </c:pt>
                  <c:pt idx="1">
                    <c:v>1.3</c:v>
                  </c:pt>
                  <c:pt idx="2">
                    <c:v>6.7</c:v>
                  </c:pt>
                  <c:pt idx="3">
                    <c:v>1.2</c:v>
                  </c:pt>
                  <c:pt idx="4">
                    <c:v>1.2</c:v>
                  </c:pt>
                </c:numCache>
              </c:numRef>
            </c:plus>
            <c:minus>
              <c:numRef>
                <c:f>Sheet1!$D$2:$D$12</c:f>
                <c:numCache>
                  <c:formatCode>General</c:formatCode>
                  <c:ptCount val="11"/>
                  <c:pt idx="0">
                    <c:v>2.6</c:v>
                  </c:pt>
                  <c:pt idx="1">
                    <c:v>1</c:v>
                  </c:pt>
                  <c:pt idx="2">
                    <c:v>2.8</c:v>
                  </c:pt>
                  <c:pt idx="3">
                    <c:v>0.9</c:v>
                  </c:pt>
                  <c:pt idx="4">
                    <c:v>0.8</c:v>
                  </c:pt>
                </c:numCache>
              </c:numRef>
            </c:minus>
            <c:spPr>
              <a:noFill/>
              <a:ln w="9525" cap="flat" cmpd="sng" algn="ctr">
                <a:solidFill>
                  <a:schemeClr val="accent5"/>
                </a:solidFill>
                <a:round/>
              </a:ln>
              <a:effectLst/>
            </c:spPr>
          </c:errBars>
          <c:xVal>
            <c:numRef>
              <c:f>Sheet1!$A$2:$A$7</c:f>
              <c:numCache>
                <c:formatCode>General</c:formatCode>
                <c:ptCount val="6"/>
                <c:pt idx="0">
                  <c:v>10.9</c:v>
                </c:pt>
                <c:pt idx="1">
                  <c:v>3.2</c:v>
                </c:pt>
                <c:pt idx="2">
                  <c:v>4.9000000000000004</c:v>
                </c:pt>
                <c:pt idx="3">
                  <c:v>3.3</c:v>
                </c:pt>
                <c:pt idx="4">
                  <c:v>2.5</c:v>
                </c:pt>
              </c:numCache>
            </c:numRef>
          </c:xVal>
          <c:yVal>
            <c:numRef>
              <c:f>Sheet1!$B$2:$B$7</c:f>
              <c:numCache>
                <c:formatCode>General</c:formatCode>
                <c:ptCount val="6"/>
                <c:pt idx="0">
                  <c:v>13</c:v>
                </c:pt>
                <c:pt idx="1">
                  <c:v>8</c:v>
                </c:pt>
                <c:pt idx="2">
                  <c:v>6</c:v>
                </c:pt>
                <c:pt idx="3">
                  <c:v>4</c:v>
                </c:pt>
                <c:pt idx="4">
                  <c:v>2</c:v>
                </c:pt>
              </c:numCache>
            </c:numRef>
          </c:yVal>
          <c:smooth val="0"/>
          <c:extLst>
            <c:ext xmlns:c16="http://schemas.microsoft.com/office/drawing/2014/chart" uri="{C3380CC4-5D6E-409C-BE32-E72D297353CC}">
              <c16:uniqueId val="{00000000-033F-4173-92DD-F32CB1AD10AC}"/>
            </c:ext>
          </c:extLst>
        </c:ser>
        <c:dLbls>
          <c:showLegendKey val="0"/>
          <c:showVal val="0"/>
          <c:showCatName val="0"/>
          <c:showSerName val="0"/>
          <c:showPercent val="0"/>
          <c:showBubbleSize val="0"/>
        </c:dLbls>
        <c:axId val="750046472"/>
        <c:axId val="750046800"/>
      </c:scatterChart>
      <c:valAx>
        <c:axId val="750046472"/>
        <c:scaling>
          <c:orientation val="minMax"/>
          <c:max val="15"/>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crossAx val="750046800"/>
        <c:crossesAt val="0"/>
        <c:crossBetween val="midCat"/>
        <c:majorUnit val="5"/>
        <c:minorUnit val="1"/>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1531993799217E-2"/>
          <c:y val="0.11697953562157948"/>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5"/>
              </a:solidFill>
              <a:ln w="9525">
                <a:noFill/>
              </a:ln>
              <a:effectLst/>
            </c:spPr>
          </c:marker>
          <c:errBars>
            <c:errDir val="x"/>
            <c:errBarType val="both"/>
            <c:errValType val="cust"/>
            <c:noEndCap val="0"/>
            <c:plus>
              <c:numRef>
                <c:f>Sheet1!$E$2:$E$12</c:f>
                <c:numCache>
                  <c:formatCode>General</c:formatCode>
                  <c:ptCount val="11"/>
                  <c:pt idx="0">
                    <c:v>0.28999999999999998</c:v>
                  </c:pt>
                  <c:pt idx="1">
                    <c:v>1.29</c:v>
                  </c:pt>
                  <c:pt idx="2">
                    <c:v>0.35</c:v>
                  </c:pt>
                  <c:pt idx="3">
                    <c:v>0.76</c:v>
                  </c:pt>
                  <c:pt idx="4">
                    <c:v>0.34</c:v>
                  </c:pt>
                  <c:pt idx="5">
                    <c:v>0.28999999999999998</c:v>
                  </c:pt>
                </c:numCache>
              </c:numRef>
            </c:plus>
            <c:minus>
              <c:numRef>
                <c:f>Sheet1!$D$2:$D$12</c:f>
                <c:numCache>
                  <c:formatCode>General</c:formatCode>
                  <c:ptCount val="11"/>
                  <c:pt idx="0">
                    <c:v>0.2</c:v>
                  </c:pt>
                  <c:pt idx="1">
                    <c:v>0.46</c:v>
                  </c:pt>
                  <c:pt idx="2">
                    <c:v>0.21</c:v>
                  </c:pt>
                  <c:pt idx="3">
                    <c:v>0.4</c:v>
                  </c:pt>
                  <c:pt idx="4">
                    <c:v>0.23</c:v>
                  </c:pt>
                  <c:pt idx="5">
                    <c:v>0.21</c:v>
                  </c:pt>
                </c:numCache>
              </c:numRef>
            </c:minus>
            <c:spPr>
              <a:noFill/>
              <a:ln w="9525" cap="flat" cmpd="sng" algn="ctr">
                <a:solidFill>
                  <a:schemeClr val="accent5"/>
                </a:solidFill>
                <a:round/>
              </a:ln>
              <a:effectLst/>
            </c:spPr>
          </c:errBars>
          <c:xVal>
            <c:numRef>
              <c:f>Sheet1!$A$2:$A$7</c:f>
              <c:numCache>
                <c:formatCode>General</c:formatCode>
                <c:ptCount val="6"/>
                <c:pt idx="0">
                  <c:v>0.65</c:v>
                </c:pt>
                <c:pt idx="1">
                  <c:v>0.73</c:v>
                </c:pt>
                <c:pt idx="2">
                  <c:v>0.55000000000000004</c:v>
                </c:pt>
                <c:pt idx="3">
                  <c:v>0.83</c:v>
                </c:pt>
                <c:pt idx="4">
                  <c:v>0.67</c:v>
                </c:pt>
                <c:pt idx="5">
                  <c:v>0.83</c:v>
                </c:pt>
              </c:numCache>
            </c:numRef>
          </c:xVal>
          <c:yVal>
            <c:numRef>
              <c:f>Sheet1!$B$2:$B$7</c:f>
              <c:numCache>
                <c:formatCode>General</c:formatCode>
                <c:ptCount val="6"/>
                <c:pt idx="0">
                  <c:v>12</c:v>
                </c:pt>
                <c:pt idx="1">
                  <c:v>10.6</c:v>
                </c:pt>
                <c:pt idx="2">
                  <c:v>9</c:v>
                </c:pt>
                <c:pt idx="3">
                  <c:v>7.5</c:v>
                </c:pt>
                <c:pt idx="4">
                  <c:v>4.3</c:v>
                </c:pt>
                <c:pt idx="5">
                  <c:v>1</c:v>
                </c:pt>
              </c:numCache>
            </c:numRef>
          </c:yVal>
          <c:smooth val="0"/>
          <c:extLst>
            <c:ext xmlns:c16="http://schemas.microsoft.com/office/drawing/2014/chart" uri="{C3380CC4-5D6E-409C-BE32-E72D297353CC}">
              <c16:uniqueId val="{00000000-3918-43D5-932A-5F6EECEDF301}"/>
            </c:ext>
          </c:extLst>
        </c:ser>
        <c:dLbls>
          <c:showLegendKey val="0"/>
          <c:showVal val="0"/>
          <c:showCatName val="0"/>
          <c:showSerName val="0"/>
          <c:showPercent val="0"/>
          <c:showBubbleSize val="0"/>
        </c:dLbls>
        <c:axId val="750046472"/>
        <c:axId val="750046800"/>
      </c:scatterChart>
      <c:valAx>
        <c:axId val="750046472"/>
        <c:scaling>
          <c:logBase val="10"/>
          <c:orientation val="minMax"/>
          <c:max val="5"/>
          <c:min val="0.1"/>
        </c:scaling>
        <c:delete val="0"/>
        <c:axPos val="b"/>
        <c:numFmt formatCode="#,##0.0" sourceLinked="0"/>
        <c:majorTickMark val="out"/>
        <c:minorTickMark val="out"/>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750046800"/>
        <c:crossesAt val="0"/>
        <c:crossBetween val="midCat"/>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421763398541E-2"/>
          <c:y val="5.4640386746665645E-2"/>
          <c:w val="0.96498138535813083"/>
          <c:h val="0.97875696462114636"/>
        </c:manualLayout>
      </c:layout>
      <c:doughnutChart>
        <c:varyColors val="1"/>
        <c:ser>
          <c:idx val="0"/>
          <c:order val="0"/>
          <c:tx>
            <c:strRef>
              <c:f>Sheet1!$B$1</c:f>
              <c:strCache>
                <c:ptCount val="1"/>
                <c:pt idx="0">
                  <c:v>TEAEs</c:v>
                </c:pt>
              </c:strCache>
            </c:strRef>
          </c:tx>
          <c:spPr>
            <a:ln w="28575">
              <a:noFill/>
            </a:ln>
          </c:spPr>
          <c:dPt>
            <c:idx val="0"/>
            <c:bubble3D val="0"/>
            <c:spPr>
              <a:solidFill>
                <a:schemeClr val="accent5"/>
              </a:solidFill>
              <a:ln w="28575">
                <a:noFill/>
              </a:ln>
              <a:effectLst/>
            </c:spPr>
            <c:extLst>
              <c:ext xmlns:c16="http://schemas.microsoft.com/office/drawing/2014/chart" uri="{C3380CC4-5D6E-409C-BE32-E72D297353CC}">
                <c16:uniqueId val="{00000001-91DA-4508-847C-C147B5BD3632}"/>
              </c:ext>
            </c:extLst>
          </c:dPt>
          <c:dPt>
            <c:idx val="1"/>
            <c:bubble3D val="0"/>
            <c:spPr>
              <a:solidFill>
                <a:schemeClr val="bg2">
                  <a:lumMod val="90000"/>
                </a:schemeClr>
              </a:solidFill>
              <a:ln w="28575">
                <a:noFill/>
              </a:ln>
              <a:effectLst/>
            </c:spPr>
            <c:extLst>
              <c:ext xmlns:c16="http://schemas.microsoft.com/office/drawing/2014/chart" uri="{C3380CC4-5D6E-409C-BE32-E72D297353CC}">
                <c16:uniqueId val="{00000003-91DA-4508-847C-C147B5BD3632}"/>
              </c:ext>
            </c:extLst>
          </c:dPt>
          <c:dPt>
            <c:idx val="2"/>
            <c:bubble3D val="0"/>
            <c:spPr>
              <a:solidFill>
                <a:schemeClr val="accent3"/>
              </a:solidFill>
              <a:ln w="28575">
                <a:noFill/>
              </a:ln>
              <a:effectLst/>
            </c:spPr>
            <c:extLst>
              <c:ext xmlns:c16="http://schemas.microsoft.com/office/drawing/2014/chart" uri="{C3380CC4-5D6E-409C-BE32-E72D297353CC}">
                <c16:uniqueId val="{00000005-91DA-4508-847C-C147B5BD3632}"/>
              </c:ext>
            </c:extLst>
          </c:dPt>
          <c:dPt>
            <c:idx val="3"/>
            <c:bubble3D val="0"/>
            <c:spPr>
              <a:solidFill>
                <a:schemeClr val="accent4"/>
              </a:solidFill>
              <a:ln w="28575">
                <a:noFill/>
              </a:ln>
              <a:effectLst/>
            </c:spPr>
            <c:extLst>
              <c:ext xmlns:c16="http://schemas.microsoft.com/office/drawing/2014/chart" uri="{C3380CC4-5D6E-409C-BE32-E72D297353CC}">
                <c16:uniqueId val="{00000007-91DA-4508-847C-C147B5BD3632}"/>
              </c:ext>
            </c:extLst>
          </c:dPt>
          <c:cat>
            <c:strRef>
              <c:f>Sheet1!$A$2:$A$5</c:f>
              <c:strCache>
                <c:ptCount val="2"/>
                <c:pt idx="0">
                  <c:v>Yes</c:v>
                </c:pt>
                <c:pt idx="1">
                  <c:v>No</c:v>
                </c:pt>
              </c:strCache>
            </c:strRef>
          </c:cat>
          <c:val>
            <c:numRef>
              <c:f>Sheet1!$B$2:$B$5</c:f>
              <c:numCache>
                <c:formatCode>General</c:formatCode>
                <c:ptCount val="4"/>
                <c:pt idx="0">
                  <c:v>7</c:v>
                </c:pt>
                <c:pt idx="1">
                  <c:v>93</c:v>
                </c:pt>
              </c:numCache>
            </c:numRef>
          </c:val>
          <c:extLst>
            <c:ext xmlns:c16="http://schemas.microsoft.com/office/drawing/2014/chart" uri="{C3380CC4-5D6E-409C-BE32-E72D297353CC}">
              <c16:uniqueId val="{00000008-91DA-4508-847C-C147B5BD363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accent5">
          <a:lumMod val="20000"/>
          <a:lumOff val="80000"/>
        </a:schemeClr>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421763398541E-2"/>
          <c:y val="5.4640386746665645E-2"/>
          <c:w val="0.96498138535813083"/>
          <c:h val="0.97875696462114636"/>
        </c:manualLayout>
      </c:layout>
      <c:doughnutChart>
        <c:varyColors val="1"/>
        <c:ser>
          <c:idx val="0"/>
          <c:order val="0"/>
          <c:tx>
            <c:strRef>
              <c:f>Sheet1!$B$1</c:f>
              <c:strCache>
                <c:ptCount val="1"/>
                <c:pt idx="0">
                  <c:v>TEAE</c:v>
                </c:pt>
              </c:strCache>
            </c:strRef>
          </c:tx>
          <c:spPr>
            <a:ln w="28575">
              <a:noFill/>
            </a:ln>
          </c:spPr>
          <c:dPt>
            <c:idx val="0"/>
            <c:bubble3D val="0"/>
            <c:spPr>
              <a:solidFill>
                <a:schemeClr val="accent5"/>
              </a:solidFill>
              <a:ln w="28575">
                <a:noFill/>
              </a:ln>
              <a:effectLst/>
            </c:spPr>
            <c:extLst>
              <c:ext xmlns:c16="http://schemas.microsoft.com/office/drawing/2014/chart" uri="{C3380CC4-5D6E-409C-BE32-E72D297353CC}">
                <c16:uniqueId val="{00000001-1272-4E32-9FD4-3187FB28A66E}"/>
              </c:ext>
            </c:extLst>
          </c:dPt>
          <c:dPt>
            <c:idx val="1"/>
            <c:bubble3D val="0"/>
            <c:spPr>
              <a:solidFill>
                <a:schemeClr val="bg2">
                  <a:lumMod val="90000"/>
                </a:schemeClr>
              </a:solidFill>
              <a:ln w="28575">
                <a:noFill/>
              </a:ln>
              <a:effectLst/>
            </c:spPr>
            <c:extLst>
              <c:ext xmlns:c16="http://schemas.microsoft.com/office/drawing/2014/chart" uri="{C3380CC4-5D6E-409C-BE32-E72D297353CC}">
                <c16:uniqueId val="{00000003-1272-4E32-9FD4-3187FB28A66E}"/>
              </c:ext>
            </c:extLst>
          </c:dPt>
          <c:dPt>
            <c:idx val="2"/>
            <c:bubble3D val="0"/>
            <c:spPr>
              <a:solidFill>
                <a:schemeClr val="accent3"/>
              </a:solidFill>
              <a:ln w="28575">
                <a:noFill/>
              </a:ln>
              <a:effectLst/>
            </c:spPr>
            <c:extLst>
              <c:ext xmlns:c16="http://schemas.microsoft.com/office/drawing/2014/chart" uri="{C3380CC4-5D6E-409C-BE32-E72D297353CC}">
                <c16:uniqueId val="{00000005-1272-4E32-9FD4-3187FB28A66E}"/>
              </c:ext>
            </c:extLst>
          </c:dPt>
          <c:dPt>
            <c:idx val="3"/>
            <c:bubble3D val="0"/>
            <c:spPr>
              <a:solidFill>
                <a:schemeClr val="accent4"/>
              </a:solidFill>
              <a:ln w="28575">
                <a:noFill/>
              </a:ln>
              <a:effectLst/>
            </c:spPr>
            <c:extLst>
              <c:ext xmlns:c16="http://schemas.microsoft.com/office/drawing/2014/chart" uri="{C3380CC4-5D6E-409C-BE32-E72D297353CC}">
                <c16:uniqueId val="{00000007-1272-4E32-9FD4-3187FB28A66E}"/>
              </c:ext>
            </c:extLst>
          </c:dPt>
          <c:cat>
            <c:strRef>
              <c:f>Sheet1!$A$2:$A$5</c:f>
              <c:strCache>
                <c:ptCount val="2"/>
                <c:pt idx="0">
                  <c:v>Yes</c:v>
                </c:pt>
                <c:pt idx="1">
                  <c:v>No</c:v>
                </c:pt>
              </c:strCache>
            </c:strRef>
          </c:cat>
          <c:val>
            <c:numRef>
              <c:f>Sheet1!$B$2:$B$5</c:f>
              <c:numCache>
                <c:formatCode>General</c:formatCode>
                <c:ptCount val="4"/>
                <c:pt idx="0">
                  <c:v>7.2</c:v>
                </c:pt>
                <c:pt idx="1">
                  <c:v>93.8</c:v>
                </c:pt>
              </c:numCache>
            </c:numRef>
          </c:val>
          <c:extLst>
            <c:ext xmlns:c16="http://schemas.microsoft.com/office/drawing/2014/chart" uri="{C3380CC4-5D6E-409C-BE32-E72D297353CC}">
              <c16:uniqueId val="{00000008-1272-4E32-9FD4-3187FB28A66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5">
        <a:lumMod val="20000"/>
        <a:lumOff val="80000"/>
      </a:schemeClr>
    </a:solidFill>
    <a:ln w="22225">
      <a:solidFill>
        <a:schemeClr val="accent5">
          <a:lumMod val="20000"/>
          <a:lumOff val="8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85571174948344"/>
          <c:w val="0.78491713972882937"/>
          <c:h val="0.59274550810113213"/>
        </c:manualLayout>
      </c:layout>
      <c:barChart>
        <c:barDir val="col"/>
        <c:grouping val="clustered"/>
        <c:varyColors val="0"/>
        <c:ser>
          <c:idx val="0"/>
          <c:order val="0"/>
          <c:tx>
            <c:strRef>
              <c:f>Sheet1!$B$1</c:f>
              <c:strCache>
                <c:ptCount val="1"/>
                <c:pt idx="0">
                  <c:v>Recompensated</c:v>
                </c:pt>
              </c:strCache>
            </c:strRef>
          </c:tx>
          <c:spPr>
            <a:solidFill>
              <a:schemeClr val="accent5"/>
            </a:solidFill>
            <a:ln>
              <a:solidFill>
                <a:schemeClr val="accent5"/>
              </a:solidFill>
            </a:ln>
            <a:effectLst/>
          </c:spPr>
          <c:invertIfNegative val="0"/>
          <c:dLbls>
            <c:dLbl>
              <c:idx val="0"/>
              <c:tx>
                <c:rich>
                  <a:bodyPr/>
                  <a:lstStyle/>
                  <a:p>
                    <a:fld id="{D23EE58F-8437-4322-98D2-68D40D4C526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F7-472A-862E-E5F617F99207}"/>
                </c:ext>
              </c:extLst>
            </c:dLbl>
            <c:dLbl>
              <c:idx val="1"/>
              <c:tx>
                <c:rich>
                  <a:bodyPr/>
                  <a:lstStyle/>
                  <a:p>
                    <a:fld id="{D183975C-FB5E-4CD1-ADF6-8223E22816F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F7-472A-862E-E5F617F99207}"/>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 year</c:v>
                </c:pt>
                <c:pt idx="1">
                  <c:v>3 years</c:v>
                </c:pt>
              </c:strCache>
            </c:strRef>
          </c:cat>
          <c:val>
            <c:numRef>
              <c:f>Sheet1!$B$2:$B$3</c:f>
              <c:numCache>
                <c:formatCode>General</c:formatCode>
                <c:ptCount val="2"/>
                <c:pt idx="0">
                  <c:v>100</c:v>
                </c:pt>
                <c:pt idx="1">
                  <c:v>96</c:v>
                </c:pt>
              </c:numCache>
            </c:numRef>
          </c:val>
          <c:extLst>
            <c:ext xmlns:c16="http://schemas.microsoft.com/office/drawing/2014/chart" uri="{C3380CC4-5D6E-409C-BE32-E72D297353CC}">
              <c16:uniqueId val="{00000002-4DF7-472A-862E-E5F617F99207}"/>
            </c:ext>
          </c:extLst>
        </c:ser>
        <c:ser>
          <c:idx val="1"/>
          <c:order val="1"/>
          <c:tx>
            <c:strRef>
              <c:f>Sheet1!$C$1</c:f>
              <c:strCache>
                <c:ptCount val="1"/>
                <c:pt idx="0">
                  <c:v>Non-recompensated</c:v>
                </c:pt>
              </c:strCache>
            </c:strRef>
          </c:tx>
          <c:spPr>
            <a:solidFill>
              <a:schemeClr val="accent5">
                <a:lumMod val="40000"/>
                <a:lumOff val="60000"/>
              </a:schemeClr>
            </a:solidFill>
            <a:ln>
              <a:noFill/>
            </a:ln>
            <a:effectLst/>
          </c:spPr>
          <c:invertIfNegative val="0"/>
          <c:dLbls>
            <c:dLbl>
              <c:idx val="0"/>
              <c:tx>
                <c:rich>
                  <a:bodyPr/>
                  <a:lstStyle/>
                  <a:p>
                    <a:fld id="{3C6D057D-FACD-46DD-9DCF-766720B91FB1}"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F7-472A-862E-E5F617F99207}"/>
                </c:ext>
              </c:extLst>
            </c:dLbl>
            <c:dLbl>
              <c:idx val="1"/>
              <c:tx>
                <c:rich>
                  <a:bodyPr/>
                  <a:lstStyle/>
                  <a:p>
                    <a:fld id="{2D047CF3-EABE-427B-9CA2-776C9CA1EA0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DF7-472A-862E-E5F617F99207}"/>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 year</c:v>
                </c:pt>
                <c:pt idx="1">
                  <c:v>3 years</c:v>
                </c:pt>
              </c:strCache>
            </c:strRef>
          </c:cat>
          <c:val>
            <c:numRef>
              <c:f>Sheet1!$C$2:$C$3</c:f>
              <c:numCache>
                <c:formatCode>General</c:formatCode>
                <c:ptCount val="2"/>
                <c:pt idx="0">
                  <c:v>77</c:v>
                </c:pt>
                <c:pt idx="1">
                  <c:v>56</c:v>
                </c:pt>
              </c:numCache>
            </c:numRef>
          </c:val>
          <c:extLst>
            <c:ext xmlns:c16="http://schemas.microsoft.com/office/drawing/2014/chart" uri="{C3380CC4-5D6E-409C-BE32-E72D297353CC}">
              <c16:uniqueId val="{00000005-4DF7-472A-862E-E5F617F99207}"/>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100"/>
        </c:scaling>
        <c:delete val="0"/>
        <c:axPos val="l"/>
        <c:title>
          <c:tx>
            <c:rich>
              <a:bodyPr rot="-5400000" spcFirstLastPara="1" vertOverflow="ellipsis" vert="horz" wrap="square" anchor="ctr" anchorCtr="1"/>
              <a:lstStyle/>
              <a:p>
                <a:pPr>
                  <a:defRPr sz="1330" b="1" i="0" u="none" strike="noStrike" kern="1200" baseline="0">
                    <a:solidFill>
                      <a:schemeClr val="accent1"/>
                    </a:solidFill>
                    <a:latin typeface="Arial" panose="020B0604020202020204" pitchFamily="34" charset="0"/>
                    <a:ea typeface="+mn-ea"/>
                    <a:cs typeface="Arial" panose="020B0604020202020204" pitchFamily="34" charset="0"/>
                  </a:defRPr>
                </a:pPr>
                <a:r>
                  <a:rPr lang="en-NZ" b="1" dirty="0">
                    <a:solidFill>
                      <a:schemeClr val="accent1"/>
                    </a:solidFill>
                  </a:rPr>
                  <a:t>Patients, %</a:t>
                </a:r>
              </a:p>
            </c:rich>
          </c:tx>
          <c:layout>
            <c:manualLayout>
              <c:xMode val="edge"/>
              <c:yMode val="edge"/>
              <c:x val="3.0731745519148715E-2"/>
              <c:y val="0.29877776243933946"/>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legend>
      <c:legendPos val="b"/>
      <c:layout>
        <c:manualLayout>
          <c:xMode val="edge"/>
          <c:yMode val="edge"/>
          <c:x val="0.22430390506552442"/>
          <c:y val="6.661662609863428E-2"/>
          <c:w val="0.6563713607372933"/>
          <c:h val="9.327707695830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RR</c:v>
                </c:pt>
              </c:strCache>
            </c:strRef>
          </c:tx>
          <c:spPr>
            <a:ln w="28575">
              <a:solidFill>
                <a:schemeClr val="bg1"/>
              </a:solidFill>
            </a:ln>
          </c:spPr>
          <c:dPt>
            <c:idx val="0"/>
            <c:bubble3D val="0"/>
            <c:spPr>
              <a:solidFill>
                <a:schemeClr val="accent5"/>
              </a:solidFill>
              <a:ln w="28575">
                <a:solidFill>
                  <a:schemeClr val="bg1"/>
                </a:solidFill>
              </a:ln>
              <a:effectLst/>
            </c:spPr>
            <c:extLst>
              <c:ext xmlns:c16="http://schemas.microsoft.com/office/drawing/2014/chart" uri="{C3380CC4-5D6E-409C-BE32-E72D297353CC}">
                <c16:uniqueId val="{00000001-1736-4A2F-B8A4-F00A0EDDCD07}"/>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1736-4A2F-B8A4-F00A0EDDCD07}"/>
              </c:ext>
            </c:extLst>
          </c:dPt>
          <c:dPt>
            <c:idx val="2"/>
            <c:bubble3D val="0"/>
            <c:spPr>
              <a:solidFill>
                <a:schemeClr val="accent3"/>
              </a:solidFill>
              <a:ln w="28575">
                <a:solidFill>
                  <a:schemeClr val="bg1"/>
                </a:solidFill>
              </a:ln>
              <a:effectLst/>
            </c:spPr>
            <c:extLst>
              <c:ext xmlns:c16="http://schemas.microsoft.com/office/drawing/2014/chart" uri="{C3380CC4-5D6E-409C-BE32-E72D297353CC}">
                <c16:uniqueId val="{00000005-1736-4A2F-B8A4-F00A0EDDCD07}"/>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1736-4A2F-B8A4-F00A0EDDCD07}"/>
              </c:ext>
            </c:extLst>
          </c:dPt>
          <c:cat>
            <c:strRef>
              <c:f>Sheet1!$A$2:$A$5</c:f>
              <c:strCache>
                <c:ptCount val="2"/>
                <c:pt idx="0">
                  <c:v>Yes</c:v>
                </c:pt>
                <c:pt idx="1">
                  <c:v>No</c:v>
                </c:pt>
              </c:strCache>
            </c:strRef>
          </c:cat>
          <c:val>
            <c:numRef>
              <c:f>Sheet1!$B$2:$B$5</c:f>
              <c:numCache>
                <c:formatCode>General</c:formatCode>
                <c:ptCount val="4"/>
                <c:pt idx="0">
                  <c:v>86</c:v>
                </c:pt>
                <c:pt idx="1">
                  <c:v>14</c:v>
                </c:pt>
              </c:numCache>
            </c:numRef>
          </c:val>
          <c:extLst>
            <c:ext xmlns:c16="http://schemas.microsoft.com/office/drawing/2014/chart" uri="{C3380CC4-5D6E-409C-BE32-E72D297353CC}">
              <c16:uniqueId val="{00000008-1736-4A2F-B8A4-F00A0EDDCD0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421763398541E-2"/>
          <c:y val="5.4640386746665645E-2"/>
          <c:w val="0.96498138535813083"/>
          <c:h val="0.97875696462114636"/>
        </c:manualLayout>
      </c:layout>
      <c:doughnutChart>
        <c:varyColors val="1"/>
        <c:ser>
          <c:idx val="0"/>
          <c:order val="0"/>
          <c:tx>
            <c:strRef>
              <c:f>Sheet1!$B$1</c:f>
              <c:strCache>
                <c:ptCount val="1"/>
                <c:pt idx="0">
                  <c:v>RR</c:v>
                </c:pt>
              </c:strCache>
            </c:strRef>
          </c:tx>
          <c:spPr>
            <a:ln w="28575">
              <a:solidFill>
                <a:schemeClr val="bg1"/>
              </a:solidFill>
            </a:ln>
          </c:spPr>
          <c:dPt>
            <c:idx val="0"/>
            <c:bubble3D val="0"/>
            <c:spPr>
              <a:solidFill>
                <a:schemeClr val="accent5"/>
              </a:solidFill>
              <a:ln w="28575">
                <a:solidFill>
                  <a:schemeClr val="bg1"/>
                </a:solidFill>
              </a:ln>
              <a:effectLst/>
            </c:spPr>
            <c:extLst>
              <c:ext xmlns:c16="http://schemas.microsoft.com/office/drawing/2014/chart" uri="{C3380CC4-5D6E-409C-BE32-E72D297353CC}">
                <c16:uniqueId val="{00000001-53E4-4933-B5F9-CF130677C35B}"/>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53E4-4933-B5F9-CF130677C35B}"/>
              </c:ext>
            </c:extLst>
          </c:dPt>
          <c:dPt>
            <c:idx val="2"/>
            <c:bubble3D val="0"/>
            <c:spPr>
              <a:solidFill>
                <a:schemeClr val="accent3"/>
              </a:solidFill>
              <a:ln w="28575">
                <a:solidFill>
                  <a:schemeClr val="bg1"/>
                </a:solidFill>
              </a:ln>
              <a:effectLst/>
            </c:spPr>
            <c:extLst>
              <c:ext xmlns:c16="http://schemas.microsoft.com/office/drawing/2014/chart" uri="{C3380CC4-5D6E-409C-BE32-E72D297353CC}">
                <c16:uniqueId val="{00000005-53E4-4933-B5F9-CF130677C35B}"/>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53E4-4933-B5F9-CF130677C35B}"/>
              </c:ext>
            </c:extLst>
          </c:dPt>
          <c:cat>
            <c:strRef>
              <c:f>Sheet1!$A$2:$A$5</c:f>
              <c:strCache>
                <c:ptCount val="2"/>
                <c:pt idx="0">
                  <c:v>Yes</c:v>
                </c:pt>
                <c:pt idx="1">
                  <c:v>No</c:v>
                </c:pt>
              </c:strCache>
            </c:strRef>
          </c:cat>
          <c:val>
            <c:numRef>
              <c:f>Sheet1!$B$2:$B$5</c:f>
              <c:numCache>
                <c:formatCode>General</c:formatCode>
                <c:ptCount val="4"/>
                <c:pt idx="0">
                  <c:v>83</c:v>
                </c:pt>
                <c:pt idx="1">
                  <c:v>17</c:v>
                </c:pt>
              </c:numCache>
            </c:numRef>
          </c:val>
          <c:extLst>
            <c:ext xmlns:c16="http://schemas.microsoft.com/office/drawing/2014/chart" uri="{C3380CC4-5D6E-409C-BE32-E72D297353CC}">
              <c16:uniqueId val="{00000008-53E4-4933-B5F9-CF130677C35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RR</c:v>
                </c:pt>
              </c:strCache>
            </c:strRef>
          </c:tx>
          <c:spPr>
            <a:ln w="28575">
              <a:solidFill>
                <a:schemeClr val="bg1"/>
              </a:solidFill>
            </a:ln>
          </c:spPr>
          <c:dPt>
            <c:idx val="0"/>
            <c:bubble3D val="0"/>
            <c:spPr>
              <a:solidFill>
                <a:schemeClr val="accent5">
                  <a:lumMod val="50000"/>
                </a:schemeClr>
              </a:solidFill>
              <a:ln w="28575">
                <a:solidFill>
                  <a:schemeClr val="bg1"/>
                </a:solidFill>
              </a:ln>
              <a:effectLst/>
            </c:spPr>
            <c:extLst>
              <c:ext xmlns:c16="http://schemas.microsoft.com/office/drawing/2014/chart" uri="{C3380CC4-5D6E-409C-BE32-E72D297353CC}">
                <c16:uniqueId val="{00000001-BA27-41A6-A96B-841E9B9FCF35}"/>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BA27-41A6-A96B-841E9B9FCF35}"/>
              </c:ext>
            </c:extLst>
          </c:dPt>
          <c:dPt>
            <c:idx val="2"/>
            <c:bubble3D val="0"/>
            <c:spPr>
              <a:solidFill>
                <a:schemeClr val="accent3"/>
              </a:solidFill>
              <a:ln w="28575">
                <a:solidFill>
                  <a:schemeClr val="bg1"/>
                </a:solidFill>
              </a:ln>
              <a:effectLst/>
            </c:spPr>
            <c:extLst>
              <c:ext xmlns:c16="http://schemas.microsoft.com/office/drawing/2014/chart" uri="{C3380CC4-5D6E-409C-BE32-E72D297353CC}">
                <c16:uniqueId val="{00000005-BA27-41A6-A96B-841E9B9FCF35}"/>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BA27-41A6-A96B-841E9B9FCF35}"/>
              </c:ext>
            </c:extLst>
          </c:dPt>
          <c:cat>
            <c:strRef>
              <c:f>Sheet1!$A$2:$A$5</c:f>
              <c:strCache>
                <c:ptCount val="2"/>
                <c:pt idx="0">
                  <c:v>Yes</c:v>
                </c:pt>
                <c:pt idx="1">
                  <c:v>No</c:v>
                </c:pt>
              </c:strCache>
            </c:strRef>
          </c:cat>
          <c:val>
            <c:numRef>
              <c:f>Sheet1!$B$2:$B$5</c:f>
              <c:numCache>
                <c:formatCode>General</c:formatCode>
                <c:ptCount val="4"/>
                <c:pt idx="0">
                  <c:v>93</c:v>
                </c:pt>
                <c:pt idx="1">
                  <c:v>7</c:v>
                </c:pt>
              </c:numCache>
            </c:numRef>
          </c:val>
          <c:extLst>
            <c:ext xmlns:c16="http://schemas.microsoft.com/office/drawing/2014/chart" uri="{C3380CC4-5D6E-409C-BE32-E72D297353CC}">
              <c16:uniqueId val="{00000008-BA27-41A6-A96B-841E9B9FCF3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RR</c:v>
                </c:pt>
              </c:strCache>
            </c:strRef>
          </c:tx>
          <c:spPr>
            <a:ln w="28575">
              <a:solidFill>
                <a:schemeClr val="bg1"/>
              </a:solidFill>
            </a:ln>
          </c:spPr>
          <c:dPt>
            <c:idx val="0"/>
            <c:bubble3D val="0"/>
            <c:spPr>
              <a:solidFill>
                <a:schemeClr val="accent5">
                  <a:lumMod val="50000"/>
                </a:schemeClr>
              </a:solidFill>
              <a:ln w="28575">
                <a:solidFill>
                  <a:schemeClr val="bg1"/>
                </a:solidFill>
              </a:ln>
              <a:effectLst/>
            </c:spPr>
            <c:extLst>
              <c:ext xmlns:c16="http://schemas.microsoft.com/office/drawing/2014/chart" uri="{C3380CC4-5D6E-409C-BE32-E72D297353CC}">
                <c16:uniqueId val="{00000001-74CB-47DD-9CB3-B6799D56DAA0}"/>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74CB-47DD-9CB3-B6799D56DAA0}"/>
              </c:ext>
            </c:extLst>
          </c:dPt>
          <c:dPt>
            <c:idx val="2"/>
            <c:bubble3D val="0"/>
            <c:spPr>
              <a:solidFill>
                <a:schemeClr val="accent3"/>
              </a:solidFill>
              <a:ln w="28575">
                <a:solidFill>
                  <a:schemeClr val="bg1"/>
                </a:solidFill>
              </a:ln>
              <a:effectLst/>
            </c:spPr>
            <c:extLst>
              <c:ext xmlns:c16="http://schemas.microsoft.com/office/drawing/2014/chart" uri="{C3380CC4-5D6E-409C-BE32-E72D297353CC}">
                <c16:uniqueId val="{00000005-74CB-47DD-9CB3-B6799D56DAA0}"/>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74CB-47DD-9CB3-B6799D56DAA0}"/>
              </c:ext>
            </c:extLst>
          </c:dPt>
          <c:cat>
            <c:strRef>
              <c:f>Sheet1!$A$2:$A$5</c:f>
              <c:strCache>
                <c:ptCount val="2"/>
                <c:pt idx="0">
                  <c:v>Yes</c:v>
                </c:pt>
                <c:pt idx="1">
                  <c:v>No</c:v>
                </c:pt>
              </c:strCache>
            </c:strRef>
          </c:cat>
          <c:val>
            <c:numRef>
              <c:f>Sheet1!$B$2:$B$5</c:f>
              <c:numCache>
                <c:formatCode>General</c:formatCode>
                <c:ptCount val="4"/>
                <c:pt idx="0">
                  <c:v>83</c:v>
                </c:pt>
                <c:pt idx="1">
                  <c:v>17</c:v>
                </c:pt>
              </c:numCache>
            </c:numRef>
          </c:val>
          <c:extLst>
            <c:ext xmlns:c16="http://schemas.microsoft.com/office/drawing/2014/chart" uri="{C3380CC4-5D6E-409C-BE32-E72D297353CC}">
              <c16:uniqueId val="{00000008-74CB-47DD-9CB3-B6799D56DAA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1531993799217E-2"/>
          <c:y val="0.11697953562157948"/>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5"/>
              </a:solidFill>
              <a:ln w="9525">
                <a:noFill/>
              </a:ln>
              <a:effectLst/>
            </c:spPr>
          </c:marker>
          <c:errBars>
            <c:errDir val="x"/>
            <c:errBarType val="both"/>
            <c:errValType val="cust"/>
            <c:noEndCap val="0"/>
            <c:plus>
              <c:numRef>
                <c:f>Sheet1!$E$2:$E$12</c:f>
                <c:numCache>
                  <c:formatCode>General</c:formatCode>
                  <c:ptCount val="11"/>
                  <c:pt idx="0">
                    <c:v>0.6</c:v>
                  </c:pt>
                  <c:pt idx="1">
                    <c:v>0.03</c:v>
                  </c:pt>
                  <c:pt idx="2">
                    <c:v>2.5</c:v>
                  </c:pt>
                  <c:pt idx="3">
                    <c:v>14.8</c:v>
                  </c:pt>
                  <c:pt idx="4">
                    <c:v>46.7</c:v>
                  </c:pt>
                </c:numCache>
              </c:numRef>
            </c:plus>
            <c:minus>
              <c:numRef>
                <c:f>Sheet1!$D$2:$D$12</c:f>
                <c:numCache>
                  <c:formatCode>General</c:formatCode>
                  <c:ptCount val="11"/>
                  <c:pt idx="0">
                    <c:v>0.8</c:v>
                  </c:pt>
                  <c:pt idx="1">
                    <c:v>0.03</c:v>
                  </c:pt>
                  <c:pt idx="2">
                    <c:v>0.2</c:v>
                  </c:pt>
                  <c:pt idx="3">
                    <c:v>3.5</c:v>
                  </c:pt>
                  <c:pt idx="4">
                    <c:v>13.4</c:v>
                  </c:pt>
                </c:numCache>
              </c:numRef>
            </c:minus>
            <c:spPr>
              <a:noFill/>
              <a:ln w="9525" cap="flat" cmpd="sng" algn="ctr">
                <a:solidFill>
                  <a:schemeClr val="accent5"/>
                </a:solidFill>
                <a:round/>
              </a:ln>
              <a:effectLst/>
            </c:spPr>
          </c:errBars>
          <c:xVal>
            <c:numRef>
              <c:f>Sheet1!$A$2:$A$6</c:f>
              <c:numCache>
                <c:formatCode>General</c:formatCode>
                <c:ptCount val="5"/>
                <c:pt idx="0">
                  <c:v>1.9</c:v>
                </c:pt>
                <c:pt idx="1">
                  <c:v>1.04</c:v>
                </c:pt>
                <c:pt idx="2">
                  <c:v>1.4</c:v>
                </c:pt>
                <c:pt idx="3">
                  <c:v>5</c:v>
                </c:pt>
                <c:pt idx="4">
                  <c:v>18.899999999999999</c:v>
                </c:pt>
              </c:numCache>
            </c:numRef>
          </c:xVal>
          <c:yVal>
            <c:numRef>
              <c:f>Sheet1!$B$2:$B$6</c:f>
              <c:numCache>
                <c:formatCode>General</c:formatCode>
                <c:ptCount val="5"/>
                <c:pt idx="0">
                  <c:v>10.8</c:v>
                </c:pt>
                <c:pt idx="1">
                  <c:v>9.5</c:v>
                </c:pt>
                <c:pt idx="2">
                  <c:v>5.2</c:v>
                </c:pt>
                <c:pt idx="3">
                  <c:v>3.2</c:v>
                </c:pt>
                <c:pt idx="4">
                  <c:v>1.5</c:v>
                </c:pt>
              </c:numCache>
            </c:numRef>
          </c:yVal>
          <c:smooth val="0"/>
          <c:extLst>
            <c:ext xmlns:c16="http://schemas.microsoft.com/office/drawing/2014/chart" uri="{C3380CC4-5D6E-409C-BE32-E72D297353CC}">
              <c16:uniqueId val="{00000000-10AB-4F25-9EBA-D518C51AD4C4}"/>
            </c:ext>
          </c:extLst>
        </c:ser>
        <c:dLbls>
          <c:showLegendKey val="0"/>
          <c:showVal val="0"/>
          <c:showCatName val="0"/>
          <c:showSerName val="0"/>
          <c:showPercent val="0"/>
          <c:showBubbleSize val="0"/>
        </c:dLbls>
        <c:axId val="750046472"/>
        <c:axId val="750046800"/>
      </c:scatterChart>
      <c:valAx>
        <c:axId val="750046472"/>
        <c:scaling>
          <c:orientation val="minMax"/>
          <c:max val="20"/>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750046800"/>
        <c:crossesAt val="0"/>
        <c:crossBetween val="midCat"/>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6844350651686468"/>
        </c:manualLayout>
      </c:layout>
      <c:barChart>
        <c:barDir val="col"/>
        <c:grouping val="clustered"/>
        <c:varyColors val="0"/>
        <c:ser>
          <c:idx val="0"/>
          <c:order val="0"/>
          <c:tx>
            <c:strRef>
              <c:f>Sheet1!$B$1</c:f>
              <c:strCache>
                <c:ptCount val="1"/>
                <c:pt idx="0">
                  <c:v>Recompensation</c:v>
                </c:pt>
              </c:strCache>
            </c:strRef>
          </c:tx>
          <c:spPr>
            <a:solidFill>
              <a:schemeClr val="accent5"/>
            </a:solidFill>
            <a:ln>
              <a:solidFill>
                <a:schemeClr val="accent5"/>
              </a:solidFill>
            </a:ln>
            <a:effectLst/>
          </c:spPr>
          <c:invertIfNegative val="0"/>
          <c:dLbls>
            <c:dLbl>
              <c:idx val="0"/>
              <c:tx>
                <c:rich>
                  <a:bodyPr/>
                  <a:lstStyle/>
                  <a:p>
                    <a:fld id="{D23EE58F-8437-4322-98D2-68D40D4C526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8E-463D-8A27-38CB58BD4346}"/>
                </c:ext>
              </c:extLst>
            </c:dLbl>
            <c:dLbl>
              <c:idx val="1"/>
              <c:tx>
                <c:rich>
                  <a:bodyPr/>
                  <a:lstStyle/>
                  <a:p>
                    <a:fld id="{D183975C-FB5E-4CD1-ADF6-8223E22816F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8E-463D-8A27-38CB58BD4346}"/>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 year</c:v>
                </c:pt>
                <c:pt idx="1">
                  <c:v>3 years</c:v>
                </c:pt>
              </c:strCache>
            </c:strRef>
          </c:cat>
          <c:val>
            <c:numRef>
              <c:f>Sheet1!$B$2:$B$3</c:f>
              <c:numCache>
                <c:formatCode>General</c:formatCode>
                <c:ptCount val="2"/>
                <c:pt idx="0">
                  <c:v>100</c:v>
                </c:pt>
                <c:pt idx="1">
                  <c:v>90</c:v>
                </c:pt>
              </c:numCache>
            </c:numRef>
          </c:val>
          <c:extLst>
            <c:ext xmlns:c16="http://schemas.microsoft.com/office/drawing/2014/chart" uri="{C3380CC4-5D6E-409C-BE32-E72D297353CC}">
              <c16:uniqueId val="{00000002-2C8E-463D-8A27-38CB58BD4346}"/>
            </c:ext>
          </c:extLst>
        </c:ser>
        <c:ser>
          <c:idx val="1"/>
          <c:order val="1"/>
          <c:tx>
            <c:strRef>
              <c:f>Sheet1!$C$1</c:f>
              <c:strCache>
                <c:ptCount val="1"/>
                <c:pt idx="0">
                  <c:v>Non-recompensated</c:v>
                </c:pt>
              </c:strCache>
            </c:strRef>
          </c:tx>
          <c:spPr>
            <a:solidFill>
              <a:schemeClr val="accent5">
                <a:lumMod val="40000"/>
                <a:lumOff val="60000"/>
              </a:schemeClr>
            </a:solidFill>
            <a:ln>
              <a:noFill/>
            </a:ln>
            <a:effectLst/>
          </c:spPr>
          <c:invertIfNegative val="0"/>
          <c:dLbls>
            <c:dLbl>
              <c:idx val="0"/>
              <c:tx>
                <c:rich>
                  <a:bodyPr/>
                  <a:lstStyle/>
                  <a:p>
                    <a:fld id="{3C6D057D-FACD-46DD-9DCF-766720B91FB1}"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8E-463D-8A27-38CB58BD4346}"/>
                </c:ext>
              </c:extLst>
            </c:dLbl>
            <c:dLbl>
              <c:idx val="1"/>
              <c:tx>
                <c:rich>
                  <a:bodyPr/>
                  <a:lstStyle/>
                  <a:p>
                    <a:fld id="{2D047CF3-EABE-427B-9CA2-776C9CA1EA0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C8E-463D-8A27-38CB58BD4346}"/>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 year</c:v>
                </c:pt>
                <c:pt idx="1">
                  <c:v>3 years</c:v>
                </c:pt>
              </c:strCache>
            </c:strRef>
          </c:cat>
          <c:val>
            <c:numRef>
              <c:f>Sheet1!$C$2:$C$3</c:f>
              <c:numCache>
                <c:formatCode>General</c:formatCode>
                <c:ptCount val="2"/>
                <c:pt idx="0">
                  <c:v>82</c:v>
                </c:pt>
                <c:pt idx="1">
                  <c:v>68</c:v>
                </c:pt>
              </c:numCache>
            </c:numRef>
          </c:val>
          <c:extLst>
            <c:ext xmlns:c16="http://schemas.microsoft.com/office/drawing/2014/chart" uri="{C3380CC4-5D6E-409C-BE32-E72D297353CC}">
              <c16:uniqueId val="{00000005-2C8E-463D-8A27-38CB58BD4346}"/>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100"/>
        </c:scaling>
        <c:delete val="0"/>
        <c:axPos val="l"/>
        <c:title>
          <c:tx>
            <c:rich>
              <a:bodyPr rot="-5400000" spcFirstLastPara="1" vertOverflow="ellipsis" vert="horz" wrap="square" anchor="ctr" anchorCtr="1"/>
              <a:lstStyle/>
              <a:p>
                <a:pPr>
                  <a:defRPr sz="1330" b="1" i="0" u="none" strike="noStrike" kern="1200" baseline="0">
                    <a:solidFill>
                      <a:schemeClr val="accent1"/>
                    </a:solidFill>
                    <a:latin typeface="Arial" panose="020B0604020202020204" pitchFamily="34" charset="0"/>
                    <a:ea typeface="+mn-ea"/>
                    <a:cs typeface="Arial" panose="020B0604020202020204" pitchFamily="34" charset="0"/>
                  </a:defRPr>
                </a:pPr>
                <a:r>
                  <a:rPr lang="en-NZ" b="1" dirty="0">
                    <a:solidFill>
                      <a:schemeClr val="accent1"/>
                    </a:solidFill>
                  </a:rPr>
                  <a:t>Patients, %</a:t>
                </a:r>
              </a:p>
            </c:rich>
          </c:tx>
          <c:layout>
            <c:manualLayout>
              <c:xMode val="edge"/>
              <c:yMode val="edge"/>
              <c:x val="3.0731745519148715E-2"/>
              <c:y val="0.29877776243933946"/>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42 day morality</c:v>
                </c:pt>
              </c:strCache>
            </c:strRef>
          </c:tx>
          <c:spPr>
            <a:ln w="28575">
              <a:solidFill>
                <a:schemeClr val="bg1"/>
              </a:solidFill>
            </a:ln>
          </c:spPr>
          <c:dPt>
            <c:idx val="0"/>
            <c:bubble3D val="0"/>
            <c:spPr>
              <a:solidFill>
                <a:schemeClr val="accent5"/>
              </a:solidFill>
              <a:ln w="28575">
                <a:solidFill>
                  <a:schemeClr val="bg1"/>
                </a:solidFill>
              </a:ln>
              <a:effectLst/>
            </c:spPr>
            <c:extLst>
              <c:ext xmlns:c16="http://schemas.microsoft.com/office/drawing/2014/chart" uri="{C3380CC4-5D6E-409C-BE32-E72D297353CC}">
                <c16:uniqueId val="{00000001-F59C-4D54-8CBC-CCCE533EB6AA}"/>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F59C-4D54-8CBC-CCCE533EB6AA}"/>
              </c:ext>
            </c:extLst>
          </c:dPt>
          <c:dPt>
            <c:idx val="2"/>
            <c:bubble3D val="0"/>
            <c:spPr>
              <a:solidFill>
                <a:schemeClr val="accent3"/>
              </a:solidFill>
              <a:ln w="28575">
                <a:solidFill>
                  <a:schemeClr val="bg1"/>
                </a:solidFill>
              </a:ln>
              <a:effectLst/>
            </c:spPr>
            <c:extLst>
              <c:ext xmlns:c16="http://schemas.microsoft.com/office/drawing/2014/chart" uri="{C3380CC4-5D6E-409C-BE32-E72D297353CC}">
                <c16:uniqueId val="{00000005-F59C-4D54-8CBC-CCCE533EB6AA}"/>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F59C-4D54-8CBC-CCCE533EB6AA}"/>
              </c:ext>
            </c:extLst>
          </c:dPt>
          <c:cat>
            <c:strRef>
              <c:f>Sheet1!$A$2:$A$5</c:f>
              <c:strCache>
                <c:ptCount val="2"/>
                <c:pt idx="0">
                  <c:v>Yes</c:v>
                </c:pt>
                <c:pt idx="1">
                  <c:v>No</c:v>
                </c:pt>
              </c:strCache>
            </c:strRef>
          </c:cat>
          <c:val>
            <c:numRef>
              <c:f>Sheet1!$B$2:$B$5</c:f>
              <c:numCache>
                <c:formatCode>General</c:formatCode>
                <c:ptCount val="4"/>
                <c:pt idx="0">
                  <c:v>37</c:v>
                </c:pt>
                <c:pt idx="1">
                  <c:v>63</c:v>
                </c:pt>
              </c:numCache>
            </c:numRef>
          </c:val>
          <c:extLst>
            <c:ext xmlns:c16="http://schemas.microsoft.com/office/drawing/2014/chart" uri="{C3380CC4-5D6E-409C-BE32-E72D297353CC}">
              <c16:uniqueId val="{00000008-F59C-4D54-8CBC-CCCE533EB6A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42 day morality</c:v>
                </c:pt>
              </c:strCache>
            </c:strRef>
          </c:tx>
          <c:spPr>
            <a:ln w="28575">
              <a:solidFill>
                <a:schemeClr val="bg1"/>
              </a:solidFill>
            </a:ln>
          </c:spPr>
          <c:dPt>
            <c:idx val="0"/>
            <c:bubble3D val="0"/>
            <c:spPr>
              <a:solidFill>
                <a:schemeClr val="accent5"/>
              </a:solidFill>
              <a:ln w="28575">
                <a:solidFill>
                  <a:schemeClr val="bg1"/>
                </a:solidFill>
              </a:ln>
              <a:effectLst/>
            </c:spPr>
            <c:extLst>
              <c:ext xmlns:c16="http://schemas.microsoft.com/office/drawing/2014/chart" uri="{C3380CC4-5D6E-409C-BE32-E72D297353CC}">
                <c16:uniqueId val="{00000001-CA53-4E94-854C-F036F13700E2}"/>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CA53-4E94-854C-F036F13700E2}"/>
              </c:ext>
            </c:extLst>
          </c:dPt>
          <c:dPt>
            <c:idx val="2"/>
            <c:bubble3D val="0"/>
            <c:spPr>
              <a:solidFill>
                <a:schemeClr val="accent3"/>
              </a:solidFill>
              <a:ln w="28575">
                <a:solidFill>
                  <a:schemeClr val="bg1"/>
                </a:solidFill>
              </a:ln>
              <a:effectLst/>
            </c:spPr>
            <c:extLst>
              <c:ext xmlns:c16="http://schemas.microsoft.com/office/drawing/2014/chart" uri="{C3380CC4-5D6E-409C-BE32-E72D297353CC}">
                <c16:uniqueId val="{00000005-CA53-4E94-854C-F036F13700E2}"/>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CA53-4E94-854C-F036F13700E2}"/>
              </c:ext>
            </c:extLst>
          </c:dPt>
          <c:cat>
            <c:strRef>
              <c:f>Sheet1!$A$2:$A$5</c:f>
              <c:strCache>
                <c:ptCount val="2"/>
                <c:pt idx="0">
                  <c:v>Yes</c:v>
                </c:pt>
                <c:pt idx="1">
                  <c:v>No</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8-CA53-4E94-854C-F036F13700E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42 day morality</c:v>
                </c:pt>
              </c:strCache>
            </c:strRef>
          </c:tx>
          <c:spPr>
            <a:ln w="28575">
              <a:solidFill>
                <a:schemeClr val="bg1"/>
              </a:solidFill>
            </a:ln>
          </c:spPr>
          <c:dPt>
            <c:idx val="0"/>
            <c:bubble3D val="0"/>
            <c:spPr>
              <a:solidFill>
                <a:schemeClr val="accent5"/>
              </a:solidFill>
              <a:ln w="28575">
                <a:solidFill>
                  <a:schemeClr val="bg1"/>
                </a:solidFill>
              </a:ln>
              <a:effectLst/>
            </c:spPr>
            <c:extLst>
              <c:ext xmlns:c16="http://schemas.microsoft.com/office/drawing/2014/chart" uri="{C3380CC4-5D6E-409C-BE32-E72D297353CC}">
                <c16:uniqueId val="{00000001-AE62-4EC3-A737-FD9C725BACA7}"/>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AE62-4EC3-A737-FD9C725BACA7}"/>
              </c:ext>
            </c:extLst>
          </c:dPt>
          <c:dPt>
            <c:idx val="2"/>
            <c:bubble3D val="0"/>
            <c:spPr>
              <a:solidFill>
                <a:schemeClr val="accent3"/>
              </a:solidFill>
              <a:ln w="28575">
                <a:solidFill>
                  <a:schemeClr val="bg1"/>
                </a:solidFill>
              </a:ln>
              <a:effectLst/>
            </c:spPr>
            <c:extLst>
              <c:ext xmlns:c16="http://schemas.microsoft.com/office/drawing/2014/chart" uri="{C3380CC4-5D6E-409C-BE32-E72D297353CC}">
                <c16:uniqueId val="{00000005-AE62-4EC3-A737-FD9C725BACA7}"/>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AE62-4EC3-A737-FD9C725BACA7}"/>
              </c:ext>
            </c:extLst>
          </c:dPt>
          <c:cat>
            <c:strRef>
              <c:f>Sheet1!$A$2:$A$5</c:f>
              <c:strCache>
                <c:ptCount val="2"/>
                <c:pt idx="0">
                  <c:v>Yes</c:v>
                </c:pt>
                <c:pt idx="1">
                  <c:v>No</c:v>
                </c:pt>
              </c:strCache>
            </c:strRef>
          </c:cat>
          <c:val>
            <c:numRef>
              <c:f>Sheet1!$B$2:$B$5</c:f>
              <c:numCache>
                <c:formatCode>General</c:formatCode>
                <c:ptCount val="4"/>
                <c:pt idx="0">
                  <c:v>93.1</c:v>
                </c:pt>
                <c:pt idx="1">
                  <c:v>6.9</c:v>
                </c:pt>
              </c:numCache>
            </c:numRef>
          </c:val>
          <c:extLst>
            <c:ext xmlns:c16="http://schemas.microsoft.com/office/drawing/2014/chart" uri="{C3380CC4-5D6E-409C-BE32-E72D297353CC}">
              <c16:uniqueId val="{00000008-AE62-4EC3-A737-FD9C725BACA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xMode val="edge"/>
          <c:yMode val="edge"/>
          <c:x val="0"/>
          <c:y val="0"/>
          <c:w val="0.84667209340246363"/>
          <c:h val="0.97388602578652628"/>
        </c:manualLayout>
      </c:layout>
      <c:barChart>
        <c:barDir val="col"/>
        <c:grouping val="clustered"/>
        <c:varyColors val="0"/>
        <c:ser>
          <c:idx val="0"/>
          <c:order val="0"/>
          <c:tx>
            <c:v>AKI response</c:v>
          </c:tx>
          <c:spPr>
            <a:solidFill>
              <a:srgbClr val="826B6A"/>
            </a:solidFill>
            <a:ln w="9528">
              <a:solidFill>
                <a:srgbClr val="826B6A"/>
              </a:solidFill>
              <a:prstDash val="solid"/>
            </a:ln>
          </c:spPr>
          <c:invertIfNegative val="0"/>
          <c:dPt>
            <c:idx val="0"/>
            <c:invertIfNegative val="0"/>
            <c:bubble3D val="0"/>
            <c:extLst>
              <c:ext xmlns:c16="http://schemas.microsoft.com/office/drawing/2014/chart" uri="{C3380CC4-5D6E-409C-BE32-E72D297353CC}">
                <c16:uniqueId val="{00000001-AEC9-4796-9E54-8CC1A28A57FD}"/>
              </c:ext>
            </c:extLst>
          </c:dPt>
          <c:dPt>
            <c:idx val="1"/>
            <c:invertIfNegative val="0"/>
            <c:bubble3D val="0"/>
            <c:extLst>
              <c:ext xmlns:c16="http://schemas.microsoft.com/office/drawing/2014/chart" uri="{C3380CC4-5D6E-409C-BE32-E72D297353CC}">
                <c16:uniqueId val="{00000002-AEC9-4796-9E54-8CC1A28A57FD}"/>
              </c:ext>
            </c:extLst>
          </c:dPt>
          <c:dLbls>
            <c:dLbl>
              <c:idx val="0"/>
              <c:tx>
                <c:rich>
                  <a:bodyPr lIns="0" tIns="0" rIns="0" bIns="0"/>
                  <a:lstStyle/>
                  <a:p>
                    <a:pPr marL="0" marR="0" indent="0" algn="ctr" defTabSz="914400" fontAlgn="auto" hangingPunct="1">
                      <a:lnSpc>
                        <a:spcPct val="100000"/>
                      </a:lnSpc>
                      <a:spcBef>
                        <a:spcPts val="0"/>
                      </a:spcBef>
                      <a:spcAft>
                        <a:spcPts val="0"/>
                      </a:spcAft>
                      <a:tabLst/>
                      <a:defRPr sz="1197" b="1" i="0" u="none" strike="noStrike" kern="1200" baseline="0">
                        <a:solidFill>
                          <a:srgbClr val="004B87"/>
                        </a:solidFill>
                        <a:latin typeface="Arial" pitchFamily="34"/>
                        <a:cs typeface="Arial" pitchFamily="34"/>
                      </a:defRPr>
                    </a:pPr>
                    <a:r>
                      <a:rPr lang="en-US" sz="1197" b="1" i="0" u="none" strike="noStrike" kern="1200" cap="none" spc="0" baseline="0">
                        <a:solidFill>
                          <a:srgbClr val="004B87"/>
                        </a:solidFill>
                        <a:uFillTx/>
                        <a:latin typeface="Arial" pitchFamily="34"/>
                        <a:cs typeface="Arial" pitchFamily="34"/>
                      </a:rPr>
                      <a:t>28%</a:t>
                    </a: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AEC9-4796-9E54-8CC1A28A57FD}"/>
                </c:ext>
              </c:extLst>
            </c:dLbl>
            <c:dLbl>
              <c:idx val="1"/>
              <c:tx>
                <c:rich>
                  <a:bodyPr lIns="0" tIns="0" rIns="0" bIns="0"/>
                  <a:lstStyle/>
                  <a:p>
                    <a:pPr marL="0" marR="0" indent="0" algn="ctr" defTabSz="914400" fontAlgn="auto" hangingPunct="1">
                      <a:lnSpc>
                        <a:spcPct val="100000"/>
                      </a:lnSpc>
                      <a:spcBef>
                        <a:spcPts val="0"/>
                      </a:spcBef>
                      <a:spcAft>
                        <a:spcPts val="0"/>
                      </a:spcAft>
                      <a:tabLst/>
                      <a:defRPr sz="1197" b="1" i="0" u="none" strike="noStrike" kern="1200" baseline="0">
                        <a:solidFill>
                          <a:srgbClr val="004B87"/>
                        </a:solidFill>
                        <a:latin typeface="Arial" pitchFamily="34"/>
                        <a:cs typeface="Arial" pitchFamily="34"/>
                      </a:defRPr>
                    </a:pPr>
                    <a:r>
                      <a:rPr lang="en-US" sz="1197" b="1" i="0" u="none" strike="noStrike" kern="1200" cap="none" spc="0" baseline="0">
                        <a:solidFill>
                          <a:srgbClr val="004B87"/>
                        </a:solidFill>
                        <a:uFillTx/>
                        <a:latin typeface="Arial" pitchFamily="34"/>
                        <a:cs typeface="Arial" pitchFamily="34"/>
                      </a:rPr>
                      <a:t>53%</a:t>
                    </a: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2-AEC9-4796-9E54-8CC1A28A57FD}"/>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1" i="0" u="none" strike="noStrike" kern="1200" baseline="0">
                    <a:solidFill>
                      <a:srgbClr val="004B87"/>
                    </a:solidFill>
                    <a:latin typeface="Arial" pitchFamily="34"/>
                    <a:cs typeface="Arial" pitchFamily="34"/>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Lit>
              <c:ptCount val="2"/>
              <c:pt idx="0">
                <c:v>24 hours</c:v>
              </c:pt>
              <c:pt idx="1">
                <c:v>48 hours</c:v>
              </c:pt>
            </c:strLit>
          </c:cat>
          <c:val>
            <c:numLit>
              <c:formatCode>General</c:formatCode>
              <c:ptCount val="2"/>
              <c:pt idx="0">
                <c:v>28</c:v>
              </c:pt>
              <c:pt idx="1">
                <c:v>53</c:v>
              </c:pt>
            </c:numLit>
          </c:val>
          <c:extLst>
            <c:ext xmlns:c16="http://schemas.microsoft.com/office/drawing/2014/chart" uri="{C3380CC4-5D6E-409C-BE32-E72D297353CC}">
              <c16:uniqueId val="{00000000-AEC9-4796-9E54-8CC1A28A57FD}"/>
            </c:ext>
          </c:extLst>
        </c:ser>
        <c:dLbls>
          <c:showLegendKey val="0"/>
          <c:showVal val="0"/>
          <c:showCatName val="0"/>
          <c:showSerName val="0"/>
          <c:showPercent val="0"/>
          <c:showBubbleSize val="0"/>
        </c:dLbls>
        <c:gapWidth val="150"/>
        <c:overlap val="-15"/>
        <c:axId val="1094831856"/>
        <c:axId val="1094830896"/>
      </c:barChart>
      <c:valAx>
        <c:axId val="1094830896"/>
        <c:scaling>
          <c:orientation val="minMax"/>
        </c:scaling>
        <c:delete val="0"/>
        <c:axPos val="l"/>
        <c:numFmt formatCode="General" sourceLinked="0"/>
        <c:majorTickMark val="out"/>
        <c:minorTickMark val="none"/>
        <c:tickLblPos val="nextTo"/>
        <c:spPr>
          <a:noFill/>
          <a:ln w="9528" cap="flat">
            <a:solidFill>
              <a:srgbClr val="171717"/>
            </a:solidFill>
            <a:prstDash val="solid"/>
            <a:round/>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004B87"/>
                </a:solidFill>
                <a:latin typeface="Arial" pitchFamily="34"/>
                <a:cs typeface="Arial" pitchFamily="34"/>
              </a:defRPr>
            </a:pPr>
            <a:endParaRPr lang="en-US"/>
          </a:p>
        </c:txPr>
        <c:crossAx val="1094831856"/>
        <c:crosses val="autoZero"/>
        <c:crossBetween val="between"/>
        <c:majorUnit val="20"/>
      </c:valAx>
      <c:catAx>
        <c:axId val="1094831856"/>
        <c:scaling>
          <c:orientation val="minMax"/>
        </c:scaling>
        <c:delete val="0"/>
        <c:axPos val="b"/>
        <c:numFmt formatCode="General" sourceLinked="0"/>
        <c:majorTickMark val="none"/>
        <c:minorTickMark val="none"/>
        <c:tickLblPos val="nextTo"/>
        <c:spPr>
          <a:noFill/>
          <a:ln w="9528" cap="flat">
            <a:solidFill>
              <a:srgbClr val="171717"/>
            </a:solidFill>
            <a:prstDash val="solid"/>
            <a:round/>
          </a:ln>
        </c:spPr>
        <c:txPr>
          <a:bodyPr lIns="0" tIns="0" rIns="0" bIns="0"/>
          <a:lstStyle/>
          <a:p>
            <a:pPr marL="0" marR="0" indent="0" defTabSz="914400" fontAlgn="auto" hangingPunct="1">
              <a:lnSpc>
                <a:spcPct val="100000"/>
              </a:lnSpc>
              <a:spcBef>
                <a:spcPts val="0"/>
              </a:spcBef>
              <a:spcAft>
                <a:spcPts val="0"/>
              </a:spcAft>
              <a:tabLst/>
              <a:defRPr sz="1197" b="1" i="0" u="none" strike="noStrike" kern="1200" baseline="0">
                <a:solidFill>
                  <a:srgbClr val="004B87"/>
                </a:solidFill>
                <a:latin typeface="Arial" pitchFamily="34"/>
                <a:cs typeface="Arial" pitchFamily="34"/>
              </a:defRPr>
            </a:pPr>
            <a:endParaRPr lang="en-US"/>
          </a:p>
        </c:txPr>
        <c:crossAx val="1094830896"/>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330" b="0" i="0" u="none" strike="noStrike" kern="1200" baseline="0">
          <a:solidFill>
            <a:srgbClr val="171717"/>
          </a:solidFill>
          <a:latin typeface="Arial" pitchFamily="34"/>
          <a:cs typeface="Arial" pitchFamily="34"/>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85571174948344"/>
          <c:w val="0.78491713972882937"/>
          <c:h val="0.59274550810113213"/>
        </c:manualLayout>
      </c:layout>
      <c:barChart>
        <c:barDir val="col"/>
        <c:grouping val="clustered"/>
        <c:varyColors val="0"/>
        <c:ser>
          <c:idx val="0"/>
          <c:order val="0"/>
          <c:tx>
            <c:strRef>
              <c:f>Sheet1!$B$1</c:f>
              <c:strCache>
                <c:ptCount val="1"/>
                <c:pt idx="0">
                  <c:v>Apixaban 5 mg QD</c:v>
                </c:pt>
              </c:strCache>
            </c:strRef>
          </c:tx>
          <c:spPr>
            <a:solidFill>
              <a:schemeClr val="accent5"/>
            </a:solidFill>
            <a:ln>
              <a:solidFill>
                <a:schemeClr val="accent5"/>
              </a:solidFill>
            </a:ln>
            <a:effectLst/>
          </c:spPr>
          <c:invertIfNegative val="0"/>
          <c:dLbls>
            <c:dLbl>
              <c:idx val="0"/>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B5-4A15-A2E0-D492662BE150}"/>
                </c:ext>
              </c:extLst>
            </c:dLbl>
            <c:dLbl>
              <c:idx val="1"/>
              <c:tx>
                <c:rich>
                  <a:bodyPr/>
                  <a:lstStyle/>
                  <a:p>
                    <a:fld id="{D183975C-FB5E-4CD1-ADF6-8223E22816FE}"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B5-4A15-A2E0-D492662BE150}"/>
                </c:ext>
              </c:extLst>
            </c:dLbl>
            <c:dLbl>
              <c:idx val="2"/>
              <c:tx>
                <c:rich>
                  <a:bodyPr/>
                  <a:lstStyle/>
                  <a:p>
                    <a:r>
                      <a:rPr lang="en-US" dirty="0"/>
                      <a:t>9.0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3B5-4A15-A2E0-D492662BE150}"/>
                </c:ext>
              </c:extLst>
            </c:dLbl>
            <c:spPr>
              <a:noFill/>
              <a:ln>
                <a:noFill/>
              </a:ln>
              <a:effectLst/>
            </c:spPr>
            <c:txPr>
              <a:bodyPr rot="0" spcFirstLastPara="1" vertOverflow="ellipsis" vert="horz" wrap="square" anchor="ctr" anchorCtr="1"/>
              <a:lstStyle/>
              <a:p>
                <a:pPr>
                  <a:defRPr sz="1400" b="1"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Any AE</c:v>
                </c:pt>
                <c:pt idx="1">
                  <c:v>Any bleeding</c:v>
                </c:pt>
                <c:pt idx="2">
                  <c:v>Major bleeding</c:v>
                </c:pt>
              </c:strCache>
            </c:strRef>
          </c:cat>
          <c:val>
            <c:numRef>
              <c:f>Sheet1!$B$2:$B$4</c:f>
              <c:numCache>
                <c:formatCode>General</c:formatCode>
                <c:ptCount val="3"/>
                <c:pt idx="0">
                  <c:v>55.2</c:v>
                </c:pt>
                <c:pt idx="1">
                  <c:v>41.8</c:v>
                </c:pt>
                <c:pt idx="2">
                  <c:v>9</c:v>
                </c:pt>
              </c:numCache>
            </c:numRef>
          </c:val>
          <c:extLst>
            <c:ext xmlns:c16="http://schemas.microsoft.com/office/drawing/2014/chart" uri="{C3380CC4-5D6E-409C-BE32-E72D297353CC}">
              <c16:uniqueId val="{00000002-73B5-4A15-A2E0-D492662BE150}"/>
            </c:ext>
          </c:extLst>
        </c:ser>
        <c:ser>
          <c:idx val="1"/>
          <c:order val="1"/>
          <c:tx>
            <c:strRef>
              <c:f>Sheet1!$C$1</c:f>
              <c:strCache>
                <c:ptCount val="1"/>
                <c:pt idx="0">
                  <c:v>SOC </c:v>
                </c:pt>
              </c:strCache>
            </c:strRef>
          </c:tx>
          <c:spPr>
            <a:solidFill>
              <a:srgbClr val="747474"/>
            </a:solidFill>
            <a:ln>
              <a:noFill/>
            </a:ln>
            <a:effectLst/>
          </c:spPr>
          <c:invertIfNegative val="0"/>
          <c:dLbls>
            <c:dLbl>
              <c:idx val="0"/>
              <c:tx>
                <c:rich>
                  <a:bodyPr/>
                  <a:lstStyle/>
                  <a:p>
                    <a:fld id="{3C6D057D-FACD-46DD-9DCF-766720B91FB1}"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3B5-4A15-A2E0-D492662BE150}"/>
                </c:ext>
              </c:extLst>
            </c:dLbl>
            <c:dLbl>
              <c:idx val="1"/>
              <c:tx>
                <c:rich>
                  <a:bodyPr/>
                  <a:lstStyle/>
                  <a:p>
                    <a:fld id="{2D047CF3-EABE-427B-9CA2-776C9CA1EA05}"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3B5-4A15-A2E0-D492662BE150}"/>
                </c:ext>
              </c:extLst>
            </c:dLbl>
            <c:dLbl>
              <c:idx val="2"/>
              <c:tx>
                <c:rich>
                  <a:bodyPr/>
                  <a:lstStyle/>
                  <a:p>
                    <a:fld id="{1D69C561-0AB7-42FC-BBFE-32669B488E28}"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3B5-4A15-A2E0-D492662BE150}"/>
                </c:ext>
              </c:extLst>
            </c:dLbl>
            <c:spPr>
              <a:noFill/>
              <a:ln>
                <a:noFill/>
              </a:ln>
              <a:effectLst/>
            </c:spPr>
            <c:txPr>
              <a:bodyPr rot="0" spcFirstLastPara="1" vertOverflow="ellipsis" vert="horz" wrap="square" anchor="ctr" anchorCtr="1"/>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Any AE</c:v>
                </c:pt>
                <c:pt idx="1">
                  <c:v>Any bleeding</c:v>
                </c:pt>
                <c:pt idx="2">
                  <c:v>Major bleeding</c:v>
                </c:pt>
              </c:strCache>
            </c:strRef>
          </c:cat>
          <c:val>
            <c:numRef>
              <c:f>Sheet1!$C$2:$C$4</c:f>
              <c:numCache>
                <c:formatCode>General</c:formatCode>
                <c:ptCount val="3"/>
                <c:pt idx="0">
                  <c:v>53.7</c:v>
                </c:pt>
                <c:pt idx="1">
                  <c:v>46.3</c:v>
                </c:pt>
                <c:pt idx="2">
                  <c:v>11.9</c:v>
                </c:pt>
              </c:numCache>
            </c:numRef>
          </c:val>
          <c:extLst>
            <c:ext xmlns:c16="http://schemas.microsoft.com/office/drawing/2014/chart" uri="{C3380CC4-5D6E-409C-BE32-E72D297353CC}">
              <c16:uniqueId val="{00000005-73B5-4A15-A2E0-D492662BE150}"/>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80"/>
        </c:scaling>
        <c:delete val="0"/>
        <c:axPos val="l"/>
        <c:title>
          <c:tx>
            <c:rich>
              <a:bodyPr rot="-5400000" spcFirstLastPara="1" vertOverflow="ellipsis" vert="horz" wrap="square" anchor="ctr" anchorCtr="1"/>
              <a:lstStyle/>
              <a:p>
                <a:pPr>
                  <a:defRPr sz="1330" b="1" i="0" u="none" strike="noStrike" kern="1200" baseline="0">
                    <a:solidFill>
                      <a:schemeClr val="accent1"/>
                    </a:solidFill>
                    <a:latin typeface="Arial" panose="020B0604020202020204" pitchFamily="34" charset="0"/>
                    <a:ea typeface="+mn-ea"/>
                    <a:cs typeface="Arial" panose="020B0604020202020204" pitchFamily="34" charset="0"/>
                  </a:defRPr>
                </a:pPr>
                <a:r>
                  <a:rPr lang="en-NZ" b="1" dirty="0">
                    <a:solidFill>
                      <a:schemeClr val="accent1"/>
                    </a:solidFill>
                  </a:rPr>
                  <a:t>Patients, %</a:t>
                </a:r>
              </a:p>
            </c:rich>
          </c:tx>
          <c:layout>
            <c:manualLayout>
              <c:xMode val="edge"/>
              <c:yMode val="edge"/>
              <c:x val="6.8589827429000258E-2"/>
              <c:y val="0.35185468448046436"/>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legend>
      <c:legendPos val="b"/>
      <c:layout>
        <c:manualLayout>
          <c:xMode val="edge"/>
          <c:yMode val="edge"/>
          <c:x val="0.22430390508433901"/>
          <c:y val="0.14891718553417405"/>
          <c:w val="0.6563713607372933"/>
          <c:h val="9.327707695830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chemeClr val="accent5"/>
              </a:solidFill>
              <a:ln>
                <a:solidFill>
                  <a:srgbClr val="826B6A"/>
                </a:solidFill>
              </a:ln>
              <a:effectLst/>
            </c:spPr>
            <c:extLst>
              <c:ext xmlns:c16="http://schemas.microsoft.com/office/drawing/2014/chart" uri="{C3380CC4-5D6E-409C-BE32-E72D297353CC}">
                <c16:uniqueId val="{00000000-7CBE-43F0-BE1B-1486BDE92F7D}"/>
              </c:ext>
            </c:extLst>
          </c:dPt>
          <c:dPt>
            <c:idx val="1"/>
            <c:invertIfNegative val="0"/>
            <c:bubble3D val="0"/>
            <c:spPr>
              <a:solidFill>
                <a:srgbClr val="747474"/>
              </a:solidFill>
              <a:ln>
                <a:solidFill>
                  <a:srgbClr val="747474"/>
                </a:solidFill>
              </a:ln>
              <a:effectLst/>
            </c:spPr>
            <c:extLst>
              <c:ext xmlns:c16="http://schemas.microsoft.com/office/drawing/2014/chart" uri="{C3380CC4-5D6E-409C-BE32-E72D297353CC}">
                <c16:uniqueId val="{00000001-7CBE-43F0-BE1B-1486BDE92F7D}"/>
              </c:ext>
            </c:extLst>
          </c:dPt>
          <c:dLbls>
            <c:delete val="1"/>
          </c:dLbls>
          <c:cat>
            <c:strRef>
              <c:f>Sheet1!$A$2:$A$3</c:f>
              <c:strCache>
                <c:ptCount val="2"/>
                <c:pt idx="0">
                  <c:v>Apixaban 5 mg QD</c:v>
                </c:pt>
                <c:pt idx="1">
                  <c:v>SOC</c:v>
                </c:pt>
              </c:strCache>
            </c:strRef>
          </c:cat>
          <c:val>
            <c:numRef>
              <c:f>Sheet1!$B$2:$B$3</c:f>
              <c:numCache>
                <c:formatCode>General</c:formatCode>
                <c:ptCount val="2"/>
                <c:pt idx="0">
                  <c:v>32.799999999999997</c:v>
                </c:pt>
                <c:pt idx="1">
                  <c:v>52.2</c:v>
                </c:pt>
              </c:numCache>
            </c:numRef>
          </c:val>
          <c:extLst>
            <c:ext xmlns:c16="http://schemas.microsoft.com/office/drawing/2014/chart" uri="{C3380CC4-5D6E-409C-BE32-E72D297353CC}">
              <c16:uniqueId val="{00000004-7CBE-43F0-BE1B-1486BDE92F7D}"/>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6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a:t>
            </a:r>
            <a:r>
              <a:rPr lang="en-US" b="0" i="1" dirty="0">
                <a:effectLst/>
                <a:latin typeface="Arial" panose="020B0604020202020204" pitchFamily="34" charset="0"/>
                <a:ea typeface="Times New Roman" panose="02020603050405020304" pitchFamily="18" charset="0"/>
                <a:cs typeface="Arial" panose="020B0604020202020204" pitchFamily="34" charset="0"/>
              </a:rPr>
              <a:t>: PBC, primary biliary cholangitis; </a:t>
            </a:r>
            <a:r>
              <a:rPr lang="en-NZ" b="0" i="1" dirty="0">
                <a:effectLst/>
                <a:latin typeface="Arial" panose="020B0604020202020204" pitchFamily="34" charset="0"/>
                <a:ea typeface="Times New Roman" panose="02020603050405020304" pitchFamily="18" charset="0"/>
                <a:cs typeface="Arial" panose="020B0604020202020204" pitchFamily="34" charset="0"/>
              </a:rPr>
              <a:t>TIPS, transjugular intrahepatic portosystemic shunt.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Post-TIPS recompensation is achievable and associated with excellent survival: EUROTIPS-German cirrhosis study group multicentre study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OS-046</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Michael Praktiknjo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Wagner Enrique Ramírez</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Markus Kimmann</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Anna Baiges</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Kymentie Ferdinande</a:t>
            </a:r>
            <a:r>
              <a:rPr lang="en-GB" sz="1200" strike="noStrike"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Lukas Hartl</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Sheila González-Padilla</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Dario Saltini</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Alvaro Giráldez-Gallego</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Marika Rudler</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Jesus Donate</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Wim Laleman</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Dhiraj Tripathi</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Laure Elkrief</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Martin Sebastian McCoy</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Marlene Reincke</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Amos Zeller</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Maike Rebecca Pollmanns</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Christian Jansen</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Eirini Claas</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Julian Pohl</a:t>
            </a:r>
            <a:r>
              <a:rPr lang="en-GB" sz="1200" kern="1200" baseline="30000" dirty="0">
                <a:solidFill>
                  <a:schemeClr val="tx1"/>
                </a:solidFill>
                <a:effectLst/>
                <a:latin typeface="+mn-lt"/>
                <a:ea typeface="+mn-ea"/>
                <a:cs typeface="+mn-cs"/>
              </a:rPr>
              <a:t>18</a:t>
            </a:r>
            <a:r>
              <a:rPr lang="en-GB" sz="1200" kern="1200" dirty="0">
                <a:solidFill>
                  <a:schemeClr val="tx1"/>
                </a:solidFill>
                <a:effectLst/>
                <a:latin typeface="+mn-lt"/>
                <a:ea typeface="+mn-ea"/>
                <a:cs typeface="+mn-cs"/>
              </a:rPr>
              <a:t>, Sonia Torres</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Alberto Zanetto</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Marlene Hintersteininger</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Jose Sanchez-Serrano</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Lukas Sturm</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Georgios Konstantis</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Karsten Große</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Carsten Meyer</a:t>
            </a:r>
            <a:r>
              <a:rPr lang="en-GB" sz="1200" kern="1200" baseline="30000" dirty="0">
                <a:solidFill>
                  <a:schemeClr val="tx1"/>
                </a:solidFill>
                <a:effectLst/>
                <a:latin typeface="+mn-lt"/>
                <a:ea typeface="+mn-ea"/>
                <a:cs typeface="+mn-cs"/>
              </a:rPr>
              <a:t>19</a:t>
            </a:r>
            <a:r>
              <a:rPr lang="en-GB" sz="1200" kern="1200" dirty="0">
                <a:solidFill>
                  <a:schemeClr val="tx1"/>
                </a:solidFill>
                <a:effectLst/>
                <a:latin typeface="+mn-lt"/>
                <a:ea typeface="+mn-ea"/>
                <a:cs typeface="+mn-cs"/>
              </a:rPr>
              <a:t>, Tony Bruns</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Moritz Passenberg</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Michael Schultheiß</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Paloma Lluch-García</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Mattias Mandorfer</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Giulio Barbiero</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Andreea Fodor</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Cornelius Engelmann</a:t>
            </a:r>
            <a:r>
              <a:rPr lang="en-GB" sz="1200" kern="1200" baseline="30000" dirty="0">
                <a:solidFill>
                  <a:schemeClr val="tx1"/>
                </a:solidFill>
                <a:effectLst/>
                <a:latin typeface="+mn-lt"/>
                <a:ea typeface="+mn-ea"/>
                <a:cs typeface="+mn-cs"/>
              </a:rPr>
              <a:t>18</a:t>
            </a:r>
            <a:r>
              <a:rPr lang="en-GB" sz="1200" kern="1200" dirty="0">
                <a:solidFill>
                  <a:schemeClr val="tx1"/>
                </a:solidFill>
                <a:effectLst/>
                <a:latin typeface="+mn-lt"/>
                <a:ea typeface="+mn-ea"/>
                <a:cs typeface="+mn-cs"/>
              </a:rPr>
              <a:t>, Tobias Weismüller</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Johannes Chang</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Theresa Hildegard Wirtz</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Jassin Rashidi-Alavijeh</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Dominik Bettinger</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Frank Erhard Uschner</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Luis Téllez</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Dominique Thabut</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Filippo Schepis</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María Pilar Ballester</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Thomas Reiberger</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Marco Senzolo</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Jonel Trebicka</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Juan Carlos García-Pagán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Zeyu Wang</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Virginia Hernández-Gea</a:t>
            </a:r>
            <a:r>
              <a:rPr lang="en-GB" sz="1200" kern="1200" baseline="30000" dirty="0">
                <a:solidFill>
                  <a:schemeClr val="tx1"/>
                </a:solidFill>
                <a:effectLst/>
                <a:latin typeface="+mn-lt"/>
                <a:ea typeface="+mn-ea"/>
                <a:cs typeface="+mn-cs"/>
              </a:rPr>
              <a:t>2 </a:t>
            </a:r>
            <a:endParaRPr lang="en-NZ" sz="1200" kern="1200" baseline="300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Department of Medicine B, University Hospital Münster, Münster,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Hepatic Hemodynamic Laboratory, Liver Unit, Hospital Clínic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Unit of Vascular Liver Diseases and Treatment of Portal Hypertension, University-Hospital of Padua, Padua,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Division of Gastroenterology and Hepatology, Department of Medicine III,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Hepatology Unit, Digestive Disease Department, Hospital Clínico Universitario de Valencia, Valencia,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Severe Liver Diseases Unit, University Hospital of Modena, University of Modena and Reggio Emilia, Modena,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Digestive Diseases Department, Hospital Universitario Virgen del Rocío, University of Seville, Seville,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8</a:t>
            </a:r>
            <a:r>
              <a:rPr lang="en-GB" sz="1200" i="1" kern="1200" dirty="0">
                <a:solidFill>
                  <a:schemeClr val="tx1"/>
                </a:solidFill>
                <a:effectLst/>
                <a:latin typeface="+mn-lt"/>
                <a:ea typeface="+mn-ea"/>
                <a:cs typeface="+mn-cs"/>
              </a:rPr>
              <a:t>Liver Intensive Care Unit, Hepatogastroenterology Department, La Pitié-Salpêtrière Hospital, Sorbonne Université; INSERM UMR_S 938,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9</a:t>
            </a:r>
            <a:r>
              <a:rPr lang="en-GB" sz="1200" i="1" kern="1200" dirty="0">
                <a:solidFill>
                  <a:schemeClr val="tx1"/>
                </a:solidFill>
                <a:effectLst/>
                <a:latin typeface="+mn-lt"/>
                <a:ea typeface="+mn-ea"/>
                <a:cs typeface="+mn-cs"/>
              </a:rPr>
              <a:t>Department of Gastroenterology and Hepatology, Hospital Universitario Ramón y Cajal, IRYCIS, Universidad de Alcalá,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10</a:t>
            </a:r>
            <a:r>
              <a:rPr lang="en-GB" sz="1200" i="1" kern="1200" dirty="0">
                <a:solidFill>
                  <a:schemeClr val="tx1"/>
                </a:solidFill>
                <a:effectLst/>
                <a:latin typeface="+mn-lt"/>
                <a:ea typeface="+mn-ea"/>
                <a:cs typeface="+mn-cs"/>
              </a:rPr>
              <a:t>Department of Gastroenterology and Hepatology, University Hospitals Leuven, KU Leuven, Leuven,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11</a:t>
            </a:r>
            <a:r>
              <a:rPr lang="en-GB" sz="1200" i="1" kern="1200" dirty="0">
                <a:solidFill>
                  <a:schemeClr val="tx1"/>
                </a:solidFill>
                <a:effectLst/>
                <a:latin typeface="+mn-lt"/>
                <a:ea typeface="+mn-ea"/>
                <a:cs typeface="+mn-cs"/>
              </a:rPr>
              <a:t>Liver Unit, University Hospitals Birmingham NHS Foundation Trust, Birmingham,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12</a:t>
            </a:r>
            <a:r>
              <a:rPr lang="en-GB" sz="1200" i="1" kern="1200" dirty="0">
                <a:solidFill>
                  <a:schemeClr val="tx1"/>
                </a:solidFill>
                <a:effectLst/>
                <a:latin typeface="+mn-lt"/>
                <a:ea typeface="+mn-ea"/>
                <a:cs typeface="+mn-cs"/>
              </a:rPr>
              <a:t>Faculté de médecine de Tours and Hepato- Gastroenterology Service, CHRU Tours; Université Paris-Cité, Tours,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13</a:t>
            </a:r>
            <a:r>
              <a:rPr lang="en-GB" sz="1200" i="1" kern="1200" dirty="0">
                <a:solidFill>
                  <a:schemeClr val="tx1"/>
                </a:solidFill>
                <a:effectLst/>
                <a:latin typeface="+mn-lt"/>
                <a:ea typeface="+mn-ea"/>
                <a:cs typeface="+mn-cs"/>
              </a:rPr>
              <a:t>Department of Medicine II, Medical Center University of Freiburg, Faculty of Medicine, University of Freiburg, Freiburg,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14</a:t>
            </a:r>
            <a:r>
              <a:rPr lang="en-GB" sz="1200" i="1" kern="1200" dirty="0">
                <a:solidFill>
                  <a:schemeClr val="tx1"/>
                </a:solidFill>
                <a:effectLst/>
                <a:latin typeface="+mn-lt"/>
                <a:ea typeface="+mn-ea"/>
                <a:cs typeface="+mn-cs"/>
              </a:rPr>
              <a:t>Department of Gastroenterology, Hepatology and Transplant Medicine, University of Duisburg-Essen, Essen,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15</a:t>
            </a:r>
            <a:r>
              <a:rPr lang="en-GB" sz="1200" i="1" kern="1200" dirty="0">
                <a:solidFill>
                  <a:schemeClr val="tx1"/>
                </a:solidFill>
                <a:effectLst/>
                <a:latin typeface="+mn-lt"/>
                <a:ea typeface="+mn-ea"/>
                <a:cs typeface="+mn-cs"/>
              </a:rPr>
              <a:t>Medical Department III, University Hospital RWTH Aachen, Aachen,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16</a:t>
            </a:r>
            <a:r>
              <a:rPr lang="en-GB" sz="1200" i="1" kern="1200" dirty="0">
                <a:solidFill>
                  <a:schemeClr val="tx1"/>
                </a:solidFill>
                <a:effectLst/>
                <a:latin typeface="+mn-lt"/>
                <a:ea typeface="+mn-ea"/>
                <a:cs typeface="+mn-cs"/>
              </a:rPr>
              <a:t>Department of Internal Medicine I, University Hospital Bonn, Bonn,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17</a:t>
            </a:r>
            <a:r>
              <a:rPr lang="en-GB" sz="1200" i="1" kern="1200" dirty="0">
                <a:solidFill>
                  <a:schemeClr val="tx1"/>
                </a:solidFill>
                <a:effectLst/>
                <a:latin typeface="+mn-lt"/>
                <a:ea typeface="+mn-ea"/>
                <a:cs typeface="+mn-cs"/>
              </a:rPr>
              <a:t>Department of Gastroenterology, Hepatology and Oncology, Vivantes Humboldt-Hospital, Berlin,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18</a:t>
            </a:r>
            <a:r>
              <a:rPr lang="en-GB" sz="1200" i="1" kern="1200" dirty="0">
                <a:solidFill>
                  <a:schemeClr val="tx1"/>
                </a:solidFill>
                <a:effectLst/>
                <a:latin typeface="+mn-lt"/>
                <a:ea typeface="+mn-ea"/>
                <a:cs typeface="+mn-cs"/>
              </a:rPr>
              <a:t>Department of Hepatology and Gastroenterology, Charité – Universitätsmedizin Berlin, Campus Virchow Klinikum, Berlin,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19</a:t>
            </a:r>
            <a:r>
              <a:rPr lang="en-GB" sz="1200" i="1" kern="1200" dirty="0">
                <a:solidFill>
                  <a:schemeClr val="tx1"/>
                </a:solidFill>
                <a:effectLst/>
                <a:latin typeface="+mn-lt"/>
                <a:ea typeface="+mn-ea"/>
                <a:cs typeface="+mn-cs"/>
              </a:rPr>
              <a:t>Department of Diagnostic and Interventional Radiology, University Hospital Bonn, Bonn,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20</a:t>
            </a:r>
            <a:r>
              <a:rPr lang="en-GB" sz="1200" i="1" kern="1200" dirty="0">
                <a:solidFill>
                  <a:schemeClr val="tx1"/>
                </a:solidFill>
                <a:effectLst/>
                <a:latin typeface="+mn-lt"/>
                <a:ea typeface="+mn-ea"/>
                <a:cs typeface="+mn-cs"/>
              </a:rPr>
              <a:t>Unit of Interventional Radiology, University Hospital of Padua, Padua, Italy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The Baveno VII definition of recompensation of decompensated cirrhosis excluded patients with TIPS. However, patients achieving etiologic control/cure may still recompensate with/after TIPS, but the incidence of recompensation and its impact on survival is unknown. This study investigates the concept of recompensation in decompensated patients treated with TIPS.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This retrospective multicentre study included prospective TIPS patients from the EuroTIPS consortium (derivation cohort, 8 centres) and retrospective patients from a national real-life cohort (validation cohort, 7 centres). Recompensation was defined according to Baveno VII criteria (except exclusion of TIPS): (i) control of aetiology, (ii) resolution of decompensating events off diuretics and laxatives/rifaximin for 12 months, and (iii) improvement of liver function to Child Pugh A. Primary outcome was achievement of recompensation. Secondary outcomes were 1-, 3- and 5-year transplant-free survival. </a:t>
            </a:r>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In total, 1106 patients with controllable aetiology (alcohol: n=819, 74%; viral: n=121, 11%; autoimmune/PBC: n=166, 15%) were included. The derivation cohort included 242 patients (82% male), median age of 57 years and MELD of 11. Median follow up was 3.2 years. Aetiology was controlled in 202 patients (83.3%) at TIPS implantation. Of those, 27 (13.4%) achieved recompensation status at a median of 1.1 years after TIPS with a 1-, 3-, 5-year survival of 100%, 96%, 77% compared to 77%, 56%, 40% in the non-recompensated patients (p=0.001). The validation cohort included 864 patients with 551 (63.8%) controlled aetiology at baseline. Of those, 88 (15.9%) achieved recompensation at a median of 1.4 years after TIPS, with a 1-, 3-, 5-year survival of 100%,90%, 87% compared to 82%, 68%, 53% in the non-recompensated patients (p=0.001). Lower MELD (sHR 0.82, 0.69-0.96) and alcohol aetiology (sHR 0.28, 0.11-0.69) were independently associated with recompensation in both cohorts.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Our data support the concept that recompensation after TIPS is indeed achievable. Patients with recompensation after TIPS show excellent transplant-free survival. These findings suggest that the role of post-TIPS recompensation may merit consideration in future refinements of current definitions.</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7</a:t>
            </a:fld>
            <a:endParaRPr lang="en-US" dirty="0"/>
          </a:p>
        </p:txBody>
      </p:sp>
    </p:spTree>
    <p:extLst>
      <p:ext uri="{BB962C8B-B14F-4D97-AF65-F5344CB8AC3E}">
        <p14:creationId xmlns:p14="http://schemas.microsoft.com/office/powerpoint/2010/main" val="133715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6D19B-5A7D-C909-2A88-F839EC7F9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3B39F-1CCA-7E88-CFEC-6F8A336FED45}"/>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6249A386-0B22-635A-047B-99F833C24F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ACLD, advanced chronic liver disease; aHR, adjusted hazard ratio; CR, </a:t>
            </a:r>
            <a:r>
              <a:rPr lang="en-GB" sz="1200" i="1" kern="1200" dirty="0">
                <a:solidFill>
                  <a:schemeClr val="tx1"/>
                </a:solidFill>
                <a:effectLst/>
                <a:latin typeface="+mn-lt"/>
                <a:ea typeface="+mn-ea"/>
                <a:cs typeface="+mn-cs"/>
              </a:rPr>
              <a:t>clinical recompensation</a:t>
            </a:r>
            <a:r>
              <a:rPr lang="en-US" b="0" i="1" dirty="0">
                <a:effectLst/>
                <a:latin typeface="Arial" panose="020B0604020202020204" pitchFamily="34" charset="0"/>
                <a:ea typeface="Times New Roman" panose="02020603050405020304" pitchFamily="18" charset="0"/>
                <a:cs typeface="Arial" panose="020B0604020202020204" pitchFamily="34" charset="0"/>
              </a:rPr>
              <a:t>; </a:t>
            </a:r>
            <a:r>
              <a:rPr lang="en-NZ" b="0" i="1" dirty="0">
                <a:effectLst/>
                <a:latin typeface="Arial" panose="020B0604020202020204" pitchFamily="34" charset="0"/>
                <a:ea typeface="Times New Roman" panose="02020603050405020304" pitchFamily="18" charset="0"/>
                <a:cs typeface="Arial" panose="020B0604020202020204" pitchFamily="34" charset="0"/>
              </a:rPr>
              <a:t>IL-6, interleukin-6; </a:t>
            </a:r>
            <a:r>
              <a:rPr lang="en-NZ" b="0" i="1" dirty="0" err="1">
                <a:effectLst/>
                <a:latin typeface="Arial" panose="020B0604020202020204" pitchFamily="34" charset="0"/>
                <a:ea typeface="Times New Roman" panose="02020603050405020304" pitchFamily="18" charset="0"/>
                <a:cs typeface="Arial" panose="020B0604020202020204" pitchFamily="34" charset="0"/>
              </a:rPr>
              <a:t>IQR</a:t>
            </a:r>
            <a:r>
              <a:rPr lang="en-NZ" b="0" i="1" dirty="0">
                <a:effectLst/>
                <a:latin typeface="Arial" panose="020B0604020202020204" pitchFamily="34" charset="0"/>
                <a:ea typeface="Times New Roman" panose="02020603050405020304" pitchFamily="18" charset="0"/>
                <a:cs typeface="Arial" panose="020B0604020202020204" pitchFamily="34" charset="0"/>
              </a:rPr>
              <a:t>, interquartile range; MELD, Model for End-stage Liver Disease; </a:t>
            </a:r>
            <a:r>
              <a:rPr lang="en-NZ" b="0" i="1" dirty="0" err="1">
                <a:effectLst/>
                <a:latin typeface="Arial" panose="020B0604020202020204" pitchFamily="34" charset="0"/>
                <a:ea typeface="Times New Roman" panose="02020603050405020304" pitchFamily="18" charset="0"/>
                <a:cs typeface="Arial" panose="020B0604020202020204" pitchFamily="34" charset="0"/>
              </a:rPr>
              <a:t>vWF</a:t>
            </a:r>
            <a:r>
              <a:rPr lang="en-NZ" b="0" i="1" dirty="0">
                <a:effectLst/>
                <a:latin typeface="Arial" panose="020B0604020202020204" pitchFamily="34" charset="0"/>
                <a:ea typeface="Times New Roman" panose="02020603050405020304" pitchFamily="18" charset="0"/>
                <a:cs typeface="Arial" panose="020B0604020202020204" pitchFamily="34" charset="0"/>
              </a:rPr>
              <a:t>, von Willebrand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Longitudinal trajectories of IL-6 and vWF predict clinical outcomes in advanced chronic liver disease independent of liver function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TOP-470-YI</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Georg Kramer</a:t>
            </a:r>
            <a:r>
              <a:rPr lang="en-GB" sz="1200" kern="1200" baseline="30000" dirty="0">
                <a:solidFill>
                  <a:schemeClr val="tx1"/>
                </a:solidFill>
                <a:effectLst/>
                <a:latin typeface="+mn-lt"/>
                <a:ea typeface="+mn-ea"/>
                <a:cs typeface="+mn-cs"/>
              </a:rPr>
              <a:t>1,2,3,4</a:t>
            </a:r>
            <a:r>
              <a:rPr lang="en-GB" sz="1200" kern="1200" dirty="0">
                <a:solidFill>
                  <a:schemeClr val="tx1"/>
                </a:solidFill>
                <a:effectLst/>
                <a:latin typeface="+mn-lt"/>
                <a:ea typeface="+mn-ea"/>
                <a:cs typeface="+mn-cs"/>
              </a:rPr>
              <a:t>, Dalila Costa</a:t>
            </a:r>
            <a:r>
              <a:rPr lang="en-GB" sz="1200" kern="1200" baseline="30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Benedikt Hofer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Benedikt Simbrunner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Ana Frias</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Ricardo Silvestre</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Joana Camões Neves</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João Belmiro</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Kerstin Zinober</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Vlad Taru</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Christian Sebesta</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Paul Thöne</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Marlene Hintersteininger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Lorenz Balcar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Lukas Hartl</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Mathias Jachs</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Georg Semmler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Michael Trauner</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Mattias Mandorfer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Thomas Reiberger</a:t>
            </a:r>
            <a:r>
              <a:rPr lang="en-GB" sz="1200" kern="1200" baseline="30000" dirty="0">
                <a:solidFill>
                  <a:schemeClr val="tx1"/>
                </a:solidFill>
                <a:effectLst/>
                <a:latin typeface="+mn-lt"/>
                <a:ea typeface="+mn-ea"/>
                <a:cs typeface="+mn-cs"/>
              </a:rPr>
              <a:t>1,2,3,4 </a:t>
            </a:r>
            <a:endParaRPr lang="en-NZ" sz="1200" kern="1200" baseline="300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Division of Gastroenterology and Hepatology, Department of Medicine III,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Vienna Hepatic Hemodynamic Laboratory, Division of Gastroenterology and Hepatology, Department of Medicine III,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Clinical Research Group MOTION,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Christian-Doppler Laboratory for Portal Hypertension and Liver Fibrosis,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Life and Health Sciences Research Institute (ICVS), University of Minho; Gastroenterology Department, Braga Hospital, Portugal</a:t>
            </a: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Systemic inflammation (SI) and portal hypertension (PH) drive cirrhosis progression. We longitudinally analyzed stage-specific trajectories of Interleukin-6 (IL-6) – a surrogate for SI – and von Willebrand Factor Antigen (vWF) – a marker of PH – in patients with compensated (cACLD), decompensated (dACLD) and recompensated advanced chronic liver disease to determine their impact on clinical transitions.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This prospective two-centre study (Vienna/Braga, 2017-2024) included ACLD patients at first combined measurement of vWF and IL-6, with consecutively ≥2 measurements of IL-6, vWF and MELD ≥6 months between the first and last measurement. We applied a 5-state multi-state model (cACLD, first and further decompensation, clinical recompensation [CR], liver-related death [LRD]) and a Bayesian joint modelling framework to link longitudinal biomarker trajectories (linear mixed-effects models) with state transition hazards (Cox regression), adjusted for MELD as a time-dependent covariate (last-observation-carried-forward).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472 patients (273 cACLD, 199 dACLD) were included (mean age 53.5±12.8 years; 67.1% steatotic liver-disease; median MELD 11 [IQR: 8-15]), contributing 3,954 vWF and 2,918 IL-6 values. During a median follow-up of 35.5 (25.5-96.6) months, 138 transitions to first decompensation, 124 to further decompensation, 56 to CR and 35 to LRD occurred. Rising IL-6 trajectories predicted the transition to first decompensation (per 20% increase [+20%], adjusted hazard ratio [aHR]: 1.21, p&lt;0.001), further decompensation (per +20%, aHR: 1.17, p&lt;0.001) and LRD (per +20%, aHR: 1.15, p&lt;0.001), independent of MELD. Conversely, falling IL-6 was associated with CR (per 20% decrease, aHR: 1.17, p=0.007 from first decompensation, aHR: 1.18, p&lt;0.001 from further decompensation). Rising vWF independently predicted first (per +20%, aHR: 1.39, p&lt;0.001) and further decompensation (per +20%, aHR: 1.19, p&lt;0.001), but not CR or death.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Longitudinal modelling reveals that rising trajectories of SI (IL-6) and PH (vWF) drive liver disease progression independently of hepatic dysfunction (MELD). While rising vWF predicts progression – particularly to first decompensation, IL-6 trajectories predict courses from first to further decompensation and mortality (rising levels), but also towards recompensation (falling levels). These data highlight the dynamic and stage-dependent prognostic relevance of PH and SI in ACLD, with cessation of SI being a key facilitator of cirrhosis recompensation. </a:t>
            </a:r>
            <a:endParaRPr lang="en-NZ" dirty="0"/>
          </a:p>
          <a:p>
            <a:endParaRPr lang="en-NZ" dirty="0"/>
          </a:p>
        </p:txBody>
      </p:sp>
      <p:sp>
        <p:nvSpPr>
          <p:cNvPr id="4" name="Slide Number Placeholder 3">
            <a:extLst>
              <a:ext uri="{FF2B5EF4-FFF2-40B4-BE49-F238E27FC236}">
                <a16:creationId xmlns:a16="http://schemas.microsoft.com/office/drawing/2014/main" id="{FA644A56-DDBD-36E0-D97B-9EF0AD54D1BE}"/>
              </a:ext>
            </a:extLst>
          </p:cNvPr>
          <p:cNvSpPr>
            <a:spLocks noGrp="1"/>
          </p:cNvSpPr>
          <p:nvPr>
            <p:ph type="sldNum" sz="quarter" idx="5"/>
          </p:nvPr>
        </p:nvSpPr>
        <p:spPr/>
        <p:txBody>
          <a:bodyPr/>
          <a:lstStyle/>
          <a:p>
            <a:fld id="{F872C0F0-71E7-46B6-AA6F-1D7E0E2B8B3E}" type="slidenum">
              <a:rPr lang="en-US" smtClean="0"/>
              <a:t>17</a:t>
            </a:fld>
            <a:endParaRPr lang="en-US" dirty="0"/>
          </a:p>
        </p:txBody>
      </p:sp>
    </p:spTree>
    <p:extLst>
      <p:ext uri="{BB962C8B-B14F-4D97-AF65-F5344CB8AC3E}">
        <p14:creationId xmlns:p14="http://schemas.microsoft.com/office/powerpoint/2010/main" val="1440436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eGFR, estimated Glomerular Filtration Rate; GWAS, genome-wide association study; </a:t>
            </a:r>
            <a:r>
              <a:rPr lang="en-NZ" b="0" i="1" dirty="0" err="1">
                <a:effectLst/>
                <a:latin typeface="Arial" panose="020B0604020202020204" pitchFamily="34" charset="0"/>
                <a:ea typeface="Times New Roman" panose="02020603050405020304" pitchFamily="18" charset="0"/>
                <a:cs typeface="Arial" panose="020B0604020202020204" pitchFamily="34" charset="0"/>
              </a:rPr>
              <a:t>sCr</a:t>
            </a:r>
            <a:r>
              <a:rPr lang="en-NZ" b="0" i="1" dirty="0">
                <a:effectLst/>
                <a:latin typeface="Arial" panose="020B0604020202020204" pitchFamily="34" charset="0"/>
                <a:ea typeface="Times New Roman" panose="02020603050405020304" pitchFamily="18" charset="0"/>
                <a:cs typeface="Arial" panose="020B0604020202020204" pitchFamily="34" charset="0"/>
              </a:rPr>
              <a:t>, serum creatinine; SUSD1, sushi domain containing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A genome-wide association study identifies SUSD1 as a risk locus for renal impairment in decompensated cirrhosis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OS-050-YI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GB" sz="1200" u="sng" kern="1200" dirty="0">
                <a:solidFill>
                  <a:schemeClr val="tx1"/>
                </a:solidFill>
                <a:effectLst/>
                <a:latin typeface="+mn-lt"/>
                <a:ea typeface="+mn-ea"/>
                <a:cs typeface="+mn-cs"/>
              </a:rPr>
              <a:t>Lukas Otero Sanchez</a:t>
            </a:r>
            <a:r>
              <a:rPr lang="en-GB" sz="1200" u="sng"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Joan Clària</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Clelia Galvanin</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Ferran Aguilar</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Layese Richard</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Matteo Serra</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Laura Jiménez-Gracia</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Darko Castven</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Soňa Fraňková</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Milan Jirsa</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David Tornai</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Anna Curto-Vilalta</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Alberto Queiroz Farias</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Maria Papp</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Patricia Momoyo Zitelli</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Paolo Caraceni</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Giacomo Zaccherini</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Luciana Lofego Goncalves</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Carlo Alessandria</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Gustavo Pereira</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Wim Laleman</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Adrian Gadano</a:t>
            </a:r>
            <a:r>
              <a:rPr lang="en-GB" sz="1200" kern="1200" baseline="30000" dirty="0">
                <a:solidFill>
                  <a:schemeClr val="tx1"/>
                </a:solidFill>
                <a:effectLst/>
                <a:latin typeface="+mn-lt"/>
                <a:ea typeface="+mn-ea"/>
                <a:cs typeface="+mn-cs"/>
              </a:rPr>
              <a:t>18</a:t>
            </a:r>
            <a:r>
              <a:rPr lang="en-GB" sz="1200" kern="1200" dirty="0">
                <a:solidFill>
                  <a:schemeClr val="tx1"/>
                </a:solidFill>
                <a:effectLst/>
                <a:latin typeface="+mn-lt"/>
                <a:ea typeface="+mn-ea"/>
                <a:cs typeface="+mn-cs"/>
              </a:rPr>
              <a:t>, Salvatore Piano</a:t>
            </a:r>
            <a:r>
              <a:rPr lang="en-GB" sz="1200" kern="1200" baseline="30000" dirty="0">
                <a:solidFill>
                  <a:schemeClr val="tx1"/>
                </a:solidFill>
                <a:effectLst/>
                <a:latin typeface="+mn-lt"/>
                <a:ea typeface="+mn-ea"/>
                <a:cs typeface="+mn-cs"/>
              </a:rPr>
              <a:t>19</a:t>
            </a:r>
            <a:r>
              <a:rPr lang="en-GB" sz="1200" kern="1200" dirty="0">
                <a:solidFill>
                  <a:schemeClr val="tx1"/>
                </a:solidFill>
                <a:effectLst/>
                <a:latin typeface="+mn-lt"/>
                <a:ea typeface="+mn-ea"/>
                <a:cs typeface="+mn-cs"/>
              </a:rPr>
              <a:t>, Angelo Z. Mattos</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Desislava Germanova</a:t>
            </a:r>
            <a:r>
              <a:rPr lang="en-GB" sz="1200" kern="1200" baseline="30000" dirty="0">
                <a:solidFill>
                  <a:schemeClr val="tx1"/>
                </a:solidFill>
                <a:effectLst/>
                <a:latin typeface="+mn-lt"/>
                <a:ea typeface="+mn-ea"/>
                <a:cs typeface="+mn-cs"/>
              </a:rPr>
              <a:t>21</a:t>
            </a:r>
            <a:r>
              <a:rPr lang="en-GB" sz="1200" kern="1200" dirty="0">
                <a:solidFill>
                  <a:schemeClr val="tx1"/>
                </a:solidFill>
                <a:effectLst/>
                <a:latin typeface="+mn-lt"/>
                <a:ea typeface="+mn-ea"/>
                <a:cs typeface="+mn-cs"/>
              </a:rPr>
              <a:t>, Valerio Lucidi</a:t>
            </a:r>
            <a:r>
              <a:rPr lang="en-GB" sz="1200" kern="1200" baseline="30000" dirty="0">
                <a:solidFill>
                  <a:schemeClr val="tx1"/>
                </a:solidFill>
                <a:effectLst/>
                <a:latin typeface="+mn-lt"/>
                <a:ea typeface="+mn-ea"/>
                <a:cs typeface="+mn-cs"/>
              </a:rPr>
              <a:t>21</a:t>
            </a:r>
            <a:r>
              <a:rPr lang="en-GB" sz="1200" kern="1200" dirty="0">
                <a:solidFill>
                  <a:schemeClr val="tx1"/>
                </a:solidFill>
                <a:effectLst/>
                <a:latin typeface="+mn-lt"/>
                <a:ea typeface="+mn-ea"/>
                <a:cs typeface="+mn-cs"/>
              </a:rPr>
              <a:t>, Soret Daphnee</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Line Carolle Ntandja Wandji</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Frank Erhard Uschner</a:t>
            </a:r>
            <a:r>
              <a:rPr lang="en-GB" sz="1200" kern="1200" baseline="30000" dirty="0">
                <a:solidFill>
                  <a:schemeClr val="tx1"/>
                </a:solidFill>
                <a:effectLst/>
                <a:latin typeface="+mn-lt"/>
                <a:ea typeface="+mn-ea"/>
                <a:cs typeface="+mn-cs"/>
              </a:rPr>
              <a:t>23</a:t>
            </a:r>
            <a:r>
              <a:rPr lang="en-GB" sz="1200" kern="1200" dirty="0">
                <a:solidFill>
                  <a:schemeClr val="tx1"/>
                </a:solidFill>
                <a:effectLst/>
                <a:latin typeface="+mn-lt"/>
                <a:ea typeface="+mn-ea"/>
                <a:cs typeface="+mn-cs"/>
              </a:rPr>
              <a:t>, Aldo Torre</a:t>
            </a:r>
            <a:r>
              <a:rPr lang="en-GB" sz="1200" kern="1200" baseline="30000" dirty="0">
                <a:solidFill>
                  <a:schemeClr val="tx1"/>
                </a:solidFill>
                <a:effectLst/>
                <a:latin typeface="+mn-lt"/>
                <a:ea typeface="+mn-ea"/>
                <a:cs typeface="+mn-cs"/>
              </a:rPr>
              <a:t>24</a:t>
            </a:r>
            <a:r>
              <a:rPr lang="en-GB" sz="1200" kern="1200" dirty="0">
                <a:solidFill>
                  <a:schemeClr val="tx1"/>
                </a:solidFill>
                <a:effectLst/>
                <a:latin typeface="+mn-lt"/>
                <a:ea typeface="+mn-ea"/>
                <a:cs typeface="+mn-cs"/>
              </a:rPr>
              <a:t>, Victor Vargas Blasco</a:t>
            </a:r>
            <a:r>
              <a:rPr lang="en-GB" sz="1200" kern="1200" baseline="30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Liliana Mendes</a:t>
            </a:r>
            <a:r>
              <a:rPr lang="en-GB" sz="1200" kern="1200" baseline="30000" dirty="0">
                <a:solidFill>
                  <a:schemeClr val="tx1"/>
                </a:solidFill>
                <a:effectLst/>
                <a:latin typeface="+mn-lt"/>
                <a:ea typeface="+mn-ea"/>
                <a:cs typeface="+mn-cs"/>
              </a:rPr>
              <a:t>26</a:t>
            </a:r>
            <a:r>
              <a:rPr lang="en-GB" sz="1200" kern="1200" dirty="0">
                <a:solidFill>
                  <a:schemeClr val="tx1"/>
                </a:solidFill>
                <a:effectLst/>
                <a:latin typeface="+mn-lt"/>
                <a:ea typeface="+mn-ea"/>
                <a:cs typeface="+mn-cs"/>
              </a:rPr>
              <a:t>, Rajeshwar Prosad Mookerjee</a:t>
            </a:r>
            <a:r>
              <a:rPr lang="en-GB" sz="1200" kern="1200" baseline="30000" dirty="0">
                <a:solidFill>
                  <a:schemeClr val="tx1"/>
                </a:solidFill>
                <a:effectLst/>
                <a:latin typeface="+mn-lt"/>
                <a:ea typeface="+mn-ea"/>
                <a:cs typeface="+mn-cs"/>
              </a:rPr>
              <a:t>27</a:t>
            </a:r>
            <a:r>
              <a:rPr lang="en-GB" sz="1200" kern="1200" dirty="0">
                <a:solidFill>
                  <a:schemeClr val="tx1"/>
                </a:solidFill>
                <a:effectLst/>
                <a:latin typeface="+mn-lt"/>
                <a:ea typeface="+mn-ea"/>
                <a:cs typeface="+mn-cs"/>
              </a:rPr>
              <a:t>, Carlos Benitez</a:t>
            </a:r>
            <a:r>
              <a:rPr lang="en-GB" sz="1200" kern="1200" baseline="30000" dirty="0">
                <a:solidFill>
                  <a:schemeClr val="tx1"/>
                </a:solidFill>
                <a:effectLst/>
                <a:latin typeface="+mn-lt"/>
                <a:ea typeface="+mn-ea"/>
                <a:cs typeface="+mn-cs"/>
              </a:rPr>
              <a:t>28</a:t>
            </a:r>
            <a:r>
              <a:rPr lang="en-GB" sz="1200" kern="1200" dirty="0">
                <a:solidFill>
                  <a:schemeClr val="tx1"/>
                </a:solidFill>
                <a:effectLst/>
                <a:latin typeface="+mn-lt"/>
                <a:ea typeface="+mn-ea"/>
                <a:cs typeface="+mn-cs"/>
              </a:rPr>
              <a:t>, Mario Álvares-da-Silva</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Myriam Remmelink</a:t>
            </a:r>
            <a:r>
              <a:rPr lang="en-GB" sz="1200" kern="1200" baseline="30000" dirty="0">
                <a:solidFill>
                  <a:schemeClr val="tx1"/>
                </a:solidFill>
                <a:effectLst/>
                <a:latin typeface="+mn-lt"/>
                <a:ea typeface="+mn-ea"/>
                <a:cs typeface="+mn-cs"/>
              </a:rPr>
              <a:t>30</a:t>
            </a:r>
            <a:r>
              <a:rPr lang="en-GB" sz="1200" kern="1200" dirty="0">
                <a:solidFill>
                  <a:schemeClr val="tx1"/>
                </a:solidFill>
                <a:effectLst/>
                <a:latin typeface="+mn-lt"/>
                <a:ea typeface="+mn-ea"/>
                <a:cs typeface="+mn-cs"/>
              </a:rPr>
              <a:t>, Paulo Bittencourt</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Agustín Albillos</a:t>
            </a:r>
            <a:r>
              <a:rPr lang="en-GB" sz="1200" kern="1200" baseline="30000" dirty="0">
                <a:solidFill>
                  <a:schemeClr val="tx1"/>
                </a:solidFill>
                <a:effectLst/>
                <a:latin typeface="+mn-lt"/>
                <a:ea typeface="+mn-ea"/>
                <a:cs typeface="+mn-cs"/>
              </a:rPr>
              <a:t>32</a:t>
            </a:r>
            <a:r>
              <a:rPr lang="en-GB" sz="1200" kern="1200" dirty="0">
                <a:solidFill>
                  <a:schemeClr val="tx1"/>
                </a:solidFill>
                <a:effectLst/>
                <a:latin typeface="+mn-lt"/>
                <a:ea typeface="+mn-ea"/>
                <a:cs typeface="+mn-cs"/>
              </a:rPr>
              <a:t>, Cláudia Couto</a:t>
            </a:r>
            <a:r>
              <a:rPr lang="en-GB" sz="1200" kern="1200" baseline="30000" dirty="0">
                <a:solidFill>
                  <a:schemeClr val="tx1"/>
                </a:solidFill>
                <a:effectLst/>
                <a:latin typeface="+mn-lt"/>
                <a:ea typeface="+mn-ea"/>
                <a:cs typeface="+mn-cs"/>
              </a:rPr>
              <a:t>33</a:t>
            </a:r>
            <a:r>
              <a:rPr lang="en-GB" sz="1200" kern="1200" dirty="0">
                <a:solidFill>
                  <a:schemeClr val="tx1"/>
                </a:solidFill>
                <a:effectLst/>
                <a:latin typeface="+mn-lt"/>
                <a:ea typeface="+mn-ea"/>
                <a:cs typeface="+mn-cs"/>
              </a:rPr>
              <a:t>, Rafael Bañares</a:t>
            </a:r>
            <a:r>
              <a:rPr lang="en-GB" sz="1200" kern="1200" baseline="30000" dirty="0">
                <a:solidFill>
                  <a:schemeClr val="tx1"/>
                </a:solidFill>
                <a:effectLst/>
                <a:latin typeface="+mn-lt"/>
                <a:ea typeface="+mn-ea"/>
                <a:cs typeface="+mn-cs"/>
              </a:rPr>
              <a:t>34</a:t>
            </a:r>
            <a:r>
              <a:rPr lang="en-GB" sz="1200" kern="1200" dirty="0">
                <a:solidFill>
                  <a:schemeClr val="tx1"/>
                </a:solidFill>
                <a:effectLst/>
                <a:latin typeface="+mn-lt"/>
                <a:ea typeface="+mn-ea"/>
                <a:cs typeface="+mn-cs"/>
              </a:rPr>
              <a:t>, Manuel Mendizabal</a:t>
            </a:r>
            <a:r>
              <a:rPr lang="en-GB" sz="1200" kern="1200" baseline="30000" dirty="0">
                <a:solidFill>
                  <a:schemeClr val="tx1"/>
                </a:solidFill>
                <a:effectLst/>
                <a:latin typeface="+mn-lt"/>
                <a:ea typeface="+mn-ea"/>
                <a:cs typeface="+mn-cs"/>
              </a:rPr>
              <a:t>35</a:t>
            </a:r>
            <a:r>
              <a:rPr lang="en-GB" sz="1200" kern="1200" dirty="0">
                <a:solidFill>
                  <a:schemeClr val="tx1"/>
                </a:solidFill>
                <a:effectLst/>
                <a:latin typeface="+mn-lt"/>
                <a:ea typeface="+mn-ea"/>
                <a:cs typeface="+mn-cs"/>
              </a:rPr>
              <a:t>, Delphine Degré1, Claudio Toledo</a:t>
            </a:r>
            <a:r>
              <a:rPr lang="en-GB" sz="1200" kern="1200" baseline="30000" dirty="0">
                <a:solidFill>
                  <a:schemeClr val="tx1"/>
                </a:solidFill>
                <a:effectLst/>
                <a:latin typeface="+mn-lt"/>
                <a:ea typeface="+mn-ea"/>
                <a:cs typeface="+mn-cs"/>
              </a:rPr>
              <a:t>36</a:t>
            </a:r>
            <a:r>
              <a:rPr lang="en-GB" sz="1200" kern="1200" dirty="0">
                <a:solidFill>
                  <a:schemeClr val="tx1"/>
                </a:solidFill>
                <a:effectLst/>
                <a:latin typeface="+mn-lt"/>
                <a:ea typeface="+mn-ea"/>
                <a:cs typeface="+mn-cs"/>
              </a:rPr>
              <a:t>, Martin Janičko</a:t>
            </a:r>
            <a:r>
              <a:rPr lang="en-GB" sz="1200" kern="1200" baseline="30000" dirty="0">
                <a:solidFill>
                  <a:schemeClr val="tx1"/>
                </a:solidFill>
                <a:effectLst/>
                <a:latin typeface="+mn-lt"/>
                <a:ea typeface="+mn-ea"/>
                <a:cs typeface="+mn-cs"/>
              </a:rPr>
              <a:t>37</a:t>
            </a:r>
            <a:r>
              <a:rPr lang="en-GB" sz="1200" kern="1200" dirty="0">
                <a:solidFill>
                  <a:schemeClr val="tx1"/>
                </a:solidFill>
                <a:effectLst/>
                <a:latin typeface="+mn-lt"/>
                <a:ea typeface="+mn-ea"/>
                <a:cs typeface="+mn-cs"/>
              </a:rPr>
              <a:t>, Daniel F Mazo</a:t>
            </a:r>
            <a:r>
              <a:rPr lang="en-GB" sz="1200" kern="1200" baseline="30000" dirty="0">
                <a:solidFill>
                  <a:schemeClr val="tx1"/>
                </a:solidFill>
                <a:effectLst/>
                <a:latin typeface="+mn-lt"/>
                <a:ea typeface="+mn-ea"/>
                <a:cs typeface="+mn-cs"/>
              </a:rPr>
              <a:t>38</a:t>
            </a:r>
            <a:r>
              <a:rPr lang="en-GB" sz="1200" kern="1200" dirty="0">
                <a:solidFill>
                  <a:schemeClr val="tx1"/>
                </a:solidFill>
                <a:effectLst/>
                <a:latin typeface="+mn-lt"/>
                <a:ea typeface="+mn-ea"/>
                <a:cs typeface="+mn-cs"/>
              </a:rPr>
              <a:t>, Pietro Gatti</a:t>
            </a:r>
            <a:r>
              <a:rPr lang="en-GB" sz="1200" kern="1200" baseline="30000" dirty="0">
                <a:solidFill>
                  <a:schemeClr val="tx1"/>
                </a:solidFill>
                <a:effectLst/>
                <a:latin typeface="+mn-lt"/>
                <a:ea typeface="+mn-ea"/>
                <a:cs typeface="+mn-cs"/>
              </a:rPr>
              <a:t>39</a:t>
            </a:r>
            <a:r>
              <a:rPr lang="en-GB" sz="1200" kern="1200" dirty="0">
                <a:solidFill>
                  <a:schemeClr val="tx1"/>
                </a:solidFill>
                <a:effectLst/>
                <a:latin typeface="+mn-lt"/>
                <a:ea typeface="+mn-ea"/>
                <a:cs typeface="+mn-cs"/>
              </a:rPr>
              <a:t>, Mauricio Castillo</a:t>
            </a:r>
            <a:r>
              <a:rPr lang="en-GB" sz="1200" kern="1200" baseline="30000" dirty="0">
                <a:solidFill>
                  <a:schemeClr val="tx1"/>
                </a:solidFill>
                <a:effectLst/>
                <a:latin typeface="+mn-lt"/>
                <a:ea typeface="+mn-ea"/>
                <a:cs typeface="+mn-cs"/>
              </a:rPr>
              <a:t>40</a:t>
            </a:r>
            <a:r>
              <a:rPr lang="en-GB" sz="1200" kern="1200" dirty="0">
                <a:solidFill>
                  <a:schemeClr val="tx1"/>
                </a:solidFill>
                <a:effectLst/>
                <a:latin typeface="+mn-lt"/>
                <a:ea typeface="+mn-ea"/>
                <a:cs typeface="+mn-cs"/>
              </a:rPr>
              <a:t>, William Bernal</a:t>
            </a:r>
            <a:r>
              <a:rPr lang="en-GB" sz="1200" kern="1200" baseline="30000" dirty="0">
                <a:solidFill>
                  <a:schemeClr val="tx1"/>
                </a:solidFill>
                <a:effectLst/>
                <a:latin typeface="+mn-lt"/>
                <a:ea typeface="+mn-ea"/>
                <a:cs typeface="+mn-cs"/>
              </a:rPr>
              <a:t>41</a:t>
            </a:r>
            <a:r>
              <a:rPr lang="en-GB" sz="1200" kern="1200" dirty="0">
                <a:solidFill>
                  <a:schemeClr val="tx1"/>
                </a:solidFill>
                <a:effectLst/>
                <a:latin typeface="+mn-lt"/>
                <a:ea typeface="+mn-ea"/>
                <a:cs typeface="+mn-cs"/>
              </a:rPr>
              <a:t>, Adelina Lozano Miranda</a:t>
            </a:r>
            <a:r>
              <a:rPr lang="en-GB" sz="1200" kern="1200" baseline="30000" dirty="0">
                <a:solidFill>
                  <a:schemeClr val="tx1"/>
                </a:solidFill>
                <a:effectLst/>
                <a:latin typeface="+mn-lt"/>
                <a:ea typeface="+mn-ea"/>
                <a:cs typeface="+mn-cs"/>
              </a:rPr>
              <a:t>42</a:t>
            </a:r>
            <a:r>
              <a:rPr lang="en-GB" sz="1200" kern="1200" dirty="0">
                <a:solidFill>
                  <a:schemeClr val="tx1"/>
                </a:solidFill>
                <a:effectLst/>
                <a:latin typeface="+mn-lt"/>
                <a:ea typeface="+mn-ea"/>
                <a:cs typeface="+mn-cs"/>
              </a:rPr>
              <a:t>, P.Martin Padilla</a:t>
            </a:r>
            <a:r>
              <a:rPr lang="en-GB" sz="1200" kern="1200" baseline="30000" dirty="0">
                <a:solidFill>
                  <a:schemeClr val="tx1"/>
                </a:solidFill>
                <a:effectLst/>
                <a:latin typeface="+mn-lt"/>
                <a:ea typeface="+mn-ea"/>
                <a:cs typeface="+mn-cs"/>
              </a:rPr>
              <a:t>43</a:t>
            </a:r>
            <a:r>
              <a:rPr lang="en-GB" sz="1200" kern="1200" dirty="0">
                <a:solidFill>
                  <a:schemeClr val="tx1"/>
                </a:solidFill>
                <a:effectLst/>
                <a:latin typeface="+mn-lt"/>
                <a:ea typeface="+mn-ea"/>
                <a:cs typeface="+mn-cs"/>
              </a:rPr>
              <a:t>, Alexander Zipprich</a:t>
            </a:r>
            <a:r>
              <a:rPr lang="en-GB" sz="1200" kern="1200" baseline="30000" dirty="0">
                <a:solidFill>
                  <a:schemeClr val="tx1"/>
                </a:solidFill>
                <a:effectLst/>
                <a:latin typeface="+mn-lt"/>
                <a:ea typeface="+mn-ea"/>
                <a:cs typeface="+mn-cs"/>
              </a:rPr>
              <a:t>44</a:t>
            </a:r>
            <a:r>
              <a:rPr lang="en-GB" sz="1200" kern="1200" dirty="0">
                <a:solidFill>
                  <a:schemeClr val="tx1"/>
                </a:solidFill>
                <a:effectLst/>
                <a:latin typeface="+mn-lt"/>
                <a:ea typeface="+mn-ea"/>
                <a:cs typeface="+mn-cs"/>
              </a:rPr>
              <a:t>, René Malé Velazquez</a:t>
            </a:r>
            <a:r>
              <a:rPr lang="en-GB" sz="1200" kern="1200" baseline="30000" dirty="0">
                <a:solidFill>
                  <a:schemeClr val="tx1"/>
                </a:solidFill>
                <a:effectLst/>
                <a:latin typeface="+mn-lt"/>
                <a:ea typeface="+mn-ea"/>
                <a:cs typeface="+mn-cs"/>
              </a:rPr>
              <a:t>45</a:t>
            </a:r>
            <a:r>
              <a:rPr lang="en-GB" sz="1200" kern="1200" dirty="0">
                <a:solidFill>
                  <a:schemeClr val="tx1"/>
                </a:solidFill>
                <a:effectLst/>
                <a:latin typeface="+mn-lt"/>
                <a:ea typeface="+mn-ea"/>
                <a:cs typeface="+mn-cs"/>
              </a:rPr>
              <a:t>, Christophe Moreno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Andre Lyra</a:t>
            </a:r>
            <a:r>
              <a:rPr lang="en-GB" sz="1200" kern="1200" baseline="30000" dirty="0">
                <a:solidFill>
                  <a:schemeClr val="tx1"/>
                </a:solidFill>
                <a:effectLst/>
                <a:latin typeface="+mn-lt"/>
                <a:ea typeface="+mn-ea"/>
                <a:cs typeface="+mn-cs"/>
              </a:rPr>
              <a:t>46</a:t>
            </a:r>
            <a:r>
              <a:rPr lang="en-GB" sz="1200" kern="1200" dirty="0">
                <a:solidFill>
                  <a:schemeClr val="tx1"/>
                </a:solidFill>
                <a:effectLst/>
                <a:latin typeface="+mn-lt"/>
                <a:ea typeface="+mn-ea"/>
                <a:cs typeface="+mn-cs"/>
              </a:rPr>
              <a:t>, Flair Jose Carrilho</a:t>
            </a:r>
            <a:r>
              <a:rPr lang="en-GB" sz="1200" kern="1200" baseline="30000" dirty="0">
                <a:solidFill>
                  <a:schemeClr val="tx1"/>
                </a:solidFill>
                <a:effectLst/>
                <a:latin typeface="+mn-lt"/>
                <a:ea typeface="+mn-ea"/>
                <a:cs typeface="+mn-cs"/>
              </a:rPr>
              <a:t>47</a:t>
            </a:r>
            <a:r>
              <a:rPr lang="en-GB" sz="1200" kern="1200" dirty="0">
                <a:solidFill>
                  <a:schemeClr val="tx1"/>
                </a:solidFill>
                <a:effectLst/>
                <a:latin typeface="+mn-lt"/>
                <a:ea typeface="+mn-ea"/>
                <a:cs typeface="+mn-cs"/>
              </a:rPr>
              <a:t>, Juan C Nieto</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Javier Fernández</a:t>
            </a:r>
            <a:r>
              <a:rPr lang="en-GB" sz="1200" kern="1200" baseline="30000" dirty="0">
                <a:solidFill>
                  <a:schemeClr val="tx1"/>
                </a:solidFill>
                <a:effectLst/>
                <a:latin typeface="+mn-lt"/>
                <a:ea typeface="+mn-ea"/>
                <a:cs typeface="+mn-cs"/>
              </a:rPr>
              <a:t>48</a:t>
            </a:r>
            <a:r>
              <a:rPr lang="en-GB" sz="1200" kern="1200" dirty="0">
                <a:solidFill>
                  <a:schemeClr val="tx1"/>
                </a:solidFill>
                <a:effectLst/>
                <a:latin typeface="+mn-lt"/>
                <a:ea typeface="+mn-ea"/>
                <a:cs typeface="+mn-cs"/>
              </a:rPr>
              <a:t>, Jonel Trebicka</a:t>
            </a:r>
            <a:r>
              <a:rPr lang="en-GB" sz="1200" kern="1200" baseline="30000" dirty="0">
                <a:solidFill>
                  <a:schemeClr val="tx1"/>
                </a:solidFill>
                <a:effectLst/>
                <a:latin typeface="+mn-lt"/>
                <a:ea typeface="+mn-ea"/>
                <a:cs typeface="+mn-cs"/>
              </a:rPr>
              <a:t>49</a:t>
            </a:r>
            <a:r>
              <a:rPr lang="en-GB" sz="1200" kern="1200" dirty="0">
                <a:solidFill>
                  <a:schemeClr val="tx1"/>
                </a:solidFill>
                <a:effectLst/>
                <a:latin typeface="+mn-lt"/>
                <a:ea typeface="+mn-ea"/>
                <a:cs typeface="+mn-cs"/>
              </a:rPr>
              <a:t>, Rajiv Jalan</a:t>
            </a:r>
            <a:r>
              <a:rPr lang="en-GB" sz="1200" kern="1200" baseline="30000" dirty="0">
                <a:solidFill>
                  <a:schemeClr val="tx1"/>
                </a:solidFill>
                <a:effectLst/>
                <a:latin typeface="+mn-lt"/>
                <a:ea typeface="+mn-ea"/>
                <a:cs typeface="+mn-cs"/>
              </a:rPr>
              <a:t>50</a:t>
            </a:r>
            <a:r>
              <a:rPr lang="en-GB" sz="1200" kern="1200" dirty="0">
                <a:solidFill>
                  <a:schemeClr val="tx1"/>
                </a:solidFill>
                <a:effectLst/>
                <a:latin typeface="+mn-lt"/>
                <a:ea typeface="+mn-ea"/>
                <a:cs typeface="+mn-cs"/>
              </a:rPr>
              <a:t>, Paolo Angeli</a:t>
            </a:r>
            <a:r>
              <a:rPr lang="en-GB" sz="1200" kern="1200" baseline="30000" dirty="0">
                <a:solidFill>
                  <a:schemeClr val="tx1"/>
                </a:solidFill>
                <a:effectLst/>
                <a:latin typeface="+mn-lt"/>
                <a:ea typeface="+mn-ea"/>
                <a:cs typeface="+mn-cs"/>
              </a:rPr>
              <a:t>19</a:t>
            </a:r>
            <a:r>
              <a:rPr lang="en-GB" sz="1200" kern="1200" dirty="0">
                <a:solidFill>
                  <a:schemeClr val="tx1"/>
                </a:solidFill>
                <a:effectLst/>
                <a:latin typeface="+mn-lt"/>
                <a:ea typeface="+mn-ea"/>
                <a:cs typeface="+mn-cs"/>
              </a:rPr>
              <a:t>, Horia Ștefănescu</a:t>
            </a:r>
            <a:r>
              <a:rPr lang="en-GB" sz="1200" kern="1200" baseline="30000" dirty="0">
                <a:solidFill>
                  <a:schemeClr val="tx1"/>
                </a:solidFill>
                <a:effectLst/>
                <a:latin typeface="+mn-lt"/>
                <a:ea typeface="+mn-ea"/>
                <a:cs typeface="+mn-cs"/>
              </a:rPr>
              <a:t>51</a:t>
            </a:r>
            <a:r>
              <a:rPr lang="en-GB" sz="1200" kern="1200" dirty="0">
                <a:solidFill>
                  <a:schemeClr val="tx1"/>
                </a:solidFill>
                <a:effectLst/>
                <a:latin typeface="+mn-lt"/>
                <a:ea typeface="+mn-ea"/>
                <a:cs typeface="+mn-cs"/>
              </a:rPr>
              <a:t>, Pierre-Emmanuel Rautou</a:t>
            </a:r>
            <a:r>
              <a:rPr lang="en-GB" sz="1200" kern="1200" baseline="30000" dirty="0">
                <a:solidFill>
                  <a:schemeClr val="tx1"/>
                </a:solidFill>
                <a:effectLst/>
                <a:latin typeface="+mn-lt"/>
                <a:ea typeface="+mn-ea"/>
                <a:cs typeface="+mn-cs"/>
              </a:rPr>
              <a:t>52</a:t>
            </a:r>
            <a:r>
              <a:rPr lang="en-GB" sz="1200" kern="1200" dirty="0">
                <a:solidFill>
                  <a:schemeClr val="tx1"/>
                </a:solidFill>
                <a:effectLst/>
                <a:latin typeface="+mn-lt"/>
                <a:ea typeface="+mn-ea"/>
                <a:cs typeface="+mn-cs"/>
              </a:rPr>
              <a:t>, Stephan Buch</a:t>
            </a:r>
            <a:r>
              <a:rPr lang="en-GB" sz="1200" kern="1200" baseline="30000" dirty="0">
                <a:solidFill>
                  <a:schemeClr val="tx1"/>
                </a:solidFill>
                <a:effectLst/>
                <a:latin typeface="+mn-lt"/>
                <a:ea typeface="+mn-ea"/>
                <a:cs typeface="+mn-cs"/>
              </a:rPr>
              <a:t>53</a:t>
            </a:r>
            <a:r>
              <a:rPr lang="en-GB" sz="1200" kern="1200" dirty="0">
                <a:solidFill>
                  <a:schemeClr val="tx1"/>
                </a:solidFill>
                <a:effectLst/>
                <a:latin typeface="+mn-lt"/>
                <a:ea typeface="+mn-ea"/>
                <a:cs typeface="+mn-cs"/>
              </a:rPr>
              <a:t>, Alexandre Louvet</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Jens U. Marquardt</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Thierry Gustot</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Holger Heyn</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Vicente Arroyo</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Nathalie Ganne-Carrié</a:t>
            </a:r>
            <a:r>
              <a:rPr lang="en-GB" sz="1200" kern="1200" baseline="30000" dirty="0">
                <a:solidFill>
                  <a:schemeClr val="tx1"/>
                </a:solidFill>
                <a:effectLst/>
                <a:latin typeface="+mn-lt"/>
                <a:ea typeface="+mn-ea"/>
                <a:cs typeface="+mn-cs"/>
              </a:rPr>
              <a:t>54</a:t>
            </a:r>
            <a:r>
              <a:rPr lang="en-GB" sz="1200" kern="1200" dirty="0">
                <a:solidFill>
                  <a:schemeClr val="tx1"/>
                </a:solidFill>
                <a:effectLst/>
                <a:latin typeface="+mn-lt"/>
                <a:ea typeface="+mn-ea"/>
                <a:cs typeface="+mn-cs"/>
              </a:rPr>
              <a:t>, Jan Sperl</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Richard Moreau</a:t>
            </a:r>
            <a:r>
              <a:rPr lang="en-GB" sz="1200" kern="1200" baseline="30000" dirty="0">
                <a:solidFill>
                  <a:schemeClr val="tx1"/>
                </a:solidFill>
                <a:effectLst/>
                <a:latin typeface="+mn-lt"/>
                <a:ea typeface="+mn-ea"/>
                <a:cs typeface="+mn-cs"/>
              </a:rPr>
              <a:t>3,52</a:t>
            </a:r>
            <a:r>
              <a:rPr lang="en-GB" sz="1200" kern="1200" dirty="0">
                <a:solidFill>
                  <a:schemeClr val="tx1"/>
                </a:solidFill>
                <a:effectLst/>
                <a:latin typeface="+mn-lt"/>
                <a:ea typeface="+mn-ea"/>
                <a:cs typeface="+mn-cs"/>
              </a:rPr>
              <a:t>, Philippe Mathurin</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Pierre Nahon</a:t>
            </a:r>
            <a:r>
              <a:rPr lang="en-GB" sz="1200" kern="1200" baseline="30000" dirty="0">
                <a:solidFill>
                  <a:schemeClr val="tx1"/>
                </a:solidFill>
                <a:effectLst/>
                <a:latin typeface="+mn-lt"/>
                <a:ea typeface="+mn-ea"/>
                <a:cs typeface="+mn-cs"/>
              </a:rPr>
              <a:t>54</a:t>
            </a:r>
            <a:r>
              <a:rPr lang="en-GB" sz="1200" kern="1200" dirty="0">
                <a:solidFill>
                  <a:schemeClr val="tx1"/>
                </a:solidFill>
                <a:effectLst/>
                <a:latin typeface="+mn-lt"/>
                <a:ea typeface="+mn-ea"/>
                <a:cs typeface="+mn-cs"/>
              </a:rPr>
              <a:t>, Eric Trépo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Department of Gastroenterology, Hepatopancreatology and Digestive Oncology, Hôpital Universitaire de Bruxelles, Université Libre de Bruxelles, Brussels, Belgium; Laboratory of Experimental Gastroenterology, Université Libre de Bruxelles, Brussels, Belgium; Department of Hepatogastroenterology, Hôpital Pitié Salpêtrière-Assistance Publique-Hôpitaux de Paris,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Hospital Clínic De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European Foundation for the Study of Chronic Liver Failure (EF CLIF) and Grifols Chair,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Université Paris Est Créteil, INSERM, IMRB, Equipe CEpiA (Clinical Epidemiology and Ageing), Unité de Recherche Clinique (URC Mondor), Service de Santé Publique, Assistance Publique Hôpitaux de Paris (AP-HP), Hôpitaux Universitaires Henri Mondor, F-94000, Créteil,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Breast Cancer Translational Research Laboratory J-C Heuson, Université Libre de Bruxelles (ULB), Hôpital Universitaire de Bruxelles (HUB), Institut Jules Bordet, Brussels, Brussels,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Centro Nacional de Análisis Genómico, C/Baldiri Reixac 4, 08028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Department of Medicine I, University Medical Center Schleswig-Holstein, Lübeck 23562, Lubeck,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8</a:t>
            </a:r>
            <a:r>
              <a:rPr lang="en-GB" sz="1200" i="1" kern="1200" dirty="0">
                <a:solidFill>
                  <a:schemeClr val="tx1"/>
                </a:solidFill>
                <a:effectLst/>
                <a:latin typeface="+mn-lt"/>
                <a:ea typeface="+mn-ea"/>
                <a:cs typeface="+mn-cs"/>
              </a:rPr>
              <a:t>Department of Hepatogastroenterology, Institute for Clinical and Experimental Medicine, 14021 Prague, Czech Republic</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9</a:t>
            </a:r>
            <a:r>
              <a:rPr lang="en-GB" sz="1200" i="1" kern="1200" dirty="0">
                <a:solidFill>
                  <a:schemeClr val="tx1"/>
                </a:solidFill>
                <a:effectLst/>
                <a:latin typeface="+mn-lt"/>
                <a:ea typeface="+mn-ea"/>
                <a:cs typeface="+mn-cs"/>
              </a:rPr>
              <a:t>Laboratory of Experimental Hepatology, Center for Experimental Medicine, Institute for Clinical &amp; Experimental Medicine, Prague, Czech Republic</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10</a:t>
            </a:r>
            <a:r>
              <a:rPr lang="en-GB" sz="1200" i="1" kern="1200" dirty="0">
                <a:solidFill>
                  <a:schemeClr val="tx1"/>
                </a:solidFill>
                <a:effectLst/>
                <a:latin typeface="+mn-lt"/>
                <a:ea typeface="+mn-ea"/>
                <a:cs typeface="+mn-cs"/>
              </a:rPr>
              <a:t>Division of Gastroenterology, Department of Internal Medicine, Faculty of Medicine, University of Debrecen, Debrecen, Hungary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11</a:t>
            </a:r>
            <a:r>
              <a:rPr lang="en-GB" sz="1200" i="1" kern="1200" dirty="0">
                <a:solidFill>
                  <a:schemeClr val="tx1"/>
                </a:solidFill>
                <a:effectLst/>
                <a:latin typeface="+mn-lt"/>
                <a:ea typeface="+mn-ea"/>
                <a:cs typeface="+mn-cs"/>
              </a:rPr>
              <a:t>Department of Gastroenterology, Hospital das Clínicas, University of Sao Paulo School of Medicine, Sao Paulo,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12</a:t>
            </a:r>
            <a:r>
              <a:rPr lang="en-GB" sz="1200" i="1" kern="1200" dirty="0">
                <a:solidFill>
                  <a:schemeClr val="tx1"/>
                </a:solidFill>
                <a:effectLst/>
                <a:latin typeface="+mn-lt"/>
                <a:ea typeface="+mn-ea"/>
                <a:cs typeface="+mn-cs"/>
              </a:rPr>
              <a:t>Unit of Semeiotics, Liver and Alcohol-related Diseases, IRCCS Azienda Ospedaliera-Universitaria di Bologna, Italy; Department of Medical and Surgical Sciences, University of Bologna,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13</a:t>
            </a:r>
            <a:r>
              <a:rPr lang="en-GB" sz="1200" i="1" kern="1200" dirty="0">
                <a:solidFill>
                  <a:schemeClr val="tx1"/>
                </a:solidFill>
                <a:effectLst/>
                <a:latin typeface="+mn-lt"/>
                <a:ea typeface="+mn-ea"/>
                <a:cs typeface="+mn-cs"/>
              </a:rPr>
              <a:t>IRCCS Azienda Ospedaliero-Universitaria di Bologna, Unit of Semeiotics, Liver and Alcohol-related Diseases, Bologna,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14</a:t>
            </a:r>
            <a:r>
              <a:rPr lang="en-GB" sz="1200" i="1" kern="1200" dirty="0">
                <a:solidFill>
                  <a:schemeClr val="tx1"/>
                </a:solidFill>
                <a:effectLst/>
                <a:latin typeface="+mn-lt"/>
                <a:ea typeface="+mn-ea"/>
                <a:cs typeface="+mn-cs"/>
              </a:rPr>
              <a:t>Gastroenterology and Hepatology Unit, Hospital Universitário Cassiano Antônio Moraes, Universidade Federal do Espírito Santo, Vitória,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15</a:t>
            </a:r>
            <a:r>
              <a:rPr lang="en-GB" sz="1200" i="1" kern="1200" dirty="0">
                <a:solidFill>
                  <a:schemeClr val="tx1"/>
                </a:solidFill>
                <a:effectLst/>
                <a:latin typeface="+mn-lt"/>
                <a:ea typeface="+mn-ea"/>
                <a:cs typeface="+mn-cs"/>
              </a:rPr>
              <a:t>Division of Gastroenterology and Hepatology, A.O.U. Città della Salute e della Scienza di Torino, University of Turin, Turin,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16</a:t>
            </a:r>
            <a:r>
              <a:rPr lang="en-GB" sz="1200" i="1" kern="1200" dirty="0">
                <a:solidFill>
                  <a:schemeClr val="tx1"/>
                </a:solidFill>
                <a:effectLst/>
                <a:latin typeface="+mn-lt"/>
                <a:ea typeface="+mn-ea"/>
                <a:cs typeface="+mn-cs"/>
              </a:rPr>
              <a:t>Gastroenterology and Hepatology Unit, Bonsucesso Federal Hospital (Ministry of Health), Rio de Janeiro,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17</a:t>
            </a:r>
            <a:r>
              <a:rPr lang="en-GB" sz="1200" i="1" kern="1200" dirty="0">
                <a:solidFill>
                  <a:schemeClr val="tx1"/>
                </a:solidFill>
                <a:effectLst/>
                <a:latin typeface="+mn-lt"/>
                <a:ea typeface="+mn-ea"/>
                <a:cs typeface="+mn-cs"/>
              </a:rPr>
              <a:t>Department of Gastroenterology &amp; Hepatology, Division of Liver and Biliopancreatic disorders, UZ Leuven, KU LEUVEN, Leuven,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18</a:t>
            </a:r>
            <a:r>
              <a:rPr lang="en-GB" sz="1200" i="1" kern="1200" dirty="0">
                <a:solidFill>
                  <a:schemeClr val="tx1"/>
                </a:solidFill>
                <a:effectLst/>
                <a:latin typeface="+mn-lt"/>
                <a:ea typeface="+mn-ea"/>
                <a:cs typeface="+mn-cs"/>
              </a:rPr>
              <a:t>Liver Unit and Department of Research, Hospital Italiano de Buenos Aires, Buenos aires, Argentina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19</a:t>
            </a:r>
            <a:r>
              <a:rPr lang="en-GB" sz="1200" i="1" kern="1200" dirty="0">
                <a:solidFill>
                  <a:schemeClr val="tx1"/>
                </a:solidFill>
                <a:effectLst/>
                <a:latin typeface="+mn-lt"/>
                <a:ea typeface="+mn-ea"/>
                <a:cs typeface="+mn-cs"/>
              </a:rPr>
              <a:t>University of Padova, Padova,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20</a:t>
            </a:r>
            <a:r>
              <a:rPr lang="en-GB" sz="1200" i="1" kern="1200" dirty="0">
                <a:solidFill>
                  <a:schemeClr val="tx1"/>
                </a:solidFill>
                <a:effectLst/>
                <a:latin typeface="+mn-lt"/>
                <a:ea typeface="+mn-ea"/>
                <a:cs typeface="+mn-cs"/>
              </a:rPr>
              <a:t>Federal University of Health Sciences of Porto Alegre, and Gastroenterology and Hepatology Unit, Irmandade Santa Casa de Misericórdia de Porto Alegre, Porto Alegre,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21</a:t>
            </a:r>
            <a:r>
              <a:rPr lang="en-GB" sz="1200" i="1" kern="1200" dirty="0">
                <a:solidFill>
                  <a:schemeClr val="tx1"/>
                </a:solidFill>
                <a:effectLst/>
                <a:latin typeface="+mn-lt"/>
                <a:ea typeface="+mn-ea"/>
                <a:cs typeface="+mn-cs"/>
              </a:rPr>
              <a:t>Department of Digestive Surgery and Transplantation, Hôpital Universitaire de Bruxelles, Université Libre de Bruxelles, Brussels,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22</a:t>
            </a:r>
            <a:r>
              <a:rPr lang="en-GB" sz="1200" i="1" kern="1200" dirty="0">
                <a:solidFill>
                  <a:schemeClr val="tx1"/>
                </a:solidFill>
                <a:effectLst/>
                <a:latin typeface="+mn-lt"/>
                <a:ea typeface="+mn-ea"/>
                <a:cs typeface="+mn-cs"/>
              </a:rPr>
              <a:t>Université Lille, CHU de Lille, Service des maladies de l'appareil digestif, Hôpital Huriez, INFINITE-U1286, Lille,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23</a:t>
            </a:r>
            <a:r>
              <a:rPr lang="en-GB" sz="1200" i="1" kern="1200" dirty="0">
                <a:solidFill>
                  <a:schemeClr val="tx1"/>
                </a:solidFill>
                <a:effectLst/>
                <a:latin typeface="+mn-lt"/>
                <a:ea typeface="+mn-ea"/>
                <a:cs typeface="+mn-cs"/>
              </a:rPr>
              <a:t>JW Goethe University Hospital, Frankfurt,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24</a:t>
            </a:r>
            <a:r>
              <a:rPr lang="en-GB" sz="1200" i="1" kern="1200" dirty="0">
                <a:solidFill>
                  <a:schemeClr val="tx1"/>
                </a:solidFill>
                <a:effectLst/>
                <a:latin typeface="+mn-lt"/>
                <a:ea typeface="+mn-ea"/>
                <a:cs typeface="+mn-cs"/>
              </a:rPr>
              <a:t>Departamento de Gastroenterología, Instituto Nacional de Ciencias Médicas y Nutrición 'Salvador Zubirán', Mexico City, Mexico</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25</a:t>
            </a:r>
            <a:r>
              <a:rPr lang="en-GB" sz="1200" i="1" kern="1200" dirty="0">
                <a:solidFill>
                  <a:schemeClr val="tx1"/>
                </a:solidFill>
                <a:effectLst/>
                <a:latin typeface="+mn-lt"/>
                <a:ea typeface="+mn-ea"/>
                <a:cs typeface="+mn-cs"/>
              </a:rPr>
              <a:t>Liver Unit, Hospital Universitario Vall d´Hebron, Facultad de Medicina, Universidad Autónoma de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26</a:t>
            </a:r>
            <a:r>
              <a:rPr lang="en-GB" sz="1200" i="1" kern="1200" dirty="0">
                <a:solidFill>
                  <a:schemeClr val="tx1"/>
                </a:solidFill>
                <a:effectLst/>
                <a:latin typeface="+mn-lt"/>
                <a:ea typeface="+mn-ea"/>
                <a:cs typeface="+mn-cs"/>
              </a:rPr>
              <a:t>Hospital de Base do Distrito Federal, Brasilia,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27</a:t>
            </a:r>
            <a:r>
              <a:rPr lang="en-GB" sz="1200" i="1" kern="1200" dirty="0">
                <a:solidFill>
                  <a:schemeClr val="tx1"/>
                </a:solidFill>
                <a:effectLst/>
                <a:latin typeface="+mn-lt"/>
                <a:ea typeface="+mn-ea"/>
                <a:cs typeface="+mn-cs"/>
              </a:rPr>
              <a:t>UCL Medical School, Royal Free Hospital,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28</a:t>
            </a:r>
            <a:r>
              <a:rPr lang="en-GB" sz="1200" i="1" kern="1200" dirty="0">
                <a:solidFill>
                  <a:schemeClr val="tx1"/>
                </a:solidFill>
                <a:effectLst/>
                <a:latin typeface="+mn-lt"/>
                <a:ea typeface="+mn-ea"/>
                <a:cs typeface="+mn-cs"/>
              </a:rPr>
              <a:t>Departamento de Gastroenterología, Facultad de Medicina, Pontificia Universidad Católica de Chile, Santiago, Chile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29</a:t>
            </a:r>
            <a:r>
              <a:rPr lang="en-GB" sz="1200" i="1" kern="1200" dirty="0">
                <a:solidFill>
                  <a:schemeClr val="tx1"/>
                </a:solidFill>
                <a:effectLst/>
                <a:latin typeface="+mn-lt"/>
                <a:ea typeface="+mn-ea"/>
                <a:cs typeface="+mn-cs"/>
              </a:rPr>
              <a:t>Gastrointestinal and Liver Unit, Hospital de Clínicas de Porto Alegre, Universidade Federal do Rio Grande do Sul, Porto Alegre,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30</a:t>
            </a:r>
            <a:r>
              <a:rPr lang="en-GB" sz="1200" i="1" kern="1200" dirty="0">
                <a:solidFill>
                  <a:schemeClr val="tx1"/>
                </a:solidFill>
                <a:effectLst/>
                <a:latin typeface="+mn-lt"/>
                <a:ea typeface="+mn-ea"/>
                <a:cs typeface="+mn-cs"/>
              </a:rPr>
              <a:t>Department of Pathology, Hôpital Universitaire de Bruxelles, Université Libre de Bruxelles, Brussels,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31</a:t>
            </a:r>
            <a:r>
              <a:rPr lang="en-GB" sz="1200" i="1" kern="1200" dirty="0">
                <a:solidFill>
                  <a:schemeClr val="tx1"/>
                </a:solidFill>
                <a:effectLst/>
                <a:latin typeface="+mn-lt"/>
                <a:ea typeface="+mn-ea"/>
                <a:cs typeface="+mn-cs"/>
              </a:rPr>
              <a:t>Hospital Português da Bahia,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32</a:t>
            </a:r>
            <a:r>
              <a:rPr lang="en-GB" sz="1200" i="1" kern="1200" dirty="0">
                <a:solidFill>
                  <a:schemeClr val="tx1"/>
                </a:solidFill>
                <a:effectLst/>
                <a:latin typeface="+mn-lt"/>
                <a:ea typeface="+mn-ea"/>
                <a:cs typeface="+mn-cs"/>
              </a:rPr>
              <a:t>Department of Gastroenterology, Hospital Universitario Ramón y Cajal, IRYCIS, University of Alcalá, CIBEREHD,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33</a:t>
            </a:r>
            <a:r>
              <a:rPr lang="en-GB" sz="1200" i="1" kern="1200" dirty="0">
                <a:solidFill>
                  <a:schemeClr val="tx1"/>
                </a:solidFill>
                <a:effectLst/>
                <a:latin typeface="+mn-lt"/>
                <a:ea typeface="+mn-ea"/>
                <a:cs typeface="+mn-cs"/>
              </a:rPr>
              <a:t>Faculdade de Medicina, Universidade Federal de Minas Gerais; Instituto Alfa de Gastroenterologia, Hospital das Clínicas da Universidade Federal de Minas Gerais, Belo Horizonte,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34</a:t>
            </a:r>
            <a:r>
              <a:rPr lang="en-GB" sz="1200" i="1" kern="1200" dirty="0">
                <a:solidFill>
                  <a:schemeClr val="tx1"/>
                </a:solidFill>
                <a:effectLst/>
                <a:latin typeface="+mn-lt"/>
                <a:ea typeface="+mn-ea"/>
                <a:cs typeface="+mn-cs"/>
              </a:rPr>
              <a:t>Department of Gastroenterology and Hepatology, Hospital General Universitario Gregorio Marañón, Instituto de Investigación Sanitaria Gregorio Marañón, Facultad de Medicina (Universidad Complutense of Madrid), CIBERehd,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35</a:t>
            </a:r>
            <a:r>
              <a:rPr lang="en-GB" sz="1200" i="1" kern="1200" dirty="0">
                <a:solidFill>
                  <a:schemeClr val="tx1"/>
                </a:solidFill>
                <a:effectLst/>
                <a:latin typeface="+mn-lt"/>
                <a:ea typeface="+mn-ea"/>
                <a:cs typeface="+mn-cs"/>
              </a:rPr>
              <a:t>Unidad de Hígado y Trasplante Hepático, Hospital Universitario Austral, Pilar, Argentina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36</a:t>
            </a:r>
            <a:r>
              <a:rPr lang="en-GB" sz="1200" i="1" kern="1200" dirty="0">
                <a:solidFill>
                  <a:schemeClr val="tx1"/>
                </a:solidFill>
                <a:effectLst/>
                <a:latin typeface="+mn-lt"/>
                <a:ea typeface="+mn-ea"/>
                <a:cs typeface="+mn-cs"/>
              </a:rPr>
              <a:t>Gastroenterology Unit, Hospital Valdivia, Universidad Austral de Chile, Valdivia, Chile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37</a:t>
            </a:r>
            <a:r>
              <a:rPr lang="en-GB" sz="1200" i="1" kern="1200" dirty="0">
                <a:solidFill>
                  <a:schemeClr val="tx1"/>
                </a:solidFill>
                <a:effectLst/>
                <a:latin typeface="+mn-lt"/>
                <a:ea typeface="+mn-ea"/>
                <a:cs typeface="+mn-cs"/>
              </a:rPr>
              <a:t>Pavol Jozef Safarik University in Kosice and Pasteur University hospital, Kosice, Slovakia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38</a:t>
            </a:r>
            <a:r>
              <a:rPr lang="en-GB" sz="1200" i="1" kern="1200" dirty="0">
                <a:solidFill>
                  <a:schemeClr val="tx1"/>
                </a:solidFill>
                <a:effectLst/>
                <a:latin typeface="+mn-lt"/>
                <a:ea typeface="+mn-ea"/>
                <a:cs typeface="+mn-cs"/>
              </a:rPr>
              <a:t>Division of Gastroenterology, University of Campinas, Campinas, Campinas,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39</a:t>
            </a:r>
            <a:r>
              <a:rPr lang="en-GB" sz="1200" i="1" kern="1200" dirty="0">
                <a:solidFill>
                  <a:schemeClr val="tx1"/>
                </a:solidFill>
                <a:effectLst/>
                <a:latin typeface="+mn-lt"/>
                <a:ea typeface="+mn-ea"/>
                <a:cs typeface="+mn-cs"/>
              </a:rPr>
              <a:t>Internal Medicine PO Ostuni, ASL Brindisi,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40</a:t>
            </a:r>
            <a:r>
              <a:rPr lang="en-GB" sz="1200" i="1" kern="1200" dirty="0">
                <a:solidFill>
                  <a:schemeClr val="tx1"/>
                </a:solidFill>
                <a:effectLst/>
                <a:latin typeface="+mn-lt"/>
                <a:ea typeface="+mn-ea"/>
                <a:cs typeface="+mn-cs"/>
              </a:rPr>
              <a:t>Servicio de Gastroenterología y Hepatología, Hospital de Especialidades Centro Médico Nacional La Raza Instituto Mexicano del Seguro Social, Mexico City, Mexico</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41</a:t>
            </a:r>
            <a:r>
              <a:rPr lang="en-GB" sz="1200" i="1" kern="1200" dirty="0">
                <a:solidFill>
                  <a:schemeClr val="tx1"/>
                </a:solidFill>
                <a:effectLst/>
                <a:latin typeface="+mn-lt"/>
                <a:ea typeface="+mn-ea"/>
                <a:cs typeface="+mn-cs"/>
              </a:rPr>
              <a:t>King's College Hospital, London, United Kingdom, London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42</a:t>
            </a:r>
            <a:r>
              <a:rPr lang="en-GB" sz="1200" i="1" kern="1200" dirty="0">
                <a:solidFill>
                  <a:schemeClr val="tx1"/>
                </a:solidFill>
                <a:effectLst/>
                <a:latin typeface="+mn-lt"/>
                <a:ea typeface="+mn-ea"/>
                <a:cs typeface="+mn-cs"/>
              </a:rPr>
              <a:t>Unidad de Hígado, Hospital Nacional Arzobispo Loayza, Lima, Perú</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43</a:t>
            </a:r>
            <a:r>
              <a:rPr lang="en-GB" sz="1200" i="1" kern="1200" dirty="0">
                <a:solidFill>
                  <a:schemeClr val="tx1"/>
                </a:solidFill>
                <a:effectLst/>
                <a:latin typeface="+mn-lt"/>
                <a:ea typeface="+mn-ea"/>
                <a:cs typeface="+mn-cs"/>
              </a:rPr>
              <a:t>Hospital Nacional Guillermo Almenara, Universidad Nacional de San Marcos, Lima, Perú</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44</a:t>
            </a:r>
            <a:r>
              <a:rPr lang="en-GB" sz="1200" i="1" kern="1200" dirty="0">
                <a:solidFill>
                  <a:schemeClr val="tx1"/>
                </a:solidFill>
                <a:effectLst/>
                <a:latin typeface="+mn-lt"/>
                <a:ea typeface="+mn-ea"/>
                <a:cs typeface="+mn-cs"/>
              </a:rPr>
              <a:t>University Hospital Halle-Wittenberg, Halle (Saale), Jena University Hospital, Jena,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45</a:t>
            </a:r>
            <a:r>
              <a:rPr lang="en-GB" sz="1200" i="1" kern="1200" dirty="0">
                <a:solidFill>
                  <a:schemeClr val="tx1"/>
                </a:solidFill>
                <a:effectLst/>
                <a:latin typeface="+mn-lt"/>
                <a:ea typeface="+mn-ea"/>
                <a:cs typeface="+mn-cs"/>
              </a:rPr>
              <a:t>Instituto de Salud Digestiva y Hepática, Guadalajara, México</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46</a:t>
            </a:r>
            <a:r>
              <a:rPr lang="en-GB" sz="1200" i="1" kern="1200" dirty="0">
                <a:solidFill>
                  <a:schemeClr val="tx1"/>
                </a:solidFill>
                <a:effectLst/>
                <a:latin typeface="+mn-lt"/>
                <a:ea typeface="+mn-ea"/>
                <a:cs typeface="+mn-cs"/>
              </a:rPr>
              <a:t>Hospital Universtário Professor Edgard Santos, Salvador,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47</a:t>
            </a:r>
            <a:r>
              <a:rPr lang="en-GB" sz="1200" i="1" kern="1200" dirty="0">
                <a:solidFill>
                  <a:schemeClr val="tx1"/>
                </a:solidFill>
                <a:effectLst/>
                <a:latin typeface="+mn-lt"/>
                <a:ea typeface="+mn-ea"/>
                <a:cs typeface="+mn-cs"/>
              </a:rPr>
              <a:t>Hospital São Rafael, Salvador,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48</a:t>
            </a:r>
            <a:r>
              <a:rPr lang="en-GB" sz="1200" i="1" kern="1200" dirty="0">
                <a:solidFill>
                  <a:schemeClr val="tx1"/>
                </a:solidFill>
                <a:effectLst/>
                <a:latin typeface="+mn-lt"/>
                <a:ea typeface="+mn-ea"/>
                <a:cs typeface="+mn-cs"/>
              </a:rPr>
              <a:t>Hospital Clínic de Barcelona, IDIBAPS, CIBERehd and Universitat de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49</a:t>
            </a:r>
            <a:r>
              <a:rPr lang="en-GB" sz="1200" i="1" kern="1200" dirty="0">
                <a:solidFill>
                  <a:schemeClr val="tx1"/>
                </a:solidFill>
                <a:effectLst/>
                <a:latin typeface="+mn-lt"/>
                <a:ea typeface="+mn-ea"/>
                <a:cs typeface="+mn-cs"/>
              </a:rPr>
              <a:t>Department of Internal Medicine B, University of Münster, Münster,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50</a:t>
            </a:r>
            <a:r>
              <a:rPr lang="en-GB" sz="1200" i="1" kern="1200" dirty="0">
                <a:solidFill>
                  <a:schemeClr val="tx1"/>
                </a:solidFill>
                <a:effectLst/>
                <a:latin typeface="+mn-lt"/>
                <a:ea typeface="+mn-ea"/>
                <a:cs typeface="+mn-cs"/>
              </a:rPr>
              <a:t>Liver Failure Group. Institute for Liver and Digestive Health, Division of Medicine, University College London, Royal Free Campus,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51</a:t>
            </a:r>
            <a:r>
              <a:rPr lang="en-GB" sz="1200" i="1" kern="1200" dirty="0">
                <a:solidFill>
                  <a:schemeClr val="tx1"/>
                </a:solidFill>
                <a:effectLst/>
                <a:latin typeface="+mn-lt"/>
                <a:ea typeface="+mn-ea"/>
                <a:cs typeface="+mn-cs"/>
              </a:rPr>
              <a:t>Liver Unit, Regional Institute of Gastroenterology and Hepatology 'Octavian Fodor,' University of Medicine and Pharmacy 'Iuliu Hatieganu,' Cluj-Napoca, Romania, Cluj-Napoca, Romania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52</a:t>
            </a:r>
            <a:r>
              <a:rPr lang="en-GB" sz="1200" i="1" kern="1200" dirty="0">
                <a:solidFill>
                  <a:schemeClr val="tx1"/>
                </a:solidFill>
                <a:effectLst/>
                <a:latin typeface="+mn-lt"/>
                <a:ea typeface="+mn-ea"/>
                <a:cs typeface="+mn-cs"/>
              </a:rPr>
              <a:t>Service d'Hépatologie, Hôpital Beaujon, Centre de Référence des Maladies Vasculaires du Foie, FILFOIE, European Reference Network on Hepatological Diseases, Clichy,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53</a:t>
            </a:r>
            <a:r>
              <a:rPr lang="en-GB" sz="1200" i="1" kern="1200" dirty="0">
                <a:solidFill>
                  <a:schemeClr val="tx1"/>
                </a:solidFill>
                <a:effectLst/>
                <a:latin typeface="+mn-lt"/>
                <a:ea typeface="+mn-ea"/>
                <a:cs typeface="+mn-cs"/>
              </a:rPr>
              <a:t>Department of Medicine I, Dresden University Hospital, Dresden 01307, Dresden,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54</a:t>
            </a:r>
            <a:r>
              <a:rPr lang="en-GB" sz="1200" i="1" kern="1200" dirty="0">
                <a:solidFill>
                  <a:schemeClr val="tx1"/>
                </a:solidFill>
                <a:effectLst/>
                <a:latin typeface="+mn-lt"/>
                <a:ea typeface="+mn-ea"/>
                <a:cs typeface="+mn-cs"/>
              </a:rPr>
              <a:t>AP-HP, Hôpitaux Universitaires Paris Seine Saint-Denis, APHP, Liver Unit, Bobigny; Université Sorbonne Paris Nord, F-93000 Bobigny; Inserm, UMR-1138 “Functional Genomics of Solid Tumors”, Centre de recherche des Cordeliers, Université de Paris, Paris, France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Renal impairment (RI) is a frequent and life-threatening complication of decompensated cirrhosis, yet genetic susceptibility factors remain unknown. We performed the first genome-wide association study (GWAS) to identify genetic variants associated with RI in this critically ill population and provide insights into pathophysiological mechanisms. </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The derivation phase included 3,220 patients across five cohorts (83% European, 17% Admixed American ancestry). The validation phase included 1,728 European ancestry patients across four independent cohorts. Linear regression models adjusted for the first 10 principal components, age and sex assessed genetic associations with serum creatinine (sCr) as a surrogate of RI. Separate analyses were integrated through trans-ancestry and cohort meta-analyses. Single-cell and spatial transcriptomics mapped GWAS signals to cell types in the liver, blood and kidney. </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The rs2099161[C&gt;T] variant at the </a:t>
            </a:r>
            <a:r>
              <a:rPr lang="en-GB" sz="1200" i="1" kern="1200" dirty="0">
                <a:solidFill>
                  <a:schemeClr val="tx1"/>
                </a:solidFill>
                <a:effectLst/>
                <a:latin typeface="+mn-lt"/>
                <a:ea typeface="+mn-ea"/>
                <a:cs typeface="+mn-cs"/>
              </a:rPr>
              <a:t>SUSD1 </a:t>
            </a:r>
            <a:r>
              <a:rPr lang="en-GB" sz="1200" kern="1200" dirty="0">
                <a:solidFill>
                  <a:schemeClr val="tx1"/>
                </a:solidFill>
                <a:effectLst/>
                <a:latin typeface="+mn-lt"/>
                <a:ea typeface="+mn-ea"/>
                <a:cs typeface="+mn-cs"/>
              </a:rPr>
              <a:t>locus showed genome-wide significant association with sCr (trans-ancestry derivation: beta=0.16, 95% CI: 0.11-0.21; p=4.32×10⁻¹⁰; independent validation: beta=0.09, 95% CI: 0.03-0.16; p=5.34×10⁻³). Combined meta-analysis of all nine cohorts demonstrated homogeneous effect sizes (beta=0.13, 95% CI: 0.09-0.17; p=8.31×10⁻¹¹; I²=0%). This association was specific to decompensated cirrhosis, with no effect in compensated cirrhosis (n=3,139; beta=0.00, 95% CI: -0.05 to 0.05; p=0.99) or the general population (n=402,683; beta=-0.01, 95% CI: -0.01 to 0.00; p=3.78×10⁻³). The rs2099161[C] risk allele was significantly associated with kidney failure at inclusion (p=6.34×10⁻⁴), with CC homozygotes showing OR=1.60 (95% CI: 1.21-2.11) compared to TT homozygotes. Similar associations were observed for terlipressin requirement (p=0.027; CC vs TT: OR=2.06, 95% CI: 1.06-3.92). Transcriptomic analyses identified plasmacytoid dendritic cells (pDCs) as the primary </a:t>
            </a:r>
            <a:r>
              <a:rPr lang="en-GB" sz="1200" i="1" kern="1200" dirty="0">
                <a:solidFill>
                  <a:schemeClr val="tx1"/>
                </a:solidFill>
                <a:effectLst/>
                <a:latin typeface="+mn-lt"/>
                <a:ea typeface="+mn-ea"/>
                <a:cs typeface="+mn-cs"/>
              </a:rPr>
              <a:t>SUSD1</a:t>
            </a:r>
            <a:r>
              <a:rPr lang="en-GB" sz="1200" kern="1200" dirty="0">
                <a:solidFill>
                  <a:schemeClr val="tx1"/>
                </a:solidFill>
                <a:effectLst/>
                <a:latin typeface="+mn-lt"/>
                <a:ea typeface="+mn-ea"/>
                <a:cs typeface="+mn-cs"/>
              </a:rPr>
              <a:t>-expressing cell type with elevated expression in patients with RI across compartments. Patients with RI showed increased pDC abundance and type I interferon signalling in liver and kidney tissues. </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i="1" kern="1200" dirty="0">
                <a:solidFill>
                  <a:schemeClr val="tx1"/>
                </a:solidFill>
                <a:effectLst/>
                <a:latin typeface="+mn-lt"/>
                <a:ea typeface="+mn-ea"/>
                <a:cs typeface="+mn-cs"/>
              </a:rPr>
              <a:t>SUSD1 </a:t>
            </a:r>
            <a:r>
              <a:rPr lang="en-GB" sz="1200" kern="1200" dirty="0">
                <a:solidFill>
                  <a:schemeClr val="tx1"/>
                </a:solidFill>
                <a:effectLst/>
                <a:latin typeface="+mn-lt"/>
                <a:ea typeface="+mn-ea"/>
                <a:cs typeface="+mn-cs"/>
              </a:rPr>
              <a:t>is a risk locus for RI specifically in decompensated cirrhosis across diverse ancestries and cohorts. Our results highlight gene-environment interactions and implicate the pDC-interferon axis as a candidate mechanism linking liver dysfunction to kidney injury.</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19</a:t>
            </a:fld>
            <a:endParaRPr lang="en-US" dirty="0"/>
          </a:p>
        </p:txBody>
      </p:sp>
    </p:spTree>
    <p:extLst>
      <p:ext uri="{BB962C8B-B14F-4D97-AF65-F5344CB8AC3E}">
        <p14:creationId xmlns:p14="http://schemas.microsoft.com/office/powerpoint/2010/main" val="133715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l-GR" sz="1200" b="0" i="1" dirty="0">
                <a:latin typeface="Arial" panose="020B0604020202020204" pitchFamily="34" charset="0"/>
                <a:cs typeface="Arial" panose="020B0604020202020204" pitchFamily="34" charset="0"/>
              </a:rPr>
              <a:t>β</a:t>
            </a:r>
            <a:r>
              <a:rPr lang="en-GB" sz="1200" b="0" i="1" dirty="0">
                <a:latin typeface="Arial" panose="020B0604020202020204" pitchFamily="34" charset="0"/>
                <a:cs typeface="Arial" panose="020B0604020202020204" pitchFamily="34" charset="0"/>
              </a:rPr>
              <a:t>, beta; </a:t>
            </a:r>
            <a:r>
              <a:rPr lang="en-US" b="0" i="1" dirty="0">
                <a:effectLst/>
                <a:latin typeface="Arial" panose="020B0604020202020204" pitchFamily="34" charset="0"/>
                <a:ea typeface="Times New Roman" panose="02020603050405020304" pitchFamily="18" charset="0"/>
                <a:cs typeface="Arial" panose="020B0604020202020204" pitchFamily="34" charset="0"/>
              </a:rPr>
              <a:t>CI, confidence interval; OR, odds ratio; </a:t>
            </a:r>
            <a:r>
              <a:rPr lang="en-US" b="0" i="1" dirty="0" err="1">
                <a:effectLst/>
                <a:latin typeface="Arial" panose="020B0604020202020204" pitchFamily="34" charset="0"/>
                <a:ea typeface="Times New Roman" panose="02020603050405020304" pitchFamily="18" charset="0"/>
                <a:cs typeface="Arial" panose="020B0604020202020204" pitchFamily="34" charset="0"/>
              </a:rPr>
              <a:t>pDC</a:t>
            </a:r>
            <a:r>
              <a:rPr lang="en-US" b="0" i="1" dirty="0">
                <a:effectLst/>
                <a:latin typeface="Arial" panose="020B0604020202020204" pitchFamily="34" charset="0"/>
                <a:ea typeface="Times New Roman" panose="02020603050405020304" pitchFamily="18" charset="0"/>
                <a:cs typeface="Arial" panose="020B0604020202020204" pitchFamily="34" charset="0"/>
              </a:rPr>
              <a:t>, plasmacytoid dendritic cell; </a:t>
            </a:r>
            <a:r>
              <a:rPr lang="en-NZ" b="0" i="1" dirty="0" err="1">
                <a:effectLst/>
                <a:latin typeface="Arial" panose="020B0604020202020204" pitchFamily="34" charset="0"/>
                <a:ea typeface="Times New Roman" panose="02020603050405020304" pitchFamily="18" charset="0"/>
                <a:cs typeface="Arial" panose="020B0604020202020204" pitchFamily="34" charset="0"/>
              </a:rPr>
              <a:t>sCr</a:t>
            </a:r>
            <a:r>
              <a:rPr lang="en-NZ" b="0" i="1" dirty="0">
                <a:effectLst/>
                <a:latin typeface="Arial" panose="020B0604020202020204" pitchFamily="34" charset="0"/>
                <a:ea typeface="Times New Roman" panose="02020603050405020304" pitchFamily="18" charset="0"/>
                <a:cs typeface="Arial" panose="020B0604020202020204" pitchFamily="34" charset="0"/>
              </a:rPr>
              <a:t>, serum creatinine; SUSD1, Sushi Domain Containing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A genome-wide association study identifies SUSD1 as a risk locus for renal impairment in decompensated cirrhosis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OS-050-YI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GB" sz="1200" u="sng" kern="1200" dirty="0">
                <a:solidFill>
                  <a:schemeClr val="tx1"/>
                </a:solidFill>
                <a:effectLst/>
                <a:latin typeface="+mn-lt"/>
                <a:ea typeface="+mn-ea"/>
                <a:cs typeface="+mn-cs"/>
              </a:rPr>
              <a:t>Lukas Otero Sanchez</a:t>
            </a:r>
            <a:r>
              <a:rPr lang="en-GB" sz="1200" u="sng"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Joan Clària</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Clelia Galvanin</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Ferran Aguilar</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Layese Richard</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Matteo Serra</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Laura Jiménez-Gracia</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Darko Castven</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Soňa Fraňková</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Milan Jirsa</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David Tornai</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Anna Curto-Vilalta</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Alberto Queiroz Farias</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Maria Papp</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Patricia Momoyo Zitelli</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Paolo Caraceni</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Giacomo Zaccherini</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Luciana Lofego Goncalves</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Carlo Alessandria</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Gustavo Pereira</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Wim Laleman</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Adrian Gadano</a:t>
            </a:r>
            <a:r>
              <a:rPr lang="en-GB" sz="1200" kern="1200" baseline="30000" dirty="0">
                <a:solidFill>
                  <a:schemeClr val="tx1"/>
                </a:solidFill>
                <a:effectLst/>
                <a:latin typeface="+mn-lt"/>
                <a:ea typeface="+mn-ea"/>
                <a:cs typeface="+mn-cs"/>
              </a:rPr>
              <a:t>18</a:t>
            </a:r>
            <a:r>
              <a:rPr lang="en-GB" sz="1200" kern="1200" dirty="0">
                <a:solidFill>
                  <a:schemeClr val="tx1"/>
                </a:solidFill>
                <a:effectLst/>
                <a:latin typeface="+mn-lt"/>
                <a:ea typeface="+mn-ea"/>
                <a:cs typeface="+mn-cs"/>
              </a:rPr>
              <a:t>, Salvatore Piano</a:t>
            </a:r>
            <a:r>
              <a:rPr lang="en-GB" sz="1200" kern="1200" baseline="30000" dirty="0">
                <a:solidFill>
                  <a:schemeClr val="tx1"/>
                </a:solidFill>
                <a:effectLst/>
                <a:latin typeface="+mn-lt"/>
                <a:ea typeface="+mn-ea"/>
                <a:cs typeface="+mn-cs"/>
              </a:rPr>
              <a:t>19</a:t>
            </a:r>
            <a:r>
              <a:rPr lang="en-GB" sz="1200" kern="1200" dirty="0">
                <a:solidFill>
                  <a:schemeClr val="tx1"/>
                </a:solidFill>
                <a:effectLst/>
                <a:latin typeface="+mn-lt"/>
                <a:ea typeface="+mn-ea"/>
                <a:cs typeface="+mn-cs"/>
              </a:rPr>
              <a:t>, Angelo Z. Mattos</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Desislava Germanova</a:t>
            </a:r>
            <a:r>
              <a:rPr lang="en-GB" sz="1200" kern="1200" baseline="30000" dirty="0">
                <a:solidFill>
                  <a:schemeClr val="tx1"/>
                </a:solidFill>
                <a:effectLst/>
                <a:latin typeface="+mn-lt"/>
                <a:ea typeface="+mn-ea"/>
                <a:cs typeface="+mn-cs"/>
              </a:rPr>
              <a:t>21</a:t>
            </a:r>
            <a:r>
              <a:rPr lang="en-GB" sz="1200" kern="1200" dirty="0">
                <a:solidFill>
                  <a:schemeClr val="tx1"/>
                </a:solidFill>
                <a:effectLst/>
                <a:latin typeface="+mn-lt"/>
                <a:ea typeface="+mn-ea"/>
                <a:cs typeface="+mn-cs"/>
              </a:rPr>
              <a:t>, Valerio Lucidi</a:t>
            </a:r>
            <a:r>
              <a:rPr lang="en-GB" sz="1200" kern="1200" baseline="30000" dirty="0">
                <a:solidFill>
                  <a:schemeClr val="tx1"/>
                </a:solidFill>
                <a:effectLst/>
                <a:latin typeface="+mn-lt"/>
                <a:ea typeface="+mn-ea"/>
                <a:cs typeface="+mn-cs"/>
              </a:rPr>
              <a:t>21</a:t>
            </a:r>
            <a:r>
              <a:rPr lang="en-GB" sz="1200" kern="1200" dirty="0">
                <a:solidFill>
                  <a:schemeClr val="tx1"/>
                </a:solidFill>
                <a:effectLst/>
                <a:latin typeface="+mn-lt"/>
                <a:ea typeface="+mn-ea"/>
                <a:cs typeface="+mn-cs"/>
              </a:rPr>
              <a:t>, Soret Daphnee</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Line Carolle Ntandja Wandji</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Frank Erhard Uschner</a:t>
            </a:r>
            <a:r>
              <a:rPr lang="en-GB" sz="1200" kern="1200" baseline="30000" dirty="0">
                <a:solidFill>
                  <a:schemeClr val="tx1"/>
                </a:solidFill>
                <a:effectLst/>
                <a:latin typeface="+mn-lt"/>
                <a:ea typeface="+mn-ea"/>
                <a:cs typeface="+mn-cs"/>
              </a:rPr>
              <a:t>23</a:t>
            </a:r>
            <a:r>
              <a:rPr lang="en-GB" sz="1200" kern="1200" dirty="0">
                <a:solidFill>
                  <a:schemeClr val="tx1"/>
                </a:solidFill>
                <a:effectLst/>
                <a:latin typeface="+mn-lt"/>
                <a:ea typeface="+mn-ea"/>
                <a:cs typeface="+mn-cs"/>
              </a:rPr>
              <a:t>, Aldo Torre</a:t>
            </a:r>
            <a:r>
              <a:rPr lang="en-GB" sz="1200" kern="1200" baseline="30000" dirty="0">
                <a:solidFill>
                  <a:schemeClr val="tx1"/>
                </a:solidFill>
                <a:effectLst/>
                <a:latin typeface="+mn-lt"/>
                <a:ea typeface="+mn-ea"/>
                <a:cs typeface="+mn-cs"/>
              </a:rPr>
              <a:t>24</a:t>
            </a:r>
            <a:r>
              <a:rPr lang="en-GB" sz="1200" kern="1200" dirty="0">
                <a:solidFill>
                  <a:schemeClr val="tx1"/>
                </a:solidFill>
                <a:effectLst/>
                <a:latin typeface="+mn-lt"/>
                <a:ea typeface="+mn-ea"/>
                <a:cs typeface="+mn-cs"/>
              </a:rPr>
              <a:t>, Victor Vargas Blasco</a:t>
            </a:r>
            <a:r>
              <a:rPr lang="en-GB" sz="1200" kern="1200" baseline="30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Liliana Mendes</a:t>
            </a:r>
            <a:r>
              <a:rPr lang="en-GB" sz="1200" kern="1200" baseline="30000" dirty="0">
                <a:solidFill>
                  <a:schemeClr val="tx1"/>
                </a:solidFill>
                <a:effectLst/>
                <a:latin typeface="+mn-lt"/>
                <a:ea typeface="+mn-ea"/>
                <a:cs typeface="+mn-cs"/>
              </a:rPr>
              <a:t>26</a:t>
            </a:r>
            <a:r>
              <a:rPr lang="en-GB" sz="1200" kern="1200" dirty="0">
                <a:solidFill>
                  <a:schemeClr val="tx1"/>
                </a:solidFill>
                <a:effectLst/>
                <a:latin typeface="+mn-lt"/>
                <a:ea typeface="+mn-ea"/>
                <a:cs typeface="+mn-cs"/>
              </a:rPr>
              <a:t>, Rajeshwar Prosad Mookerjee</a:t>
            </a:r>
            <a:r>
              <a:rPr lang="en-GB" sz="1200" kern="1200" baseline="30000" dirty="0">
                <a:solidFill>
                  <a:schemeClr val="tx1"/>
                </a:solidFill>
                <a:effectLst/>
                <a:latin typeface="+mn-lt"/>
                <a:ea typeface="+mn-ea"/>
                <a:cs typeface="+mn-cs"/>
              </a:rPr>
              <a:t>27</a:t>
            </a:r>
            <a:r>
              <a:rPr lang="en-GB" sz="1200" kern="1200" dirty="0">
                <a:solidFill>
                  <a:schemeClr val="tx1"/>
                </a:solidFill>
                <a:effectLst/>
                <a:latin typeface="+mn-lt"/>
                <a:ea typeface="+mn-ea"/>
                <a:cs typeface="+mn-cs"/>
              </a:rPr>
              <a:t>, Carlos Benitez</a:t>
            </a:r>
            <a:r>
              <a:rPr lang="en-GB" sz="1200" kern="1200" baseline="30000" dirty="0">
                <a:solidFill>
                  <a:schemeClr val="tx1"/>
                </a:solidFill>
                <a:effectLst/>
                <a:latin typeface="+mn-lt"/>
                <a:ea typeface="+mn-ea"/>
                <a:cs typeface="+mn-cs"/>
              </a:rPr>
              <a:t>28</a:t>
            </a:r>
            <a:r>
              <a:rPr lang="en-GB" sz="1200" kern="1200" dirty="0">
                <a:solidFill>
                  <a:schemeClr val="tx1"/>
                </a:solidFill>
                <a:effectLst/>
                <a:latin typeface="+mn-lt"/>
                <a:ea typeface="+mn-ea"/>
                <a:cs typeface="+mn-cs"/>
              </a:rPr>
              <a:t>, Mario Álvares-da-Silva</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Myriam Remmelink</a:t>
            </a:r>
            <a:r>
              <a:rPr lang="en-GB" sz="1200" kern="1200" baseline="30000" dirty="0">
                <a:solidFill>
                  <a:schemeClr val="tx1"/>
                </a:solidFill>
                <a:effectLst/>
                <a:latin typeface="+mn-lt"/>
                <a:ea typeface="+mn-ea"/>
                <a:cs typeface="+mn-cs"/>
              </a:rPr>
              <a:t>30</a:t>
            </a:r>
            <a:r>
              <a:rPr lang="en-GB" sz="1200" kern="1200" dirty="0">
                <a:solidFill>
                  <a:schemeClr val="tx1"/>
                </a:solidFill>
                <a:effectLst/>
                <a:latin typeface="+mn-lt"/>
                <a:ea typeface="+mn-ea"/>
                <a:cs typeface="+mn-cs"/>
              </a:rPr>
              <a:t>, Paulo Bittencourt</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Agustín Albillos</a:t>
            </a:r>
            <a:r>
              <a:rPr lang="en-GB" sz="1200" kern="1200" baseline="30000" dirty="0">
                <a:solidFill>
                  <a:schemeClr val="tx1"/>
                </a:solidFill>
                <a:effectLst/>
                <a:latin typeface="+mn-lt"/>
                <a:ea typeface="+mn-ea"/>
                <a:cs typeface="+mn-cs"/>
              </a:rPr>
              <a:t>32</a:t>
            </a:r>
            <a:r>
              <a:rPr lang="en-GB" sz="1200" kern="1200" dirty="0">
                <a:solidFill>
                  <a:schemeClr val="tx1"/>
                </a:solidFill>
                <a:effectLst/>
                <a:latin typeface="+mn-lt"/>
                <a:ea typeface="+mn-ea"/>
                <a:cs typeface="+mn-cs"/>
              </a:rPr>
              <a:t>, Cláudia Couto</a:t>
            </a:r>
            <a:r>
              <a:rPr lang="en-GB" sz="1200" kern="1200" baseline="30000" dirty="0">
                <a:solidFill>
                  <a:schemeClr val="tx1"/>
                </a:solidFill>
                <a:effectLst/>
                <a:latin typeface="+mn-lt"/>
                <a:ea typeface="+mn-ea"/>
                <a:cs typeface="+mn-cs"/>
              </a:rPr>
              <a:t>33</a:t>
            </a:r>
            <a:r>
              <a:rPr lang="en-GB" sz="1200" kern="1200" dirty="0">
                <a:solidFill>
                  <a:schemeClr val="tx1"/>
                </a:solidFill>
                <a:effectLst/>
                <a:latin typeface="+mn-lt"/>
                <a:ea typeface="+mn-ea"/>
                <a:cs typeface="+mn-cs"/>
              </a:rPr>
              <a:t>, Rafael Bañares</a:t>
            </a:r>
            <a:r>
              <a:rPr lang="en-GB" sz="1200" kern="1200" baseline="30000" dirty="0">
                <a:solidFill>
                  <a:schemeClr val="tx1"/>
                </a:solidFill>
                <a:effectLst/>
                <a:latin typeface="+mn-lt"/>
                <a:ea typeface="+mn-ea"/>
                <a:cs typeface="+mn-cs"/>
              </a:rPr>
              <a:t>34</a:t>
            </a:r>
            <a:r>
              <a:rPr lang="en-GB" sz="1200" kern="1200" dirty="0">
                <a:solidFill>
                  <a:schemeClr val="tx1"/>
                </a:solidFill>
                <a:effectLst/>
                <a:latin typeface="+mn-lt"/>
                <a:ea typeface="+mn-ea"/>
                <a:cs typeface="+mn-cs"/>
              </a:rPr>
              <a:t>, Manuel Mendizabal</a:t>
            </a:r>
            <a:r>
              <a:rPr lang="en-GB" sz="1200" kern="1200" baseline="30000" dirty="0">
                <a:solidFill>
                  <a:schemeClr val="tx1"/>
                </a:solidFill>
                <a:effectLst/>
                <a:latin typeface="+mn-lt"/>
                <a:ea typeface="+mn-ea"/>
                <a:cs typeface="+mn-cs"/>
              </a:rPr>
              <a:t>35</a:t>
            </a:r>
            <a:r>
              <a:rPr lang="en-GB" sz="1200" kern="1200" dirty="0">
                <a:solidFill>
                  <a:schemeClr val="tx1"/>
                </a:solidFill>
                <a:effectLst/>
                <a:latin typeface="+mn-lt"/>
                <a:ea typeface="+mn-ea"/>
                <a:cs typeface="+mn-cs"/>
              </a:rPr>
              <a:t>, Delphine Degré1, Claudio Toledo</a:t>
            </a:r>
            <a:r>
              <a:rPr lang="en-GB" sz="1200" kern="1200" baseline="30000" dirty="0">
                <a:solidFill>
                  <a:schemeClr val="tx1"/>
                </a:solidFill>
                <a:effectLst/>
                <a:latin typeface="+mn-lt"/>
                <a:ea typeface="+mn-ea"/>
                <a:cs typeface="+mn-cs"/>
              </a:rPr>
              <a:t>36</a:t>
            </a:r>
            <a:r>
              <a:rPr lang="en-GB" sz="1200" kern="1200" dirty="0">
                <a:solidFill>
                  <a:schemeClr val="tx1"/>
                </a:solidFill>
                <a:effectLst/>
                <a:latin typeface="+mn-lt"/>
                <a:ea typeface="+mn-ea"/>
                <a:cs typeface="+mn-cs"/>
              </a:rPr>
              <a:t>, Martin Janičko</a:t>
            </a:r>
            <a:r>
              <a:rPr lang="en-GB" sz="1200" kern="1200" baseline="30000" dirty="0">
                <a:solidFill>
                  <a:schemeClr val="tx1"/>
                </a:solidFill>
                <a:effectLst/>
                <a:latin typeface="+mn-lt"/>
                <a:ea typeface="+mn-ea"/>
                <a:cs typeface="+mn-cs"/>
              </a:rPr>
              <a:t>37</a:t>
            </a:r>
            <a:r>
              <a:rPr lang="en-GB" sz="1200" kern="1200" dirty="0">
                <a:solidFill>
                  <a:schemeClr val="tx1"/>
                </a:solidFill>
                <a:effectLst/>
                <a:latin typeface="+mn-lt"/>
                <a:ea typeface="+mn-ea"/>
                <a:cs typeface="+mn-cs"/>
              </a:rPr>
              <a:t>, Daniel F Mazo</a:t>
            </a:r>
            <a:r>
              <a:rPr lang="en-GB" sz="1200" kern="1200" baseline="30000" dirty="0">
                <a:solidFill>
                  <a:schemeClr val="tx1"/>
                </a:solidFill>
                <a:effectLst/>
                <a:latin typeface="+mn-lt"/>
                <a:ea typeface="+mn-ea"/>
                <a:cs typeface="+mn-cs"/>
              </a:rPr>
              <a:t>38</a:t>
            </a:r>
            <a:r>
              <a:rPr lang="en-GB" sz="1200" kern="1200" dirty="0">
                <a:solidFill>
                  <a:schemeClr val="tx1"/>
                </a:solidFill>
                <a:effectLst/>
                <a:latin typeface="+mn-lt"/>
                <a:ea typeface="+mn-ea"/>
                <a:cs typeface="+mn-cs"/>
              </a:rPr>
              <a:t>, Pietro Gatti</a:t>
            </a:r>
            <a:r>
              <a:rPr lang="en-GB" sz="1200" kern="1200" baseline="30000" dirty="0">
                <a:solidFill>
                  <a:schemeClr val="tx1"/>
                </a:solidFill>
                <a:effectLst/>
                <a:latin typeface="+mn-lt"/>
                <a:ea typeface="+mn-ea"/>
                <a:cs typeface="+mn-cs"/>
              </a:rPr>
              <a:t>39</a:t>
            </a:r>
            <a:r>
              <a:rPr lang="en-GB" sz="1200" kern="1200" dirty="0">
                <a:solidFill>
                  <a:schemeClr val="tx1"/>
                </a:solidFill>
                <a:effectLst/>
                <a:latin typeface="+mn-lt"/>
                <a:ea typeface="+mn-ea"/>
                <a:cs typeface="+mn-cs"/>
              </a:rPr>
              <a:t>, Mauricio Castillo</a:t>
            </a:r>
            <a:r>
              <a:rPr lang="en-GB" sz="1200" kern="1200" baseline="30000" dirty="0">
                <a:solidFill>
                  <a:schemeClr val="tx1"/>
                </a:solidFill>
                <a:effectLst/>
                <a:latin typeface="+mn-lt"/>
                <a:ea typeface="+mn-ea"/>
                <a:cs typeface="+mn-cs"/>
              </a:rPr>
              <a:t>40</a:t>
            </a:r>
            <a:r>
              <a:rPr lang="en-GB" sz="1200" kern="1200" dirty="0">
                <a:solidFill>
                  <a:schemeClr val="tx1"/>
                </a:solidFill>
                <a:effectLst/>
                <a:latin typeface="+mn-lt"/>
                <a:ea typeface="+mn-ea"/>
                <a:cs typeface="+mn-cs"/>
              </a:rPr>
              <a:t>, William Bernal</a:t>
            </a:r>
            <a:r>
              <a:rPr lang="en-GB" sz="1200" kern="1200" baseline="30000" dirty="0">
                <a:solidFill>
                  <a:schemeClr val="tx1"/>
                </a:solidFill>
                <a:effectLst/>
                <a:latin typeface="+mn-lt"/>
                <a:ea typeface="+mn-ea"/>
                <a:cs typeface="+mn-cs"/>
              </a:rPr>
              <a:t>41</a:t>
            </a:r>
            <a:r>
              <a:rPr lang="en-GB" sz="1200" kern="1200" dirty="0">
                <a:solidFill>
                  <a:schemeClr val="tx1"/>
                </a:solidFill>
                <a:effectLst/>
                <a:latin typeface="+mn-lt"/>
                <a:ea typeface="+mn-ea"/>
                <a:cs typeface="+mn-cs"/>
              </a:rPr>
              <a:t>, Adelina Lozano Miranda</a:t>
            </a:r>
            <a:r>
              <a:rPr lang="en-GB" sz="1200" kern="1200" baseline="30000" dirty="0">
                <a:solidFill>
                  <a:schemeClr val="tx1"/>
                </a:solidFill>
                <a:effectLst/>
                <a:latin typeface="+mn-lt"/>
                <a:ea typeface="+mn-ea"/>
                <a:cs typeface="+mn-cs"/>
              </a:rPr>
              <a:t>42</a:t>
            </a:r>
            <a:r>
              <a:rPr lang="en-GB" sz="1200" kern="1200" dirty="0">
                <a:solidFill>
                  <a:schemeClr val="tx1"/>
                </a:solidFill>
                <a:effectLst/>
                <a:latin typeface="+mn-lt"/>
                <a:ea typeface="+mn-ea"/>
                <a:cs typeface="+mn-cs"/>
              </a:rPr>
              <a:t>, P.Martin Padilla</a:t>
            </a:r>
            <a:r>
              <a:rPr lang="en-GB" sz="1200" kern="1200" baseline="30000" dirty="0">
                <a:solidFill>
                  <a:schemeClr val="tx1"/>
                </a:solidFill>
                <a:effectLst/>
                <a:latin typeface="+mn-lt"/>
                <a:ea typeface="+mn-ea"/>
                <a:cs typeface="+mn-cs"/>
              </a:rPr>
              <a:t>43</a:t>
            </a:r>
            <a:r>
              <a:rPr lang="en-GB" sz="1200" kern="1200" dirty="0">
                <a:solidFill>
                  <a:schemeClr val="tx1"/>
                </a:solidFill>
                <a:effectLst/>
                <a:latin typeface="+mn-lt"/>
                <a:ea typeface="+mn-ea"/>
                <a:cs typeface="+mn-cs"/>
              </a:rPr>
              <a:t>, Alexander Zipprich</a:t>
            </a:r>
            <a:r>
              <a:rPr lang="en-GB" sz="1200" kern="1200" baseline="30000" dirty="0">
                <a:solidFill>
                  <a:schemeClr val="tx1"/>
                </a:solidFill>
                <a:effectLst/>
                <a:latin typeface="+mn-lt"/>
                <a:ea typeface="+mn-ea"/>
                <a:cs typeface="+mn-cs"/>
              </a:rPr>
              <a:t>44</a:t>
            </a:r>
            <a:r>
              <a:rPr lang="en-GB" sz="1200" kern="1200" dirty="0">
                <a:solidFill>
                  <a:schemeClr val="tx1"/>
                </a:solidFill>
                <a:effectLst/>
                <a:latin typeface="+mn-lt"/>
                <a:ea typeface="+mn-ea"/>
                <a:cs typeface="+mn-cs"/>
              </a:rPr>
              <a:t>, René Malé Velazquez</a:t>
            </a:r>
            <a:r>
              <a:rPr lang="en-GB" sz="1200" kern="1200" baseline="30000" dirty="0">
                <a:solidFill>
                  <a:schemeClr val="tx1"/>
                </a:solidFill>
                <a:effectLst/>
                <a:latin typeface="+mn-lt"/>
                <a:ea typeface="+mn-ea"/>
                <a:cs typeface="+mn-cs"/>
              </a:rPr>
              <a:t>45</a:t>
            </a:r>
            <a:r>
              <a:rPr lang="en-GB" sz="1200" kern="1200" dirty="0">
                <a:solidFill>
                  <a:schemeClr val="tx1"/>
                </a:solidFill>
                <a:effectLst/>
                <a:latin typeface="+mn-lt"/>
                <a:ea typeface="+mn-ea"/>
                <a:cs typeface="+mn-cs"/>
              </a:rPr>
              <a:t>, Christophe Moreno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Andre Lyra</a:t>
            </a:r>
            <a:r>
              <a:rPr lang="en-GB" sz="1200" kern="1200" baseline="30000" dirty="0">
                <a:solidFill>
                  <a:schemeClr val="tx1"/>
                </a:solidFill>
                <a:effectLst/>
                <a:latin typeface="+mn-lt"/>
                <a:ea typeface="+mn-ea"/>
                <a:cs typeface="+mn-cs"/>
              </a:rPr>
              <a:t>46</a:t>
            </a:r>
            <a:r>
              <a:rPr lang="en-GB" sz="1200" kern="1200" dirty="0">
                <a:solidFill>
                  <a:schemeClr val="tx1"/>
                </a:solidFill>
                <a:effectLst/>
                <a:latin typeface="+mn-lt"/>
                <a:ea typeface="+mn-ea"/>
                <a:cs typeface="+mn-cs"/>
              </a:rPr>
              <a:t>, Flair Jose Carrilho</a:t>
            </a:r>
            <a:r>
              <a:rPr lang="en-GB" sz="1200" kern="1200" baseline="30000" dirty="0">
                <a:solidFill>
                  <a:schemeClr val="tx1"/>
                </a:solidFill>
                <a:effectLst/>
                <a:latin typeface="+mn-lt"/>
                <a:ea typeface="+mn-ea"/>
                <a:cs typeface="+mn-cs"/>
              </a:rPr>
              <a:t>47</a:t>
            </a:r>
            <a:r>
              <a:rPr lang="en-GB" sz="1200" kern="1200" dirty="0">
                <a:solidFill>
                  <a:schemeClr val="tx1"/>
                </a:solidFill>
                <a:effectLst/>
                <a:latin typeface="+mn-lt"/>
                <a:ea typeface="+mn-ea"/>
                <a:cs typeface="+mn-cs"/>
              </a:rPr>
              <a:t>, Juan C Nieto</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Javier Fernández</a:t>
            </a:r>
            <a:r>
              <a:rPr lang="en-GB" sz="1200" kern="1200" baseline="30000" dirty="0">
                <a:solidFill>
                  <a:schemeClr val="tx1"/>
                </a:solidFill>
                <a:effectLst/>
                <a:latin typeface="+mn-lt"/>
                <a:ea typeface="+mn-ea"/>
                <a:cs typeface="+mn-cs"/>
              </a:rPr>
              <a:t>48</a:t>
            </a:r>
            <a:r>
              <a:rPr lang="en-GB" sz="1200" kern="1200" dirty="0">
                <a:solidFill>
                  <a:schemeClr val="tx1"/>
                </a:solidFill>
                <a:effectLst/>
                <a:latin typeface="+mn-lt"/>
                <a:ea typeface="+mn-ea"/>
                <a:cs typeface="+mn-cs"/>
              </a:rPr>
              <a:t>, Jonel Trebicka</a:t>
            </a:r>
            <a:r>
              <a:rPr lang="en-GB" sz="1200" kern="1200" baseline="30000" dirty="0">
                <a:solidFill>
                  <a:schemeClr val="tx1"/>
                </a:solidFill>
                <a:effectLst/>
                <a:latin typeface="+mn-lt"/>
                <a:ea typeface="+mn-ea"/>
                <a:cs typeface="+mn-cs"/>
              </a:rPr>
              <a:t>49</a:t>
            </a:r>
            <a:r>
              <a:rPr lang="en-GB" sz="1200" kern="1200" dirty="0">
                <a:solidFill>
                  <a:schemeClr val="tx1"/>
                </a:solidFill>
                <a:effectLst/>
                <a:latin typeface="+mn-lt"/>
                <a:ea typeface="+mn-ea"/>
                <a:cs typeface="+mn-cs"/>
              </a:rPr>
              <a:t>, Rajiv Jalan</a:t>
            </a:r>
            <a:r>
              <a:rPr lang="en-GB" sz="1200" kern="1200" baseline="30000" dirty="0">
                <a:solidFill>
                  <a:schemeClr val="tx1"/>
                </a:solidFill>
                <a:effectLst/>
                <a:latin typeface="+mn-lt"/>
                <a:ea typeface="+mn-ea"/>
                <a:cs typeface="+mn-cs"/>
              </a:rPr>
              <a:t>50</a:t>
            </a:r>
            <a:r>
              <a:rPr lang="en-GB" sz="1200" kern="1200" dirty="0">
                <a:solidFill>
                  <a:schemeClr val="tx1"/>
                </a:solidFill>
                <a:effectLst/>
                <a:latin typeface="+mn-lt"/>
                <a:ea typeface="+mn-ea"/>
                <a:cs typeface="+mn-cs"/>
              </a:rPr>
              <a:t>, Paolo Angeli</a:t>
            </a:r>
            <a:r>
              <a:rPr lang="en-GB" sz="1200" kern="1200" baseline="30000" dirty="0">
                <a:solidFill>
                  <a:schemeClr val="tx1"/>
                </a:solidFill>
                <a:effectLst/>
                <a:latin typeface="+mn-lt"/>
                <a:ea typeface="+mn-ea"/>
                <a:cs typeface="+mn-cs"/>
              </a:rPr>
              <a:t>19</a:t>
            </a:r>
            <a:r>
              <a:rPr lang="en-GB" sz="1200" kern="1200" dirty="0">
                <a:solidFill>
                  <a:schemeClr val="tx1"/>
                </a:solidFill>
                <a:effectLst/>
                <a:latin typeface="+mn-lt"/>
                <a:ea typeface="+mn-ea"/>
                <a:cs typeface="+mn-cs"/>
              </a:rPr>
              <a:t>, Horia Ștefănescu</a:t>
            </a:r>
            <a:r>
              <a:rPr lang="en-GB" sz="1200" kern="1200" baseline="30000" dirty="0">
                <a:solidFill>
                  <a:schemeClr val="tx1"/>
                </a:solidFill>
                <a:effectLst/>
                <a:latin typeface="+mn-lt"/>
                <a:ea typeface="+mn-ea"/>
                <a:cs typeface="+mn-cs"/>
              </a:rPr>
              <a:t>51</a:t>
            </a:r>
            <a:r>
              <a:rPr lang="en-GB" sz="1200" kern="1200" dirty="0">
                <a:solidFill>
                  <a:schemeClr val="tx1"/>
                </a:solidFill>
                <a:effectLst/>
                <a:latin typeface="+mn-lt"/>
                <a:ea typeface="+mn-ea"/>
                <a:cs typeface="+mn-cs"/>
              </a:rPr>
              <a:t>, Pierre-Emmanuel Rautou</a:t>
            </a:r>
            <a:r>
              <a:rPr lang="en-GB" sz="1200" kern="1200" baseline="30000" dirty="0">
                <a:solidFill>
                  <a:schemeClr val="tx1"/>
                </a:solidFill>
                <a:effectLst/>
                <a:latin typeface="+mn-lt"/>
                <a:ea typeface="+mn-ea"/>
                <a:cs typeface="+mn-cs"/>
              </a:rPr>
              <a:t>52</a:t>
            </a:r>
            <a:r>
              <a:rPr lang="en-GB" sz="1200" kern="1200" dirty="0">
                <a:solidFill>
                  <a:schemeClr val="tx1"/>
                </a:solidFill>
                <a:effectLst/>
                <a:latin typeface="+mn-lt"/>
                <a:ea typeface="+mn-ea"/>
                <a:cs typeface="+mn-cs"/>
              </a:rPr>
              <a:t>, Stephan Buch</a:t>
            </a:r>
            <a:r>
              <a:rPr lang="en-GB" sz="1200" kern="1200" baseline="30000" dirty="0">
                <a:solidFill>
                  <a:schemeClr val="tx1"/>
                </a:solidFill>
                <a:effectLst/>
                <a:latin typeface="+mn-lt"/>
                <a:ea typeface="+mn-ea"/>
                <a:cs typeface="+mn-cs"/>
              </a:rPr>
              <a:t>53</a:t>
            </a:r>
            <a:r>
              <a:rPr lang="en-GB" sz="1200" kern="1200" dirty="0">
                <a:solidFill>
                  <a:schemeClr val="tx1"/>
                </a:solidFill>
                <a:effectLst/>
                <a:latin typeface="+mn-lt"/>
                <a:ea typeface="+mn-ea"/>
                <a:cs typeface="+mn-cs"/>
              </a:rPr>
              <a:t>, Alexandre Louvet</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Jens U. Marquardt</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Thierry Gustot</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Holger Heyn</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Vicente Arroyo</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Nathalie Ganne-Carrié</a:t>
            </a:r>
            <a:r>
              <a:rPr lang="en-GB" sz="1200" kern="1200" baseline="30000" dirty="0">
                <a:solidFill>
                  <a:schemeClr val="tx1"/>
                </a:solidFill>
                <a:effectLst/>
                <a:latin typeface="+mn-lt"/>
                <a:ea typeface="+mn-ea"/>
                <a:cs typeface="+mn-cs"/>
              </a:rPr>
              <a:t>54</a:t>
            </a:r>
            <a:r>
              <a:rPr lang="en-GB" sz="1200" kern="1200" dirty="0">
                <a:solidFill>
                  <a:schemeClr val="tx1"/>
                </a:solidFill>
                <a:effectLst/>
                <a:latin typeface="+mn-lt"/>
                <a:ea typeface="+mn-ea"/>
                <a:cs typeface="+mn-cs"/>
              </a:rPr>
              <a:t>, Jan Sperl</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Richard Moreau</a:t>
            </a:r>
            <a:r>
              <a:rPr lang="en-GB" sz="1200" kern="1200" baseline="30000" dirty="0">
                <a:solidFill>
                  <a:schemeClr val="tx1"/>
                </a:solidFill>
                <a:effectLst/>
                <a:latin typeface="+mn-lt"/>
                <a:ea typeface="+mn-ea"/>
                <a:cs typeface="+mn-cs"/>
              </a:rPr>
              <a:t>3,52</a:t>
            </a:r>
            <a:r>
              <a:rPr lang="en-GB" sz="1200" kern="1200" dirty="0">
                <a:solidFill>
                  <a:schemeClr val="tx1"/>
                </a:solidFill>
                <a:effectLst/>
                <a:latin typeface="+mn-lt"/>
                <a:ea typeface="+mn-ea"/>
                <a:cs typeface="+mn-cs"/>
              </a:rPr>
              <a:t>, Philippe Mathurin</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Pierre Nahon</a:t>
            </a:r>
            <a:r>
              <a:rPr lang="en-GB" sz="1200" kern="1200" baseline="30000" dirty="0">
                <a:solidFill>
                  <a:schemeClr val="tx1"/>
                </a:solidFill>
                <a:effectLst/>
                <a:latin typeface="+mn-lt"/>
                <a:ea typeface="+mn-ea"/>
                <a:cs typeface="+mn-cs"/>
              </a:rPr>
              <a:t>54</a:t>
            </a:r>
            <a:r>
              <a:rPr lang="en-GB" sz="1200" kern="1200" dirty="0">
                <a:solidFill>
                  <a:schemeClr val="tx1"/>
                </a:solidFill>
                <a:effectLst/>
                <a:latin typeface="+mn-lt"/>
                <a:ea typeface="+mn-ea"/>
                <a:cs typeface="+mn-cs"/>
              </a:rPr>
              <a:t>, Eric Trépo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Department of Gastroenterology, Hepatopancreatology and Digestive Oncology, Hôpital Universitaire de Bruxelles, Université Libre de Bruxelles, Brussels, Belgium; Laboratory of Experimental Gastroenterology, Université Libre de Bruxelles, Brussels, Belgium; Department of Hepatogastroenterology, Hôpital Pitié Salpêtrière-Assistance Publique-Hôpitaux de Paris,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Hospital Clínic De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European Foundation for the Study of Chronic Liver Failure (EF CLIF) and Grifols Chair,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Université Paris Est Créteil, INSERM, IMRB, Equipe CEpiA (Clinical Epidemiology and Ageing), Unité de Recherche Clinique (URC Mondor), Service de Santé Publique, Assistance Publique Hôpitaux de Paris (AP-HP), Hôpitaux </a:t>
            </a:r>
            <a:r>
              <a:rPr lang="en-GB" sz="1200" i="1" kern="1200" dirty="0" err="1">
                <a:solidFill>
                  <a:schemeClr val="tx1"/>
                </a:solidFill>
                <a:effectLst/>
                <a:latin typeface="+mn-lt"/>
                <a:ea typeface="+mn-ea"/>
                <a:cs typeface="+mn-cs"/>
              </a:rPr>
              <a:t>Universitaires</a:t>
            </a:r>
            <a:r>
              <a:rPr lang="en-GB" sz="1200" i="1" kern="1200" dirty="0">
                <a:solidFill>
                  <a:schemeClr val="tx1"/>
                </a:solidFill>
                <a:effectLst/>
                <a:latin typeface="+mn-lt"/>
                <a:ea typeface="+mn-ea"/>
                <a:cs typeface="+mn-cs"/>
              </a:rPr>
              <a:t> Henri Mondor, F-94000, </a:t>
            </a:r>
            <a:r>
              <a:rPr lang="en-GB" sz="1200" i="1" kern="1200" dirty="0" err="1">
                <a:solidFill>
                  <a:schemeClr val="tx1"/>
                </a:solidFill>
                <a:effectLst/>
                <a:latin typeface="+mn-lt"/>
                <a:ea typeface="+mn-ea"/>
                <a:cs typeface="+mn-cs"/>
              </a:rPr>
              <a:t>Créteil</a:t>
            </a:r>
            <a:r>
              <a:rPr lang="en-GB" sz="1200" i="1" kern="1200" dirty="0">
                <a:solidFill>
                  <a:schemeClr val="tx1"/>
                </a:solidFill>
                <a:effectLst/>
                <a:latin typeface="+mn-lt"/>
                <a:ea typeface="+mn-ea"/>
                <a:cs typeface="+mn-cs"/>
              </a:rPr>
              <a:t>,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Breast Cancer Translational Research Laboratory J-C </a:t>
            </a:r>
            <a:r>
              <a:rPr lang="en-GB" sz="1200" i="1" kern="1200" dirty="0" err="1">
                <a:solidFill>
                  <a:schemeClr val="tx1"/>
                </a:solidFill>
                <a:effectLst/>
                <a:latin typeface="+mn-lt"/>
                <a:ea typeface="+mn-ea"/>
                <a:cs typeface="+mn-cs"/>
              </a:rPr>
              <a:t>Heuson</a:t>
            </a:r>
            <a:r>
              <a:rPr lang="en-GB" sz="1200" i="1" kern="1200" dirty="0">
                <a:solidFill>
                  <a:schemeClr val="tx1"/>
                </a:solidFill>
                <a:effectLst/>
                <a:latin typeface="+mn-lt"/>
                <a:ea typeface="+mn-ea"/>
                <a:cs typeface="+mn-cs"/>
              </a:rPr>
              <a:t>, Université Libre de Bruxelles (ULB), </a:t>
            </a:r>
            <a:r>
              <a:rPr lang="en-GB" sz="1200" i="1" kern="1200" dirty="0" err="1">
                <a:solidFill>
                  <a:schemeClr val="tx1"/>
                </a:solidFill>
                <a:effectLst/>
                <a:latin typeface="+mn-lt"/>
                <a:ea typeface="+mn-ea"/>
                <a:cs typeface="+mn-cs"/>
              </a:rPr>
              <a:t>Hôpital</a:t>
            </a:r>
            <a:r>
              <a:rPr lang="en-GB" sz="1200" i="1" kern="1200" dirty="0">
                <a:solidFill>
                  <a:schemeClr val="tx1"/>
                </a:solidFill>
                <a:effectLst/>
                <a:latin typeface="+mn-lt"/>
                <a:ea typeface="+mn-ea"/>
                <a:cs typeface="+mn-cs"/>
              </a:rPr>
              <a:t> Universitaire de Bruxelles (HUB), </a:t>
            </a:r>
            <a:r>
              <a:rPr lang="en-GB" sz="1200" i="1" kern="1200" dirty="0" err="1">
                <a:solidFill>
                  <a:schemeClr val="tx1"/>
                </a:solidFill>
                <a:effectLst/>
                <a:latin typeface="+mn-lt"/>
                <a:ea typeface="+mn-ea"/>
                <a:cs typeface="+mn-cs"/>
              </a:rPr>
              <a:t>Institut</a:t>
            </a:r>
            <a:r>
              <a:rPr lang="en-GB" sz="1200" i="1" kern="1200" dirty="0">
                <a:solidFill>
                  <a:schemeClr val="tx1"/>
                </a:solidFill>
                <a:effectLst/>
                <a:latin typeface="+mn-lt"/>
                <a:ea typeface="+mn-ea"/>
                <a:cs typeface="+mn-cs"/>
              </a:rPr>
              <a:t> Jules Bordet, Brussels, Brussels,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Centro Nacional de </a:t>
            </a:r>
            <a:r>
              <a:rPr lang="en-GB" sz="1200" i="1" kern="1200" dirty="0" err="1">
                <a:solidFill>
                  <a:schemeClr val="tx1"/>
                </a:solidFill>
                <a:effectLst/>
                <a:latin typeface="+mn-lt"/>
                <a:ea typeface="+mn-ea"/>
                <a:cs typeface="+mn-cs"/>
              </a:rPr>
              <a:t>Análisis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Genómico</a:t>
            </a:r>
            <a:r>
              <a:rPr lang="en-GB" sz="1200" i="1" kern="1200" dirty="0">
                <a:solidFill>
                  <a:schemeClr val="tx1"/>
                </a:solidFill>
                <a:effectLst/>
                <a:latin typeface="+mn-lt"/>
                <a:ea typeface="+mn-ea"/>
                <a:cs typeface="+mn-cs"/>
              </a:rPr>
              <a:t>, C/</a:t>
            </a:r>
            <a:r>
              <a:rPr lang="en-GB" sz="1200" i="1" kern="1200" dirty="0" err="1">
                <a:solidFill>
                  <a:schemeClr val="tx1"/>
                </a:solidFill>
                <a:effectLst/>
                <a:latin typeface="+mn-lt"/>
                <a:ea typeface="+mn-ea"/>
                <a:cs typeface="+mn-cs"/>
              </a:rPr>
              <a:t>Baldiri</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Reixac</a:t>
            </a:r>
            <a:r>
              <a:rPr lang="en-GB" sz="1200" i="1" kern="1200" dirty="0">
                <a:solidFill>
                  <a:schemeClr val="tx1"/>
                </a:solidFill>
                <a:effectLst/>
                <a:latin typeface="+mn-lt"/>
                <a:ea typeface="+mn-ea"/>
                <a:cs typeface="+mn-cs"/>
              </a:rPr>
              <a:t> 4, 08028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Department of Medicine I, University Medical </a:t>
            </a:r>
            <a:r>
              <a:rPr lang="en-GB" sz="1200" i="1" kern="1200" dirty="0" err="1">
                <a:solidFill>
                  <a:schemeClr val="tx1"/>
                </a:solidFill>
                <a:effectLst/>
                <a:latin typeface="+mn-lt"/>
                <a:ea typeface="+mn-ea"/>
                <a:cs typeface="+mn-cs"/>
              </a:rPr>
              <a:t>Center</a:t>
            </a:r>
            <a:r>
              <a:rPr lang="en-GB" sz="1200" i="1" kern="1200" dirty="0">
                <a:solidFill>
                  <a:schemeClr val="tx1"/>
                </a:solidFill>
                <a:effectLst/>
                <a:latin typeface="+mn-lt"/>
                <a:ea typeface="+mn-ea"/>
                <a:cs typeface="+mn-cs"/>
              </a:rPr>
              <a:t> Schleswig-Holstein, Lübeck 23562, Lubeck,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8</a:t>
            </a:r>
            <a:r>
              <a:rPr lang="en-GB" sz="1200" i="1" kern="1200" dirty="0">
                <a:solidFill>
                  <a:schemeClr val="tx1"/>
                </a:solidFill>
                <a:effectLst/>
                <a:latin typeface="+mn-lt"/>
                <a:ea typeface="+mn-ea"/>
                <a:cs typeface="+mn-cs"/>
              </a:rPr>
              <a:t>Department of </a:t>
            </a:r>
            <a:r>
              <a:rPr lang="en-GB" sz="1200" i="1" kern="1200" dirty="0" err="1">
                <a:solidFill>
                  <a:schemeClr val="tx1"/>
                </a:solidFill>
                <a:effectLst/>
                <a:latin typeface="+mn-lt"/>
                <a:ea typeface="+mn-ea"/>
                <a:cs typeface="+mn-cs"/>
              </a:rPr>
              <a:t>Hepatogastroenterology</a:t>
            </a:r>
            <a:r>
              <a:rPr lang="en-GB" sz="1200" i="1" kern="1200" dirty="0">
                <a:solidFill>
                  <a:schemeClr val="tx1"/>
                </a:solidFill>
                <a:effectLst/>
                <a:latin typeface="+mn-lt"/>
                <a:ea typeface="+mn-ea"/>
                <a:cs typeface="+mn-cs"/>
              </a:rPr>
              <a:t>, Institute for Clinical and Experimental Medicine, 14021 Prague, Czech Republic</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9</a:t>
            </a:r>
            <a:r>
              <a:rPr lang="en-GB" sz="1200" i="1" kern="1200" dirty="0">
                <a:solidFill>
                  <a:schemeClr val="tx1"/>
                </a:solidFill>
                <a:effectLst/>
                <a:latin typeface="+mn-lt"/>
                <a:ea typeface="+mn-ea"/>
                <a:cs typeface="+mn-cs"/>
              </a:rPr>
              <a:t>Laboratory of Experimental Hepatology, </a:t>
            </a:r>
            <a:r>
              <a:rPr lang="en-GB" sz="1200" i="1" kern="1200" dirty="0" err="1">
                <a:solidFill>
                  <a:schemeClr val="tx1"/>
                </a:solidFill>
                <a:effectLst/>
                <a:latin typeface="+mn-lt"/>
                <a:ea typeface="+mn-ea"/>
                <a:cs typeface="+mn-cs"/>
              </a:rPr>
              <a:t>Center</a:t>
            </a:r>
            <a:r>
              <a:rPr lang="en-GB" sz="1200" i="1" kern="1200" dirty="0">
                <a:solidFill>
                  <a:schemeClr val="tx1"/>
                </a:solidFill>
                <a:effectLst/>
                <a:latin typeface="+mn-lt"/>
                <a:ea typeface="+mn-ea"/>
                <a:cs typeface="+mn-cs"/>
              </a:rPr>
              <a:t> for Experimental Medicine, Institute for Clinical &amp; Experimental Medicine, Prague, Czech Republic</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10</a:t>
            </a:r>
            <a:r>
              <a:rPr lang="en-GB" sz="1200" i="1" kern="1200" dirty="0">
                <a:solidFill>
                  <a:schemeClr val="tx1"/>
                </a:solidFill>
                <a:effectLst/>
                <a:latin typeface="+mn-lt"/>
                <a:ea typeface="+mn-ea"/>
                <a:cs typeface="+mn-cs"/>
              </a:rPr>
              <a:t>Division of Gastroenterology, Department of Internal Medicine, Faculty of Medicine, University of Debrecen, Debrecen, Hungary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11</a:t>
            </a:r>
            <a:r>
              <a:rPr lang="en-GB" sz="1200" i="1" kern="1200" dirty="0">
                <a:solidFill>
                  <a:schemeClr val="tx1"/>
                </a:solidFill>
                <a:effectLst/>
                <a:latin typeface="+mn-lt"/>
                <a:ea typeface="+mn-ea"/>
                <a:cs typeface="+mn-cs"/>
              </a:rPr>
              <a:t>Department of Gastroenterology, Hospital das </a:t>
            </a:r>
            <a:r>
              <a:rPr lang="en-GB" sz="1200" i="1" kern="1200" dirty="0" err="1">
                <a:solidFill>
                  <a:schemeClr val="tx1"/>
                </a:solidFill>
                <a:effectLst/>
                <a:latin typeface="+mn-lt"/>
                <a:ea typeface="+mn-ea"/>
                <a:cs typeface="+mn-cs"/>
              </a:rPr>
              <a:t>Clínicas</a:t>
            </a:r>
            <a:r>
              <a:rPr lang="en-GB" sz="1200" i="1" kern="1200" dirty="0">
                <a:solidFill>
                  <a:schemeClr val="tx1"/>
                </a:solidFill>
                <a:effectLst/>
                <a:latin typeface="+mn-lt"/>
                <a:ea typeface="+mn-ea"/>
                <a:cs typeface="+mn-cs"/>
              </a:rPr>
              <a:t>, University of Sao Paulo School of Medicine, Sao Paulo,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12</a:t>
            </a:r>
            <a:r>
              <a:rPr lang="en-GB" sz="1200" i="1" kern="1200" dirty="0">
                <a:solidFill>
                  <a:schemeClr val="tx1"/>
                </a:solidFill>
                <a:effectLst/>
                <a:latin typeface="+mn-lt"/>
                <a:ea typeface="+mn-ea"/>
                <a:cs typeface="+mn-cs"/>
              </a:rPr>
              <a:t>Unit of Semeiotics, Liver and Alcohol-related Diseases, IRCCS Azienda </a:t>
            </a:r>
            <a:r>
              <a:rPr lang="en-GB" sz="1200" i="1" kern="1200" dirty="0" err="1">
                <a:solidFill>
                  <a:schemeClr val="tx1"/>
                </a:solidFill>
                <a:effectLst/>
                <a:latin typeface="+mn-lt"/>
                <a:ea typeface="+mn-ea"/>
                <a:cs typeface="+mn-cs"/>
              </a:rPr>
              <a:t>Ospedaliera-Universitaria</a:t>
            </a:r>
            <a:r>
              <a:rPr lang="en-GB" sz="1200" i="1" kern="1200" dirty="0">
                <a:solidFill>
                  <a:schemeClr val="tx1"/>
                </a:solidFill>
                <a:effectLst/>
                <a:latin typeface="+mn-lt"/>
                <a:ea typeface="+mn-ea"/>
                <a:cs typeface="+mn-cs"/>
              </a:rPr>
              <a:t> di Bologna, Italy; Department of Medical and Surgical Sciences, University of Bologna,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13</a:t>
            </a:r>
            <a:r>
              <a:rPr lang="en-GB" sz="1200" i="1" kern="1200" dirty="0">
                <a:solidFill>
                  <a:schemeClr val="tx1"/>
                </a:solidFill>
                <a:effectLst/>
                <a:latin typeface="+mn-lt"/>
                <a:ea typeface="+mn-ea"/>
                <a:cs typeface="+mn-cs"/>
              </a:rPr>
              <a:t>IRCCS Azienda </a:t>
            </a:r>
            <a:r>
              <a:rPr lang="en-GB" sz="1200" i="1" kern="1200" dirty="0" err="1">
                <a:solidFill>
                  <a:schemeClr val="tx1"/>
                </a:solidFill>
                <a:effectLst/>
                <a:latin typeface="+mn-lt"/>
                <a:ea typeface="+mn-ea"/>
                <a:cs typeface="+mn-cs"/>
              </a:rPr>
              <a:t>Ospedaliero-Universitaria</a:t>
            </a:r>
            <a:r>
              <a:rPr lang="en-GB" sz="1200" i="1" kern="1200" dirty="0">
                <a:solidFill>
                  <a:schemeClr val="tx1"/>
                </a:solidFill>
                <a:effectLst/>
                <a:latin typeface="+mn-lt"/>
                <a:ea typeface="+mn-ea"/>
                <a:cs typeface="+mn-cs"/>
              </a:rPr>
              <a:t> di Bologna, Unit of Semeiotics, Liver and Alcohol-related Diseases, Bologna,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14</a:t>
            </a:r>
            <a:r>
              <a:rPr lang="en-GB" sz="1200" i="1" kern="1200" dirty="0">
                <a:solidFill>
                  <a:schemeClr val="tx1"/>
                </a:solidFill>
                <a:effectLst/>
                <a:latin typeface="+mn-lt"/>
                <a:ea typeface="+mn-ea"/>
                <a:cs typeface="+mn-cs"/>
              </a:rPr>
              <a:t>Gastroenterology and Hepatology Unit, Hospital Universitário Cassiano Antônio Moraes, </a:t>
            </a:r>
            <a:r>
              <a:rPr lang="en-GB" sz="1200" i="1" kern="1200" dirty="0" err="1">
                <a:solidFill>
                  <a:schemeClr val="tx1"/>
                </a:solidFill>
                <a:effectLst/>
                <a:latin typeface="+mn-lt"/>
                <a:ea typeface="+mn-ea"/>
                <a:cs typeface="+mn-cs"/>
              </a:rPr>
              <a:t>Universidade</a:t>
            </a:r>
            <a:r>
              <a:rPr lang="en-GB" sz="1200" i="1" kern="1200" dirty="0">
                <a:solidFill>
                  <a:schemeClr val="tx1"/>
                </a:solidFill>
                <a:effectLst/>
                <a:latin typeface="+mn-lt"/>
                <a:ea typeface="+mn-ea"/>
                <a:cs typeface="+mn-cs"/>
              </a:rPr>
              <a:t> Federal do Espírito Santo, Vitória,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15</a:t>
            </a:r>
            <a:r>
              <a:rPr lang="en-GB" sz="1200" i="1" kern="1200" dirty="0">
                <a:solidFill>
                  <a:schemeClr val="tx1"/>
                </a:solidFill>
                <a:effectLst/>
                <a:latin typeface="+mn-lt"/>
                <a:ea typeface="+mn-ea"/>
                <a:cs typeface="+mn-cs"/>
              </a:rPr>
              <a:t>Division of Gastroenterology and Hepatology, A.O.U. Città della Salute e della </a:t>
            </a:r>
            <a:r>
              <a:rPr lang="en-GB" sz="1200" i="1" kern="1200" dirty="0" err="1">
                <a:solidFill>
                  <a:schemeClr val="tx1"/>
                </a:solidFill>
                <a:effectLst/>
                <a:latin typeface="+mn-lt"/>
                <a:ea typeface="+mn-ea"/>
                <a:cs typeface="+mn-cs"/>
              </a:rPr>
              <a:t>Scienza</a:t>
            </a:r>
            <a:r>
              <a:rPr lang="en-GB" sz="1200" i="1" kern="1200" dirty="0">
                <a:solidFill>
                  <a:schemeClr val="tx1"/>
                </a:solidFill>
                <a:effectLst/>
                <a:latin typeface="+mn-lt"/>
                <a:ea typeface="+mn-ea"/>
                <a:cs typeface="+mn-cs"/>
              </a:rPr>
              <a:t> di Torino, University of Turin, Turin,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16</a:t>
            </a:r>
            <a:r>
              <a:rPr lang="en-GB" sz="1200" i="1" kern="1200" dirty="0">
                <a:solidFill>
                  <a:schemeClr val="tx1"/>
                </a:solidFill>
                <a:effectLst/>
                <a:latin typeface="+mn-lt"/>
                <a:ea typeface="+mn-ea"/>
                <a:cs typeface="+mn-cs"/>
              </a:rPr>
              <a:t>Gastroenterology and Hepatology Unit, </a:t>
            </a:r>
            <a:r>
              <a:rPr lang="en-GB" sz="1200" i="1" kern="1200" dirty="0" err="1">
                <a:solidFill>
                  <a:schemeClr val="tx1"/>
                </a:solidFill>
                <a:effectLst/>
                <a:latin typeface="+mn-lt"/>
                <a:ea typeface="+mn-ea"/>
                <a:cs typeface="+mn-cs"/>
              </a:rPr>
              <a:t>Bonsucesso</a:t>
            </a:r>
            <a:r>
              <a:rPr lang="en-GB" sz="1200" i="1" kern="1200" dirty="0">
                <a:solidFill>
                  <a:schemeClr val="tx1"/>
                </a:solidFill>
                <a:effectLst/>
                <a:latin typeface="+mn-lt"/>
                <a:ea typeface="+mn-ea"/>
                <a:cs typeface="+mn-cs"/>
              </a:rPr>
              <a:t> Federal Hospital (Ministry of Health), Rio de Janeiro,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17</a:t>
            </a:r>
            <a:r>
              <a:rPr lang="en-GB" sz="1200" i="1" kern="1200" dirty="0">
                <a:solidFill>
                  <a:schemeClr val="tx1"/>
                </a:solidFill>
                <a:effectLst/>
                <a:latin typeface="+mn-lt"/>
                <a:ea typeface="+mn-ea"/>
                <a:cs typeface="+mn-cs"/>
              </a:rPr>
              <a:t>Department of Gastroenterology &amp; Hepatology, Division of Liver and Biliopancreatic disorders, UZ Leuven, KU LEUVEN, Leuven,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18</a:t>
            </a:r>
            <a:r>
              <a:rPr lang="en-GB" sz="1200" i="1" kern="1200" dirty="0">
                <a:solidFill>
                  <a:schemeClr val="tx1"/>
                </a:solidFill>
                <a:effectLst/>
                <a:latin typeface="+mn-lt"/>
                <a:ea typeface="+mn-ea"/>
                <a:cs typeface="+mn-cs"/>
              </a:rPr>
              <a:t>Liver Unit and Department of Research, Hospital Italiano de Buenos Aires, Buenos </a:t>
            </a:r>
            <a:r>
              <a:rPr lang="en-GB" sz="1200" i="1" kern="1200" dirty="0" err="1">
                <a:solidFill>
                  <a:schemeClr val="tx1"/>
                </a:solidFill>
                <a:effectLst/>
                <a:latin typeface="+mn-lt"/>
                <a:ea typeface="+mn-ea"/>
                <a:cs typeface="+mn-cs"/>
              </a:rPr>
              <a:t>aires</a:t>
            </a:r>
            <a:r>
              <a:rPr lang="en-GB" sz="1200" i="1" kern="1200" dirty="0">
                <a:solidFill>
                  <a:schemeClr val="tx1"/>
                </a:solidFill>
                <a:effectLst/>
                <a:latin typeface="+mn-lt"/>
                <a:ea typeface="+mn-ea"/>
                <a:cs typeface="+mn-cs"/>
              </a:rPr>
              <a:t>, Argentina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19</a:t>
            </a:r>
            <a:r>
              <a:rPr lang="en-GB" sz="1200" i="1" kern="1200" dirty="0">
                <a:solidFill>
                  <a:schemeClr val="tx1"/>
                </a:solidFill>
                <a:effectLst/>
                <a:latin typeface="+mn-lt"/>
                <a:ea typeface="+mn-ea"/>
                <a:cs typeface="+mn-cs"/>
              </a:rPr>
              <a:t>University of Padova, Padova,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20</a:t>
            </a:r>
            <a:r>
              <a:rPr lang="en-GB" sz="1200" i="1" kern="1200" dirty="0">
                <a:solidFill>
                  <a:schemeClr val="tx1"/>
                </a:solidFill>
                <a:effectLst/>
                <a:latin typeface="+mn-lt"/>
                <a:ea typeface="+mn-ea"/>
                <a:cs typeface="+mn-cs"/>
              </a:rPr>
              <a:t>Federal University of Health Sciences of Porto Alegre, and Gastroenterology and Hepatology Unit, </a:t>
            </a:r>
            <a:r>
              <a:rPr lang="en-GB" sz="1200" i="1" kern="1200" dirty="0" err="1">
                <a:solidFill>
                  <a:schemeClr val="tx1"/>
                </a:solidFill>
                <a:effectLst/>
                <a:latin typeface="+mn-lt"/>
                <a:ea typeface="+mn-ea"/>
                <a:cs typeface="+mn-cs"/>
              </a:rPr>
              <a:t>Irmandade</a:t>
            </a:r>
            <a:r>
              <a:rPr lang="en-GB" sz="1200" i="1" kern="1200" dirty="0">
                <a:solidFill>
                  <a:schemeClr val="tx1"/>
                </a:solidFill>
                <a:effectLst/>
                <a:latin typeface="+mn-lt"/>
                <a:ea typeface="+mn-ea"/>
                <a:cs typeface="+mn-cs"/>
              </a:rPr>
              <a:t> Santa Casa de </a:t>
            </a:r>
            <a:r>
              <a:rPr lang="en-GB" sz="1200" i="1" kern="1200" dirty="0" err="1">
                <a:solidFill>
                  <a:schemeClr val="tx1"/>
                </a:solidFill>
                <a:effectLst/>
                <a:latin typeface="+mn-lt"/>
                <a:ea typeface="+mn-ea"/>
                <a:cs typeface="+mn-cs"/>
              </a:rPr>
              <a:t>Misericórdia</a:t>
            </a:r>
            <a:r>
              <a:rPr lang="en-GB" sz="1200" i="1" kern="1200" dirty="0">
                <a:solidFill>
                  <a:schemeClr val="tx1"/>
                </a:solidFill>
                <a:effectLst/>
                <a:latin typeface="+mn-lt"/>
                <a:ea typeface="+mn-ea"/>
                <a:cs typeface="+mn-cs"/>
              </a:rPr>
              <a:t> de Porto Alegre, Porto Alegre,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21</a:t>
            </a:r>
            <a:r>
              <a:rPr lang="en-GB" sz="1200" i="1" kern="1200" dirty="0">
                <a:solidFill>
                  <a:schemeClr val="tx1"/>
                </a:solidFill>
                <a:effectLst/>
                <a:latin typeface="+mn-lt"/>
                <a:ea typeface="+mn-ea"/>
                <a:cs typeface="+mn-cs"/>
              </a:rPr>
              <a:t>Department of Digestive Surgery and Transplantation, </a:t>
            </a:r>
            <a:r>
              <a:rPr lang="en-GB" sz="1200" i="1" kern="1200" dirty="0" err="1">
                <a:solidFill>
                  <a:schemeClr val="tx1"/>
                </a:solidFill>
                <a:effectLst/>
                <a:latin typeface="+mn-lt"/>
                <a:ea typeface="+mn-ea"/>
                <a:cs typeface="+mn-cs"/>
              </a:rPr>
              <a:t>Hôpital</a:t>
            </a:r>
            <a:r>
              <a:rPr lang="en-GB" sz="1200" i="1" kern="1200" dirty="0">
                <a:solidFill>
                  <a:schemeClr val="tx1"/>
                </a:solidFill>
                <a:effectLst/>
                <a:latin typeface="+mn-lt"/>
                <a:ea typeface="+mn-ea"/>
                <a:cs typeface="+mn-cs"/>
              </a:rPr>
              <a:t> Universitaire de Bruxelles, Université Libre de Bruxelles, Brussels,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22</a:t>
            </a:r>
            <a:r>
              <a:rPr lang="en-GB" sz="1200" i="1" kern="1200" dirty="0">
                <a:solidFill>
                  <a:schemeClr val="tx1"/>
                </a:solidFill>
                <a:effectLst/>
                <a:latin typeface="+mn-lt"/>
                <a:ea typeface="+mn-ea"/>
                <a:cs typeface="+mn-cs"/>
              </a:rPr>
              <a:t>Université Lille, CHU de Lille, Service des maladies de </a:t>
            </a:r>
            <a:r>
              <a:rPr lang="en-GB" sz="1200" i="1" kern="1200" dirty="0" err="1">
                <a:solidFill>
                  <a:schemeClr val="tx1"/>
                </a:solidFill>
                <a:effectLst/>
                <a:latin typeface="+mn-lt"/>
                <a:ea typeface="+mn-ea"/>
                <a:cs typeface="+mn-cs"/>
              </a:rPr>
              <a:t>l'appareil</a:t>
            </a:r>
            <a:r>
              <a:rPr lang="en-GB" sz="1200" i="1" kern="1200" dirty="0">
                <a:solidFill>
                  <a:schemeClr val="tx1"/>
                </a:solidFill>
                <a:effectLst/>
                <a:latin typeface="+mn-lt"/>
                <a:ea typeface="+mn-ea"/>
                <a:cs typeface="+mn-cs"/>
              </a:rPr>
              <a:t> digestif, </a:t>
            </a:r>
            <a:r>
              <a:rPr lang="en-GB" sz="1200" i="1" kern="1200" dirty="0" err="1">
                <a:solidFill>
                  <a:schemeClr val="tx1"/>
                </a:solidFill>
                <a:effectLst/>
                <a:latin typeface="+mn-lt"/>
                <a:ea typeface="+mn-ea"/>
                <a:cs typeface="+mn-cs"/>
              </a:rPr>
              <a:t>Hôpital</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Huriez</a:t>
            </a:r>
            <a:r>
              <a:rPr lang="en-GB" sz="1200" i="1" kern="1200" dirty="0">
                <a:solidFill>
                  <a:schemeClr val="tx1"/>
                </a:solidFill>
                <a:effectLst/>
                <a:latin typeface="+mn-lt"/>
                <a:ea typeface="+mn-ea"/>
                <a:cs typeface="+mn-cs"/>
              </a:rPr>
              <a:t>, INFINITE-U1286, Lille,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23</a:t>
            </a:r>
            <a:r>
              <a:rPr lang="en-GB" sz="1200" i="1" kern="1200" dirty="0">
                <a:solidFill>
                  <a:schemeClr val="tx1"/>
                </a:solidFill>
                <a:effectLst/>
                <a:latin typeface="+mn-lt"/>
                <a:ea typeface="+mn-ea"/>
                <a:cs typeface="+mn-cs"/>
              </a:rPr>
              <a:t>JW Goethe University Hospital, Frankfurt,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24</a:t>
            </a:r>
            <a:r>
              <a:rPr lang="en-GB" sz="1200" i="1" kern="1200" dirty="0">
                <a:solidFill>
                  <a:schemeClr val="tx1"/>
                </a:solidFill>
                <a:effectLst/>
                <a:latin typeface="+mn-lt"/>
                <a:ea typeface="+mn-ea"/>
                <a:cs typeface="+mn-cs"/>
              </a:rPr>
              <a:t>Departamento de </a:t>
            </a:r>
            <a:r>
              <a:rPr lang="en-GB" sz="1200" i="1" kern="1200" dirty="0" err="1">
                <a:solidFill>
                  <a:schemeClr val="tx1"/>
                </a:solidFill>
                <a:effectLst/>
                <a:latin typeface="+mn-lt"/>
                <a:ea typeface="+mn-ea"/>
                <a:cs typeface="+mn-cs"/>
              </a:rPr>
              <a:t>Gastroenterología</a:t>
            </a:r>
            <a:r>
              <a:rPr lang="en-GB" sz="1200" i="1" kern="1200" dirty="0">
                <a:solidFill>
                  <a:schemeClr val="tx1"/>
                </a:solidFill>
                <a:effectLst/>
                <a:latin typeface="+mn-lt"/>
                <a:ea typeface="+mn-ea"/>
                <a:cs typeface="+mn-cs"/>
              </a:rPr>
              <a:t>, Instituto Nacional de </a:t>
            </a:r>
            <a:r>
              <a:rPr lang="en-GB" sz="1200" i="1" kern="1200" dirty="0" err="1">
                <a:solidFill>
                  <a:schemeClr val="tx1"/>
                </a:solidFill>
                <a:effectLst/>
                <a:latin typeface="+mn-lt"/>
                <a:ea typeface="+mn-ea"/>
                <a:cs typeface="+mn-cs"/>
              </a:rPr>
              <a:t>Ciencias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Médicas</a:t>
            </a:r>
            <a:r>
              <a:rPr lang="en-GB" sz="1200" i="1" kern="1200" dirty="0">
                <a:solidFill>
                  <a:schemeClr val="tx1"/>
                </a:solidFill>
                <a:effectLst/>
                <a:latin typeface="+mn-lt"/>
                <a:ea typeface="+mn-ea"/>
                <a:cs typeface="+mn-cs"/>
              </a:rPr>
              <a:t> y Nutrición 'Salvador </a:t>
            </a:r>
            <a:r>
              <a:rPr lang="en-GB" sz="1200" i="1" kern="1200" dirty="0" err="1">
                <a:solidFill>
                  <a:schemeClr val="tx1"/>
                </a:solidFill>
                <a:effectLst/>
                <a:latin typeface="+mn-lt"/>
                <a:ea typeface="+mn-ea"/>
                <a:cs typeface="+mn-cs"/>
              </a:rPr>
              <a:t>Zubirán</a:t>
            </a:r>
            <a:r>
              <a:rPr lang="en-GB" sz="1200" i="1" kern="1200" dirty="0">
                <a:solidFill>
                  <a:schemeClr val="tx1"/>
                </a:solidFill>
                <a:effectLst/>
                <a:latin typeface="+mn-lt"/>
                <a:ea typeface="+mn-ea"/>
                <a:cs typeface="+mn-cs"/>
              </a:rPr>
              <a:t>', Mexico City, Mexico</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25</a:t>
            </a:r>
            <a:r>
              <a:rPr lang="en-GB" sz="1200" i="1" kern="1200" dirty="0">
                <a:solidFill>
                  <a:schemeClr val="tx1"/>
                </a:solidFill>
                <a:effectLst/>
                <a:latin typeface="+mn-lt"/>
                <a:ea typeface="+mn-ea"/>
                <a:cs typeface="+mn-cs"/>
              </a:rPr>
              <a:t>Liver Unit, Hospital Universitario Vall </a:t>
            </a:r>
            <a:r>
              <a:rPr lang="en-GB" sz="1200" i="1" kern="1200" dirty="0" err="1">
                <a:solidFill>
                  <a:schemeClr val="tx1"/>
                </a:solidFill>
                <a:effectLst/>
                <a:latin typeface="+mn-lt"/>
                <a:ea typeface="+mn-ea"/>
                <a:cs typeface="+mn-cs"/>
              </a:rPr>
              <a:t>d´Hebron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Facultad</a:t>
            </a:r>
            <a:r>
              <a:rPr lang="en-GB" sz="1200" i="1" kern="1200" dirty="0">
                <a:solidFill>
                  <a:schemeClr val="tx1"/>
                </a:solidFill>
                <a:effectLst/>
                <a:latin typeface="+mn-lt"/>
                <a:ea typeface="+mn-ea"/>
                <a:cs typeface="+mn-cs"/>
              </a:rPr>
              <a:t> de Medicina, Universidad </a:t>
            </a:r>
            <a:r>
              <a:rPr lang="en-GB" sz="1200" i="1" kern="1200" dirty="0" err="1">
                <a:solidFill>
                  <a:schemeClr val="tx1"/>
                </a:solidFill>
                <a:effectLst/>
                <a:latin typeface="+mn-lt"/>
                <a:ea typeface="+mn-ea"/>
                <a:cs typeface="+mn-cs"/>
              </a:rPr>
              <a:t>Autónoma</a:t>
            </a:r>
            <a:r>
              <a:rPr lang="en-GB" sz="1200" i="1" kern="1200" dirty="0">
                <a:solidFill>
                  <a:schemeClr val="tx1"/>
                </a:solidFill>
                <a:effectLst/>
                <a:latin typeface="+mn-lt"/>
                <a:ea typeface="+mn-ea"/>
                <a:cs typeface="+mn-cs"/>
              </a:rPr>
              <a:t> de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26</a:t>
            </a:r>
            <a:r>
              <a:rPr lang="en-GB" sz="1200" i="1" kern="1200" dirty="0">
                <a:solidFill>
                  <a:schemeClr val="tx1"/>
                </a:solidFill>
                <a:effectLst/>
                <a:latin typeface="+mn-lt"/>
                <a:ea typeface="+mn-ea"/>
                <a:cs typeface="+mn-cs"/>
              </a:rPr>
              <a:t>Hospital de Base do Distrito Federal, Brasilia,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27</a:t>
            </a:r>
            <a:r>
              <a:rPr lang="en-GB" sz="1200" i="1" kern="1200" dirty="0">
                <a:solidFill>
                  <a:schemeClr val="tx1"/>
                </a:solidFill>
                <a:effectLst/>
                <a:latin typeface="+mn-lt"/>
                <a:ea typeface="+mn-ea"/>
                <a:cs typeface="+mn-cs"/>
              </a:rPr>
              <a:t>UCL Medical School, Royal Free Hospital,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28</a:t>
            </a:r>
            <a:r>
              <a:rPr lang="en-GB" sz="1200" i="1" kern="1200" dirty="0">
                <a:solidFill>
                  <a:schemeClr val="tx1"/>
                </a:solidFill>
                <a:effectLst/>
                <a:latin typeface="+mn-lt"/>
                <a:ea typeface="+mn-ea"/>
                <a:cs typeface="+mn-cs"/>
              </a:rPr>
              <a:t>Departamento de </a:t>
            </a:r>
            <a:r>
              <a:rPr lang="en-GB" sz="1200" i="1" kern="1200" dirty="0" err="1">
                <a:solidFill>
                  <a:schemeClr val="tx1"/>
                </a:solidFill>
                <a:effectLst/>
                <a:latin typeface="+mn-lt"/>
                <a:ea typeface="+mn-ea"/>
                <a:cs typeface="+mn-cs"/>
              </a:rPr>
              <a:t>Gastroenterología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Facultad</a:t>
            </a:r>
            <a:r>
              <a:rPr lang="en-GB" sz="1200" i="1" kern="1200" dirty="0">
                <a:solidFill>
                  <a:schemeClr val="tx1"/>
                </a:solidFill>
                <a:effectLst/>
                <a:latin typeface="+mn-lt"/>
                <a:ea typeface="+mn-ea"/>
                <a:cs typeface="+mn-cs"/>
              </a:rPr>
              <a:t> de Medicina, Pontificia Universidad Católica de Chile, Santiago, Chile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29</a:t>
            </a:r>
            <a:r>
              <a:rPr lang="en-GB" sz="1200" i="1" kern="1200" dirty="0">
                <a:solidFill>
                  <a:schemeClr val="tx1"/>
                </a:solidFill>
                <a:effectLst/>
                <a:latin typeface="+mn-lt"/>
                <a:ea typeface="+mn-ea"/>
                <a:cs typeface="+mn-cs"/>
              </a:rPr>
              <a:t>Gastrointestinal and Liver Unit, Hospital de </a:t>
            </a:r>
            <a:r>
              <a:rPr lang="en-GB" sz="1200" i="1" kern="1200" dirty="0" err="1">
                <a:solidFill>
                  <a:schemeClr val="tx1"/>
                </a:solidFill>
                <a:effectLst/>
                <a:latin typeface="+mn-lt"/>
                <a:ea typeface="+mn-ea"/>
                <a:cs typeface="+mn-cs"/>
              </a:rPr>
              <a:t>Clínicas</a:t>
            </a:r>
            <a:r>
              <a:rPr lang="en-GB" sz="1200" i="1" kern="1200" dirty="0">
                <a:solidFill>
                  <a:schemeClr val="tx1"/>
                </a:solidFill>
                <a:effectLst/>
                <a:latin typeface="+mn-lt"/>
                <a:ea typeface="+mn-ea"/>
                <a:cs typeface="+mn-cs"/>
              </a:rPr>
              <a:t> de Porto Alegre, </a:t>
            </a:r>
            <a:r>
              <a:rPr lang="en-GB" sz="1200" i="1" kern="1200" dirty="0" err="1">
                <a:solidFill>
                  <a:schemeClr val="tx1"/>
                </a:solidFill>
                <a:effectLst/>
                <a:latin typeface="+mn-lt"/>
                <a:ea typeface="+mn-ea"/>
                <a:cs typeface="+mn-cs"/>
              </a:rPr>
              <a:t>Universidade</a:t>
            </a:r>
            <a:r>
              <a:rPr lang="en-GB" sz="1200" i="1" kern="1200" dirty="0">
                <a:solidFill>
                  <a:schemeClr val="tx1"/>
                </a:solidFill>
                <a:effectLst/>
                <a:latin typeface="+mn-lt"/>
                <a:ea typeface="+mn-ea"/>
                <a:cs typeface="+mn-cs"/>
              </a:rPr>
              <a:t> Federal do Rio Grande do Sul, Porto Alegre,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30</a:t>
            </a:r>
            <a:r>
              <a:rPr lang="en-GB" sz="1200" i="1" kern="1200" dirty="0">
                <a:solidFill>
                  <a:schemeClr val="tx1"/>
                </a:solidFill>
                <a:effectLst/>
                <a:latin typeface="+mn-lt"/>
                <a:ea typeface="+mn-ea"/>
                <a:cs typeface="+mn-cs"/>
              </a:rPr>
              <a:t>Department of Pathology, </a:t>
            </a:r>
            <a:r>
              <a:rPr lang="en-GB" sz="1200" i="1" kern="1200" dirty="0" err="1">
                <a:solidFill>
                  <a:schemeClr val="tx1"/>
                </a:solidFill>
                <a:effectLst/>
                <a:latin typeface="+mn-lt"/>
                <a:ea typeface="+mn-ea"/>
                <a:cs typeface="+mn-cs"/>
              </a:rPr>
              <a:t>Hôpital</a:t>
            </a:r>
            <a:r>
              <a:rPr lang="en-GB" sz="1200" i="1" kern="1200" dirty="0">
                <a:solidFill>
                  <a:schemeClr val="tx1"/>
                </a:solidFill>
                <a:effectLst/>
                <a:latin typeface="+mn-lt"/>
                <a:ea typeface="+mn-ea"/>
                <a:cs typeface="+mn-cs"/>
              </a:rPr>
              <a:t> Universitaire de Bruxelles, Université Libre de Bruxelles, Brussels,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31</a:t>
            </a:r>
            <a:r>
              <a:rPr lang="en-GB" sz="1200" i="1" kern="1200" dirty="0">
                <a:solidFill>
                  <a:schemeClr val="tx1"/>
                </a:solidFill>
                <a:effectLst/>
                <a:latin typeface="+mn-lt"/>
                <a:ea typeface="+mn-ea"/>
                <a:cs typeface="+mn-cs"/>
              </a:rPr>
              <a:t>Hospital </a:t>
            </a:r>
            <a:r>
              <a:rPr lang="en-GB" sz="1200" i="1" kern="1200" dirty="0" err="1">
                <a:solidFill>
                  <a:schemeClr val="tx1"/>
                </a:solidFill>
                <a:effectLst/>
                <a:latin typeface="+mn-lt"/>
                <a:ea typeface="+mn-ea"/>
                <a:cs typeface="+mn-cs"/>
              </a:rPr>
              <a:t>Português</a:t>
            </a:r>
            <a:r>
              <a:rPr lang="en-GB" sz="1200" i="1" kern="1200" dirty="0">
                <a:solidFill>
                  <a:schemeClr val="tx1"/>
                </a:solidFill>
                <a:effectLst/>
                <a:latin typeface="+mn-lt"/>
                <a:ea typeface="+mn-ea"/>
                <a:cs typeface="+mn-cs"/>
              </a:rPr>
              <a:t> da Bahia,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32</a:t>
            </a:r>
            <a:r>
              <a:rPr lang="en-GB" sz="1200" i="1" kern="1200" dirty="0">
                <a:solidFill>
                  <a:schemeClr val="tx1"/>
                </a:solidFill>
                <a:effectLst/>
                <a:latin typeface="+mn-lt"/>
                <a:ea typeface="+mn-ea"/>
                <a:cs typeface="+mn-cs"/>
              </a:rPr>
              <a:t>Department of Gastroenterology, Hospital Universitario Ramón y Cajal, IRYCIS, University of Alcalá, CIBEREHD,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33</a:t>
            </a:r>
            <a:r>
              <a:rPr lang="en-GB" sz="1200" i="1" kern="1200" dirty="0">
                <a:solidFill>
                  <a:schemeClr val="tx1"/>
                </a:solidFill>
                <a:effectLst/>
                <a:latin typeface="+mn-lt"/>
                <a:ea typeface="+mn-ea"/>
                <a:cs typeface="+mn-cs"/>
              </a:rPr>
              <a:t>Faculdade de Medicina, </a:t>
            </a:r>
            <a:r>
              <a:rPr lang="en-GB" sz="1200" i="1" kern="1200" dirty="0" err="1">
                <a:solidFill>
                  <a:schemeClr val="tx1"/>
                </a:solidFill>
                <a:effectLst/>
                <a:latin typeface="+mn-lt"/>
                <a:ea typeface="+mn-ea"/>
                <a:cs typeface="+mn-cs"/>
              </a:rPr>
              <a:t>Universidade</a:t>
            </a:r>
            <a:r>
              <a:rPr lang="en-GB" sz="1200" i="1" kern="1200" dirty="0">
                <a:solidFill>
                  <a:schemeClr val="tx1"/>
                </a:solidFill>
                <a:effectLst/>
                <a:latin typeface="+mn-lt"/>
                <a:ea typeface="+mn-ea"/>
                <a:cs typeface="+mn-cs"/>
              </a:rPr>
              <a:t> Federal de Minas Gerais; Instituto Alfa de </a:t>
            </a:r>
            <a:r>
              <a:rPr lang="en-GB" sz="1200" i="1" kern="1200" dirty="0" err="1">
                <a:solidFill>
                  <a:schemeClr val="tx1"/>
                </a:solidFill>
                <a:effectLst/>
                <a:latin typeface="+mn-lt"/>
                <a:ea typeface="+mn-ea"/>
                <a:cs typeface="+mn-cs"/>
              </a:rPr>
              <a:t>Gastroenterologia</a:t>
            </a:r>
            <a:r>
              <a:rPr lang="en-GB" sz="1200" i="1" kern="1200" dirty="0">
                <a:solidFill>
                  <a:schemeClr val="tx1"/>
                </a:solidFill>
                <a:effectLst/>
                <a:latin typeface="+mn-lt"/>
                <a:ea typeface="+mn-ea"/>
                <a:cs typeface="+mn-cs"/>
              </a:rPr>
              <a:t>, Hospital das </a:t>
            </a:r>
            <a:r>
              <a:rPr lang="en-GB" sz="1200" i="1" kern="1200" dirty="0" err="1">
                <a:solidFill>
                  <a:schemeClr val="tx1"/>
                </a:solidFill>
                <a:effectLst/>
                <a:latin typeface="+mn-lt"/>
                <a:ea typeface="+mn-ea"/>
                <a:cs typeface="+mn-cs"/>
              </a:rPr>
              <a:t>Clínicas</a:t>
            </a:r>
            <a:r>
              <a:rPr lang="en-GB" sz="1200" i="1" kern="1200" dirty="0">
                <a:solidFill>
                  <a:schemeClr val="tx1"/>
                </a:solidFill>
                <a:effectLst/>
                <a:latin typeface="+mn-lt"/>
                <a:ea typeface="+mn-ea"/>
                <a:cs typeface="+mn-cs"/>
              </a:rPr>
              <a:t> da </a:t>
            </a:r>
            <a:r>
              <a:rPr lang="en-GB" sz="1200" i="1" kern="1200" dirty="0" err="1">
                <a:solidFill>
                  <a:schemeClr val="tx1"/>
                </a:solidFill>
                <a:effectLst/>
                <a:latin typeface="+mn-lt"/>
                <a:ea typeface="+mn-ea"/>
                <a:cs typeface="+mn-cs"/>
              </a:rPr>
              <a:t>Universidade</a:t>
            </a:r>
            <a:r>
              <a:rPr lang="en-GB" sz="1200" i="1" kern="1200" dirty="0">
                <a:solidFill>
                  <a:schemeClr val="tx1"/>
                </a:solidFill>
                <a:effectLst/>
                <a:latin typeface="+mn-lt"/>
                <a:ea typeface="+mn-ea"/>
                <a:cs typeface="+mn-cs"/>
              </a:rPr>
              <a:t> Federal de Minas Gerais, Belo Horizonte,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34</a:t>
            </a:r>
            <a:r>
              <a:rPr lang="en-GB" sz="1200" i="1" kern="1200" dirty="0">
                <a:solidFill>
                  <a:schemeClr val="tx1"/>
                </a:solidFill>
                <a:effectLst/>
                <a:latin typeface="+mn-lt"/>
                <a:ea typeface="+mn-ea"/>
                <a:cs typeface="+mn-cs"/>
              </a:rPr>
              <a:t>Department of Gastroenterology and Hepatology, Hospital General Universitario Gregorio </a:t>
            </a:r>
            <a:r>
              <a:rPr lang="en-GB" sz="1200" i="1" kern="1200" dirty="0" err="1">
                <a:solidFill>
                  <a:schemeClr val="tx1"/>
                </a:solidFill>
                <a:effectLst/>
                <a:latin typeface="+mn-lt"/>
                <a:ea typeface="+mn-ea"/>
                <a:cs typeface="+mn-cs"/>
              </a:rPr>
              <a:t>Marañón</a:t>
            </a:r>
            <a:r>
              <a:rPr lang="en-GB" sz="1200" i="1" kern="1200" dirty="0">
                <a:solidFill>
                  <a:schemeClr val="tx1"/>
                </a:solidFill>
                <a:effectLst/>
                <a:latin typeface="+mn-lt"/>
                <a:ea typeface="+mn-ea"/>
                <a:cs typeface="+mn-cs"/>
              </a:rPr>
              <a:t>, Instituto de </a:t>
            </a:r>
            <a:r>
              <a:rPr lang="en-GB" sz="1200" i="1" kern="1200" dirty="0" err="1">
                <a:solidFill>
                  <a:schemeClr val="tx1"/>
                </a:solidFill>
                <a:effectLst/>
                <a:latin typeface="+mn-lt"/>
                <a:ea typeface="+mn-ea"/>
                <a:cs typeface="+mn-cs"/>
              </a:rPr>
              <a:t>Investigación</a:t>
            </a:r>
            <a:r>
              <a:rPr lang="en-GB" sz="1200" i="1" kern="1200" dirty="0">
                <a:solidFill>
                  <a:schemeClr val="tx1"/>
                </a:solidFill>
                <a:effectLst/>
                <a:latin typeface="+mn-lt"/>
                <a:ea typeface="+mn-ea"/>
                <a:cs typeface="+mn-cs"/>
              </a:rPr>
              <a:t> Sanitaria Gregorio Marañón, </a:t>
            </a:r>
            <a:r>
              <a:rPr lang="en-GB" sz="1200" i="1" kern="1200" dirty="0" err="1">
                <a:solidFill>
                  <a:schemeClr val="tx1"/>
                </a:solidFill>
                <a:effectLst/>
                <a:latin typeface="+mn-lt"/>
                <a:ea typeface="+mn-ea"/>
                <a:cs typeface="+mn-cs"/>
              </a:rPr>
              <a:t>Facultad</a:t>
            </a:r>
            <a:r>
              <a:rPr lang="en-GB" sz="1200" i="1" kern="1200" dirty="0">
                <a:solidFill>
                  <a:schemeClr val="tx1"/>
                </a:solidFill>
                <a:effectLst/>
                <a:latin typeface="+mn-lt"/>
                <a:ea typeface="+mn-ea"/>
                <a:cs typeface="+mn-cs"/>
              </a:rPr>
              <a:t> de Medicina (Universidad Complutense of Madrid), </a:t>
            </a:r>
            <a:r>
              <a:rPr lang="en-GB" sz="1200" i="1" kern="1200" dirty="0" err="1">
                <a:solidFill>
                  <a:schemeClr val="tx1"/>
                </a:solidFill>
                <a:effectLst/>
                <a:latin typeface="+mn-lt"/>
                <a:ea typeface="+mn-ea"/>
                <a:cs typeface="+mn-cs"/>
              </a:rPr>
              <a:t>CIBERehd</a:t>
            </a:r>
            <a:r>
              <a:rPr lang="en-GB" sz="1200" i="1" kern="1200" dirty="0">
                <a:solidFill>
                  <a:schemeClr val="tx1"/>
                </a:solidFill>
                <a:effectLst/>
                <a:latin typeface="+mn-lt"/>
                <a:ea typeface="+mn-ea"/>
                <a:cs typeface="+mn-cs"/>
              </a:rPr>
              <a:t>,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35</a:t>
            </a:r>
            <a:r>
              <a:rPr lang="en-GB" sz="1200" i="1" kern="1200" dirty="0">
                <a:solidFill>
                  <a:schemeClr val="tx1"/>
                </a:solidFill>
                <a:effectLst/>
                <a:latin typeface="+mn-lt"/>
                <a:ea typeface="+mn-ea"/>
                <a:cs typeface="+mn-cs"/>
              </a:rPr>
              <a:t>Unidad de </a:t>
            </a:r>
            <a:r>
              <a:rPr lang="en-GB" sz="1200" i="1" kern="1200" dirty="0" err="1">
                <a:solidFill>
                  <a:schemeClr val="tx1"/>
                </a:solidFill>
                <a:effectLst/>
                <a:latin typeface="+mn-lt"/>
                <a:ea typeface="+mn-ea"/>
                <a:cs typeface="+mn-cs"/>
              </a:rPr>
              <a:t>Hígado</a:t>
            </a:r>
            <a:r>
              <a:rPr lang="en-GB" sz="1200" i="1" kern="1200" dirty="0">
                <a:solidFill>
                  <a:schemeClr val="tx1"/>
                </a:solidFill>
                <a:effectLst/>
                <a:latin typeface="+mn-lt"/>
                <a:ea typeface="+mn-ea"/>
                <a:cs typeface="+mn-cs"/>
              </a:rPr>
              <a:t> y </a:t>
            </a:r>
            <a:r>
              <a:rPr lang="en-GB" sz="1200" i="1" kern="1200" dirty="0" err="1">
                <a:solidFill>
                  <a:schemeClr val="tx1"/>
                </a:solidFill>
                <a:effectLst/>
                <a:latin typeface="+mn-lt"/>
                <a:ea typeface="+mn-ea"/>
                <a:cs typeface="+mn-cs"/>
              </a:rPr>
              <a:t>Trasplante</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Hepático</a:t>
            </a:r>
            <a:r>
              <a:rPr lang="en-GB" sz="1200" i="1" kern="1200" dirty="0">
                <a:solidFill>
                  <a:schemeClr val="tx1"/>
                </a:solidFill>
                <a:effectLst/>
                <a:latin typeface="+mn-lt"/>
                <a:ea typeface="+mn-ea"/>
                <a:cs typeface="+mn-cs"/>
              </a:rPr>
              <a:t>, Hospital Universitario Austral, Pilar, Argentina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36</a:t>
            </a:r>
            <a:r>
              <a:rPr lang="en-GB" sz="1200" i="1" kern="1200" dirty="0">
                <a:solidFill>
                  <a:schemeClr val="tx1"/>
                </a:solidFill>
                <a:effectLst/>
                <a:latin typeface="+mn-lt"/>
                <a:ea typeface="+mn-ea"/>
                <a:cs typeface="+mn-cs"/>
              </a:rPr>
              <a:t>Gastroenterology Unit, Hospital Valdivia, Universidad Austral de Chile, Valdivia, Chile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37</a:t>
            </a:r>
            <a:r>
              <a:rPr lang="en-GB" sz="1200" i="1" kern="1200" dirty="0">
                <a:solidFill>
                  <a:schemeClr val="tx1"/>
                </a:solidFill>
                <a:effectLst/>
                <a:latin typeface="+mn-lt"/>
                <a:ea typeface="+mn-ea"/>
                <a:cs typeface="+mn-cs"/>
              </a:rPr>
              <a:t>Pavol Jozef Safarik University in Kosice and Pasteur University hospital, Kosice, Slovakia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38</a:t>
            </a:r>
            <a:r>
              <a:rPr lang="en-GB" sz="1200" i="1" kern="1200" dirty="0">
                <a:solidFill>
                  <a:schemeClr val="tx1"/>
                </a:solidFill>
                <a:effectLst/>
                <a:latin typeface="+mn-lt"/>
                <a:ea typeface="+mn-ea"/>
                <a:cs typeface="+mn-cs"/>
              </a:rPr>
              <a:t>Division of Gastroenterology, University of Campinas, Campinas, Campinas,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39</a:t>
            </a:r>
            <a:r>
              <a:rPr lang="en-GB" sz="1200" i="1" kern="1200" dirty="0">
                <a:solidFill>
                  <a:schemeClr val="tx1"/>
                </a:solidFill>
                <a:effectLst/>
                <a:latin typeface="+mn-lt"/>
                <a:ea typeface="+mn-ea"/>
                <a:cs typeface="+mn-cs"/>
              </a:rPr>
              <a:t>Internal Medicine PO Ostuni, ASL Brindisi,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40</a:t>
            </a:r>
            <a:r>
              <a:rPr lang="en-GB" sz="1200" i="1" kern="1200" dirty="0">
                <a:solidFill>
                  <a:schemeClr val="tx1"/>
                </a:solidFill>
                <a:effectLst/>
                <a:latin typeface="+mn-lt"/>
                <a:ea typeface="+mn-ea"/>
                <a:cs typeface="+mn-cs"/>
              </a:rPr>
              <a:t>Servicio de </a:t>
            </a:r>
            <a:r>
              <a:rPr lang="en-GB" sz="1200" i="1" kern="1200" dirty="0" err="1">
                <a:solidFill>
                  <a:schemeClr val="tx1"/>
                </a:solidFill>
                <a:effectLst/>
                <a:latin typeface="+mn-lt"/>
                <a:ea typeface="+mn-ea"/>
                <a:cs typeface="+mn-cs"/>
              </a:rPr>
              <a:t>Gastroenterología</a:t>
            </a:r>
            <a:r>
              <a:rPr lang="en-GB" sz="1200" i="1" kern="1200" dirty="0">
                <a:solidFill>
                  <a:schemeClr val="tx1"/>
                </a:solidFill>
                <a:effectLst/>
                <a:latin typeface="+mn-lt"/>
                <a:ea typeface="+mn-ea"/>
                <a:cs typeface="+mn-cs"/>
              </a:rPr>
              <a:t> y </a:t>
            </a:r>
            <a:r>
              <a:rPr lang="en-GB" sz="1200" i="1" kern="1200" dirty="0" err="1">
                <a:solidFill>
                  <a:schemeClr val="tx1"/>
                </a:solidFill>
                <a:effectLst/>
                <a:latin typeface="+mn-lt"/>
                <a:ea typeface="+mn-ea"/>
                <a:cs typeface="+mn-cs"/>
              </a:rPr>
              <a:t>Hepatología</a:t>
            </a:r>
            <a:r>
              <a:rPr lang="en-GB" sz="1200" i="1" kern="1200" dirty="0">
                <a:solidFill>
                  <a:schemeClr val="tx1"/>
                </a:solidFill>
                <a:effectLst/>
                <a:latin typeface="+mn-lt"/>
                <a:ea typeface="+mn-ea"/>
                <a:cs typeface="+mn-cs"/>
              </a:rPr>
              <a:t>, Hospital de </a:t>
            </a:r>
            <a:r>
              <a:rPr lang="en-GB" sz="1200" i="1" kern="1200" dirty="0" err="1">
                <a:solidFill>
                  <a:schemeClr val="tx1"/>
                </a:solidFill>
                <a:effectLst/>
                <a:latin typeface="+mn-lt"/>
                <a:ea typeface="+mn-ea"/>
                <a:cs typeface="+mn-cs"/>
              </a:rPr>
              <a:t>Especialidades</a:t>
            </a:r>
            <a:r>
              <a:rPr lang="en-GB" sz="1200" i="1" kern="1200" dirty="0">
                <a:solidFill>
                  <a:schemeClr val="tx1"/>
                </a:solidFill>
                <a:effectLst/>
                <a:latin typeface="+mn-lt"/>
                <a:ea typeface="+mn-ea"/>
                <a:cs typeface="+mn-cs"/>
              </a:rPr>
              <a:t> Centro Médico Nacional La Raza Instituto Mexicano del Seguro Social, Mexico City, Mexico</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41</a:t>
            </a:r>
            <a:r>
              <a:rPr lang="en-GB" sz="1200" i="1" kern="1200" dirty="0">
                <a:solidFill>
                  <a:schemeClr val="tx1"/>
                </a:solidFill>
                <a:effectLst/>
                <a:latin typeface="+mn-lt"/>
                <a:ea typeface="+mn-ea"/>
                <a:cs typeface="+mn-cs"/>
              </a:rPr>
              <a:t>King's College Hospital, London, United Kingdom, London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42</a:t>
            </a:r>
            <a:r>
              <a:rPr lang="en-GB" sz="1200" i="1" kern="1200" dirty="0">
                <a:solidFill>
                  <a:schemeClr val="tx1"/>
                </a:solidFill>
                <a:effectLst/>
                <a:latin typeface="+mn-lt"/>
                <a:ea typeface="+mn-ea"/>
                <a:cs typeface="+mn-cs"/>
              </a:rPr>
              <a:t>Unidad de </a:t>
            </a:r>
            <a:r>
              <a:rPr lang="en-GB" sz="1200" i="1" kern="1200" dirty="0" err="1">
                <a:solidFill>
                  <a:schemeClr val="tx1"/>
                </a:solidFill>
                <a:effectLst/>
                <a:latin typeface="+mn-lt"/>
                <a:ea typeface="+mn-ea"/>
                <a:cs typeface="+mn-cs"/>
              </a:rPr>
              <a:t>Hígado</a:t>
            </a:r>
            <a:r>
              <a:rPr lang="en-GB" sz="1200" i="1" kern="1200" dirty="0">
                <a:solidFill>
                  <a:schemeClr val="tx1"/>
                </a:solidFill>
                <a:effectLst/>
                <a:latin typeface="+mn-lt"/>
                <a:ea typeface="+mn-ea"/>
                <a:cs typeface="+mn-cs"/>
              </a:rPr>
              <a:t>, Hospital Nacional </a:t>
            </a:r>
            <a:r>
              <a:rPr lang="en-GB" sz="1200" i="1" kern="1200" dirty="0" err="1">
                <a:solidFill>
                  <a:schemeClr val="tx1"/>
                </a:solidFill>
                <a:effectLst/>
                <a:latin typeface="+mn-lt"/>
                <a:ea typeface="+mn-ea"/>
                <a:cs typeface="+mn-cs"/>
              </a:rPr>
              <a:t>Arzobispo</a:t>
            </a:r>
            <a:r>
              <a:rPr lang="en-GB" sz="1200" i="1" kern="1200" dirty="0">
                <a:solidFill>
                  <a:schemeClr val="tx1"/>
                </a:solidFill>
                <a:effectLst/>
                <a:latin typeface="+mn-lt"/>
                <a:ea typeface="+mn-ea"/>
                <a:cs typeface="+mn-cs"/>
              </a:rPr>
              <a:t> Loayza, Lima, Perú</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43</a:t>
            </a:r>
            <a:r>
              <a:rPr lang="en-GB" sz="1200" i="1" kern="1200" dirty="0">
                <a:solidFill>
                  <a:schemeClr val="tx1"/>
                </a:solidFill>
                <a:effectLst/>
                <a:latin typeface="+mn-lt"/>
                <a:ea typeface="+mn-ea"/>
                <a:cs typeface="+mn-cs"/>
              </a:rPr>
              <a:t>Hospital Nacional Guillermo Almenara, Universidad Nacional de San Marcos, Lima, Perú</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44</a:t>
            </a:r>
            <a:r>
              <a:rPr lang="en-GB" sz="1200" i="1" kern="1200" dirty="0">
                <a:solidFill>
                  <a:schemeClr val="tx1"/>
                </a:solidFill>
                <a:effectLst/>
                <a:latin typeface="+mn-lt"/>
                <a:ea typeface="+mn-ea"/>
                <a:cs typeface="+mn-cs"/>
              </a:rPr>
              <a:t>University Hospital Halle-Wittenberg, Halle (Saale), Jena University Hospital, Jena,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45</a:t>
            </a:r>
            <a:r>
              <a:rPr lang="en-GB" sz="1200" i="1" kern="1200" dirty="0">
                <a:solidFill>
                  <a:schemeClr val="tx1"/>
                </a:solidFill>
                <a:effectLst/>
                <a:latin typeface="+mn-lt"/>
                <a:ea typeface="+mn-ea"/>
                <a:cs typeface="+mn-cs"/>
              </a:rPr>
              <a:t>Instituto de Salud </a:t>
            </a:r>
            <a:r>
              <a:rPr lang="en-GB" sz="1200" i="1" kern="1200" dirty="0" err="1">
                <a:solidFill>
                  <a:schemeClr val="tx1"/>
                </a:solidFill>
                <a:effectLst/>
                <a:latin typeface="+mn-lt"/>
                <a:ea typeface="+mn-ea"/>
                <a:cs typeface="+mn-cs"/>
              </a:rPr>
              <a:t>Digestiva</a:t>
            </a:r>
            <a:r>
              <a:rPr lang="en-GB" sz="1200" i="1" kern="1200" dirty="0">
                <a:solidFill>
                  <a:schemeClr val="tx1"/>
                </a:solidFill>
                <a:effectLst/>
                <a:latin typeface="+mn-lt"/>
                <a:ea typeface="+mn-ea"/>
                <a:cs typeface="+mn-cs"/>
              </a:rPr>
              <a:t> y </a:t>
            </a:r>
            <a:r>
              <a:rPr lang="en-GB" sz="1200" i="1" kern="1200" dirty="0" err="1">
                <a:solidFill>
                  <a:schemeClr val="tx1"/>
                </a:solidFill>
                <a:effectLst/>
                <a:latin typeface="+mn-lt"/>
                <a:ea typeface="+mn-ea"/>
                <a:cs typeface="+mn-cs"/>
              </a:rPr>
              <a:t>Hepática</a:t>
            </a:r>
            <a:r>
              <a:rPr lang="en-GB" sz="1200" i="1" kern="1200" dirty="0">
                <a:solidFill>
                  <a:schemeClr val="tx1"/>
                </a:solidFill>
                <a:effectLst/>
                <a:latin typeface="+mn-lt"/>
                <a:ea typeface="+mn-ea"/>
                <a:cs typeface="+mn-cs"/>
              </a:rPr>
              <a:t>, Guadalajara, México</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46</a:t>
            </a:r>
            <a:r>
              <a:rPr lang="en-GB" sz="1200" i="1" kern="1200" dirty="0">
                <a:solidFill>
                  <a:schemeClr val="tx1"/>
                </a:solidFill>
                <a:effectLst/>
                <a:latin typeface="+mn-lt"/>
                <a:ea typeface="+mn-ea"/>
                <a:cs typeface="+mn-cs"/>
              </a:rPr>
              <a:t>Hospital </a:t>
            </a:r>
            <a:r>
              <a:rPr lang="en-GB" sz="1200" i="1" kern="1200" dirty="0" err="1">
                <a:solidFill>
                  <a:schemeClr val="tx1"/>
                </a:solidFill>
                <a:effectLst/>
                <a:latin typeface="+mn-lt"/>
                <a:ea typeface="+mn-ea"/>
                <a:cs typeface="+mn-cs"/>
              </a:rPr>
              <a:t>Universtário</a:t>
            </a:r>
            <a:r>
              <a:rPr lang="en-GB" sz="1200" i="1" kern="1200" dirty="0">
                <a:solidFill>
                  <a:schemeClr val="tx1"/>
                </a:solidFill>
                <a:effectLst/>
                <a:latin typeface="+mn-lt"/>
                <a:ea typeface="+mn-ea"/>
                <a:cs typeface="+mn-cs"/>
              </a:rPr>
              <a:t> Professor Edgard Santos, Salvador,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47</a:t>
            </a:r>
            <a:r>
              <a:rPr lang="en-GB" sz="1200" i="1" kern="1200" dirty="0">
                <a:solidFill>
                  <a:schemeClr val="tx1"/>
                </a:solidFill>
                <a:effectLst/>
                <a:latin typeface="+mn-lt"/>
                <a:ea typeface="+mn-ea"/>
                <a:cs typeface="+mn-cs"/>
              </a:rPr>
              <a:t>Hospital São Rafael, Salvador, Brazil</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48</a:t>
            </a:r>
            <a:r>
              <a:rPr lang="en-GB" sz="1200" i="1" kern="1200" dirty="0">
                <a:solidFill>
                  <a:schemeClr val="tx1"/>
                </a:solidFill>
                <a:effectLst/>
                <a:latin typeface="+mn-lt"/>
                <a:ea typeface="+mn-ea"/>
                <a:cs typeface="+mn-cs"/>
              </a:rPr>
              <a:t>Hospital </a:t>
            </a:r>
            <a:r>
              <a:rPr lang="en-GB" sz="1200" i="1" kern="1200" dirty="0" err="1">
                <a:solidFill>
                  <a:schemeClr val="tx1"/>
                </a:solidFill>
                <a:effectLst/>
                <a:latin typeface="+mn-lt"/>
                <a:ea typeface="+mn-ea"/>
                <a:cs typeface="+mn-cs"/>
              </a:rPr>
              <a:t>Clínic</a:t>
            </a:r>
            <a:r>
              <a:rPr lang="en-GB" sz="1200" i="1" kern="1200" dirty="0">
                <a:solidFill>
                  <a:schemeClr val="tx1"/>
                </a:solidFill>
                <a:effectLst/>
                <a:latin typeface="+mn-lt"/>
                <a:ea typeface="+mn-ea"/>
                <a:cs typeface="+mn-cs"/>
              </a:rPr>
              <a:t> de Barcelona, IDIBAPS, </a:t>
            </a:r>
            <a:r>
              <a:rPr lang="en-GB" sz="1200" i="1" kern="1200" dirty="0" err="1">
                <a:solidFill>
                  <a:schemeClr val="tx1"/>
                </a:solidFill>
                <a:effectLst/>
                <a:latin typeface="+mn-lt"/>
                <a:ea typeface="+mn-ea"/>
                <a:cs typeface="+mn-cs"/>
              </a:rPr>
              <a:t>CIBERehd</a:t>
            </a:r>
            <a:r>
              <a:rPr lang="en-GB" sz="1200" i="1" kern="1200" dirty="0">
                <a:solidFill>
                  <a:schemeClr val="tx1"/>
                </a:solidFill>
                <a:effectLst/>
                <a:latin typeface="+mn-lt"/>
                <a:ea typeface="+mn-ea"/>
                <a:cs typeface="+mn-cs"/>
              </a:rPr>
              <a:t> and </a:t>
            </a:r>
            <a:r>
              <a:rPr lang="en-GB" sz="1200" i="1" kern="1200" dirty="0" err="1">
                <a:solidFill>
                  <a:schemeClr val="tx1"/>
                </a:solidFill>
                <a:effectLst/>
                <a:latin typeface="+mn-lt"/>
                <a:ea typeface="+mn-ea"/>
                <a:cs typeface="+mn-cs"/>
              </a:rPr>
              <a:t>Universitat</a:t>
            </a:r>
            <a:r>
              <a:rPr lang="en-GB" sz="1200" i="1" kern="1200" dirty="0">
                <a:solidFill>
                  <a:schemeClr val="tx1"/>
                </a:solidFill>
                <a:effectLst/>
                <a:latin typeface="+mn-lt"/>
                <a:ea typeface="+mn-ea"/>
                <a:cs typeface="+mn-cs"/>
              </a:rPr>
              <a:t> de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49</a:t>
            </a:r>
            <a:r>
              <a:rPr lang="en-GB" sz="1200" i="1" kern="1200" dirty="0">
                <a:solidFill>
                  <a:schemeClr val="tx1"/>
                </a:solidFill>
                <a:effectLst/>
                <a:latin typeface="+mn-lt"/>
                <a:ea typeface="+mn-ea"/>
                <a:cs typeface="+mn-cs"/>
              </a:rPr>
              <a:t>Department of Internal Medicine B, University of Münster, Münster,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50</a:t>
            </a:r>
            <a:r>
              <a:rPr lang="en-GB" sz="1200" i="1" kern="1200" dirty="0">
                <a:solidFill>
                  <a:schemeClr val="tx1"/>
                </a:solidFill>
                <a:effectLst/>
                <a:latin typeface="+mn-lt"/>
                <a:ea typeface="+mn-ea"/>
                <a:cs typeface="+mn-cs"/>
              </a:rPr>
              <a:t>Liver Failure Group. Institute for Liver and Digestive Health, Division of Medicine, University College London, Royal Free Campus,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51</a:t>
            </a:r>
            <a:r>
              <a:rPr lang="en-GB" sz="1200" i="1" kern="1200" dirty="0">
                <a:solidFill>
                  <a:schemeClr val="tx1"/>
                </a:solidFill>
                <a:effectLst/>
                <a:latin typeface="+mn-lt"/>
                <a:ea typeface="+mn-ea"/>
                <a:cs typeface="+mn-cs"/>
              </a:rPr>
              <a:t>Liver Unit, Regional Institute of Gastroenterology and Hepatology 'Octavian Fodor,' University of Medicine and Pharmacy 'Iuliu </a:t>
            </a:r>
            <a:r>
              <a:rPr lang="en-GB" sz="1200" i="1" kern="1200" dirty="0" err="1">
                <a:solidFill>
                  <a:schemeClr val="tx1"/>
                </a:solidFill>
                <a:effectLst/>
                <a:latin typeface="+mn-lt"/>
                <a:ea typeface="+mn-ea"/>
                <a:cs typeface="+mn-cs"/>
              </a:rPr>
              <a:t>Hatieganu</a:t>
            </a:r>
            <a:r>
              <a:rPr lang="en-GB" sz="1200" i="1" kern="1200" dirty="0">
                <a:solidFill>
                  <a:schemeClr val="tx1"/>
                </a:solidFill>
                <a:effectLst/>
                <a:latin typeface="+mn-lt"/>
                <a:ea typeface="+mn-ea"/>
                <a:cs typeface="+mn-cs"/>
              </a:rPr>
              <a:t>,' Cluj-Napoca, Romania, Cluj-Napoca, Romania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52</a:t>
            </a:r>
            <a:r>
              <a:rPr lang="en-GB" sz="1200" i="1" kern="1200" dirty="0">
                <a:solidFill>
                  <a:schemeClr val="tx1"/>
                </a:solidFill>
                <a:effectLst/>
                <a:latin typeface="+mn-lt"/>
                <a:ea typeface="+mn-ea"/>
                <a:cs typeface="+mn-cs"/>
              </a:rPr>
              <a:t>Service </a:t>
            </a:r>
            <a:r>
              <a:rPr lang="en-GB" sz="1200" i="1" kern="1200" dirty="0" err="1">
                <a:solidFill>
                  <a:schemeClr val="tx1"/>
                </a:solidFill>
                <a:effectLst/>
                <a:latin typeface="+mn-lt"/>
                <a:ea typeface="+mn-ea"/>
                <a:cs typeface="+mn-cs"/>
              </a:rPr>
              <a:t>d'Hépatologie</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Hôpital</a:t>
            </a:r>
            <a:r>
              <a:rPr lang="en-GB" sz="1200" i="1" kern="1200" dirty="0">
                <a:solidFill>
                  <a:schemeClr val="tx1"/>
                </a:solidFill>
                <a:effectLst/>
                <a:latin typeface="+mn-lt"/>
                <a:ea typeface="+mn-ea"/>
                <a:cs typeface="+mn-cs"/>
              </a:rPr>
              <a:t> Beaujon, Centre de </a:t>
            </a:r>
            <a:r>
              <a:rPr lang="en-GB" sz="1200" i="1" kern="1200" dirty="0" err="1">
                <a:solidFill>
                  <a:schemeClr val="tx1"/>
                </a:solidFill>
                <a:effectLst/>
                <a:latin typeface="+mn-lt"/>
                <a:ea typeface="+mn-ea"/>
                <a:cs typeface="+mn-cs"/>
              </a:rPr>
              <a:t>Référence</a:t>
            </a:r>
            <a:r>
              <a:rPr lang="en-GB" sz="1200" i="1" kern="1200" dirty="0">
                <a:solidFill>
                  <a:schemeClr val="tx1"/>
                </a:solidFill>
                <a:effectLst/>
                <a:latin typeface="+mn-lt"/>
                <a:ea typeface="+mn-ea"/>
                <a:cs typeface="+mn-cs"/>
              </a:rPr>
              <a:t> des Maladies </a:t>
            </a:r>
            <a:r>
              <a:rPr lang="en-GB" sz="1200" i="1" kern="1200" dirty="0" err="1">
                <a:solidFill>
                  <a:schemeClr val="tx1"/>
                </a:solidFill>
                <a:effectLst/>
                <a:latin typeface="+mn-lt"/>
                <a:ea typeface="+mn-ea"/>
                <a:cs typeface="+mn-cs"/>
              </a:rPr>
              <a:t>Vasculaires</a:t>
            </a:r>
            <a:r>
              <a:rPr lang="en-GB" sz="1200" i="1" kern="1200" dirty="0">
                <a:solidFill>
                  <a:schemeClr val="tx1"/>
                </a:solidFill>
                <a:effectLst/>
                <a:latin typeface="+mn-lt"/>
                <a:ea typeface="+mn-ea"/>
                <a:cs typeface="+mn-cs"/>
              </a:rPr>
              <a:t> du Foie, FILFOIE, European Reference Network on Hepatological Diseases, Clichy,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53</a:t>
            </a:r>
            <a:r>
              <a:rPr lang="en-GB" sz="1200" i="1" kern="1200" dirty="0">
                <a:solidFill>
                  <a:schemeClr val="tx1"/>
                </a:solidFill>
                <a:effectLst/>
                <a:latin typeface="+mn-lt"/>
                <a:ea typeface="+mn-ea"/>
                <a:cs typeface="+mn-cs"/>
              </a:rPr>
              <a:t>Department of Medicine I, Dresden University Hospital, Dresden 01307, Dresden,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54</a:t>
            </a:r>
            <a:r>
              <a:rPr lang="en-GB" sz="1200" i="1" kern="1200" dirty="0">
                <a:solidFill>
                  <a:schemeClr val="tx1"/>
                </a:solidFill>
                <a:effectLst/>
                <a:latin typeface="+mn-lt"/>
                <a:ea typeface="+mn-ea"/>
                <a:cs typeface="+mn-cs"/>
              </a:rPr>
              <a:t>AP-HP, </a:t>
            </a:r>
            <a:r>
              <a:rPr lang="en-GB" sz="1200" i="1" kern="1200" dirty="0" err="1">
                <a:solidFill>
                  <a:schemeClr val="tx1"/>
                </a:solidFill>
                <a:effectLst/>
                <a:latin typeface="+mn-lt"/>
                <a:ea typeface="+mn-ea"/>
                <a:cs typeface="+mn-cs"/>
              </a:rPr>
              <a:t>Hôpitaux</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Universitaires</a:t>
            </a:r>
            <a:r>
              <a:rPr lang="en-GB" sz="1200" i="1" kern="1200" dirty="0">
                <a:solidFill>
                  <a:schemeClr val="tx1"/>
                </a:solidFill>
                <a:effectLst/>
                <a:latin typeface="+mn-lt"/>
                <a:ea typeface="+mn-ea"/>
                <a:cs typeface="+mn-cs"/>
              </a:rPr>
              <a:t> Paris Seine Saint-Denis, APHP, Liver Unit, </a:t>
            </a:r>
            <a:r>
              <a:rPr lang="en-GB" sz="1200" i="1" kern="1200" dirty="0" err="1">
                <a:solidFill>
                  <a:schemeClr val="tx1"/>
                </a:solidFill>
                <a:effectLst/>
                <a:latin typeface="+mn-lt"/>
                <a:ea typeface="+mn-ea"/>
                <a:cs typeface="+mn-cs"/>
              </a:rPr>
              <a:t>Bobigny</a:t>
            </a:r>
            <a:r>
              <a:rPr lang="en-GB" sz="1200" i="1" kern="1200" dirty="0">
                <a:solidFill>
                  <a:schemeClr val="tx1"/>
                </a:solidFill>
                <a:effectLst/>
                <a:latin typeface="+mn-lt"/>
                <a:ea typeface="+mn-ea"/>
                <a:cs typeface="+mn-cs"/>
              </a:rPr>
              <a:t>; Université Sorbonne Paris Nord, F-93000 </a:t>
            </a:r>
            <a:r>
              <a:rPr lang="en-GB" sz="1200" i="1" kern="1200" dirty="0" err="1">
                <a:solidFill>
                  <a:schemeClr val="tx1"/>
                </a:solidFill>
                <a:effectLst/>
                <a:latin typeface="+mn-lt"/>
                <a:ea typeface="+mn-ea"/>
                <a:cs typeface="+mn-cs"/>
              </a:rPr>
              <a:t>Bobigny</a:t>
            </a:r>
            <a:r>
              <a:rPr lang="en-GB" sz="1200" i="1" kern="1200" dirty="0">
                <a:solidFill>
                  <a:schemeClr val="tx1"/>
                </a:solidFill>
                <a:effectLst/>
                <a:latin typeface="+mn-lt"/>
                <a:ea typeface="+mn-ea"/>
                <a:cs typeface="+mn-cs"/>
              </a:rPr>
              <a:t>; Inserm, UMR-1138 “Functional Genomics of Solid </a:t>
            </a:r>
            <a:r>
              <a:rPr lang="en-GB" sz="1200" i="1" kern="1200" dirty="0" err="1">
                <a:solidFill>
                  <a:schemeClr val="tx1"/>
                </a:solidFill>
                <a:effectLst/>
                <a:latin typeface="+mn-lt"/>
                <a:ea typeface="+mn-ea"/>
                <a:cs typeface="+mn-cs"/>
              </a:rPr>
              <a:t>Tumors</a:t>
            </a:r>
            <a:r>
              <a:rPr lang="en-GB" sz="1200" i="1" kern="1200" dirty="0">
                <a:solidFill>
                  <a:schemeClr val="tx1"/>
                </a:solidFill>
                <a:effectLst/>
                <a:latin typeface="+mn-lt"/>
                <a:ea typeface="+mn-ea"/>
                <a:cs typeface="+mn-cs"/>
              </a:rPr>
              <a:t>”, Centre de recherche des Cordeliers, Université de Paris, Paris, France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Renal impairment (RI) is a frequent and life-threatening complication of decompensated cirrhosis, yet genetic susceptibility factors remain unknown. We performed the first genome-wide association study (GWAS) to identify genetic variants associated with RI in this critically ill population and provide insights into pathophysiological mechanisms. </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The derivation phase included 3,220 patients across five cohorts (83% European, 17% Admixed American ancestry). The validation phase included 1,728 European ancestry patients across four independent cohorts. Linear regression models adjusted for the first 10 principal components, age and sex assessed genetic associations with serum creatinine (</a:t>
            </a:r>
            <a:r>
              <a:rPr lang="en-GB" sz="1200" kern="1200" dirty="0" err="1">
                <a:solidFill>
                  <a:schemeClr val="tx1"/>
                </a:solidFill>
                <a:effectLst/>
                <a:latin typeface="+mn-lt"/>
                <a:ea typeface="+mn-ea"/>
                <a:cs typeface="+mn-cs"/>
              </a:rPr>
              <a:t>sCr</a:t>
            </a:r>
            <a:r>
              <a:rPr lang="en-GB" sz="1200" kern="1200" dirty="0">
                <a:solidFill>
                  <a:schemeClr val="tx1"/>
                </a:solidFill>
                <a:effectLst/>
                <a:latin typeface="+mn-lt"/>
                <a:ea typeface="+mn-ea"/>
                <a:cs typeface="+mn-cs"/>
              </a:rPr>
              <a:t>) as a surrogate of RI. Separate analyses were integrated through trans-ancestry and cohort meta-analyses. Single-cell and spatial transcriptomics mapped GWAS signals to cell types in the liver, blood and kidney. </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The rs2099161[C&gt;T] variant at the </a:t>
            </a:r>
            <a:r>
              <a:rPr lang="en-GB" sz="1200" i="1" kern="1200" dirty="0">
                <a:solidFill>
                  <a:schemeClr val="tx1"/>
                </a:solidFill>
                <a:effectLst/>
                <a:latin typeface="+mn-lt"/>
                <a:ea typeface="+mn-ea"/>
                <a:cs typeface="+mn-cs"/>
              </a:rPr>
              <a:t>SUSD1 </a:t>
            </a:r>
            <a:r>
              <a:rPr lang="en-GB" sz="1200" kern="1200" dirty="0">
                <a:solidFill>
                  <a:schemeClr val="tx1"/>
                </a:solidFill>
                <a:effectLst/>
                <a:latin typeface="+mn-lt"/>
                <a:ea typeface="+mn-ea"/>
                <a:cs typeface="+mn-cs"/>
              </a:rPr>
              <a:t>locus showed genome-wide significant association with </a:t>
            </a:r>
            <a:r>
              <a:rPr lang="en-GB" sz="1200" kern="1200" dirty="0" err="1">
                <a:solidFill>
                  <a:schemeClr val="tx1"/>
                </a:solidFill>
                <a:effectLst/>
                <a:latin typeface="+mn-lt"/>
                <a:ea typeface="+mn-ea"/>
                <a:cs typeface="+mn-cs"/>
              </a:rPr>
              <a:t>sCr</a:t>
            </a:r>
            <a:r>
              <a:rPr lang="en-GB" sz="1200" kern="1200" dirty="0">
                <a:solidFill>
                  <a:schemeClr val="tx1"/>
                </a:solidFill>
                <a:effectLst/>
                <a:latin typeface="+mn-lt"/>
                <a:ea typeface="+mn-ea"/>
                <a:cs typeface="+mn-cs"/>
              </a:rPr>
              <a:t> (trans-ancestry derivation: beta=0.16, 95% CI: 0.11-0.21; p=4.32×10⁻¹⁰; independent validation: beta=0.09, 95% CI: 0.03-0.16; p=5.34×10⁻³). Combined meta-analysis of all nine cohorts demonstrated homogeneous effect sizes (beta=0.13, 95% CI: 0.09-0.17; p=8.31×10⁻¹¹; I²=0%). This association was specific to decompensated cirrhosis, with no effect in compensated cirrhosis (n=3,139; beta=0.00, 95% CI: -0.05 to 0.05; p=0.99) or the general population (n=402,683; beta=-0.01, 95% CI: -0.01 to 0.00; p=3.78×10⁻³). The rs2099161[C] risk allele was significantly associated with kidney failure at inclusion (p=6.34×10⁻⁴), with CC homozygotes showing OR=1.60 (95% CI: 1.21-2.11) compared to TT homozygotes. Similar associations were observed for </a:t>
            </a:r>
            <a:r>
              <a:rPr lang="en-GB" sz="1200" kern="1200" dirty="0" err="1">
                <a:solidFill>
                  <a:schemeClr val="tx1"/>
                </a:solidFill>
                <a:effectLst/>
                <a:latin typeface="+mn-lt"/>
                <a:ea typeface="+mn-ea"/>
                <a:cs typeface="+mn-cs"/>
              </a:rPr>
              <a:t>terlipressin</a:t>
            </a:r>
            <a:r>
              <a:rPr lang="en-GB" sz="1200" kern="1200" dirty="0">
                <a:solidFill>
                  <a:schemeClr val="tx1"/>
                </a:solidFill>
                <a:effectLst/>
                <a:latin typeface="+mn-lt"/>
                <a:ea typeface="+mn-ea"/>
                <a:cs typeface="+mn-cs"/>
              </a:rPr>
              <a:t> requirement (p=0.027; CC vs TT: OR=2.06, 95% CI: 1.06-3.92). Transcriptomic analyses identified plasmacytoid dendritic cells (</a:t>
            </a:r>
            <a:r>
              <a:rPr lang="en-GB" sz="1200" kern="1200" dirty="0" err="1">
                <a:solidFill>
                  <a:schemeClr val="tx1"/>
                </a:solidFill>
                <a:effectLst/>
                <a:latin typeface="+mn-lt"/>
                <a:ea typeface="+mn-ea"/>
                <a:cs typeface="+mn-cs"/>
              </a:rPr>
              <a:t>pDCs</a:t>
            </a:r>
            <a:r>
              <a:rPr lang="en-GB" sz="1200" kern="1200" dirty="0">
                <a:solidFill>
                  <a:schemeClr val="tx1"/>
                </a:solidFill>
                <a:effectLst/>
                <a:latin typeface="+mn-lt"/>
                <a:ea typeface="+mn-ea"/>
                <a:cs typeface="+mn-cs"/>
              </a:rPr>
              <a:t>) as the primary </a:t>
            </a:r>
            <a:r>
              <a:rPr lang="en-GB" sz="1200" i="1" kern="1200" dirty="0">
                <a:solidFill>
                  <a:schemeClr val="tx1"/>
                </a:solidFill>
                <a:effectLst/>
                <a:latin typeface="+mn-lt"/>
                <a:ea typeface="+mn-ea"/>
                <a:cs typeface="+mn-cs"/>
              </a:rPr>
              <a:t>SUSD1</a:t>
            </a:r>
            <a:r>
              <a:rPr lang="en-GB" sz="1200" kern="1200" dirty="0">
                <a:solidFill>
                  <a:schemeClr val="tx1"/>
                </a:solidFill>
                <a:effectLst/>
                <a:latin typeface="+mn-lt"/>
                <a:ea typeface="+mn-ea"/>
                <a:cs typeface="+mn-cs"/>
              </a:rPr>
              <a:t>-expressing cell type with elevated expression in patients with RI across compartments. Patients with RI showed increased </a:t>
            </a:r>
            <a:r>
              <a:rPr lang="en-GB" sz="1200" kern="1200" dirty="0" err="1">
                <a:solidFill>
                  <a:schemeClr val="tx1"/>
                </a:solidFill>
                <a:effectLst/>
                <a:latin typeface="+mn-lt"/>
                <a:ea typeface="+mn-ea"/>
                <a:cs typeface="+mn-cs"/>
              </a:rPr>
              <a:t>pDC</a:t>
            </a:r>
            <a:r>
              <a:rPr lang="en-GB" sz="1200" kern="1200" dirty="0">
                <a:solidFill>
                  <a:schemeClr val="tx1"/>
                </a:solidFill>
                <a:effectLst/>
                <a:latin typeface="+mn-lt"/>
                <a:ea typeface="+mn-ea"/>
                <a:cs typeface="+mn-cs"/>
              </a:rPr>
              <a:t> abundance and type I interferon signalling in liver and kidney tissues. </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i="1" kern="1200" dirty="0">
                <a:solidFill>
                  <a:schemeClr val="tx1"/>
                </a:solidFill>
                <a:effectLst/>
                <a:latin typeface="+mn-lt"/>
                <a:ea typeface="+mn-ea"/>
                <a:cs typeface="+mn-cs"/>
              </a:rPr>
              <a:t>SUSD1 </a:t>
            </a:r>
            <a:r>
              <a:rPr lang="en-GB" sz="1200" kern="1200" dirty="0">
                <a:solidFill>
                  <a:schemeClr val="tx1"/>
                </a:solidFill>
                <a:effectLst/>
                <a:latin typeface="+mn-lt"/>
                <a:ea typeface="+mn-ea"/>
                <a:cs typeface="+mn-cs"/>
              </a:rPr>
              <a:t>is a risk locus for RI specifically in decompensated cirrhosis across diverse ancestries and cohorts. Our results highlight gene-environment interactions and implicate the </a:t>
            </a:r>
            <a:r>
              <a:rPr lang="en-GB" sz="1200" kern="1200" dirty="0" err="1">
                <a:solidFill>
                  <a:schemeClr val="tx1"/>
                </a:solidFill>
                <a:effectLst/>
                <a:latin typeface="+mn-lt"/>
                <a:ea typeface="+mn-ea"/>
                <a:cs typeface="+mn-cs"/>
              </a:rPr>
              <a:t>pDC</a:t>
            </a:r>
            <a:r>
              <a:rPr lang="en-GB" sz="1200" kern="1200" dirty="0">
                <a:solidFill>
                  <a:schemeClr val="tx1"/>
                </a:solidFill>
                <a:effectLst/>
                <a:latin typeface="+mn-lt"/>
                <a:ea typeface="+mn-ea"/>
                <a:cs typeface="+mn-cs"/>
              </a:rPr>
              <a:t>-interferon axis as a candidate mechanism linking liver dysfunction to kidney injury.</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59471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HCP, healthcare professional; </a:t>
            </a:r>
            <a:r>
              <a:rPr lang="en-US" b="0" i="1" dirty="0" err="1">
                <a:effectLst/>
                <a:latin typeface="Arial" panose="020B0604020202020204" pitchFamily="34" charset="0"/>
                <a:ea typeface="Times New Roman" panose="02020603050405020304" pitchFamily="18" charset="0"/>
                <a:cs typeface="Arial" panose="020B0604020202020204" pitchFamily="34" charset="0"/>
              </a:rPr>
              <a:t>HEST</a:t>
            </a:r>
            <a:r>
              <a:rPr lang="en-US" b="0" i="1" dirty="0">
                <a:effectLst/>
                <a:latin typeface="Arial" panose="020B0604020202020204" pitchFamily="34" charset="0"/>
                <a:ea typeface="Times New Roman" panose="02020603050405020304" pitchFamily="18" charset="0"/>
                <a:cs typeface="Arial" panose="020B0604020202020204" pitchFamily="34" charset="0"/>
              </a:rPr>
              <a:t>, Hepatic Encephalopathy Staging Tool;</a:t>
            </a:r>
            <a:r>
              <a:rPr lang="en-US" b="1" i="1" dirty="0">
                <a:effectLst/>
                <a:latin typeface="Arial" panose="020B0604020202020204" pitchFamily="34" charset="0"/>
                <a:ea typeface="Times New Roman" panose="02020603050405020304" pitchFamily="18" charset="0"/>
                <a:cs typeface="Arial" panose="020B0604020202020204" pitchFamily="34" charset="0"/>
              </a:rPr>
              <a:t> </a:t>
            </a:r>
            <a:r>
              <a:rPr lang="en-US" b="0" i="1" dirty="0" err="1">
                <a:effectLst/>
                <a:latin typeface="Arial" panose="020B0604020202020204" pitchFamily="34" charset="0"/>
                <a:ea typeface="Times New Roman" panose="02020603050405020304" pitchFamily="18" charset="0"/>
                <a:cs typeface="Arial" panose="020B0604020202020204" pitchFamily="34" charset="0"/>
              </a:rPr>
              <a:t>mHEST</a:t>
            </a:r>
            <a:r>
              <a:rPr lang="en-US" b="0" i="1" dirty="0">
                <a:effectLst/>
                <a:latin typeface="Arial" panose="020B0604020202020204" pitchFamily="34" charset="0"/>
                <a:ea typeface="Times New Roman" panose="02020603050405020304" pitchFamily="18" charset="0"/>
                <a:cs typeface="Arial" panose="020B0604020202020204" pitchFamily="34" charset="0"/>
              </a:rPr>
              <a:t>, modified Hepatic Encephalopathy Staging Tool; WHC, West Haven criteria. </a:t>
            </a:r>
            <a:endParaRPr lang="en-NZ" b="0" i="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The modified hepatic encephalopathy staging tool has significantly greater diagnostic consistency, prognostic performance and clinical impact compared with the West Haven criteria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TOP-471-TY</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Annarein Kerbert</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Caterina Chesta</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Pooja Balachandran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Aaryan Panchal</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Jing Xia</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Darren Rubin</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Rajeshwar Prosad Mookerjee</a:t>
            </a:r>
            <a:r>
              <a:rPr lang="en-GB" sz="1200" strike="noStrike"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Tarek Hassanein4, Rajiv Jalan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Leiden University Medical Center, Leiden, Netherlands</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University College London,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Yaqrit Discovery Limited,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Southern California Liver Centers, San Diego, United States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Hepatic encephalopathy (HE) is a serious complication of advanced liver cirrhosis, necessitating accurate and consistent diagnosis and staging in clinical practice and research. The widely used West Haven criteria (WHC) suffer from significant inter-observer variability. This study aimed to develop the modified Hepatic Encephalopathy Staging Tool (mHEST) as a more objective and reproducible method for HE assessment in regulated clinical trials. Its diagnostic consistency, prognostic performance and clinical impact were compared with the WHC.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The study comprised 2 parts. </a:t>
            </a:r>
            <a:r>
              <a:rPr lang="en-GB" sz="1200" i="1" kern="1200" dirty="0">
                <a:solidFill>
                  <a:schemeClr val="tx1"/>
                </a:solidFill>
                <a:effectLst/>
                <a:latin typeface="+mn-lt"/>
                <a:ea typeface="+mn-ea"/>
                <a:cs typeface="+mn-cs"/>
              </a:rPr>
              <a:t>Part 1 </a:t>
            </a:r>
            <a:r>
              <a:rPr lang="en-GB" sz="1200" kern="1200" dirty="0">
                <a:solidFill>
                  <a:schemeClr val="tx1"/>
                </a:solidFill>
                <a:effectLst/>
                <a:latin typeface="+mn-lt"/>
                <a:ea typeface="+mn-ea"/>
                <a:cs typeface="+mn-cs"/>
              </a:rPr>
              <a:t>involved revising the original HEST score, based on feedback from an expert panel. Key changes included removing asterixis and adding standardized questions. A two-round online validation survey was conducted: 49 healthcare professionals from 6 countries evaluated 6 video vignettes of actors portraying various HE stages. After viewing an mHEST training video, participants assessed the vignettes twice (5-10 days apart) using mHEST. Inter- and intra-rater agreement were analyzed. In </a:t>
            </a:r>
            <a:r>
              <a:rPr lang="en-GB" sz="1200" i="1" kern="1200" dirty="0">
                <a:solidFill>
                  <a:schemeClr val="tx1"/>
                </a:solidFill>
                <a:effectLst/>
                <a:latin typeface="+mn-lt"/>
                <a:ea typeface="+mn-ea"/>
                <a:cs typeface="+mn-cs"/>
              </a:rPr>
              <a:t>Part 2</a:t>
            </a:r>
            <a:r>
              <a:rPr lang="en-GB" sz="1200" kern="1200" dirty="0">
                <a:solidFill>
                  <a:schemeClr val="tx1"/>
                </a:solidFill>
                <a:effectLst/>
                <a:latin typeface="+mn-lt"/>
                <a:ea typeface="+mn-ea"/>
                <a:cs typeface="+mn-cs"/>
              </a:rPr>
              <a:t>, a prospective, single-centre study enrolled 128 hospitalized patients with acutely decompensated cirrhosis. Trained professionals independently assessed HE, using both WHC and mHEST. Ammonia levels were measured at baseline and clinical outcomes were assessed up to one year. Diagnostic consistency, prognostic performance, and impact on existing scoring systems were compared.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 </a:t>
            </a:r>
            <a:r>
              <a:rPr lang="en-GB" sz="1200" kern="1200" dirty="0">
                <a:solidFill>
                  <a:schemeClr val="tx1"/>
                </a:solidFill>
                <a:effectLst/>
                <a:latin typeface="+mn-lt"/>
                <a:ea typeface="+mn-ea"/>
                <a:cs typeface="+mn-cs"/>
              </a:rPr>
              <a:t>In </a:t>
            </a:r>
            <a:r>
              <a:rPr lang="en-GB" sz="1200" i="1" kern="1200" dirty="0">
                <a:solidFill>
                  <a:schemeClr val="tx1"/>
                </a:solidFill>
                <a:effectLst/>
                <a:latin typeface="+mn-lt"/>
                <a:ea typeface="+mn-ea"/>
                <a:cs typeface="+mn-cs"/>
              </a:rPr>
              <a:t>Part 1</a:t>
            </a:r>
            <a:r>
              <a:rPr lang="en-GB" sz="1200" kern="1200" dirty="0">
                <a:solidFill>
                  <a:schemeClr val="tx1"/>
                </a:solidFill>
                <a:effectLst/>
                <a:latin typeface="+mn-lt"/>
                <a:ea typeface="+mn-ea"/>
                <a:cs typeface="+mn-cs"/>
              </a:rPr>
              <a:t>, inter-rater concordance across vignettes ranged from 83.3-100%, and intra-rater agreement from 81.0-100%. In </a:t>
            </a:r>
            <a:r>
              <a:rPr lang="en-GB" sz="1200" i="1" kern="1200" dirty="0">
                <a:solidFill>
                  <a:schemeClr val="tx1"/>
                </a:solidFill>
                <a:effectLst/>
                <a:latin typeface="+mn-lt"/>
                <a:ea typeface="+mn-ea"/>
                <a:cs typeface="+mn-cs"/>
              </a:rPr>
              <a:t>Part 2</a:t>
            </a:r>
            <a:r>
              <a:rPr lang="en-GB" sz="1200" kern="1200" dirty="0">
                <a:solidFill>
                  <a:schemeClr val="tx1"/>
                </a:solidFill>
                <a:effectLst/>
                <a:latin typeface="+mn-lt"/>
                <a:ea typeface="+mn-ea"/>
                <a:cs typeface="+mn-cs"/>
              </a:rPr>
              <a:t>, inter-rater reliability was profoundly higher with mHEST than with WHC (kappa = 0.934 vs. 0.367). mHEST improved the performance of scoring systems incorporating HE assessment, including Child-Pugh and CLIF-C Organ Failure scores. Plasma ammonia levels significantly increased stepwise with rising mHEST grades, but not with WHC grades. In particular, significantly higher ammonia levels were detected in patients with mHEST grade 2 compared to those with grade 0/1 (p &lt; 0.0001), which was not seen with WHC. Unlike WHC, mHEST grade 0/1 was independently associated with a better 1-year survival (HR = 0.515, 95% CI = 0.270-0.982, p = 0.044) in multivariate Cox regression models.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Conclusion: </a:t>
            </a:r>
            <a:r>
              <a:rPr lang="en-GB" sz="1200" kern="1200" dirty="0">
                <a:solidFill>
                  <a:schemeClr val="tx1"/>
                </a:solidFill>
                <a:effectLst/>
                <a:latin typeface="+mn-lt"/>
                <a:ea typeface="+mn-ea"/>
                <a:cs typeface="+mn-cs"/>
              </a:rPr>
              <a:t>mHEST is a user-friendly tool for HE-assessment outperforming the WHC in diagnostic accuracy, prognostic performance and clinical impact. It has been accepted by the U.S. Food and Drug Administration as an endpoint for HE clinical trials.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21</a:t>
            </a:fld>
            <a:endParaRPr lang="en-US" dirty="0"/>
          </a:p>
        </p:txBody>
      </p:sp>
    </p:spTree>
    <p:extLst>
      <p:ext uri="{BB962C8B-B14F-4D97-AF65-F5344CB8AC3E}">
        <p14:creationId xmlns:p14="http://schemas.microsoft.com/office/powerpoint/2010/main" val="1337154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CI, confidence interval; CLIF-C, Chronic Liver Failure Consortium; FDA, U.S. Food &amp; Drug Administration; HR, hazard ratio; mHEST, modified Hepatic Encephalopathy Staging Tool; WHC, West Haven criteria. </a:t>
            </a:r>
            <a:endParaRPr lang="en-NZ" b="0" i="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The modified hepatic encephalopathy staging tool has significantly greater diagnostic consistency, prognostic performance and clinical impact compared with the West Haven criteria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TOP-471-TY</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Annarein Kerbert</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Caterina Chesta</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Pooja Balachandran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Aaryan Panchal</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Jing Xia</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Darren Rubin</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Rajeshwar Prosad Mookerjee</a:t>
            </a:r>
            <a:r>
              <a:rPr lang="en-GB" sz="1200" strike="noStrike"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Tarek Hassanein4, Rajiv Jalan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Leiden University Medical Center, Leiden, Netherlands</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University College London,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Yaqrit Discovery Limited,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Southern California Liver Centers, San Diego, United States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Hepatic encephalopathy (HE) is a serious complication of advanced liver cirrhosis, necessitating accurate and consistent diagnosis and staging in clinical practice and research. The widely used West Haven criteria (WHC) suffer from significant inter-observer variability. This study aimed to develop the modified Hepatic Encephalopathy Staging Tool (mHEST) as a more objective and reproducible method for HE assessment in regulated clinical trials. Its diagnostic consistency, prognostic performance and clinical impact were compared with the WHC.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The study comprised 2 parts. </a:t>
            </a:r>
            <a:r>
              <a:rPr lang="en-GB" sz="1200" i="1" kern="1200" dirty="0">
                <a:solidFill>
                  <a:schemeClr val="tx1"/>
                </a:solidFill>
                <a:effectLst/>
                <a:latin typeface="+mn-lt"/>
                <a:ea typeface="+mn-ea"/>
                <a:cs typeface="+mn-cs"/>
              </a:rPr>
              <a:t>Part 1 </a:t>
            </a:r>
            <a:r>
              <a:rPr lang="en-GB" sz="1200" kern="1200" dirty="0">
                <a:solidFill>
                  <a:schemeClr val="tx1"/>
                </a:solidFill>
                <a:effectLst/>
                <a:latin typeface="+mn-lt"/>
                <a:ea typeface="+mn-ea"/>
                <a:cs typeface="+mn-cs"/>
              </a:rPr>
              <a:t>involved revising the original HEST score, based on feedback from an expert panel. Key changes included removing asterixis and adding standardized questions. A two-round online validation survey was conducted: 49 healthcare professionals from 6 countries evaluated 6 video vignettes of actors portraying various HE stages. After viewing an mHEST training video, participants assessed the vignettes twice (5-10 days apart) using mHEST. Inter- and intra-rater agreement were analyzed. In </a:t>
            </a:r>
            <a:r>
              <a:rPr lang="en-GB" sz="1200" i="1" kern="1200" dirty="0">
                <a:solidFill>
                  <a:schemeClr val="tx1"/>
                </a:solidFill>
                <a:effectLst/>
                <a:latin typeface="+mn-lt"/>
                <a:ea typeface="+mn-ea"/>
                <a:cs typeface="+mn-cs"/>
              </a:rPr>
              <a:t>Part 2</a:t>
            </a:r>
            <a:r>
              <a:rPr lang="en-GB" sz="1200" kern="1200" dirty="0">
                <a:solidFill>
                  <a:schemeClr val="tx1"/>
                </a:solidFill>
                <a:effectLst/>
                <a:latin typeface="+mn-lt"/>
                <a:ea typeface="+mn-ea"/>
                <a:cs typeface="+mn-cs"/>
              </a:rPr>
              <a:t>, a prospective, single-centre study enrolled 128 hospitalized patients with acutely decompensated cirrhosis. Trained professionals independently assessed HE, using both WHC and mHEST. Ammonia levels were measured at baseline and clinical outcomes were assessed up to one year. Diagnostic consistency, prognostic performance, and impact on existing scoring systems were compared.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Results: </a:t>
            </a:r>
            <a:r>
              <a:rPr lang="en-GB" sz="1200" kern="1200" dirty="0">
                <a:solidFill>
                  <a:schemeClr val="tx1"/>
                </a:solidFill>
                <a:effectLst/>
                <a:latin typeface="+mn-lt"/>
                <a:ea typeface="+mn-ea"/>
                <a:cs typeface="+mn-cs"/>
              </a:rPr>
              <a:t>In </a:t>
            </a:r>
            <a:r>
              <a:rPr lang="en-GB" sz="1200" i="1" kern="1200" dirty="0">
                <a:solidFill>
                  <a:schemeClr val="tx1"/>
                </a:solidFill>
                <a:effectLst/>
                <a:latin typeface="+mn-lt"/>
                <a:ea typeface="+mn-ea"/>
                <a:cs typeface="+mn-cs"/>
              </a:rPr>
              <a:t>Part 1</a:t>
            </a:r>
            <a:r>
              <a:rPr lang="en-GB" sz="1200" kern="1200" dirty="0">
                <a:solidFill>
                  <a:schemeClr val="tx1"/>
                </a:solidFill>
                <a:effectLst/>
                <a:latin typeface="+mn-lt"/>
                <a:ea typeface="+mn-ea"/>
                <a:cs typeface="+mn-cs"/>
              </a:rPr>
              <a:t>, inter-rater concordance across vignettes ranged from 83.3-100%, and intra-rater agreement from 81.0-100%. In </a:t>
            </a:r>
            <a:r>
              <a:rPr lang="en-GB" sz="1200" i="1" kern="1200" dirty="0">
                <a:solidFill>
                  <a:schemeClr val="tx1"/>
                </a:solidFill>
                <a:effectLst/>
                <a:latin typeface="+mn-lt"/>
                <a:ea typeface="+mn-ea"/>
                <a:cs typeface="+mn-cs"/>
              </a:rPr>
              <a:t>Part 2</a:t>
            </a:r>
            <a:r>
              <a:rPr lang="en-GB" sz="1200" kern="1200" dirty="0">
                <a:solidFill>
                  <a:schemeClr val="tx1"/>
                </a:solidFill>
                <a:effectLst/>
                <a:latin typeface="+mn-lt"/>
                <a:ea typeface="+mn-ea"/>
                <a:cs typeface="+mn-cs"/>
              </a:rPr>
              <a:t>, inter-rater reliability was profoundly higher with mHEST than with WHC (kappa = 0.934 vs. 0.367). mHEST improved the performance of scoring systems incorporating HE assessment, including Child-Pugh and CLIF-C Organ Failure scores. Plasma ammonia levels significantly increased stepwise with rising mHEST grades, but not with WHC grades. In particular, significantly higher ammonia levels were detected in patients with mHEST grade 2 compared to those with grade 0/1 (p &lt; 0.0001), which was not seen with WHC. Unlike WHC, mHEST grade 0/1 was independently associated with a better 1-year survival (HR = 0.515, 95% CI = 0.270-0.982, p = 0.044) in multivariate Cox regression models.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Conclusion: </a:t>
            </a:r>
            <a:r>
              <a:rPr lang="en-GB" sz="1200" kern="1200" dirty="0">
                <a:solidFill>
                  <a:schemeClr val="tx1"/>
                </a:solidFill>
                <a:effectLst/>
                <a:latin typeface="+mn-lt"/>
                <a:ea typeface="+mn-ea"/>
                <a:cs typeface="+mn-cs"/>
              </a:rPr>
              <a:t>mHEST is a user-friendly tool for HE-assessment outperforming the WHC in diagnostic accuracy, prognostic performance and clinical impact. It has been accepted by the U.S. Food and Drug Administration as an endpoint for HE clinical trials.</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22</a:t>
            </a:fld>
            <a:endParaRPr lang="en-US" dirty="0"/>
          </a:p>
        </p:txBody>
      </p:sp>
    </p:spTree>
    <p:extLst>
      <p:ext uri="{BB962C8B-B14F-4D97-AF65-F5344CB8AC3E}">
        <p14:creationId xmlns:p14="http://schemas.microsoft.com/office/powerpoint/2010/main" val="59471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CI, confidence interval; </a:t>
            </a:r>
            <a:r>
              <a:rPr lang="en-GB" sz="1200" b="0" i="1" kern="1200" dirty="0">
                <a:solidFill>
                  <a:schemeClr val="tx1"/>
                </a:solidFill>
                <a:effectLst/>
                <a:latin typeface="+mn-lt"/>
                <a:ea typeface="+mn-ea"/>
                <a:cs typeface="+mn-cs"/>
              </a:rPr>
              <a:t>DELIVER, </a:t>
            </a:r>
            <a:r>
              <a:rPr lang="en-US" sz="1200" b="0" i="1" kern="1200" dirty="0">
                <a:solidFill>
                  <a:schemeClr val="tx1"/>
                </a:solidFill>
                <a:effectLst/>
                <a:latin typeface="+mn-lt"/>
                <a:ea typeface="+mn-ea"/>
                <a:cs typeface="+mn-cs"/>
              </a:rPr>
              <a:t>Swedish Decoding the Epidemiology of Liver Disease; OR, odds ratio</a:t>
            </a:r>
            <a:r>
              <a:rPr lang="en-NZ" b="0" i="1" dirty="0">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Mapping the risk of liver cirrhosis by occupational groups in Sweden: a population-based case-control study </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SAT-052</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Marie Zalesiak</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Juan Vaz</a:t>
            </a:r>
            <a:r>
              <a:rPr lang="en-GB" sz="1200" kern="1200" baseline="30000" dirty="0">
                <a:solidFill>
                  <a:schemeClr val="tx1"/>
                </a:solidFill>
                <a:effectLst/>
                <a:latin typeface="Arial" panose="020B0604020202020204" pitchFamily="34" charset="0"/>
                <a:ea typeface="+mn-ea"/>
                <a:cs typeface="Arial" panose="020B0604020202020204" pitchFamily="34" charset="0"/>
              </a:rPr>
              <a:t>1,2</a:t>
            </a:r>
            <a:r>
              <a:rPr lang="en-GB" sz="1200" kern="1200" dirty="0">
                <a:solidFill>
                  <a:schemeClr val="tx1"/>
                </a:solidFill>
                <a:effectLst/>
                <a:latin typeface="Arial" panose="020B0604020202020204" pitchFamily="34" charset="0"/>
                <a:ea typeface="+mn-ea"/>
                <a:cs typeface="Arial" panose="020B0604020202020204" pitchFamily="34" charset="0"/>
              </a:rPr>
              <a:t>, Martin Henriksson</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 Eralda Asllanaj</a:t>
            </a:r>
            <a:r>
              <a:rPr lang="en-GB" sz="1200" kern="1200" baseline="300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 Hannes Hagström</a:t>
            </a:r>
            <a:r>
              <a:rPr lang="en-GB" sz="1200" kern="1200" baseline="30000" dirty="0">
                <a:solidFill>
                  <a:schemeClr val="tx1"/>
                </a:solidFill>
                <a:effectLst/>
                <a:latin typeface="Arial" panose="020B0604020202020204" pitchFamily="34" charset="0"/>
                <a:ea typeface="+mn-ea"/>
                <a:cs typeface="Arial" panose="020B0604020202020204" pitchFamily="34" charset="0"/>
              </a:rPr>
              <a:t>1,5</a:t>
            </a:r>
            <a:r>
              <a:rPr lang="en-GB" sz="1200" kern="1200" dirty="0">
                <a:solidFill>
                  <a:schemeClr val="tx1"/>
                </a:solidFill>
                <a:effectLst/>
                <a:latin typeface="Arial" panose="020B0604020202020204" pitchFamily="34" charset="0"/>
                <a:ea typeface="+mn-ea"/>
                <a:cs typeface="Arial" panose="020B0604020202020204" pitchFamily="34" charset="0"/>
              </a:rPr>
              <a:t>, Ying Shang</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Arial" panose="020B0604020202020204" pitchFamily="34" charset="0"/>
                <a:ea typeface="+mn-ea"/>
                <a:cs typeface="Arial" panose="020B0604020202020204" pitchFamily="34" charset="0"/>
              </a:rPr>
              <a:t>1</a:t>
            </a:r>
            <a:r>
              <a:rPr lang="en-GB" sz="1200" i="1" kern="1200" dirty="0">
                <a:solidFill>
                  <a:schemeClr val="tx1"/>
                </a:solidFill>
                <a:effectLst/>
                <a:latin typeface="Arial" panose="020B0604020202020204" pitchFamily="34" charset="0"/>
                <a:ea typeface="+mn-ea"/>
                <a:cs typeface="Arial" panose="020B0604020202020204" pitchFamily="34" charset="0"/>
              </a:rPr>
              <a:t>Departement of Medicine, Karolinska </a:t>
            </a:r>
            <a:r>
              <a:rPr lang="en-GB" sz="1200" i="1" kern="1200" dirty="0" err="1">
                <a:solidFill>
                  <a:schemeClr val="tx1"/>
                </a:solidFill>
                <a:effectLst/>
                <a:latin typeface="Arial" panose="020B0604020202020204" pitchFamily="34" charset="0"/>
                <a:ea typeface="+mn-ea"/>
                <a:cs typeface="Arial" panose="020B0604020202020204" pitchFamily="34" charset="0"/>
              </a:rPr>
              <a:t>Institutet</a:t>
            </a:r>
            <a:r>
              <a:rPr lang="en-GB" sz="1200" i="1" kern="1200" dirty="0">
                <a:solidFill>
                  <a:schemeClr val="tx1"/>
                </a:solidFill>
                <a:effectLst/>
                <a:latin typeface="Arial" panose="020B0604020202020204" pitchFamily="34" charset="0"/>
                <a:ea typeface="+mn-ea"/>
                <a:cs typeface="Arial" panose="020B0604020202020204" pitchFamily="34" charset="0"/>
              </a:rPr>
              <a:t>, Stockholm, Sweden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baseline="30000" dirty="0">
                <a:solidFill>
                  <a:schemeClr val="tx1"/>
                </a:solidFill>
                <a:effectLst/>
                <a:latin typeface="Arial" panose="020B0604020202020204" pitchFamily="34" charset="0"/>
                <a:ea typeface="+mn-ea"/>
                <a:cs typeface="Arial" panose="020B0604020202020204" pitchFamily="34" charset="0"/>
              </a:rPr>
              <a:t>2</a:t>
            </a:r>
            <a:r>
              <a:rPr lang="en-GB" sz="1200" i="1" kern="1200" dirty="0">
                <a:solidFill>
                  <a:schemeClr val="tx1"/>
                </a:solidFill>
                <a:effectLst/>
                <a:latin typeface="Arial" panose="020B0604020202020204" pitchFamily="34" charset="0"/>
                <a:ea typeface="+mn-ea"/>
                <a:cs typeface="Arial" panose="020B0604020202020204" pitchFamily="34" charset="0"/>
              </a:rPr>
              <a:t>School of Public Health and Community Medicine, Institute of Medicine, </a:t>
            </a:r>
            <a:r>
              <a:rPr lang="en-GB" sz="1200" i="1" kern="1200" dirty="0" err="1">
                <a:solidFill>
                  <a:schemeClr val="tx1"/>
                </a:solidFill>
                <a:effectLst/>
                <a:latin typeface="Arial" panose="020B0604020202020204" pitchFamily="34" charset="0"/>
                <a:ea typeface="+mn-ea"/>
                <a:cs typeface="Arial" panose="020B0604020202020204" pitchFamily="34" charset="0"/>
              </a:rPr>
              <a:t>Sahlgrenska</a:t>
            </a:r>
            <a:r>
              <a:rPr lang="en-GB" sz="1200" i="1" kern="1200" dirty="0">
                <a:solidFill>
                  <a:schemeClr val="tx1"/>
                </a:solidFill>
                <a:effectLst/>
                <a:latin typeface="Arial" panose="020B0604020202020204" pitchFamily="34" charset="0"/>
                <a:ea typeface="+mn-ea"/>
                <a:cs typeface="Arial" panose="020B0604020202020204" pitchFamily="34" charset="0"/>
              </a:rPr>
              <a:t> Academy, University of Gothenburg, Gothenburg, Sweden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baseline="30000" dirty="0">
                <a:solidFill>
                  <a:schemeClr val="tx1"/>
                </a:solidFill>
                <a:effectLst/>
                <a:latin typeface="Arial" panose="020B0604020202020204" pitchFamily="34" charset="0"/>
                <a:ea typeface="+mn-ea"/>
                <a:cs typeface="Arial" panose="020B0604020202020204" pitchFamily="34" charset="0"/>
              </a:rPr>
              <a:t>3</a:t>
            </a:r>
            <a:r>
              <a:rPr lang="en-GB" sz="1200" i="1" kern="1200" dirty="0">
                <a:solidFill>
                  <a:schemeClr val="tx1"/>
                </a:solidFill>
                <a:effectLst/>
                <a:latin typeface="Arial" panose="020B0604020202020204" pitchFamily="34" charset="0"/>
                <a:ea typeface="+mn-ea"/>
                <a:cs typeface="Arial" panose="020B0604020202020204" pitchFamily="34" charset="0"/>
              </a:rPr>
              <a:t>Center of Medical Technology Assessment, Department of Medical, Heath and Caring Science, Linköping, Sweden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baseline="30000" dirty="0">
                <a:solidFill>
                  <a:schemeClr val="tx1"/>
                </a:solidFill>
                <a:effectLst/>
                <a:latin typeface="Arial" panose="020B0604020202020204" pitchFamily="34" charset="0"/>
                <a:ea typeface="+mn-ea"/>
                <a:cs typeface="Arial" panose="020B0604020202020204" pitchFamily="34" charset="0"/>
              </a:rPr>
              <a:t>4</a:t>
            </a:r>
            <a:r>
              <a:rPr lang="en-GB" sz="1200" i="1" kern="1200" dirty="0">
                <a:solidFill>
                  <a:schemeClr val="tx1"/>
                </a:solidFill>
                <a:effectLst/>
                <a:latin typeface="Arial" panose="020B0604020202020204" pitchFamily="34" charset="0"/>
                <a:ea typeface="+mn-ea"/>
                <a:cs typeface="Arial" panose="020B0604020202020204" pitchFamily="34" charset="0"/>
              </a:rPr>
              <a:t>Boehringer Ingelheim, Amsterdam, Netherlands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baseline="30000" dirty="0">
                <a:solidFill>
                  <a:schemeClr val="tx1"/>
                </a:solidFill>
                <a:effectLst/>
                <a:latin typeface="Arial" panose="020B0604020202020204" pitchFamily="34" charset="0"/>
                <a:ea typeface="+mn-ea"/>
                <a:cs typeface="Arial" panose="020B0604020202020204" pitchFamily="34" charset="0"/>
              </a:rPr>
              <a:t>5</a:t>
            </a:r>
            <a:r>
              <a:rPr lang="en-GB" sz="1200" i="1" kern="1200" dirty="0">
                <a:solidFill>
                  <a:schemeClr val="tx1"/>
                </a:solidFill>
                <a:effectLst/>
                <a:latin typeface="Arial" panose="020B0604020202020204" pitchFamily="34" charset="0"/>
                <a:ea typeface="+mn-ea"/>
                <a:cs typeface="Arial" panose="020B0604020202020204" pitchFamily="34" charset="0"/>
              </a:rPr>
              <a:t>Unit of Hepatology, Department of GUT, Karolinska University Hospital, Stockholm, Sweden </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Arial" panose="020B0604020202020204" pitchFamily="34" charset="0"/>
                <a:ea typeface="+mn-ea"/>
                <a:cs typeface="Arial" panose="020B0604020202020204" pitchFamily="34" charset="0"/>
              </a:rPr>
              <a:t>Liver cirrhosis is frequently diagnosed at an advanced stage and is associated with poor prognosis. Identifying high-burden groups beyond traditional healthcare settings may facilitate earlier detection. We mapped the relative risk of incident cirrhosis across occupational groups in Sweden to inform targeted case-finding. </a:t>
            </a:r>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We conducted a nationwide case–control study within the Swedish Decoding the Epidemiology of Liver Disease in Sweden (DELIVER) cohort (2002–2021). Cases were individuals aged 35–65 years with liver cirrhosis and were matched to up to four controls on age, sex, calendar year, and municipality using incidence-density sampling. Labour market status in the year preceding the index date (i.e., cirrhosis diagnosis) was obtained from registers and categorized as employed, unemployed, disability/long-term sick leave, or early retirement. Occupational group was identified among employed individuals. Conditional logistic regression estimated odds ratios (ORs) with 95% confidence intervals (CIs), using physical and engineering science professionals as the reference group (low risk for cirrhosis and homogeneous group). Analyses were stratified by underlying aetiology. </a:t>
            </a:r>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The study included 23,038 cases and 92,125 matched controls. Cases were more likely to clustered in lower socioeconomic strata, reflected by lower income and educational attainment and higher proportions outside the labour market. Occupational analyses were restricted to employed and unemployed individuals, resulting in 7,485 cases and 63,747 controls. Compared with the reference group, unemployment was associated with the highest odds of cirrhosis (OR 10.9, 95% CI 8.3–14.1). Among employed individuals, food-related occupations showed markedly elevated risks, including food preparation workers (OR 3.2, 95% CI 2.2–4.5) and butchers/bakers/food processors (OR 4.9, 95% CI 2.1–11.6). Higher risks were also observed for refuse collectors/ recycling workers (OR 3.3, 95% CI 2.4–4.5) and social workers (OR 2.5, 95% CI 1.7–3.7). Stratified analyses by aetiology demonstrated broadly similar occupational risk patterns. </a:t>
            </a:r>
            <a:endParaRPr lang="en-NZ"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Incident cirrhosis in Sweden is unevenly distributed across the working-age population, with the highest risk among unemployed individuals and increased risk in specific occupations. Occupation-based risk mapping could support targeted case-finding and facilitate earlier detection for liver cirrhosis. </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24</a:t>
            </a:fld>
            <a:endParaRPr lang="en-US"/>
          </a:p>
        </p:txBody>
      </p:sp>
    </p:spTree>
    <p:extLst>
      <p:ext uri="{BB962C8B-B14F-4D97-AF65-F5344CB8AC3E}">
        <p14:creationId xmlns:p14="http://schemas.microsoft.com/office/powerpoint/2010/main" val="133715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CI, confidence interval</a:t>
            </a:r>
            <a:r>
              <a:rPr lang="en-US" sz="1200" b="0" i="1" kern="1200" dirty="0">
                <a:solidFill>
                  <a:schemeClr val="tx1"/>
                </a:solidFill>
                <a:effectLst/>
                <a:latin typeface="+mn-lt"/>
                <a:ea typeface="+mn-ea"/>
                <a:cs typeface="+mn-cs"/>
              </a:rPr>
              <a:t>; OR, odds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Mapping the risk of liver cirrhosis by occupational groups in Sweden: a population-based case-control study </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SAT-052</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Marie Zalesiak</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r>
              <a:rPr lang="en-GB" sz="1200" kern="1200" dirty="0">
                <a:solidFill>
                  <a:schemeClr val="tx1"/>
                </a:solidFill>
                <a:effectLst/>
                <a:latin typeface="Arial" panose="020B0604020202020204" pitchFamily="34" charset="0"/>
                <a:ea typeface="+mn-ea"/>
                <a:cs typeface="Arial" panose="020B0604020202020204" pitchFamily="34" charset="0"/>
              </a:rPr>
              <a:t>, Juan Vaz</a:t>
            </a:r>
            <a:r>
              <a:rPr lang="en-GB" sz="1200" kern="1200" baseline="30000" dirty="0">
                <a:solidFill>
                  <a:schemeClr val="tx1"/>
                </a:solidFill>
                <a:effectLst/>
                <a:latin typeface="Arial" panose="020B0604020202020204" pitchFamily="34" charset="0"/>
                <a:ea typeface="+mn-ea"/>
                <a:cs typeface="Arial" panose="020B0604020202020204" pitchFamily="34" charset="0"/>
              </a:rPr>
              <a:t>1,2</a:t>
            </a:r>
            <a:r>
              <a:rPr lang="en-GB" sz="1200" kern="1200" dirty="0">
                <a:solidFill>
                  <a:schemeClr val="tx1"/>
                </a:solidFill>
                <a:effectLst/>
                <a:latin typeface="Arial" panose="020B0604020202020204" pitchFamily="34" charset="0"/>
                <a:ea typeface="+mn-ea"/>
                <a:cs typeface="Arial" panose="020B0604020202020204" pitchFamily="34" charset="0"/>
              </a:rPr>
              <a:t>, Martin Henriksson</a:t>
            </a:r>
            <a:r>
              <a:rPr lang="en-GB" sz="1200" kern="1200" baseline="30000" dirty="0">
                <a:solidFill>
                  <a:schemeClr val="tx1"/>
                </a:solidFill>
                <a:effectLst/>
                <a:latin typeface="Arial" panose="020B0604020202020204" pitchFamily="34" charset="0"/>
                <a:ea typeface="+mn-ea"/>
                <a:cs typeface="Arial" panose="020B0604020202020204" pitchFamily="34" charset="0"/>
              </a:rPr>
              <a:t>3</a:t>
            </a:r>
            <a:r>
              <a:rPr lang="en-GB" sz="1200" kern="1200" dirty="0">
                <a:solidFill>
                  <a:schemeClr val="tx1"/>
                </a:solidFill>
                <a:effectLst/>
                <a:latin typeface="Arial" panose="020B0604020202020204" pitchFamily="34" charset="0"/>
                <a:ea typeface="+mn-ea"/>
                <a:cs typeface="Arial" panose="020B0604020202020204" pitchFamily="34" charset="0"/>
              </a:rPr>
              <a:t>, Eralda Asllanaj</a:t>
            </a:r>
            <a:r>
              <a:rPr lang="en-GB" sz="1200" kern="1200" baseline="30000" dirty="0">
                <a:solidFill>
                  <a:schemeClr val="tx1"/>
                </a:solidFill>
                <a:effectLst/>
                <a:latin typeface="Arial" panose="020B0604020202020204" pitchFamily="34" charset="0"/>
                <a:ea typeface="+mn-ea"/>
                <a:cs typeface="Arial" panose="020B0604020202020204" pitchFamily="34" charset="0"/>
              </a:rPr>
              <a:t>4</a:t>
            </a:r>
            <a:r>
              <a:rPr lang="en-GB" sz="1200" kern="1200" dirty="0">
                <a:solidFill>
                  <a:schemeClr val="tx1"/>
                </a:solidFill>
                <a:effectLst/>
                <a:latin typeface="Arial" panose="020B0604020202020204" pitchFamily="34" charset="0"/>
                <a:ea typeface="+mn-ea"/>
                <a:cs typeface="Arial" panose="020B0604020202020204" pitchFamily="34" charset="0"/>
              </a:rPr>
              <a:t>, Hannes Hagström</a:t>
            </a:r>
            <a:r>
              <a:rPr lang="en-GB" sz="1200" kern="1200" baseline="30000" dirty="0">
                <a:solidFill>
                  <a:schemeClr val="tx1"/>
                </a:solidFill>
                <a:effectLst/>
                <a:latin typeface="Arial" panose="020B0604020202020204" pitchFamily="34" charset="0"/>
                <a:ea typeface="+mn-ea"/>
                <a:cs typeface="Arial" panose="020B0604020202020204" pitchFamily="34" charset="0"/>
              </a:rPr>
              <a:t>1,5</a:t>
            </a:r>
            <a:r>
              <a:rPr lang="en-GB" sz="1200" kern="1200" dirty="0">
                <a:solidFill>
                  <a:schemeClr val="tx1"/>
                </a:solidFill>
                <a:effectLst/>
                <a:latin typeface="Arial" panose="020B0604020202020204" pitchFamily="34" charset="0"/>
                <a:ea typeface="+mn-ea"/>
                <a:cs typeface="Arial" panose="020B0604020202020204" pitchFamily="34" charset="0"/>
              </a:rPr>
              <a:t>, Ying Shang</a:t>
            </a:r>
            <a:r>
              <a:rPr lang="en-GB" sz="1200" kern="1200" baseline="30000" dirty="0">
                <a:solidFill>
                  <a:schemeClr val="tx1"/>
                </a:solidFill>
                <a:effectLst/>
                <a:latin typeface="Arial" panose="020B0604020202020204" pitchFamily="34" charset="0"/>
                <a:ea typeface="+mn-ea"/>
                <a:cs typeface="Arial" panose="020B0604020202020204" pitchFamily="34" charset="0"/>
              </a:rPr>
              <a:t>1</a:t>
            </a: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Arial" panose="020B0604020202020204" pitchFamily="34" charset="0"/>
                <a:ea typeface="+mn-ea"/>
                <a:cs typeface="Arial" panose="020B0604020202020204" pitchFamily="34" charset="0"/>
              </a:rPr>
              <a:t>1</a:t>
            </a:r>
            <a:r>
              <a:rPr lang="en-GB" sz="1200" i="1" kern="1200" dirty="0">
                <a:solidFill>
                  <a:schemeClr val="tx1"/>
                </a:solidFill>
                <a:effectLst/>
                <a:latin typeface="Arial" panose="020B0604020202020204" pitchFamily="34" charset="0"/>
                <a:ea typeface="+mn-ea"/>
                <a:cs typeface="Arial" panose="020B0604020202020204" pitchFamily="34" charset="0"/>
              </a:rPr>
              <a:t>Departement of Medicine, Karolinska </a:t>
            </a:r>
            <a:r>
              <a:rPr lang="en-GB" sz="1200" i="1" kern="1200" dirty="0" err="1">
                <a:solidFill>
                  <a:schemeClr val="tx1"/>
                </a:solidFill>
                <a:effectLst/>
                <a:latin typeface="Arial" panose="020B0604020202020204" pitchFamily="34" charset="0"/>
                <a:ea typeface="+mn-ea"/>
                <a:cs typeface="Arial" panose="020B0604020202020204" pitchFamily="34" charset="0"/>
              </a:rPr>
              <a:t>Institutet</a:t>
            </a:r>
            <a:r>
              <a:rPr lang="en-GB" sz="1200" i="1" kern="1200" dirty="0">
                <a:solidFill>
                  <a:schemeClr val="tx1"/>
                </a:solidFill>
                <a:effectLst/>
                <a:latin typeface="Arial" panose="020B0604020202020204" pitchFamily="34" charset="0"/>
                <a:ea typeface="+mn-ea"/>
                <a:cs typeface="Arial" panose="020B0604020202020204" pitchFamily="34" charset="0"/>
              </a:rPr>
              <a:t>, Stockholm, Sweden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baseline="30000" dirty="0">
                <a:solidFill>
                  <a:schemeClr val="tx1"/>
                </a:solidFill>
                <a:effectLst/>
                <a:latin typeface="Arial" panose="020B0604020202020204" pitchFamily="34" charset="0"/>
                <a:ea typeface="+mn-ea"/>
                <a:cs typeface="Arial" panose="020B0604020202020204" pitchFamily="34" charset="0"/>
              </a:rPr>
              <a:t>2</a:t>
            </a:r>
            <a:r>
              <a:rPr lang="en-GB" sz="1200" i="1" kern="1200" dirty="0">
                <a:solidFill>
                  <a:schemeClr val="tx1"/>
                </a:solidFill>
                <a:effectLst/>
                <a:latin typeface="Arial" panose="020B0604020202020204" pitchFamily="34" charset="0"/>
                <a:ea typeface="+mn-ea"/>
                <a:cs typeface="Arial" panose="020B0604020202020204" pitchFamily="34" charset="0"/>
              </a:rPr>
              <a:t>School of Public Health and Community Medicine, Institute of Medicine, </a:t>
            </a:r>
            <a:r>
              <a:rPr lang="en-GB" sz="1200" i="1" kern="1200" dirty="0" err="1">
                <a:solidFill>
                  <a:schemeClr val="tx1"/>
                </a:solidFill>
                <a:effectLst/>
                <a:latin typeface="Arial" panose="020B0604020202020204" pitchFamily="34" charset="0"/>
                <a:ea typeface="+mn-ea"/>
                <a:cs typeface="Arial" panose="020B0604020202020204" pitchFamily="34" charset="0"/>
              </a:rPr>
              <a:t>Sahlgrenska</a:t>
            </a:r>
            <a:r>
              <a:rPr lang="en-GB" sz="1200" i="1" kern="1200" dirty="0">
                <a:solidFill>
                  <a:schemeClr val="tx1"/>
                </a:solidFill>
                <a:effectLst/>
                <a:latin typeface="Arial" panose="020B0604020202020204" pitchFamily="34" charset="0"/>
                <a:ea typeface="+mn-ea"/>
                <a:cs typeface="Arial" panose="020B0604020202020204" pitchFamily="34" charset="0"/>
              </a:rPr>
              <a:t> Academy, University of Gothenburg, Gothenburg, Sweden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baseline="30000" dirty="0">
                <a:solidFill>
                  <a:schemeClr val="tx1"/>
                </a:solidFill>
                <a:effectLst/>
                <a:latin typeface="Arial" panose="020B0604020202020204" pitchFamily="34" charset="0"/>
                <a:ea typeface="+mn-ea"/>
                <a:cs typeface="Arial" panose="020B0604020202020204" pitchFamily="34" charset="0"/>
              </a:rPr>
              <a:t>3</a:t>
            </a:r>
            <a:r>
              <a:rPr lang="en-GB" sz="1200" i="1" kern="1200" dirty="0">
                <a:solidFill>
                  <a:schemeClr val="tx1"/>
                </a:solidFill>
                <a:effectLst/>
                <a:latin typeface="Arial" panose="020B0604020202020204" pitchFamily="34" charset="0"/>
                <a:ea typeface="+mn-ea"/>
                <a:cs typeface="Arial" panose="020B0604020202020204" pitchFamily="34" charset="0"/>
              </a:rPr>
              <a:t>Center of Medical Technology Assessment, Department of Medical, Heath and Caring Science, Linköping, Sweden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baseline="30000" dirty="0">
                <a:solidFill>
                  <a:schemeClr val="tx1"/>
                </a:solidFill>
                <a:effectLst/>
                <a:latin typeface="Arial" panose="020B0604020202020204" pitchFamily="34" charset="0"/>
                <a:ea typeface="+mn-ea"/>
                <a:cs typeface="Arial" panose="020B0604020202020204" pitchFamily="34" charset="0"/>
              </a:rPr>
              <a:t>4</a:t>
            </a:r>
            <a:r>
              <a:rPr lang="en-GB" sz="1200" i="1" kern="1200" dirty="0">
                <a:solidFill>
                  <a:schemeClr val="tx1"/>
                </a:solidFill>
                <a:effectLst/>
                <a:latin typeface="Arial" panose="020B0604020202020204" pitchFamily="34" charset="0"/>
                <a:ea typeface="+mn-ea"/>
                <a:cs typeface="Arial" panose="020B0604020202020204" pitchFamily="34" charset="0"/>
              </a:rPr>
              <a:t>Boehringer Ingelheim, Amsterdam, Netherlands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baseline="30000" dirty="0">
                <a:solidFill>
                  <a:schemeClr val="tx1"/>
                </a:solidFill>
                <a:effectLst/>
                <a:latin typeface="Arial" panose="020B0604020202020204" pitchFamily="34" charset="0"/>
                <a:ea typeface="+mn-ea"/>
                <a:cs typeface="Arial" panose="020B0604020202020204" pitchFamily="34" charset="0"/>
              </a:rPr>
              <a:t>5</a:t>
            </a:r>
            <a:r>
              <a:rPr lang="en-GB" sz="1200" i="1" kern="1200" dirty="0">
                <a:solidFill>
                  <a:schemeClr val="tx1"/>
                </a:solidFill>
                <a:effectLst/>
                <a:latin typeface="Arial" panose="020B0604020202020204" pitchFamily="34" charset="0"/>
                <a:ea typeface="+mn-ea"/>
                <a:cs typeface="Arial" panose="020B0604020202020204" pitchFamily="34" charset="0"/>
              </a:rPr>
              <a:t>Unit of Hepatology, Department of GUT, Karolinska University Hospital, Stockholm, Sweden </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Arial" panose="020B0604020202020204" pitchFamily="34" charset="0"/>
                <a:ea typeface="+mn-ea"/>
                <a:cs typeface="Arial" panose="020B0604020202020204" pitchFamily="34" charset="0"/>
              </a:rPr>
              <a:t>Liver cirrhosis is frequently diagnosed at an advanced stage and is associated with poor prognosis. Identifying high-burden groups beyond traditional healthcare settings may facilitate earlier detection. We mapped the relative risk of incident cirrhosis across occupational groups in Sweden to inform targeted case-finding. </a:t>
            </a:r>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We conducted a nationwide case–control study within the Swedish Decoding the Epidemiology of Liver Disease in Sweden (DELIVER) cohort (2002–2021). Cases were individuals aged 35–65 years with liver cirrhosis and were matched to up to four controls on age, sex, calendar year, and municipality using incidence-density sampling. Labour market status in the year preceding the index date (i.e., cirrhosis diagnosis) was obtained from registers and categorized as employed, unemployed, disability/long-term sick leave, or early retirement. Occupational group was identified among employed individuals. Conditional logistic regression estimated odds ratios (ORs) with 95% confidence intervals (CIs), using physical and engineering science professionals as the reference group (low risk for cirrhosis and homogeneous group). Analyses were stratified by underlying aetiology. </a:t>
            </a:r>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The study included 23,038 cases and 92,125 matched controls. Cases were more likely to clustered in lower socioeconomic strata, reflected by lower income and educational attainment and higher proportions outside the labour market. Occupational analyses were restricted to employed and unemployed individuals, resulting in 7,485 cases and 63,747 controls. Compared with the reference group, unemployment was associated with the highest odds of cirrhosis (OR 10.9, 95% CI 8.3–14.1). Among employed individuals, food-related occupations showed markedly elevated risks, including food preparation workers (OR 3.2, 95% CI 2.2–4.5) and butchers/bakers/food processors (OR 4.9, 95% CI 2.1–11.6). Higher risks were also observed for refuse collectors/ recycling workers (OR 3.3, 95% CI 2.4–4.5) and social workers (OR 2.5, 95% CI 1.7–3.7). Stratified analyses by aetiology demonstrated broadly similar occupational risk patterns. </a:t>
            </a:r>
            <a:endParaRPr lang="en-NZ"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Incident cirrhosis in Sweden is unevenly distributed across the working-age population, with the highest risk among unemployed individuals and increased risk in specific occupations. Occupation-based risk mapping could support targeted case-finding and facilitate earlier detection for liver cirrhosis. </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594719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ACLF, acute-on-chronic liver failure; ADR, adverse drug reaction; AR, adverse reaction; EASL-CLIF, European Association for the Study of the Liver–Chronic Liver Failure Consortium; OS, overall survival; PE-A5%, </a:t>
            </a:r>
            <a:r>
              <a:rPr lang="en-GB" sz="1200" b="0" i="1" noProof="0" dirty="0"/>
              <a:t>plasma exchange with </a:t>
            </a:r>
            <a:r>
              <a:rPr lang="en-GB" sz="1200" b="0" i="1" noProof="0" dirty="0" err="1"/>
              <a:t>Albutein</a:t>
            </a:r>
            <a:r>
              <a:rPr lang="en-GB" sz="1200" b="0" i="1" noProof="0" dirty="0"/>
              <a:t> 5%</a:t>
            </a:r>
            <a:r>
              <a:rPr lang="en-GB" sz="1200" b="0" i="1" baseline="30000" noProof="0" dirty="0"/>
              <a:t>®</a:t>
            </a:r>
            <a:r>
              <a:rPr lang="en-GB" sz="1200" b="0" i="1" baseline="0" noProof="0" dirty="0"/>
              <a:t>; </a:t>
            </a:r>
            <a:r>
              <a:rPr lang="en-US" b="0" i="1" dirty="0">
                <a:effectLst/>
                <a:latin typeface="Arial" panose="020B0604020202020204" pitchFamily="34" charset="0"/>
                <a:ea typeface="Times New Roman" panose="02020603050405020304" pitchFamily="18" charset="0"/>
                <a:cs typeface="Arial" panose="020B0604020202020204" pitchFamily="34" charset="0"/>
              </a:rPr>
              <a:t>R, randomization; SMT, standard medical treatment; TEAE, treatment-emergent adverse event; TFS, transplant-free survival.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US" sz="1200" b="1" kern="1200" dirty="0">
                <a:solidFill>
                  <a:schemeClr val="tx1"/>
                </a:solidFill>
                <a:effectLst/>
                <a:latin typeface="+mn-lt"/>
                <a:ea typeface="+mn-ea"/>
                <a:cs typeface="+mn-cs"/>
              </a:rPr>
              <a:t>Plasma exchange with albumin 5% significantly increases 90-day overall survival in acute-on-chronic liver failure: topline results of the APACHE trial</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LBO-002</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Javier Fernández</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Nikolaos Pyrsopoulos</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Jasmohan S. Bajaj</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Giovanni Perricone</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Thierry Gustot</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Thomas Reiberger</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Thomas Berg</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Ali  Al-Khafaji</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Alexander Wilmer</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Mikhael Giabicani</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Gautam Mehta</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Agustín Albillos</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David J. Kramer</a:t>
            </a:r>
            <a:r>
              <a:rPr lang="en-US" sz="1200" kern="1200" baseline="30000" dirty="0">
                <a:solidFill>
                  <a:schemeClr val="tx1"/>
                </a:solidFill>
                <a:effectLst/>
                <a:latin typeface="+mn-lt"/>
                <a:ea typeface="+mn-ea"/>
                <a:cs typeface="+mn-cs"/>
              </a:rPr>
              <a:t>15,16</a:t>
            </a:r>
            <a:r>
              <a:rPr lang="en-US" sz="1200" kern="1200" dirty="0">
                <a:solidFill>
                  <a:schemeClr val="tx1"/>
                </a:solidFill>
                <a:effectLst/>
                <a:latin typeface="+mn-lt"/>
                <a:ea typeface="+mn-ea"/>
                <a:cs typeface="+mn-cs"/>
              </a:rPr>
              <a:t>, William Bernal</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Jonel Trebicka</a:t>
            </a:r>
            <a:r>
              <a:rPr lang="en-US" sz="1200" kern="1200" baseline="30000" dirty="0">
                <a:solidFill>
                  <a:schemeClr val="tx1"/>
                </a:solidFill>
                <a:effectLst/>
                <a:latin typeface="+mn-lt"/>
                <a:ea typeface="+mn-ea"/>
                <a:cs typeface="+mn-cs"/>
              </a:rPr>
              <a:t>18,19</a:t>
            </a:r>
            <a:r>
              <a:rPr lang="en-US" sz="1200" kern="1200" dirty="0">
                <a:solidFill>
                  <a:schemeClr val="tx1"/>
                </a:solidFill>
                <a:effectLst/>
                <a:latin typeface="+mn-lt"/>
                <a:ea typeface="+mn-ea"/>
                <a:cs typeface="+mn-cs"/>
              </a:rPr>
              <a:t>, Mireia Torres</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Fiona McCarthy</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Peter Nelson</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Richard Moreau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Miquel Lozano</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Vicente Arroyo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on behalf of APACHE Study Investigators</a:t>
            </a:r>
            <a:r>
              <a:rPr lang="en-US" sz="1200" kern="1200" baseline="30000" dirty="0">
                <a:solidFill>
                  <a:schemeClr val="tx1"/>
                </a:solidFill>
                <a:effectLst/>
                <a:latin typeface="+mn-lt"/>
                <a:ea typeface="+mn-ea"/>
                <a:cs typeface="+mn-cs"/>
              </a:rPr>
              <a:t>1,2</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EF CLIF, EASL-CLIF Consortium and Grifols Chair, Barcelona,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Hospital Clínic, IDIBAPS and CIBERehd, Barcelona,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Division of Gastroenterology and Hepatology, Rutgers-New Jersey Medical School, New Jersey,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NYU Grossman School of Medicine, Transplant Institute, New York,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Division of Gastroenterology, Hepatology, and Nutrition, Richmond VA Medical Center and Virginia Commonwealth University, Virginia,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Hepatology and Gastroenterology Unit, ASST GOM Niguarda, Milan, Italy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Department of Gastroenterology, Hepato-Pancreatology, HUB Erasme Hospital, Université Libre de Bruxelles, Brussels, Belgium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Division of Gastroenterology and Hepatology, Department of Medicine III, Medical University of Vienna, Vienna, Austria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Division of Hepatology, Department of Medicine II, Leipzig University Medical Center, Leipzig,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Department of Critical Care Medicine, University of Pittsburgh Medical Center, Pittsburgh, PA,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Medical Intensive Care Unit, Department of General Internal Medicine, University Hospital Leuven, Leuven, Belgium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Department of Anaesthesiology and Critical Care, Beaujon Hospital, DMU Parabol, AP-HP Nord, Clichy, France</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Royal Free NHS Foundation Trust Hospital,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Gastroenterology and Hepatology Department, Hospital Universitario Ramón y Cajal, IRYCIS, CIBERehd, University of Alcalá,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Aurora Critical Care Service, University of Wisconsin School of Medicine and Public Health, Milwaukee, Wisconsin,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Wake Forest University, Internal Medicine, Winston-Salem,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Liver Intensive Therapy Unit, Institute of Liver Studies, Kings College Hospital,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Department of Internal Medicine B, University of Münster, Munster,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Department of Internal Medicine I, Goethe University Frankfurt, University Hospital, Frankfurt,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Clinical Operations, Scientific Innovation Office, Grifols, Barcelona,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Biostatistics, Scientific Innovation Office, Grifols, Dublin, Ireland</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Clinical Development, Scientific Innovation Office, Grifols, California,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Apheresis &amp; Cellular Therapy Unit, Department of Hemotherapy and Hemostasis, ICAMS, Hospital Clínic de Barcelona, IDIBAPS, University of Barcelona, Barcelona, Spain</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US" sz="1200" kern="1200" dirty="0">
                <a:solidFill>
                  <a:schemeClr val="tx1"/>
                </a:solidFill>
                <a:effectLst/>
                <a:latin typeface="+mn-lt"/>
                <a:ea typeface="+mn-ea"/>
                <a:cs typeface="+mn-cs"/>
              </a:rPr>
              <a:t>Acute-on-chronic liver failure (ACLF) is characterized by organ failure(s) and high short-term mortality. Liver transplantation (LT) is currently the only life-saving treatment, and therapies to increase survival remain an unmet need. This pivotal trial evaluated the efficacy and safety of high-volume plasma exchange with Albutein 5%</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(PE-A5%) in patients with ACLF grade 1b, 2, or 3a (EASL-CLIF criteria).</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APACHE was a phase 3, multicentre, randomized, controlled, parallel-group, open-label trial (NCT03702920). Patients were randomized to standard medical treatment (SMT)+PE-A5% or SMT alone. PE-A5% consisted of 2 sessions on consecutive days followed by sessions every other day for a min. of 4 to a max. of 9 sessions depending on clinical response. The primary endpoint was 90-day overall survival (OS) with censoring on LT. Secondary and exploratory endpoints included 90-day transplant-free survival (TFS), 28-day OS, and ACLF grade subgroup analyses. Safety assessments included treatment-emergent adverse events (TEAEs), suspected adverse drug reactions (SADRs) and adverse reactions (ARs).</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The study was terminated early for non-clinical reasons at 72% of target patient randomization with 274 patients randomized to SMT+PE-A5% (n=135) or SMT (n=139) in 29 centers worldwide. Baseline characteristics were balanced. Median PE sessions in the SMT+PE-A5% group were 4. SMT+PE-A5% significantly increased 90-day OS compared to SMT (Hazard Ratio [HR] [95% CI] = 0.65 [0.45, 0.94]; p = 0.021). 90-day OS HR [95% CI] for ACLF grade 1b, 2, and 3a subgroups were 0.73 [0.27, 2.02], 0.55 [0.34, 0.90], and 0.83 [0.43, 1.59], respectively. For 90-day TFS, 36 LTs and 51 deaths occurred in the SMT+PE-A5% group compared with 20 LTs and 69 deaths in the SMT group with a HR [95% CI] of 0.83 [0.62, 1.12], p = 0.22. 28-day OS HR [95% CI] was 0.67 [0.44, 1.01], p = 0.06. Total TEAEs were more frequent in SMT+PE-A5% group, consistent with known PE side effects; however, TEAEs resulting in death were similar between groups (SMT+PE-A5%: 12 in 9 (7.0%) patients; SMT: 11 in 10 (7.2%) patients). SADRs or ARs to Albutein 5% occurred in &lt;5% of SMT+PE-A5% patients</a:t>
            </a:r>
            <a:r>
              <a:rPr lang="en-NZ" sz="1200" kern="1200" dirty="0">
                <a:solidFill>
                  <a:schemeClr val="tx1"/>
                </a:solidFill>
                <a:effectLst/>
                <a:latin typeface="+mn-lt"/>
                <a:ea typeface="+mn-ea"/>
                <a:cs typeface="+mn-cs"/>
              </a:rPr>
              <a:t>.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SMT+PE-A5% significantly increased 90-day OS compared to SMT in ACLF patients with a numerically greater benefit in ACLF grade 2. TEAEs reflected known safety risks for PE-A5% in ACLF patients. APACHE demonstrates a favorable benefit-risk profile for treatment of ACLF patients with SMT+PE-A5%.</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27</a:t>
            </a:fld>
            <a:endParaRPr lang="en-US" dirty="0"/>
          </a:p>
        </p:txBody>
      </p:sp>
    </p:spTree>
    <p:extLst>
      <p:ext uri="{BB962C8B-B14F-4D97-AF65-F5344CB8AC3E}">
        <p14:creationId xmlns:p14="http://schemas.microsoft.com/office/powerpoint/2010/main" val="1337154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ACLF, acute-on-chronic liver failure; ADR, adverse drug reaction; AR, adverse reaction; CI, confidence interval; HR, hazard ratio; LT, liver transplantation; NR, not reported; OS, overall survival; PE-A5%, </a:t>
            </a:r>
            <a:r>
              <a:rPr lang="en-GB" sz="1200" b="0" i="1" noProof="0" dirty="0"/>
              <a:t>plasma exchange with </a:t>
            </a:r>
            <a:r>
              <a:rPr lang="en-GB" sz="1200" b="0" i="1" noProof="0" dirty="0" err="1"/>
              <a:t>Albutein</a:t>
            </a:r>
            <a:r>
              <a:rPr lang="en-GB" sz="1200" b="0" i="1" noProof="0" dirty="0"/>
              <a:t> 5%</a:t>
            </a:r>
            <a:r>
              <a:rPr lang="en-GB" sz="1200" b="0" i="1" baseline="30000" noProof="0" dirty="0"/>
              <a:t>®</a:t>
            </a:r>
            <a:r>
              <a:rPr lang="en-GB" sz="1200" b="0" i="1" baseline="0" dirty="0"/>
              <a:t>; </a:t>
            </a:r>
            <a:r>
              <a:rPr lang="en-US" b="0" i="1" dirty="0">
                <a:effectLst/>
                <a:latin typeface="Arial" panose="020B0604020202020204" pitchFamily="34" charset="0"/>
                <a:ea typeface="Times New Roman" panose="02020603050405020304" pitchFamily="18" charset="0"/>
                <a:cs typeface="Arial" panose="020B0604020202020204" pitchFamily="34" charset="0"/>
              </a:rPr>
              <a:t>SMT, standard medical treatment; </a:t>
            </a:r>
            <a:r>
              <a:rPr lang="en-GB" sz="1200" b="0" i="1" baseline="0" dirty="0"/>
              <a:t>TEAE, </a:t>
            </a:r>
            <a:r>
              <a:rPr lang="en-US" sz="1200" b="0" i="1" kern="1200" dirty="0">
                <a:solidFill>
                  <a:schemeClr val="tx1"/>
                </a:solidFill>
                <a:effectLst/>
                <a:latin typeface="+mn-lt"/>
                <a:ea typeface="+mn-ea"/>
                <a:cs typeface="+mn-cs"/>
              </a:rPr>
              <a:t>treatment-emergent adverse event; </a:t>
            </a:r>
            <a:r>
              <a:rPr lang="en-GB" sz="1200" b="0" i="1" baseline="0" dirty="0"/>
              <a:t>TFS, transplant-free survival. </a:t>
            </a:r>
            <a:endParaRPr lang="en-US" b="0" i="1" baseline="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US" sz="1200" b="1" kern="1200" dirty="0">
                <a:solidFill>
                  <a:schemeClr val="tx1"/>
                </a:solidFill>
                <a:effectLst/>
                <a:latin typeface="+mn-lt"/>
                <a:ea typeface="+mn-ea"/>
                <a:cs typeface="+mn-cs"/>
              </a:rPr>
              <a:t>Plasma exchange with albumin 5% significantly increases 90-day overall survival in acute-on-chronic liver failure: topline results of the APACHE trial</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LBO-002</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Javier Fernández</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Nikolaos Pyrsopoulos</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Jasmohan S. Bajaj</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Giovanni Perricone</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Thierry Gustot</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Thomas Reiberger</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Thomas Berg</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Ali  Al-Khafaji</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Alexander Wilmer</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Mikhael Giabicani</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Gautam Mehta</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Agustín Albillos</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David J. Kramer</a:t>
            </a:r>
            <a:r>
              <a:rPr lang="en-US" sz="1200" kern="1200" baseline="30000" dirty="0">
                <a:solidFill>
                  <a:schemeClr val="tx1"/>
                </a:solidFill>
                <a:effectLst/>
                <a:latin typeface="+mn-lt"/>
                <a:ea typeface="+mn-ea"/>
                <a:cs typeface="+mn-cs"/>
              </a:rPr>
              <a:t>15,16</a:t>
            </a:r>
            <a:r>
              <a:rPr lang="en-US" sz="1200" kern="1200" dirty="0">
                <a:solidFill>
                  <a:schemeClr val="tx1"/>
                </a:solidFill>
                <a:effectLst/>
                <a:latin typeface="+mn-lt"/>
                <a:ea typeface="+mn-ea"/>
                <a:cs typeface="+mn-cs"/>
              </a:rPr>
              <a:t>, William Bernal</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Jonel Trebicka</a:t>
            </a:r>
            <a:r>
              <a:rPr lang="en-US" sz="1200" kern="1200" baseline="30000" dirty="0">
                <a:solidFill>
                  <a:schemeClr val="tx1"/>
                </a:solidFill>
                <a:effectLst/>
                <a:latin typeface="+mn-lt"/>
                <a:ea typeface="+mn-ea"/>
                <a:cs typeface="+mn-cs"/>
              </a:rPr>
              <a:t>18,19</a:t>
            </a:r>
            <a:r>
              <a:rPr lang="en-US" sz="1200" kern="1200" dirty="0">
                <a:solidFill>
                  <a:schemeClr val="tx1"/>
                </a:solidFill>
                <a:effectLst/>
                <a:latin typeface="+mn-lt"/>
                <a:ea typeface="+mn-ea"/>
                <a:cs typeface="+mn-cs"/>
              </a:rPr>
              <a:t>, Mireia Torres</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Fiona McCarthy</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Peter Nelson</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Richard Moreau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Miquel Lozano</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Vicente Arroyo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on behalf of APACHE Study Investigators</a:t>
            </a:r>
            <a:r>
              <a:rPr lang="en-US" sz="1200" kern="1200" baseline="30000" dirty="0">
                <a:solidFill>
                  <a:schemeClr val="tx1"/>
                </a:solidFill>
                <a:effectLst/>
                <a:latin typeface="+mn-lt"/>
                <a:ea typeface="+mn-ea"/>
                <a:cs typeface="+mn-cs"/>
              </a:rPr>
              <a:t>1,2</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EF CLIF, EASL-CLIF Consortium and Grifols Chair, Barcelona,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Hospital Clínic, IDIBAPS and CIBERehd, Barcelona,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Division of Gastroenterology and Hepatology, Rutgers-New Jersey Medical School, New Jersey,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NYU Grossman School of Medicine, Transplant Institute, New York,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Division of Gastroenterology, Hepatology, and Nutrition, Richmond VA Medical Center and Virginia Commonwealth University, Virginia,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Hepatology and Gastroenterology Unit, ASST GOM Niguarda, Milan, Italy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Department of Gastroenterology, Hepato-Pancreatology, HUB Erasme Hospital, Université Libre de Bruxelles, Brussels, Belgium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Division of Gastroenterology and Hepatology, Department of Medicine III, Medical University of Vienna, Vienna, Austria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Division of Hepatology, Department of Medicine II, Leipzig University Medical Center, Leipzig,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Department of Critical Care Medicine, University of Pittsburgh Medical Center, Pittsburgh, PA,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Medical Intensive Care Unit, Department of General Internal Medicine, University Hospital Leuven, Leuven, Belgium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Department of Anaesthesiology and Critical Care, Beaujon Hospital, DMU Parabol, AP-HP Nord, Clichy, France</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Royal Free NHS Foundation Trust Hospital,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Gastroenterology and Hepatology Department, Hospital Universitario Ramón y Cajal, IRYCIS, CIBERehd, University of Alcalá,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Aurora Critical Care Service, University of Wisconsin School of Medicine and Public Health, Milwaukee, Wisconsin,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Wake Forest University, Internal Medicine, Winston-Salem,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Liver Intensive Therapy Unit, Institute of Liver Studies, Kings College Hospital,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Department of Internal Medicine B, University of Münster, Munster,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Department of Internal Medicine I, Goethe University Frankfurt, University Hospital, Frankfurt,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Clinical Operations, Scientific Innovation Office, Grifols, Barcelona,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Biostatistics, Scientific Innovation Office, Grifols, Dublin, Ireland</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Clinical Development, Scientific Innovation Office, Grifols, California,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Apheresis &amp; Cellular Therapy Unit, Department of Hemotherapy and Hemostasis, ICAMS, Hospital Clínic de Barcelona, IDIBAPS, University of Barcelona, Barcelona, Spain</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US" sz="1200" kern="1200" dirty="0">
                <a:solidFill>
                  <a:schemeClr val="tx1"/>
                </a:solidFill>
                <a:effectLst/>
                <a:latin typeface="+mn-lt"/>
                <a:ea typeface="+mn-ea"/>
                <a:cs typeface="+mn-cs"/>
              </a:rPr>
              <a:t>Acute-on-chronic liver failure (ACLF) is characterized by organ failure(s) and high short-term mortality. Liver transplantation (LT) is currently the only life-saving treatment, and therapies to increase survival remain an unmet need. This pivotal trial evaluated the efficacy and safety of high-volume plasma exchange with Albutein 5%</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(PE-A5%) in patients with ACLF grade 1b, 2, or 3a (EASL-CLIF criteria).</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APACHE was a phase 3, multicentre, randomized, controlled, parallel-group, open-label trial (NCT03702920). Patients were randomized to standard medical treatment (SMT)+PE-A5% or SMT alone. PE-A5% consisted of 2 sessions on consecutive days followed by sessions every other day for a min. of 4 to a max. of 9 sessions depending on clinical response. The primary endpoint was 90-day overall survival (OS) with censoring on LT. Secondary and exploratory endpoints included 90-day transplant-free survival (TFS), 28-day OS, and ACLF grade subgroup analyses. Safety assessments included treatment-emergent adverse events (TEAEs), suspected adverse drug reactions (SADRs) and adverse reactions (ARs).</a:t>
            </a:r>
            <a:endParaRPr lang="en-NZ" sz="1200" kern="1200" dirty="0">
              <a:solidFill>
                <a:schemeClr val="tx1"/>
              </a:solidFill>
              <a:effectLst/>
              <a:latin typeface="+mn-lt"/>
              <a:ea typeface="+mn-ea"/>
              <a:cs typeface="+mn-cs"/>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The study was terminated early for non-clinical reasons at 72% of target patient randomization with 274 patients randomized to SMT+PE-A5% (n=135) or SMT (n=139) in 29 centers worldwide. Baseline characteristics were balanced. Median PE sessions in the SMT+PE-A5% group were 4. SMT+PE-A5% significantly increased 90-day OS compared to SMT (Hazard Ratio [HR] [95% CI] = 0.65 [0.45, 0.94]; p = 0.021). 90-day OS HR [95% CI] for ACLF grade 1b, 2, and 3a subgroups were 0.73 [0.27, 2.02], 0.55 [0.34, 0.90], and 0.83 [0.43, 1.59], respectively. For 90-day TFS, 36 LTs and 51 deaths occurred in the SMT+PE-A5% group compared with 20 LTs and 69 deaths in the SMT group with a HR [95% CI] of 0.83 [0.62, 1.12], p = 0.22. 28-day OS HR [95% CI] was 0.67 [0.44, 1.01], p = 0.06. Total TEAEs were more frequent in SMT+PE-A5% group, consistent with known PE side effects; however, TEAEs resulting in death were similar between groups (SMT+PE-A5%: 12 in 9 (7.0%) patients; SMT: 11 in 10 (7.2%) patients). SADRs or ARs to Albutein 5% occurred in &lt;5% of SMT+PE-A5% patients</a:t>
            </a:r>
            <a:r>
              <a:rPr lang="en-NZ" sz="1200" kern="1200" dirty="0">
                <a:solidFill>
                  <a:schemeClr val="tx1"/>
                </a:solidFill>
                <a:effectLst/>
                <a:latin typeface="+mn-lt"/>
                <a:ea typeface="+mn-ea"/>
                <a:cs typeface="+mn-cs"/>
              </a:rPr>
              <a:t>.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SMT+PE-A5% significantly increased 90-day OS compared to SMT in ACLF patients with a numerically greater benefit in ACLF grade 2. TEAEs reflected known safety risks for PE-A5% in ACLF patients. APACHE demonstrates a favorable benefit-risk profile for treatment of ACLF patients with SMT+PE-A5%.</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28</a:t>
            </a:fld>
            <a:endParaRPr lang="en-US" dirty="0"/>
          </a:p>
        </p:txBody>
      </p:sp>
    </p:spTree>
    <p:extLst>
      <p:ext uri="{BB962C8B-B14F-4D97-AF65-F5344CB8AC3E}">
        <p14:creationId xmlns:p14="http://schemas.microsoft.com/office/powerpoint/2010/main" val="59471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a:t>
            </a:r>
            <a:r>
              <a:rPr lang="en-US" b="0" i="1" dirty="0">
                <a:effectLst/>
                <a:latin typeface="Arial" panose="020B0604020202020204" pitchFamily="34" charset="0"/>
                <a:ea typeface="Times New Roman" panose="02020603050405020304" pitchFamily="18" charset="0"/>
                <a:cs typeface="Arial" panose="020B0604020202020204" pitchFamily="34" charset="0"/>
              </a:rPr>
              <a:t> ACLD, advanced chronic liver disease; </a:t>
            </a:r>
            <a:r>
              <a:rPr lang="en-NZ" b="0" i="1" dirty="0">
                <a:effectLst/>
                <a:latin typeface="Arial" panose="020B0604020202020204" pitchFamily="34" charset="0"/>
                <a:ea typeface="Times New Roman" panose="02020603050405020304" pitchFamily="18" charset="0"/>
                <a:cs typeface="Arial" panose="020B0604020202020204" pitchFamily="34" charset="0"/>
              </a:rPr>
              <a:t>CLD, chronic liver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ea typeface="Times New Roman" panose="02020603050405020304" pitchFamily="18" charset="0"/>
                <a:cs typeface="Arial" panose="020B0604020202020204" pitchFamily="34" charset="0"/>
              </a:rPr>
              <a:t> </a:t>
            </a:r>
          </a:p>
          <a:p>
            <a:r>
              <a:rPr lang="en-US" sz="1200" b="1" kern="1200" dirty="0">
                <a:solidFill>
                  <a:schemeClr val="tx1"/>
                </a:solidFill>
                <a:effectLst/>
                <a:latin typeface="+mn-lt"/>
                <a:ea typeface="+mn-ea"/>
                <a:cs typeface="+mn-cs"/>
              </a:rPr>
              <a:t>A global Delphi consensus to define chronic liver disease severity: replacing cirrhosis with a stage-based model</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LBP-020</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Aleksander Krag</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Nikolaj Torp</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Stine Johansen</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Emmanuel Tsochatzis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Mary E. Rinella</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Diana Romero</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Cristina Ripoll</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Jaime Bosch</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Thomas Reiberger</a:t>
            </a:r>
            <a:r>
              <a:rPr lang="en-US" sz="1200" kern="1200" baseline="30000" dirty="0">
                <a:solidFill>
                  <a:schemeClr val="tx1"/>
                </a:solidFill>
                <a:effectLst/>
                <a:latin typeface="+mn-lt"/>
                <a:ea typeface="+mn-ea"/>
                <a:cs typeface="+mn-cs"/>
              </a:rPr>
              <a:t>8,9</a:t>
            </a:r>
            <a:r>
              <a:rPr lang="en-US" sz="1200" kern="1200" dirty="0">
                <a:solidFill>
                  <a:schemeClr val="tx1"/>
                </a:solidFill>
                <a:effectLst/>
                <a:latin typeface="+mn-lt"/>
                <a:ea typeface="+mn-ea"/>
                <a:cs typeface="+mn-cs"/>
              </a:rPr>
              <a:t>, Annalisa Berzigotti</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Guadalupe Garcia-Tsao</a:t>
            </a:r>
            <a:r>
              <a:rPr lang="en-US" sz="1200" kern="1200" baseline="30000" dirty="0">
                <a:solidFill>
                  <a:schemeClr val="tx1"/>
                </a:solidFill>
                <a:effectLst/>
                <a:latin typeface="+mn-lt"/>
                <a:ea typeface="+mn-ea"/>
                <a:cs typeface="+mn-cs"/>
              </a:rPr>
              <a:t>10,11</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FLASH - Centre for Liver Research, Department of Gastroenterology and Hepatology, Odense University Hospital, Odense, Denmark</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Department of Clinical Research, Faculty of Health Sciences, University of Southern Denmark, Odense, Denmark</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UCL Institute for Liver and Digestive Health, Royal Free Hospital, University College of London (UCL),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University of Chicago, Pritzker School of Medicine, Chicago,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City University of New York Graduate School of Public Health and Health Policy (CUNY SPH), New York,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Internal Medicine IV, Jena University Hospital, Friedrich Schiller University, Jena,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Department of Visceral Surgery and Medicine (Hepatology), Inselspital, Bern University Hospital, University of Bern, Bern, Switzerland</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Division of Gastroenterology and Hepatology, Department of Medicine III, Medical University of Vienna, Vienna, Austria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Christian Doppler Lab for Portal Hypertension and Liver Fibrosis, Medical University of Vienna, Vienna, Austria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Digestive Diseases Section, Department of Medicine, Yale University, New Haven,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Digestive Diseases Section, Department of Medicine, VA-CT Healthcare System, West Haven, United States</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The term ‘cirrhosis’ has historically been used to define the late stage of chronic liver disease (CLD) based on histology. Evolving insights into disease mechanisms, wider availability of non-invasive tests (NITs), evidence for reversibility with effective etiologic therapies, and updated natural history studies suggest that the static concept of ‘cirrhosis’ no longer reflects current understanding of advanced chronic liver disease (ACLD). This study aimed to evaluate whether a modern stage-based definition of CLD severity is warranted among global stakeholders in hepatology.</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A structured, modified Delphi process was conducted to investigate international expert consensus, endorsed by the Baveno Cooperation and guided by an expert methodologist. Following a literature review and input from the Baveno Cooperation leadership, a conceptual framework was developed to inform the Delphi statements. Delphi panellists were identified by Baveno Cooperation nomination and through a literature review. Statements were scored using a 5-point Likert scale with opportunity to provide comments. Statements were revised between the Delphi rounds based on agreement and qualitative feedback to improve consensus. Consensus was predefined as a supermajority (≥67% ’agree’ or ’somewhat agree’).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A total of 456 panellists from 52 countries across six continents participated (83% response rate; 456 of 547 invited). Round 1 included 24 statements, achieving a mean agreement of 86% and generating 1,458 comments. Round 2 had an 83% response rate (377 of 456), included 30 statements, and reached a mean agreement of 93%, with all statements achieving ≥85% agreement and 875 comments. Panelists agreed that cirrhosis-based terminology is outdated and the traditional reliance on histology is misaligned with current clinical practice given the widespread use of NITs. There was strong consensus that the term 'cirrhosis’ does not provide sufficient granularity to identify clinically meaningful distinctions, particularly regarding the degree of portal hypertension. A stage-based framework for CLD severity (CLD stages I-IV) was strongly supported: CLD stage I (non-ACLD), CLD stage II (cACLD without clinically significant portal hypertension [CSPH]), CLD stage III (cACLD with CSPH) and CLD stage IV (decompensated, dACLD).</a:t>
            </a:r>
          </a:p>
          <a:p>
            <a:r>
              <a:rPr lang="en-NZ" b="1" dirty="0">
                <a:effectLst/>
                <a:latin typeface="Arial" panose="020B0604020202020204" pitchFamily="34" charset="0"/>
                <a:ea typeface="Calibri" panose="020F0502020204030204" pitchFamily="34" charset="0"/>
                <a:cs typeface="Arial" panose="020B0604020202020204" pitchFamily="34" charset="0"/>
              </a:rPr>
              <a:t>Conclusion: </a:t>
            </a:r>
            <a:r>
              <a:rPr lang="en-US" sz="1200" kern="1200" dirty="0">
                <a:solidFill>
                  <a:schemeClr val="tx1"/>
                </a:solidFill>
                <a:effectLst/>
                <a:latin typeface="+mn-lt"/>
                <a:ea typeface="+mn-ea"/>
                <a:cs typeface="+mn-cs"/>
              </a:rPr>
              <a:t>This global Delphi consensus demonstrates broad expert support for moving beyond cirrhosis-based terminology towards a stage-based definition of chronic liver disease.</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29</a:t>
            </a:fld>
            <a:endParaRPr lang="en-US" dirty="0"/>
          </a:p>
        </p:txBody>
      </p:sp>
    </p:spTree>
    <p:extLst>
      <p:ext uri="{BB962C8B-B14F-4D97-AF65-F5344CB8AC3E}">
        <p14:creationId xmlns:p14="http://schemas.microsoft.com/office/powerpoint/2010/main" val="133715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NZ" b="0" i="1" dirty="0">
                <a:effectLst/>
                <a:latin typeface="Arial" panose="020B0604020202020204" pitchFamily="34" charset="0"/>
                <a:ea typeface="Times New Roman" panose="02020603050405020304" pitchFamily="18" charset="0"/>
                <a:cs typeface="Arial" panose="020B0604020202020204" pitchFamily="34" charset="0"/>
              </a:rPr>
              <a:t>CI, confidence interval; </a:t>
            </a:r>
            <a:r>
              <a:rPr lang="en-US" b="0" i="1" dirty="0">
                <a:effectLst/>
                <a:latin typeface="Arial" panose="020B0604020202020204" pitchFamily="34" charset="0"/>
                <a:ea typeface="Times New Roman" panose="02020603050405020304" pitchFamily="18" charset="0"/>
                <a:cs typeface="Arial" panose="020B0604020202020204" pitchFamily="34" charset="0"/>
              </a:rPr>
              <a:t>MELD, Model for End-Stage Liver Disease; </a:t>
            </a:r>
            <a:r>
              <a:rPr lang="en-NZ" b="0" i="1" dirty="0" err="1">
                <a:effectLst/>
                <a:latin typeface="Arial" panose="020B0604020202020204" pitchFamily="34" charset="0"/>
                <a:ea typeface="Times New Roman" panose="02020603050405020304" pitchFamily="18" charset="0"/>
                <a:cs typeface="Arial" panose="020B0604020202020204" pitchFamily="34" charset="0"/>
              </a:rPr>
              <a:t>sHR</a:t>
            </a:r>
            <a:r>
              <a:rPr lang="en-NZ" b="0" i="1" dirty="0">
                <a:effectLst/>
                <a:latin typeface="Arial" panose="020B0604020202020204" pitchFamily="34" charset="0"/>
                <a:ea typeface="Times New Roman" panose="02020603050405020304" pitchFamily="18" charset="0"/>
                <a:cs typeface="Arial" panose="020B0604020202020204" pitchFamily="34" charset="0"/>
              </a:rPr>
              <a:t>, sub-distribution hazard ratio; TIPS, </a:t>
            </a:r>
            <a:r>
              <a:rPr lang="en-NZ" b="0" i="1" dirty="0" err="1">
                <a:effectLst/>
                <a:latin typeface="Arial" panose="020B0604020202020204" pitchFamily="34" charset="0"/>
                <a:ea typeface="Times New Roman" panose="02020603050405020304" pitchFamily="18" charset="0"/>
                <a:cs typeface="Arial" panose="020B0604020202020204" pitchFamily="34" charset="0"/>
              </a:rPr>
              <a:t>transjugular</a:t>
            </a:r>
            <a:r>
              <a:rPr lang="en-NZ" b="0" i="1" dirty="0">
                <a:effectLst/>
                <a:latin typeface="Arial" panose="020B0604020202020204" pitchFamily="34" charset="0"/>
                <a:ea typeface="Times New Roman" panose="02020603050405020304" pitchFamily="18" charset="0"/>
                <a:cs typeface="Arial" panose="020B0604020202020204" pitchFamily="34" charset="0"/>
              </a:rPr>
              <a:t> intrahepatic portosystemic shunt.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Post-TIPS recompensation is achievable and associated with excellent survival: EUROTIPS-German cirrhosis study group multicentre study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OS-046</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Michael Praktiknjo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Wagner Enrique Ramírez</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Markus Kimmann</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Anna Baiges</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Kymentie Ferdinande</a:t>
            </a:r>
            <a:r>
              <a:rPr lang="en-GB" sz="1200" strike="noStrike"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Lukas Hartl</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Sheila González-Padilla</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Dario Saltini</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Alvaro Giráldez-Gallego</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Marika Rudler</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Jesus Donate</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Wim Laleman</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Dhiraj Tripathi</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Laure Elkrief</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Martin Sebastian McCoy</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Marlene Reincke</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Amos Zeller</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Maike Rebecca Pollmanns</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Christian Jansen</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Eirini Claas</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Julian Pohl</a:t>
            </a:r>
            <a:r>
              <a:rPr lang="en-GB" sz="1200" kern="1200" baseline="30000" dirty="0">
                <a:solidFill>
                  <a:schemeClr val="tx1"/>
                </a:solidFill>
                <a:effectLst/>
                <a:latin typeface="+mn-lt"/>
                <a:ea typeface="+mn-ea"/>
                <a:cs typeface="+mn-cs"/>
              </a:rPr>
              <a:t>18</a:t>
            </a:r>
            <a:r>
              <a:rPr lang="en-GB" sz="1200" kern="1200" dirty="0">
                <a:solidFill>
                  <a:schemeClr val="tx1"/>
                </a:solidFill>
                <a:effectLst/>
                <a:latin typeface="+mn-lt"/>
                <a:ea typeface="+mn-ea"/>
                <a:cs typeface="+mn-cs"/>
              </a:rPr>
              <a:t>, Sonia Torres</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Alberto Zanetto</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Marlene Hintersteininger</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Jose Sanchez-Serrano</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Lukas Sturm</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Georgios Konstantis</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Karsten Große</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Carsten Meyer</a:t>
            </a:r>
            <a:r>
              <a:rPr lang="en-GB" sz="1200" kern="1200" baseline="30000" dirty="0">
                <a:solidFill>
                  <a:schemeClr val="tx1"/>
                </a:solidFill>
                <a:effectLst/>
                <a:latin typeface="+mn-lt"/>
                <a:ea typeface="+mn-ea"/>
                <a:cs typeface="+mn-cs"/>
              </a:rPr>
              <a:t>19</a:t>
            </a:r>
            <a:r>
              <a:rPr lang="en-GB" sz="1200" kern="1200" dirty="0">
                <a:solidFill>
                  <a:schemeClr val="tx1"/>
                </a:solidFill>
                <a:effectLst/>
                <a:latin typeface="+mn-lt"/>
                <a:ea typeface="+mn-ea"/>
                <a:cs typeface="+mn-cs"/>
              </a:rPr>
              <a:t>, Tony Bruns</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Moritz Passenberg</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Michael Schultheiß</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Paloma Lluch-García</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Mattias Mandorfer</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Giulio Barbiero</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Andreea Fodor</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Cornelius Engelmann</a:t>
            </a:r>
            <a:r>
              <a:rPr lang="en-GB" sz="1200" kern="1200" baseline="30000" dirty="0">
                <a:solidFill>
                  <a:schemeClr val="tx1"/>
                </a:solidFill>
                <a:effectLst/>
                <a:latin typeface="+mn-lt"/>
                <a:ea typeface="+mn-ea"/>
                <a:cs typeface="+mn-cs"/>
              </a:rPr>
              <a:t>18</a:t>
            </a:r>
            <a:r>
              <a:rPr lang="en-GB" sz="1200" kern="1200" dirty="0">
                <a:solidFill>
                  <a:schemeClr val="tx1"/>
                </a:solidFill>
                <a:effectLst/>
                <a:latin typeface="+mn-lt"/>
                <a:ea typeface="+mn-ea"/>
                <a:cs typeface="+mn-cs"/>
              </a:rPr>
              <a:t>, Tobias Weismüller</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Johannes Chang</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Theresa Hildegard Wirtz</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Jassin Rashidi-Alavijeh</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Dominik Bettinger</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Frank Erhard Uschner</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Luis Téllez</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Dominique Thabut</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Filippo Schepis</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María Pilar Ballester</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Thomas Reiberger</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Marco Senzolo</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Jonel Trebicka</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Juan Carlos García-Pagán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Zeyu Wang</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Virginia Hernández-Gea</a:t>
            </a:r>
            <a:r>
              <a:rPr lang="en-GB" sz="1200" kern="1200" baseline="30000" dirty="0">
                <a:solidFill>
                  <a:schemeClr val="tx1"/>
                </a:solidFill>
                <a:effectLst/>
                <a:latin typeface="+mn-lt"/>
                <a:ea typeface="+mn-ea"/>
                <a:cs typeface="+mn-cs"/>
              </a:rPr>
              <a:t>2 </a:t>
            </a:r>
            <a:endParaRPr lang="en-NZ" sz="1200" kern="1200" baseline="300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Department of Medicine B, University Hospital Münster, Münster,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Hepatic Hemodynamic Laboratory, Liver Unit, Hospital Clínic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Unit of Vascular Liver Diseases and Treatment of Portal Hypertension, University-Hospital of Padua, Padua,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Division of Gastroenterology and Hepatology, Department of Medicine III,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Hepatology Unit, Digestive Disease Department, Hospital Clínico Universitario de Valencia, Valencia,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Severe Liver Diseases Unit, University Hospital of Modena, University of Modena and Reggio Emilia, Modena,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Digestive Diseases Department, Hospital Universitario Virgen del Rocío, University of Seville, Seville,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8</a:t>
            </a:r>
            <a:r>
              <a:rPr lang="en-GB" sz="1200" i="1" kern="1200" dirty="0">
                <a:solidFill>
                  <a:schemeClr val="tx1"/>
                </a:solidFill>
                <a:effectLst/>
                <a:latin typeface="+mn-lt"/>
                <a:ea typeface="+mn-ea"/>
                <a:cs typeface="+mn-cs"/>
              </a:rPr>
              <a:t>Liver Intensive Care Unit, Hepatogastroenterology Department, La Pitié-Salpêtrière Hospital, Sorbonne Université; INSERM UMR_S 938,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9</a:t>
            </a:r>
            <a:r>
              <a:rPr lang="en-GB" sz="1200" i="1" kern="1200" dirty="0">
                <a:solidFill>
                  <a:schemeClr val="tx1"/>
                </a:solidFill>
                <a:effectLst/>
                <a:latin typeface="+mn-lt"/>
                <a:ea typeface="+mn-ea"/>
                <a:cs typeface="+mn-cs"/>
              </a:rPr>
              <a:t>Department of Gastroenterology and Hepatology, Hospital Universitario Ramón y Cajal, IRYCIS, Universidad de Alcalá,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10</a:t>
            </a:r>
            <a:r>
              <a:rPr lang="en-GB" sz="1200" i="1" kern="1200" dirty="0">
                <a:solidFill>
                  <a:schemeClr val="tx1"/>
                </a:solidFill>
                <a:effectLst/>
                <a:latin typeface="+mn-lt"/>
                <a:ea typeface="+mn-ea"/>
                <a:cs typeface="+mn-cs"/>
              </a:rPr>
              <a:t>Department of Gastroenterology and Hepatology, University Hospitals Leuven, KU Leuven, Leuven,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11</a:t>
            </a:r>
            <a:r>
              <a:rPr lang="en-GB" sz="1200" i="1" kern="1200" dirty="0">
                <a:solidFill>
                  <a:schemeClr val="tx1"/>
                </a:solidFill>
                <a:effectLst/>
                <a:latin typeface="+mn-lt"/>
                <a:ea typeface="+mn-ea"/>
                <a:cs typeface="+mn-cs"/>
              </a:rPr>
              <a:t>Liver Unit, University Hospitals Birmingham NHS Foundation Trust, Birmingham,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12</a:t>
            </a:r>
            <a:r>
              <a:rPr lang="en-GB" sz="1200" i="1" kern="1200" dirty="0">
                <a:solidFill>
                  <a:schemeClr val="tx1"/>
                </a:solidFill>
                <a:effectLst/>
                <a:latin typeface="+mn-lt"/>
                <a:ea typeface="+mn-ea"/>
                <a:cs typeface="+mn-cs"/>
              </a:rPr>
              <a:t>Faculté de médecine de Tours and Hepato- Gastroenterology Service, CHRU Tours; Université Paris-Cité, Tours,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13</a:t>
            </a:r>
            <a:r>
              <a:rPr lang="en-GB" sz="1200" i="1" kern="1200" dirty="0">
                <a:solidFill>
                  <a:schemeClr val="tx1"/>
                </a:solidFill>
                <a:effectLst/>
                <a:latin typeface="+mn-lt"/>
                <a:ea typeface="+mn-ea"/>
                <a:cs typeface="+mn-cs"/>
              </a:rPr>
              <a:t>Department of Medicine II, Medical Center University of Freiburg, Faculty of Medicine, University of Freiburg, Freiburg,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14</a:t>
            </a:r>
            <a:r>
              <a:rPr lang="en-GB" sz="1200" i="1" kern="1200" dirty="0">
                <a:solidFill>
                  <a:schemeClr val="tx1"/>
                </a:solidFill>
                <a:effectLst/>
                <a:latin typeface="+mn-lt"/>
                <a:ea typeface="+mn-ea"/>
                <a:cs typeface="+mn-cs"/>
              </a:rPr>
              <a:t>Department of Gastroenterology, Hepatology and Transplant Medicine, University of Duisburg-Essen, Essen,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15</a:t>
            </a:r>
            <a:r>
              <a:rPr lang="en-GB" sz="1200" i="1" kern="1200" dirty="0">
                <a:solidFill>
                  <a:schemeClr val="tx1"/>
                </a:solidFill>
                <a:effectLst/>
                <a:latin typeface="+mn-lt"/>
                <a:ea typeface="+mn-ea"/>
                <a:cs typeface="+mn-cs"/>
              </a:rPr>
              <a:t>Medical Department III, University Hospital RWTH Aachen, Aachen,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16</a:t>
            </a:r>
            <a:r>
              <a:rPr lang="en-GB" sz="1200" i="1" kern="1200" dirty="0">
                <a:solidFill>
                  <a:schemeClr val="tx1"/>
                </a:solidFill>
                <a:effectLst/>
                <a:latin typeface="+mn-lt"/>
                <a:ea typeface="+mn-ea"/>
                <a:cs typeface="+mn-cs"/>
              </a:rPr>
              <a:t>Department of Internal Medicine I, University Hospital Bonn, Bonn,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17</a:t>
            </a:r>
            <a:r>
              <a:rPr lang="en-GB" sz="1200" i="1" kern="1200" dirty="0">
                <a:solidFill>
                  <a:schemeClr val="tx1"/>
                </a:solidFill>
                <a:effectLst/>
                <a:latin typeface="+mn-lt"/>
                <a:ea typeface="+mn-ea"/>
                <a:cs typeface="+mn-cs"/>
              </a:rPr>
              <a:t>Department of Gastroenterology, Hepatology and Oncology, Vivantes Humboldt-Hospital, Berlin,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18</a:t>
            </a:r>
            <a:r>
              <a:rPr lang="en-GB" sz="1200" i="1" kern="1200" dirty="0">
                <a:solidFill>
                  <a:schemeClr val="tx1"/>
                </a:solidFill>
                <a:effectLst/>
                <a:latin typeface="+mn-lt"/>
                <a:ea typeface="+mn-ea"/>
                <a:cs typeface="+mn-cs"/>
              </a:rPr>
              <a:t>Department of Hepatology and Gastroenterology, Charité – Universitätsmedizin Berlin, Campus Virchow Klinikum, Berlin,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19</a:t>
            </a:r>
            <a:r>
              <a:rPr lang="en-GB" sz="1200" i="1" kern="1200" dirty="0">
                <a:solidFill>
                  <a:schemeClr val="tx1"/>
                </a:solidFill>
                <a:effectLst/>
                <a:latin typeface="+mn-lt"/>
                <a:ea typeface="+mn-ea"/>
                <a:cs typeface="+mn-cs"/>
              </a:rPr>
              <a:t>Department of Diagnostic and Interventional Radiology, University Hospital Bonn, Bonn,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20</a:t>
            </a:r>
            <a:r>
              <a:rPr lang="en-GB" sz="1200" i="1" kern="1200" dirty="0">
                <a:solidFill>
                  <a:schemeClr val="tx1"/>
                </a:solidFill>
                <a:effectLst/>
                <a:latin typeface="+mn-lt"/>
                <a:ea typeface="+mn-ea"/>
                <a:cs typeface="+mn-cs"/>
              </a:rPr>
              <a:t>Unit of Interventional Radiology, University Hospital of Padua, Padua, Italy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The Baveno VII definition of recompensation of decompensated cirrhosis excluded patients with TIPS. However, patients achieving etiologic control/cure may still recompensate with/after TIPS, but the incidence of recompensation and its impact on survival is unknown. This study investigates the concept of recompensation in decompensated patients treated with TIPS.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This retrospective multicentre study included prospective TIPS patients from the EuroTIPS consortium (derivation cohort, 8 centres) and retrospective patients from a national real-life cohort (validation cohort, 7 centres). Recompensation was defined according to Baveno VII criteria (except exclusion of TIPS): (i) control of aetiology, (ii) resolution of decompensating events off diuretics and laxatives/rifaximin for 12 months, and (iii) improvement of liver function to Child Pugh A. Primary outcome was achievement of recompensation. Secondary outcomes were 1-, 3- and 5-year transplant-free survival. </a:t>
            </a:r>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In total, 1106 patients with controllable aetiology (alcohol: n=819, 74%; viral: n=121, 11%; autoimmune/PBC: n=166, 15%) were included. The derivation cohort included 242 patients (82% male), median age of 57 years and MELD of 11. Median follow up was 3.2 years. Aetiology was controlled in 202 patients (83.3%) at TIPS implantation. Of those, 27 (13.4%) achieved recompensation status at a median of 1.1 years after TIPS with a 1-, 3-, 5-year survival of 100%, 96%, 77% compared to 77%, 56%, 40% in the non-recompensated patients (p=0.001). The validation cohort included 864 patients with 551 (63.8%) controlled aetiology at baseline. Of those, 88 (15.9%) achieved recompensation at a median of 1.4 years after TIPS, with a 1-, 3-, 5-year survival of 100%,90%, 87% compared to 82%, 68%, 53% in the non-recompensated patients (p=0.001). Lower MELD (sHR 0.82, 0.69-0.96) and alcohol aetiology (sHR 0.28, 0.11-0.69) were independently associated with recompensation in both cohorts.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Our data support the concept that recompensation after TIPS is indeed achievable. Patients with recompensation after TIPS show excellent transplant-free survival. These findings suggest that the role of post-TIPS recompensation may merit consideration in future refinements of current definitions.</a:t>
            </a:r>
            <a:endParaRPr lang="en-NZ" dirty="0"/>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8</a:t>
            </a:fld>
            <a:endParaRPr lang="en-US" dirty="0"/>
          </a:p>
        </p:txBody>
      </p:sp>
    </p:spTree>
    <p:extLst>
      <p:ext uri="{BB962C8B-B14F-4D97-AF65-F5344CB8AC3E}">
        <p14:creationId xmlns:p14="http://schemas.microsoft.com/office/powerpoint/2010/main" val="594719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ACLD, advanced chronic liver disease; </a:t>
            </a:r>
            <a:r>
              <a:rPr lang="en-US" b="0" i="1" dirty="0" err="1">
                <a:effectLst/>
                <a:latin typeface="Arial" panose="020B0604020202020204" pitchFamily="34" charset="0"/>
                <a:ea typeface="Times New Roman" panose="02020603050405020304" pitchFamily="18" charset="0"/>
                <a:cs typeface="Arial" panose="020B0604020202020204" pitchFamily="34" charset="0"/>
              </a:rPr>
              <a:t>cACLD</a:t>
            </a:r>
            <a:r>
              <a:rPr lang="en-US" b="0" i="1" dirty="0">
                <a:effectLst/>
                <a:latin typeface="Arial" panose="020B0604020202020204" pitchFamily="34" charset="0"/>
                <a:ea typeface="Times New Roman" panose="02020603050405020304" pitchFamily="18" charset="0"/>
                <a:cs typeface="Arial" panose="020B0604020202020204" pitchFamily="34" charset="0"/>
              </a:rPr>
              <a:t>, </a:t>
            </a:r>
            <a:r>
              <a:rPr lang="en-GB" i="1" dirty="0"/>
              <a:t>compensated advanced chronic liver disease</a:t>
            </a:r>
            <a:r>
              <a:rPr lang="en-US" b="0" i="1" dirty="0">
                <a:effectLst/>
                <a:latin typeface="Arial" panose="020B0604020202020204" pitchFamily="34" charset="0"/>
                <a:ea typeface="Times New Roman" panose="02020603050405020304" pitchFamily="18" charset="0"/>
                <a:cs typeface="Arial" panose="020B0604020202020204" pitchFamily="34" charset="0"/>
              </a:rPr>
              <a:t>; </a:t>
            </a:r>
            <a:r>
              <a:rPr lang="en-NZ" b="0" i="1" dirty="0">
                <a:effectLst/>
                <a:latin typeface="Arial" panose="020B0604020202020204" pitchFamily="34" charset="0"/>
                <a:ea typeface="Times New Roman" panose="02020603050405020304" pitchFamily="18" charset="0"/>
                <a:cs typeface="Arial" panose="020B0604020202020204" pitchFamily="34" charset="0"/>
              </a:rPr>
              <a:t>CLD, chronic liver disease; </a:t>
            </a:r>
            <a:r>
              <a:rPr lang="en-US" sz="1200" b="0" i="1" noProof="0" dirty="0">
                <a:latin typeface="Arial" panose="020B0604020202020204" pitchFamily="34" charset="0"/>
                <a:cs typeface="Arial" panose="020B0604020202020204" pitchFamily="34" charset="0"/>
              </a:rPr>
              <a:t>CSPH, clinically significant portal hypertension; </a:t>
            </a:r>
            <a:r>
              <a:rPr lang="en-US" sz="1200" b="0" i="1" dirty="0">
                <a:latin typeface="Arial" panose="020B0604020202020204" pitchFamily="34" charset="0"/>
                <a:cs typeface="Arial" panose="020B0604020202020204" pitchFamily="34" charset="0"/>
              </a:rPr>
              <a:t>dACLD, decompensated </a:t>
            </a:r>
            <a:r>
              <a:rPr lang="en-US" b="0" i="1" dirty="0">
                <a:effectLst/>
                <a:latin typeface="Arial" panose="020B0604020202020204" pitchFamily="34" charset="0"/>
                <a:ea typeface="Times New Roman" panose="02020603050405020304" pitchFamily="18" charset="0"/>
                <a:cs typeface="Arial" panose="020B0604020202020204" pitchFamily="34" charset="0"/>
              </a:rPr>
              <a:t>advanced chronic liver disease</a:t>
            </a:r>
            <a:r>
              <a:rPr lang="en-NZ" b="0" i="1" dirty="0">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ea typeface="Times New Roman" panose="02020603050405020304" pitchFamily="18" charset="0"/>
                <a:cs typeface="Arial" panose="020B0604020202020204" pitchFamily="34" charset="0"/>
              </a:rPr>
              <a:t> </a:t>
            </a:r>
          </a:p>
          <a:p>
            <a:r>
              <a:rPr lang="en-US" sz="1200" b="1" kern="1200" dirty="0">
                <a:solidFill>
                  <a:schemeClr val="tx1"/>
                </a:solidFill>
                <a:effectLst/>
                <a:latin typeface="+mn-lt"/>
                <a:ea typeface="+mn-ea"/>
                <a:cs typeface="+mn-cs"/>
              </a:rPr>
              <a:t>A global Delphi consensus to define chronic liver disease severity: replacing cirrhosis with a stage-based model</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LBP-020</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Aleksander Krag</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Nikolaj Torp</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Stine Johansen</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Emmanuel Tsochatzis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Mary E. Rinella</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Diana Romero</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Cristina Ripoll</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Jaime Bosch</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Thomas Reiberger</a:t>
            </a:r>
            <a:r>
              <a:rPr lang="en-US" sz="1200" kern="1200" baseline="30000" dirty="0">
                <a:solidFill>
                  <a:schemeClr val="tx1"/>
                </a:solidFill>
                <a:effectLst/>
                <a:latin typeface="+mn-lt"/>
                <a:ea typeface="+mn-ea"/>
                <a:cs typeface="+mn-cs"/>
              </a:rPr>
              <a:t>8,9</a:t>
            </a:r>
            <a:r>
              <a:rPr lang="en-US" sz="1200" kern="1200" dirty="0">
                <a:solidFill>
                  <a:schemeClr val="tx1"/>
                </a:solidFill>
                <a:effectLst/>
                <a:latin typeface="+mn-lt"/>
                <a:ea typeface="+mn-ea"/>
                <a:cs typeface="+mn-cs"/>
              </a:rPr>
              <a:t>, Annalisa Berzigotti</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Guadalupe Garcia-Tsao</a:t>
            </a:r>
            <a:r>
              <a:rPr lang="en-US" sz="1200" kern="1200" baseline="30000" dirty="0">
                <a:solidFill>
                  <a:schemeClr val="tx1"/>
                </a:solidFill>
                <a:effectLst/>
                <a:latin typeface="+mn-lt"/>
                <a:ea typeface="+mn-ea"/>
                <a:cs typeface="+mn-cs"/>
              </a:rPr>
              <a:t>10,11</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FLASH - Centre for Liver Research, Department of Gastroenterology and Hepatology, Odense University Hospital, Odense, Denmark</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Department of Clinical Research, Faculty of Health Sciences, University of Southern Denmark, Odense, Denmark</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UCL Institute for Liver and Digestive Health, Royal Free Hospital, University College of London (UCL),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University of Chicago, Pritzker School of Medicine, Chicago,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City University of New York Graduate School of Public Health and Health Policy (CUNY SPH), New York,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Internal Medicine IV, Jena University Hospital, Friedrich Schiller University, Jena,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Department of Visceral Surgery and Medicine (Hepatology), Inselspital, Bern University Hospital, University of Bern, Bern, Switzerland</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Division of Gastroenterology and Hepatology, Department of Medicine III, Medical University of Vienna, Vienna, Austria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Christian Doppler Lab for Portal Hypertension and Liver Fibrosis, Medical University of Vienna, Vienna, Austria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Digestive Diseases Section, Department of Medicine, Yale University, New Haven,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Digestive Diseases Section, Department of Medicine, VA-CT Healthcare System, West Haven, United States</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The term ‘cirrhosis’ has historically been used to define the late stage of chronic liver disease (CLD) based on histology. Evolving insights into disease mechanisms, wider availability of non-invasive tests (NITs), evidence for reversibility with effective etiologic therapies, and updated natural history studies suggest that the static concept of ‘cirrhosis’ no longer reflects current understanding of advanced chronic liver disease (ACLD). This study aimed to evaluate whether a modern stage-based definition of CLD severity is warranted among global stakeholders in hepatology.</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A structured, modified Delphi process was conducted to investigate international expert consensus, endorsed by the Baveno Cooperation and guided by an expert methodologist. Following a literature review and input from the Baveno Cooperation leadership, a conceptual framework was developed to inform the Delphi statements. Delphi panellists were identified by Baveno Cooperation nomination and through a literature review. Statements were scored using a 5-point Likert scale with opportunity to provide comments. Statements were revised between the Delphi rounds based on agreement and qualitative feedback to improve consensus. Consensus was predefined as a supermajority (≥67% ’agree’ or ’somewhat agree’).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A total of 456 panellists from 52 countries across six continents participated (83% response rate; 456 of 547 invited). Round 1 included 24 statements, achieving a mean agreement of 86% and generating 1,458 comments. Round 2 had an 83% response rate (377 of 456), included 30 statements, and reached a mean agreement of 93%, with all statements achieving ≥85% agreement and 875 comments. Panelists agreed that cirrhosis-based terminology is outdated and the traditional reliance on histology is misaligned with current clinical practice given the widespread use of NITs. There was strong consensus that the term 'cirrhosis’ does not provide sufficient granularity to identify clinically meaningful distinctions, particularly regarding the degree of portal hypertension. A stage-based framework for CLD severity (CLD stages I-IV) was strongly supported: CLD stage I (non-ACLD), CLD stage II (cACLD without clinically significant portal hypertension [CSPH]), CLD stage III (cACLD with CSPH) and CLD stage IV (decompensated, dACLD).</a:t>
            </a:r>
          </a:p>
          <a:p>
            <a:r>
              <a:rPr lang="en-NZ" b="1" dirty="0">
                <a:effectLst/>
                <a:latin typeface="Arial" panose="020B0604020202020204" pitchFamily="34" charset="0"/>
                <a:ea typeface="Calibri" panose="020F0502020204030204" pitchFamily="34" charset="0"/>
                <a:cs typeface="Arial" panose="020B0604020202020204" pitchFamily="34" charset="0"/>
              </a:rPr>
              <a:t>Conclusion: </a:t>
            </a:r>
            <a:r>
              <a:rPr lang="en-US" sz="1200" kern="1200" dirty="0">
                <a:solidFill>
                  <a:schemeClr val="tx1"/>
                </a:solidFill>
                <a:effectLst/>
                <a:latin typeface="+mn-lt"/>
                <a:ea typeface="+mn-ea"/>
                <a:cs typeface="+mn-cs"/>
              </a:rPr>
              <a:t>This global Delphi consensus demonstrates broad expert support for moving beyond cirrhosis-based terminology towards a stage-based definition of chronic liver disease.</a:t>
            </a:r>
            <a:endParaRPr lang="en-NZ" dirty="0"/>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30</a:t>
            </a:fld>
            <a:endParaRPr lang="en-US" dirty="0"/>
          </a:p>
        </p:txBody>
      </p:sp>
    </p:spTree>
    <p:extLst>
      <p:ext uri="{BB962C8B-B14F-4D97-AF65-F5344CB8AC3E}">
        <p14:creationId xmlns:p14="http://schemas.microsoft.com/office/powerpoint/2010/main" val="594719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ACLF, acute-on-chronic liver failure; AVB, acute variceal bleeding; R, randomization; </a:t>
            </a:r>
            <a:r>
              <a:rPr lang="en-NZ" b="0" i="1" dirty="0">
                <a:effectLst/>
                <a:latin typeface="Arial" panose="020B0604020202020204" pitchFamily="34" charset="0"/>
                <a:ea typeface="Times New Roman" panose="02020603050405020304" pitchFamily="18" charset="0"/>
                <a:cs typeface="Arial" panose="020B0604020202020204" pitchFamily="34" charset="0"/>
              </a:rPr>
              <a:t>ROTEM, rotational thromboelastometry; SCT, standard coagulation test; SEMS, self-expanding metal stent; TIPS, transjugular intrahepatic portosystemic shunt.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Rotational thromboelastometry–guided transfusion strategy versus conventional management in difficult-to-treat acute variceal bleeding in ACLF: a randomized controlled trial</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LBP-030</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Madhumita Premkumar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Prerna Sharma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Anchal Sandhu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Kamal Kajal</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Harish Bhujade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Arka De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Sweta Rose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Muhammad Ashraf</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BALARAJA 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Naveen Dandia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Ajay Kumar Duseja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Jasmina Ahluwalia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Narender Kumar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Deepy Zohmangaihi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 Rajender Reddy</a:t>
            </a:r>
            <a:r>
              <a:rPr lang="en-US" sz="1200" kern="1200" baseline="30000" dirty="0">
                <a:solidFill>
                  <a:schemeClr val="tx1"/>
                </a:solidFill>
                <a:effectLst/>
                <a:latin typeface="+mn-lt"/>
                <a:ea typeface="+mn-ea"/>
                <a:cs typeface="+mn-cs"/>
              </a:rPr>
              <a:t>2</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Postgraduate Institute of Medical Education and Research, Chandigarh, India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Penn Medicine, Philadelphia, United States</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US" sz="1200" kern="1200" dirty="0">
                <a:solidFill>
                  <a:schemeClr val="tx1"/>
                </a:solidFill>
                <a:effectLst/>
                <a:latin typeface="+mn-lt"/>
                <a:ea typeface="+mn-ea"/>
                <a:cs typeface="+mn-cs"/>
              </a:rPr>
              <a:t>Acute variceal bleeding (AVB) in acute-on-chronic liver failure (ACLF) is portal hypertension-driven and managed with vasoactive therapy and endoscopic control. However, a subset may be difficult to treat, requiring substantial transfusion support, predisposing to adverse events (AEs).</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In this single-centre, randomized, double-blind trial, patients with difficult-to-treat AVB were assigned (1:1) to a rotational thromboelastometry (ROTEM)-guided or a standard coagulation test (SCT)-guided transfusion strategy. Difficult-to-treat AVB was defined as (i) bleeding from multiple sites in addition to the primary variceal source (esophageal [EV], gastric[GV], or both), including post-EVL ulcer bleeding; and/or (ii)  failure to control bleeding despite appropriate pharmacologic and endoscopic therapy, and/or (iii) requirement for escalation to rescue therapies such as balloon tamponade, Danis-Ella self-expanding metal stent(SEMS) placement, or pre-emptive or salvage TIPS. The primary endpoint was the rebleeding rate at 48 hours, Day 5, and Day 42. Secondary endpoints included blood component utilization, intensive care need, AEs, and survival.</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Of 1,341 screened patients, 262 were randomized (ROTEM, n=132; SCT, n=130; aged 45.1±11.6 years; MELD-Na 24.2±9.7; 89% men; 64.5% alcohol-associated; 73% had shock). Difficult-to-treat bleeding included multiple bleeding sites (n=113), active spurting (n=112), or failure-to-control bleed (n=37; 17-TIPS and 20-SEMS). Bleeding sources were small esophageal varices (EV, 9.2%), large EV (76.7%) and gastric varices (14.1%). Baseline characteristics were comparable. Rebleeding rates at 48–120 hours (4.6%), 6–42 days (13.4%), and 42–180 days (8.8%) were similar. ROTEM significantly reduced the need for fresh frozen plasma (29.2% vs 7.6%) and platelet units (26.9% vs 9.1%; p&lt; 0.001), and transfusion-related AEs (6.8% vs 14.6%; p=0.047), without differences in ICU admission or 180-day mortality (34.7%). Independent predictors of rebleeding were multiple bleeding sites (adjusted hazard ratio[aHR] 1.9;95%CI:1.1–2.5;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=0.007) and CLIF-C ACLF score (aHR 1.04; 95%CI: 1.01–1.07; p = 0.022). Rebleeding (subdistribution HR [sHR] 1.4; 95%CI:1.2–3.9; p=0.026), and Grade 2 ACLF grade (sHR 5.0;95%CI:1.5-16.3; p=0.007), and Gr 3 (sHR 18.9;95%CI:5.5-65.6; p&lt;0.001) predicted 180-day mortality.</a:t>
            </a:r>
          </a:p>
          <a:p>
            <a:r>
              <a:rPr lang="en-NZ" b="1" dirty="0">
                <a:effectLst/>
                <a:latin typeface="Arial" panose="020B0604020202020204" pitchFamily="34" charset="0"/>
                <a:ea typeface="Calibri" panose="020F0502020204030204" pitchFamily="34" charset="0"/>
                <a:cs typeface="Arial" panose="020B0604020202020204" pitchFamily="34" charset="0"/>
              </a:rPr>
              <a:t>Conclusion: </a:t>
            </a:r>
            <a:r>
              <a:rPr lang="en-US" sz="1200" kern="1200" dirty="0">
                <a:solidFill>
                  <a:schemeClr val="tx1"/>
                </a:solidFill>
                <a:effectLst/>
                <a:latin typeface="+mn-lt"/>
                <a:ea typeface="+mn-ea"/>
                <a:cs typeface="+mn-cs"/>
              </a:rPr>
              <a:t>In ACLF with difficult-to-treat AVB, ROTEM-guided transfusion reduced plasma and platelet exposure and AEs without compromising bleeding control or survival.</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31</a:t>
            </a:fld>
            <a:endParaRPr lang="en-US" dirty="0"/>
          </a:p>
        </p:txBody>
      </p:sp>
    </p:spTree>
    <p:extLst>
      <p:ext uri="{BB962C8B-B14F-4D97-AF65-F5344CB8AC3E}">
        <p14:creationId xmlns:p14="http://schemas.microsoft.com/office/powerpoint/2010/main" val="1337154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ACLF, acute-on-chronic liver failure; </a:t>
            </a:r>
            <a:r>
              <a:rPr lang="en-US" b="0" i="1" dirty="0" err="1">
                <a:effectLst/>
                <a:latin typeface="Arial" panose="020B0604020202020204" pitchFamily="34" charset="0"/>
                <a:ea typeface="Times New Roman" panose="02020603050405020304" pitchFamily="18" charset="0"/>
                <a:cs typeface="Arial" panose="020B0604020202020204" pitchFamily="34" charset="0"/>
              </a:rPr>
              <a:t>aHR</a:t>
            </a:r>
            <a:r>
              <a:rPr lang="en-US" b="0" i="1" dirty="0">
                <a:effectLst/>
                <a:latin typeface="Arial" panose="020B0604020202020204" pitchFamily="34" charset="0"/>
                <a:ea typeface="Times New Roman" panose="02020603050405020304" pitchFamily="18" charset="0"/>
                <a:cs typeface="Arial" panose="020B0604020202020204" pitchFamily="34" charset="0"/>
              </a:rPr>
              <a:t>, adjusted hazard ratio; AVB, acute variceal bleeding; CI, confidence interval; CLIF-C, Chronic Liver Failure Consortium; EV, esophageal varices; </a:t>
            </a:r>
            <a:r>
              <a:rPr lang="en-US" b="0" i="1" dirty="0" err="1">
                <a:effectLst/>
                <a:latin typeface="Arial" panose="020B0604020202020204" pitchFamily="34" charset="0"/>
                <a:ea typeface="Times New Roman" panose="02020603050405020304" pitchFamily="18" charset="0"/>
                <a:cs typeface="Arial" panose="020B0604020202020204" pitchFamily="34" charset="0"/>
              </a:rPr>
              <a:t>GV</a:t>
            </a:r>
            <a:r>
              <a:rPr lang="en-US" b="0" i="1" dirty="0">
                <a:effectLst/>
                <a:latin typeface="Arial" panose="020B0604020202020204" pitchFamily="34" charset="0"/>
                <a:ea typeface="Times New Roman" panose="02020603050405020304" pitchFamily="18" charset="0"/>
                <a:cs typeface="Arial" panose="020B0604020202020204" pitchFamily="34" charset="0"/>
              </a:rPr>
              <a:t>, gastric varices; ICU, intensive care unit; LEV, large EV; MELD, Model for End-Stage Liver Disease; Na, sodium; </a:t>
            </a:r>
            <a:r>
              <a:rPr lang="en-NZ" b="0" i="1" dirty="0">
                <a:effectLst/>
                <a:latin typeface="Arial" panose="020B0604020202020204" pitchFamily="34" charset="0"/>
                <a:ea typeface="Times New Roman" panose="02020603050405020304" pitchFamily="18" charset="0"/>
                <a:cs typeface="Arial" panose="020B0604020202020204" pitchFamily="34" charset="0"/>
              </a:rPr>
              <a:t>ROTEM, rotational thromboelastometry; SCT, standard coagulation test; SEMS, self-expanding metal stent; </a:t>
            </a:r>
            <a:r>
              <a:rPr lang="en-NZ" b="0" i="1" dirty="0" err="1">
                <a:effectLst/>
                <a:latin typeface="Arial" panose="020B0604020202020204" pitchFamily="34" charset="0"/>
                <a:ea typeface="Times New Roman" panose="02020603050405020304" pitchFamily="18" charset="0"/>
                <a:cs typeface="Arial" panose="020B0604020202020204" pitchFamily="34" charset="0"/>
              </a:rPr>
              <a:t>sHR</a:t>
            </a:r>
            <a:r>
              <a:rPr lang="en-NZ" b="0" i="1" dirty="0">
                <a:effectLst/>
                <a:latin typeface="Arial" panose="020B0604020202020204" pitchFamily="34" charset="0"/>
                <a:ea typeface="Times New Roman" panose="02020603050405020304" pitchFamily="18" charset="0"/>
                <a:cs typeface="Arial" panose="020B0604020202020204" pitchFamily="34" charset="0"/>
              </a:rPr>
              <a:t>, sub-distribution hazard ratio; TIPS, </a:t>
            </a:r>
            <a:r>
              <a:rPr lang="en-NZ" b="0" i="1" dirty="0" err="1">
                <a:effectLst/>
                <a:latin typeface="Arial" panose="020B0604020202020204" pitchFamily="34" charset="0"/>
                <a:ea typeface="Times New Roman" panose="02020603050405020304" pitchFamily="18" charset="0"/>
                <a:cs typeface="Arial" panose="020B0604020202020204" pitchFamily="34" charset="0"/>
              </a:rPr>
              <a:t>transjugular</a:t>
            </a:r>
            <a:r>
              <a:rPr lang="en-NZ" b="0" i="1" dirty="0">
                <a:effectLst/>
                <a:latin typeface="Arial" panose="020B0604020202020204" pitchFamily="34" charset="0"/>
                <a:ea typeface="Times New Roman" panose="02020603050405020304" pitchFamily="18" charset="0"/>
                <a:cs typeface="Arial" panose="020B0604020202020204" pitchFamily="34" charset="0"/>
              </a:rPr>
              <a:t> intrahepatic portosystemic shunt.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Rotational thromboelastometry–guided transfusion strategy versus conventional management in difficult-to-treat acute variceal bleeding in ACLF: A randomized controlled trial</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LBP-030</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US" sz="1200" u="sng" kern="1200" dirty="0">
                <a:solidFill>
                  <a:schemeClr val="tx1"/>
                </a:solidFill>
                <a:effectLst/>
                <a:latin typeface="+mn-lt"/>
                <a:ea typeface="+mn-ea"/>
                <a:cs typeface="+mn-cs"/>
              </a:rPr>
              <a:t>Madhumita Premkumar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Prerna Sharma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Anchal Sandhu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Kamal Kajal</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Harish Bhujade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Arka De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Sweta Rose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Muhammad Ashraf</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BALARAJA 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Naveen Dandia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Ajay Kumar Duseja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Jasmina Ahluwalia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Narender Kumar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Deepy Zohmangaihi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 Rajender Reddy</a:t>
            </a:r>
            <a:r>
              <a:rPr lang="en-US" sz="1200" kern="1200" baseline="30000" dirty="0">
                <a:solidFill>
                  <a:schemeClr val="tx1"/>
                </a:solidFill>
                <a:effectLst/>
                <a:latin typeface="+mn-lt"/>
                <a:ea typeface="+mn-ea"/>
                <a:cs typeface="+mn-cs"/>
              </a:rPr>
              <a:t>2</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Postgraduate Institute of Medical Education and Research, Chandigarh, India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Penn Medicine, Philadelphia, United States</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US" sz="1200" kern="1200" dirty="0">
                <a:solidFill>
                  <a:schemeClr val="tx1"/>
                </a:solidFill>
                <a:effectLst/>
                <a:latin typeface="+mn-lt"/>
                <a:ea typeface="+mn-ea"/>
                <a:cs typeface="+mn-cs"/>
              </a:rPr>
              <a:t>Acute variceal bleeding (AVB) in acute-on-chronic liver failure (ACLF) is portal hypertension-driven and managed with vasoactive therapy and endoscopic control. However, a subset may be difficult to treat, requiring substantial transfusion support, predisposing to adverse events (AEs).</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In this single-</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randomized, double-blind trial, patients with difficult-to-treat AVB were assigned (1:1) to a rotational thromboelastometry (ROTEM)-guided or a standard coagulation test (SCT)-guided transfusion strategy. Difficult-to-treat AVB was defined as (i) bleeding from multiple sites in addition to the primary variceal source (esophageal [EV], gastric[GV], or both), including post-EVL ulcer bleeding; and/or (ii)  failure to control bleeding despite appropriate pharmacologic and endoscopic therapy, and/or (iii) requirement for escalation to rescue therapies such as balloon tamponade, Danis-Ella self-expanding metal stent(SEMS) placement, or pre-emptive or salvage TIPS. The primary endpoint was the rebleeding rate at 48 hours, Day 5, and Day 42. Secondary endpoints included blood component utilization, intensive care need, AEs, and survival.</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US" sz="1200" kern="1200" dirty="0">
                <a:solidFill>
                  <a:schemeClr val="tx1"/>
                </a:solidFill>
                <a:effectLst/>
                <a:latin typeface="+mn-lt"/>
                <a:ea typeface="+mn-ea"/>
                <a:cs typeface="+mn-cs"/>
              </a:rPr>
              <a:t>Of 1,341 screened patients, 262 were randomized (ROTEM, n=132; SCT, n=130; aged 45.1±11.6 years; MELD-Na 24.2±9.7; 89% men; 64.5% alcohol-associated; 73% had shock). Difficult-to-treat bleeding included multiple bleeding sites (n=113), active spurting (n=112), or failure-to-control bleed (n=37; 17-TIPS and 20-SEMS). Bleeding sources were small esophageal varices (EV, 9.2%), large EV (76.7%) and gastric varices (14.1%). Baseline characteristics were comparable. Rebleeding rates at 48–120 hours (4.6%), 6–42 days (13.4%), and 42–180 days (8.8%) were similar. ROTEM significantly reduced the need for fresh frozen plasma (29.2% vs 7.6%) and platelet units (26.9% vs 9.1%; p&lt; 0.001), and transfusion-related AEs (6.8% vs 14.6%; p=0.047), without differences in ICU admission or 180-day mortality (34.7%). Independent predictors of rebleeding were multiple bleeding sites (adjusted hazard ratio[aHR] 1.9;95%CI:1.1–2.5;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=0.007) and CLIF-C ACLF score (aHR 1.04; 95%CI: 1.01–1.07; p = 0.022). Rebleeding (subdistribution HR [sHR] 1.4; 95%CI:1.2–3.9; p=0.026), and Grade 2 ACLF grade (sHR 5.0;95%CI:1.5-16.3; p=0.007), and Gr 3 (sHR 18.9;95%CI:5.5-65.6; p&lt;0.001) predicted 180-day mortality.</a:t>
            </a:r>
          </a:p>
          <a:p>
            <a:r>
              <a:rPr lang="en-NZ" b="1" dirty="0">
                <a:effectLst/>
                <a:latin typeface="Arial" panose="020B0604020202020204" pitchFamily="34" charset="0"/>
                <a:ea typeface="Calibri" panose="020F0502020204030204" pitchFamily="34" charset="0"/>
                <a:cs typeface="Arial" panose="020B0604020202020204" pitchFamily="34" charset="0"/>
              </a:rPr>
              <a:t>Conclusion: </a:t>
            </a:r>
            <a:r>
              <a:rPr lang="en-US" sz="1200" kern="1200" dirty="0">
                <a:solidFill>
                  <a:schemeClr val="tx1"/>
                </a:solidFill>
                <a:effectLst/>
                <a:latin typeface="+mn-lt"/>
                <a:ea typeface="+mn-ea"/>
                <a:cs typeface="+mn-cs"/>
              </a:rPr>
              <a:t>In ACLF with difficult-to-treat AVB, ROTEM-guided transfusion reduced plasma and platelet exposure and AEs without compromising bleeding control or survival.</a:t>
            </a:r>
            <a:endParaRPr lang="en-NZ" dirty="0"/>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32</a:t>
            </a:fld>
            <a:endParaRPr lang="en-US" dirty="0"/>
          </a:p>
        </p:txBody>
      </p:sp>
    </p:spTree>
    <p:extLst>
      <p:ext uri="{BB962C8B-B14F-4D97-AF65-F5344CB8AC3E}">
        <p14:creationId xmlns:p14="http://schemas.microsoft.com/office/powerpoint/2010/main" val="59471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a:t>
            </a:r>
            <a:r>
              <a:rPr lang="en-US" b="0" i="1" dirty="0">
                <a:effectLst/>
                <a:latin typeface="Arial" panose="020B0604020202020204" pitchFamily="34" charset="0"/>
                <a:ea typeface="Times New Roman" panose="02020603050405020304" pitchFamily="18" charset="0"/>
                <a:cs typeface="Arial" panose="020B0604020202020204" pitchFamily="34" charset="0"/>
              </a:rPr>
              <a:t>: LT, liver transplantation; MELD, Model for End-Stage Liver Disease; </a:t>
            </a:r>
            <a:r>
              <a:rPr lang="en-NZ" b="0" i="1" dirty="0">
                <a:effectLst/>
                <a:latin typeface="Arial" panose="020B0604020202020204" pitchFamily="34" charset="0"/>
                <a:ea typeface="Times New Roman" panose="02020603050405020304" pitchFamily="18" charset="0"/>
                <a:cs typeface="Arial" panose="020B0604020202020204" pitchFamily="34" charset="0"/>
              </a:rPr>
              <a:t>TIPS, </a:t>
            </a:r>
            <a:r>
              <a:rPr lang="en-NZ" b="0" i="1" dirty="0" err="1">
                <a:effectLst/>
                <a:latin typeface="Arial" panose="020B0604020202020204" pitchFamily="34" charset="0"/>
                <a:ea typeface="Times New Roman" panose="02020603050405020304" pitchFamily="18" charset="0"/>
                <a:cs typeface="Arial" panose="020B0604020202020204" pitchFamily="34" charset="0"/>
              </a:rPr>
              <a:t>transjugular</a:t>
            </a:r>
            <a:r>
              <a:rPr lang="en-NZ" b="0" i="1" dirty="0">
                <a:effectLst/>
                <a:latin typeface="Arial" panose="020B0604020202020204" pitchFamily="34" charset="0"/>
                <a:ea typeface="Times New Roman" panose="02020603050405020304" pitchFamily="18" charset="0"/>
                <a:cs typeface="Arial" panose="020B0604020202020204" pitchFamily="34" charset="0"/>
              </a:rPr>
              <a:t> intrahepatic portosystemic shunt.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Futility criteria for TIPS placement in patients with refractory acute variceal bleeding: a </a:t>
            </a:r>
            <a:r>
              <a:rPr lang="en-GB" sz="1200" b="1" kern="1200" dirty="0" err="1">
                <a:solidFill>
                  <a:schemeClr val="tx1"/>
                </a:solidFill>
                <a:effectLst/>
                <a:latin typeface="+mn-lt"/>
                <a:ea typeface="+mn-ea"/>
                <a:cs typeface="+mn-cs"/>
              </a:rPr>
              <a:t>EuroTIPS</a:t>
            </a:r>
            <a:r>
              <a:rPr lang="en-GB" sz="1200" b="1" kern="1200" dirty="0">
                <a:solidFill>
                  <a:schemeClr val="tx1"/>
                </a:solidFill>
                <a:effectLst/>
                <a:latin typeface="+mn-lt"/>
                <a:ea typeface="+mn-ea"/>
                <a:cs typeface="+mn-cs"/>
              </a:rPr>
              <a:t> study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OS-084</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Charlotte Bouzbib</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Luc Haudebourg</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Anna Baiges</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Louis Dalteroche</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Laure Elkrief</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Charlotte Frappreau</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Hélène Larrue</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Christophe Bureau</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Lucie Cavailles</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Dhiraj Tripathi</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Faisal Khan</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David Patch</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Jonel Trebicka</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Michael Praktiknjo</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Markus Kimmann</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Nils Manegold</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Josune Cabello Calleja</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Filippo Schepis</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Tomas Guasconi</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Wim Laleman</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Emma Vanderschueren</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Thomas Reiberger</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Mattias Mandorfer</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Lukas Hartl</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Marco Senzolo</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Lara Biribin</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Johannes Chang</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Christian Jansen</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Nina Böhling</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Jakub Grobelski</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Fabio Marra</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Francesco Vizzutti</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Alexander Zipprich</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Cristina Ripoll</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Henrik Karbannek</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Marlen Hinz</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Dominik Bettinger</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Michael Schultheiß</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Lukas Sturm</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Pablo Bellot Garcia</a:t>
            </a:r>
            <a:r>
              <a:rPr lang="en-GB" sz="1200" kern="1200" baseline="30000" dirty="0">
                <a:solidFill>
                  <a:schemeClr val="tx1"/>
                </a:solidFill>
                <a:effectLst/>
                <a:latin typeface="+mn-lt"/>
                <a:ea typeface="+mn-ea"/>
                <a:cs typeface="+mn-cs"/>
              </a:rPr>
              <a:t>18,19</a:t>
            </a:r>
            <a:r>
              <a:rPr lang="en-GB" sz="1200" kern="1200" dirty="0">
                <a:solidFill>
                  <a:schemeClr val="tx1"/>
                </a:solidFill>
                <a:effectLst/>
                <a:latin typeface="+mn-lt"/>
                <a:ea typeface="+mn-ea"/>
                <a:cs typeface="+mn-cs"/>
              </a:rPr>
              <a:t>, Agustín Albillos</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Luis Téllez</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Jesus Donate</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Rebeca Pintado Garrido</a:t>
            </a:r>
            <a:r>
              <a:rPr lang="en-GB" sz="1200" kern="1200" baseline="30000" dirty="0">
                <a:solidFill>
                  <a:schemeClr val="tx1"/>
                </a:solidFill>
                <a:effectLst/>
                <a:latin typeface="+mn-lt"/>
                <a:ea typeface="+mn-ea"/>
                <a:cs typeface="+mn-cs"/>
              </a:rPr>
              <a:t>21</a:t>
            </a:r>
            <a:r>
              <a:rPr lang="en-GB" sz="1200" kern="1200" dirty="0">
                <a:solidFill>
                  <a:schemeClr val="tx1"/>
                </a:solidFill>
                <a:effectLst/>
                <a:latin typeface="+mn-lt"/>
                <a:ea typeface="+mn-ea"/>
                <a:cs typeface="+mn-cs"/>
              </a:rPr>
              <a:t>, Alvaro Giráldez-Gallego</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María Pilar Ballester</a:t>
            </a:r>
            <a:r>
              <a:rPr lang="en-GB" sz="1200" kern="1200" baseline="30000" dirty="0">
                <a:solidFill>
                  <a:schemeClr val="tx1"/>
                </a:solidFill>
                <a:effectLst/>
                <a:latin typeface="+mn-lt"/>
                <a:ea typeface="+mn-ea"/>
                <a:cs typeface="+mn-cs"/>
              </a:rPr>
              <a:t>23</a:t>
            </a:r>
            <a:r>
              <a:rPr lang="en-GB" sz="1200" kern="1200" dirty="0">
                <a:solidFill>
                  <a:schemeClr val="tx1"/>
                </a:solidFill>
                <a:effectLst/>
                <a:latin typeface="+mn-lt"/>
                <a:ea typeface="+mn-ea"/>
                <a:cs typeface="+mn-cs"/>
              </a:rPr>
              <a:t>, R. Bart Takkenberg</a:t>
            </a:r>
            <a:r>
              <a:rPr lang="en-GB" sz="1200" kern="1200" baseline="30000" dirty="0">
                <a:solidFill>
                  <a:schemeClr val="tx1"/>
                </a:solidFill>
                <a:effectLst/>
                <a:latin typeface="+mn-lt"/>
                <a:ea typeface="+mn-ea"/>
                <a:cs typeface="+mn-cs"/>
              </a:rPr>
              <a:t>24</a:t>
            </a:r>
            <a:r>
              <a:rPr lang="en-GB" sz="1200" kern="1200" dirty="0">
                <a:solidFill>
                  <a:schemeClr val="tx1"/>
                </a:solidFill>
                <a:effectLst/>
                <a:latin typeface="+mn-lt"/>
                <a:ea typeface="+mn-ea"/>
                <a:cs typeface="+mn-cs"/>
              </a:rPr>
              <a:t>, Raoel Maan</a:t>
            </a:r>
            <a:r>
              <a:rPr lang="en-GB" sz="1200" kern="1200" baseline="30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Bogdan Procopet</a:t>
            </a:r>
            <a:r>
              <a:rPr lang="en-GB" sz="1200" kern="1200" baseline="30000" dirty="0">
                <a:solidFill>
                  <a:schemeClr val="tx1"/>
                </a:solidFill>
                <a:effectLst/>
                <a:latin typeface="+mn-lt"/>
                <a:ea typeface="+mn-ea"/>
                <a:cs typeface="+mn-cs"/>
              </a:rPr>
              <a:t>26</a:t>
            </a:r>
            <a:r>
              <a:rPr lang="en-GB" sz="1200" kern="1200" dirty="0">
                <a:solidFill>
                  <a:schemeClr val="tx1"/>
                </a:solidFill>
                <a:effectLst/>
                <a:latin typeface="+mn-lt"/>
                <a:ea typeface="+mn-ea"/>
                <a:cs typeface="+mn-cs"/>
              </a:rPr>
              <a:t>, Oana Nicoara-Farcau</a:t>
            </a:r>
            <a:r>
              <a:rPr lang="en-GB" sz="1200" kern="1200" baseline="30000" dirty="0">
                <a:solidFill>
                  <a:schemeClr val="tx1"/>
                </a:solidFill>
                <a:effectLst/>
                <a:latin typeface="+mn-lt"/>
                <a:ea typeface="+mn-ea"/>
                <a:cs typeface="+mn-cs"/>
              </a:rPr>
              <a:t>26</a:t>
            </a:r>
            <a:r>
              <a:rPr lang="en-GB" sz="1200" kern="1200" dirty="0">
                <a:solidFill>
                  <a:schemeClr val="tx1"/>
                </a:solidFill>
                <a:effectLst/>
                <a:latin typeface="+mn-lt"/>
                <a:ea typeface="+mn-ea"/>
                <a:cs typeface="+mn-cs"/>
              </a:rPr>
              <a:t>, Silvia Nardelli</a:t>
            </a:r>
            <a:r>
              <a:rPr lang="en-GB" sz="1200" kern="1200" baseline="30000" dirty="0">
                <a:solidFill>
                  <a:schemeClr val="tx1"/>
                </a:solidFill>
                <a:effectLst/>
                <a:latin typeface="+mn-lt"/>
                <a:ea typeface="+mn-ea"/>
                <a:cs typeface="+mn-cs"/>
              </a:rPr>
              <a:t>27</a:t>
            </a:r>
            <a:r>
              <a:rPr lang="en-GB" sz="1200" kern="1200" dirty="0">
                <a:solidFill>
                  <a:schemeClr val="tx1"/>
                </a:solidFill>
                <a:effectLst/>
                <a:latin typeface="+mn-lt"/>
                <a:ea typeface="+mn-ea"/>
                <a:cs typeface="+mn-cs"/>
              </a:rPr>
              <a:t>, Sarah Raevens</a:t>
            </a:r>
            <a:r>
              <a:rPr lang="en-GB" sz="1200" kern="1200" baseline="30000" dirty="0">
                <a:solidFill>
                  <a:schemeClr val="tx1"/>
                </a:solidFill>
                <a:effectLst/>
                <a:latin typeface="+mn-lt"/>
                <a:ea typeface="+mn-ea"/>
                <a:cs typeface="+mn-cs"/>
              </a:rPr>
              <a:t>28</a:t>
            </a:r>
            <a:r>
              <a:rPr lang="en-GB" sz="1200" kern="1200" dirty="0">
                <a:solidFill>
                  <a:schemeClr val="tx1"/>
                </a:solidFill>
                <a:effectLst/>
                <a:latin typeface="+mn-lt"/>
                <a:ea typeface="+mn-ea"/>
                <a:cs typeface="+mn-cs"/>
              </a:rPr>
              <a:t>, Lauren Tang</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See Teikchoon</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Navjyot</a:t>
            </a:r>
            <a:r>
              <a:rPr lang="en-GB" sz="1200" kern="1200" dirty="0">
                <a:solidFill>
                  <a:schemeClr val="tx1"/>
                </a:solidFill>
                <a:effectLst/>
                <a:latin typeface="+mn-lt"/>
                <a:ea typeface="+mn-ea"/>
                <a:cs typeface="+mn-cs"/>
              </a:rPr>
              <a:t> Hansi</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Andres Conthe</a:t>
            </a:r>
            <a:r>
              <a:rPr lang="en-GB" sz="1200" kern="1200" baseline="30000" dirty="0">
                <a:solidFill>
                  <a:schemeClr val="tx1"/>
                </a:solidFill>
                <a:effectLst/>
                <a:latin typeface="+mn-lt"/>
                <a:ea typeface="+mn-ea"/>
                <a:cs typeface="+mn-cs"/>
              </a:rPr>
              <a:t>30</a:t>
            </a:r>
            <a:r>
              <a:rPr lang="en-GB" sz="1200" kern="1200" dirty="0">
                <a:solidFill>
                  <a:schemeClr val="tx1"/>
                </a:solidFill>
                <a:effectLst/>
                <a:latin typeface="+mn-lt"/>
                <a:ea typeface="+mn-ea"/>
                <a:cs typeface="+mn-cs"/>
              </a:rPr>
              <a:t>, Aurélie Walter</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Isabelle Ollivier-Hourmand</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Louise Lebedel</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Jean Charles Nault</a:t>
            </a:r>
            <a:r>
              <a:rPr lang="en-GB" sz="1200" kern="1200" baseline="30000" dirty="0">
                <a:solidFill>
                  <a:schemeClr val="tx1"/>
                </a:solidFill>
                <a:effectLst/>
                <a:latin typeface="+mn-lt"/>
                <a:ea typeface="+mn-ea"/>
                <a:cs typeface="+mn-cs"/>
              </a:rPr>
              <a:t>32</a:t>
            </a:r>
            <a:r>
              <a:rPr lang="en-GB" sz="1200" kern="1200" dirty="0">
                <a:solidFill>
                  <a:schemeClr val="tx1"/>
                </a:solidFill>
                <a:effectLst/>
                <a:latin typeface="+mn-lt"/>
                <a:ea typeface="+mn-ea"/>
                <a:cs typeface="+mn-cs"/>
              </a:rPr>
              <a:t>, Nathalie Ganne-Carrié</a:t>
            </a:r>
            <a:r>
              <a:rPr lang="en-GB" sz="1200" kern="1200" baseline="30000" dirty="0">
                <a:solidFill>
                  <a:schemeClr val="tx1"/>
                </a:solidFill>
                <a:effectLst/>
                <a:latin typeface="+mn-lt"/>
                <a:ea typeface="+mn-ea"/>
                <a:cs typeface="+mn-cs"/>
              </a:rPr>
              <a:t>32</a:t>
            </a:r>
            <a:r>
              <a:rPr lang="en-GB" sz="1200" kern="1200" dirty="0">
                <a:solidFill>
                  <a:schemeClr val="tx1"/>
                </a:solidFill>
                <a:effectLst/>
                <a:latin typeface="+mn-lt"/>
                <a:ea typeface="+mn-ea"/>
                <a:cs typeface="+mn-cs"/>
              </a:rPr>
              <a:t>, Olivier Sutter</a:t>
            </a:r>
            <a:r>
              <a:rPr lang="en-GB" sz="1200" kern="1200" baseline="30000" dirty="0">
                <a:solidFill>
                  <a:schemeClr val="tx1"/>
                </a:solidFill>
                <a:effectLst/>
                <a:latin typeface="+mn-lt"/>
                <a:ea typeface="+mn-ea"/>
                <a:cs typeface="+mn-cs"/>
              </a:rPr>
              <a:t>32</a:t>
            </a:r>
            <a:r>
              <a:rPr lang="en-GB" sz="1200" kern="1200" dirty="0">
                <a:solidFill>
                  <a:schemeClr val="tx1"/>
                </a:solidFill>
                <a:effectLst/>
                <a:latin typeface="+mn-lt"/>
                <a:ea typeface="+mn-ea"/>
                <a:cs typeface="+mn-cs"/>
              </a:rPr>
              <a:t>, Jean Marie Peron</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Sonia Torres</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Virginia Hernández-Gea</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Manon Allaire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Juan Carlos García-Pagán</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Dominique Thabut1, Marika Rudler</a:t>
            </a:r>
            <a:r>
              <a:rPr lang="en-GB" sz="1200" kern="1200" baseline="30000" dirty="0">
                <a:solidFill>
                  <a:schemeClr val="tx1"/>
                </a:solidFill>
                <a:effectLst/>
                <a:latin typeface="+mn-lt"/>
                <a:ea typeface="+mn-ea"/>
                <a:cs typeface="+mn-cs"/>
              </a:rPr>
              <a:t>1 </a:t>
            </a:r>
            <a:endParaRPr lang="en-NZ" sz="1200" kern="1200" baseline="300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Pitié-Salpêtrière Hospital,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Neurology ICU, APHP Sorbonne Universite, </a:t>
            </a:r>
            <a:r>
              <a:rPr lang="en-GB" sz="1200" i="1" kern="1200" dirty="0" err="1">
                <a:solidFill>
                  <a:schemeClr val="tx1"/>
                </a:solidFill>
                <a:effectLst/>
                <a:latin typeface="+mn-lt"/>
                <a:ea typeface="+mn-ea"/>
                <a:cs typeface="+mn-cs"/>
              </a:rPr>
              <a:t>Pitie</a:t>
            </a:r>
            <a:r>
              <a:rPr lang="en-GB" sz="1200" i="1" kern="1200" dirty="0">
                <a:solidFill>
                  <a:schemeClr val="tx1"/>
                </a:solidFill>
                <a:effectLst/>
                <a:latin typeface="+mn-lt"/>
                <a:ea typeface="+mn-ea"/>
                <a:cs typeface="+mn-cs"/>
              </a:rPr>
              <a:t>- Salpêtrière Hospital, 83 boulevard de </a:t>
            </a:r>
            <a:r>
              <a:rPr lang="en-GB" sz="1200" i="1" kern="1200" dirty="0" err="1">
                <a:solidFill>
                  <a:schemeClr val="tx1"/>
                </a:solidFill>
                <a:effectLst/>
                <a:latin typeface="+mn-lt"/>
                <a:ea typeface="+mn-ea"/>
                <a:cs typeface="+mn-cs"/>
              </a:rPr>
              <a:t>l’hôpital</a:t>
            </a:r>
            <a:r>
              <a:rPr lang="en-GB" sz="1200" i="1" kern="1200" dirty="0">
                <a:solidFill>
                  <a:schemeClr val="tx1"/>
                </a:solidFill>
                <a:effectLst/>
                <a:latin typeface="+mn-lt"/>
                <a:ea typeface="+mn-ea"/>
                <a:cs typeface="+mn-cs"/>
              </a:rPr>
              <a:t>,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Barcelona Hepatic Hemodynamic Laboratory, Liver Unit, Hospital </a:t>
            </a:r>
            <a:r>
              <a:rPr lang="en-GB" sz="1200" i="1" kern="1200" dirty="0" err="1">
                <a:solidFill>
                  <a:schemeClr val="tx1"/>
                </a:solidFill>
                <a:effectLst/>
                <a:latin typeface="+mn-lt"/>
                <a:ea typeface="+mn-ea"/>
                <a:cs typeface="+mn-cs"/>
              </a:rPr>
              <a:t>Clínic</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Clínic</a:t>
            </a:r>
            <a:r>
              <a:rPr lang="en-GB" sz="1200" i="1" kern="1200" dirty="0">
                <a:solidFill>
                  <a:schemeClr val="tx1"/>
                </a:solidFill>
                <a:effectLst/>
                <a:latin typeface="+mn-lt"/>
                <a:ea typeface="+mn-ea"/>
                <a:cs typeface="+mn-cs"/>
              </a:rPr>
              <a:t> Barcelona, ERN-</a:t>
            </a:r>
            <a:r>
              <a:rPr lang="en-GB" sz="1200" i="1" kern="1200" dirty="0" err="1">
                <a:solidFill>
                  <a:schemeClr val="tx1"/>
                </a:solidFill>
                <a:effectLst/>
                <a:latin typeface="+mn-lt"/>
                <a:ea typeface="+mn-ea"/>
                <a:cs typeface="+mn-cs"/>
              </a:rPr>
              <a:t>RareLiver</a:t>
            </a:r>
            <a:r>
              <a:rPr lang="en-GB" sz="1200" i="1" kern="1200" dirty="0">
                <a:solidFill>
                  <a:schemeClr val="tx1"/>
                </a:solidFill>
                <a:effectLst/>
                <a:latin typeface="+mn-lt"/>
                <a:ea typeface="+mn-ea"/>
                <a:cs typeface="+mn-cs"/>
              </a:rPr>
              <a:t>, CSUR, FRCB-IDIBAPS, </a:t>
            </a:r>
            <a:r>
              <a:rPr lang="en-GB" sz="1200" i="1" kern="1200" dirty="0" err="1">
                <a:solidFill>
                  <a:schemeClr val="tx1"/>
                </a:solidFill>
                <a:effectLst/>
                <a:latin typeface="+mn-lt"/>
                <a:ea typeface="+mn-ea"/>
                <a:cs typeface="+mn-cs"/>
              </a:rPr>
              <a:t>Universitat</a:t>
            </a:r>
            <a:r>
              <a:rPr lang="en-GB" sz="1200" i="1" kern="1200" dirty="0">
                <a:solidFill>
                  <a:schemeClr val="tx1"/>
                </a:solidFill>
                <a:effectLst/>
                <a:latin typeface="+mn-lt"/>
                <a:ea typeface="+mn-ea"/>
                <a:cs typeface="+mn-cs"/>
              </a:rPr>
              <a:t> de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Tours University Hospital, Tours,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Hôpital </a:t>
            </a:r>
            <a:r>
              <a:rPr lang="en-GB" sz="1200" i="1" kern="1200" dirty="0" err="1">
                <a:solidFill>
                  <a:schemeClr val="tx1"/>
                </a:solidFill>
                <a:effectLst/>
                <a:latin typeface="+mn-lt"/>
                <a:ea typeface="+mn-ea"/>
                <a:cs typeface="+mn-cs"/>
              </a:rPr>
              <a:t>Rangueil</a:t>
            </a:r>
            <a:r>
              <a:rPr lang="en-GB" sz="1200" i="1" kern="1200" dirty="0">
                <a:solidFill>
                  <a:schemeClr val="tx1"/>
                </a:solidFill>
                <a:effectLst/>
                <a:latin typeface="+mn-lt"/>
                <a:ea typeface="+mn-ea"/>
                <a:cs typeface="+mn-cs"/>
              </a:rPr>
              <a:t> CHU Toulouse, Toulouse,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Queen Elizabeth Hospital, University Hospitals Birmingham, Birmingham,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Royal Free London NHS Foundation Trust,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8</a:t>
            </a:r>
            <a:r>
              <a:rPr lang="en-GB" sz="1200" i="1" kern="1200" dirty="0">
                <a:solidFill>
                  <a:schemeClr val="tx1"/>
                </a:solidFill>
                <a:effectLst/>
                <a:latin typeface="+mn-lt"/>
                <a:ea typeface="+mn-ea"/>
                <a:cs typeface="+mn-cs"/>
              </a:rPr>
              <a:t>University Hospital Münster, Münster,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9</a:t>
            </a:r>
            <a:r>
              <a:rPr lang="en-GB" sz="1200" i="1" kern="1200" dirty="0">
                <a:solidFill>
                  <a:schemeClr val="tx1"/>
                </a:solidFill>
                <a:effectLst/>
                <a:latin typeface="+mn-lt"/>
                <a:ea typeface="+mn-ea"/>
                <a:cs typeface="+mn-cs"/>
              </a:rPr>
              <a:t>Department of Medicine B, University Hospital Münster, Münster,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10</a:t>
            </a:r>
            <a:r>
              <a:rPr lang="en-GB" sz="1200" i="1" kern="1200" dirty="0">
                <a:solidFill>
                  <a:schemeClr val="tx1"/>
                </a:solidFill>
                <a:effectLst/>
                <a:latin typeface="+mn-lt"/>
                <a:ea typeface="+mn-ea"/>
                <a:cs typeface="+mn-cs"/>
              </a:rPr>
              <a:t>Azienda </a:t>
            </a:r>
            <a:r>
              <a:rPr lang="en-GB" sz="1200" i="1" kern="1200" dirty="0" err="1">
                <a:solidFill>
                  <a:schemeClr val="tx1"/>
                </a:solidFill>
                <a:effectLst/>
                <a:latin typeface="+mn-lt"/>
                <a:ea typeface="+mn-ea"/>
                <a:cs typeface="+mn-cs"/>
              </a:rPr>
              <a:t>Ospedaliero</a:t>
            </a:r>
            <a:r>
              <a:rPr lang="en-GB" sz="1200" i="1" kern="1200" dirty="0">
                <a:solidFill>
                  <a:schemeClr val="tx1"/>
                </a:solidFill>
                <a:effectLst/>
                <a:latin typeface="+mn-lt"/>
                <a:ea typeface="+mn-ea"/>
                <a:cs typeface="+mn-cs"/>
              </a:rPr>
              <a:t> - </a:t>
            </a:r>
            <a:r>
              <a:rPr lang="en-GB" sz="1200" i="1" kern="1200" dirty="0" err="1">
                <a:solidFill>
                  <a:schemeClr val="tx1"/>
                </a:solidFill>
                <a:effectLst/>
                <a:latin typeface="+mn-lt"/>
                <a:ea typeface="+mn-ea"/>
                <a:cs typeface="+mn-cs"/>
              </a:rPr>
              <a:t>Universitaria</a:t>
            </a:r>
            <a:r>
              <a:rPr lang="en-GB" sz="1200" i="1" kern="1200" dirty="0">
                <a:solidFill>
                  <a:schemeClr val="tx1"/>
                </a:solidFill>
                <a:effectLst/>
                <a:latin typeface="+mn-lt"/>
                <a:ea typeface="+mn-ea"/>
                <a:cs typeface="+mn-cs"/>
              </a:rPr>
              <a:t> Policlinico di Modena, Modena,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11</a:t>
            </a:r>
            <a:r>
              <a:rPr lang="en-GB" sz="1200" i="1" kern="1200" dirty="0">
                <a:solidFill>
                  <a:schemeClr val="tx1"/>
                </a:solidFill>
                <a:effectLst/>
                <a:latin typeface="+mn-lt"/>
                <a:ea typeface="+mn-ea"/>
                <a:cs typeface="+mn-cs"/>
              </a:rPr>
              <a:t>University Hospitals Leuven, Leuven,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12</a:t>
            </a:r>
            <a:r>
              <a:rPr lang="en-GB" sz="1200" i="1" kern="1200" dirty="0">
                <a:solidFill>
                  <a:schemeClr val="tx1"/>
                </a:solidFill>
                <a:effectLst/>
                <a:latin typeface="+mn-lt"/>
                <a:ea typeface="+mn-ea"/>
                <a:cs typeface="+mn-cs"/>
              </a:rPr>
              <a:t>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13</a:t>
            </a:r>
            <a:r>
              <a:rPr lang="en-GB" sz="1200" i="1" kern="1200" dirty="0">
                <a:solidFill>
                  <a:schemeClr val="tx1"/>
                </a:solidFill>
                <a:effectLst/>
                <a:latin typeface="+mn-lt"/>
                <a:ea typeface="+mn-ea"/>
                <a:cs typeface="+mn-cs"/>
              </a:rPr>
              <a:t>University Hospital of Padua, Padua,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14</a:t>
            </a:r>
            <a:r>
              <a:rPr lang="en-GB" sz="1200" i="1" kern="1200" dirty="0">
                <a:solidFill>
                  <a:schemeClr val="tx1"/>
                </a:solidFill>
                <a:effectLst/>
                <a:latin typeface="+mn-lt"/>
                <a:ea typeface="+mn-ea"/>
                <a:cs typeface="+mn-cs"/>
              </a:rPr>
              <a:t>University Hospital Bonn, Bonn,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15</a:t>
            </a:r>
            <a:r>
              <a:rPr lang="en-GB" sz="1200" i="1" kern="1200" dirty="0">
                <a:solidFill>
                  <a:schemeClr val="tx1"/>
                </a:solidFill>
                <a:effectLst/>
                <a:latin typeface="+mn-lt"/>
                <a:ea typeface="+mn-ea"/>
                <a:cs typeface="+mn-cs"/>
              </a:rPr>
              <a:t>Università degli </a:t>
            </a:r>
            <a:r>
              <a:rPr lang="en-GB" sz="1200" i="1" kern="1200" dirty="0" err="1">
                <a:solidFill>
                  <a:schemeClr val="tx1"/>
                </a:solidFill>
                <a:effectLst/>
                <a:latin typeface="+mn-lt"/>
                <a:ea typeface="+mn-ea"/>
                <a:cs typeface="+mn-cs"/>
              </a:rPr>
              <a:t>studi</a:t>
            </a:r>
            <a:r>
              <a:rPr lang="en-GB" sz="1200" i="1" kern="1200" dirty="0">
                <a:solidFill>
                  <a:schemeClr val="tx1"/>
                </a:solidFill>
                <a:effectLst/>
                <a:latin typeface="+mn-lt"/>
                <a:ea typeface="+mn-ea"/>
                <a:cs typeface="+mn-cs"/>
              </a:rPr>
              <a:t> di Firenze, Firenze,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16</a:t>
            </a:r>
            <a:r>
              <a:rPr lang="en-GB" sz="1200" i="1" kern="1200" dirty="0">
                <a:solidFill>
                  <a:schemeClr val="tx1"/>
                </a:solidFill>
                <a:effectLst/>
                <a:latin typeface="+mn-lt"/>
                <a:ea typeface="+mn-ea"/>
                <a:cs typeface="+mn-cs"/>
              </a:rPr>
              <a:t>Friedrich Schiller Universität, Jena,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17</a:t>
            </a:r>
            <a:r>
              <a:rPr lang="en-GB" sz="1200" i="1" kern="1200" dirty="0">
                <a:solidFill>
                  <a:schemeClr val="tx1"/>
                </a:solidFill>
                <a:effectLst/>
                <a:latin typeface="+mn-lt"/>
                <a:ea typeface="+mn-ea"/>
                <a:cs typeface="+mn-cs"/>
              </a:rPr>
              <a:t>University Medical </a:t>
            </a:r>
            <a:r>
              <a:rPr lang="en-GB" sz="1200" i="1" kern="1200" dirty="0" err="1">
                <a:solidFill>
                  <a:schemeClr val="tx1"/>
                </a:solidFill>
                <a:effectLst/>
                <a:latin typeface="+mn-lt"/>
                <a:ea typeface="+mn-ea"/>
                <a:cs typeface="+mn-cs"/>
              </a:rPr>
              <a:t>Center</a:t>
            </a:r>
            <a:r>
              <a:rPr lang="en-GB" sz="1200" i="1" kern="1200" dirty="0">
                <a:solidFill>
                  <a:schemeClr val="tx1"/>
                </a:solidFill>
                <a:effectLst/>
                <a:latin typeface="+mn-lt"/>
                <a:ea typeface="+mn-ea"/>
                <a:cs typeface="+mn-cs"/>
              </a:rPr>
              <a:t> Freiburg, Freiburg,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18</a:t>
            </a:r>
            <a:r>
              <a:rPr lang="en-GB" sz="1200" i="1" kern="1200" dirty="0">
                <a:solidFill>
                  <a:schemeClr val="tx1"/>
                </a:solidFill>
                <a:effectLst/>
                <a:latin typeface="+mn-lt"/>
                <a:ea typeface="+mn-ea"/>
                <a:cs typeface="+mn-cs"/>
              </a:rPr>
              <a:t>HGU Alicante, Alicante,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19</a:t>
            </a:r>
            <a:r>
              <a:rPr lang="en-GB" sz="1200" i="1" kern="1200" dirty="0">
                <a:solidFill>
                  <a:schemeClr val="tx1"/>
                </a:solidFill>
                <a:effectLst/>
                <a:latin typeface="+mn-lt"/>
                <a:ea typeface="+mn-ea"/>
                <a:cs typeface="+mn-cs"/>
              </a:rPr>
              <a:t>University General Hospital Dr. </a:t>
            </a:r>
            <a:r>
              <a:rPr lang="en-GB" sz="1200" i="1" kern="1200" dirty="0" err="1">
                <a:solidFill>
                  <a:schemeClr val="tx1"/>
                </a:solidFill>
                <a:effectLst/>
                <a:latin typeface="+mn-lt"/>
                <a:ea typeface="+mn-ea"/>
                <a:cs typeface="+mn-cs"/>
              </a:rPr>
              <a:t>Balmis</a:t>
            </a:r>
            <a:r>
              <a:rPr lang="en-GB" sz="1200" i="1" kern="1200" dirty="0">
                <a:solidFill>
                  <a:schemeClr val="tx1"/>
                </a:solidFill>
                <a:effectLst/>
                <a:latin typeface="+mn-lt"/>
                <a:ea typeface="+mn-ea"/>
                <a:cs typeface="+mn-cs"/>
              </a:rPr>
              <a:t>, Liver Unit , Alicante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20</a:t>
            </a:r>
            <a:r>
              <a:rPr lang="en-GB" sz="1200" i="1" kern="1200" dirty="0">
                <a:solidFill>
                  <a:schemeClr val="tx1"/>
                </a:solidFill>
                <a:effectLst/>
                <a:latin typeface="+mn-lt"/>
                <a:ea typeface="+mn-ea"/>
                <a:cs typeface="+mn-cs"/>
              </a:rPr>
              <a:t>Hospital Universitario Ramon y Cajal,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21</a:t>
            </a:r>
            <a:r>
              <a:rPr lang="en-GB" sz="1200" i="1" kern="1200" dirty="0">
                <a:solidFill>
                  <a:schemeClr val="tx1"/>
                </a:solidFill>
                <a:effectLst/>
                <a:latin typeface="+mn-lt"/>
                <a:ea typeface="+mn-ea"/>
                <a:cs typeface="+mn-cs"/>
              </a:rPr>
              <a:t>Valladolid, Valladolid,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22</a:t>
            </a:r>
            <a:r>
              <a:rPr lang="en-GB" sz="1200" i="1" kern="1200" dirty="0">
                <a:solidFill>
                  <a:schemeClr val="tx1"/>
                </a:solidFill>
                <a:effectLst/>
                <a:latin typeface="+mn-lt"/>
                <a:ea typeface="+mn-ea"/>
                <a:cs typeface="+mn-cs"/>
              </a:rPr>
              <a:t>Digestive Diseases Department, Hospital Universitario Virgen del Rocío, Institute of Biomedicine (HUVR/CSIC/US), University of Seville, Seville,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23</a:t>
            </a:r>
            <a:r>
              <a:rPr lang="en-GB" sz="1200" i="1" kern="1200" dirty="0">
                <a:solidFill>
                  <a:schemeClr val="tx1"/>
                </a:solidFill>
                <a:effectLst/>
                <a:latin typeface="+mn-lt"/>
                <a:ea typeface="+mn-ea"/>
                <a:cs typeface="+mn-cs"/>
              </a:rPr>
              <a:t>Clinic University Hospital of Valencia, Valencia,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24</a:t>
            </a:r>
            <a:r>
              <a:rPr lang="en-GB" sz="1200" i="1" kern="1200" dirty="0">
                <a:solidFill>
                  <a:schemeClr val="tx1"/>
                </a:solidFill>
                <a:effectLst/>
                <a:latin typeface="+mn-lt"/>
                <a:ea typeface="+mn-ea"/>
                <a:cs typeface="+mn-cs"/>
              </a:rPr>
              <a:t>Amsterdam University Medical </a:t>
            </a:r>
            <a:r>
              <a:rPr lang="en-GB" sz="1200" i="1" kern="1200" dirty="0" err="1">
                <a:solidFill>
                  <a:schemeClr val="tx1"/>
                </a:solidFill>
                <a:effectLst/>
                <a:latin typeface="+mn-lt"/>
                <a:ea typeface="+mn-ea"/>
                <a:cs typeface="+mn-cs"/>
              </a:rPr>
              <a:t>Centers</a:t>
            </a:r>
            <a:r>
              <a:rPr lang="en-GB" sz="1200" i="1" kern="1200" dirty="0">
                <a:solidFill>
                  <a:schemeClr val="tx1"/>
                </a:solidFill>
                <a:effectLst/>
                <a:latin typeface="+mn-lt"/>
                <a:ea typeface="+mn-ea"/>
                <a:cs typeface="+mn-cs"/>
              </a:rPr>
              <a:t>, Amsterdam, Netherlands</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25</a:t>
            </a:r>
            <a:r>
              <a:rPr lang="en-GB" sz="1200" i="1" kern="1200" dirty="0">
                <a:solidFill>
                  <a:schemeClr val="tx1"/>
                </a:solidFill>
                <a:effectLst/>
                <a:latin typeface="+mn-lt"/>
                <a:ea typeface="+mn-ea"/>
                <a:cs typeface="+mn-cs"/>
              </a:rPr>
              <a:t>Erasmus MC, Rotterdam, Netherlands</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26</a:t>
            </a:r>
            <a:r>
              <a:rPr lang="en-GB" sz="1200" i="1" kern="1200" dirty="0">
                <a:solidFill>
                  <a:schemeClr val="tx1"/>
                </a:solidFill>
                <a:effectLst/>
                <a:latin typeface="+mn-lt"/>
                <a:ea typeface="+mn-ea"/>
                <a:cs typeface="+mn-cs"/>
              </a:rPr>
              <a:t>Octavian Fodor Regional Institute of Gastroenterology and Hepatology, Cluj-Napoca, Romania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27</a:t>
            </a:r>
            <a:r>
              <a:rPr lang="en-GB" sz="1200" i="1" kern="1200" dirty="0">
                <a:solidFill>
                  <a:schemeClr val="tx1"/>
                </a:solidFill>
                <a:effectLst/>
                <a:latin typeface="+mn-lt"/>
                <a:ea typeface="+mn-ea"/>
                <a:cs typeface="+mn-cs"/>
              </a:rPr>
              <a:t>Sapienza Università di Roma, Roma,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28</a:t>
            </a:r>
            <a:r>
              <a:rPr lang="en-GB" sz="1200" i="1" kern="1200" dirty="0">
                <a:solidFill>
                  <a:schemeClr val="tx1"/>
                </a:solidFill>
                <a:effectLst/>
                <a:latin typeface="+mn-lt"/>
                <a:ea typeface="+mn-ea"/>
                <a:cs typeface="+mn-cs"/>
              </a:rPr>
              <a:t>Ghent University, Gent,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29</a:t>
            </a:r>
            <a:r>
              <a:rPr lang="en-GB" sz="1200" i="1" kern="1200" dirty="0">
                <a:solidFill>
                  <a:schemeClr val="tx1"/>
                </a:solidFill>
                <a:effectLst/>
                <a:latin typeface="+mn-lt"/>
                <a:ea typeface="+mn-ea"/>
                <a:cs typeface="+mn-cs"/>
              </a:rPr>
              <a:t>Cambridge University Hospitals NHS Foundation Trust, Cambridge,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30</a:t>
            </a:r>
            <a:r>
              <a:rPr lang="en-GB" sz="1200" i="1" kern="1200" dirty="0">
                <a:solidFill>
                  <a:schemeClr val="tx1"/>
                </a:solidFill>
                <a:effectLst/>
                <a:latin typeface="+mn-lt"/>
                <a:ea typeface="+mn-ea"/>
                <a:cs typeface="+mn-cs"/>
              </a:rPr>
              <a:t>General </a:t>
            </a:r>
            <a:r>
              <a:rPr lang="en-GB" sz="1200" i="1" kern="1200" dirty="0" err="1">
                <a:solidFill>
                  <a:schemeClr val="tx1"/>
                </a:solidFill>
                <a:effectLst/>
                <a:latin typeface="+mn-lt"/>
                <a:ea typeface="+mn-ea"/>
                <a:cs typeface="+mn-cs"/>
              </a:rPr>
              <a:t>Universitary</a:t>
            </a:r>
            <a:r>
              <a:rPr lang="en-GB" sz="1200" i="1" kern="1200" dirty="0">
                <a:solidFill>
                  <a:schemeClr val="tx1"/>
                </a:solidFill>
                <a:effectLst/>
                <a:latin typeface="+mn-lt"/>
                <a:ea typeface="+mn-ea"/>
                <a:cs typeface="+mn-cs"/>
              </a:rPr>
              <a:t> Hospital Gregorio </a:t>
            </a:r>
            <a:r>
              <a:rPr lang="en-GB" sz="1200" i="1" kern="1200" dirty="0" err="1">
                <a:solidFill>
                  <a:schemeClr val="tx1"/>
                </a:solidFill>
                <a:effectLst/>
                <a:latin typeface="+mn-lt"/>
                <a:ea typeface="+mn-ea"/>
                <a:cs typeface="+mn-cs"/>
              </a:rPr>
              <a:t>Marañón</a:t>
            </a:r>
            <a:r>
              <a:rPr lang="en-GB" sz="1200" i="1" kern="1200" dirty="0">
                <a:solidFill>
                  <a:schemeClr val="tx1"/>
                </a:solidFill>
                <a:effectLst/>
                <a:latin typeface="+mn-lt"/>
                <a:ea typeface="+mn-ea"/>
                <a:cs typeface="+mn-cs"/>
              </a:rPr>
              <a:t>,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31</a:t>
            </a:r>
            <a:r>
              <a:rPr lang="en-GB" sz="1200" i="1" kern="1200" dirty="0">
                <a:solidFill>
                  <a:schemeClr val="tx1"/>
                </a:solidFill>
                <a:effectLst/>
                <a:latin typeface="+mn-lt"/>
                <a:ea typeface="+mn-ea"/>
                <a:cs typeface="+mn-cs"/>
              </a:rPr>
              <a:t>Caen Hospital, Caen,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32</a:t>
            </a:r>
            <a:r>
              <a:rPr lang="en-GB" sz="1200" i="1" kern="1200" dirty="0">
                <a:solidFill>
                  <a:schemeClr val="tx1"/>
                </a:solidFill>
                <a:effectLst/>
                <a:latin typeface="+mn-lt"/>
                <a:ea typeface="+mn-ea"/>
                <a:cs typeface="+mn-cs"/>
              </a:rPr>
              <a:t>Avicenne Hospital, </a:t>
            </a:r>
            <a:r>
              <a:rPr lang="en-GB" sz="1200" i="1" kern="1200" dirty="0" err="1">
                <a:solidFill>
                  <a:schemeClr val="tx1"/>
                </a:solidFill>
                <a:effectLst/>
                <a:latin typeface="+mn-lt"/>
                <a:ea typeface="+mn-ea"/>
                <a:cs typeface="+mn-cs"/>
              </a:rPr>
              <a:t>Bobigny</a:t>
            </a:r>
            <a:r>
              <a:rPr lang="en-GB" sz="1200" i="1" kern="1200" dirty="0">
                <a:solidFill>
                  <a:schemeClr val="tx1"/>
                </a:solidFill>
                <a:effectLst/>
                <a:latin typeface="+mn-lt"/>
                <a:ea typeface="+mn-ea"/>
                <a:cs typeface="+mn-cs"/>
              </a:rPr>
              <a:t>, France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In patients with cirrhosis and refractory acute variceal bleeding, salvage/rescue </a:t>
            </a:r>
            <a:r>
              <a:rPr lang="en-GB" sz="1200" kern="1200" dirty="0" err="1">
                <a:solidFill>
                  <a:schemeClr val="tx1"/>
                </a:solidFill>
                <a:effectLst/>
                <a:latin typeface="+mn-lt"/>
                <a:ea typeface="+mn-ea"/>
                <a:cs typeface="+mn-cs"/>
              </a:rPr>
              <a:t>transjugular</a:t>
            </a:r>
            <a:r>
              <a:rPr lang="en-GB" sz="1200" kern="1200" dirty="0">
                <a:solidFill>
                  <a:schemeClr val="tx1"/>
                </a:solidFill>
                <a:effectLst/>
                <a:latin typeface="+mn-lt"/>
                <a:ea typeface="+mn-ea"/>
                <a:cs typeface="+mn-cs"/>
              </a:rPr>
              <a:t> intrahepatic portosystemic shunt (TIPS) placement is associated with a 6-week mortality rate of 30–50%. International guidelines raise the question of placing a TIPS in patients with 6-week mortality &gt;90%, i.e. in patients with a Child-Pugh score ≥14, or in patients with lactate ≥12 mM and/or a MELD score ≥30, especially if they are not candidate for liver transplantation (LT). The aim of this study was to prospectively validate these futility criteria.</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This was an ancillary multicentre study within the </a:t>
            </a:r>
            <a:r>
              <a:rPr lang="en-GB" sz="1200" kern="1200" dirty="0" err="1">
                <a:solidFill>
                  <a:schemeClr val="tx1"/>
                </a:solidFill>
                <a:effectLst/>
                <a:latin typeface="+mn-lt"/>
                <a:ea typeface="+mn-ea"/>
                <a:cs typeface="+mn-cs"/>
              </a:rPr>
              <a:t>EuroTIPS</a:t>
            </a:r>
            <a:r>
              <a:rPr lang="en-GB" sz="1200" kern="1200" dirty="0">
                <a:solidFill>
                  <a:schemeClr val="tx1"/>
                </a:solidFill>
                <a:effectLst/>
                <a:latin typeface="+mn-lt"/>
                <a:ea typeface="+mn-ea"/>
                <a:cs typeface="+mn-cs"/>
              </a:rPr>
              <a:t> registry, which included all consecutive patients with cirrhosis and treated with salvage/rescue TIPS between 2020 and 2024 in 19 centres in Europe. Patients were followed up at 1, 3, 6, 9 and 12 months, or until death or LT. The primary endpoint was 42-day mortality (LT as a competing event). We also aimed to develop a futility score for TIPS placement, and to validate it in a previously published retrospective multicentre European cohort. </a:t>
            </a:r>
            <a:endParaRPr lang="en-NZ" dirty="0">
              <a:effectLst/>
              <a:latin typeface="Arial" panose="020B0604020202020204" pitchFamily="34" charset="0"/>
              <a:ea typeface="Calibri" panose="020F0502020204030204" pitchFamily="34"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Overall, 177 pts were included (73.4% men, age 54 years, alcohol-related cirrhosis 76%, Child-Pugh score 9, MELD score 16, ACLF 23%, salvage/rescue TIPS 78.5%/21.5%). Forty-two-day mortality was 24.3%, with no significant difference between salvage and rescue TIPS (p=0.14). In multivariate analysis, factors independently associated with 42-day mortality were higher age, ascites, higher bilirubin, INR and creatinine and vasopressors at TIPS placement. Only one patient had a Child-Pugh score ≥14, precluding validation of this criterion. Among the 27 patients with a MELD score ≥30 and/or lactate ≥12 mM, the 42-day transplant-free survival rate was 37%. A futility score was developed using the previously listed factors associated with 42-day mortality: the AUROC for the prediction of 42-day mortality was 0.808 and 42-day mortality was 100% in patients with a score ≥90 in our derivation cohort. In the validation cohort of 164 patients, 29 patients (17.7%) had a score ≥90, with a 42-day mortality rate of 93.1%. </a:t>
            </a:r>
            <a:endParaRPr lang="en-NZ" dirty="0">
              <a:effectLst/>
              <a:latin typeface="Arial" panose="020B0604020202020204" pitchFamily="34" charset="0"/>
              <a:ea typeface="Calibri" panose="020F0502020204030204" pitchFamily="34"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Conclusion: </a:t>
            </a:r>
            <a:r>
              <a:rPr lang="en-GB" sz="1200" kern="1200" dirty="0">
                <a:solidFill>
                  <a:schemeClr val="tx1"/>
                </a:solidFill>
                <a:effectLst/>
                <a:latin typeface="+mn-lt"/>
                <a:ea typeface="+mn-ea"/>
                <a:cs typeface="+mn-cs"/>
              </a:rPr>
              <a:t>In this prospective series, rescue/salvage TIPS was associated with a better prognosis than previously reported, possibly due to patient’s selection. Previously described futility criteria were not validated. A new score should be used to discuss rescue/salvage TIPS on a case-by-case basis in patients who are not candidate for LT.</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133715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ACLF, </a:t>
            </a:r>
            <a:r>
              <a:rPr lang="en-NZ" sz="1200" b="0" i="1" kern="1200" dirty="0">
                <a:solidFill>
                  <a:schemeClr val="tx1"/>
                </a:solidFill>
                <a:effectLst/>
                <a:latin typeface="+mn-lt"/>
                <a:ea typeface="+mn-ea"/>
                <a:cs typeface="+mn-cs"/>
              </a:rPr>
              <a:t>acute-on-chronic liver failure; </a:t>
            </a:r>
            <a:r>
              <a:rPr lang="en-US" b="0" i="1" dirty="0">
                <a:effectLst/>
                <a:latin typeface="Arial" panose="020B0604020202020204" pitchFamily="34" charset="0"/>
                <a:ea typeface="Times New Roman" panose="02020603050405020304" pitchFamily="18" charset="0"/>
                <a:cs typeface="Arial" panose="020B0604020202020204" pitchFamily="34" charset="0"/>
              </a:rPr>
              <a:t>AUROC, Area Under the Receiver Operating Characteristic curve; INR, international normalized ratio; LT, liver transplantation; MELD, Model for End-Stage Liver Disease; </a:t>
            </a:r>
            <a:r>
              <a:rPr lang="en-NZ" b="0" i="1" dirty="0">
                <a:effectLst/>
                <a:latin typeface="Arial" panose="020B0604020202020204" pitchFamily="34" charset="0"/>
                <a:ea typeface="Times New Roman" panose="02020603050405020304" pitchFamily="18" charset="0"/>
                <a:cs typeface="Arial" panose="020B0604020202020204" pitchFamily="34" charset="0"/>
              </a:rPr>
              <a:t>TIPS, </a:t>
            </a:r>
            <a:r>
              <a:rPr lang="en-NZ" b="0" i="1" dirty="0" err="1">
                <a:effectLst/>
                <a:latin typeface="Arial" panose="020B0604020202020204" pitchFamily="34" charset="0"/>
                <a:ea typeface="Times New Roman" panose="02020603050405020304" pitchFamily="18" charset="0"/>
                <a:cs typeface="Arial" panose="020B0604020202020204" pitchFamily="34" charset="0"/>
              </a:rPr>
              <a:t>transjugular</a:t>
            </a:r>
            <a:r>
              <a:rPr lang="en-NZ" b="0" i="1" dirty="0">
                <a:effectLst/>
                <a:latin typeface="Arial" panose="020B0604020202020204" pitchFamily="34" charset="0"/>
                <a:ea typeface="Times New Roman" panose="02020603050405020304" pitchFamily="18" charset="0"/>
                <a:cs typeface="Arial" panose="020B0604020202020204" pitchFamily="34" charset="0"/>
              </a:rPr>
              <a:t> intrahepatic portosystemic shunt.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Futility criteria for TIPS placement in patients with refractory acute variceal bleeding: a </a:t>
            </a:r>
            <a:r>
              <a:rPr lang="en-GB" sz="1200" b="1" kern="1200" dirty="0" err="1">
                <a:solidFill>
                  <a:schemeClr val="tx1"/>
                </a:solidFill>
                <a:effectLst/>
                <a:latin typeface="+mn-lt"/>
                <a:ea typeface="+mn-ea"/>
                <a:cs typeface="+mn-cs"/>
              </a:rPr>
              <a:t>EuroTIPS</a:t>
            </a:r>
            <a:r>
              <a:rPr lang="en-GB" sz="1200" b="1" kern="1200" dirty="0">
                <a:solidFill>
                  <a:schemeClr val="tx1"/>
                </a:solidFill>
                <a:effectLst/>
                <a:latin typeface="+mn-lt"/>
                <a:ea typeface="+mn-ea"/>
                <a:cs typeface="+mn-cs"/>
              </a:rPr>
              <a:t> study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OS-084</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Charlotte Bouzbib</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Luc Haudebourg</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Anna Baiges</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Louis Dalteroche</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Laure Elkrief</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Charlotte Frappreau</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Hélène Larrue</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Christophe Bureau</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Lucie Cavailles</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Dhiraj Tripathi</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Faisal Khan</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David Patch</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Jonel Trebicka</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Michael Praktiknjo</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Markus Kimmann</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Nils Manegold</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Josune Cabello Calleja</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Filippo Schepis</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Tomas Guasconi</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Wim Laleman</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Emma Vanderschueren</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Thomas Reiberger</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Mattias Mandorfer</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Lukas Hartl</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Marco Senzolo</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Lara Biribin</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Johannes Chang</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Christian Jansen</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Nina Böhling</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Jakub Grobelski</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Fabio Marra</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Francesco Vizzutti</a:t>
            </a:r>
            <a:r>
              <a:rPr lang="en-GB" sz="1200" kern="1200" baseline="30000" dirty="0">
                <a:solidFill>
                  <a:schemeClr val="tx1"/>
                </a:solidFill>
                <a:effectLst/>
                <a:latin typeface="+mn-lt"/>
                <a:ea typeface="+mn-ea"/>
                <a:cs typeface="+mn-cs"/>
              </a:rPr>
              <a:t>15</a:t>
            </a:r>
            <a:r>
              <a:rPr lang="en-GB" sz="1200" kern="1200" dirty="0">
                <a:solidFill>
                  <a:schemeClr val="tx1"/>
                </a:solidFill>
                <a:effectLst/>
                <a:latin typeface="+mn-lt"/>
                <a:ea typeface="+mn-ea"/>
                <a:cs typeface="+mn-cs"/>
              </a:rPr>
              <a:t>, Alexander Zipprich</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Cristina Ripoll</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Henrik Karbannek</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Marlen Hinz</a:t>
            </a:r>
            <a:r>
              <a:rPr lang="en-GB" sz="1200" kern="1200" baseline="30000" dirty="0">
                <a:solidFill>
                  <a:schemeClr val="tx1"/>
                </a:solidFill>
                <a:effectLst/>
                <a:latin typeface="+mn-lt"/>
                <a:ea typeface="+mn-ea"/>
                <a:cs typeface="+mn-cs"/>
              </a:rPr>
              <a:t>16</a:t>
            </a:r>
            <a:r>
              <a:rPr lang="en-GB" sz="1200" kern="1200" dirty="0">
                <a:solidFill>
                  <a:schemeClr val="tx1"/>
                </a:solidFill>
                <a:effectLst/>
                <a:latin typeface="+mn-lt"/>
                <a:ea typeface="+mn-ea"/>
                <a:cs typeface="+mn-cs"/>
              </a:rPr>
              <a:t>, Dominik Bettinger</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Michael Schultheiß</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Lukas Sturm</a:t>
            </a:r>
            <a:r>
              <a:rPr lang="en-GB" sz="1200" kern="1200" baseline="30000" dirty="0">
                <a:solidFill>
                  <a:schemeClr val="tx1"/>
                </a:solidFill>
                <a:effectLst/>
                <a:latin typeface="+mn-lt"/>
                <a:ea typeface="+mn-ea"/>
                <a:cs typeface="+mn-cs"/>
              </a:rPr>
              <a:t>17</a:t>
            </a:r>
            <a:r>
              <a:rPr lang="en-GB" sz="1200" kern="1200" dirty="0">
                <a:solidFill>
                  <a:schemeClr val="tx1"/>
                </a:solidFill>
                <a:effectLst/>
                <a:latin typeface="+mn-lt"/>
                <a:ea typeface="+mn-ea"/>
                <a:cs typeface="+mn-cs"/>
              </a:rPr>
              <a:t>, Pablo Bellot Garcia</a:t>
            </a:r>
            <a:r>
              <a:rPr lang="en-GB" sz="1200" kern="1200" baseline="30000" dirty="0">
                <a:solidFill>
                  <a:schemeClr val="tx1"/>
                </a:solidFill>
                <a:effectLst/>
                <a:latin typeface="+mn-lt"/>
                <a:ea typeface="+mn-ea"/>
                <a:cs typeface="+mn-cs"/>
              </a:rPr>
              <a:t>18,19</a:t>
            </a:r>
            <a:r>
              <a:rPr lang="en-GB" sz="1200" kern="1200" dirty="0">
                <a:solidFill>
                  <a:schemeClr val="tx1"/>
                </a:solidFill>
                <a:effectLst/>
                <a:latin typeface="+mn-lt"/>
                <a:ea typeface="+mn-ea"/>
                <a:cs typeface="+mn-cs"/>
              </a:rPr>
              <a:t>, Agustín Albillos</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Luis Téllez</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Jesus Donate</a:t>
            </a:r>
            <a:r>
              <a:rPr lang="en-GB" sz="120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Rebeca Pintado Garrido</a:t>
            </a:r>
            <a:r>
              <a:rPr lang="en-GB" sz="1200" kern="1200" baseline="30000" dirty="0">
                <a:solidFill>
                  <a:schemeClr val="tx1"/>
                </a:solidFill>
                <a:effectLst/>
                <a:latin typeface="+mn-lt"/>
                <a:ea typeface="+mn-ea"/>
                <a:cs typeface="+mn-cs"/>
              </a:rPr>
              <a:t>21</a:t>
            </a:r>
            <a:r>
              <a:rPr lang="en-GB" sz="1200" kern="1200" dirty="0">
                <a:solidFill>
                  <a:schemeClr val="tx1"/>
                </a:solidFill>
                <a:effectLst/>
                <a:latin typeface="+mn-lt"/>
                <a:ea typeface="+mn-ea"/>
                <a:cs typeface="+mn-cs"/>
              </a:rPr>
              <a:t>, Alvaro Giráldez-Gallego</a:t>
            </a:r>
            <a:r>
              <a:rPr lang="en-GB" sz="120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María Pilar Ballester</a:t>
            </a:r>
            <a:r>
              <a:rPr lang="en-GB" sz="1200" kern="1200" baseline="30000" dirty="0">
                <a:solidFill>
                  <a:schemeClr val="tx1"/>
                </a:solidFill>
                <a:effectLst/>
                <a:latin typeface="+mn-lt"/>
                <a:ea typeface="+mn-ea"/>
                <a:cs typeface="+mn-cs"/>
              </a:rPr>
              <a:t>23</a:t>
            </a:r>
            <a:r>
              <a:rPr lang="en-GB" sz="1200" kern="1200" dirty="0">
                <a:solidFill>
                  <a:schemeClr val="tx1"/>
                </a:solidFill>
                <a:effectLst/>
                <a:latin typeface="+mn-lt"/>
                <a:ea typeface="+mn-ea"/>
                <a:cs typeface="+mn-cs"/>
              </a:rPr>
              <a:t>, R. Bart Takkenberg</a:t>
            </a:r>
            <a:r>
              <a:rPr lang="en-GB" sz="1200" kern="1200" baseline="30000" dirty="0">
                <a:solidFill>
                  <a:schemeClr val="tx1"/>
                </a:solidFill>
                <a:effectLst/>
                <a:latin typeface="+mn-lt"/>
                <a:ea typeface="+mn-ea"/>
                <a:cs typeface="+mn-cs"/>
              </a:rPr>
              <a:t>24</a:t>
            </a:r>
            <a:r>
              <a:rPr lang="en-GB" sz="1200" kern="1200" dirty="0">
                <a:solidFill>
                  <a:schemeClr val="tx1"/>
                </a:solidFill>
                <a:effectLst/>
                <a:latin typeface="+mn-lt"/>
                <a:ea typeface="+mn-ea"/>
                <a:cs typeface="+mn-cs"/>
              </a:rPr>
              <a:t>, Raoel Maan</a:t>
            </a:r>
            <a:r>
              <a:rPr lang="en-GB" sz="1200" kern="1200" baseline="30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Bogdan Procopet</a:t>
            </a:r>
            <a:r>
              <a:rPr lang="en-GB" sz="1200" kern="1200" baseline="30000" dirty="0">
                <a:solidFill>
                  <a:schemeClr val="tx1"/>
                </a:solidFill>
                <a:effectLst/>
                <a:latin typeface="+mn-lt"/>
                <a:ea typeface="+mn-ea"/>
                <a:cs typeface="+mn-cs"/>
              </a:rPr>
              <a:t>26</a:t>
            </a:r>
            <a:r>
              <a:rPr lang="en-GB" sz="1200" kern="1200" dirty="0">
                <a:solidFill>
                  <a:schemeClr val="tx1"/>
                </a:solidFill>
                <a:effectLst/>
                <a:latin typeface="+mn-lt"/>
                <a:ea typeface="+mn-ea"/>
                <a:cs typeface="+mn-cs"/>
              </a:rPr>
              <a:t>, Oana Nicoara-Farcau</a:t>
            </a:r>
            <a:r>
              <a:rPr lang="en-GB" sz="1200" kern="1200" baseline="30000" dirty="0">
                <a:solidFill>
                  <a:schemeClr val="tx1"/>
                </a:solidFill>
                <a:effectLst/>
                <a:latin typeface="+mn-lt"/>
                <a:ea typeface="+mn-ea"/>
                <a:cs typeface="+mn-cs"/>
              </a:rPr>
              <a:t>26</a:t>
            </a:r>
            <a:r>
              <a:rPr lang="en-GB" sz="1200" kern="1200" dirty="0">
                <a:solidFill>
                  <a:schemeClr val="tx1"/>
                </a:solidFill>
                <a:effectLst/>
                <a:latin typeface="+mn-lt"/>
                <a:ea typeface="+mn-ea"/>
                <a:cs typeface="+mn-cs"/>
              </a:rPr>
              <a:t>, Silvia Nardelli</a:t>
            </a:r>
            <a:r>
              <a:rPr lang="en-GB" sz="1200" kern="1200" baseline="30000" dirty="0">
                <a:solidFill>
                  <a:schemeClr val="tx1"/>
                </a:solidFill>
                <a:effectLst/>
                <a:latin typeface="+mn-lt"/>
                <a:ea typeface="+mn-ea"/>
                <a:cs typeface="+mn-cs"/>
              </a:rPr>
              <a:t>27</a:t>
            </a:r>
            <a:r>
              <a:rPr lang="en-GB" sz="1200" kern="1200" dirty="0">
                <a:solidFill>
                  <a:schemeClr val="tx1"/>
                </a:solidFill>
                <a:effectLst/>
                <a:latin typeface="+mn-lt"/>
                <a:ea typeface="+mn-ea"/>
                <a:cs typeface="+mn-cs"/>
              </a:rPr>
              <a:t>, Sarah Raevens</a:t>
            </a:r>
            <a:r>
              <a:rPr lang="en-GB" sz="1200" kern="1200" baseline="30000" dirty="0">
                <a:solidFill>
                  <a:schemeClr val="tx1"/>
                </a:solidFill>
                <a:effectLst/>
                <a:latin typeface="+mn-lt"/>
                <a:ea typeface="+mn-ea"/>
                <a:cs typeface="+mn-cs"/>
              </a:rPr>
              <a:t>28</a:t>
            </a:r>
            <a:r>
              <a:rPr lang="en-GB" sz="1200" kern="1200" dirty="0">
                <a:solidFill>
                  <a:schemeClr val="tx1"/>
                </a:solidFill>
                <a:effectLst/>
                <a:latin typeface="+mn-lt"/>
                <a:ea typeface="+mn-ea"/>
                <a:cs typeface="+mn-cs"/>
              </a:rPr>
              <a:t>, Lauren Tang</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See Teikchoon</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Navjyot</a:t>
            </a:r>
            <a:r>
              <a:rPr lang="en-GB" sz="1200" kern="1200" dirty="0">
                <a:solidFill>
                  <a:schemeClr val="tx1"/>
                </a:solidFill>
                <a:effectLst/>
                <a:latin typeface="+mn-lt"/>
                <a:ea typeface="+mn-ea"/>
                <a:cs typeface="+mn-cs"/>
              </a:rPr>
              <a:t> Hansi</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Andres Conthe</a:t>
            </a:r>
            <a:r>
              <a:rPr lang="en-GB" sz="1200" kern="1200" baseline="30000" dirty="0">
                <a:solidFill>
                  <a:schemeClr val="tx1"/>
                </a:solidFill>
                <a:effectLst/>
                <a:latin typeface="+mn-lt"/>
                <a:ea typeface="+mn-ea"/>
                <a:cs typeface="+mn-cs"/>
              </a:rPr>
              <a:t>30</a:t>
            </a:r>
            <a:r>
              <a:rPr lang="en-GB" sz="1200" kern="1200" dirty="0">
                <a:solidFill>
                  <a:schemeClr val="tx1"/>
                </a:solidFill>
                <a:effectLst/>
                <a:latin typeface="+mn-lt"/>
                <a:ea typeface="+mn-ea"/>
                <a:cs typeface="+mn-cs"/>
              </a:rPr>
              <a:t>, Aurélie Walter</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Isabelle Ollivier-Hourmand</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Louise Lebedel</a:t>
            </a:r>
            <a:r>
              <a:rPr lang="en-GB" sz="1200" kern="1200" baseline="30000" dirty="0">
                <a:solidFill>
                  <a:schemeClr val="tx1"/>
                </a:solidFill>
                <a:effectLst/>
                <a:latin typeface="+mn-lt"/>
                <a:ea typeface="+mn-ea"/>
                <a:cs typeface="+mn-cs"/>
              </a:rPr>
              <a:t>31</a:t>
            </a:r>
            <a:r>
              <a:rPr lang="en-GB" sz="1200" kern="1200" dirty="0">
                <a:solidFill>
                  <a:schemeClr val="tx1"/>
                </a:solidFill>
                <a:effectLst/>
                <a:latin typeface="+mn-lt"/>
                <a:ea typeface="+mn-ea"/>
                <a:cs typeface="+mn-cs"/>
              </a:rPr>
              <a:t>, Jean Charles Nault</a:t>
            </a:r>
            <a:r>
              <a:rPr lang="en-GB" sz="1200" kern="1200" baseline="30000" dirty="0">
                <a:solidFill>
                  <a:schemeClr val="tx1"/>
                </a:solidFill>
                <a:effectLst/>
                <a:latin typeface="+mn-lt"/>
                <a:ea typeface="+mn-ea"/>
                <a:cs typeface="+mn-cs"/>
              </a:rPr>
              <a:t>32</a:t>
            </a:r>
            <a:r>
              <a:rPr lang="en-GB" sz="1200" kern="1200" dirty="0">
                <a:solidFill>
                  <a:schemeClr val="tx1"/>
                </a:solidFill>
                <a:effectLst/>
                <a:latin typeface="+mn-lt"/>
                <a:ea typeface="+mn-ea"/>
                <a:cs typeface="+mn-cs"/>
              </a:rPr>
              <a:t>, Nathalie Ganne-Carrié</a:t>
            </a:r>
            <a:r>
              <a:rPr lang="en-GB" sz="1200" kern="1200" baseline="30000" dirty="0">
                <a:solidFill>
                  <a:schemeClr val="tx1"/>
                </a:solidFill>
                <a:effectLst/>
                <a:latin typeface="+mn-lt"/>
                <a:ea typeface="+mn-ea"/>
                <a:cs typeface="+mn-cs"/>
              </a:rPr>
              <a:t>32</a:t>
            </a:r>
            <a:r>
              <a:rPr lang="en-GB" sz="1200" kern="1200" dirty="0">
                <a:solidFill>
                  <a:schemeClr val="tx1"/>
                </a:solidFill>
                <a:effectLst/>
                <a:latin typeface="+mn-lt"/>
                <a:ea typeface="+mn-ea"/>
                <a:cs typeface="+mn-cs"/>
              </a:rPr>
              <a:t>, Olivier Sutter</a:t>
            </a:r>
            <a:r>
              <a:rPr lang="en-GB" sz="1200" kern="1200" baseline="30000" dirty="0">
                <a:solidFill>
                  <a:schemeClr val="tx1"/>
                </a:solidFill>
                <a:effectLst/>
                <a:latin typeface="+mn-lt"/>
                <a:ea typeface="+mn-ea"/>
                <a:cs typeface="+mn-cs"/>
              </a:rPr>
              <a:t>32</a:t>
            </a:r>
            <a:r>
              <a:rPr lang="en-GB" sz="1200" kern="1200" dirty="0">
                <a:solidFill>
                  <a:schemeClr val="tx1"/>
                </a:solidFill>
                <a:effectLst/>
                <a:latin typeface="+mn-lt"/>
                <a:ea typeface="+mn-ea"/>
                <a:cs typeface="+mn-cs"/>
              </a:rPr>
              <a:t>, Jean Marie Peron</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Sonia Torres</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Virginia Hernández-Gea</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Manon Allaire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Juan Carlos García-Pagán</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Dominique Thabut1, Marika Rudler</a:t>
            </a:r>
            <a:r>
              <a:rPr lang="en-GB" sz="1200" kern="1200" baseline="30000" dirty="0">
                <a:solidFill>
                  <a:schemeClr val="tx1"/>
                </a:solidFill>
                <a:effectLst/>
                <a:latin typeface="+mn-lt"/>
                <a:ea typeface="+mn-ea"/>
                <a:cs typeface="+mn-cs"/>
              </a:rPr>
              <a:t>1 </a:t>
            </a:r>
            <a:endParaRPr lang="en-NZ" sz="1200" kern="1200" baseline="300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Pitié-Salpêtrière Hospital,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Neurology ICU, APHP Sorbonne Universite, </a:t>
            </a:r>
            <a:r>
              <a:rPr lang="en-GB" sz="1200" i="1" kern="1200" dirty="0" err="1">
                <a:solidFill>
                  <a:schemeClr val="tx1"/>
                </a:solidFill>
                <a:effectLst/>
                <a:latin typeface="+mn-lt"/>
                <a:ea typeface="+mn-ea"/>
                <a:cs typeface="+mn-cs"/>
              </a:rPr>
              <a:t>Pitie</a:t>
            </a:r>
            <a:r>
              <a:rPr lang="en-GB" sz="1200" i="1" kern="1200" dirty="0">
                <a:solidFill>
                  <a:schemeClr val="tx1"/>
                </a:solidFill>
                <a:effectLst/>
                <a:latin typeface="+mn-lt"/>
                <a:ea typeface="+mn-ea"/>
                <a:cs typeface="+mn-cs"/>
              </a:rPr>
              <a:t>- Salpêtrière Hospital, 83 boulevard de </a:t>
            </a:r>
            <a:r>
              <a:rPr lang="en-GB" sz="1200" i="1" kern="1200" dirty="0" err="1">
                <a:solidFill>
                  <a:schemeClr val="tx1"/>
                </a:solidFill>
                <a:effectLst/>
                <a:latin typeface="+mn-lt"/>
                <a:ea typeface="+mn-ea"/>
                <a:cs typeface="+mn-cs"/>
              </a:rPr>
              <a:t>l’hôpital</a:t>
            </a:r>
            <a:r>
              <a:rPr lang="en-GB" sz="1200" i="1" kern="1200" dirty="0">
                <a:solidFill>
                  <a:schemeClr val="tx1"/>
                </a:solidFill>
                <a:effectLst/>
                <a:latin typeface="+mn-lt"/>
                <a:ea typeface="+mn-ea"/>
                <a:cs typeface="+mn-cs"/>
              </a:rPr>
              <a:t>, Paris,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Barcelona Hepatic Hemodynamic Laboratory, Liver Unit, Hospital </a:t>
            </a:r>
            <a:r>
              <a:rPr lang="en-GB" sz="1200" i="1" kern="1200" dirty="0" err="1">
                <a:solidFill>
                  <a:schemeClr val="tx1"/>
                </a:solidFill>
                <a:effectLst/>
                <a:latin typeface="+mn-lt"/>
                <a:ea typeface="+mn-ea"/>
                <a:cs typeface="+mn-cs"/>
              </a:rPr>
              <a:t>Clínic</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Clínic</a:t>
            </a:r>
            <a:r>
              <a:rPr lang="en-GB" sz="1200" i="1" kern="1200" dirty="0">
                <a:solidFill>
                  <a:schemeClr val="tx1"/>
                </a:solidFill>
                <a:effectLst/>
                <a:latin typeface="+mn-lt"/>
                <a:ea typeface="+mn-ea"/>
                <a:cs typeface="+mn-cs"/>
              </a:rPr>
              <a:t> Barcelona, ERN-</a:t>
            </a:r>
            <a:r>
              <a:rPr lang="en-GB" sz="1200" i="1" kern="1200" dirty="0" err="1">
                <a:solidFill>
                  <a:schemeClr val="tx1"/>
                </a:solidFill>
                <a:effectLst/>
                <a:latin typeface="+mn-lt"/>
                <a:ea typeface="+mn-ea"/>
                <a:cs typeface="+mn-cs"/>
              </a:rPr>
              <a:t>RareLiver</a:t>
            </a:r>
            <a:r>
              <a:rPr lang="en-GB" sz="1200" i="1" kern="1200" dirty="0">
                <a:solidFill>
                  <a:schemeClr val="tx1"/>
                </a:solidFill>
                <a:effectLst/>
                <a:latin typeface="+mn-lt"/>
                <a:ea typeface="+mn-ea"/>
                <a:cs typeface="+mn-cs"/>
              </a:rPr>
              <a:t>, CSUR, FRCB-IDIBAPS, </a:t>
            </a:r>
            <a:r>
              <a:rPr lang="en-GB" sz="1200" i="1" kern="1200" dirty="0" err="1">
                <a:solidFill>
                  <a:schemeClr val="tx1"/>
                </a:solidFill>
                <a:effectLst/>
                <a:latin typeface="+mn-lt"/>
                <a:ea typeface="+mn-ea"/>
                <a:cs typeface="+mn-cs"/>
              </a:rPr>
              <a:t>Universitat</a:t>
            </a:r>
            <a:r>
              <a:rPr lang="en-GB" sz="1200" i="1" kern="1200" dirty="0">
                <a:solidFill>
                  <a:schemeClr val="tx1"/>
                </a:solidFill>
                <a:effectLst/>
                <a:latin typeface="+mn-lt"/>
                <a:ea typeface="+mn-ea"/>
                <a:cs typeface="+mn-cs"/>
              </a:rPr>
              <a:t> de Barcelona, Barcelona,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Tours University Hospital, Tours,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Hôpital </a:t>
            </a:r>
            <a:r>
              <a:rPr lang="en-GB" sz="1200" i="1" kern="1200" dirty="0" err="1">
                <a:solidFill>
                  <a:schemeClr val="tx1"/>
                </a:solidFill>
                <a:effectLst/>
                <a:latin typeface="+mn-lt"/>
                <a:ea typeface="+mn-ea"/>
                <a:cs typeface="+mn-cs"/>
              </a:rPr>
              <a:t>Rangueil</a:t>
            </a:r>
            <a:r>
              <a:rPr lang="en-GB" sz="1200" i="1" kern="1200" dirty="0">
                <a:solidFill>
                  <a:schemeClr val="tx1"/>
                </a:solidFill>
                <a:effectLst/>
                <a:latin typeface="+mn-lt"/>
                <a:ea typeface="+mn-ea"/>
                <a:cs typeface="+mn-cs"/>
              </a:rPr>
              <a:t> CHU Toulouse, Toulouse,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Queen Elizabeth Hospital, University Hospitals Birmingham, Birmingham,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Royal Free London NHS Foundation Trust,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8</a:t>
            </a:r>
            <a:r>
              <a:rPr lang="en-GB" sz="1200" i="1" kern="1200" dirty="0">
                <a:solidFill>
                  <a:schemeClr val="tx1"/>
                </a:solidFill>
                <a:effectLst/>
                <a:latin typeface="+mn-lt"/>
                <a:ea typeface="+mn-ea"/>
                <a:cs typeface="+mn-cs"/>
              </a:rPr>
              <a:t>University Hospital Münster, Münster,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9</a:t>
            </a:r>
            <a:r>
              <a:rPr lang="en-GB" sz="1200" i="1" kern="1200" dirty="0">
                <a:solidFill>
                  <a:schemeClr val="tx1"/>
                </a:solidFill>
                <a:effectLst/>
                <a:latin typeface="+mn-lt"/>
                <a:ea typeface="+mn-ea"/>
                <a:cs typeface="+mn-cs"/>
              </a:rPr>
              <a:t>Department of Medicine B, University Hospital Münster, Münster,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10</a:t>
            </a:r>
            <a:r>
              <a:rPr lang="en-GB" sz="1200" i="1" kern="1200" dirty="0">
                <a:solidFill>
                  <a:schemeClr val="tx1"/>
                </a:solidFill>
                <a:effectLst/>
                <a:latin typeface="+mn-lt"/>
                <a:ea typeface="+mn-ea"/>
                <a:cs typeface="+mn-cs"/>
              </a:rPr>
              <a:t>Azienda </a:t>
            </a:r>
            <a:r>
              <a:rPr lang="en-GB" sz="1200" i="1" kern="1200" dirty="0" err="1">
                <a:solidFill>
                  <a:schemeClr val="tx1"/>
                </a:solidFill>
                <a:effectLst/>
                <a:latin typeface="+mn-lt"/>
                <a:ea typeface="+mn-ea"/>
                <a:cs typeface="+mn-cs"/>
              </a:rPr>
              <a:t>Ospedaliero</a:t>
            </a:r>
            <a:r>
              <a:rPr lang="en-GB" sz="1200" i="1" kern="1200" dirty="0">
                <a:solidFill>
                  <a:schemeClr val="tx1"/>
                </a:solidFill>
                <a:effectLst/>
                <a:latin typeface="+mn-lt"/>
                <a:ea typeface="+mn-ea"/>
                <a:cs typeface="+mn-cs"/>
              </a:rPr>
              <a:t> - </a:t>
            </a:r>
            <a:r>
              <a:rPr lang="en-GB" sz="1200" i="1" kern="1200" dirty="0" err="1">
                <a:solidFill>
                  <a:schemeClr val="tx1"/>
                </a:solidFill>
                <a:effectLst/>
                <a:latin typeface="+mn-lt"/>
                <a:ea typeface="+mn-ea"/>
                <a:cs typeface="+mn-cs"/>
              </a:rPr>
              <a:t>Universitaria</a:t>
            </a:r>
            <a:r>
              <a:rPr lang="en-GB" sz="1200" i="1" kern="1200" dirty="0">
                <a:solidFill>
                  <a:schemeClr val="tx1"/>
                </a:solidFill>
                <a:effectLst/>
                <a:latin typeface="+mn-lt"/>
                <a:ea typeface="+mn-ea"/>
                <a:cs typeface="+mn-cs"/>
              </a:rPr>
              <a:t> Policlinico di Modena, Modena,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11</a:t>
            </a:r>
            <a:r>
              <a:rPr lang="en-GB" sz="1200" i="1" kern="1200" dirty="0">
                <a:solidFill>
                  <a:schemeClr val="tx1"/>
                </a:solidFill>
                <a:effectLst/>
                <a:latin typeface="+mn-lt"/>
                <a:ea typeface="+mn-ea"/>
                <a:cs typeface="+mn-cs"/>
              </a:rPr>
              <a:t>University Hospitals Leuven, Leuven,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12</a:t>
            </a:r>
            <a:r>
              <a:rPr lang="en-GB" sz="1200" i="1" kern="1200" dirty="0">
                <a:solidFill>
                  <a:schemeClr val="tx1"/>
                </a:solidFill>
                <a:effectLst/>
                <a:latin typeface="+mn-lt"/>
                <a:ea typeface="+mn-ea"/>
                <a:cs typeface="+mn-cs"/>
              </a:rPr>
              <a:t>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13</a:t>
            </a:r>
            <a:r>
              <a:rPr lang="en-GB" sz="1200" i="1" kern="1200" dirty="0">
                <a:solidFill>
                  <a:schemeClr val="tx1"/>
                </a:solidFill>
                <a:effectLst/>
                <a:latin typeface="+mn-lt"/>
                <a:ea typeface="+mn-ea"/>
                <a:cs typeface="+mn-cs"/>
              </a:rPr>
              <a:t>University Hospital of Padua, Padua,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14</a:t>
            </a:r>
            <a:r>
              <a:rPr lang="en-GB" sz="1200" i="1" kern="1200" dirty="0">
                <a:solidFill>
                  <a:schemeClr val="tx1"/>
                </a:solidFill>
                <a:effectLst/>
                <a:latin typeface="+mn-lt"/>
                <a:ea typeface="+mn-ea"/>
                <a:cs typeface="+mn-cs"/>
              </a:rPr>
              <a:t>University Hospital Bonn, Bonn,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15</a:t>
            </a:r>
            <a:r>
              <a:rPr lang="en-GB" sz="1200" i="1" kern="1200" dirty="0">
                <a:solidFill>
                  <a:schemeClr val="tx1"/>
                </a:solidFill>
                <a:effectLst/>
                <a:latin typeface="+mn-lt"/>
                <a:ea typeface="+mn-ea"/>
                <a:cs typeface="+mn-cs"/>
              </a:rPr>
              <a:t>Università degli </a:t>
            </a:r>
            <a:r>
              <a:rPr lang="en-GB" sz="1200" i="1" kern="1200" dirty="0" err="1">
                <a:solidFill>
                  <a:schemeClr val="tx1"/>
                </a:solidFill>
                <a:effectLst/>
                <a:latin typeface="+mn-lt"/>
                <a:ea typeface="+mn-ea"/>
                <a:cs typeface="+mn-cs"/>
              </a:rPr>
              <a:t>studi</a:t>
            </a:r>
            <a:r>
              <a:rPr lang="en-GB" sz="1200" i="1" kern="1200" dirty="0">
                <a:solidFill>
                  <a:schemeClr val="tx1"/>
                </a:solidFill>
                <a:effectLst/>
                <a:latin typeface="+mn-lt"/>
                <a:ea typeface="+mn-ea"/>
                <a:cs typeface="+mn-cs"/>
              </a:rPr>
              <a:t> di Firenze, Firenze,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16</a:t>
            </a:r>
            <a:r>
              <a:rPr lang="en-GB" sz="1200" i="1" kern="1200" dirty="0">
                <a:solidFill>
                  <a:schemeClr val="tx1"/>
                </a:solidFill>
                <a:effectLst/>
                <a:latin typeface="+mn-lt"/>
                <a:ea typeface="+mn-ea"/>
                <a:cs typeface="+mn-cs"/>
              </a:rPr>
              <a:t>Friedrich Schiller Universität, Jena,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17</a:t>
            </a:r>
            <a:r>
              <a:rPr lang="en-GB" sz="1200" i="1" kern="1200" dirty="0">
                <a:solidFill>
                  <a:schemeClr val="tx1"/>
                </a:solidFill>
                <a:effectLst/>
                <a:latin typeface="+mn-lt"/>
                <a:ea typeface="+mn-ea"/>
                <a:cs typeface="+mn-cs"/>
              </a:rPr>
              <a:t>University Medical </a:t>
            </a:r>
            <a:r>
              <a:rPr lang="en-GB" sz="1200" i="1" kern="1200" dirty="0" err="1">
                <a:solidFill>
                  <a:schemeClr val="tx1"/>
                </a:solidFill>
                <a:effectLst/>
                <a:latin typeface="+mn-lt"/>
                <a:ea typeface="+mn-ea"/>
                <a:cs typeface="+mn-cs"/>
              </a:rPr>
              <a:t>Center</a:t>
            </a:r>
            <a:r>
              <a:rPr lang="en-GB" sz="1200" i="1" kern="1200" dirty="0">
                <a:solidFill>
                  <a:schemeClr val="tx1"/>
                </a:solidFill>
                <a:effectLst/>
                <a:latin typeface="+mn-lt"/>
                <a:ea typeface="+mn-ea"/>
                <a:cs typeface="+mn-cs"/>
              </a:rPr>
              <a:t> Freiburg, Freiburg,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18</a:t>
            </a:r>
            <a:r>
              <a:rPr lang="en-GB" sz="1200" i="1" kern="1200" dirty="0">
                <a:solidFill>
                  <a:schemeClr val="tx1"/>
                </a:solidFill>
                <a:effectLst/>
                <a:latin typeface="+mn-lt"/>
                <a:ea typeface="+mn-ea"/>
                <a:cs typeface="+mn-cs"/>
              </a:rPr>
              <a:t>HGU Alicante, Alicante,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19</a:t>
            </a:r>
            <a:r>
              <a:rPr lang="en-GB" sz="1200" i="1" kern="1200" dirty="0">
                <a:solidFill>
                  <a:schemeClr val="tx1"/>
                </a:solidFill>
                <a:effectLst/>
                <a:latin typeface="+mn-lt"/>
                <a:ea typeface="+mn-ea"/>
                <a:cs typeface="+mn-cs"/>
              </a:rPr>
              <a:t>University General Hospital Dr. </a:t>
            </a:r>
            <a:r>
              <a:rPr lang="en-GB" sz="1200" i="1" kern="1200" dirty="0" err="1">
                <a:solidFill>
                  <a:schemeClr val="tx1"/>
                </a:solidFill>
                <a:effectLst/>
                <a:latin typeface="+mn-lt"/>
                <a:ea typeface="+mn-ea"/>
                <a:cs typeface="+mn-cs"/>
              </a:rPr>
              <a:t>Balmis</a:t>
            </a:r>
            <a:r>
              <a:rPr lang="en-GB" sz="1200" i="1" kern="1200" dirty="0">
                <a:solidFill>
                  <a:schemeClr val="tx1"/>
                </a:solidFill>
                <a:effectLst/>
                <a:latin typeface="+mn-lt"/>
                <a:ea typeface="+mn-ea"/>
                <a:cs typeface="+mn-cs"/>
              </a:rPr>
              <a:t>, Liver Unit , Alicante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20</a:t>
            </a:r>
            <a:r>
              <a:rPr lang="en-GB" sz="1200" i="1" kern="1200" dirty="0">
                <a:solidFill>
                  <a:schemeClr val="tx1"/>
                </a:solidFill>
                <a:effectLst/>
                <a:latin typeface="+mn-lt"/>
                <a:ea typeface="+mn-ea"/>
                <a:cs typeface="+mn-cs"/>
              </a:rPr>
              <a:t>Hospital Universitario Ramon y Cajal,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21</a:t>
            </a:r>
            <a:r>
              <a:rPr lang="en-GB" sz="1200" i="1" kern="1200" dirty="0">
                <a:solidFill>
                  <a:schemeClr val="tx1"/>
                </a:solidFill>
                <a:effectLst/>
                <a:latin typeface="+mn-lt"/>
                <a:ea typeface="+mn-ea"/>
                <a:cs typeface="+mn-cs"/>
              </a:rPr>
              <a:t>Valladolid, Valladolid,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22</a:t>
            </a:r>
            <a:r>
              <a:rPr lang="en-GB" sz="1200" i="1" kern="1200" dirty="0">
                <a:solidFill>
                  <a:schemeClr val="tx1"/>
                </a:solidFill>
                <a:effectLst/>
                <a:latin typeface="+mn-lt"/>
                <a:ea typeface="+mn-ea"/>
                <a:cs typeface="+mn-cs"/>
              </a:rPr>
              <a:t>Digestive Diseases Department, Hospital Universitario Virgen del Rocío, Institute of Biomedicine (HUVR/CSIC/US), University of Seville, Seville,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23</a:t>
            </a:r>
            <a:r>
              <a:rPr lang="en-GB" sz="1200" i="1" kern="1200" dirty="0">
                <a:solidFill>
                  <a:schemeClr val="tx1"/>
                </a:solidFill>
                <a:effectLst/>
                <a:latin typeface="+mn-lt"/>
                <a:ea typeface="+mn-ea"/>
                <a:cs typeface="+mn-cs"/>
              </a:rPr>
              <a:t>Clinic University Hospital of Valencia, Valencia,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24</a:t>
            </a:r>
            <a:r>
              <a:rPr lang="en-GB" sz="1200" i="1" kern="1200" dirty="0">
                <a:solidFill>
                  <a:schemeClr val="tx1"/>
                </a:solidFill>
                <a:effectLst/>
                <a:latin typeface="+mn-lt"/>
                <a:ea typeface="+mn-ea"/>
                <a:cs typeface="+mn-cs"/>
              </a:rPr>
              <a:t>Amsterdam University Medical </a:t>
            </a:r>
            <a:r>
              <a:rPr lang="en-GB" sz="1200" i="1" kern="1200" dirty="0" err="1">
                <a:solidFill>
                  <a:schemeClr val="tx1"/>
                </a:solidFill>
                <a:effectLst/>
                <a:latin typeface="+mn-lt"/>
                <a:ea typeface="+mn-ea"/>
                <a:cs typeface="+mn-cs"/>
              </a:rPr>
              <a:t>Centers</a:t>
            </a:r>
            <a:r>
              <a:rPr lang="en-GB" sz="1200" i="1" kern="1200" dirty="0">
                <a:solidFill>
                  <a:schemeClr val="tx1"/>
                </a:solidFill>
                <a:effectLst/>
                <a:latin typeface="+mn-lt"/>
                <a:ea typeface="+mn-ea"/>
                <a:cs typeface="+mn-cs"/>
              </a:rPr>
              <a:t>, Amsterdam, Netherlands</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25</a:t>
            </a:r>
            <a:r>
              <a:rPr lang="en-GB" sz="1200" i="1" kern="1200" dirty="0">
                <a:solidFill>
                  <a:schemeClr val="tx1"/>
                </a:solidFill>
                <a:effectLst/>
                <a:latin typeface="+mn-lt"/>
                <a:ea typeface="+mn-ea"/>
                <a:cs typeface="+mn-cs"/>
              </a:rPr>
              <a:t>Erasmus MC, Rotterdam, Netherlands</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26</a:t>
            </a:r>
            <a:r>
              <a:rPr lang="en-GB" sz="1200" i="1" kern="1200" dirty="0">
                <a:solidFill>
                  <a:schemeClr val="tx1"/>
                </a:solidFill>
                <a:effectLst/>
                <a:latin typeface="+mn-lt"/>
                <a:ea typeface="+mn-ea"/>
                <a:cs typeface="+mn-cs"/>
              </a:rPr>
              <a:t>Octavian Fodor Regional Institute of Gastroenterology and Hepatology, Cluj-Napoca, Romania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27</a:t>
            </a:r>
            <a:r>
              <a:rPr lang="en-GB" sz="1200" i="1" kern="1200" dirty="0">
                <a:solidFill>
                  <a:schemeClr val="tx1"/>
                </a:solidFill>
                <a:effectLst/>
                <a:latin typeface="+mn-lt"/>
                <a:ea typeface="+mn-ea"/>
                <a:cs typeface="+mn-cs"/>
              </a:rPr>
              <a:t>Sapienza Università di Roma, Roma,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28</a:t>
            </a:r>
            <a:r>
              <a:rPr lang="en-GB" sz="1200" i="1" kern="1200" dirty="0">
                <a:solidFill>
                  <a:schemeClr val="tx1"/>
                </a:solidFill>
                <a:effectLst/>
                <a:latin typeface="+mn-lt"/>
                <a:ea typeface="+mn-ea"/>
                <a:cs typeface="+mn-cs"/>
              </a:rPr>
              <a:t>Ghent University, Gent, Belgium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29</a:t>
            </a:r>
            <a:r>
              <a:rPr lang="en-GB" sz="1200" i="1" kern="1200" dirty="0">
                <a:solidFill>
                  <a:schemeClr val="tx1"/>
                </a:solidFill>
                <a:effectLst/>
                <a:latin typeface="+mn-lt"/>
                <a:ea typeface="+mn-ea"/>
                <a:cs typeface="+mn-cs"/>
              </a:rPr>
              <a:t>Cambridge University Hospitals NHS Foundation Trust, Cambridge,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30</a:t>
            </a:r>
            <a:r>
              <a:rPr lang="en-GB" sz="1200" i="1" kern="1200" dirty="0">
                <a:solidFill>
                  <a:schemeClr val="tx1"/>
                </a:solidFill>
                <a:effectLst/>
                <a:latin typeface="+mn-lt"/>
                <a:ea typeface="+mn-ea"/>
                <a:cs typeface="+mn-cs"/>
              </a:rPr>
              <a:t>General </a:t>
            </a:r>
            <a:r>
              <a:rPr lang="en-GB" sz="1200" i="1" kern="1200" dirty="0" err="1">
                <a:solidFill>
                  <a:schemeClr val="tx1"/>
                </a:solidFill>
                <a:effectLst/>
                <a:latin typeface="+mn-lt"/>
                <a:ea typeface="+mn-ea"/>
                <a:cs typeface="+mn-cs"/>
              </a:rPr>
              <a:t>Universitary</a:t>
            </a:r>
            <a:r>
              <a:rPr lang="en-GB" sz="1200" i="1" kern="1200" dirty="0">
                <a:solidFill>
                  <a:schemeClr val="tx1"/>
                </a:solidFill>
                <a:effectLst/>
                <a:latin typeface="+mn-lt"/>
                <a:ea typeface="+mn-ea"/>
                <a:cs typeface="+mn-cs"/>
              </a:rPr>
              <a:t> Hospital Gregorio </a:t>
            </a:r>
            <a:r>
              <a:rPr lang="en-GB" sz="1200" i="1" kern="1200" dirty="0" err="1">
                <a:solidFill>
                  <a:schemeClr val="tx1"/>
                </a:solidFill>
                <a:effectLst/>
                <a:latin typeface="+mn-lt"/>
                <a:ea typeface="+mn-ea"/>
                <a:cs typeface="+mn-cs"/>
              </a:rPr>
              <a:t>Marañón</a:t>
            </a:r>
            <a:r>
              <a:rPr lang="en-GB" sz="1200" i="1" kern="1200" dirty="0">
                <a:solidFill>
                  <a:schemeClr val="tx1"/>
                </a:solidFill>
                <a:effectLst/>
                <a:latin typeface="+mn-lt"/>
                <a:ea typeface="+mn-ea"/>
                <a:cs typeface="+mn-cs"/>
              </a:rPr>
              <a:t>, Madrid, Spain</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31</a:t>
            </a:r>
            <a:r>
              <a:rPr lang="en-GB" sz="1200" i="1" kern="1200" dirty="0">
                <a:solidFill>
                  <a:schemeClr val="tx1"/>
                </a:solidFill>
                <a:effectLst/>
                <a:latin typeface="+mn-lt"/>
                <a:ea typeface="+mn-ea"/>
                <a:cs typeface="+mn-cs"/>
              </a:rPr>
              <a:t>Caen Hospital, Caen, France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32</a:t>
            </a:r>
            <a:r>
              <a:rPr lang="en-GB" sz="1200" i="1" kern="1200" dirty="0">
                <a:solidFill>
                  <a:schemeClr val="tx1"/>
                </a:solidFill>
                <a:effectLst/>
                <a:latin typeface="+mn-lt"/>
                <a:ea typeface="+mn-ea"/>
                <a:cs typeface="+mn-cs"/>
              </a:rPr>
              <a:t>Avicenne Hospital, </a:t>
            </a:r>
            <a:r>
              <a:rPr lang="en-GB" sz="1200" i="1" kern="1200" dirty="0" err="1">
                <a:solidFill>
                  <a:schemeClr val="tx1"/>
                </a:solidFill>
                <a:effectLst/>
                <a:latin typeface="+mn-lt"/>
                <a:ea typeface="+mn-ea"/>
                <a:cs typeface="+mn-cs"/>
              </a:rPr>
              <a:t>Bobigny</a:t>
            </a:r>
            <a:r>
              <a:rPr lang="en-GB" sz="1200" i="1" kern="1200" dirty="0">
                <a:solidFill>
                  <a:schemeClr val="tx1"/>
                </a:solidFill>
                <a:effectLst/>
                <a:latin typeface="+mn-lt"/>
                <a:ea typeface="+mn-ea"/>
                <a:cs typeface="+mn-cs"/>
              </a:rPr>
              <a:t>, France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In patients with cirrhosis and refractory acute variceal bleeding, salvage/rescue </a:t>
            </a:r>
            <a:r>
              <a:rPr lang="en-GB" sz="1200" kern="1200" dirty="0" err="1">
                <a:solidFill>
                  <a:schemeClr val="tx1"/>
                </a:solidFill>
                <a:effectLst/>
                <a:latin typeface="+mn-lt"/>
                <a:ea typeface="+mn-ea"/>
                <a:cs typeface="+mn-cs"/>
              </a:rPr>
              <a:t>transjugular</a:t>
            </a:r>
            <a:r>
              <a:rPr lang="en-GB" sz="1200" kern="1200" dirty="0">
                <a:solidFill>
                  <a:schemeClr val="tx1"/>
                </a:solidFill>
                <a:effectLst/>
                <a:latin typeface="+mn-lt"/>
                <a:ea typeface="+mn-ea"/>
                <a:cs typeface="+mn-cs"/>
              </a:rPr>
              <a:t> intrahepatic portosystemic shunt (TIPS) placement is associated with a 6-week mortality rate of 30–50%. International guidelines raise the question of placing a TIPS in patients with 6-week mortality &gt;90%, i.e. in patients with a Child-Pugh score ≥14, or in patients with lactate ≥12 mM and/or a MELD score ≥30, especially if they are not candidate for liver transplantation (LT). The aim of this study was to prospectively validate these futility criteria.</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This was an ancillary multicentre study within the </a:t>
            </a:r>
            <a:r>
              <a:rPr lang="en-GB" sz="1200" kern="1200" dirty="0" err="1">
                <a:solidFill>
                  <a:schemeClr val="tx1"/>
                </a:solidFill>
                <a:effectLst/>
                <a:latin typeface="+mn-lt"/>
                <a:ea typeface="+mn-ea"/>
                <a:cs typeface="+mn-cs"/>
              </a:rPr>
              <a:t>EuroTIPS</a:t>
            </a:r>
            <a:r>
              <a:rPr lang="en-GB" sz="1200" kern="1200" dirty="0">
                <a:solidFill>
                  <a:schemeClr val="tx1"/>
                </a:solidFill>
                <a:effectLst/>
                <a:latin typeface="+mn-lt"/>
                <a:ea typeface="+mn-ea"/>
                <a:cs typeface="+mn-cs"/>
              </a:rPr>
              <a:t> registry, which included all consecutive patients with cirrhosis and treated with salvage/rescue TIPS between 2020 and 2024 in 19 centres in Europe. Patients were followed up at 1, 3, 6, 9 and 12 months, or until death or LT. The primary endpoint was 42-day mortality (LT as a competing event). We also aimed to develop a futility score for TIPS placement, and to validate it in a previously published retrospective multicentre European cohort. </a:t>
            </a:r>
            <a:endParaRPr lang="en-NZ" dirty="0">
              <a:effectLst/>
              <a:latin typeface="Arial" panose="020B0604020202020204" pitchFamily="34" charset="0"/>
              <a:ea typeface="Calibri" panose="020F0502020204030204" pitchFamily="34"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Overall, 177 pts were included (73.4% men, age 54 years, alcohol-related cirrhosis 76%, Child-Pugh score 9, MELD score 16, ACLF 23%, salvage/rescue TIPS 78.5%/21.5%). Forty-two-day mortality was 24.3%, with no significant difference between salvage and rescue TIPS (p=0.14). In multivariate analysis, factors independently associated with 42-day mortality were higher age, ascites, higher bilirubin, INR and creatinine and vasopressors at TIPS placement. Only one patient had a Child-Pugh score ≥14, precluding validation of this criterion. Among the 27 patients with a MELD score ≥30 and/or lactate ≥12 mM, the 42-day transplant-free survival rate was 37%. A futility score was developed using the previously listed factors associated with 42-day mortality: the AUROC for the prediction of 42-day mortality was 0.808 and 42-day mortality was 100% in patients with a score ≥90 in our derivation cohort. In the validation cohort of 164 patients, 29 patients (17.7%) had a score ≥90, with a 42-day mortality rate of 93.1%. </a:t>
            </a:r>
            <a:endParaRPr lang="en-NZ" dirty="0">
              <a:effectLst/>
              <a:latin typeface="Arial" panose="020B0604020202020204" pitchFamily="34" charset="0"/>
              <a:ea typeface="Calibri" panose="020F0502020204030204" pitchFamily="34"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Conclusion: </a:t>
            </a:r>
            <a:r>
              <a:rPr lang="en-GB" sz="1200" kern="1200" dirty="0">
                <a:solidFill>
                  <a:schemeClr val="tx1"/>
                </a:solidFill>
                <a:effectLst/>
                <a:latin typeface="+mn-lt"/>
                <a:ea typeface="+mn-ea"/>
                <a:cs typeface="+mn-cs"/>
              </a:rPr>
              <a:t>In this prospective series, rescue/salvage TIPS was associated with a better prognosis than previously reported, possibly due to patient’s selection. Previously described futility criteria were not validated. A new score should be used to discuss rescue/salvage TIPS on a case-by-case basis in patients who are not candidate for LT.</a:t>
            </a:r>
            <a:endParaRPr lang="en-NZ" dirty="0"/>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59471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76EBA-C6F8-67A9-734E-7E968BAE5D5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201F20A-7D99-51FD-5F99-EBC2B14B1B81}"/>
              </a:ext>
            </a:extLst>
          </p:cNvPr>
          <p:cNvSpPr txBox="1">
            <a:spLocks noGrp="1"/>
          </p:cNvSpPr>
          <p:nvPr>
            <p:ph type="body" sz="quarter" idx="1"/>
          </p:nvPr>
        </p:nvSpPr>
        <p:spPr/>
        <p:txBody>
          <a:bodyPr/>
          <a:lstStyle/>
          <a:p>
            <a:pPr lvl="0"/>
            <a:r>
              <a:rPr lang="en-US" b="1" i="1" dirty="0">
                <a:latin typeface="Arial"/>
                <a:cs typeface="Arial"/>
              </a:rPr>
              <a:t>Abbreviations: </a:t>
            </a:r>
            <a:r>
              <a:rPr lang="en-US" b="0" i="1" dirty="0">
                <a:latin typeface="Arial"/>
                <a:cs typeface="Arial"/>
              </a:rPr>
              <a:t>ADIQ/ICA, </a:t>
            </a:r>
            <a:r>
              <a:rPr lang="en-NZ" b="0" i="1" dirty="0"/>
              <a:t>Acute Disease Quality Initiative/International Club of Ascites; </a:t>
            </a:r>
            <a:r>
              <a:rPr lang="en-NZ" b="0" i="1" dirty="0">
                <a:latin typeface="Arial"/>
                <a:cs typeface="Arial"/>
              </a:rPr>
              <a:t>AKI, acute kidney injury; </a:t>
            </a:r>
            <a:r>
              <a:rPr lang="en-US" b="0" i="1" dirty="0">
                <a:latin typeface="Arial"/>
                <a:cs typeface="Arial"/>
              </a:rPr>
              <a:t>AUROC, area under the receiver operating characteristic curve; BL, baseline; HRS, hepatorenal syndrome; LR, likelihood ratio; LT, liver transplantation; </a:t>
            </a:r>
            <a:r>
              <a:rPr lang="en-US" b="0" i="1" dirty="0" err="1">
                <a:latin typeface="Arial"/>
                <a:cs typeface="Arial"/>
              </a:rPr>
              <a:t>sCr</a:t>
            </a:r>
            <a:r>
              <a:rPr lang="en-US" b="0" i="1" dirty="0">
                <a:latin typeface="Arial"/>
                <a:cs typeface="Arial"/>
              </a:rPr>
              <a:t>, serum creatinine.</a:t>
            </a:r>
            <a:endParaRPr lang="en-NZ" b="0" i="1" dirty="0">
              <a:latin typeface="Arial"/>
              <a:cs typeface="Arial"/>
            </a:endParaRPr>
          </a:p>
          <a:p>
            <a:pPr lvl="0"/>
            <a:endParaRPr lang="en-US" b="1" dirty="0">
              <a:latin typeface="Arial"/>
              <a:cs typeface="Arial"/>
            </a:endParaRPr>
          </a:p>
          <a:p>
            <a:pPr lvl="0"/>
            <a:r>
              <a:rPr lang="en-NZ" b="1" dirty="0"/>
              <a:t>Development of new criteria for response to plasma volume expansion at 24 hours in patients with cirrhosis and acute kidney injury </a:t>
            </a:r>
            <a:endParaRPr lang="en-NZ" dirty="0"/>
          </a:p>
          <a:p>
            <a:pPr lvl="0"/>
            <a:endParaRPr lang="en-US" b="1" dirty="0">
              <a:latin typeface="Arial" pitchFamily="34"/>
              <a:cs typeface="Arial" pitchFamily="34"/>
            </a:endParaRPr>
          </a:p>
          <a:p>
            <a:pPr lvl="0"/>
            <a:r>
              <a:rPr lang="en-NZ" b="1" dirty="0">
                <a:latin typeface="Arial" pitchFamily="34"/>
                <a:cs typeface="Arial" pitchFamily="34"/>
              </a:rPr>
              <a:t>OS-041</a:t>
            </a:r>
            <a:endParaRPr lang="en-NZ" dirty="0">
              <a:latin typeface="Arial" pitchFamily="34"/>
              <a:cs typeface="Arial" pitchFamily="34"/>
            </a:endParaRPr>
          </a:p>
          <a:p>
            <a:pPr lvl="0"/>
            <a:endParaRPr lang="en-US" b="1" dirty="0">
              <a:latin typeface="Arial" pitchFamily="34"/>
              <a:cs typeface="Arial" pitchFamily="34"/>
            </a:endParaRPr>
          </a:p>
          <a:p>
            <a:pPr lvl="0"/>
            <a:r>
              <a:rPr lang="en-NZ" dirty="0"/>
              <a:t>Simone Incicco</a:t>
            </a:r>
            <a:r>
              <a:rPr lang="en-NZ" baseline="30000" dirty="0"/>
              <a:t>1</a:t>
            </a:r>
            <a:r>
              <a:rPr lang="en-NZ" dirty="0"/>
              <a:t>, María José Moreta</a:t>
            </a:r>
            <a:r>
              <a:rPr lang="en-NZ" baseline="30000" dirty="0"/>
              <a:t>2</a:t>
            </a:r>
            <a:r>
              <a:rPr lang="en-NZ" dirty="0"/>
              <a:t>, Roberta Gagliardi</a:t>
            </a:r>
            <a:r>
              <a:rPr lang="en-NZ" baseline="30000" dirty="0"/>
              <a:t>1</a:t>
            </a:r>
            <a:r>
              <a:rPr lang="en-NZ" dirty="0"/>
              <a:t>, Selene Iavarone</a:t>
            </a:r>
            <a:r>
              <a:rPr lang="en-NZ" baseline="30000" dirty="0"/>
              <a:t>3</a:t>
            </a:r>
            <a:r>
              <a:rPr lang="en-NZ" dirty="0"/>
              <a:t>, Marta Tonon</a:t>
            </a:r>
            <a:r>
              <a:rPr lang="en-NZ" baseline="30000" dirty="0"/>
              <a:t>1</a:t>
            </a:r>
            <a:r>
              <a:rPr lang="en-NZ" dirty="0"/>
              <a:t>, Elisa Pose</a:t>
            </a:r>
            <a:r>
              <a:rPr lang="en-NZ" baseline="30000" dirty="0"/>
              <a:t>3</a:t>
            </a:r>
            <a:r>
              <a:rPr lang="en-NZ" dirty="0"/>
              <a:t>, Carmine Gambino</a:t>
            </a:r>
            <a:r>
              <a:rPr lang="en-NZ" baseline="30000" dirty="0"/>
              <a:t>1</a:t>
            </a:r>
            <a:r>
              <a:rPr lang="en-NZ" dirty="0"/>
              <a:t>, Jordi Gratacós-Ginès</a:t>
            </a:r>
            <a:r>
              <a:rPr lang="en-NZ" baseline="30000" dirty="0"/>
              <a:t>3</a:t>
            </a:r>
            <a:r>
              <a:rPr lang="en-NZ" dirty="0"/>
              <a:t>, Nicola Zeni</a:t>
            </a:r>
            <a:r>
              <a:rPr lang="en-NZ" baseline="30000" dirty="0"/>
              <a:t>1</a:t>
            </a:r>
            <a:r>
              <a:rPr lang="en-NZ" dirty="0"/>
              <a:t>, Isabel Graupera</a:t>
            </a:r>
            <a:r>
              <a:rPr lang="en-NZ" baseline="30000" dirty="0"/>
              <a:t>3</a:t>
            </a:r>
            <a:r>
              <a:rPr lang="en-NZ" dirty="0"/>
              <a:t>, Valeria Calvino</a:t>
            </a:r>
            <a:r>
              <a:rPr lang="en-NZ" baseline="30000" dirty="0"/>
              <a:t>1</a:t>
            </a:r>
            <a:r>
              <a:rPr lang="en-NZ" dirty="0"/>
              <a:t>, Núria Fabrellas</a:t>
            </a:r>
            <a:r>
              <a:rPr lang="en-NZ" baseline="30000" dirty="0"/>
              <a:t>4</a:t>
            </a:r>
            <a:r>
              <a:rPr lang="en-NZ" dirty="0"/>
              <a:t>, Pere Ginès</a:t>
            </a:r>
            <a:r>
              <a:rPr lang="en-NZ" baseline="30000" dirty="0"/>
              <a:t>5</a:t>
            </a:r>
            <a:r>
              <a:rPr lang="en-NZ" dirty="0"/>
              <a:t>, Paolo Angeli</a:t>
            </a:r>
            <a:r>
              <a:rPr lang="en-NZ" baseline="30000" dirty="0"/>
              <a:t>1</a:t>
            </a:r>
            <a:r>
              <a:rPr lang="en-NZ" dirty="0"/>
              <a:t>, Adrià Juanola</a:t>
            </a:r>
            <a:r>
              <a:rPr lang="en-NZ" baseline="30000" dirty="0"/>
              <a:t>3</a:t>
            </a:r>
            <a:r>
              <a:rPr lang="en-NZ" dirty="0"/>
              <a:t>, </a:t>
            </a:r>
            <a:r>
              <a:rPr lang="en-NZ" u="sng" dirty="0"/>
              <a:t>Salvatore Piano</a:t>
            </a:r>
            <a:r>
              <a:rPr lang="en-NZ" u="sng" baseline="30000" dirty="0"/>
              <a:t>1</a:t>
            </a:r>
            <a:r>
              <a:rPr lang="en-NZ" u="sng" dirty="0"/>
              <a:t> </a:t>
            </a:r>
          </a:p>
          <a:p>
            <a:pPr lvl="0"/>
            <a:endParaRPr lang="en-NZ" baseline="30000" dirty="0">
              <a:latin typeface="Arial" pitchFamily="34"/>
              <a:cs typeface="Arial" pitchFamily="34"/>
            </a:endParaRPr>
          </a:p>
          <a:p>
            <a:pPr lvl="0"/>
            <a:r>
              <a:rPr lang="en-NZ" i="1" baseline="30000" dirty="0"/>
              <a:t>1</a:t>
            </a:r>
            <a:r>
              <a:rPr lang="en-NZ" i="1" dirty="0"/>
              <a:t>University of Padua, Padua, Italy</a:t>
            </a:r>
            <a:r>
              <a:rPr lang="en-NZ" dirty="0"/>
              <a:t>, </a:t>
            </a:r>
            <a:r>
              <a:rPr lang="en-NZ" i="1" baseline="30000" dirty="0"/>
              <a:t>2</a:t>
            </a:r>
            <a:r>
              <a:rPr lang="en-NZ" i="1" dirty="0"/>
              <a:t>Liver Unit, Hospital </a:t>
            </a:r>
            <a:r>
              <a:rPr lang="en-NZ" i="1" dirty="0" err="1"/>
              <a:t>Clínic</a:t>
            </a:r>
            <a:r>
              <a:rPr lang="en-NZ" i="1" dirty="0"/>
              <a:t> of Barcelona, Barcelona, Catalunya, Spain</a:t>
            </a:r>
            <a:r>
              <a:rPr lang="en-NZ" dirty="0"/>
              <a:t>, </a:t>
            </a:r>
            <a:r>
              <a:rPr lang="en-NZ" i="1" baseline="30000" dirty="0"/>
              <a:t>3</a:t>
            </a:r>
            <a:r>
              <a:rPr lang="en-NZ" i="1" dirty="0"/>
              <a:t>Liver Unit, Hospital </a:t>
            </a:r>
            <a:r>
              <a:rPr lang="en-NZ" i="1" dirty="0" err="1"/>
              <a:t>Clínic</a:t>
            </a:r>
            <a:r>
              <a:rPr lang="en-NZ" i="1" dirty="0"/>
              <a:t> of Barcelona, Barcelona, Catalunya, Spain; </a:t>
            </a:r>
            <a:r>
              <a:rPr lang="en-NZ" i="1" dirty="0" err="1"/>
              <a:t>Institut</a:t>
            </a:r>
            <a:r>
              <a:rPr lang="en-NZ" i="1" dirty="0"/>
              <a:t> </a:t>
            </a:r>
            <a:r>
              <a:rPr lang="en-NZ" i="1" dirty="0" err="1"/>
              <a:t>d'Investigacions</a:t>
            </a:r>
            <a:r>
              <a:rPr lang="en-NZ" i="1" dirty="0"/>
              <a:t> </a:t>
            </a:r>
            <a:r>
              <a:rPr lang="en-NZ" i="1" dirty="0" err="1"/>
              <a:t>Biomèdiques</a:t>
            </a:r>
            <a:r>
              <a:rPr lang="en-NZ" i="1" dirty="0"/>
              <a:t> August Pi </a:t>
            </a:r>
            <a:r>
              <a:rPr lang="en-NZ" i="1" dirty="0" err="1"/>
              <a:t>i</a:t>
            </a:r>
            <a:r>
              <a:rPr lang="en-NZ" i="1" dirty="0"/>
              <a:t> </a:t>
            </a:r>
            <a:r>
              <a:rPr lang="en-NZ" i="1" dirty="0" err="1"/>
              <a:t>Sunyer</a:t>
            </a:r>
            <a:r>
              <a:rPr lang="en-NZ" i="1" dirty="0"/>
              <a:t> (IDIBAPS), Barcelona, Catalunya, Spain</a:t>
            </a:r>
            <a:r>
              <a:rPr lang="en-NZ" dirty="0"/>
              <a:t>, </a:t>
            </a:r>
            <a:r>
              <a:rPr lang="en-NZ" i="1" baseline="30000" dirty="0"/>
              <a:t>4</a:t>
            </a:r>
            <a:r>
              <a:rPr lang="en-NZ" i="1" dirty="0"/>
              <a:t>Institut </a:t>
            </a:r>
            <a:r>
              <a:rPr lang="en-NZ" i="1" dirty="0" err="1"/>
              <a:t>d'Investigacions</a:t>
            </a:r>
            <a:r>
              <a:rPr lang="en-NZ" i="1" dirty="0"/>
              <a:t> </a:t>
            </a:r>
            <a:r>
              <a:rPr lang="en-NZ" i="1" dirty="0" err="1"/>
              <a:t>Biomèdiques</a:t>
            </a:r>
            <a:r>
              <a:rPr lang="en-NZ" i="1" dirty="0"/>
              <a:t> August Pi </a:t>
            </a:r>
            <a:r>
              <a:rPr lang="en-NZ" i="1" dirty="0" err="1"/>
              <a:t>i</a:t>
            </a:r>
            <a:r>
              <a:rPr lang="en-NZ" i="1" dirty="0"/>
              <a:t> </a:t>
            </a:r>
            <a:r>
              <a:rPr lang="en-NZ" i="1" dirty="0" err="1"/>
              <a:t>Sunyer</a:t>
            </a:r>
            <a:r>
              <a:rPr lang="en-NZ" i="1" dirty="0"/>
              <a:t> (IDIBAPS), Barcelona, Catalunya, Spain; Faculty of Nursing, University of Barcelona, Barcelona, Catalunya, Spain</a:t>
            </a:r>
            <a:r>
              <a:rPr lang="en-NZ" dirty="0"/>
              <a:t>, </a:t>
            </a:r>
            <a:r>
              <a:rPr lang="en-NZ" i="1" baseline="30000" dirty="0"/>
              <a:t>5</a:t>
            </a:r>
            <a:r>
              <a:rPr lang="en-NZ" i="1" dirty="0"/>
              <a:t>Liver Unit, Hospital </a:t>
            </a:r>
            <a:r>
              <a:rPr lang="en-NZ" i="1" dirty="0" err="1"/>
              <a:t>Clínic</a:t>
            </a:r>
            <a:r>
              <a:rPr lang="en-NZ" i="1" dirty="0"/>
              <a:t> of Barcelona, Barcelona, Catalunya, Spain; School of Medicine and Health Sciences, University of Barcelona, Barcelona, Catalunya, Spain; </a:t>
            </a:r>
            <a:r>
              <a:rPr lang="en-NZ" i="1" dirty="0" err="1"/>
              <a:t>Institut</a:t>
            </a:r>
            <a:r>
              <a:rPr lang="en-NZ" i="1" dirty="0"/>
              <a:t> </a:t>
            </a:r>
            <a:r>
              <a:rPr lang="en-NZ" i="1" dirty="0" err="1"/>
              <a:t>d'Investigacions</a:t>
            </a:r>
            <a:r>
              <a:rPr lang="en-NZ" i="1" dirty="0"/>
              <a:t> </a:t>
            </a:r>
            <a:r>
              <a:rPr lang="en-NZ" i="1" dirty="0" err="1"/>
              <a:t>Biomèdiques</a:t>
            </a:r>
            <a:r>
              <a:rPr lang="en-NZ" i="1" dirty="0"/>
              <a:t> August Pi </a:t>
            </a:r>
            <a:r>
              <a:rPr lang="en-NZ" i="1" dirty="0" err="1"/>
              <a:t>i</a:t>
            </a:r>
            <a:r>
              <a:rPr lang="en-NZ" i="1" dirty="0"/>
              <a:t> </a:t>
            </a:r>
            <a:r>
              <a:rPr lang="en-NZ" i="1" dirty="0" err="1"/>
              <a:t>Sunyer</a:t>
            </a:r>
            <a:r>
              <a:rPr lang="en-NZ" i="1" dirty="0"/>
              <a:t> (IDIBAPS), Barcelona, Catalunya, Spain</a:t>
            </a:r>
            <a:endParaRPr lang="en-NZ" dirty="0"/>
          </a:p>
          <a:p>
            <a:pPr lvl="0"/>
            <a:endParaRPr lang="en-NZ" dirty="0">
              <a:latin typeface="Arial" pitchFamily="34"/>
              <a:cs typeface="Arial" pitchFamily="34"/>
            </a:endParaRPr>
          </a:p>
          <a:p>
            <a:pPr lvl="0"/>
            <a:r>
              <a:rPr lang="en-NZ" b="1" dirty="0">
                <a:latin typeface="Arial"/>
                <a:cs typeface="Arial"/>
              </a:rPr>
              <a:t>Background and Aims: </a:t>
            </a:r>
            <a:r>
              <a:rPr lang="en-NZ" dirty="0"/>
              <a:t>Recently, the ADQI/ICA consensus suggested shortening albumin expansion from 48 to 24 hours in patients with cirrhosis and AKI. However, a significant proportion of responses occurs between 24 and 48 hours. We aimed to develop new criteria to assess response after 24 hours of albumin expansion. </a:t>
            </a:r>
            <a:endParaRPr lang="en-NZ" b="1" dirty="0">
              <a:latin typeface="Arial" pitchFamily="34"/>
              <a:cs typeface="Arial" pitchFamily="34"/>
            </a:endParaRPr>
          </a:p>
          <a:p>
            <a:pPr lvl="0"/>
            <a:r>
              <a:rPr lang="en-NZ" b="1" dirty="0">
                <a:latin typeface="Arial"/>
                <a:cs typeface="Arial"/>
              </a:rPr>
              <a:t>Method:</a:t>
            </a:r>
            <a:r>
              <a:rPr lang="en-NZ" dirty="0">
                <a:latin typeface="Arial"/>
                <a:cs typeface="Arial"/>
              </a:rPr>
              <a:t> </a:t>
            </a:r>
            <a:r>
              <a:rPr lang="en-NZ" dirty="0"/>
              <a:t>Consecutive inpatients with decompensated cirrhosis and AKI stage≥1b were enrolled at the Hospital of Padova and followed until 90 days, death, or liver transplant. All patients underwent diuretic withdrawal and 48-hour albumin expansion. Serum creatinine (</a:t>
            </a:r>
            <a:r>
              <a:rPr lang="en-NZ" dirty="0" err="1"/>
              <a:t>sCr</a:t>
            </a:r>
            <a:r>
              <a:rPr lang="en-NZ" dirty="0"/>
              <a:t>) was assessed at 24 and 48 hours. AKI response was defined as ≥1 stage reduction or resolution. Discrimination ability of 24-hour percentage </a:t>
            </a:r>
            <a:r>
              <a:rPr lang="en-NZ" dirty="0" err="1"/>
              <a:t>sCr</a:t>
            </a:r>
            <a:r>
              <a:rPr lang="en-NZ" dirty="0"/>
              <a:t> changes to predict 48-hour response was assessed by the area under the ROC curve, and optimal cut-offs for response and non-response were identified using a likelihood ratio(LR)– based approach (LR+≥6 and LR-≤0.2). External validation was performed in a cohort from Hospital </a:t>
            </a:r>
            <a:r>
              <a:rPr lang="en-NZ" dirty="0" err="1"/>
              <a:t>Clínic</a:t>
            </a:r>
            <a:r>
              <a:rPr lang="en-NZ" dirty="0"/>
              <a:t> of Barcelona. </a:t>
            </a:r>
            <a:endParaRPr lang="en-NZ" dirty="0">
              <a:latin typeface="Arial" pitchFamily="34"/>
              <a:cs typeface="Arial" pitchFamily="34"/>
            </a:endParaRPr>
          </a:p>
          <a:p>
            <a:pPr lvl="0"/>
            <a:r>
              <a:rPr lang="en-NZ" b="1" dirty="0">
                <a:latin typeface="Arial"/>
                <a:cs typeface="Arial"/>
              </a:rPr>
              <a:t>Results:</a:t>
            </a:r>
            <a:r>
              <a:rPr lang="en-NZ" dirty="0">
                <a:latin typeface="Arial"/>
                <a:cs typeface="Arial"/>
              </a:rPr>
              <a:t> </a:t>
            </a:r>
            <a:r>
              <a:rPr lang="en-NZ" dirty="0"/>
              <a:t>387 patients with decompensated cirrhosis and AKI were included (mean age 61.6±10.7 years; 72% male). AKI response occurred in 28% of patients at 24 hours and 53% at 48 hours. Among patients classified as non-responders at 24 hours, 35% achieved response at 48 hours (i.e. 48% of all 48-hour responders). 24–hour percentage </a:t>
            </a:r>
            <a:r>
              <a:rPr lang="en-NZ" dirty="0" err="1"/>
              <a:t>sCr</a:t>
            </a:r>
            <a:r>
              <a:rPr lang="en-NZ" dirty="0"/>
              <a:t> changes showed high discrimination ability for predicting 48- hour response (AUROC=0.88, 95%CI=0.85–0.91, p&lt;0.001). According to the LR, 24-hour response was classified as full response (≥10% </a:t>
            </a:r>
            <a:r>
              <a:rPr lang="en-NZ" dirty="0" err="1"/>
              <a:t>sCr</a:t>
            </a:r>
            <a:r>
              <a:rPr lang="en-NZ" dirty="0"/>
              <a:t> decrease, FR), partial response (0–&lt;10% </a:t>
            </a:r>
            <a:r>
              <a:rPr lang="en-NZ" dirty="0" err="1"/>
              <a:t>sCr</a:t>
            </a:r>
            <a:r>
              <a:rPr lang="en-NZ" dirty="0"/>
              <a:t> decrease, PR), or non-response (any increase of </a:t>
            </a:r>
            <a:r>
              <a:rPr lang="en-NZ" dirty="0" err="1"/>
              <a:t>sCr</a:t>
            </a:r>
            <a:r>
              <a:rPr lang="en-NZ" dirty="0"/>
              <a:t>, NR). 45%, 25%, and 31% of patients were classified as FR, PR, and NR, with 48-hour response rates of 89%, 36%, and 14%, respectively. The new classification independently predicted AKI resolution during hospitalization /.(FR: OR=10.19, p&lt;0.001; PR: OR=2.05, p=0.027) and 90-day mortality (FR: </a:t>
            </a:r>
            <a:r>
              <a:rPr lang="en-NZ" dirty="0" err="1"/>
              <a:t>sHR</a:t>
            </a:r>
            <a:r>
              <a:rPr lang="en-NZ" dirty="0"/>
              <a:t>=0.54, p=0.006; PR: </a:t>
            </a:r>
            <a:r>
              <a:rPr lang="en-NZ" dirty="0" err="1"/>
              <a:t>sHR</a:t>
            </a:r>
            <a:r>
              <a:rPr lang="en-NZ" dirty="0"/>
              <a:t>=0.63, p=0.031). In the validation cohort (n=379), discrimination ability of 24-hour percentage </a:t>
            </a:r>
            <a:r>
              <a:rPr lang="en-NZ" dirty="0" err="1"/>
              <a:t>sCr</a:t>
            </a:r>
            <a:r>
              <a:rPr lang="en-NZ" dirty="0"/>
              <a:t> changes was confirmed (AUROC 0.85, p&lt;0.001) as well as the accuracy of the new 24-hour response classification in predicting AKI response at 48 hours, AKI resolution and 90-day mortality. </a:t>
            </a:r>
          </a:p>
          <a:p>
            <a:pPr lvl="0"/>
            <a:r>
              <a:rPr lang="en-NZ" b="1" dirty="0">
                <a:latin typeface="Arial" pitchFamily="34"/>
                <a:cs typeface="Arial" pitchFamily="34"/>
              </a:rPr>
              <a:t>Conclusion: </a:t>
            </a:r>
            <a:r>
              <a:rPr lang="en-NZ" dirty="0"/>
              <a:t>The ADQI/ICA recommendation to assess albumin response at 24 hours misclassifies many patients as non-responders. The proposed 24-hour response criteria reduce misclassification and may guide decision-making in cirrhosis and AKI.</a:t>
            </a:r>
            <a:endParaRPr lang="en-NZ" b="1" dirty="0">
              <a:latin typeface="Arial" pitchFamily="34"/>
              <a:cs typeface="Arial" pitchFamily="34"/>
            </a:endParaRPr>
          </a:p>
          <a:p>
            <a:pPr lvl="0"/>
            <a:endParaRPr lang="en-NZ" dirty="0"/>
          </a:p>
        </p:txBody>
      </p:sp>
      <p:sp>
        <p:nvSpPr>
          <p:cNvPr id="4" name="Slide Number Placeholder 3">
            <a:extLst>
              <a:ext uri="{FF2B5EF4-FFF2-40B4-BE49-F238E27FC236}">
                <a16:creationId xmlns:a16="http://schemas.microsoft.com/office/drawing/2014/main" id="{E96AEF60-B0BD-E621-90FA-F3B980D3548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AC8D3C-8280-4EE6-9AC2-809167D8659B}" type="slidenum">
              <a:t>12</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0FC8F-DBCC-D496-D5EB-263E116C970B}"/>
              </a:ext>
            </a:extLst>
          </p:cNvPr>
          <p:cNvSpPr>
            <a:spLocks noGrp="1" noRot="1" noChangeAspect="1"/>
          </p:cNvSpPr>
          <p:nvPr>
            <p:ph type="sldImg"/>
          </p:nvPr>
        </p:nvSpPr>
        <p:spPr>
          <a:xfrm>
            <a:off x="685800" y="1143000"/>
            <a:ext cx="5486400" cy="3086100"/>
          </a:xfrm>
        </p:spPr>
        <p:txBody>
          <a:bodyPr/>
          <a:lstStyle/>
          <a:p>
            <a:endParaRPr lang="en-GB"/>
          </a:p>
        </p:txBody>
      </p:sp>
      <p:sp>
        <p:nvSpPr>
          <p:cNvPr id="3" name="Notes Placeholder 2">
            <a:extLst>
              <a:ext uri="{FF2B5EF4-FFF2-40B4-BE49-F238E27FC236}">
                <a16:creationId xmlns:a16="http://schemas.microsoft.com/office/drawing/2014/main" id="{45C77273-752D-91B1-C059-4D6142A7A7B2}"/>
              </a:ext>
            </a:extLst>
          </p:cNvPr>
          <p:cNvSpPr txBox="1">
            <a:spLocks noGrp="1"/>
          </p:cNvSpPr>
          <p:nvPr>
            <p:ph type="body" sz="quarter" idx="1"/>
          </p:nvPr>
        </p:nvSpPr>
        <p:spPr/>
        <p:txBody>
          <a:bodyPr/>
          <a:lstStyle/>
          <a:p>
            <a:pPr lvl="0"/>
            <a:r>
              <a:rPr lang="en-US" b="1" i="1" dirty="0">
                <a:latin typeface="Arial" pitchFamily="34"/>
                <a:cs typeface="Arial" pitchFamily="34"/>
              </a:rPr>
              <a:t>Abbreviations: </a:t>
            </a:r>
            <a:r>
              <a:rPr lang="en-US" b="0" i="1" dirty="0">
                <a:latin typeface="Arial" pitchFamily="34"/>
                <a:cs typeface="Arial" pitchFamily="34"/>
              </a:rPr>
              <a:t>ADIQ/ICA, </a:t>
            </a:r>
            <a:r>
              <a:rPr lang="en-NZ" b="0" i="1" dirty="0"/>
              <a:t>Acute Disease Quality Initiative/International Club of Ascites; </a:t>
            </a:r>
            <a:r>
              <a:rPr lang="en-NZ" b="0" i="1" dirty="0">
                <a:latin typeface="Arial" pitchFamily="34"/>
                <a:cs typeface="Arial" pitchFamily="34"/>
              </a:rPr>
              <a:t>AKI, acute kidney injury; </a:t>
            </a:r>
            <a:r>
              <a:rPr lang="en-US" b="0" i="1" dirty="0">
                <a:latin typeface="Arial" pitchFamily="34"/>
                <a:cs typeface="Arial" pitchFamily="34"/>
              </a:rPr>
              <a:t>aOR, adjusted odds ratio; </a:t>
            </a:r>
            <a:r>
              <a:rPr lang="en-US" b="0" i="1" dirty="0" err="1">
                <a:latin typeface="Arial" pitchFamily="34"/>
                <a:cs typeface="Arial" pitchFamily="34"/>
              </a:rPr>
              <a:t>AUROC</a:t>
            </a:r>
            <a:r>
              <a:rPr lang="en-US" b="0" i="1" dirty="0">
                <a:latin typeface="Arial" pitchFamily="34"/>
                <a:cs typeface="Arial" pitchFamily="34"/>
              </a:rPr>
              <a:t>, Area Under the Receiver Operating Characteristic curve; CI, confidence interval; </a:t>
            </a:r>
            <a:r>
              <a:rPr lang="en-US" b="0" i="1" dirty="0" err="1">
                <a:latin typeface="Arial" pitchFamily="34"/>
                <a:cs typeface="Arial" pitchFamily="34"/>
              </a:rPr>
              <a:t>sCr</a:t>
            </a:r>
            <a:r>
              <a:rPr lang="en-US" b="0" i="1" dirty="0">
                <a:latin typeface="Arial" pitchFamily="34"/>
                <a:cs typeface="Arial" pitchFamily="34"/>
              </a:rPr>
              <a:t>, serum creatinine; </a:t>
            </a:r>
            <a:r>
              <a:rPr lang="en-US" b="0" i="1" dirty="0" err="1">
                <a:latin typeface="Arial" pitchFamily="34"/>
                <a:cs typeface="Arial" pitchFamily="34"/>
              </a:rPr>
              <a:t>sHR</a:t>
            </a:r>
            <a:r>
              <a:rPr lang="en-US" b="0" i="1" dirty="0">
                <a:latin typeface="Arial" pitchFamily="34"/>
                <a:cs typeface="Arial" pitchFamily="34"/>
              </a:rPr>
              <a:t>, sub-distribution hazard ratio. </a:t>
            </a:r>
            <a:endParaRPr lang="en-NZ" b="0" i="1" dirty="0">
              <a:latin typeface="Arial" pitchFamily="34"/>
              <a:cs typeface="Arial" pitchFamily="34"/>
            </a:endParaRPr>
          </a:p>
          <a:p>
            <a:pPr lvl="0"/>
            <a:endParaRPr lang="en-US" b="1" dirty="0">
              <a:latin typeface="Arial" pitchFamily="34"/>
              <a:cs typeface="Arial" pitchFamily="34"/>
            </a:endParaRPr>
          </a:p>
          <a:p>
            <a:pPr lvl="0"/>
            <a:r>
              <a:rPr lang="en-NZ" b="1" dirty="0"/>
              <a:t>Development of new criteria for response to plasma volume expansion at 24 hours in patients with cirrhosis and acute kidney injury </a:t>
            </a:r>
            <a:endParaRPr lang="en-NZ" dirty="0"/>
          </a:p>
          <a:p>
            <a:pPr lvl="0"/>
            <a:endParaRPr lang="en-US" b="1" dirty="0">
              <a:latin typeface="Arial" pitchFamily="34"/>
              <a:cs typeface="Arial" pitchFamily="34"/>
            </a:endParaRPr>
          </a:p>
          <a:p>
            <a:pPr lvl="0"/>
            <a:r>
              <a:rPr lang="en-NZ" b="1" dirty="0">
                <a:latin typeface="Arial" pitchFamily="34"/>
                <a:cs typeface="Arial" pitchFamily="34"/>
              </a:rPr>
              <a:t>OS-041</a:t>
            </a:r>
            <a:endParaRPr lang="en-NZ" dirty="0">
              <a:latin typeface="Arial" pitchFamily="34"/>
              <a:cs typeface="Arial" pitchFamily="34"/>
            </a:endParaRPr>
          </a:p>
          <a:p>
            <a:pPr lvl="0"/>
            <a:endParaRPr lang="en-US" b="1" dirty="0">
              <a:latin typeface="Arial" pitchFamily="34"/>
              <a:cs typeface="Arial" pitchFamily="34"/>
            </a:endParaRPr>
          </a:p>
          <a:p>
            <a:pPr lvl="0"/>
            <a:r>
              <a:rPr lang="en-NZ" dirty="0"/>
              <a:t>Simone Incicco</a:t>
            </a:r>
            <a:r>
              <a:rPr lang="en-NZ" baseline="30000" dirty="0"/>
              <a:t>1</a:t>
            </a:r>
            <a:r>
              <a:rPr lang="en-NZ" dirty="0"/>
              <a:t>, María José Moreta</a:t>
            </a:r>
            <a:r>
              <a:rPr lang="en-NZ" baseline="30000" dirty="0"/>
              <a:t>2</a:t>
            </a:r>
            <a:r>
              <a:rPr lang="en-NZ" dirty="0"/>
              <a:t>, Roberta Gagliardi</a:t>
            </a:r>
            <a:r>
              <a:rPr lang="en-NZ" baseline="30000" dirty="0"/>
              <a:t>1</a:t>
            </a:r>
            <a:r>
              <a:rPr lang="en-NZ" dirty="0"/>
              <a:t>, Selene Iavarone</a:t>
            </a:r>
            <a:r>
              <a:rPr lang="en-NZ" baseline="30000" dirty="0"/>
              <a:t>3</a:t>
            </a:r>
            <a:r>
              <a:rPr lang="en-NZ" dirty="0"/>
              <a:t>, Marta Tonon</a:t>
            </a:r>
            <a:r>
              <a:rPr lang="en-NZ" baseline="30000" dirty="0"/>
              <a:t>1</a:t>
            </a:r>
            <a:r>
              <a:rPr lang="en-NZ" dirty="0"/>
              <a:t>, Elisa Pose</a:t>
            </a:r>
            <a:r>
              <a:rPr lang="en-NZ" baseline="30000" dirty="0"/>
              <a:t>3</a:t>
            </a:r>
            <a:r>
              <a:rPr lang="en-NZ" dirty="0"/>
              <a:t>, Carmine Gambino</a:t>
            </a:r>
            <a:r>
              <a:rPr lang="en-NZ" baseline="30000" dirty="0"/>
              <a:t>1</a:t>
            </a:r>
            <a:r>
              <a:rPr lang="en-NZ" dirty="0"/>
              <a:t>, Jordi Gratacós-Ginès</a:t>
            </a:r>
            <a:r>
              <a:rPr lang="en-NZ" baseline="30000" dirty="0"/>
              <a:t>3</a:t>
            </a:r>
            <a:r>
              <a:rPr lang="en-NZ" dirty="0"/>
              <a:t>, Nicola Zeni</a:t>
            </a:r>
            <a:r>
              <a:rPr lang="en-NZ" baseline="30000" dirty="0"/>
              <a:t>1</a:t>
            </a:r>
            <a:r>
              <a:rPr lang="en-NZ" dirty="0"/>
              <a:t>, Isabel Graupera</a:t>
            </a:r>
            <a:r>
              <a:rPr lang="en-NZ" baseline="30000" dirty="0"/>
              <a:t>3</a:t>
            </a:r>
            <a:r>
              <a:rPr lang="en-NZ" dirty="0"/>
              <a:t>, Valeria Calvino</a:t>
            </a:r>
            <a:r>
              <a:rPr lang="en-NZ" baseline="30000" dirty="0"/>
              <a:t>1</a:t>
            </a:r>
            <a:r>
              <a:rPr lang="en-NZ" dirty="0"/>
              <a:t>, Núria Fabrellas</a:t>
            </a:r>
            <a:r>
              <a:rPr lang="en-NZ" baseline="30000" dirty="0"/>
              <a:t>4</a:t>
            </a:r>
            <a:r>
              <a:rPr lang="en-NZ" dirty="0"/>
              <a:t>, Pere Ginès</a:t>
            </a:r>
            <a:r>
              <a:rPr lang="en-NZ" baseline="30000" dirty="0"/>
              <a:t>5</a:t>
            </a:r>
            <a:r>
              <a:rPr lang="en-NZ" dirty="0"/>
              <a:t>, Paolo Angeli</a:t>
            </a:r>
            <a:r>
              <a:rPr lang="en-NZ" baseline="30000" dirty="0"/>
              <a:t>1</a:t>
            </a:r>
            <a:r>
              <a:rPr lang="en-NZ" dirty="0"/>
              <a:t>, Adrià Juanola</a:t>
            </a:r>
            <a:r>
              <a:rPr lang="en-NZ" baseline="30000" dirty="0"/>
              <a:t>3</a:t>
            </a:r>
            <a:r>
              <a:rPr lang="en-NZ" dirty="0"/>
              <a:t>, </a:t>
            </a:r>
            <a:r>
              <a:rPr lang="en-NZ" u="sng" dirty="0"/>
              <a:t>Salvatore Piano</a:t>
            </a:r>
            <a:r>
              <a:rPr lang="en-NZ" u="sng" baseline="30000" dirty="0"/>
              <a:t>1</a:t>
            </a:r>
            <a:r>
              <a:rPr lang="en-NZ" u="sng" dirty="0"/>
              <a:t> </a:t>
            </a:r>
          </a:p>
          <a:p>
            <a:pPr lvl="0"/>
            <a:endParaRPr lang="en-NZ" baseline="30000" dirty="0">
              <a:latin typeface="Arial" pitchFamily="34"/>
              <a:cs typeface="Arial" pitchFamily="34"/>
            </a:endParaRPr>
          </a:p>
          <a:p>
            <a:pPr lvl="0"/>
            <a:r>
              <a:rPr lang="en-NZ" i="1" baseline="30000" dirty="0"/>
              <a:t>1</a:t>
            </a:r>
            <a:r>
              <a:rPr lang="en-NZ" i="1" dirty="0"/>
              <a:t>University of Padua, Padua, Italy</a:t>
            </a:r>
            <a:r>
              <a:rPr lang="en-NZ" dirty="0"/>
              <a:t>, </a:t>
            </a:r>
            <a:r>
              <a:rPr lang="en-NZ" i="1" baseline="30000" dirty="0"/>
              <a:t>2</a:t>
            </a:r>
            <a:r>
              <a:rPr lang="en-NZ" i="1" dirty="0"/>
              <a:t>Liver Unit, Hospital </a:t>
            </a:r>
            <a:r>
              <a:rPr lang="en-NZ" i="1" dirty="0" err="1"/>
              <a:t>Clínic</a:t>
            </a:r>
            <a:r>
              <a:rPr lang="en-NZ" i="1" dirty="0"/>
              <a:t> of Barcelona, Barcelona, Catalunya, Spain</a:t>
            </a:r>
            <a:r>
              <a:rPr lang="en-NZ" dirty="0"/>
              <a:t>, </a:t>
            </a:r>
            <a:r>
              <a:rPr lang="en-NZ" i="1" baseline="30000" dirty="0"/>
              <a:t>3</a:t>
            </a:r>
            <a:r>
              <a:rPr lang="en-NZ" i="1" dirty="0"/>
              <a:t>Liver Unit, Hospital </a:t>
            </a:r>
            <a:r>
              <a:rPr lang="en-NZ" i="1" dirty="0" err="1"/>
              <a:t>Clínic</a:t>
            </a:r>
            <a:r>
              <a:rPr lang="en-NZ" i="1" dirty="0"/>
              <a:t> of Barcelona, Barcelona, Catalunya, Spain; </a:t>
            </a:r>
            <a:r>
              <a:rPr lang="en-NZ" i="1" dirty="0" err="1"/>
              <a:t>Institut</a:t>
            </a:r>
            <a:r>
              <a:rPr lang="en-NZ" i="1" dirty="0"/>
              <a:t> </a:t>
            </a:r>
            <a:r>
              <a:rPr lang="en-NZ" i="1" dirty="0" err="1"/>
              <a:t>d'Investigacions</a:t>
            </a:r>
            <a:r>
              <a:rPr lang="en-NZ" i="1" dirty="0"/>
              <a:t> </a:t>
            </a:r>
            <a:r>
              <a:rPr lang="en-NZ" i="1" dirty="0" err="1"/>
              <a:t>Biomèdiques</a:t>
            </a:r>
            <a:r>
              <a:rPr lang="en-NZ" i="1" dirty="0"/>
              <a:t> August Pi </a:t>
            </a:r>
            <a:r>
              <a:rPr lang="en-NZ" i="1" dirty="0" err="1"/>
              <a:t>i</a:t>
            </a:r>
            <a:r>
              <a:rPr lang="en-NZ" i="1" dirty="0"/>
              <a:t> </a:t>
            </a:r>
            <a:r>
              <a:rPr lang="en-NZ" i="1" dirty="0" err="1"/>
              <a:t>Sunyer</a:t>
            </a:r>
            <a:r>
              <a:rPr lang="en-NZ" i="1" dirty="0"/>
              <a:t> (IDIBAPS), Barcelona, Catalunya, Spain</a:t>
            </a:r>
            <a:r>
              <a:rPr lang="en-NZ" dirty="0"/>
              <a:t>, </a:t>
            </a:r>
            <a:r>
              <a:rPr lang="en-NZ" i="1" baseline="30000" dirty="0"/>
              <a:t>4</a:t>
            </a:r>
            <a:r>
              <a:rPr lang="en-NZ" i="1" dirty="0"/>
              <a:t>Institut </a:t>
            </a:r>
            <a:r>
              <a:rPr lang="en-NZ" i="1" dirty="0" err="1"/>
              <a:t>d'Investigacions</a:t>
            </a:r>
            <a:r>
              <a:rPr lang="en-NZ" i="1" dirty="0"/>
              <a:t> </a:t>
            </a:r>
            <a:r>
              <a:rPr lang="en-NZ" i="1" dirty="0" err="1"/>
              <a:t>Biomèdiques</a:t>
            </a:r>
            <a:r>
              <a:rPr lang="en-NZ" i="1" dirty="0"/>
              <a:t> August Pi </a:t>
            </a:r>
            <a:r>
              <a:rPr lang="en-NZ" i="1" dirty="0" err="1"/>
              <a:t>i</a:t>
            </a:r>
            <a:r>
              <a:rPr lang="en-NZ" i="1" dirty="0"/>
              <a:t> </a:t>
            </a:r>
            <a:r>
              <a:rPr lang="en-NZ" i="1" dirty="0" err="1"/>
              <a:t>Sunyer</a:t>
            </a:r>
            <a:r>
              <a:rPr lang="en-NZ" i="1" dirty="0"/>
              <a:t> (IDIBAPS), Barcelona, Catalunya, Spain; Faculty of Nursing, University of Barcelona, Barcelona, Catalunya, Spain</a:t>
            </a:r>
            <a:r>
              <a:rPr lang="en-NZ" dirty="0"/>
              <a:t>, </a:t>
            </a:r>
            <a:r>
              <a:rPr lang="en-NZ" i="1" baseline="30000" dirty="0"/>
              <a:t>5</a:t>
            </a:r>
            <a:r>
              <a:rPr lang="en-NZ" i="1" dirty="0"/>
              <a:t>Liver Unit, Hospital </a:t>
            </a:r>
            <a:r>
              <a:rPr lang="en-NZ" i="1" dirty="0" err="1"/>
              <a:t>Clínic</a:t>
            </a:r>
            <a:r>
              <a:rPr lang="en-NZ" i="1" dirty="0"/>
              <a:t> of Barcelona, Barcelona, Catalunya, Spain; School of Medicine and Health Sciences, University of Barcelona, Barcelona, Catalunya, Spain; </a:t>
            </a:r>
            <a:r>
              <a:rPr lang="en-NZ" i="1" dirty="0" err="1"/>
              <a:t>Institut</a:t>
            </a:r>
            <a:r>
              <a:rPr lang="en-NZ" i="1" dirty="0"/>
              <a:t> </a:t>
            </a:r>
            <a:r>
              <a:rPr lang="en-NZ" i="1" dirty="0" err="1"/>
              <a:t>d'Investigacions</a:t>
            </a:r>
            <a:r>
              <a:rPr lang="en-NZ" i="1" dirty="0"/>
              <a:t> </a:t>
            </a:r>
            <a:r>
              <a:rPr lang="en-NZ" i="1" dirty="0" err="1"/>
              <a:t>Biomèdiques</a:t>
            </a:r>
            <a:r>
              <a:rPr lang="en-NZ" i="1" dirty="0"/>
              <a:t> August Pi </a:t>
            </a:r>
            <a:r>
              <a:rPr lang="en-NZ" i="1" dirty="0" err="1"/>
              <a:t>i</a:t>
            </a:r>
            <a:r>
              <a:rPr lang="en-NZ" i="1" dirty="0"/>
              <a:t> </a:t>
            </a:r>
            <a:r>
              <a:rPr lang="en-NZ" i="1" dirty="0" err="1"/>
              <a:t>Sunyer</a:t>
            </a:r>
            <a:r>
              <a:rPr lang="en-NZ" i="1" dirty="0"/>
              <a:t> (IDIBAPS), Barcelona, Catalunya, Spain</a:t>
            </a:r>
            <a:endParaRPr lang="en-NZ" dirty="0"/>
          </a:p>
          <a:p>
            <a:pPr lvl="0"/>
            <a:endParaRPr lang="en-NZ" dirty="0">
              <a:latin typeface="Arial" pitchFamily="34"/>
              <a:cs typeface="Arial" pitchFamily="34"/>
            </a:endParaRPr>
          </a:p>
          <a:p>
            <a:pPr lvl="0"/>
            <a:r>
              <a:rPr lang="en-NZ" b="1" dirty="0">
                <a:latin typeface="Arial" pitchFamily="34"/>
                <a:cs typeface="Arial" pitchFamily="34"/>
              </a:rPr>
              <a:t>Background and Aims: </a:t>
            </a:r>
            <a:r>
              <a:rPr lang="en-NZ" dirty="0"/>
              <a:t>Recently, the ADQI/ICA consensus suggested shortening albumin expansion from 48 to 24 hours in patients with cirrhosis and AKI. However, a significant proportion of responses occurs between 24 and 48 hours. We aimed to develop new criteria to assess response after 24 hours of albumin expansion. </a:t>
            </a:r>
            <a:endParaRPr lang="en-NZ" b="1" dirty="0">
              <a:latin typeface="Arial" pitchFamily="34"/>
              <a:cs typeface="Arial" pitchFamily="34"/>
            </a:endParaRPr>
          </a:p>
          <a:p>
            <a:pPr lvl="0"/>
            <a:r>
              <a:rPr lang="en-NZ" b="1" dirty="0">
                <a:latin typeface="Arial" pitchFamily="34"/>
                <a:cs typeface="Arial" pitchFamily="34"/>
              </a:rPr>
              <a:t>Method:</a:t>
            </a:r>
            <a:r>
              <a:rPr lang="en-NZ" dirty="0">
                <a:latin typeface="Arial" pitchFamily="34"/>
                <a:cs typeface="Arial" pitchFamily="34"/>
              </a:rPr>
              <a:t> </a:t>
            </a:r>
            <a:r>
              <a:rPr lang="en-NZ" dirty="0"/>
              <a:t>Consecutive inpatients with decompensated cirrhosis and AKI stage≥1b were enrolled at the Hospital of Padova and followed until 90 days, death, or liver transplant. All patients underwent diuretic withdrawal and 48-hour albumin expansion. Serum creatinine (</a:t>
            </a:r>
            <a:r>
              <a:rPr lang="en-NZ" dirty="0" err="1"/>
              <a:t>sCr</a:t>
            </a:r>
            <a:r>
              <a:rPr lang="en-NZ" dirty="0"/>
              <a:t>) was assessed at 24 and 48 hours. AKI response was defined as ≥1 stage reduction or resolution. Discrimination ability of 24-hour percentage </a:t>
            </a:r>
            <a:r>
              <a:rPr lang="en-NZ" dirty="0" err="1"/>
              <a:t>sCr</a:t>
            </a:r>
            <a:r>
              <a:rPr lang="en-NZ" dirty="0"/>
              <a:t> changes to predict 48-hour response was assessed by the area under the ROC curve, and optimal cut-offs for response and non-response were identified using a likelihood ratio(LR)– based approach (LR+≥6 and LR-≤0.2). External validation was performed in a cohort from Hospital </a:t>
            </a:r>
            <a:r>
              <a:rPr lang="en-NZ" dirty="0" err="1"/>
              <a:t>Clínic</a:t>
            </a:r>
            <a:r>
              <a:rPr lang="en-NZ" dirty="0"/>
              <a:t> of Barcelona. </a:t>
            </a:r>
            <a:endParaRPr lang="en-NZ" dirty="0">
              <a:latin typeface="Arial" pitchFamily="34"/>
              <a:cs typeface="Arial" pitchFamily="34"/>
            </a:endParaRPr>
          </a:p>
          <a:p>
            <a:pPr lvl="0"/>
            <a:r>
              <a:rPr lang="en-NZ" b="1" dirty="0">
                <a:latin typeface="Arial" pitchFamily="34"/>
                <a:cs typeface="Arial" pitchFamily="34"/>
              </a:rPr>
              <a:t>Results:</a:t>
            </a:r>
            <a:r>
              <a:rPr lang="en-NZ" dirty="0">
                <a:latin typeface="Arial" pitchFamily="34"/>
                <a:cs typeface="Arial" pitchFamily="34"/>
              </a:rPr>
              <a:t> </a:t>
            </a:r>
            <a:r>
              <a:rPr lang="en-NZ" dirty="0"/>
              <a:t>387 patients with decompensated cirrhosis and AKI were included (mean age 61.6±10.7 years; 72% male). AKI response occurred in 28% of patients at 24 hours and 53% at 48 hours. Among patients classified as non-responders at 24 hours, 35% achieved response at 48 hours (i.e. 48% of all 48-hour responders). 24–hour percentage </a:t>
            </a:r>
            <a:r>
              <a:rPr lang="en-NZ" dirty="0" err="1"/>
              <a:t>sCr</a:t>
            </a:r>
            <a:r>
              <a:rPr lang="en-NZ" dirty="0"/>
              <a:t> changes showed high discrimination ability for predicting 48- hour response (AUROC=0.88, 95%CI=0.85–0.91, p&lt;0.001). According to the LR, 24-hour response was classified as full response (≥10% </a:t>
            </a:r>
            <a:r>
              <a:rPr lang="en-NZ" dirty="0" err="1"/>
              <a:t>sCr</a:t>
            </a:r>
            <a:r>
              <a:rPr lang="en-NZ" dirty="0"/>
              <a:t> decrease, FR), partial response (0–&lt;10% </a:t>
            </a:r>
            <a:r>
              <a:rPr lang="en-NZ" dirty="0" err="1"/>
              <a:t>sCr</a:t>
            </a:r>
            <a:r>
              <a:rPr lang="en-NZ" dirty="0"/>
              <a:t> decrease, PR), or non-response (any increase of </a:t>
            </a:r>
            <a:r>
              <a:rPr lang="en-NZ" dirty="0" err="1"/>
              <a:t>sCr</a:t>
            </a:r>
            <a:r>
              <a:rPr lang="en-NZ" dirty="0"/>
              <a:t>, NR). 45%, 25%, and 31% of patients were classified as FR, PR, and NR, with 48-hour response rates of 89%, 36%, and 14%, respectively. The new classification independently predicted AKI resolution during hospitalization /.(FR: OR=10.19, p&lt;0.001; PR: OR=2.05, p=0.027) and 90-day mortality (FR: </a:t>
            </a:r>
            <a:r>
              <a:rPr lang="en-NZ" dirty="0" err="1"/>
              <a:t>sHR</a:t>
            </a:r>
            <a:r>
              <a:rPr lang="en-NZ" dirty="0"/>
              <a:t>=0.54, p=0.006; PR: </a:t>
            </a:r>
            <a:r>
              <a:rPr lang="en-NZ" dirty="0" err="1"/>
              <a:t>sHR</a:t>
            </a:r>
            <a:r>
              <a:rPr lang="en-NZ" dirty="0"/>
              <a:t>=0.63, p=0.031). In the validation cohort (n=379), discrimination ability of 24-hour percentage </a:t>
            </a:r>
            <a:r>
              <a:rPr lang="en-NZ" dirty="0" err="1"/>
              <a:t>sCr</a:t>
            </a:r>
            <a:r>
              <a:rPr lang="en-NZ" dirty="0"/>
              <a:t> changes was confirmed (AUROC 0.85, p&lt;0.001) as well as the accuracy of the new 24-hour response classification in predicting AKI response at 48 hours, AKI resolution and 90-day mortality. </a:t>
            </a:r>
          </a:p>
          <a:p>
            <a:pPr lvl="0"/>
            <a:r>
              <a:rPr lang="en-NZ" b="1" dirty="0">
                <a:latin typeface="Arial" pitchFamily="34"/>
                <a:cs typeface="Arial" pitchFamily="34"/>
              </a:rPr>
              <a:t>Conclusion: </a:t>
            </a:r>
            <a:r>
              <a:rPr lang="en-NZ" dirty="0"/>
              <a:t>The ADQI/ICA recommendation to assess albumin response at 24 hours misclassifies many patients as non-responders. The proposed 24-hour response criteria reduce misclassification and may guide decision-making in cirrhosis and AKI.</a:t>
            </a:r>
            <a:endParaRPr lang="en-NZ" b="1" dirty="0">
              <a:latin typeface="Arial" pitchFamily="34"/>
              <a:cs typeface="Arial" pitchFamily="34"/>
            </a:endParaRPr>
          </a:p>
          <a:p>
            <a:pPr lvl="0"/>
            <a:endParaRPr lang="en-NZ" dirty="0"/>
          </a:p>
        </p:txBody>
      </p:sp>
      <p:sp>
        <p:nvSpPr>
          <p:cNvPr id="4" name="Slide Number Placeholder 3">
            <a:extLst>
              <a:ext uri="{FF2B5EF4-FFF2-40B4-BE49-F238E27FC236}">
                <a16:creationId xmlns:a16="http://schemas.microsoft.com/office/drawing/2014/main" id="{C3E11C9C-7624-5A0F-6BCF-6DF8AE32BD5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FD06C6-BF7A-424A-9EAD-9B9F9DE88A00}" type="slidenum">
              <a:t>13</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ITT, intention to treat; </a:t>
            </a:r>
            <a:r>
              <a:rPr lang="en-US" b="0" i="1" dirty="0" err="1">
                <a:effectLst/>
                <a:latin typeface="Arial" panose="020B0604020202020204" pitchFamily="34" charset="0"/>
                <a:ea typeface="Times New Roman" panose="02020603050405020304" pitchFamily="18" charset="0"/>
                <a:cs typeface="Arial" panose="020B0604020202020204" pitchFamily="34" charset="0"/>
              </a:rPr>
              <a:t>QD</a:t>
            </a:r>
            <a:r>
              <a:rPr lang="en-US" b="0" i="1" dirty="0">
                <a:effectLst/>
                <a:latin typeface="Arial" panose="020B0604020202020204" pitchFamily="34" charset="0"/>
                <a:ea typeface="Times New Roman" panose="02020603050405020304" pitchFamily="18" charset="0"/>
                <a:cs typeface="Arial" panose="020B0604020202020204" pitchFamily="34" charset="0"/>
              </a:rPr>
              <a:t>, once daily; R, randomization; </a:t>
            </a:r>
            <a:r>
              <a:rPr lang="en-NZ" b="0" i="1" dirty="0">
                <a:effectLst/>
                <a:latin typeface="Arial" panose="020B0604020202020204" pitchFamily="34" charset="0"/>
                <a:ea typeface="Times New Roman" panose="02020603050405020304" pitchFamily="18" charset="0"/>
                <a:cs typeface="Arial" panose="020B0604020202020204" pitchFamily="34" charset="0"/>
              </a:rPr>
              <a:t>SOC, standard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Impact of apixaban on hepatic decompensation in cirrhosis (ApiHep): A randomized controlled trial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TOP-454-YI</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NZ" sz="1200" u="sng" kern="1200" dirty="0">
                <a:solidFill>
                  <a:schemeClr val="tx1"/>
                </a:solidFill>
                <a:effectLst/>
                <a:latin typeface="+mn-lt"/>
                <a:ea typeface="+mn-ea"/>
                <a:cs typeface="+mn-cs"/>
              </a:rPr>
              <a:t>Ayush Agarwal</a:t>
            </a:r>
            <a:r>
              <a:rPr lang="en-NZ" sz="1200" u="sng"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Samagra Agarwal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Sagnik Biswas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Arnav Aggarwal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Sarthak Saxena</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Hem Singh</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Shivani Pandey</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Jasmita Dass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Sonu Kumar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Shubham Jain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Shekhar Swaroop</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Vishal Chauhan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Ankit Agarwal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Mukul Aggarwal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Ashwani Mishra</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Ankur Goyal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Shivanand Gamangatti</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Raju Sharma</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Deepak Gunjan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Baibaswat Nayak</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Shalimar Shalimar</a:t>
            </a:r>
            <a:r>
              <a:rPr lang="en-NZ"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All India Institute of Medical Sciences, New Delhi, New Delhi, India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Evolving data suggest that anticoagulation is safe in patients with cirrhosis and may improve decompensation-free survival in selected patients with hepatic dysfunction. This study aimed to assess the efficacy and safety of the direct oral anticoagulant apixaban in patients with cirrhosis.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In this single-centre, parallel-group, open-label randomized controlled trial, patients aged 18–60 years with cirrhosis (Child–Pugh B7–C10) without splenoportal axis thrombosis were randomized (1:1) to receive apixaban (5 mg daily) and standard of care (SOC) or SOC alone for 12 months. The primary outcome was proportion of patients with new-onset or further hepatic decompensation (as defined by Baveno VII) at 1 year. Secondary outcomes included frequency of liver-related events, overall and liver-related mortality, and adverse events. Analyses were performed using modified intention-to-treat and per-protocol approaches.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134 patients were randomized (67 apixaban; 67 control). Baseline characteristics were comparable between the groups (mean age 43.4 ± 9.5 years; 91.0% males; 51.5% alcohol-related cirrhosis, 30.6% viral and 10.5% MASLD related; CTP 8 [7-9]; MELD-Na 17.1 ± 4.4). Over a median follow up of 12 months, apixaban significantly reduced new-onset or further decompensation compared to control (32.8% vs. 52.2%; absolute risk difference -19.4 [-35.8 to -3.0]; p = 0.036), confirmed in per-protocol analysis (31.2% vs 53.3%, p = 0.01). Secondary outcomes showed trends toward reduced ascites (6.0% vs. 16.4%; p = 0.06), hepatic encephalopathy (20.9% vs. 34.3%; p = 0.08) and variceal bleeding (7.5% vs 13.4%; p = 0.3) with apixaban. Overall and liver-related mortality at 1 year were similar between the groups. Adverse events (55.2 vs 53.7%: p = 0.86), any bleeding (41.8 vs 46.3%; p = 0.6) and major bleeding (9.0% vs. 11.9%; p = 0.57) did not differ between the two groups.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In patients with Child-Pugh B/C cirrhosis without portal venous thrombosis, apixaban significantly reduced new-onset or further hepatic decompensation without increasing haemorrhagic events. </a:t>
            </a:r>
          </a:p>
        </p:txBody>
      </p:sp>
      <p:sp>
        <p:nvSpPr>
          <p:cNvPr id="4" name="Slide Number Placeholder 3"/>
          <p:cNvSpPr>
            <a:spLocks noGrp="1"/>
          </p:cNvSpPr>
          <p:nvPr>
            <p:ph type="sldNum" sz="quarter" idx="5"/>
          </p:nvPr>
        </p:nvSpPr>
        <p:spPr/>
        <p:txBody>
          <a:bodyPr/>
          <a:lstStyle/>
          <a:p>
            <a:fld id="{F872C0F0-71E7-46B6-AA6F-1D7E0E2B8B3E}" type="slidenum">
              <a:rPr lang="en-US" smtClean="0"/>
              <a:t>14</a:t>
            </a:fld>
            <a:endParaRPr lang="en-US" dirty="0"/>
          </a:p>
        </p:txBody>
      </p:sp>
    </p:spTree>
    <p:extLst>
      <p:ext uri="{BB962C8B-B14F-4D97-AF65-F5344CB8AC3E}">
        <p14:creationId xmlns:p14="http://schemas.microsoft.com/office/powerpoint/2010/main" val="133715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AE, adverse event; CI, confidence interval; CTP, Child-Turcotte-Pugh; </a:t>
            </a:r>
            <a:r>
              <a:rPr lang="en-NZ" b="0" i="1" dirty="0">
                <a:effectLst/>
                <a:latin typeface="Arial" panose="020B0604020202020204" pitchFamily="34" charset="0"/>
                <a:ea typeface="Times New Roman" panose="02020603050405020304" pitchFamily="18" charset="0"/>
                <a:cs typeface="Arial" panose="020B0604020202020204" pitchFamily="34" charset="0"/>
              </a:rPr>
              <a:t>MASLD, </a:t>
            </a:r>
            <a:r>
              <a:rPr lang="en-US" b="0" i="1" dirty="0">
                <a:effectLst/>
                <a:latin typeface="Arial" panose="020B0604020202020204" pitchFamily="34" charset="0"/>
                <a:ea typeface="Times New Roman" panose="02020603050405020304" pitchFamily="18" charset="0"/>
                <a:cs typeface="Arial" panose="020B0604020202020204" pitchFamily="34" charset="0"/>
              </a:rPr>
              <a:t>metabolic dysfunction-associated steatotic liver disease; MELD, Model for End-Stage Liver Disease; Na, sodium; QD, once per day; SOC, standard of care. </a:t>
            </a:r>
            <a:endParaRPr lang="en-NZ" b="0" i="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NZ" sz="1200" b="1" kern="1200" dirty="0">
                <a:solidFill>
                  <a:schemeClr val="tx1"/>
                </a:solidFill>
                <a:effectLst/>
                <a:latin typeface="+mn-lt"/>
                <a:ea typeface="+mn-ea"/>
                <a:cs typeface="+mn-cs"/>
              </a:rPr>
              <a:t>Impact of apixaban on hepatic decompensation in cirrhosis (ApiHep): A randomized controlled trial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TOP-454-YI</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NZ" sz="1200" u="sng" kern="1200" dirty="0">
                <a:solidFill>
                  <a:schemeClr val="tx1"/>
                </a:solidFill>
                <a:effectLst/>
                <a:latin typeface="+mn-lt"/>
                <a:ea typeface="+mn-ea"/>
                <a:cs typeface="+mn-cs"/>
              </a:rPr>
              <a:t>Ayush Agarwal</a:t>
            </a:r>
            <a:r>
              <a:rPr lang="en-NZ" sz="1200" u="sng"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Samagra Agarwal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Sagnik Biswas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Arnav Aggarwal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Sarthak Saxena</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Hem Singh</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Shivani Pandey</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Jasmita Dass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Sonu Kumar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Shubham Jain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Shekhar Swaroop</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Vishal Chauhan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Ankit Agarwal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Mukul Aggarwal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Ashwani Mishra</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Ankur Goyal</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Shivanand Gamangatti</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Raju Sharma</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Deepak Gunjan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Baibaswat Nayak</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Shalimar Shalimar</a:t>
            </a:r>
            <a:r>
              <a:rPr lang="en-NZ"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All India Institute of Medical Sciences, New Delhi, New Delhi, India </a:t>
            </a:r>
            <a:endParaRPr lang="en-NZ" sz="1200" kern="1200" dirty="0">
              <a:solidFill>
                <a:schemeClr val="tx1"/>
              </a:solidFill>
              <a:effectLst/>
              <a:latin typeface="+mn-lt"/>
              <a:ea typeface="+mn-ea"/>
              <a:cs typeface="+mn-cs"/>
            </a:endParaRP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NZ" sz="1200" kern="1200" dirty="0">
                <a:solidFill>
                  <a:schemeClr val="tx1"/>
                </a:solidFill>
                <a:effectLst/>
                <a:latin typeface="+mn-lt"/>
                <a:ea typeface="+mn-ea"/>
                <a:cs typeface="+mn-cs"/>
              </a:rPr>
              <a:t>Evolving data suggest that anticoagulation is safe in patients with cirrhosis and may improve decompensation-free survival in selected patients with hepatic dysfunction. This study aimed to assess the efficacy and safety of the direct oral anticoagulant apixaban in patients with cirrhosis.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In this single-centre, parallel-group, open-label randomized controlled trial, patients aged 18–60 years with cirrhosis (Child–Pugh B7–C10) without splenoportal axis thrombosis were randomized (1:1) to receive apixaban (5 mg daily) and standard of care (SOC) or SOC alone for 12 months. The primary outcome was proportion of patients with new-onset or further hepatic decompensation (as defined by Baveno VII) at 1 year. Secondary outcomes included frequency of liver-related events, overall and liver-related mortality, and adverse events. Analyses were performed using modified intention-to-treat and per-protocol approaches. </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134 patients were randomized (67 apixaban; 67 control). Baseline characteristics were comparable between the groups (mean age 43.4 ± 9.5 years; 91.0% males; 51.5% alcohol-related cirrhosis, 30.6% viral and 10.5% MASLD related; CTP 8 [7-9]; MELD-Na 17.1 ± 4.4). Over a median follow up of 12 months, apixaban significantly reduced new-onset or further decompensation compared to control (32.8% vs. 52.2%; absolute risk difference -19.4 [-35.8 to -3.0]; p = 0.036), confirmed in per-protocol analysis (31.2% vs 53.3%, p = 0.01). Secondary outcomes showed trends toward reduced ascites (6.0% vs. 16.4%; p = 0.06), hepatic encephalopathy (20.9% vs. 34.3%; p = 0.08) and variceal bleeding (7.5% vs 13.4%; p = 0.3) with apixaban. Overall and liver-related mortality at 1 year were similar between the groups. Adverse events (55.2 vs 53.7%: p = 0.86), any bleeding (41.8 vs 46.3%; p = 0.6) and major bleeding (9.0% vs. 11.9%; p = 0.57) did not differ between the two groups. </a:t>
            </a:r>
          </a:p>
          <a:p>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NZ" sz="1200" kern="1200" dirty="0">
                <a:solidFill>
                  <a:schemeClr val="tx1"/>
                </a:solidFill>
                <a:effectLst/>
                <a:latin typeface="+mn-lt"/>
                <a:ea typeface="+mn-ea"/>
                <a:cs typeface="+mn-cs"/>
              </a:rPr>
              <a:t>In patients with Child-Pugh B/C cirrhosis without portal venous thrombosis, apixaban significantly reduced new-onset or further hepatic decompensation without increasing haemorrhagic events. </a:t>
            </a: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15</a:t>
            </a:fld>
            <a:endParaRPr lang="en-US" dirty="0"/>
          </a:p>
        </p:txBody>
      </p:sp>
    </p:spTree>
    <p:extLst>
      <p:ext uri="{BB962C8B-B14F-4D97-AF65-F5344CB8AC3E}">
        <p14:creationId xmlns:p14="http://schemas.microsoft.com/office/powerpoint/2010/main" val="59471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ea typeface="Times New Roman" panose="02020603050405020304" pitchFamily="18" charset="0"/>
                <a:cs typeface="Arial" panose="020B0604020202020204" pitchFamily="34" charset="0"/>
              </a:rPr>
              <a:t>Abbreviations: </a:t>
            </a:r>
            <a:r>
              <a:rPr lang="en-US" b="0" i="1" dirty="0">
                <a:effectLst/>
                <a:latin typeface="Arial" panose="020B0604020202020204" pitchFamily="34" charset="0"/>
                <a:ea typeface="Times New Roman" panose="02020603050405020304" pitchFamily="18" charset="0"/>
                <a:cs typeface="Arial" panose="020B0604020202020204" pitchFamily="34" charset="0"/>
              </a:rPr>
              <a:t>ACLD, advanced chronic liver disease; CR, clinical recompensation; </a:t>
            </a:r>
            <a:r>
              <a:rPr lang="en-NZ" b="0" i="1" dirty="0">
                <a:effectLst/>
                <a:latin typeface="Arial" panose="020B0604020202020204" pitchFamily="34" charset="0"/>
                <a:ea typeface="Times New Roman" panose="02020603050405020304" pitchFamily="18" charset="0"/>
                <a:cs typeface="Arial" panose="020B0604020202020204" pitchFamily="34" charset="0"/>
              </a:rPr>
              <a:t>IL-6, interleukin-6; LOCF, last observation carried forward; LRD, liver-related death; MELD, Model for End-stage Liver Disease; </a:t>
            </a:r>
            <a:r>
              <a:rPr lang="en-NZ" b="0" i="1" dirty="0" err="1">
                <a:effectLst/>
                <a:latin typeface="Arial" panose="020B0604020202020204" pitchFamily="34" charset="0"/>
                <a:ea typeface="Times New Roman" panose="02020603050405020304" pitchFamily="18" charset="0"/>
                <a:cs typeface="Arial" panose="020B0604020202020204" pitchFamily="34" charset="0"/>
              </a:rPr>
              <a:t>vWF</a:t>
            </a:r>
            <a:r>
              <a:rPr lang="en-NZ" b="0" i="1" dirty="0">
                <a:effectLst/>
                <a:latin typeface="Arial" panose="020B0604020202020204" pitchFamily="34" charset="0"/>
                <a:ea typeface="Times New Roman" panose="02020603050405020304" pitchFamily="18" charset="0"/>
                <a:cs typeface="Arial" panose="020B0604020202020204" pitchFamily="34" charset="0"/>
              </a:rPr>
              <a:t>, von Willebrand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kern="1200" dirty="0">
                <a:solidFill>
                  <a:schemeClr val="tx1"/>
                </a:solidFill>
                <a:effectLst/>
                <a:latin typeface="+mn-lt"/>
                <a:ea typeface="+mn-ea"/>
                <a:cs typeface="+mn-cs"/>
              </a:rPr>
              <a:t>Longitudinal trajectories of IL-6 and vWF predict clinical outcomes in advanced chronic liver disease independent of liver function </a:t>
            </a:r>
            <a:endParaRPr lang="en-NZ" sz="1200" kern="1200" dirty="0">
              <a:solidFill>
                <a:schemeClr val="tx1"/>
              </a:solidFill>
              <a:effectLst/>
              <a:latin typeface="+mn-lt"/>
              <a:ea typeface="+mn-ea"/>
              <a:cs typeface="+mn-cs"/>
            </a:endParaRPr>
          </a:p>
          <a:p>
            <a:endParaRPr lang="en-US" sz="1200" b="1" dirty="0">
              <a:effectLst/>
              <a:latin typeface="Arial" panose="020B0604020202020204" pitchFamily="34" charset="0"/>
              <a:cs typeface="Arial" panose="020B0604020202020204" pitchFamily="34" charset="0"/>
            </a:endParaRPr>
          </a:p>
          <a:p>
            <a:r>
              <a:rPr lang="en-NZ" sz="1200" b="1" kern="1200" dirty="0">
                <a:solidFill>
                  <a:schemeClr val="tx1"/>
                </a:solidFill>
                <a:effectLst/>
                <a:latin typeface="Arial" panose="020B0604020202020204" pitchFamily="34" charset="0"/>
                <a:ea typeface="+mn-ea"/>
                <a:cs typeface="Arial" panose="020B0604020202020204" pitchFamily="34" charset="0"/>
              </a:rPr>
              <a:t>TOP-470-YI</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dirty="0">
              <a:effectLst/>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Georg Kramer</a:t>
            </a:r>
            <a:r>
              <a:rPr lang="en-GB" sz="1200" kern="1200" baseline="30000" dirty="0">
                <a:solidFill>
                  <a:schemeClr val="tx1"/>
                </a:solidFill>
                <a:effectLst/>
                <a:latin typeface="+mn-lt"/>
                <a:ea typeface="+mn-ea"/>
                <a:cs typeface="+mn-cs"/>
              </a:rPr>
              <a:t>1,2,3,4</a:t>
            </a:r>
            <a:r>
              <a:rPr lang="en-GB" sz="1200" kern="1200" dirty="0">
                <a:solidFill>
                  <a:schemeClr val="tx1"/>
                </a:solidFill>
                <a:effectLst/>
                <a:latin typeface="+mn-lt"/>
                <a:ea typeface="+mn-ea"/>
                <a:cs typeface="+mn-cs"/>
              </a:rPr>
              <a:t>, Dalila Costa</a:t>
            </a:r>
            <a:r>
              <a:rPr lang="en-GB" sz="1200" kern="1200" baseline="30000" dirty="0">
                <a:solidFill>
                  <a:schemeClr val="tx1"/>
                </a:solidFill>
                <a:effectLst/>
                <a:latin typeface="+mn-lt"/>
                <a:ea typeface="+mn-ea"/>
                <a:cs typeface="+mn-cs"/>
              </a:rPr>
              <a:t>2,5</a:t>
            </a:r>
            <a:r>
              <a:rPr lang="en-GB" sz="1200" kern="1200" dirty="0">
                <a:solidFill>
                  <a:schemeClr val="tx1"/>
                </a:solidFill>
                <a:effectLst/>
                <a:latin typeface="+mn-lt"/>
                <a:ea typeface="+mn-ea"/>
                <a:cs typeface="+mn-cs"/>
              </a:rPr>
              <a:t>, Benedikt Hofer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Benedikt Simbrunner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Ana Frias</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Ricardo Silvestre</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Joana Camões Neves</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João Belmiro</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Kerstin Zinober</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Vlad Taru</a:t>
            </a:r>
            <a:r>
              <a:rPr lang="en-GB" sz="1200" kern="1200" baseline="300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Christian Sebesta</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Paul Thöne</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Marlene Hintersteininger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Lorenz Balcar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Lukas Hartl</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Mathias Jachs</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Georg Semmler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Michael Trauner</a:t>
            </a:r>
            <a:r>
              <a:rPr lang="en-GB" sz="1200" kern="1200" baseline="300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Mattias Mandorfer</a:t>
            </a:r>
            <a:r>
              <a:rPr lang="en-GB" sz="1200" kern="1200" baseline="30000" dirty="0">
                <a:solidFill>
                  <a:schemeClr val="tx1"/>
                </a:solidFill>
                <a:effectLst/>
                <a:latin typeface="+mn-lt"/>
                <a:ea typeface="+mn-ea"/>
                <a:cs typeface="+mn-cs"/>
              </a:rPr>
              <a:t>1,2,3</a:t>
            </a:r>
            <a:r>
              <a:rPr lang="en-GB" sz="1200" kern="1200" dirty="0">
                <a:solidFill>
                  <a:schemeClr val="tx1"/>
                </a:solidFill>
                <a:effectLst/>
                <a:latin typeface="+mn-lt"/>
                <a:ea typeface="+mn-ea"/>
                <a:cs typeface="+mn-cs"/>
              </a:rPr>
              <a:t>, Thomas Reiberger</a:t>
            </a:r>
            <a:r>
              <a:rPr lang="en-GB" sz="1200" kern="1200" baseline="30000" dirty="0">
                <a:solidFill>
                  <a:schemeClr val="tx1"/>
                </a:solidFill>
                <a:effectLst/>
                <a:latin typeface="+mn-lt"/>
                <a:ea typeface="+mn-ea"/>
                <a:cs typeface="+mn-cs"/>
              </a:rPr>
              <a:t>1,2,3,4 </a:t>
            </a:r>
            <a:endParaRPr lang="en-NZ" sz="1200" kern="1200" baseline="30000" dirty="0">
              <a:solidFill>
                <a:schemeClr val="tx1"/>
              </a:solidFill>
              <a:effectLst/>
              <a:latin typeface="+mn-lt"/>
              <a:ea typeface="+mn-ea"/>
              <a:cs typeface="+mn-cs"/>
            </a:endParaRPr>
          </a:p>
          <a:p>
            <a:endParaRPr lang="en-NZ" sz="1200" kern="1200" baseline="30000" dirty="0">
              <a:solidFill>
                <a:schemeClr val="tx1"/>
              </a:solidFill>
              <a:effectLst/>
              <a:latin typeface="Arial" panose="020B0604020202020204" pitchFamily="34" charset="0"/>
              <a:ea typeface="+mn-ea"/>
              <a:cs typeface="Arial" panose="020B0604020202020204" pitchFamily="34" charset="0"/>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Division of Gastroenterology and Hepatology, Department of Medicine III,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Vienna Hepatic Hemodynamic Laboratory, Division of Gastroenterology and Hepatology, Department of Medicine III,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Clinical Research Group MOTION,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Christian-Doppler Laboratory for Portal Hypertension and Liver Fibrosis, Medical University of Vienna, Vienna, Austria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Life and Health Sciences Research Institute (ICVS), University of Minho; Gastroenterology Department, Braga Hospital, Portugal</a:t>
            </a:r>
          </a:p>
          <a:p>
            <a:endParaRPr lang="en-NZ" dirty="0">
              <a:effectLst/>
              <a:latin typeface="Arial" panose="020B0604020202020204" pitchFamily="34" charset="0"/>
              <a:ea typeface="Times New Roman" panose="02020603050405020304" pitchFamily="18" charset="0"/>
              <a:cs typeface="Arial" panose="020B0604020202020204" pitchFamily="34" charset="0"/>
            </a:endParaRPr>
          </a:p>
          <a:p>
            <a:r>
              <a:rPr lang="en-NZ" b="1" dirty="0">
                <a:effectLst/>
                <a:latin typeface="Arial" panose="020B0604020202020204" pitchFamily="34" charset="0"/>
                <a:ea typeface="Calibri" panose="020F0502020204030204" pitchFamily="34" charset="0"/>
                <a:cs typeface="Arial" panose="020B0604020202020204" pitchFamily="34" charset="0"/>
              </a:rPr>
              <a:t>Background and Aims: </a:t>
            </a:r>
            <a:r>
              <a:rPr lang="en-GB" sz="1200" kern="1200" dirty="0">
                <a:solidFill>
                  <a:schemeClr val="tx1"/>
                </a:solidFill>
                <a:effectLst/>
                <a:latin typeface="+mn-lt"/>
                <a:ea typeface="+mn-ea"/>
                <a:cs typeface="+mn-cs"/>
              </a:rPr>
              <a:t>Systemic inflammation (SI) and portal hypertension (PH) drive cirrhosis progression. We longitudinally analyzed stage-specific trajectories of Interleukin-6 (IL-6) – a surrogate for SI – and von Willebrand Factor Antigen (vWF) – a marker of PH – in patients with compensated (cACLD), decompensated (dACLD) and recompensated advanced chronic liver disease to determine their impact on clinical transitions. </a:t>
            </a:r>
          </a:p>
          <a:p>
            <a:r>
              <a:rPr lang="en-NZ" b="1" dirty="0">
                <a:effectLst/>
                <a:latin typeface="Arial" panose="020B0604020202020204" pitchFamily="34" charset="0"/>
                <a:ea typeface="Calibri" panose="020F0502020204030204" pitchFamily="34" charset="0"/>
                <a:cs typeface="Arial" panose="020B0604020202020204" pitchFamily="34" charset="0"/>
              </a:rPr>
              <a:t>Method:</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This prospective two-centre study (Vienna/Braga, 2017-2024) included ACLD patients at first combined measurement of vWF and IL-6, with consecutively ≥2 measurements of IL-6, vWF and MELD ≥6 months between the first and last measurement. We applied a 5-state multi-state model (cACLD, first and further decompensation, clinical recompensation [CR], liver-related death [LRD]) and a Bayesian joint framework to link longitudinal biomarker trajectories (linear mixed-effects models) with state transition hazards (Cox regression), adjusted for MELD as a time-dependent covariate (last-observation-carried-forward). modelling</a:t>
            </a:r>
          </a:p>
          <a:p>
            <a:r>
              <a:rPr lang="en-NZ" b="1" dirty="0">
                <a:effectLst/>
                <a:latin typeface="Arial" panose="020B0604020202020204" pitchFamily="34" charset="0"/>
                <a:ea typeface="Calibri" panose="020F0502020204030204" pitchFamily="34" charset="0"/>
                <a:cs typeface="Arial" panose="020B0604020202020204" pitchFamily="34" charset="0"/>
              </a:rPr>
              <a:t>Results:</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472 patients (273 cACLD, 199 dACLD) were included (mean age 53.5±12.8 years; 67.1% steatotic liver-disease; median MELD 11 [IQR: 8-15]), contributing 3,954 vWF and 2,918 IL-6 values. During a median follow-up of 35.5 (25.5-96.6) months, 138 transitions to first decompensation, 124 to further decompensation, 56 to CR and 35 to LRD occurred. Rising IL-6 trajectories predicted the transition to first decompensation (per 20% increase [+20%], adjusted hazard ratio [aHR]: 1.21, p&lt;0.001), further decompensation (per +20%, aHR: 1.17, p&lt;0.001) and LRD (per +20%, aHR: 1.15, p&lt;0.001), independent of MELD. Conversely, falling IL-6 was associated with CR (per 20% decrease, aHR: 1.17, p=0.007 from first decompensation, aHR: 1.18, p&lt;0.001 from further decompensation). Rising vWF independently predicted first (per +20%, aHR: 1.39, p&lt;0.001) and further decompensation (per +20%, aHR: 1.19, p&lt;0.001), but not CR or death.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effectLst/>
                <a:latin typeface="Arial" panose="020B0604020202020204" pitchFamily="34" charset="0"/>
                <a:ea typeface="Calibri" panose="020F0502020204030204" pitchFamily="34" charset="0"/>
                <a:cs typeface="Arial" panose="020B0604020202020204" pitchFamily="34" charset="0"/>
              </a:rPr>
              <a:t>Conclusion:</a:t>
            </a:r>
            <a:r>
              <a:rPr lang="en-NZ"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mn-lt"/>
                <a:ea typeface="+mn-ea"/>
                <a:cs typeface="+mn-cs"/>
              </a:rPr>
              <a:t>Longitudinal modelling reveals that rising trajectories of SI (IL-6) and PH (vWF) drive liver disease progression independently of hepatic dysfunction (MELD). While rising vWF predicts progression – particularly to first decompensation, IL-6 trajectories predict courses from first to further decompensation and mortality (rising levels), but also towards recompensation (falling levels). These data highlight the dynamic and stage-dependent prognostic relevance of PH and SI in ACLD, with cessation of SI being a key facilitator of cirrhosis recompensation. </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16</a:t>
            </a:fld>
            <a:endParaRPr lang="en-US" dirty="0"/>
          </a:p>
        </p:txBody>
      </p:sp>
    </p:spTree>
    <p:extLst>
      <p:ext uri="{BB962C8B-B14F-4D97-AF65-F5344CB8AC3E}">
        <p14:creationId xmlns:p14="http://schemas.microsoft.com/office/powerpoint/2010/main" val="133715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close-up of a liver&#10;&#10;AI-generated content may be incorrect.">
            <a:extLst>
              <a:ext uri="{FF2B5EF4-FFF2-40B4-BE49-F238E27FC236}">
                <a16:creationId xmlns:a16="http://schemas.microsoft.com/office/drawing/2014/main" id="{71ADE735-7A50-D8C6-8864-A66DF1D2DA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descr="A white and brown background with a white rectangle&#10;&#10;AI-generated content may be incorrect.">
            <a:extLst>
              <a:ext uri="{FF2B5EF4-FFF2-40B4-BE49-F238E27FC236}">
                <a16:creationId xmlns:a16="http://schemas.microsoft.com/office/drawing/2014/main" id="{1C4010A8-C41D-EA06-ED0D-137371384A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Arial" panose="020B0604020202020204" pitchFamily="34" charset="0"/>
                <a:cs typeface="Arial" panose="020B0604020202020204" pitchFamily="34" charset="0"/>
              </a:defRPr>
            </a:lvl1pPr>
          </a:lstStyle>
          <a:p>
            <a:r>
              <a:rPr lang="en-US" dirty="0"/>
              <a:t>Title</a:t>
            </a:r>
            <a:br>
              <a:rPr lang="en-US" dirty="0"/>
            </a:br>
            <a:endParaRPr lang="en-US" dirty="0"/>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screenshot of a computer&#10;&#10;AI-generated content may be incorrect.">
            <a:extLst>
              <a:ext uri="{FF2B5EF4-FFF2-40B4-BE49-F238E27FC236}">
                <a16:creationId xmlns:a16="http://schemas.microsoft.com/office/drawing/2014/main" id="{57537D83-77D0-E340-D8A1-845998A9CA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FD72E77A-F95E-C4CE-BF51-C235DC8605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dirty="0"/>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dirty="0"/>
              <a:t>Content</a:t>
            </a:r>
          </a:p>
        </p:txBody>
      </p:sp>
      <p:sp>
        <p:nvSpPr>
          <p:cNvPr id="8" name="Title 1">
            <a:extLst>
              <a:ext uri="{FF2B5EF4-FFF2-40B4-BE49-F238E27FC236}">
                <a16:creationId xmlns:a16="http://schemas.microsoft.com/office/drawing/2014/main" id="{0CD10D97-1F70-300C-2761-8B3221ABB36C}"/>
              </a:ext>
            </a:extLst>
          </p:cNvPr>
          <p:cNvSpPr>
            <a:spLocks noGrp="1"/>
          </p:cNvSpPr>
          <p:nvPr>
            <p:ph type="title" hasCustomPrompt="1"/>
          </p:nvPr>
        </p:nvSpPr>
        <p:spPr>
          <a:xfrm>
            <a:off x="838200" y="-89087"/>
            <a:ext cx="10515600" cy="83894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5/20/2026</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8.sv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12.tiff"/></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15.svg"/><Relationship Id="rId4" Type="http://schemas.openxmlformats.org/officeDocument/2006/relationships/image" Target="../media/image14.sv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8.xml"/><Relationship Id="rId7"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svg"/><Relationship Id="rId7"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6.sv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6.svg"/><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svg"/><Relationship Id="rId7"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slide" Target="slide5.xml"/><Relationship Id="rId5" Type="http://schemas.openxmlformats.org/officeDocument/2006/relationships/chart" Target="../charts/chart19.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svg"/><Relationship Id="rId7"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image" Target="../media/image31.svg"/><Relationship Id="rId7" Type="http://schemas.openxmlformats.org/officeDocument/2006/relationships/chart" Target="../charts/chart20.xml"/><Relationship Id="rId12"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slide" Target="slide5.xml"/><Relationship Id="rId5" Type="http://schemas.openxmlformats.org/officeDocument/2006/relationships/image" Target="../media/image7.svg"/><Relationship Id="rId10" Type="http://schemas.openxmlformats.org/officeDocument/2006/relationships/chart" Target="../charts/chart23.xml"/><Relationship Id="rId4" Type="http://schemas.openxmlformats.org/officeDocument/2006/relationships/image" Target="../media/image32.svg"/><Relationship Id="rId9" Type="http://schemas.openxmlformats.org/officeDocument/2006/relationships/chart" Target="../charts/chart22.xml"/></Relationships>
</file>

<file path=ppt/slides/_rels/slide3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3.svg"/><Relationship Id="rId7" Type="http://schemas.openxmlformats.org/officeDocument/2006/relationships/image" Target="../media/image34.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8.svg"/><Relationship Id="rId4" Type="http://schemas.openxmlformats.org/officeDocument/2006/relationships/image" Target="../media/image6.svg"/><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A6E5A45-8643-D3FA-9141-1FA212F9BA69}"/>
              </a:ext>
            </a:extLst>
          </p:cNvPr>
          <p:cNvSpPr txBox="1">
            <a:spLocks/>
          </p:cNvSpPr>
          <p:nvPr/>
        </p:nvSpPr>
        <p:spPr>
          <a:xfrm>
            <a:off x="6328597" y="3913643"/>
            <a:ext cx="5687370" cy="19546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CONCLUSIONS</a:t>
            </a:r>
            <a:endParaRPr lang="en-US" sz="2000" dirty="0">
              <a:highlight>
                <a:srgbClr val="826B6A"/>
              </a:highlight>
              <a:latin typeface="Arial" panose="020B0604020202020204" pitchFamily="34" charset="0"/>
              <a:cs typeface="Arial" panose="020B0604020202020204" pitchFamily="34" charset="0"/>
            </a:endParaRPr>
          </a:p>
          <a:p>
            <a:pPr>
              <a:lnSpc>
                <a:spcPct val="100000"/>
              </a:lnSpc>
              <a:spcBef>
                <a:spcPts val="600"/>
              </a:spcBef>
            </a:pPr>
            <a:r>
              <a:rPr lang="en-US" sz="1600" dirty="0">
                <a:latin typeface="Arial" panose="020B0604020202020204" pitchFamily="34" charset="0"/>
                <a:cs typeface="Arial" panose="020B0604020202020204" pitchFamily="34" charset="0"/>
              </a:rPr>
              <a:t>Rescue/salvage TIPS was associated with a better prognosis than previously reported</a:t>
            </a:r>
          </a:p>
          <a:p>
            <a:pPr marL="541338" indent="-271463">
              <a:lnSpc>
                <a:spcPct val="100000"/>
              </a:lnSpc>
              <a:spcBef>
                <a:spcPts val="6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The better prognosis was possibly due to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patient selection</a:t>
            </a:r>
          </a:p>
          <a:p>
            <a:pPr>
              <a:lnSpc>
                <a:spcPct val="100000"/>
              </a:lnSpc>
              <a:spcBef>
                <a:spcPts val="600"/>
              </a:spcBef>
            </a:pPr>
            <a:r>
              <a:rPr lang="en-US" sz="1600" dirty="0">
                <a:latin typeface="Arial" panose="020B0604020202020204" pitchFamily="34" charset="0"/>
                <a:cs typeface="Arial" panose="020B0604020202020204" pitchFamily="34" charset="0"/>
              </a:rPr>
              <a:t>Previously described futility criteria were not validated</a:t>
            </a:r>
          </a:p>
          <a:p>
            <a:pPr>
              <a:lnSpc>
                <a:spcPct val="100000"/>
              </a:lnSpc>
            </a:pPr>
            <a:r>
              <a:rPr lang="en-US" sz="1600" dirty="0">
                <a:latin typeface="Arial" panose="020B0604020202020204" pitchFamily="34" charset="0"/>
                <a:cs typeface="Arial" panose="020B0604020202020204" pitchFamily="34" charset="0"/>
              </a:rPr>
              <a:t>A new futility score should be used to discuss rescue/salvage TIPS on a case-by-case basis in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patients who are not candidates for LT</a:t>
            </a:r>
          </a:p>
        </p:txBody>
      </p:sp>
      <p:cxnSp>
        <p:nvCxnSpPr>
          <p:cNvPr id="10" name="Straight Connector 9">
            <a:extLst>
              <a:ext uri="{FF2B5EF4-FFF2-40B4-BE49-F238E27FC236}">
                <a16:creationId xmlns:a16="http://schemas.microsoft.com/office/drawing/2014/main" id="{9D79DD8D-FCC3-AC52-FD14-463087F29740}"/>
              </a:ext>
            </a:extLst>
          </p:cNvPr>
          <p:cNvCxnSpPr>
            <a:cxnSpLocks/>
          </p:cNvCxnSpPr>
          <p:nvPr/>
        </p:nvCxnSpPr>
        <p:spPr>
          <a:xfrm>
            <a:off x="6095884" y="3883409"/>
            <a:ext cx="17900" cy="26609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6AE89BA1-AC7F-D0F0-BFF0-F272E51D8B0A}"/>
              </a:ext>
            </a:extLst>
          </p:cNvPr>
          <p:cNvSpPr txBox="1">
            <a:spLocks/>
          </p:cNvSpPr>
          <p:nvPr/>
        </p:nvSpPr>
        <p:spPr>
          <a:xfrm>
            <a:off x="437725" y="3289417"/>
            <a:ext cx="5856802" cy="3076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600" dirty="0">
                <a:solidFill>
                  <a:schemeClr val="tx2"/>
                </a:solidFill>
                <a:latin typeface="Arial" panose="020B0604020202020204" pitchFamily="34" charset="0"/>
                <a:cs typeface="Arial" panose="020B0604020202020204" pitchFamily="34" charset="0"/>
              </a:rPr>
              <a:t>42-day mortality following salvage/rescue TIPS was 24.3%</a:t>
            </a:r>
          </a:p>
          <a:p>
            <a:pPr>
              <a:lnSpc>
                <a:spcPct val="100000"/>
              </a:lnSpc>
              <a:spcBef>
                <a:spcPts val="0"/>
              </a:spcBef>
            </a:pPr>
            <a:r>
              <a:rPr lang="en-US" sz="1600" dirty="0">
                <a:solidFill>
                  <a:schemeClr val="tx2"/>
                </a:solidFill>
                <a:latin typeface="Arial" panose="020B0604020202020204" pitchFamily="34" charset="0"/>
                <a:cs typeface="Arial" panose="020B0604020202020204" pitchFamily="34" charset="0"/>
              </a:rPr>
              <a:t>Independent risk factors for 42-day mortality identified following multivariate analysis included*:</a:t>
            </a:r>
          </a:p>
          <a:p>
            <a:pPr marL="536575" lvl="1" indent="-273050">
              <a:lnSpc>
                <a:spcPct val="100000"/>
              </a:lnSpc>
              <a:spcBef>
                <a:spcPts val="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Higher age</a:t>
            </a:r>
          </a:p>
          <a:p>
            <a:pPr marL="536575" lvl="1" indent="-273050">
              <a:lnSpc>
                <a:spcPct val="100000"/>
              </a:lnSpc>
              <a:spcBef>
                <a:spcPts val="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Ascites</a:t>
            </a:r>
          </a:p>
          <a:p>
            <a:pPr marL="536575" lvl="1" indent="-273050">
              <a:lnSpc>
                <a:spcPct val="100000"/>
              </a:lnSpc>
              <a:spcBef>
                <a:spcPts val="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Higher bilirubin</a:t>
            </a:r>
          </a:p>
          <a:p>
            <a:pPr marL="536575" lvl="1" indent="-273050">
              <a:lnSpc>
                <a:spcPct val="100000"/>
              </a:lnSpc>
              <a:spcBef>
                <a:spcPts val="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INR </a:t>
            </a:r>
          </a:p>
          <a:p>
            <a:pPr marL="536575" lvl="1" indent="-273050">
              <a:lnSpc>
                <a:spcPct val="100000"/>
              </a:lnSpc>
              <a:spcBef>
                <a:spcPts val="0"/>
              </a:spcBef>
              <a:spcAft>
                <a:spcPts val="600"/>
              </a:spcAft>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Creatinine and vasopressors at TIPS placement</a:t>
            </a:r>
          </a:p>
          <a:p>
            <a:pPr>
              <a:lnSpc>
                <a:spcPct val="100000"/>
              </a:lnSpc>
              <a:spcBef>
                <a:spcPts val="0"/>
              </a:spcBef>
              <a:spcAft>
                <a:spcPts val="600"/>
              </a:spcAft>
            </a:pPr>
            <a:r>
              <a:rPr lang="en-NZ" sz="1600" dirty="0">
                <a:latin typeface="Arial" panose="020B0604020202020204" pitchFamily="34" charset="0"/>
                <a:cs typeface="Arial" panose="020B0604020202020204" pitchFamily="34" charset="0"/>
              </a:rPr>
              <a:t>No significant difference in 42-day mortality was </a:t>
            </a:r>
            <a:br>
              <a:rPr lang="en-NZ" sz="1600" dirty="0">
                <a:latin typeface="Arial" panose="020B0604020202020204" pitchFamily="34" charset="0"/>
                <a:cs typeface="Arial" panose="020B0604020202020204" pitchFamily="34" charset="0"/>
              </a:rPr>
            </a:br>
            <a:r>
              <a:rPr lang="en-NZ" sz="1600" dirty="0">
                <a:latin typeface="Arial" panose="020B0604020202020204" pitchFamily="34" charset="0"/>
                <a:cs typeface="Arial" panose="020B0604020202020204" pitchFamily="34" charset="0"/>
              </a:rPr>
              <a:t>observed between salvage and rescue TIPS (p=0.14)</a:t>
            </a:r>
          </a:p>
          <a:p>
            <a:pPr>
              <a:lnSpc>
                <a:spcPct val="100000"/>
              </a:lnSpc>
              <a:spcBef>
                <a:spcPts val="0"/>
              </a:spcBef>
            </a:pPr>
            <a:r>
              <a:rPr lang="en-US" sz="1600" dirty="0">
                <a:solidFill>
                  <a:schemeClr val="tx2"/>
                </a:solidFill>
                <a:latin typeface="Arial" panose="020B0604020202020204" pitchFamily="34" charset="0"/>
                <a:cs typeface="Arial" panose="020B0604020202020204" pitchFamily="34" charset="0"/>
              </a:rPr>
              <a:t>Child-Pugh score</a:t>
            </a:r>
            <a:r>
              <a:rPr lang="en-GB" sz="1600" baseline="30000" dirty="0">
                <a:solidFill>
                  <a:schemeClr val="tx2"/>
                </a:solidFill>
                <a:latin typeface="Arial" panose="020B0604020202020204" pitchFamily="34" charset="0"/>
                <a:cs typeface="Arial" panose="020B0604020202020204" pitchFamily="34" charset="0"/>
              </a:rPr>
              <a:t>†</a:t>
            </a:r>
            <a:r>
              <a:rPr lang="en-US" sz="1600" dirty="0">
                <a:solidFill>
                  <a:schemeClr val="tx2"/>
                </a:solidFill>
                <a:latin typeface="Arial" panose="020B0604020202020204" pitchFamily="34" charset="0"/>
                <a:cs typeface="Arial" panose="020B0604020202020204" pitchFamily="34" charset="0"/>
              </a:rPr>
              <a:t> ≥14 (n=1) could not be validated</a:t>
            </a:r>
            <a:endParaRPr lang="en-US" sz="1600" dirty="0">
              <a:solidFill>
                <a:schemeClr val="tx2"/>
              </a:solidFill>
            </a:endParaRPr>
          </a:p>
        </p:txBody>
      </p:sp>
      <p:sp>
        <p:nvSpPr>
          <p:cNvPr id="7" name="Title 1">
            <a:extLst>
              <a:ext uri="{FF2B5EF4-FFF2-40B4-BE49-F238E27FC236}">
                <a16:creationId xmlns:a16="http://schemas.microsoft.com/office/drawing/2014/main" id="{B70DF86D-7C74-9362-D096-C6995BD6F489}"/>
              </a:ext>
            </a:extLst>
          </p:cNvPr>
          <p:cNvSpPr>
            <a:spLocks noGrp="1"/>
          </p:cNvSpPr>
          <p:nvPr>
            <p:ph type="title"/>
          </p:nvPr>
        </p:nvSpPr>
        <p:spPr>
          <a:xfrm>
            <a:off x="838200" y="-106179"/>
            <a:ext cx="10515600" cy="838947"/>
          </a:xfrm>
        </p:spPr>
        <p:txBody>
          <a:bodyPr>
            <a:noAutofit/>
          </a:bodyPr>
          <a:lstStyle/>
          <a:p>
            <a:r>
              <a:rPr lang="en-US" dirty="0">
                <a:latin typeface="Arial" panose="020B0604020202020204" pitchFamily="34" charset="0"/>
                <a:cs typeface="Arial" panose="020B0604020202020204" pitchFamily="34" charset="0"/>
              </a:rPr>
              <a:t>Futility criteria for TIPS placement in patients with refractory acute variceal bleeding: A </a:t>
            </a:r>
            <a:r>
              <a:rPr lang="en-US" dirty="0" err="1">
                <a:latin typeface="Arial" panose="020B0604020202020204" pitchFamily="34" charset="0"/>
                <a:cs typeface="Arial" panose="020B0604020202020204" pitchFamily="34" charset="0"/>
              </a:rPr>
              <a:t>EuroTIPS</a:t>
            </a:r>
            <a:r>
              <a:rPr lang="en-US" dirty="0">
                <a:latin typeface="Arial" panose="020B0604020202020204" pitchFamily="34" charset="0"/>
                <a:cs typeface="Arial" panose="020B0604020202020204" pitchFamily="34" charset="0"/>
              </a:rPr>
              <a:t> study </a:t>
            </a:r>
          </a:p>
        </p:txBody>
      </p:sp>
      <p:sp>
        <p:nvSpPr>
          <p:cNvPr id="4" name="Text Placeholder 3">
            <a:extLst>
              <a:ext uri="{FF2B5EF4-FFF2-40B4-BE49-F238E27FC236}">
                <a16:creationId xmlns:a16="http://schemas.microsoft.com/office/drawing/2014/main" id="{AC60A1B6-402D-4B4D-61B8-84710FEDFAA1}"/>
              </a:ext>
            </a:extLst>
          </p:cNvPr>
          <p:cNvSpPr txBox="1">
            <a:spLocks/>
          </p:cNvSpPr>
          <p:nvPr/>
        </p:nvSpPr>
        <p:spPr>
          <a:xfrm>
            <a:off x="190499" y="632553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dirty="0"/>
            </a:br>
            <a:r>
              <a:rPr lang="en-US" sz="1100" dirty="0">
                <a:latin typeface="Arial" panose="020B0604020202020204" pitchFamily="34" charset="0"/>
                <a:cs typeface="Arial" panose="020B0604020202020204" pitchFamily="34" charset="0"/>
              </a:rPr>
              <a:t>*Futility score was developed using these factors with AUROC prediction of mortality of 0.808.</a:t>
            </a:r>
            <a:br>
              <a:rPr lang="en-US" sz="1100" dirty="0">
                <a:latin typeface="Arial" panose="020B0604020202020204" pitchFamily="34" charset="0"/>
                <a:cs typeface="Arial" panose="020B0604020202020204" pitchFamily="34" charset="0"/>
              </a:rPr>
            </a:br>
            <a:r>
              <a:rPr lang="en-GB"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A clinical tool used to assess the prognosis of chronic liver disease, mainly cirrhosis patients.</a:t>
            </a:r>
            <a:br>
              <a:rPr lang="en-US" sz="1100" dirty="0">
                <a:latin typeface="Arial" panose="020B0604020202020204" pitchFamily="34" charset="0"/>
                <a:cs typeface="Arial" panose="020B0604020202020204" pitchFamily="34" charset="0"/>
              </a:rPr>
            </a:br>
            <a:r>
              <a:rPr lang="en-US" sz="1100" dirty="0" err="1">
                <a:latin typeface="Arial" panose="020B0604020202020204" pitchFamily="34" charset="0"/>
                <a:cs typeface="Arial" panose="020B0604020202020204" pitchFamily="34" charset="0"/>
              </a:rPr>
              <a:t>Bouzbib</a:t>
            </a:r>
            <a:r>
              <a:rPr lang="en-GB" sz="1100" dirty="0">
                <a:solidFill>
                  <a:srgbClr val="004B87"/>
                </a:solidFill>
                <a:latin typeface="Arial" panose="020B0604020202020204" pitchFamily="34" charset="0"/>
                <a:cs typeface="Arial" panose="020B0604020202020204" pitchFamily="34" charset="0"/>
              </a:rPr>
              <a:t> C, et al. EASL 2026; OS-084.</a:t>
            </a:r>
            <a:endParaRPr lang="en-GB" sz="1000" dirty="0">
              <a:solidFill>
                <a:srgbClr val="004B87"/>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4862F963-2605-3D7A-80F8-76E562143E8D}"/>
              </a:ext>
            </a:extLst>
          </p:cNvPr>
          <p:cNvGrpSpPr/>
          <p:nvPr/>
        </p:nvGrpSpPr>
        <p:grpSpPr>
          <a:xfrm>
            <a:off x="425752" y="1103995"/>
            <a:ext cx="5845451" cy="2172235"/>
            <a:chOff x="5158942" y="1183107"/>
            <a:chExt cx="5845451" cy="2172235"/>
          </a:xfrm>
        </p:grpSpPr>
        <p:sp>
          <p:nvSpPr>
            <p:cNvPr id="14" name="TextBox 13">
              <a:extLst>
                <a:ext uri="{FF2B5EF4-FFF2-40B4-BE49-F238E27FC236}">
                  <a16:creationId xmlns:a16="http://schemas.microsoft.com/office/drawing/2014/main" id="{CDE76597-388F-D1A1-8917-E5D484248E88}"/>
                </a:ext>
              </a:extLst>
            </p:cNvPr>
            <p:cNvSpPr txBox="1"/>
            <p:nvPr/>
          </p:nvSpPr>
          <p:spPr>
            <a:xfrm>
              <a:off x="5158942" y="1503530"/>
              <a:ext cx="3919355" cy="830997"/>
            </a:xfrm>
            <a:prstGeom prst="rect">
              <a:avLst/>
            </a:prstGeom>
            <a:noFill/>
          </p:spPr>
          <p:txBody>
            <a:bodyPr wrap="square" rtlCol="0">
              <a:spAutoFit/>
            </a:bodyPr>
            <a:lstStyle/>
            <a:p>
              <a:r>
                <a:rPr lang="en-NZ" sz="1600" b="1" dirty="0">
                  <a:solidFill>
                    <a:schemeClr val="accent1"/>
                  </a:solidFill>
                  <a:latin typeface="Arial" panose="020B0604020202020204" pitchFamily="34" charset="0"/>
                  <a:cs typeface="Arial" panose="020B0604020202020204" pitchFamily="34" charset="0"/>
                </a:rPr>
                <a:t>Key baseline</a:t>
              </a:r>
              <a:br>
                <a:rPr lang="en-NZ" sz="1600" b="1" dirty="0">
                  <a:solidFill>
                    <a:schemeClr val="accent1"/>
                  </a:solidFill>
                  <a:latin typeface="Arial" panose="020B0604020202020204" pitchFamily="34" charset="0"/>
                  <a:cs typeface="Arial" panose="020B0604020202020204" pitchFamily="34" charset="0"/>
                </a:rPr>
              </a:br>
              <a:r>
                <a:rPr lang="en-NZ" sz="1600" b="1" dirty="0">
                  <a:solidFill>
                    <a:schemeClr val="accent1"/>
                  </a:solidFill>
                  <a:latin typeface="Arial" panose="020B0604020202020204" pitchFamily="34" charset="0"/>
                  <a:cs typeface="Arial" panose="020B0604020202020204" pitchFamily="34" charset="0"/>
                </a:rPr>
                <a:t>characteristics</a:t>
              </a:r>
            </a:p>
            <a:p>
              <a:r>
                <a:rPr lang="en-NZ" sz="1600" b="1" dirty="0">
                  <a:solidFill>
                    <a:schemeClr val="accent1"/>
                  </a:solidFill>
                  <a:latin typeface="Arial" panose="020B0604020202020204" pitchFamily="34" charset="0"/>
                  <a:cs typeface="Arial" panose="020B0604020202020204" pitchFamily="34" charset="0"/>
                </a:rPr>
                <a:t>(N=177)</a:t>
              </a:r>
            </a:p>
          </p:txBody>
        </p:sp>
        <p:sp>
          <p:nvSpPr>
            <p:cNvPr id="33" name="TextBox 32">
              <a:extLst>
                <a:ext uri="{FF2B5EF4-FFF2-40B4-BE49-F238E27FC236}">
                  <a16:creationId xmlns:a16="http://schemas.microsoft.com/office/drawing/2014/main" id="{F44BE0BF-3126-8E88-BEC0-D747F10FDF39}"/>
                </a:ext>
              </a:extLst>
            </p:cNvPr>
            <p:cNvSpPr txBox="1"/>
            <p:nvPr/>
          </p:nvSpPr>
          <p:spPr>
            <a:xfrm>
              <a:off x="6726983" y="1944622"/>
              <a:ext cx="1081241" cy="276999"/>
            </a:xfrm>
            <a:prstGeom prst="rect">
              <a:avLst/>
            </a:prstGeom>
            <a:noFill/>
          </p:spPr>
          <p:txBody>
            <a:bodyPr wrap="square" rtlCol="0">
              <a:spAutoFit/>
            </a:bodyPr>
            <a:lstStyle/>
            <a:p>
              <a:pPr algn="ctr"/>
              <a:r>
                <a:rPr lang="en-NZ" sz="1200">
                  <a:solidFill>
                    <a:schemeClr val="accent1"/>
                  </a:solidFill>
                  <a:latin typeface="Arial" panose="020B0604020202020204" pitchFamily="34" charset="0"/>
                  <a:cs typeface="Arial" panose="020B0604020202020204" pitchFamily="34" charset="0"/>
                </a:rPr>
                <a:t>Mean age</a:t>
              </a:r>
            </a:p>
          </p:txBody>
        </p:sp>
        <p:sp>
          <p:nvSpPr>
            <p:cNvPr id="34" name="Oval 33">
              <a:extLst>
                <a:ext uri="{FF2B5EF4-FFF2-40B4-BE49-F238E27FC236}">
                  <a16:creationId xmlns:a16="http://schemas.microsoft.com/office/drawing/2014/main" id="{8C3BA68D-89CE-CEF2-5FBC-CEA9163E5D19}"/>
                </a:ext>
              </a:extLst>
            </p:cNvPr>
            <p:cNvSpPr/>
            <p:nvPr/>
          </p:nvSpPr>
          <p:spPr>
            <a:xfrm>
              <a:off x="6891851" y="1189069"/>
              <a:ext cx="738257" cy="73825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54 years</a:t>
              </a:r>
              <a:endParaRPr lang="en-NZ" sz="900" b="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1C04E12-0FC9-1A41-6FCC-58893CC3F8A0}"/>
                </a:ext>
              </a:extLst>
            </p:cNvPr>
            <p:cNvSpPr txBox="1"/>
            <p:nvPr/>
          </p:nvSpPr>
          <p:spPr>
            <a:xfrm>
              <a:off x="6707828" y="3063422"/>
              <a:ext cx="1836522" cy="276999"/>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Alcohol-related cirrhosis</a:t>
              </a:r>
            </a:p>
          </p:txBody>
        </p:sp>
        <p:sp>
          <p:nvSpPr>
            <p:cNvPr id="32" name="Oval 31">
              <a:extLst>
                <a:ext uri="{FF2B5EF4-FFF2-40B4-BE49-F238E27FC236}">
                  <a16:creationId xmlns:a16="http://schemas.microsoft.com/office/drawing/2014/main" id="{561A12EA-C9E3-EB93-E94F-BBA86DC7347D}"/>
                </a:ext>
              </a:extLst>
            </p:cNvPr>
            <p:cNvSpPr/>
            <p:nvPr/>
          </p:nvSpPr>
          <p:spPr>
            <a:xfrm>
              <a:off x="7264673" y="2339218"/>
              <a:ext cx="738257" cy="73825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76%</a:t>
              </a:r>
            </a:p>
          </p:txBody>
        </p:sp>
        <p:sp>
          <p:nvSpPr>
            <p:cNvPr id="29" name="TextBox 28">
              <a:extLst>
                <a:ext uri="{FF2B5EF4-FFF2-40B4-BE49-F238E27FC236}">
                  <a16:creationId xmlns:a16="http://schemas.microsoft.com/office/drawing/2014/main" id="{20F7483D-64EE-2D3F-83B7-021DAD477D69}"/>
                </a:ext>
              </a:extLst>
            </p:cNvPr>
            <p:cNvSpPr txBox="1"/>
            <p:nvPr/>
          </p:nvSpPr>
          <p:spPr>
            <a:xfrm>
              <a:off x="7741314" y="1959331"/>
              <a:ext cx="1081241" cy="276999"/>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Men</a:t>
              </a:r>
            </a:p>
          </p:txBody>
        </p:sp>
        <p:sp>
          <p:nvSpPr>
            <p:cNvPr id="30" name="Oval 29">
              <a:extLst>
                <a:ext uri="{FF2B5EF4-FFF2-40B4-BE49-F238E27FC236}">
                  <a16:creationId xmlns:a16="http://schemas.microsoft.com/office/drawing/2014/main" id="{CC990AAA-3E3C-FBEB-D47A-ED90C5FD487D}"/>
                </a:ext>
              </a:extLst>
            </p:cNvPr>
            <p:cNvSpPr/>
            <p:nvPr/>
          </p:nvSpPr>
          <p:spPr>
            <a:xfrm>
              <a:off x="7938854" y="1192049"/>
              <a:ext cx="738257" cy="73825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73.4%</a:t>
              </a:r>
            </a:p>
          </p:txBody>
        </p:sp>
        <p:sp>
          <p:nvSpPr>
            <p:cNvPr id="27" name="TextBox 26">
              <a:extLst>
                <a:ext uri="{FF2B5EF4-FFF2-40B4-BE49-F238E27FC236}">
                  <a16:creationId xmlns:a16="http://schemas.microsoft.com/office/drawing/2014/main" id="{D51FC8EE-44AF-CC6A-9979-BF6EA65CBD52}"/>
                </a:ext>
              </a:extLst>
            </p:cNvPr>
            <p:cNvSpPr txBox="1"/>
            <p:nvPr/>
          </p:nvSpPr>
          <p:spPr>
            <a:xfrm>
              <a:off x="8751594" y="1942832"/>
              <a:ext cx="1229098" cy="461665"/>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Child-Pugh score</a:t>
              </a:r>
            </a:p>
          </p:txBody>
        </p:sp>
        <p:sp>
          <p:nvSpPr>
            <p:cNvPr id="28" name="Oval 27">
              <a:extLst>
                <a:ext uri="{FF2B5EF4-FFF2-40B4-BE49-F238E27FC236}">
                  <a16:creationId xmlns:a16="http://schemas.microsoft.com/office/drawing/2014/main" id="{6151E4E8-A6C4-D402-453D-A1966BE35149}"/>
                </a:ext>
              </a:extLst>
            </p:cNvPr>
            <p:cNvSpPr/>
            <p:nvPr/>
          </p:nvSpPr>
          <p:spPr>
            <a:xfrm>
              <a:off x="8979994" y="1186088"/>
              <a:ext cx="738257" cy="73825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a:solidFill>
                    <a:schemeClr val="bg1"/>
                  </a:solidFill>
                  <a:latin typeface="Arial" panose="020B0604020202020204" pitchFamily="34" charset="0"/>
                  <a:cs typeface="Arial" panose="020B0604020202020204" pitchFamily="34" charset="0"/>
                </a:rPr>
                <a:t>9</a:t>
              </a:r>
              <a:endParaRPr lang="en-NZ" sz="900" b="1">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E41CB1A-956F-3C12-1604-8E42B8173D96}"/>
                </a:ext>
              </a:extLst>
            </p:cNvPr>
            <p:cNvSpPr txBox="1"/>
            <p:nvPr/>
          </p:nvSpPr>
          <p:spPr>
            <a:xfrm>
              <a:off x="9775295" y="1937468"/>
              <a:ext cx="1229098" cy="461665"/>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MELD</a:t>
              </a:r>
              <a:br>
                <a:rPr lang="en-NZ" sz="1200" dirty="0">
                  <a:solidFill>
                    <a:schemeClr val="accent1"/>
                  </a:solidFill>
                  <a:latin typeface="Arial" panose="020B0604020202020204" pitchFamily="34" charset="0"/>
                  <a:cs typeface="Arial" panose="020B0604020202020204" pitchFamily="34" charset="0"/>
                </a:rPr>
              </a:br>
              <a:r>
                <a:rPr lang="en-NZ" sz="1200" dirty="0">
                  <a:solidFill>
                    <a:schemeClr val="accent1"/>
                  </a:solidFill>
                  <a:latin typeface="Arial" panose="020B0604020202020204" pitchFamily="34" charset="0"/>
                  <a:cs typeface="Arial" panose="020B0604020202020204" pitchFamily="34" charset="0"/>
                </a:rPr>
                <a:t>score</a:t>
              </a:r>
            </a:p>
          </p:txBody>
        </p:sp>
        <p:sp>
          <p:nvSpPr>
            <p:cNvPr id="37" name="Oval 36">
              <a:extLst>
                <a:ext uri="{FF2B5EF4-FFF2-40B4-BE49-F238E27FC236}">
                  <a16:creationId xmlns:a16="http://schemas.microsoft.com/office/drawing/2014/main" id="{40BF3E5A-3930-79BE-59ED-93F238E0153E}"/>
                </a:ext>
              </a:extLst>
            </p:cNvPr>
            <p:cNvSpPr/>
            <p:nvPr/>
          </p:nvSpPr>
          <p:spPr>
            <a:xfrm>
              <a:off x="10021135" y="1183107"/>
              <a:ext cx="738257" cy="73825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16</a:t>
              </a:r>
              <a:endParaRPr lang="en-NZ" sz="900" b="1" dirty="0">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3F43B82-C144-436A-FCB2-92DFBE126311}"/>
                </a:ext>
              </a:extLst>
            </p:cNvPr>
            <p:cNvSpPr txBox="1"/>
            <p:nvPr/>
          </p:nvSpPr>
          <p:spPr>
            <a:xfrm>
              <a:off x="8199060" y="3078343"/>
              <a:ext cx="1229098" cy="276999"/>
            </a:xfrm>
            <a:prstGeom prst="rect">
              <a:avLst/>
            </a:prstGeom>
            <a:noFill/>
          </p:spPr>
          <p:txBody>
            <a:bodyPr wrap="square" rtlCol="0">
              <a:spAutoFit/>
            </a:bodyPr>
            <a:lstStyle/>
            <a:p>
              <a:pPr algn="ctr"/>
              <a:r>
                <a:rPr lang="en-NZ" sz="1200">
                  <a:solidFill>
                    <a:schemeClr val="accent1"/>
                  </a:solidFill>
                  <a:latin typeface="Arial" panose="020B0604020202020204" pitchFamily="34" charset="0"/>
                  <a:cs typeface="Arial" panose="020B0604020202020204" pitchFamily="34" charset="0"/>
                </a:rPr>
                <a:t>ACLF</a:t>
              </a:r>
            </a:p>
          </p:txBody>
        </p:sp>
        <p:sp>
          <p:nvSpPr>
            <p:cNvPr id="43" name="Oval 42">
              <a:extLst>
                <a:ext uri="{FF2B5EF4-FFF2-40B4-BE49-F238E27FC236}">
                  <a16:creationId xmlns:a16="http://schemas.microsoft.com/office/drawing/2014/main" id="{21B1D94F-EC53-903E-B217-5DE01D28AA29}"/>
                </a:ext>
              </a:extLst>
            </p:cNvPr>
            <p:cNvSpPr/>
            <p:nvPr/>
          </p:nvSpPr>
          <p:spPr>
            <a:xfrm>
              <a:off x="8424684" y="2341269"/>
              <a:ext cx="738257" cy="73825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23%</a:t>
              </a:r>
            </a:p>
          </p:txBody>
        </p:sp>
        <p:sp>
          <p:nvSpPr>
            <p:cNvPr id="44" name="Oval 43">
              <a:extLst>
                <a:ext uri="{FF2B5EF4-FFF2-40B4-BE49-F238E27FC236}">
                  <a16:creationId xmlns:a16="http://schemas.microsoft.com/office/drawing/2014/main" id="{59B5A044-9303-FD50-7A34-60E69DCC808D}"/>
                </a:ext>
              </a:extLst>
            </p:cNvPr>
            <p:cNvSpPr/>
            <p:nvPr/>
          </p:nvSpPr>
          <p:spPr>
            <a:xfrm>
              <a:off x="9590850" y="2325165"/>
              <a:ext cx="738257" cy="73825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78.5/</a:t>
              </a:r>
              <a:br>
                <a:rPr lang="en-NZ" sz="1400" b="1" dirty="0">
                  <a:solidFill>
                    <a:schemeClr val="bg1"/>
                  </a:solidFill>
                  <a:latin typeface="Arial" panose="020B0604020202020204" pitchFamily="34" charset="0"/>
                  <a:cs typeface="Arial" panose="020B0604020202020204" pitchFamily="34" charset="0"/>
                </a:rPr>
              </a:br>
              <a:r>
                <a:rPr lang="en-NZ" sz="1400" b="1" dirty="0">
                  <a:solidFill>
                    <a:schemeClr val="bg1"/>
                  </a:solidFill>
                  <a:latin typeface="Arial" panose="020B0604020202020204" pitchFamily="34" charset="0"/>
                  <a:cs typeface="Arial" panose="020B0604020202020204" pitchFamily="34" charset="0"/>
                </a:rPr>
                <a:t>21.5%</a:t>
              </a:r>
            </a:p>
          </p:txBody>
        </p:sp>
        <p:sp>
          <p:nvSpPr>
            <p:cNvPr id="45" name="TextBox 44">
              <a:extLst>
                <a:ext uri="{FF2B5EF4-FFF2-40B4-BE49-F238E27FC236}">
                  <a16:creationId xmlns:a16="http://schemas.microsoft.com/office/drawing/2014/main" id="{048C7197-9A5B-FEE9-6E98-7EACD2884460}"/>
                </a:ext>
              </a:extLst>
            </p:cNvPr>
            <p:cNvSpPr txBox="1"/>
            <p:nvPr/>
          </p:nvSpPr>
          <p:spPr>
            <a:xfrm>
              <a:off x="9119610" y="3077476"/>
              <a:ext cx="1692748" cy="276999"/>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Salvage/rescue TIPS</a:t>
              </a:r>
            </a:p>
          </p:txBody>
        </p:sp>
      </p:grpSp>
      <p:grpSp>
        <p:nvGrpSpPr>
          <p:cNvPr id="2" name="Group 1">
            <a:extLst>
              <a:ext uri="{FF2B5EF4-FFF2-40B4-BE49-F238E27FC236}">
                <a16:creationId xmlns:a16="http://schemas.microsoft.com/office/drawing/2014/main" id="{28DE4B83-6DB4-CA43-6B81-BD800F412F31}"/>
              </a:ext>
            </a:extLst>
          </p:cNvPr>
          <p:cNvGrpSpPr/>
          <p:nvPr/>
        </p:nvGrpSpPr>
        <p:grpSpPr>
          <a:xfrm>
            <a:off x="6652065" y="742374"/>
            <a:ext cx="5070199" cy="1205363"/>
            <a:chOff x="6171742" y="2605015"/>
            <a:chExt cx="5070199" cy="1205363"/>
          </a:xfrm>
        </p:grpSpPr>
        <p:graphicFrame>
          <p:nvGraphicFramePr>
            <p:cNvPr id="52" name="Chart 51">
              <a:extLst>
                <a:ext uri="{FF2B5EF4-FFF2-40B4-BE49-F238E27FC236}">
                  <a16:creationId xmlns:a16="http://schemas.microsoft.com/office/drawing/2014/main" id="{2D7B006C-2E36-F418-7089-5EAA4C664A20}"/>
                </a:ext>
              </a:extLst>
            </p:cNvPr>
            <p:cNvGraphicFramePr/>
            <p:nvPr/>
          </p:nvGraphicFramePr>
          <p:xfrm>
            <a:off x="6233059" y="2605015"/>
            <a:ext cx="1086066" cy="1205363"/>
          </p:xfrm>
          <a:graphic>
            <a:graphicData uri="http://schemas.openxmlformats.org/drawingml/2006/chart">
              <c:chart xmlns:c="http://schemas.openxmlformats.org/drawingml/2006/chart" xmlns:r="http://schemas.openxmlformats.org/officeDocument/2006/relationships" r:id="rId3"/>
            </a:graphicData>
          </a:graphic>
        </p:graphicFrame>
        <p:sp>
          <p:nvSpPr>
            <p:cNvPr id="53" name="Content Placeholder 1">
              <a:extLst>
                <a:ext uri="{FF2B5EF4-FFF2-40B4-BE49-F238E27FC236}">
                  <a16:creationId xmlns:a16="http://schemas.microsoft.com/office/drawing/2014/main" id="{65E732CA-C889-1B41-B9C0-465AAE4BBD4A}"/>
                </a:ext>
              </a:extLst>
            </p:cNvPr>
            <p:cNvSpPr txBox="1">
              <a:spLocks/>
            </p:cNvSpPr>
            <p:nvPr/>
          </p:nvSpPr>
          <p:spPr>
            <a:xfrm>
              <a:off x="6171742" y="2789011"/>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b="1" dirty="0">
                  <a:solidFill>
                    <a:schemeClr val="tx2"/>
                  </a:solidFill>
                  <a:latin typeface="Arial" panose="020B0604020202020204" pitchFamily="34" charset="0"/>
                  <a:cs typeface="Arial" panose="020B0604020202020204" pitchFamily="34" charset="0"/>
                </a:rPr>
                <a:t>37</a:t>
              </a:r>
              <a: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t>
              </a:r>
            </a:p>
          </p:txBody>
        </p:sp>
        <p:sp>
          <p:nvSpPr>
            <p:cNvPr id="55" name="TextBox 54">
              <a:extLst>
                <a:ext uri="{FF2B5EF4-FFF2-40B4-BE49-F238E27FC236}">
                  <a16:creationId xmlns:a16="http://schemas.microsoft.com/office/drawing/2014/main" id="{8300CAD3-6383-A664-324C-40671570DE6B}"/>
                </a:ext>
              </a:extLst>
            </p:cNvPr>
            <p:cNvSpPr txBox="1"/>
            <p:nvPr/>
          </p:nvSpPr>
          <p:spPr>
            <a:xfrm>
              <a:off x="7374469" y="2876474"/>
              <a:ext cx="3867472" cy="830997"/>
            </a:xfrm>
            <a:prstGeom prst="rect">
              <a:avLst/>
            </a:prstGeom>
            <a:noFill/>
          </p:spPr>
          <p:txBody>
            <a:bodyPr wrap="square" rtlCol="0">
              <a:spAutoFit/>
            </a:bodyPr>
            <a:lstStyle/>
            <a:p>
              <a:r>
                <a:rPr lang="en-NZ" sz="1600" b="1" dirty="0">
                  <a:latin typeface="Arial" panose="020B0604020202020204" pitchFamily="34" charset="0"/>
                  <a:cs typeface="Arial" panose="020B0604020202020204" pitchFamily="34" charset="0"/>
                </a:rPr>
                <a:t>42-day transplant-free survival </a:t>
              </a:r>
              <a:r>
                <a:rPr lang="en-NZ" sz="1600" dirty="0">
                  <a:latin typeface="Arial" panose="020B0604020202020204" pitchFamily="34" charset="0"/>
                  <a:cs typeface="Arial" panose="020B0604020202020204" pitchFamily="34" charset="0"/>
                </a:rPr>
                <a:t>(among patients with MELD score </a:t>
              </a:r>
              <a:r>
                <a:rPr lang="en-US" sz="1600" dirty="0">
                  <a:latin typeface="Arial" panose="020B0604020202020204" pitchFamily="34" charset="0"/>
                  <a:cs typeface="Arial" panose="020B0604020202020204" pitchFamily="34" charset="0"/>
                </a:rPr>
                <a:t>≥30 and/or lactate ≥12 mM; n=27)</a:t>
              </a:r>
              <a:endParaRPr lang="en-NZ" sz="1600" dirty="0">
                <a:latin typeface="Arial" panose="020B0604020202020204" pitchFamily="34" charset="0"/>
                <a:cs typeface="Arial" panose="020B0604020202020204" pitchFamily="34" charset="0"/>
              </a:endParaRPr>
            </a:p>
          </p:txBody>
        </p:sp>
      </p:grpSp>
      <p:sp>
        <p:nvSpPr>
          <p:cNvPr id="12" name="Content Placeholder 1">
            <a:extLst>
              <a:ext uri="{FF2B5EF4-FFF2-40B4-BE49-F238E27FC236}">
                <a16:creationId xmlns:a16="http://schemas.microsoft.com/office/drawing/2014/main" id="{5E0ADF82-45E8-1FCC-5E7E-61F51ACD1B70}"/>
              </a:ext>
            </a:extLst>
          </p:cNvPr>
          <p:cNvSpPr txBox="1">
            <a:spLocks/>
          </p:cNvSpPr>
          <p:nvPr/>
        </p:nvSpPr>
        <p:spPr>
          <a:xfrm>
            <a:off x="425752" y="998071"/>
            <a:ext cx="4538177" cy="4966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RESULTS</a:t>
            </a:r>
            <a:endParaRPr lang="en-US" sz="2000" dirty="0">
              <a:highlight>
                <a:srgbClr val="826B6A"/>
              </a:highlight>
              <a:latin typeface="Arial" panose="020B0604020202020204" pitchFamily="34" charset="0"/>
              <a:cs typeface="Arial" panose="020B0604020202020204" pitchFamily="34" charset="0"/>
            </a:endParaRPr>
          </a:p>
          <a:p>
            <a:pPr>
              <a:lnSpc>
                <a:spcPct val="100000"/>
              </a:lnSpc>
            </a:pPr>
            <a:endParaRPr lang="en-US" sz="1600" dirty="0"/>
          </a:p>
        </p:txBody>
      </p:sp>
      <p:grpSp>
        <p:nvGrpSpPr>
          <p:cNvPr id="6" name="Group 5">
            <a:extLst>
              <a:ext uri="{FF2B5EF4-FFF2-40B4-BE49-F238E27FC236}">
                <a16:creationId xmlns:a16="http://schemas.microsoft.com/office/drawing/2014/main" id="{775B303D-52C8-03C9-43B5-3035D7FAFDA9}"/>
              </a:ext>
            </a:extLst>
          </p:cNvPr>
          <p:cNvGrpSpPr/>
          <p:nvPr/>
        </p:nvGrpSpPr>
        <p:grpSpPr>
          <a:xfrm>
            <a:off x="6113784" y="1990566"/>
            <a:ext cx="5935424" cy="1755460"/>
            <a:chOff x="6207286" y="829424"/>
            <a:chExt cx="5935424" cy="1755460"/>
          </a:xfrm>
        </p:grpSpPr>
        <p:graphicFrame>
          <p:nvGraphicFramePr>
            <p:cNvPr id="60" name="Chart 59">
              <a:extLst>
                <a:ext uri="{FF2B5EF4-FFF2-40B4-BE49-F238E27FC236}">
                  <a16:creationId xmlns:a16="http://schemas.microsoft.com/office/drawing/2014/main" id="{36304D42-AC8E-332A-2CB7-595FB6D27F1B}"/>
                </a:ext>
              </a:extLst>
            </p:cNvPr>
            <p:cNvGraphicFramePr/>
            <p:nvPr/>
          </p:nvGraphicFramePr>
          <p:xfrm>
            <a:off x="6276070" y="1366811"/>
            <a:ext cx="1086066" cy="1205363"/>
          </p:xfrm>
          <a:graphic>
            <a:graphicData uri="http://schemas.openxmlformats.org/drawingml/2006/chart">
              <c:chart xmlns:c="http://schemas.openxmlformats.org/drawingml/2006/chart" xmlns:r="http://schemas.openxmlformats.org/officeDocument/2006/relationships" r:id="rId4"/>
            </a:graphicData>
          </a:graphic>
        </p:graphicFrame>
        <p:sp>
          <p:nvSpPr>
            <p:cNvPr id="61" name="Content Placeholder 1">
              <a:extLst>
                <a:ext uri="{FF2B5EF4-FFF2-40B4-BE49-F238E27FC236}">
                  <a16:creationId xmlns:a16="http://schemas.microsoft.com/office/drawing/2014/main" id="{0722DB3F-F10D-A6A1-0393-B1B9B11212A2}"/>
                </a:ext>
              </a:extLst>
            </p:cNvPr>
            <p:cNvSpPr txBox="1">
              <a:spLocks/>
            </p:cNvSpPr>
            <p:nvPr/>
          </p:nvSpPr>
          <p:spPr>
            <a:xfrm>
              <a:off x="6207286" y="1550807"/>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b="1" dirty="0">
                  <a:solidFill>
                    <a:schemeClr val="tx2"/>
                  </a:solidFill>
                  <a:latin typeface="Arial" panose="020B0604020202020204" pitchFamily="34" charset="0"/>
                  <a:cs typeface="Arial" panose="020B0604020202020204" pitchFamily="34" charset="0"/>
                </a:rPr>
                <a:t>100</a:t>
              </a:r>
              <a: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t>
              </a:r>
            </a:p>
          </p:txBody>
        </p:sp>
        <p:graphicFrame>
          <p:nvGraphicFramePr>
            <p:cNvPr id="62" name="Chart 61">
              <a:extLst>
                <a:ext uri="{FF2B5EF4-FFF2-40B4-BE49-F238E27FC236}">
                  <a16:creationId xmlns:a16="http://schemas.microsoft.com/office/drawing/2014/main" id="{FC756CA5-8D73-F0D0-A04D-5AEF55A4317D}"/>
                </a:ext>
              </a:extLst>
            </p:cNvPr>
            <p:cNvGraphicFramePr/>
            <p:nvPr/>
          </p:nvGraphicFramePr>
          <p:xfrm>
            <a:off x="9231952" y="1379521"/>
            <a:ext cx="1086066" cy="1205363"/>
          </p:xfrm>
          <a:graphic>
            <a:graphicData uri="http://schemas.openxmlformats.org/drawingml/2006/chart">
              <c:chart xmlns:c="http://schemas.openxmlformats.org/drawingml/2006/chart" xmlns:r="http://schemas.openxmlformats.org/officeDocument/2006/relationships" r:id="rId5"/>
            </a:graphicData>
          </a:graphic>
        </p:graphicFrame>
        <p:sp>
          <p:nvSpPr>
            <p:cNvPr id="63" name="Content Placeholder 1">
              <a:extLst>
                <a:ext uri="{FF2B5EF4-FFF2-40B4-BE49-F238E27FC236}">
                  <a16:creationId xmlns:a16="http://schemas.microsoft.com/office/drawing/2014/main" id="{8F558ED6-A9A6-2725-3A37-A9F90F52AD9A}"/>
                </a:ext>
              </a:extLst>
            </p:cNvPr>
            <p:cNvSpPr txBox="1">
              <a:spLocks/>
            </p:cNvSpPr>
            <p:nvPr/>
          </p:nvSpPr>
          <p:spPr>
            <a:xfrm>
              <a:off x="9156567" y="1563517"/>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b="1" dirty="0">
                  <a:solidFill>
                    <a:schemeClr val="tx2"/>
                  </a:solidFill>
                  <a:latin typeface="Arial" panose="020B0604020202020204" pitchFamily="34" charset="0"/>
                  <a:cs typeface="Arial" panose="020B0604020202020204" pitchFamily="34" charset="0"/>
                </a:rPr>
                <a:t>93.1</a:t>
              </a:r>
              <a: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t>
              </a:r>
            </a:p>
          </p:txBody>
        </p:sp>
        <p:sp>
          <p:nvSpPr>
            <p:cNvPr id="64" name="TextBox 63">
              <a:extLst>
                <a:ext uri="{FF2B5EF4-FFF2-40B4-BE49-F238E27FC236}">
                  <a16:creationId xmlns:a16="http://schemas.microsoft.com/office/drawing/2014/main" id="{5D204ED4-C88E-DC24-3F9E-59A99CB34A02}"/>
                </a:ext>
              </a:extLst>
            </p:cNvPr>
            <p:cNvSpPr txBox="1"/>
            <p:nvPr/>
          </p:nvSpPr>
          <p:spPr>
            <a:xfrm>
              <a:off x="7338343" y="1713830"/>
              <a:ext cx="1975520"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Derivation cohort (n=177)</a:t>
              </a:r>
              <a:endParaRPr lang="en-NZ" sz="16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E05D021B-A2F2-7896-B5C5-92CBA4C78B91}"/>
                </a:ext>
              </a:extLst>
            </p:cNvPr>
            <p:cNvSpPr txBox="1"/>
            <p:nvPr/>
          </p:nvSpPr>
          <p:spPr>
            <a:xfrm>
              <a:off x="10288495" y="1719024"/>
              <a:ext cx="1854215"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Validation cohort</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(n=29)</a:t>
              </a:r>
              <a:endParaRPr lang="en-NZ" sz="16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E7059B6-E706-D007-9A65-5985EFB7051E}"/>
                </a:ext>
              </a:extLst>
            </p:cNvPr>
            <p:cNvSpPr txBox="1"/>
            <p:nvPr/>
          </p:nvSpPr>
          <p:spPr>
            <a:xfrm>
              <a:off x="6570112" y="829424"/>
              <a:ext cx="5172910" cy="584775"/>
            </a:xfrm>
            <a:prstGeom prst="rect">
              <a:avLst/>
            </a:prstGeom>
            <a:noFill/>
          </p:spPr>
          <p:txBody>
            <a:bodyPr wrap="square" rtlCol="0">
              <a:spAutoFit/>
            </a:bodyPr>
            <a:lstStyle/>
            <a:p>
              <a:pPr algn="ctr"/>
              <a:r>
                <a:rPr lang="en-NZ" sz="1600" b="1" dirty="0">
                  <a:solidFill>
                    <a:schemeClr val="accent1"/>
                  </a:solidFill>
                  <a:latin typeface="Arial" panose="020B0604020202020204" pitchFamily="34" charset="0"/>
                  <a:cs typeface="Arial" panose="020B0604020202020204" pitchFamily="34" charset="0"/>
                </a:rPr>
                <a:t>42-day mortality </a:t>
              </a:r>
              <a:r>
                <a:rPr lang="en-US" sz="1600" b="1" dirty="0">
                  <a:solidFill>
                    <a:schemeClr val="accent1"/>
                  </a:solidFill>
                  <a:latin typeface="Arial" panose="020B0604020202020204" pitchFamily="34" charset="0"/>
                  <a:cs typeface="Arial" panose="020B0604020202020204" pitchFamily="34" charset="0"/>
                </a:rPr>
                <a:t>among patients with a futility score derived from independent risk factors ≥90</a:t>
              </a:r>
              <a:endParaRPr lang="en-NZ" sz="1600" b="1" dirty="0">
                <a:solidFill>
                  <a:schemeClr val="accent1"/>
                </a:solidFill>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id="{3A1453B4-C0CB-B0A4-4DD8-BB505D717469}"/>
              </a:ext>
            </a:extLst>
          </p:cNvPr>
          <p:cNvCxnSpPr>
            <a:cxnSpLocks/>
          </p:cNvCxnSpPr>
          <p:nvPr/>
        </p:nvCxnSpPr>
        <p:spPr>
          <a:xfrm>
            <a:off x="6096000" y="3877414"/>
            <a:ext cx="52652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hlinkClick r:id="rId6" action="ppaction://hlinksldjump"/>
            <a:extLst>
              <a:ext uri="{FF2B5EF4-FFF2-40B4-BE49-F238E27FC236}">
                <a16:creationId xmlns:a16="http://schemas.microsoft.com/office/drawing/2014/main" id="{6DD9E18E-8392-2BDE-AC81-587B7E3D1456}"/>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85601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00FCB-9681-B364-D577-1AA7E5BFC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CFB45-14D3-BAFF-3286-EB5C4799CB8C}"/>
              </a:ext>
            </a:extLst>
          </p:cNvPr>
          <p:cNvSpPr>
            <a:spLocks noGrp="1"/>
          </p:cNvSpPr>
          <p:nvPr>
            <p:ph type="ctrTitle"/>
          </p:nvPr>
        </p:nvSpPr>
        <p:spPr>
          <a:xfrm>
            <a:off x="2897204" y="2670061"/>
            <a:ext cx="9047119" cy="1517877"/>
          </a:xfrm>
        </p:spPr>
        <p:txBody>
          <a:bodyPr>
            <a:normAutofit/>
          </a:bodyPr>
          <a:lstStyle/>
          <a:p>
            <a:pPr algn="r"/>
            <a:r>
              <a:rPr lang="en-GB" sz="4900" dirty="0"/>
              <a:t>ACLF and critical illness</a:t>
            </a:r>
            <a:endParaRPr lang="en-US" sz="4900" dirty="0"/>
          </a:p>
        </p:txBody>
      </p:sp>
    </p:spTree>
    <p:extLst>
      <p:ext uri="{BB962C8B-B14F-4D97-AF65-F5344CB8AC3E}">
        <p14:creationId xmlns:p14="http://schemas.microsoft.com/office/powerpoint/2010/main" val="426680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1">
            <a:extLst>
              <a:ext uri="{FF2B5EF4-FFF2-40B4-BE49-F238E27FC236}">
                <a16:creationId xmlns:a16="http://schemas.microsoft.com/office/drawing/2014/main" id="{3DEA88DD-2CE1-7C80-EC54-3D4ABBF2E88C}"/>
              </a:ext>
            </a:extLst>
          </p:cNvPr>
          <p:cNvSpPr/>
          <p:nvPr/>
        </p:nvSpPr>
        <p:spPr>
          <a:xfrm flipH="1">
            <a:off x="5824731" y="5097368"/>
            <a:ext cx="2665238" cy="706163"/>
          </a:xfrm>
          <a:prstGeom prst="rect">
            <a:avLst/>
          </a:prstGeom>
          <a:solidFill>
            <a:srgbClr val="FFFFFF"/>
          </a:solidFill>
          <a:ln w="12701" cap="flat">
            <a:solidFill>
              <a:srgbClr val="CEC3C3"/>
            </a:solidFill>
            <a:prstDash val="solid"/>
            <a:miter/>
          </a:ln>
        </p:spPr>
        <p:txBody>
          <a:bodyPr vert="horz" wrap="square" lIns="251999"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dirty="0">
                <a:solidFill>
                  <a:srgbClr val="004B87"/>
                </a:solidFill>
                <a:uFillTx/>
                <a:latin typeface="Arial"/>
              </a:rPr>
              <a:t>External validation cohort</a:t>
            </a:r>
            <a:br>
              <a:rPr lang="en-GB" sz="1300" b="1" i="0" u="none" strike="noStrike" kern="1200" cap="none" spc="0" baseline="0" dirty="0">
                <a:solidFill>
                  <a:srgbClr val="004B87"/>
                </a:solidFill>
                <a:uFillTx/>
                <a:latin typeface="Arial"/>
              </a:rPr>
            </a:br>
            <a:r>
              <a:rPr lang="en-GB" sz="1300" b="0" i="0" u="none" strike="noStrike" kern="1200" cap="none" spc="0" baseline="0" dirty="0">
                <a:solidFill>
                  <a:srgbClr val="004B87"/>
                </a:solidFill>
                <a:uFillTx/>
                <a:latin typeface="Arial"/>
              </a:rPr>
              <a:t>Hospital Clinic of Barcelona</a:t>
            </a:r>
            <a:br>
              <a:rPr lang="en-GB" sz="1300" b="0" i="0" u="none" strike="noStrike" kern="1200" cap="none" spc="0" baseline="0" dirty="0">
                <a:solidFill>
                  <a:srgbClr val="004B87"/>
                </a:solidFill>
                <a:uFillTx/>
                <a:latin typeface="Arial"/>
              </a:rPr>
            </a:br>
            <a:r>
              <a:rPr lang="en-GB" sz="1300" b="0" i="0" u="none" strike="noStrike" kern="1200" cap="none" spc="0" baseline="0" dirty="0">
                <a:solidFill>
                  <a:srgbClr val="004B87"/>
                </a:solidFill>
                <a:uFillTx/>
                <a:latin typeface="Arial"/>
              </a:rPr>
              <a:t>(n=379)</a:t>
            </a:r>
          </a:p>
        </p:txBody>
      </p:sp>
      <p:sp>
        <p:nvSpPr>
          <p:cNvPr id="7" name="Text Placeholder 3">
            <a:extLst>
              <a:ext uri="{FF2B5EF4-FFF2-40B4-BE49-F238E27FC236}">
                <a16:creationId xmlns:a16="http://schemas.microsoft.com/office/drawing/2014/main" id="{9E7D1ACA-6751-C1DF-9BDF-D08707BA3BE4}"/>
              </a:ext>
            </a:extLst>
          </p:cNvPr>
          <p:cNvSpPr txBox="1"/>
          <p:nvPr/>
        </p:nvSpPr>
        <p:spPr>
          <a:xfrm>
            <a:off x="190495" y="6099887"/>
            <a:ext cx="7469295" cy="642220"/>
          </a:xfrm>
          <a:prstGeom prst="rect">
            <a:avLst/>
          </a:prstGeom>
          <a:noFill/>
          <a:ln cap="flat">
            <a:noFill/>
          </a:ln>
        </p:spPr>
        <p:txBody>
          <a:bodyPr vert="horz" wrap="square" lIns="91440" tIns="45720" rIns="91440" bIns="45720" anchor="b" anchorCtr="0" compatLnSpc="1">
            <a:noAutofit/>
          </a:bodyPr>
          <a:lstStyle/>
          <a:p>
            <a:pPr>
              <a:lnSpc>
                <a:spcPct val="90000"/>
              </a:lnSpc>
              <a:defRPr sz="1800" b="0" i="0" u="none" strike="noStrike" kern="0" cap="none" spc="0" baseline="0">
                <a:solidFill>
                  <a:srgbClr val="000000"/>
                </a:solidFill>
                <a:uFillTx/>
              </a:defRPr>
            </a:pPr>
            <a:r>
              <a:rPr lang="en-GB" sz="1100" dirty="0">
                <a:solidFill>
                  <a:srgbClr val="004B87"/>
                </a:solidFill>
                <a:latin typeface="Arial" panose="020B0604020202020204" pitchFamily="34" charset="0"/>
                <a:cs typeface="Arial" panose="020B0604020202020204" pitchFamily="34" charset="0"/>
              </a:rPr>
              <a:t>*Discrimination ability of 24-hour percentage </a:t>
            </a:r>
            <a:r>
              <a:rPr lang="en-GB" sz="1100" dirty="0" err="1">
                <a:solidFill>
                  <a:srgbClr val="004B87"/>
                </a:solidFill>
                <a:latin typeface="Arial" panose="020B0604020202020204" pitchFamily="34" charset="0"/>
                <a:cs typeface="Arial" panose="020B0604020202020204" pitchFamily="34" charset="0"/>
              </a:rPr>
              <a:t>sCr</a:t>
            </a:r>
            <a:r>
              <a:rPr lang="en-GB" sz="1100" dirty="0">
                <a:solidFill>
                  <a:srgbClr val="004B87"/>
                </a:solidFill>
                <a:latin typeface="Arial" panose="020B0604020202020204" pitchFamily="34" charset="0"/>
                <a:cs typeface="Arial" panose="020B0604020202020204" pitchFamily="34" charset="0"/>
              </a:rPr>
              <a:t> changes to predict</a:t>
            </a:r>
          </a:p>
          <a:p>
            <a:pPr>
              <a:lnSpc>
                <a:spcPct val="90000"/>
              </a:lnSpc>
              <a:defRPr sz="1800" b="0" i="0" u="none" strike="noStrike" kern="0" cap="none" spc="0" baseline="0">
                <a:solidFill>
                  <a:srgbClr val="000000"/>
                </a:solidFill>
                <a:uFillTx/>
              </a:defRPr>
            </a:pPr>
            <a:r>
              <a:rPr lang="en-GB" sz="1100" dirty="0">
                <a:solidFill>
                  <a:srgbClr val="004B87"/>
                </a:solidFill>
                <a:latin typeface="Arial" panose="020B0604020202020204" pitchFamily="34" charset="0"/>
                <a:cs typeface="Arial" panose="020B0604020202020204" pitchFamily="34" charset="0"/>
              </a:rPr>
              <a:t> 48-hour response was assessed by the </a:t>
            </a:r>
            <a:r>
              <a:rPr lang="en-GB" sz="1100" dirty="0" err="1">
                <a:solidFill>
                  <a:srgbClr val="004B87"/>
                </a:solidFill>
                <a:latin typeface="Arial" panose="020B0604020202020204" pitchFamily="34" charset="0"/>
                <a:cs typeface="Arial" panose="020B0604020202020204" pitchFamily="34" charset="0"/>
              </a:rPr>
              <a:t>AUROC</a:t>
            </a:r>
            <a:r>
              <a:rPr lang="en-GB" sz="1100" dirty="0">
                <a:solidFill>
                  <a:srgbClr val="004B87"/>
                </a:solidFill>
                <a:latin typeface="Arial" panose="020B0604020202020204" pitchFamily="34" charset="0"/>
                <a:cs typeface="Arial" panose="020B0604020202020204" pitchFamily="34" charset="0"/>
              </a:rPr>
              <a:t>, and optimal cut-offs </a:t>
            </a:r>
          </a:p>
          <a:p>
            <a:pPr>
              <a:lnSpc>
                <a:spcPct val="90000"/>
              </a:lnSpc>
              <a:defRPr sz="1800" b="0" i="0" u="none" strike="noStrike" kern="0" cap="none" spc="0" baseline="0">
                <a:solidFill>
                  <a:srgbClr val="000000"/>
                </a:solidFill>
                <a:uFillTx/>
              </a:defRPr>
            </a:pPr>
            <a:r>
              <a:rPr lang="en-GB" sz="1100" dirty="0">
                <a:solidFill>
                  <a:srgbClr val="004B87"/>
                </a:solidFill>
                <a:latin typeface="Arial" panose="020B0604020202020204" pitchFamily="34" charset="0"/>
                <a:cs typeface="Arial" panose="020B0604020202020204" pitchFamily="34" charset="0"/>
              </a:rPr>
              <a:t>for response and non-response were identified using an LR-based </a:t>
            </a:r>
          </a:p>
          <a:p>
            <a:pPr>
              <a:lnSpc>
                <a:spcPct val="90000"/>
              </a:lnSpc>
              <a:defRPr sz="1800" b="0" i="0" u="none" strike="noStrike" kern="0" cap="none" spc="0" baseline="0">
                <a:solidFill>
                  <a:srgbClr val="000000"/>
                </a:solidFill>
                <a:uFillTx/>
              </a:defRPr>
            </a:pPr>
            <a:r>
              <a:rPr lang="en-GB" sz="1100" dirty="0">
                <a:solidFill>
                  <a:srgbClr val="004B87"/>
                </a:solidFill>
                <a:latin typeface="Arial" panose="020B0604020202020204" pitchFamily="34" charset="0"/>
                <a:cs typeface="Arial" panose="020B0604020202020204" pitchFamily="34" charset="0"/>
              </a:rPr>
              <a:t>approach (LR+≥6 and LR−≤0.2). </a:t>
            </a:r>
            <a:br>
              <a:rPr lang="it-IT" sz="1100" kern="0" dirty="0">
                <a:solidFill>
                  <a:srgbClr val="000000"/>
                </a:solidFill>
                <a:latin typeface="Arial" panose="020B0604020202020204" pitchFamily="34" charset="0"/>
                <a:cs typeface="Arial" panose="020B0604020202020204" pitchFamily="34" charset="0"/>
              </a:rPr>
            </a:br>
            <a:r>
              <a:rPr lang="en-GB" sz="1100" b="0" i="0" u="none" strike="noStrike" kern="1200" cap="none" spc="0" baseline="0" dirty="0">
                <a:solidFill>
                  <a:srgbClr val="004B87"/>
                </a:solidFill>
                <a:uFillTx/>
                <a:latin typeface="Arial" panose="020B0604020202020204" pitchFamily="34" charset="0"/>
                <a:cs typeface="Arial" panose="020B0604020202020204" pitchFamily="34" charset="0"/>
              </a:rPr>
              <a:t>1. Nadim MK, et al. </a:t>
            </a:r>
            <a:r>
              <a:rPr lang="en-GB" sz="1100" b="0" i="1" u="none" strike="noStrike" kern="1200" cap="none" spc="0" baseline="0" dirty="0">
                <a:solidFill>
                  <a:srgbClr val="004B87"/>
                </a:solidFill>
                <a:uFillTx/>
                <a:latin typeface="Arial" panose="020B0604020202020204" pitchFamily="34" charset="0"/>
                <a:cs typeface="Arial" panose="020B0604020202020204" pitchFamily="34" charset="0"/>
              </a:rPr>
              <a:t>J Hepatol</a:t>
            </a:r>
            <a:r>
              <a:rPr lang="en-GB" sz="1100" b="0" i="0" u="none" strike="noStrike" kern="1200" cap="none" spc="0" baseline="0" dirty="0">
                <a:solidFill>
                  <a:srgbClr val="004B87"/>
                </a:solidFill>
                <a:uFillTx/>
                <a:latin typeface="Arial" panose="020B0604020202020204" pitchFamily="34" charset="0"/>
                <a:cs typeface="Arial" panose="020B0604020202020204" pitchFamily="34" charset="0"/>
              </a:rPr>
              <a:t> 2024;81:163–183.</a:t>
            </a:r>
            <a:br>
              <a:rPr lang="en-GB" sz="1100" b="0" i="0" u="none" strike="noStrike" kern="1200" cap="none" spc="0" baseline="0" dirty="0">
                <a:solidFill>
                  <a:srgbClr val="004B87"/>
                </a:solidFill>
                <a:uFillTx/>
                <a:latin typeface="Arial" panose="020B0604020202020204" pitchFamily="34" charset="0"/>
                <a:cs typeface="Arial" panose="020B0604020202020204" pitchFamily="34" charset="0"/>
              </a:rPr>
            </a:br>
            <a:r>
              <a:rPr lang="en-GB" sz="1100" b="0" i="0" u="none" strike="noStrike" kern="1200" cap="none" spc="0" baseline="0" dirty="0" err="1">
                <a:solidFill>
                  <a:srgbClr val="004B87"/>
                </a:solidFill>
                <a:uFillTx/>
                <a:latin typeface="Arial" panose="020B0604020202020204" pitchFamily="34" charset="0"/>
                <a:cs typeface="Arial" panose="020B0604020202020204" pitchFamily="34" charset="0"/>
              </a:rPr>
              <a:t>Incicco</a:t>
            </a:r>
            <a:r>
              <a:rPr lang="en-GB" sz="1100" b="0" i="0" u="none" strike="noStrike" kern="1200" cap="none" spc="0" baseline="0" dirty="0">
                <a:solidFill>
                  <a:srgbClr val="004B87"/>
                </a:solidFill>
                <a:uFillTx/>
                <a:latin typeface="Arial" panose="020B0604020202020204" pitchFamily="34" charset="0"/>
                <a:cs typeface="Arial" panose="020B0604020202020204" pitchFamily="34" charset="0"/>
              </a:rPr>
              <a:t> S, et al. EASL 2026; OS-041.</a:t>
            </a:r>
          </a:p>
        </p:txBody>
      </p:sp>
      <p:sp>
        <p:nvSpPr>
          <p:cNvPr id="8" name="Content Placeholder 1">
            <a:extLst>
              <a:ext uri="{FF2B5EF4-FFF2-40B4-BE49-F238E27FC236}">
                <a16:creationId xmlns:a16="http://schemas.microsoft.com/office/drawing/2014/main" id="{47E04E17-7DE3-962E-5E5E-4E3610F74B13}"/>
              </a:ext>
            </a:extLst>
          </p:cNvPr>
          <p:cNvSpPr txBox="1"/>
          <p:nvPr/>
        </p:nvSpPr>
        <p:spPr>
          <a:xfrm>
            <a:off x="425753" y="998067"/>
            <a:ext cx="4606161" cy="4622401"/>
          </a:xfrm>
          <a:prstGeom prst="rect">
            <a:avLst/>
          </a:prstGeom>
          <a:noFill/>
          <a:ln cap="flat">
            <a:noFill/>
          </a:ln>
        </p:spPr>
        <p:txBody>
          <a:bodyPr vert="horz" wrap="square" lIns="91440" tIns="45720" rIns="91440" bIns="45720" anchor="t" anchorCtr="0" compatLnSpc="1">
            <a:noAutofit/>
          </a:bodyPr>
          <a:lstStyle/>
          <a:p>
            <a:r>
              <a:rPr lang="en-GB" sz="2000" b="1"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dirty="0">
              <a:highlight>
                <a:srgbClr val="826B6A"/>
              </a:highlight>
              <a:latin typeface="Arial" panose="020B0604020202020204" pitchFamily="34" charset="0"/>
              <a:cs typeface="Arial" panose="020B0604020202020204" pitchFamily="34" charset="0"/>
            </a:endParaRPr>
          </a:p>
          <a:p>
            <a:pPr marL="228600" marR="0" lvl="0" indent="-228600" algn="l" defTabSz="914400" rtl="0" fontAlgn="auto" hangingPunct="1">
              <a:lnSpc>
                <a:spcPct val="10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4B87"/>
                </a:solidFill>
                <a:uFillTx/>
                <a:latin typeface="Arial" pitchFamily="34"/>
                <a:cs typeface="Arial" pitchFamily="34"/>
              </a:rPr>
              <a:t>The ADQI/ICA consensus statement</a:t>
            </a:r>
            <a:r>
              <a:rPr lang="en-GB" sz="1600" b="0" i="0" u="none" strike="noStrike" kern="1200" cap="none" spc="0" baseline="30000" dirty="0">
                <a:solidFill>
                  <a:srgbClr val="004B87"/>
                </a:solidFill>
                <a:uFillTx/>
                <a:latin typeface="Arial" pitchFamily="34"/>
                <a:cs typeface="Arial" pitchFamily="34"/>
              </a:rPr>
              <a:t>1</a:t>
            </a:r>
            <a:r>
              <a:rPr lang="en-GB" sz="1600" b="0" i="0" u="none" strike="noStrike" kern="1200" cap="none" spc="0" baseline="0" dirty="0">
                <a:solidFill>
                  <a:srgbClr val="004B87"/>
                </a:solidFill>
                <a:uFillTx/>
                <a:latin typeface="Arial" pitchFamily="34"/>
                <a:cs typeface="Arial" pitchFamily="34"/>
              </a:rPr>
              <a:t> suggests shortening albumin expansion </a:t>
            </a:r>
            <a:br>
              <a:rPr lang="en-GB" sz="1600" b="0" i="0" u="none" strike="noStrike" kern="1200" cap="none" spc="0" baseline="0" dirty="0">
                <a:solidFill>
                  <a:srgbClr val="004B87"/>
                </a:solidFill>
                <a:uFillTx/>
                <a:latin typeface="Arial" pitchFamily="34"/>
                <a:cs typeface="Arial" pitchFamily="34"/>
              </a:rPr>
            </a:br>
            <a:r>
              <a:rPr lang="en-GB" sz="1600" b="0" i="0" u="none" strike="noStrike" kern="1200" cap="none" spc="0" baseline="0" dirty="0">
                <a:solidFill>
                  <a:srgbClr val="004B87"/>
                </a:solidFill>
                <a:uFillTx/>
                <a:latin typeface="Arial" pitchFamily="34"/>
                <a:cs typeface="Arial" pitchFamily="34"/>
              </a:rPr>
              <a:t>from 48 to 24 hours in patients with cirrhosis and AKI</a:t>
            </a:r>
          </a:p>
          <a:p>
            <a:pPr marL="228600" marR="0" lvl="0" indent="-228600" algn="l" defTabSz="914400" rtl="0" fontAlgn="auto" hangingPunct="1">
              <a:lnSpc>
                <a:spcPct val="10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4B87"/>
                </a:solidFill>
                <a:uFillTx/>
                <a:latin typeface="Arial" pitchFamily="34"/>
                <a:cs typeface="Arial" pitchFamily="34"/>
              </a:rPr>
              <a:t>However, a substantial proportion of responses occur between 24 and 48 hours, leading to an overdiagnosis of HRS-AKI</a:t>
            </a:r>
          </a:p>
          <a:p>
            <a:pPr marL="228600" marR="0" lvl="0" indent="-228600" algn="l" defTabSz="914400" rtl="0" fontAlgn="auto" hangingPunct="1">
              <a:lnSpc>
                <a:spcPct val="10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1600" b="1" i="0" u="none" strike="noStrike" kern="1200" cap="none" spc="0" baseline="0" dirty="0">
                <a:solidFill>
                  <a:srgbClr val="004B87"/>
                </a:solidFill>
                <a:uFillTx/>
                <a:latin typeface="Arial" pitchFamily="34"/>
                <a:cs typeface="Arial" pitchFamily="34"/>
              </a:rPr>
              <a:t>AIM: </a:t>
            </a:r>
            <a:r>
              <a:rPr lang="en-GB" sz="1600" b="0" i="0" u="none" strike="noStrike" kern="1200" cap="none" spc="0" baseline="0" dirty="0">
                <a:solidFill>
                  <a:srgbClr val="004B87"/>
                </a:solidFill>
                <a:uFillTx/>
                <a:latin typeface="Arial" pitchFamily="34"/>
                <a:cs typeface="Arial" pitchFamily="34"/>
              </a:rPr>
              <a:t>To develop and validate new criteria to </a:t>
            </a:r>
            <a:br>
              <a:rPr lang="en-GB" sz="1600" b="0" i="0" u="none" strike="noStrike" kern="1200" cap="none" spc="0" baseline="0" dirty="0">
                <a:solidFill>
                  <a:srgbClr val="004B87"/>
                </a:solidFill>
                <a:uFillTx/>
                <a:latin typeface="Arial" pitchFamily="34"/>
                <a:cs typeface="Arial" pitchFamily="34"/>
              </a:rPr>
            </a:br>
            <a:r>
              <a:rPr lang="en-GB" sz="1600" b="0" i="0" u="none" strike="noStrike" kern="1200" cap="none" spc="0" baseline="0" dirty="0">
                <a:solidFill>
                  <a:srgbClr val="004B87"/>
                </a:solidFill>
                <a:uFillTx/>
                <a:latin typeface="Arial" pitchFamily="34"/>
                <a:cs typeface="Arial" pitchFamily="34"/>
              </a:rPr>
              <a:t>assess AKI response after 24 hours of </a:t>
            </a:r>
            <a:br>
              <a:rPr lang="en-GB" sz="1600" b="0" i="0" u="none" strike="noStrike" kern="1200" cap="none" spc="0" baseline="0" dirty="0">
                <a:solidFill>
                  <a:srgbClr val="004B87"/>
                </a:solidFill>
                <a:uFillTx/>
                <a:latin typeface="Arial" pitchFamily="34"/>
                <a:cs typeface="Arial" pitchFamily="34"/>
              </a:rPr>
            </a:br>
            <a:r>
              <a:rPr lang="en-GB" sz="1600" b="0" i="0" u="none" strike="noStrike" kern="1200" cap="none" spc="0" baseline="0" dirty="0">
                <a:solidFill>
                  <a:srgbClr val="004B87"/>
                </a:solidFill>
                <a:uFillTx/>
                <a:latin typeface="Arial" pitchFamily="34"/>
                <a:cs typeface="Arial" pitchFamily="34"/>
              </a:rPr>
              <a:t>albumin expansion</a:t>
            </a:r>
          </a:p>
        </p:txBody>
      </p:sp>
      <p:cxnSp>
        <p:nvCxnSpPr>
          <p:cNvPr id="9" name="Straight Connector 5">
            <a:extLst>
              <a:ext uri="{FF2B5EF4-FFF2-40B4-BE49-F238E27FC236}">
                <a16:creationId xmlns:a16="http://schemas.microsoft.com/office/drawing/2014/main" id="{259A7043-A13B-AD12-8714-97E970C338F4}"/>
              </a:ext>
            </a:extLst>
          </p:cNvPr>
          <p:cNvCxnSpPr>
            <a:cxnSpLocks/>
          </p:cNvCxnSpPr>
          <p:nvPr/>
        </p:nvCxnSpPr>
        <p:spPr>
          <a:xfrm>
            <a:off x="5021528" y="1369971"/>
            <a:ext cx="0" cy="4624907"/>
          </a:xfrm>
          <a:prstGeom prst="straightConnector1">
            <a:avLst/>
          </a:prstGeom>
          <a:noFill/>
          <a:ln w="12701" cap="flat">
            <a:solidFill>
              <a:srgbClr val="004B87"/>
            </a:solidFill>
            <a:prstDash val="solid"/>
            <a:miter/>
          </a:ln>
        </p:spPr>
      </p:cxnSp>
      <p:sp>
        <p:nvSpPr>
          <p:cNvPr id="10" name="Content Placeholder 9">
            <a:extLst>
              <a:ext uri="{FF2B5EF4-FFF2-40B4-BE49-F238E27FC236}">
                <a16:creationId xmlns:a16="http://schemas.microsoft.com/office/drawing/2014/main" id="{42D20FE4-7890-0D79-4DC9-1EDB490AB2E6}"/>
              </a:ext>
            </a:extLst>
          </p:cNvPr>
          <p:cNvSpPr txBox="1"/>
          <p:nvPr/>
        </p:nvSpPr>
        <p:spPr>
          <a:xfrm>
            <a:off x="5211851" y="996906"/>
            <a:ext cx="2195785" cy="45243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FFFFFF"/>
                </a:solidFill>
                <a:highlight>
                  <a:srgbClr val="826B6A"/>
                </a:highlight>
                <a:uFillTx/>
                <a:latin typeface="Arial" pitchFamily="34"/>
                <a:cs typeface="Arial" pitchFamily="34"/>
              </a:rPr>
              <a:t>METHODS</a:t>
            </a:r>
          </a:p>
        </p:txBody>
      </p:sp>
      <p:sp>
        <p:nvSpPr>
          <p:cNvPr id="11" name="Rectangle 57">
            <a:extLst>
              <a:ext uri="{FF2B5EF4-FFF2-40B4-BE49-F238E27FC236}">
                <a16:creationId xmlns:a16="http://schemas.microsoft.com/office/drawing/2014/main" id="{5B4D0312-CBC7-45B5-EA72-F42C33EB9F31}"/>
              </a:ext>
            </a:extLst>
          </p:cNvPr>
          <p:cNvSpPr/>
          <p:nvPr/>
        </p:nvSpPr>
        <p:spPr>
          <a:xfrm>
            <a:off x="6550240" y="1521973"/>
            <a:ext cx="4282080" cy="396465"/>
          </a:xfrm>
          <a:prstGeom prst="rect">
            <a:avLst/>
          </a:prstGeom>
          <a:solidFill>
            <a:srgbClr val="826B6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FFFFFF"/>
                </a:solidFill>
                <a:uFillTx/>
                <a:latin typeface="Arial"/>
              </a:rPr>
              <a:t>Hospital of Padova </a:t>
            </a:r>
            <a:endParaRPr lang="en-GB" sz="1400" b="0" i="0" u="none" strike="noStrike" kern="1200" cap="none" spc="0" baseline="0" dirty="0">
              <a:solidFill>
                <a:srgbClr val="FFFFFF"/>
              </a:solidFill>
              <a:uFillTx/>
              <a:latin typeface="HelveticaNeueLT Pro 55 Roman"/>
            </a:endParaRPr>
          </a:p>
        </p:txBody>
      </p:sp>
      <p:sp>
        <p:nvSpPr>
          <p:cNvPr id="12" name="Oval 56">
            <a:extLst>
              <a:ext uri="{FF2B5EF4-FFF2-40B4-BE49-F238E27FC236}">
                <a16:creationId xmlns:a16="http://schemas.microsoft.com/office/drawing/2014/main" id="{8E80D02E-8772-BA1F-6021-4BFE0730A2C3}"/>
              </a:ext>
            </a:extLst>
          </p:cNvPr>
          <p:cNvSpPr/>
          <p:nvPr/>
        </p:nvSpPr>
        <p:spPr>
          <a:xfrm>
            <a:off x="6344957" y="1403741"/>
            <a:ext cx="638671" cy="6320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6E1E1"/>
          </a:solidFill>
          <a:ln cap="flat">
            <a:solidFill>
              <a:schemeClr val="bg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HelveticaNeueLT Pro 55 Roman"/>
            </a:endParaRPr>
          </a:p>
        </p:txBody>
      </p:sp>
      <p:sp>
        <p:nvSpPr>
          <p:cNvPr id="13" name="Title 1">
            <a:extLst>
              <a:ext uri="{FF2B5EF4-FFF2-40B4-BE49-F238E27FC236}">
                <a16:creationId xmlns:a16="http://schemas.microsoft.com/office/drawing/2014/main" id="{4E0B779E-4840-7359-D64D-9EAFBB364BD7}"/>
              </a:ext>
            </a:extLst>
          </p:cNvPr>
          <p:cNvSpPr txBox="1">
            <a:spLocks noGrp="1"/>
          </p:cNvSpPr>
          <p:nvPr>
            <p:ph type="title"/>
          </p:nvPr>
        </p:nvSpPr>
        <p:spPr>
          <a:xfrm>
            <a:off x="838203" y="-106180"/>
            <a:ext cx="10515600" cy="838943"/>
          </a:xfrm>
        </p:spPr>
        <p:txBody>
          <a:bodyPr>
            <a:noAutofit/>
          </a:bodyPr>
          <a:lstStyle/>
          <a:p>
            <a:pPr lvl="0"/>
            <a:r>
              <a:rPr lang="en-GB" sz="2400" dirty="0">
                <a:latin typeface="Arial" pitchFamily="34"/>
                <a:cs typeface="Arial" pitchFamily="34"/>
              </a:rPr>
              <a:t>Development of new criteria for response to plasma volume expansion at </a:t>
            </a:r>
            <a:br>
              <a:rPr lang="en-GB" sz="2400" dirty="0">
                <a:latin typeface="Arial" pitchFamily="34"/>
                <a:cs typeface="Arial" pitchFamily="34"/>
              </a:rPr>
            </a:br>
            <a:r>
              <a:rPr lang="en-GB" sz="2400" dirty="0">
                <a:latin typeface="Arial" pitchFamily="34"/>
                <a:cs typeface="Arial" pitchFamily="34"/>
              </a:rPr>
              <a:t>24 hours in patients with cirrhosis and AKI</a:t>
            </a:r>
            <a:endParaRPr lang="en-GB" sz="2400" baseline="30000" dirty="0">
              <a:latin typeface="Arial" pitchFamily="34"/>
              <a:cs typeface="Arial" pitchFamily="34"/>
            </a:endParaRPr>
          </a:p>
        </p:txBody>
      </p:sp>
      <p:pic>
        <p:nvPicPr>
          <p:cNvPr id="14" name="Graphic 11">
            <a:extLst>
              <a:ext uri="{FF2B5EF4-FFF2-40B4-BE49-F238E27FC236}">
                <a16:creationId xmlns:a16="http://schemas.microsoft.com/office/drawing/2014/main" id="{774445B6-9FE4-14C2-A124-BD535487C2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33370" y="1462655"/>
            <a:ext cx="470513" cy="470513"/>
          </a:xfrm>
          <a:prstGeom prst="rect">
            <a:avLst/>
          </a:prstGeom>
          <a:noFill/>
          <a:ln cap="flat">
            <a:noFill/>
          </a:ln>
        </p:spPr>
      </p:pic>
      <p:sp>
        <p:nvSpPr>
          <p:cNvPr id="15" name="Rectangle 12">
            <a:extLst>
              <a:ext uri="{FF2B5EF4-FFF2-40B4-BE49-F238E27FC236}">
                <a16:creationId xmlns:a16="http://schemas.microsoft.com/office/drawing/2014/main" id="{10329633-D249-1514-CCF1-BB67A4571961}"/>
              </a:ext>
            </a:extLst>
          </p:cNvPr>
          <p:cNvSpPr/>
          <p:nvPr/>
        </p:nvSpPr>
        <p:spPr>
          <a:xfrm flipH="1">
            <a:off x="6779398" y="2402695"/>
            <a:ext cx="3823755" cy="460217"/>
          </a:xfrm>
          <a:prstGeom prst="rect">
            <a:avLst/>
          </a:prstGeom>
          <a:solidFill>
            <a:srgbClr val="CEC3C3"/>
          </a:solidFill>
          <a:ln w="12701" cap="flat">
            <a:solidFill>
              <a:srgbClr val="CEC3C3"/>
            </a:solidFill>
            <a:prstDash val="solid"/>
            <a:miter/>
          </a:ln>
        </p:spPr>
        <p:txBody>
          <a:bodyPr vert="horz" wrap="square" lIns="251999"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dirty="0">
                <a:solidFill>
                  <a:srgbClr val="004B87"/>
                </a:solidFill>
                <a:uFillTx/>
                <a:latin typeface="Arial"/>
              </a:rPr>
              <a:t>Decompensated cirrhosis and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dirty="0">
                <a:solidFill>
                  <a:srgbClr val="004B87"/>
                </a:solidFill>
                <a:uFillTx/>
                <a:latin typeface="Arial"/>
              </a:rPr>
              <a:t>AKI stage ≥1b </a:t>
            </a:r>
            <a:r>
              <a:rPr lang="en-GB" sz="1300" b="0" i="0" u="none" strike="noStrike" kern="1200" cap="none" spc="0" baseline="0" dirty="0">
                <a:solidFill>
                  <a:srgbClr val="004B87"/>
                </a:solidFill>
                <a:uFillTx/>
                <a:latin typeface="Arial"/>
              </a:rPr>
              <a:t>(n=387) </a:t>
            </a:r>
          </a:p>
        </p:txBody>
      </p:sp>
      <p:sp>
        <p:nvSpPr>
          <p:cNvPr id="16" name="Oval 13">
            <a:extLst>
              <a:ext uri="{FF2B5EF4-FFF2-40B4-BE49-F238E27FC236}">
                <a16:creationId xmlns:a16="http://schemas.microsoft.com/office/drawing/2014/main" id="{E737D632-45F1-B6EC-D6B3-76C9AEB4F879}"/>
              </a:ext>
            </a:extLst>
          </p:cNvPr>
          <p:cNvSpPr/>
          <p:nvPr/>
        </p:nvSpPr>
        <p:spPr>
          <a:xfrm>
            <a:off x="6362459" y="2297686"/>
            <a:ext cx="658212" cy="65139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6E1E1"/>
          </a:solidFill>
          <a:ln cap="flat">
            <a:solidFill>
              <a:schemeClr val="bg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HelveticaNeueLT Pro 55 Roman"/>
            </a:endParaRPr>
          </a:p>
        </p:txBody>
      </p:sp>
      <p:grpSp>
        <p:nvGrpSpPr>
          <p:cNvPr id="17" name="Group 14">
            <a:extLst>
              <a:ext uri="{FF2B5EF4-FFF2-40B4-BE49-F238E27FC236}">
                <a16:creationId xmlns:a16="http://schemas.microsoft.com/office/drawing/2014/main" id="{1114917C-E7BB-82D0-93DE-7040A12D20B5}"/>
              </a:ext>
            </a:extLst>
          </p:cNvPr>
          <p:cNvGrpSpPr/>
          <p:nvPr/>
        </p:nvGrpSpPr>
        <p:grpSpPr>
          <a:xfrm>
            <a:off x="6490301" y="2448223"/>
            <a:ext cx="460711" cy="370871"/>
            <a:chOff x="6490301" y="2448223"/>
            <a:chExt cx="460711" cy="370871"/>
          </a:xfrm>
        </p:grpSpPr>
        <p:sp>
          <p:nvSpPr>
            <p:cNvPr id="18" name="Freeform: Shape 16">
              <a:extLst>
                <a:ext uri="{FF2B5EF4-FFF2-40B4-BE49-F238E27FC236}">
                  <a16:creationId xmlns:a16="http://schemas.microsoft.com/office/drawing/2014/main" id="{3BE1BAA2-936C-240C-2A90-22CE05FC70D1}"/>
                </a:ext>
              </a:extLst>
            </p:cNvPr>
            <p:cNvSpPr/>
            <p:nvPr/>
          </p:nvSpPr>
          <p:spPr>
            <a:xfrm>
              <a:off x="6579236" y="2732446"/>
              <a:ext cx="48847" cy="41422"/>
            </a:xfrm>
            <a:custGeom>
              <a:avLst/>
              <a:gdLst>
                <a:gd name="f0" fmla="val 10800000"/>
                <a:gd name="f1" fmla="val 5400000"/>
                <a:gd name="f2" fmla="val 180"/>
                <a:gd name="f3" fmla="val w"/>
                <a:gd name="f4" fmla="val h"/>
                <a:gd name="f5" fmla="val 0"/>
                <a:gd name="f6" fmla="val 93999"/>
                <a:gd name="f7" fmla="val 67369"/>
                <a:gd name="f8" fmla="val 16686"/>
                <a:gd name="f9" fmla="val 15307"/>
                <a:gd name="f10" fmla="val 10306"/>
                <a:gd name="f11" fmla="+- 0 0 25"/>
                <a:gd name="f12" fmla="val 5394"/>
                <a:gd name="f13" fmla="val 1337"/>
                <a:gd name="f14" fmla="val 1124"/>
                <a:gd name="f15" fmla="val 3941"/>
                <a:gd name="f16" fmla="+- 0 0 1438"/>
                <a:gd name="f17" fmla="val 26200"/>
                <a:gd name="f18" fmla="+- 0 0 1633"/>
                <a:gd name="f19" fmla="val 63034"/>
                <a:gd name="f20" fmla="val 23185"/>
                <a:gd name="f21" fmla="val 66875"/>
                <a:gd name="f22" fmla="val 23188"/>
                <a:gd name="f23" fmla="val 25208"/>
                <a:gd name="f24" fmla="val 67186"/>
                <a:gd name="f25" fmla="val 27247"/>
                <a:gd name="f26" fmla="val 67350"/>
                <a:gd name="f27" fmla="val 29292"/>
                <a:gd name="f28" fmla="val 57066"/>
                <a:gd name="f29" fmla="val 83067"/>
                <a:gd name="f30" fmla="val 36838"/>
                <a:gd name="f31" fmla="val 94000"/>
                <a:gd name="f32" fmla="val 12411"/>
                <a:gd name="f33" fmla="val 84615"/>
                <a:gd name="f34" fmla="val 11639"/>
                <a:gd name="f35" fmla="val 75321"/>
                <a:gd name="f36" fmla="val 10026"/>
                <a:gd name="f37" fmla="val 66226"/>
                <a:gd name="f38" fmla="val 7586"/>
                <a:gd name="f39" fmla="val 50026"/>
                <a:gd name="f40" fmla="val 3322"/>
                <a:gd name="f41" fmla="val 33421"/>
                <a:gd name="f42" fmla="val 780"/>
                <a:gd name="f43" fmla="val 1"/>
                <a:gd name="f44" fmla="+- 0 0 -90"/>
                <a:gd name="f45" fmla="*/ f3 1 93999"/>
                <a:gd name="f46" fmla="*/ f4 1 67369"/>
                <a:gd name="f47" fmla="+- f7 0 f5"/>
                <a:gd name="f48" fmla="+- f6 0 f5"/>
                <a:gd name="f49" fmla="*/ f44 f0 1"/>
                <a:gd name="f50" fmla="*/ f48 1 93999"/>
                <a:gd name="f51" fmla="*/ f47 1 67369"/>
                <a:gd name="f52" fmla="*/ 16686 f48 1"/>
                <a:gd name="f53" fmla="*/ 0 f47 1"/>
                <a:gd name="f54" fmla="*/ 15307 f48 1"/>
                <a:gd name="f55" fmla="*/ 1124 f48 1"/>
                <a:gd name="f56" fmla="*/ 3941 f47 1"/>
                <a:gd name="f57" fmla="*/ 23185 f48 1"/>
                <a:gd name="f58" fmla="*/ 66875 f47 1"/>
                <a:gd name="f59" fmla="*/ 23188 f48 1"/>
                <a:gd name="f60" fmla="*/ 29292 f48 1"/>
                <a:gd name="f61" fmla="*/ 67369 f47 1"/>
                <a:gd name="f62" fmla="*/ 94000 f48 1"/>
                <a:gd name="f63" fmla="*/ 12411 f47 1"/>
                <a:gd name="f64" fmla="*/ 66226 f48 1"/>
                <a:gd name="f65" fmla="*/ 7586 f47 1"/>
                <a:gd name="f66" fmla="*/ 1 f47 1"/>
                <a:gd name="f67" fmla="*/ f49 1 f2"/>
                <a:gd name="f68" fmla="*/ f52 1 93999"/>
                <a:gd name="f69" fmla="*/ f53 1 67369"/>
                <a:gd name="f70" fmla="*/ f54 1 93999"/>
                <a:gd name="f71" fmla="*/ f55 1 93999"/>
                <a:gd name="f72" fmla="*/ f56 1 67369"/>
                <a:gd name="f73" fmla="*/ f57 1 93999"/>
                <a:gd name="f74" fmla="*/ f58 1 67369"/>
                <a:gd name="f75" fmla="*/ f59 1 93999"/>
                <a:gd name="f76" fmla="*/ f60 1 93999"/>
                <a:gd name="f77" fmla="*/ f61 1 67369"/>
                <a:gd name="f78" fmla="*/ f62 1 93999"/>
                <a:gd name="f79" fmla="*/ f63 1 67369"/>
                <a:gd name="f80" fmla="*/ f64 1 93999"/>
                <a:gd name="f81" fmla="*/ f65 1 67369"/>
                <a:gd name="f82" fmla="*/ f66 1 67369"/>
                <a:gd name="f83" fmla="*/ f5 1 f50"/>
                <a:gd name="f84" fmla="*/ f6 1 f50"/>
                <a:gd name="f85" fmla="*/ f5 1 f51"/>
                <a:gd name="f86" fmla="*/ f7 1 f51"/>
                <a:gd name="f87" fmla="+- f67 0 f1"/>
                <a:gd name="f88" fmla="*/ f68 1 f50"/>
                <a:gd name="f89" fmla="*/ f69 1 f51"/>
                <a:gd name="f90" fmla="*/ f70 1 f50"/>
                <a:gd name="f91" fmla="*/ f71 1 f50"/>
                <a:gd name="f92" fmla="*/ f72 1 f51"/>
                <a:gd name="f93" fmla="*/ f73 1 f50"/>
                <a:gd name="f94" fmla="*/ f74 1 f51"/>
                <a:gd name="f95" fmla="*/ f75 1 f50"/>
                <a:gd name="f96" fmla="*/ f76 1 f50"/>
                <a:gd name="f97" fmla="*/ f77 1 f51"/>
                <a:gd name="f98" fmla="*/ f78 1 f50"/>
                <a:gd name="f99" fmla="*/ f79 1 f51"/>
                <a:gd name="f100" fmla="*/ f80 1 f50"/>
                <a:gd name="f101" fmla="*/ f81 1 f51"/>
                <a:gd name="f102" fmla="*/ f82 1 f51"/>
                <a:gd name="f103" fmla="*/ f83 f45 1"/>
                <a:gd name="f104" fmla="*/ f84 f45 1"/>
                <a:gd name="f105" fmla="*/ f86 f46 1"/>
                <a:gd name="f106" fmla="*/ f85 f46 1"/>
                <a:gd name="f107" fmla="*/ f88 f45 1"/>
                <a:gd name="f108" fmla="*/ f89 f46 1"/>
                <a:gd name="f109" fmla="*/ f90 f45 1"/>
                <a:gd name="f110" fmla="*/ f91 f45 1"/>
                <a:gd name="f111" fmla="*/ f92 f46 1"/>
                <a:gd name="f112" fmla="*/ f93 f45 1"/>
                <a:gd name="f113" fmla="*/ f94 f46 1"/>
                <a:gd name="f114" fmla="*/ f95 f45 1"/>
                <a:gd name="f115" fmla="*/ f96 f45 1"/>
                <a:gd name="f116" fmla="*/ f97 f46 1"/>
                <a:gd name="f117" fmla="*/ f98 f45 1"/>
                <a:gd name="f118" fmla="*/ f99 f46 1"/>
                <a:gd name="f119" fmla="*/ f100 f45 1"/>
                <a:gd name="f120" fmla="*/ f101 f46 1"/>
                <a:gd name="f121" fmla="*/ f102 f46 1"/>
              </a:gdLst>
              <a:ahLst/>
              <a:cxnLst>
                <a:cxn ang="3cd4">
                  <a:pos x="hc" y="t"/>
                </a:cxn>
                <a:cxn ang="0">
                  <a:pos x="r" y="vc"/>
                </a:cxn>
                <a:cxn ang="cd4">
                  <a:pos x="hc" y="b"/>
                </a:cxn>
                <a:cxn ang="cd2">
                  <a:pos x="l" y="vc"/>
                </a:cxn>
                <a:cxn ang="f87">
                  <a:pos x="f107" y="f108"/>
                </a:cxn>
                <a:cxn ang="f87">
                  <a:pos x="f109" y="f108"/>
                </a:cxn>
                <a:cxn ang="f87">
                  <a:pos x="f110" y="f111"/>
                </a:cxn>
                <a:cxn ang="f87">
                  <a:pos x="f112" y="f113"/>
                </a:cxn>
                <a:cxn ang="f87">
                  <a:pos x="f114" y="f113"/>
                </a:cxn>
                <a:cxn ang="f87">
                  <a:pos x="f115" y="f116"/>
                </a:cxn>
                <a:cxn ang="f87">
                  <a:pos x="f117" y="f118"/>
                </a:cxn>
                <a:cxn ang="f87">
                  <a:pos x="f119" y="f120"/>
                </a:cxn>
                <a:cxn ang="f87">
                  <a:pos x="f107" y="f121"/>
                </a:cxn>
              </a:cxnLst>
              <a:rect l="f103" t="f106" r="f104" b="f105"/>
              <a:pathLst>
                <a:path w="93999" h="67369">
                  <a:moveTo>
                    <a:pt x="f8" y="f5"/>
                  </a:moveTo>
                  <a:lnTo>
                    <a:pt x="f9" y="f5"/>
                  </a:lnTo>
                  <a:cubicBezTo>
                    <a:pt x="f10" y="f11"/>
                    <a:pt x="f12" y="f13"/>
                    <a:pt x="f14" y="f15"/>
                  </a:cubicBezTo>
                  <a:cubicBezTo>
                    <a:pt x="f16" y="f17"/>
                    <a:pt x="f18" y="f19"/>
                    <a:pt x="f20" y="f21"/>
                  </a:cubicBezTo>
                  <a:lnTo>
                    <a:pt x="f22" y="f21"/>
                  </a:lnTo>
                  <a:cubicBezTo>
                    <a:pt x="f23" y="f24"/>
                    <a:pt x="f25" y="f26"/>
                    <a:pt x="f27" y="f7"/>
                  </a:cubicBezTo>
                  <a:cubicBezTo>
                    <a:pt x="f28" y="f7"/>
                    <a:pt x="f29" y="f30"/>
                    <a:pt x="f31" y="f32"/>
                  </a:cubicBezTo>
                  <a:cubicBezTo>
                    <a:pt x="f33" y="f34"/>
                    <a:pt x="f35" y="f36"/>
                    <a:pt x="f37" y="f38"/>
                  </a:cubicBezTo>
                  <a:cubicBezTo>
                    <a:pt x="f39" y="f40"/>
                    <a:pt x="f41" y="f42"/>
                    <a:pt x="f8" y="f43"/>
                  </a:cubicBezTo>
                  <a:close/>
                </a:path>
              </a:pathLst>
            </a:custGeom>
            <a:solidFill>
              <a:srgbClr val="826B6A"/>
            </a:solidFill>
            <a:ln w="813" cap="flat">
              <a:solidFill>
                <a:srgbClr val="CEC3C3"/>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4B87"/>
                </a:solidFill>
                <a:uFillTx/>
                <a:latin typeface="HelveticaNeueLT Pro 55 Roman"/>
              </a:endParaRPr>
            </a:p>
          </p:txBody>
        </p:sp>
        <p:sp>
          <p:nvSpPr>
            <p:cNvPr id="19" name="Freeform: Shape 17">
              <a:extLst>
                <a:ext uri="{FF2B5EF4-FFF2-40B4-BE49-F238E27FC236}">
                  <a16:creationId xmlns:a16="http://schemas.microsoft.com/office/drawing/2014/main" id="{7F44DE5A-5745-2824-C4A1-636CDCCE5038}"/>
                </a:ext>
              </a:extLst>
            </p:cNvPr>
            <p:cNvSpPr/>
            <p:nvPr/>
          </p:nvSpPr>
          <p:spPr>
            <a:xfrm>
              <a:off x="6490301" y="2448223"/>
              <a:ext cx="240551" cy="370871"/>
            </a:xfrm>
            <a:custGeom>
              <a:avLst/>
              <a:gdLst>
                <a:gd name="f0" fmla="val 10800000"/>
                <a:gd name="f1" fmla="val 5400000"/>
                <a:gd name="f2" fmla="val 180"/>
                <a:gd name="f3" fmla="val w"/>
                <a:gd name="f4" fmla="val h"/>
                <a:gd name="f5" fmla="val 0"/>
                <a:gd name="f6" fmla="val 462900"/>
                <a:gd name="f7" fmla="val 603248"/>
                <a:gd name="f8" fmla="val 462901"/>
                <a:gd name="f9" fmla="val 19701"/>
                <a:gd name="f10" fmla="val 429157"/>
                <a:gd name="f11" fmla="val 7909"/>
                <a:gd name="f12" fmla="val 393830"/>
                <a:gd name="f13" fmla="val 1266"/>
                <a:gd name="f14" fmla="val 358108"/>
                <a:gd name="f15" fmla="val 3"/>
                <a:gd name="f16" fmla="val 347131"/>
                <a:gd name="f17" fmla="+- 0 0 61"/>
                <a:gd name="f18" fmla="val 336172"/>
                <a:gd name="f19" fmla="val 993"/>
                <a:gd name="f20" fmla="val 325410"/>
                <a:gd name="f21" fmla="val 3154"/>
                <a:gd name="f22" fmla="val 312804"/>
                <a:gd name="f23" fmla="val 5716"/>
                <a:gd name="f24" fmla="val 294879"/>
                <a:gd name="f25" fmla="val 6995"/>
                <a:gd name="f26" fmla="val 273898"/>
                <a:gd name="f27" fmla="val 8867"/>
                <a:gd name="f28" fmla="val 8864"/>
                <a:gd name="f29" fmla="val 274033"/>
                <a:gd name="f30" fmla="val 10291"/>
                <a:gd name="f31" fmla="val 273760"/>
                <a:gd name="f32" fmla="val 11724"/>
                <a:gd name="f33" fmla="val 273112"/>
                <a:gd name="f34" fmla="val 13003"/>
                <a:gd name="f35" fmla="val 250853"/>
                <a:gd name="f36" fmla="val 52399"/>
                <a:gd name="f37" fmla="val 245239"/>
                <a:gd name="f38" fmla="val 80763"/>
                <a:gd name="f39" fmla="val 256271"/>
                <a:gd name="f40" fmla="val 98492"/>
                <a:gd name="f41" fmla="val 277052"/>
                <a:gd name="f42" fmla="val 131880"/>
                <a:gd name="f43" fmla="val 283945"/>
                <a:gd name="f44" fmla="val 158176"/>
                <a:gd name="f45" fmla="val 276853"/>
                <a:gd name="f46" fmla="val 176399"/>
                <a:gd name="f47" fmla="val 176395"/>
                <a:gd name="f48" fmla="val 272509"/>
                <a:gd name="f49" fmla="val 187084"/>
                <a:gd name="f50" fmla="val 263195"/>
                <a:gd name="f51" fmla="val 194961"/>
                <a:gd name="f52" fmla="val 251936"/>
                <a:gd name="f53" fmla="val 197472"/>
                <a:gd name="f54" fmla="val 237557"/>
                <a:gd name="f55" fmla="val 201412"/>
                <a:gd name="f56" fmla="val 231745"/>
                <a:gd name="f57" fmla="val 212540"/>
                <a:gd name="f58" fmla="val 224557"/>
                <a:gd name="f59" fmla="val 227019"/>
                <a:gd name="f60" fmla="val 219315"/>
                <a:gd name="f61" fmla="val 238586"/>
                <a:gd name="f62" fmla="val 212195"/>
                <a:gd name="f63" fmla="val 249201"/>
                <a:gd name="f64" fmla="val 203481"/>
                <a:gd name="f65" fmla="val 258438"/>
                <a:gd name="f66" fmla="val 182503"/>
                <a:gd name="f67" fmla="val 278825"/>
                <a:gd name="f68" fmla="val 166448"/>
                <a:gd name="f69" fmla="val 279020"/>
                <a:gd name="f70" fmla="val 142219"/>
                <a:gd name="f71" fmla="val 279318"/>
                <a:gd name="f72" fmla="val 124984"/>
                <a:gd name="f73" fmla="val 118681"/>
                <a:gd name="f74" fmla="val 116218"/>
                <a:gd name="f75" fmla="val 294386"/>
                <a:gd name="f76" fmla="val 115135"/>
                <a:gd name="f77" fmla="val 315168"/>
                <a:gd name="f78" fmla="val 114051"/>
                <a:gd name="f79" fmla="val 335950"/>
                <a:gd name="f80" fmla="val 113067"/>
                <a:gd name="f81" fmla="val 362146"/>
                <a:gd name="f82" fmla="val 97800"/>
                <a:gd name="f83" fmla="val 374262"/>
                <a:gd name="f84" fmla="val 91157"/>
                <a:gd name="f85" fmla="val 379462"/>
                <a:gd name="f86" fmla="val 82889"/>
                <a:gd name="f87" fmla="val 382149"/>
                <a:gd name="f88" fmla="val 74457"/>
                <a:gd name="f89" fmla="val 381844"/>
                <a:gd name="f90" fmla="val 71524"/>
                <a:gd name="f91" fmla="val 381847"/>
                <a:gd name="f92" fmla="val 68590"/>
                <a:gd name="f93" fmla="val 381617"/>
                <a:gd name="f94" fmla="val 65692"/>
                <a:gd name="f95" fmla="val 381155"/>
                <a:gd name="f96" fmla="val 41201"/>
                <a:gd name="f97" fmla="val 377372"/>
                <a:gd name="f98" fmla="val 18358"/>
                <a:gd name="f99" fmla="val 366481"/>
                <a:gd name="f100" fmla="val 349835"/>
                <a:gd name="f101" fmla="val 4530"/>
                <a:gd name="f102" fmla="val 514510"/>
                <a:gd name="f103" fmla="val 56436"/>
                <a:gd name="f104" fmla="val 85095"/>
                <a:gd name="f105" fmla="val 88634"/>
                <a:gd name="f106" fmla="val 603242"/>
                <a:gd name="f107" fmla="val 92020"/>
                <a:gd name="f108" fmla="val 601783"/>
                <a:gd name="f109" fmla="val 94450"/>
                <a:gd name="f110" fmla="val 599209"/>
                <a:gd name="f111" fmla="val 122913"/>
                <a:gd name="f112" fmla="val 570745"/>
                <a:gd name="f113" fmla="val 123208"/>
                <a:gd name="f114" fmla="val 448028"/>
                <a:gd name="f115" fmla="val 186143"/>
                <a:gd name="f116" fmla="val 188015"/>
                <a:gd name="f117" fmla="val 227411"/>
                <a:gd name="f118" fmla="val 449506"/>
                <a:gd name="f119" fmla="val 248981"/>
                <a:gd name="f120" fmla="val 460633"/>
                <a:gd name="f121" fmla="val 268974"/>
                <a:gd name="f122" fmla="val 282074"/>
                <a:gd name="f123" fmla="val 455905"/>
                <a:gd name="f124" fmla="val 310438"/>
                <a:gd name="f125" fmla="val 440936"/>
                <a:gd name="f126" fmla="val 328562"/>
                <a:gd name="f127" fmla="val 424001"/>
                <a:gd name="f128" fmla="val 345602"/>
                <a:gd name="f129" fmla="val 405942"/>
                <a:gd name="f130" fmla="val 361456"/>
                <a:gd name="f131" fmla="val 386866"/>
                <a:gd name="f132" fmla="val 307880"/>
                <a:gd name="f133" fmla="val 154825"/>
                <a:gd name="f134" fmla="val 411983"/>
                <a:gd name="f135" fmla="val 53775"/>
                <a:gd name="f136" fmla="val 19698"/>
                <a:gd name="f137" fmla="+- 0 0 -90"/>
                <a:gd name="f138" fmla="*/ f3 1 462900"/>
                <a:gd name="f139" fmla="*/ f4 1 603248"/>
                <a:gd name="f140" fmla="+- f7 0 f5"/>
                <a:gd name="f141" fmla="+- f6 0 f5"/>
                <a:gd name="f142" fmla="*/ f137 f0 1"/>
                <a:gd name="f143" fmla="*/ f141 1 462900"/>
                <a:gd name="f144" fmla="*/ f140 1 603248"/>
                <a:gd name="f145" fmla="*/ 462901 f141 1"/>
                <a:gd name="f146" fmla="*/ 19701 f140 1"/>
                <a:gd name="f147" fmla="*/ 358108 f141 1"/>
                <a:gd name="f148" fmla="*/ 3 f140 1"/>
                <a:gd name="f149" fmla="*/ 325410 f141 1"/>
                <a:gd name="f150" fmla="*/ 3154 f140 1"/>
                <a:gd name="f151" fmla="*/ 273898 f141 1"/>
                <a:gd name="f152" fmla="*/ 8867 f140 1"/>
                <a:gd name="f153" fmla="*/ 8864 f140 1"/>
                <a:gd name="f154" fmla="*/ 273112 f141 1"/>
                <a:gd name="f155" fmla="*/ 13003 f140 1"/>
                <a:gd name="f156" fmla="*/ 256271 f141 1"/>
                <a:gd name="f157" fmla="*/ 98492 f140 1"/>
                <a:gd name="f158" fmla="*/ 276853 f141 1"/>
                <a:gd name="f159" fmla="*/ 176399 f140 1"/>
                <a:gd name="f160" fmla="*/ 176395 f140 1"/>
                <a:gd name="f161" fmla="*/ 251936 f141 1"/>
                <a:gd name="f162" fmla="*/ 197472 f140 1"/>
                <a:gd name="f163" fmla="*/ 224557 f141 1"/>
                <a:gd name="f164" fmla="*/ 227019 f140 1"/>
                <a:gd name="f165" fmla="*/ 203481 f141 1"/>
                <a:gd name="f166" fmla="*/ 258438 f140 1"/>
                <a:gd name="f167" fmla="*/ 142219 f141 1"/>
                <a:gd name="f168" fmla="*/ 279318 f140 1"/>
                <a:gd name="f169" fmla="*/ 124984 f141 1"/>
                <a:gd name="f170" fmla="*/ 115135 f141 1"/>
                <a:gd name="f171" fmla="*/ 315168 f140 1"/>
                <a:gd name="f172" fmla="*/ 97800 f141 1"/>
                <a:gd name="f173" fmla="*/ 374262 f140 1"/>
                <a:gd name="f174" fmla="*/ 74457 f141 1"/>
                <a:gd name="f175" fmla="*/ 381844 f140 1"/>
                <a:gd name="f176" fmla="*/ 65692 f141 1"/>
                <a:gd name="f177" fmla="*/ 381155 f140 1"/>
                <a:gd name="f178" fmla="*/ 0 f141 1"/>
                <a:gd name="f179" fmla="*/ 349835 f140 1"/>
                <a:gd name="f180" fmla="*/ 85095 f141 1"/>
                <a:gd name="f181" fmla="*/ 603248 f140 1"/>
                <a:gd name="f182" fmla="*/ 94450 f141 1"/>
                <a:gd name="f183" fmla="*/ 599209 f140 1"/>
                <a:gd name="f184" fmla="*/ 186143 f141 1"/>
                <a:gd name="f185" fmla="*/ 448028 f140 1"/>
                <a:gd name="f186" fmla="*/ 188015 f141 1"/>
                <a:gd name="f187" fmla="*/ 268974 f141 1"/>
                <a:gd name="f188" fmla="*/ 460633 f140 1"/>
                <a:gd name="f189" fmla="*/ 310438 f141 1"/>
                <a:gd name="f190" fmla="*/ 440936 f140 1"/>
                <a:gd name="f191" fmla="*/ 361456 f141 1"/>
                <a:gd name="f192" fmla="*/ 386866 f140 1"/>
                <a:gd name="f193" fmla="*/ 462900 f141 1"/>
                <a:gd name="f194" fmla="*/ 19698 f140 1"/>
                <a:gd name="f195" fmla="*/ f142 1 f2"/>
                <a:gd name="f196" fmla="*/ f145 1 462900"/>
                <a:gd name="f197" fmla="*/ f146 1 603248"/>
                <a:gd name="f198" fmla="*/ f147 1 462900"/>
                <a:gd name="f199" fmla="*/ f148 1 603248"/>
                <a:gd name="f200" fmla="*/ f149 1 462900"/>
                <a:gd name="f201" fmla="*/ f150 1 603248"/>
                <a:gd name="f202" fmla="*/ f151 1 462900"/>
                <a:gd name="f203" fmla="*/ f152 1 603248"/>
                <a:gd name="f204" fmla="*/ f153 1 603248"/>
                <a:gd name="f205" fmla="*/ f154 1 462900"/>
                <a:gd name="f206" fmla="*/ f155 1 603248"/>
                <a:gd name="f207" fmla="*/ f156 1 462900"/>
                <a:gd name="f208" fmla="*/ f157 1 603248"/>
                <a:gd name="f209" fmla="*/ f158 1 462900"/>
                <a:gd name="f210" fmla="*/ f159 1 603248"/>
                <a:gd name="f211" fmla="*/ f160 1 603248"/>
                <a:gd name="f212" fmla="*/ f161 1 462900"/>
                <a:gd name="f213" fmla="*/ f162 1 603248"/>
                <a:gd name="f214" fmla="*/ f163 1 462900"/>
                <a:gd name="f215" fmla="*/ f164 1 603248"/>
                <a:gd name="f216" fmla="*/ f165 1 462900"/>
                <a:gd name="f217" fmla="*/ f166 1 603248"/>
                <a:gd name="f218" fmla="*/ f167 1 462900"/>
                <a:gd name="f219" fmla="*/ f168 1 603248"/>
                <a:gd name="f220" fmla="*/ f169 1 462900"/>
                <a:gd name="f221" fmla="*/ f170 1 462900"/>
                <a:gd name="f222" fmla="*/ f171 1 603248"/>
                <a:gd name="f223" fmla="*/ f172 1 462900"/>
                <a:gd name="f224" fmla="*/ f173 1 603248"/>
                <a:gd name="f225" fmla="*/ f174 1 462900"/>
                <a:gd name="f226" fmla="*/ f175 1 603248"/>
                <a:gd name="f227" fmla="*/ f176 1 462900"/>
                <a:gd name="f228" fmla="*/ f177 1 603248"/>
                <a:gd name="f229" fmla="*/ f178 1 462900"/>
                <a:gd name="f230" fmla="*/ f179 1 603248"/>
                <a:gd name="f231" fmla="*/ f180 1 462900"/>
                <a:gd name="f232" fmla="*/ f181 1 603248"/>
                <a:gd name="f233" fmla="*/ f182 1 462900"/>
                <a:gd name="f234" fmla="*/ f183 1 603248"/>
                <a:gd name="f235" fmla="*/ f184 1 462900"/>
                <a:gd name="f236" fmla="*/ f185 1 603248"/>
                <a:gd name="f237" fmla="*/ f186 1 462900"/>
                <a:gd name="f238" fmla="*/ f187 1 462900"/>
                <a:gd name="f239" fmla="*/ f188 1 603248"/>
                <a:gd name="f240" fmla="*/ f189 1 462900"/>
                <a:gd name="f241" fmla="*/ f190 1 603248"/>
                <a:gd name="f242" fmla="*/ f191 1 462900"/>
                <a:gd name="f243" fmla="*/ f192 1 603248"/>
                <a:gd name="f244" fmla="*/ f193 1 462900"/>
                <a:gd name="f245" fmla="*/ f194 1 603248"/>
                <a:gd name="f246" fmla="*/ f5 1 f143"/>
                <a:gd name="f247" fmla="*/ f6 1 f143"/>
                <a:gd name="f248" fmla="*/ f5 1 f144"/>
                <a:gd name="f249" fmla="*/ f7 1 f144"/>
                <a:gd name="f250" fmla="+- f195 0 f1"/>
                <a:gd name="f251" fmla="*/ f196 1 f143"/>
                <a:gd name="f252" fmla="*/ f197 1 f144"/>
                <a:gd name="f253" fmla="*/ f198 1 f143"/>
                <a:gd name="f254" fmla="*/ f199 1 f144"/>
                <a:gd name="f255" fmla="*/ f200 1 f143"/>
                <a:gd name="f256" fmla="*/ f201 1 f144"/>
                <a:gd name="f257" fmla="*/ f202 1 f143"/>
                <a:gd name="f258" fmla="*/ f203 1 f144"/>
                <a:gd name="f259" fmla="*/ f204 1 f144"/>
                <a:gd name="f260" fmla="*/ f205 1 f143"/>
                <a:gd name="f261" fmla="*/ f206 1 f144"/>
                <a:gd name="f262" fmla="*/ f207 1 f143"/>
                <a:gd name="f263" fmla="*/ f208 1 f144"/>
                <a:gd name="f264" fmla="*/ f209 1 f143"/>
                <a:gd name="f265" fmla="*/ f210 1 f144"/>
                <a:gd name="f266" fmla="*/ f211 1 f144"/>
                <a:gd name="f267" fmla="*/ f212 1 f143"/>
                <a:gd name="f268" fmla="*/ f213 1 f144"/>
                <a:gd name="f269" fmla="*/ f214 1 f143"/>
                <a:gd name="f270" fmla="*/ f215 1 f144"/>
                <a:gd name="f271" fmla="*/ f216 1 f143"/>
                <a:gd name="f272" fmla="*/ f217 1 f144"/>
                <a:gd name="f273" fmla="*/ f218 1 f143"/>
                <a:gd name="f274" fmla="*/ f219 1 f144"/>
                <a:gd name="f275" fmla="*/ f220 1 f143"/>
                <a:gd name="f276" fmla="*/ f221 1 f143"/>
                <a:gd name="f277" fmla="*/ f222 1 f144"/>
                <a:gd name="f278" fmla="*/ f223 1 f143"/>
                <a:gd name="f279" fmla="*/ f224 1 f144"/>
                <a:gd name="f280" fmla="*/ f225 1 f143"/>
                <a:gd name="f281" fmla="*/ f226 1 f144"/>
                <a:gd name="f282" fmla="*/ f227 1 f143"/>
                <a:gd name="f283" fmla="*/ f228 1 f144"/>
                <a:gd name="f284" fmla="*/ f229 1 f143"/>
                <a:gd name="f285" fmla="*/ f230 1 f144"/>
                <a:gd name="f286" fmla="*/ f231 1 f143"/>
                <a:gd name="f287" fmla="*/ f232 1 f144"/>
                <a:gd name="f288" fmla="*/ f233 1 f143"/>
                <a:gd name="f289" fmla="*/ f234 1 f144"/>
                <a:gd name="f290" fmla="*/ f235 1 f143"/>
                <a:gd name="f291" fmla="*/ f236 1 f144"/>
                <a:gd name="f292" fmla="*/ f237 1 f143"/>
                <a:gd name="f293" fmla="*/ f238 1 f143"/>
                <a:gd name="f294" fmla="*/ f239 1 f144"/>
                <a:gd name="f295" fmla="*/ f240 1 f143"/>
                <a:gd name="f296" fmla="*/ f241 1 f144"/>
                <a:gd name="f297" fmla="*/ f242 1 f143"/>
                <a:gd name="f298" fmla="*/ f243 1 f144"/>
                <a:gd name="f299" fmla="*/ f244 1 f143"/>
                <a:gd name="f300" fmla="*/ f245 1 f144"/>
                <a:gd name="f301" fmla="*/ f246 f138 1"/>
                <a:gd name="f302" fmla="*/ f247 f138 1"/>
                <a:gd name="f303" fmla="*/ f249 f139 1"/>
                <a:gd name="f304" fmla="*/ f248 f139 1"/>
                <a:gd name="f305" fmla="*/ f251 f138 1"/>
                <a:gd name="f306" fmla="*/ f252 f139 1"/>
                <a:gd name="f307" fmla="*/ f253 f138 1"/>
                <a:gd name="f308" fmla="*/ f254 f139 1"/>
                <a:gd name="f309" fmla="*/ f255 f138 1"/>
                <a:gd name="f310" fmla="*/ f256 f139 1"/>
                <a:gd name="f311" fmla="*/ f257 f138 1"/>
                <a:gd name="f312" fmla="*/ f258 f139 1"/>
                <a:gd name="f313" fmla="*/ f259 f139 1"/>
                <a:gd name="f314" fmla="*/ f260 f138 1"/>
                <a:gd name="f315" fmla="*/ f261 f139 1"/>
                <a:gd name="f316" fmla="*/ f262 f138 1"/>
                <a:gd name="f317" fmla="*/ f263 f139 1"/>
                <a:gd name="f318" fmla="*/ f264 f138 1"/>
                <a:gd name="f319" fmla="*/ f265 f139 1"/>
                <a:gd name="f320" fmla="*/ f266 f139 1"/>
                <a:gd name="f321" fmla="*/ f267 f138 1"/>
                <a:gd name="f322" fmla="*/ f268 f139 1"/>
                <a:gd name="f323" fmla="*/ f269 f138 1"/>
                <a:gd name="f324" fmla="*/ f270 f139 1"/>
                <a:gd name="f325" fmla="*/ f271 f138 1"/>
                <a:gd name="f326" fmla="*/ f272 f139 1"/>
                <a:gd name="f327" fmla="*/ f273 f138 1"/>
                <a:gd name="f328" fmla="*/ f274 f139 1"/>
                <a:gd name="f329" fmla="*/ f275 f138 1"/>
                <a:gd name="f330" fmla="*/ f276 f138 1"/>
                <a:gd name="f331" fmla="*/ f277 f139 1"/>
                <a:gd name="f332" fmla="*/ f278 f138 1"/>
                <a:gd name="f333" fmla="*/ f279 f139 1"/>
                <a:gd name="f334" fmla="*/ f280 f138 1"/>
                <a:gd name="f335" fmla="*/ f281 f139 1"/>
                <a:gd name="f336" fmla="*/ f282 f138 1"/>
                <a:gd name="f337" fmla="*/ f283 f139 1"/>
                <a:gd name="f338" fmla="*/ f284 f138 1"/>
                <a:gd name="f339" fmla="*/ f285 f139 1"/>
                <a:gd name="f340" fmla="*/ f286 f138 1"/>
                <a:gd name="f341" fmla="*/ f287 f139 1"/>
                <a:gd name="f342" fmla="*/ f288 f138 1"/>
                <a:gd name="f343" fmla="*/ f289 f139 1"/>
                <a:gd name="f344" fmla="*/ f290 f138 1"/>
                <a:gd name="f345" fmla="*/ f291 f139 1"/>
                <a:gd name="f346" fmla="*/ f292 f138 1"/>
                <a:gd name="f347" fmla="*/ f293 f138 1"/>
                <a:gd name="f348" fmla="*/ f294 f139 1"/>
                <a:gd name="f349" fmla="*/ f295 f138 1"/>
                <a:gd name="f350" fmla="*/ f296 f139 1"/>
                <a:gd name="f351" fmla="*/ f297 f138 1"/>
                <a:gd name="f352" fmla="*/ f298 f139 1"/>
                <a:gd name="f353" fmla="*/ f299 f138 1"/>
                <a:gd name="f354" fmla="*/ f300 f139 1"/>
              </a:gdLst>
              <a:ahLst/>
              <a:cxnLst>
                <a:cxn ang="3cd4">
                  <a:pos x="hc" y="t"/>
                </a:cxn>
                <a:cxn ang="0">
                  <a:pos x="r" y="vc"/>
                </a:cxn>
                <a:cxn ang="cd4">
                  <a:pos x="hc" y="b"/>
                </a:cxn>
                <a:cxn ang="cd2">
                  <a:pos x="l" y="vc"/>
                </a:cxn>
                <a:cxn ang="f250">
                  <a:pos x="f305" y="f306"/>
                </a:cxn>
                <a:cxn ang="f250">
                  <a:pos x="f307" y="f308"/>
                </a:cxn>
                <a:cxn ang="f250">
                  <a:pos x="f309" y="f310"/>
                </a:cxn>
                <a:cxn ang="f250">
                  <a:pos x="f311" y="f312"/>
                </a:cxn>
                <a:cxn ang="f250">
                  <a:pos x="f311" y="f313"/>
                </a:cxn>
                <a:cxn ang="f250">
                  <a:pos x="f314" y="f315"/>
                </a:cxn>
                <a:cxn ang="f250">
                  <a:pos x="f316" y="f317"/>
                </a:cxn>
                <a:cxn ang="f250">
                  <a:pos x="f318" y="f319"/>
                </a:cxn>
                <a:cxn ang="f250">
                  <a:pos x="f318" y="f320"/>
                </a:cxn>
                <a:cxn ang="f250">
                  <a:pos x="f321" y="f322"/>
                </a:cxn>
                <a:cxn ang="f250">
                  <a:pos x="f323" y="f324"/>
                </a:cxn>
                <a:cxn ang="f250">
                  <a:pos x="f325" y="f326"/>
                </a:cxn>
                <a:cxn ang="f250">
                  <a:pos x="f327" y="f328"/>
                </a:cxn>
                <a:cxn ang="f250">
                  <a:pos x="f329" y="f328"/>
                </a:cxn>
                <a:cxn ang="f250">
                  <a:pos x="f330" y="f331"/>
                </a:cxn>
                <a:cxn ang="f250">
                  <a:pos x="f332" y="f333"/>
                </a:cxn>
                <a:cxn ang="f250">
                  <a:pos x="f334" y="f335"/>
                </a:cxn>
                <a:cxn ang="f250">
                  <a:pos x="f336" y="f337"/>
                </a:cxn>
                <a:cxn ang="f250">
                  <a:pos x="f338" y="f339"/>
                </a:cxn>
                <a:cxn ang="f250">
                  <a:pos x="f340" y="f341"/>
                </a:cxn>
                <a:cxn ang="f250">
                  <a:pos x="f342" y="f343"/>
                </a:cxn>
                <a:cxn ang="f250">
                  <a:pos x="f344" y="f345"/>
                </a:cxn>
                <a:cxn ang="f250">
                  <a:pos x="f346" y="f345"/>
                </a:cxn>
                <a:cxn ang="f250">
                  <a:pos x="f347" y="f348"/>
                </a:cxn>
                <a:cxn ang="f250">
                  <a:pos x="f349" y="f350"/>
                </a:cxn>
                <a:cxn ang="f250">
                  <a:pos x="f351" y="f352"/>
                </a:cxn>
                <a:cxn ang="f250">
                  <a:pos x="f353" y="f354"/>
                </a:cxn>
              </a:cxnLst>
              <a:rect l="f301" t="f304" r="f302" b="f303"/>
              <a:pathLst>
                <a:path w="462900" h="603248">
                  <a:moveTo>
                    <a:pt x="f8" y="f9"/>
                  </a:moveTo>
                  <a:cubicBezTo>
                    <a:pt x="f10" y="f11"/>
                    <a:pt x="f12" y="f13"/>
                    <a:pt x="f14" y="f15"/>
                  </a:cubicBezTo>
                  <a:cubicBezTo>
                    <a:pt x="f16" y="f17"/>
                    <a:pt x="f18" y="f19"/>
                    <a:pt x="f20" y="f21"/>
                  </a:cubicBezTo>
                  <a:cubicBezTo>
                    <a:pt x="f22" y="f23"/>
                    <a:pt x="f24" y="f25"/>
                    <a:pt x="f26" y="f27"/>
                  </a:cubicBezTo>
                  <a:lnTo>
                    <a:pt x="f26" y="f28"/>
                  </a:lnTo>
                  <a:cubicBezTo>
                    <a:pt x="f29" y="f30"/>
                    <a:pt x="f31" y="f32"/>
                    <a:pt x="f33" y="f34"/>
                  </a:cubicBezTo>
                  <a:cubicBezTo>
                    <a:pt x="f35" y="f36"/>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63"/>
                    <a:pt x="f64" y="f65"/>
                  </a:cubicBezTo>
                  <a:cubicBezTo>
                    <a:pt x="f66" y="f67"/>
                    <a:pt x="f68" y="f69"/>
                    <a:pt x="f70" y="f71"/>
                  </a:cubicBezTo>
                  <a:lnTo>
                    <a:pt x="f72" y="f71"/>
                  </a:lnTo>
                  <a:cubicBezTo>
                    <a:pt x="f73" y="f71"/>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5" y="f100"/>
                  </a:cubicBezTo>
                  <a:cubicBezTo>
                    <a:pt x="f101" y="f102"/>
                    <a:pt x="f103" y="f7"/>
                    <a:pt x="f104" y="f7"/>
                  </a:cubicBezTo>
                  <a:cubicBezTo>
                    <a:pt x="f105" y="f106"/>
                    <a:pt x="f107" y="f108"/>
                    <a:pt x="f109" y="f110"/>
                  </a:cubicBezTo>
                  <a:cubicBezTo>
                    <a:pt x="f111" y="f112"/>
                    <a:pt x="f113" y="f114"/>
                    <a:pt x="f115" y="f114"/>
                  </a:cubicBezTo>
                  <a:lnTo>
                    <a:pt x="f116" y="f114"/>
                  </a:lnTo>
                  <a:cubicBezTo>
                    <a:pt x="f117" y="f118"/>
                    <a:pt x="f119" y="f120"/>
                    <a:pt x="f121" y="f120"/>
                  </a:cubicBezTo>
                  <a:cubicBezTo>
                    <a:pt x="f122" y="f120"/>
                    <a:pt x="f75" y="f123"/>
                    <a:pt x="f124" y="f125"/>
                  </a:cubicBezTo>
                  <a:cubicBezTo>
                    <a:pt x="f126" y="f127"/>
                    <a:pt x="f128" y="f129"/>
                    <a:pt x="f130" y="f131"/>
                  </a:cubicBezTo>
                  <a:cubicBezTo>
                    <a:pt x="f132" y="f133"/>
                    <a:pt x="f134" y="f135"/>
                    <a:pt x="f6" y="f136"/>
                  </a:cubicBezTo>
                  <a:close/>
                </a:path>
              </a:pathLst>
            </a:custGeom>
            <a:solidFill>
              <a:srgbClr val="826B6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4B87"/>
                </a:solidFill>
                <a:uFillTx/>
                <a:latin typeface="HelveticaNeueLT Pro 55 Roman"/>
              </a:endParaRPr>
            </a:p>
          </p:txBody>
        </p:sp>
        <p:sp>
          <p:nvSpPr>
            <p:cNvPr id="20" name="Freeform: Shape 18">
              <a:extLst>
                <a:ext uri="{FF2B5EF4-FFF2-40B4-BE49-F238E27FC236}">
                  <a16:creationId xmlns:a16="http://schemas.microsoft.com/office/drawing/2014/main" id="{8B3887C1-5BE9-8817-8C14-64BDCBFAA26C}"/>
                </a:ext>
              </a:extLst>
            </p:cNvPr>
            <p:cNvSpPr/>
            <p:nvPr/>
          </p:nvSpPr>
          <p:spPr>
            <a:xfrm>
              <a:off x="6490338" y="2454825"/>
              <a:ext cx="137553" cy="219794"/>
            </a:xfrm>
            <a:custGeom>
              <a:avLst/>
              <a:gdLst>
                <a:gd name="f0" fmla="val 10800000"/>
                <a:gd name="f1" fmla="val 5400000"/>
                <a:gd name="f2" fmla="val 180"/>
                <a:gd name="f3" fmla="val w"/>
                <a:gd name="f4" fmla="val h"/>
                <a:gd name="f5" fmla="val 0"/>
                <a:gd name="f6" fmla="val 264687"/>
                <a:gd name="f7" fmla="val 357508"/>
                <a:gd name="f8" fmla="val 67685"/>
                <a:gd name="f9" fmla="val 356730"/>
                <a:gd name="f10" fmla="val 74860"/>
                <a:gd name="f11" fmla="val 358532"/>
                <a:gd name="f12" fmla="val 82465"/>
                <a:gd name="f13" fmla="val 357170"/>
                <a:gd name="f14" fmla="val 88566"/>
                <a:gd name="f15" fmla="val 352989"/>
                <a:gd name="f16" fmla="val 98415"/>
                <a:gd name="f17" fmla="val 344519"/>
                <a:gd name="f18" fmla="val 99694"/>
                <a:gd name="f19" fmla="val 323442"/>
                <a:gd name="f20" fmla="val 100483"/>
                <a:gd name="f21" fmla="val 303744"/>
                <a:gd name="f22" fmla="val 101567"/>
                <a:gd name="f23" fmla="val 279712"/>
                <a:gd name="f24" fmla="val 102650"/>
                <a:gd name="f25" fmla="val 254500"/>
                <a:gd name="f26" fmla="val 124221"/>
                <a:gd name="f27" fmla="val 253810"/>
                <a:gd name="f28" fmla="val 141950"/>
                <a:gd name="f29" fmla="val 164899"/>
                <a:gd name="f30" fmla="val 176422"/>
                <a:gd name="f31" fmla="val 193067"/>
                <a:gd name="f32" fmla="val 237165"/>
                <a:gd name="f33" fmla="val 193064"/>
                <a:gd name="f34" fmla="val 200614"/>
                <a:gd name="f35" fmla="val 229037"/>
                <a:gd name="f36" fmla="val 206770"/>
                <a:gd name="f37" fmla="val 219721"/>
                <a:gd name="f38" fmla="val 211284"/>
                <a:gd name="f39" fmla="val 209586"/>
                <a:gd name="f40" fmla="val 219164"/>
                <a:gd name="f41" fmla="val 194319"/>
                <a:gd name="f42" fmla="val 227240"/>
                <a:gd name="f43" fmla="val 178462"/>
                <a:gd name="f44" fmla="val 247922"/>
                <a:gd name="f45" fmla="val 172848"/>
                <a:gd name="f46" fmla="val 172851"/>
                <a:gd name="f47" fmla="val 254661"/>
                <a:gd name="f48" fmla="val 171601"/>
                <a:gd name="f49" fmla="val 260323"/>
                <a:gd name="f50" fmla="val 167051"/>
                <a:gd name="f51" fmla="val 262990"/>
                <a:gd name="f52" fmla="val 160735"/>
                <a:gd name="f53" fmla="val 268210"/>
                <a:gd name="f54" fmla="val 147440"/>
                <a:gd name="f55" fmla="val 261317"/>
                <a:gd name="f56" fmla="val 124392"/>
                <a:gd name="f57" fmla="val 243293"/>
                <a:gd name="f58" fmla="val 95929"/>
                <a:gd name="f59" fmla="val 229702"/>
                <a:gd name="f60" fmla="val 74063"/>
                <a:gd name="f61" fmla="val 234626"/>
                <a:gd name="f62" fmla="val 41759"/>
                <a:gd name="f63" fmla="val 257377"/>
                <a:gd name="f64" fmla="val 161940"/>
                <a:gd name="f65" fmla="val 9849"/>
                <a:gd name="f66" fmla="val 20116"/>
                <a:gd name="f67" fmla="val 38312"/>
                <a:gd name="f68" fmla="val 3471"/>
                <a:gd name="f69" fmla="val 235192"/>
                <a:gd name="f70" fmla="val 813"/>
                <a:gd name="f71" fmla="val 265723"/>
                <a:gd name="f72" fmla="+- 0 0 174"/>
                <a:gd name="f73" fmla="val 294286"/>
                <a:gd name="f74" fmla="val 25"/>
                <a:gd name="f75" fmla="val 321075"/>
                <a:gd name="f76" fmla="val 1939"/>
                <a:gd name="f77" fmla="val 321056"/>
                <a:gd name="f78" fmla="val 3782"/>
                <a:gd name="f79" fmla="val 321800"/>
                <a:gd name="f80" fmla="val 5145"/>
                <a:gd name="f81" fmla="val 323143"/>
                <a:gd name="f82" fmla="val 22056"/>
                <a:gd name="f83" fmla="val 340484"/>
                <a:gd name="f84" fmla="val 43890"/>
                <a:gd name="f85" fmla="val 352206"/>
                <a:gd name="f86" fmla="val 356729"/>
                <a:gd name="f87" fmla="+- 0 0 -90"/>
                <a:gd name="f88" fmla="*/ f3 1 264687"/>
                <a:gd name="f89" fmla="*/ f4 1 357508"/>
                <a:gd name="f90" fmla="+- f7 0 f5"/>
                <a:gd name="f91" fmla="+- f6 0 f5"/>
                <a:gd name="f92" fmla="*/ f87 f0 1"/>
                <a:gd name="f93" fmla="*/ f91 1 264687"/>
                <a:gd name="f94" fmla="*/ f90 1 357508"/>
                <a:gd name="f95" fmla="*/ 67685 f91 1"/>
                <a:gd name="f96" fmla="*/ 356730 f90 1"/>
                <a:gd name="f97" fmla="*/ 88566 f91 1"/>
                <a:gd name="f98" fmla="*/ 352989 f90 1"/>
                <a:gd name="f99" fmla="*/ 100483 f91 1"/>
                <a:gd name="f100" fmla="*/ 303744 f90 1"/>
                <a:gd name="f101" fmla="*/ 124221 f91 1"/>
                <a:gd name="f102" fmla="*/ 253810 f90 1"/>
                <a:gd name="f103" fmla="*/ 141950 f91 1"/>
                <a:gd name="f104" fmla="*/ 193067 f91 1"/>
                <a:gd name="f105" fmla="*/ 237165 f90 1"/>
                <a:gd name="f106" fmla="*/ 193064 f91 1"/>
                <a:gd name="f107" fmla="*/ 211284 f91 1"/>
                <a:gd name="f108" fmla="*/ 209586 f90 1"/>
                <a:gd name="f109" fmla="*/ 247922 f91 1"/>
                <a:gd name="f110" fmla="*/ 172848 f90 1"/>
                <a:gd name="f111" fmla="*/ 172851 f90 1"/>
                <a:gd name="f112" fmla="*/ 262990 f91 1"/>
                <a:gd name="f113" fmla="*/ 160735 f90 1"/>
                <a:gd name="f114" fmla="*/ 243293 f91 1"/>
                <a:gd name="f115" fmla="*/ 95929 f90 1"/>
                <a:gd name="f116" fmla="*/ 257377 f91 1"/>
                <a:gd name="f117" fmla="*/ 0 f90 1"/>
                <a:gd name="f118" fmla="*/ 3471 f91 1"/>
                <a:gd name="f119" fmla="*/ 235192 f90 1"/>
                <a:gd name="f120" fmla="*/ 25 f91 1"/>
                <a:gd name="f121" fmla="*/ 321075 f90 1"/>
                <a:gd name="f122" fmla="*/ 5145 f91 1"/>
                <a:gd name="f123" fmla="*/ 323143 f90 1"/>
                <a:gd name="f124" fmla="*/ 356729 f90 1"/>
                <a:gd name="f125" fmla="*/ f92 1 f2"/>
                <a:gd name="f126" fmla="*/ f95 1 264687"/>
                <a:gd name="f127" fmla="*/ f96 1 357508"/>
                <a:gd name="f128" fmla="*/ f97 1 264687"/>
                <a:gd name="f129" fmla="*/ f98 1 357508"/>
                <a:gd name="f130" fmla="*/ f99 1 264687"/>
                <a:gd name="f131" fmla="*/ f100 1 357508"/>
                <a:gd name="f132" fmla="*/ f101 1 264687"/>
                <a:gd name="f133" fmla="*/ f102 1 357508"/>
                <a:gd name="f134" fmla="*/ f103 1 264687"/>
                <a:gd name="f135" fmla="*/ f104 1 264687"/>
                <a:gd name="f136" fmla="*/ f105 1 357508"/>
                <a:gd name="f137" fmla="*/ f106 1 264687"/>
                <a:gd name="f138" fmla="*/ f107 1 264687"/>
                <a:gd name="f139" fmla="*/ f108 1 357508"/>
                <a:gd name="f140" fmla="*/ f109 1 264687"/>
                <a:gd name="f141" fmla="*/ f110 1 357508"/>
                <a:gd name="f142" fmla="*/ f111 1 357508"/>
                <a:gd name="f143" fmla="*/ f112 1 264687"/>
                <a:gd name="f144" fmla="*/ f113 1 357508"/>
                <a:gd name="f145" fmla="*/ f114 1 264687"/>
                <a:gd name="f146" fmla="*/ f115 1 357508"/>
                <a:gd name="f147" fmla="*/ f116 1 264687"/>
                <a:gd name="f148" fmla="*/ f117 1 357508"/>
                <a:gd name="f149" fmla="*/ f118 1 264687"/>
                <a:gd name="f150" fmla="*/ f119 1 357508"/>
                <a:gd name="f151" fmla="*/ f120 1 264687"/>
                <a:gd name="f152" fmla="*/ f121 1 357508"/>
                <a:gd name="f153" fmla="*/ f122 1 264687"/>
                <a:gd name="f154" fmla="*/ f123 1 357508"/>
                <a:gd name="f155" fmla="*/ f124 1 357508"/>
                <a:gd name="f156" fmla="*/ f5 1 f93"/>
                <a:gd name="f157" fmla="*/ f6 1 f93"/>
                <a:gd name="f158" fmla="*/ f5 1 f94"/>
                <a:gd name="f159" fmla="*/ f7 1 f94"/>
                <a:gd name="f160" fmla="+- f125 0 f1"/>
                <a:gd name="f161" fmla="*/ f126 1 f93"/>
                <a:gd name="f162" fmla="*/ f127 1 f94"/>
                <a:gd name="f163" fmla="*/ f128 1 f93"/>
                <a:gd name="f164" fmla="*/ f129 1 f94"/>
                <a:gd name="f165" fmla="*/ f130 1 f93"/>
                <a:gd name="f166" fmla="*/ f131 1 f94"/>
                <a:gd name="f167" fmla="*/ f132 1 f93"/>
                <a:gd name="f168" fmla="*/ f133 1 f94"/>
                <a:gd name="f169" fmla="*/ f134 1 f93"/>
                <a:gd name="f170" fmla="*/ f135 1 f93"/>
                <a:gd name="f171" fmla="*/ f136 1 f94"/>
                <a:gd name="f172" fmla="*/ f137 1 f93"/>
                <a:gd name="f173" fmla="*/ f138 1 f93"/>
                <a:gd name="f174" fmla="*/ f139 1 f94"/>
                <a:gd name="f175" fmla="*/ f140 1 f93"/>
                <a:gd name="f176" fmla="*/ f141 1 f94"/>
                <a:gd name="f177" fmla="*/ f142 1 f94"/>
                <a:gd name="f178" fmla="*/ f143 1 f93"/>
                <a:gd name="f179" fmla="*/ f144 1 f94"/>
                <a:gd name="f180" fmla="*/ f145 1 f93"/>
                <a:gd name="f181" fmla="*/ f146 1 f94"/>
                <a:gd name="f182" fmla="*/ f147 1 f93"/>
                <a:gd name="f183" fmla="*/ f148 1 f94"/>
                <a:gd name="f184" fmla="*/ f149 1 f93"/>
                <a:gd name="f185" fmla="*/ f150 1 f94"/>
                <a:gd name="f186" fmla="*/ f151 1 f93"/>
                <a:gd name="f187" fmla="*/ f152 1 f94"/>
                <a:gd name="f188" fmla="*/ f153 1 f93"/>
                <a:gd name="f189" fmla="*/ f154 1 f94"/>
                <a:gd name="f190" fmla="*/ f155 1 f94"/>
                <a:gd name="f191" fmla="*/ f156 f88 1"/>
                <a:gd name="f192" fmla="*/ f157 f88 1"/>
                <a:gd name="f193" fmla="*/ f159 f89 1"/>
                <a:gd name="f194" fmla="*/ f158 f89 1"/>
                <a:gd name="f195" fmla="*/ f161 f88 1"/>
                <a:gd name="f196" fmla="*/ f162 f89 1"/>
                <a:gd name="f197" fmla="*/ f163 f88 1"/>
                <a:gd name="f198" fmla="*/ f164 f89 1"/>
                <a:gd name="f199" fmla="*/ f165 f88 1"/>
                <a:gd name="f200" fmla="*/ f166 f89 1"/>
                <a:gd name="f201" fmla="*/ f167 f88 1"/>
                <a:gd name="f202" fmla="*/ f168 f89 1"/>
                <a:gd name="f203" fmla="*/ f169 f88 1"/>
                <a:gd name="f204" fmla="*/ f170 f88 1"/>
                <a:gd name="f205" fmla="*/ f171 f89 1"/>
                <a:gd name="f206" fmla="*/ f172 f88 1"/>
                <a:gd name="f207" fmla="*/ f173 f88 1"/>
                <a:gd name="f208" fmla="*/ f174 f89 1"/>
                <a:gd name="f209" fmla="*/ f175 f88 1"/>
                <a:gd name="f210" fmla="*/ f176 f89 1"/>
                <a:gd name="f211" fmla="*/ f177 f89 1"/>
                <a:gd name="f212" fmla="*/ f178 f88 1"/>
                <a:gd name="f213" fmla="*/ f179 f89 1"/>
                <a:gd name="f214" fmla="*/ f180 f88 1"/>
                <a:gd name="f215" fmla="*/ f181 f89 1"/>
                <a:gd name="f216" fmla="*/ f182 f88 1"/>
                <a:gd name="f217" fmla="*/ f183 f89 1"/>
                <a:gd name="f218" fmla="*/ f184 f88 1"/>
                <a:gd name="f219" fmla="*/ f185 f89 1"/>
                <a:gd name="f220" fmla="*/ f186 f88 1"/>
                <a:gd name="f221" fmla="*/ f187 f89 1"/>
                <a:gd name="f222" fmla="*/ f188 f88 1"/>
                <a:gd name="f223" fmla="*/ f189 f89 1"/>
                <a:gd name="f224" fmla="*/ f190 f89 1"/>
              </a:gdLst>
              <a:ahLst/>
              <a:cxnLst>
                <a:cxn ang="3cd4">
                  <a:pos x="hc" y="t"/>
                </a:cxn>
                <a:cxn ang="0">
                  <a:pos x="r" y="vc"/>
                </a:cxn>
                <a:cxn ang="cd4">
                  <a:pos x="hc" y="b"/>
                </a:cxn>
                <a:cxn ang="cd2">
                  <a:pos x="l" y="vc"/>
                </a:cxn>
                <a:cxn ang="f160">
                  <a:pos x="f195" y="f196"/>
                </a:cxn>
                <a:cxn ang="f160">
                  <a:pos x="f197" y="f198"/>
                </a:cxn>
                <a:cxn ang="f160">
                  <a:pos x="f199" y="f200"/>
                </a:cxn>
                <a:cxn ang="f160">
                  <a:pos x="f201" y="f202"/>
                </a:cxn>
                <a:cxn ang="f160">
                  <a:pos x="f203" y="f202"/>
                </a:cxn>
                <a:cxn ang="f160">
                  <a:pos x="f204" y="f205"/>
                </a:cxn>
                <a:cxn ang="f160">
                  <a:pos x="f206" y="f205"/>
                </a:cxn>
                <a:cxn ang="f160">
                  <a:pos x="f207" y="f208"/>
                </a:cxn>
                <a:cxn ang="f160">
                  <a:pos x="f209" y="f210"/>
                </a:cxn>
                <a:cxn ang="f160">
                  <a:pos x="f209" y="f211"/>
                </a:cxn>
                <a:cxn ang="f160">
                  <a:pos x="f212" y="f213"/>
                </a:cxn>
                <a:cxn ang="f160">
                  <a:pos x="f214" y="f215"/>
                </a:cxn>
                <a:cxn ang="f160">
                  <a:pos x="f216" y="f217"/>
                </a:cxn>
                <a:cxn ang="f160">
                  <a:pos x="f218" y="f219"/>
                </a:cxn>
                <a:cxn ang="f160">
                  <a:pos x="f220" y="f221"/>
                </a:cxn>
                <a:cxn ang="f160">
                  <a:pos x="f222" y="f223"/>
                </a:cxn>
                <a:cxn ang="f160">
                  <a:pos x="f195" y="f224"/>
                </a:cxn>
              </a:cxnLst>
              <a:rect l="f191" t="f194" r="f192" b="f193"/>
              <a:pathLst>
                <a:path w="264687" h="357508">
                  <a:moveTo>
                    <a:pt x="f8" y="f9"/>
                  </a:moveTo>
                  <a:cubicBezTo>
                    <a:pt x="f10" y="f11"/>
                    <a:pt x="f12" y="f13"/>
                    <a:pt x="f14" y="f15"/>
                  </a:cubicBezTo>
                  <a:cubicBezTo>
                    <a:pt x="f16" y="f17"/>
                    <a:pt x="f18" y="f19"/>
                    <a:pt x="f20" y="f21"/>
                  </a:cubicBezTo>
                  <a:cubicBezTo>
                    <a:pt x="f22" y="f23"/>
                    <a:pt x="f24" y="f25"/>
                    <a:pt x="f26" y="f27"/>
                  </a:cubicBezTo>
                  <a:lnTo>
                    <a:pt x="f28" y="f27"/>
                  </a:lnTo>
                  <a:cubicBezTo>
                    <a:pt x="f29" y="f27"/>
                    <a:pt x="f30" y="f27"/>
                    <a:pt x="f31" y="f32"/>
                  </a:cubicBezTo>
                  <a:lnTo>
                    <a:pt x="f33" y="f32"/>
                  </a:lnTo>
                  <a:cubicBezTo>
                    <a:pt x="f34" y="f35"/>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62"/>
                    <a:pt x="f63" y="f5"/>
                  </a:cubicBezTo>
                  <a:cubicBezTo>
                    <a:pt x="f64" y="f65"/>
                    <a:pt x="f66" y="f67"/>
                    <a:pt x="f68" y="f69"/>
                  </a:cubicBezTo>
                  <a:cubicBezTo>
                    <a:pt x="f70" y="f71"/>
                    <a:pt x="f72" y="f73"/>
                    <a:pt x="f74" y="f75"/>
                  </a:cubicBezTo>
                  <a:cubicBezTo>
                    <a:pt x="f76" y="f77"/>
                    <a:pt x="f78" y="f79"/>
                    <a:pt x="f80" y="f81"/>
                  </a:cubicBezTo>
                  <a:cubicBezTo>
                    <a:pt x="f82" y="f83"/>
                    <a:pt x="f84" y="f85"/>
                    <a:pt x="f8" y="f86"/>
                  </a:cubicBezTo>
                  <a:close/>
                </a:path>
              </a:pathLst>
            </a:custGeom>
            <a:solidFill>
              <a:srgbClr val="CEC3C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4B87"/>
                </a:solidFill>
                <a:uFillTx/>
                <a:latin typeface="HelveticaNeueLT Pro 55 Roman"/>
              </a:endParaRPr>
            </a:p>
          </p:txBody>
        </p:sp>
        <p:sp>
          <p:nvSpPr>
            <p:cNvPr id="21" name="Freeform: Shape 19">
              <a:extLst>
                <a:ext uri="{FF2B5EF4-FFF2-40B4-BE49-F238E27FC236}">
                  <a16:creationId xmlns:a16="http://schemas.microsoft.com/office/drawing/2014/main" id="{D98FFA53-EA63-9DEA-1FF0-F8119CE05C80}"/>
                </a:ext>
              </a:extLst>
            </p:cNvPr>
            <p:cNvSpPr/>
            <p:nvPr/>
          </p:nvSpPr>
          <p:spPr>
            <a:xfrm>
              <a:off x="6677954" y="2464024"/>
              <a:ext cx="273058" cy="246558"/>
            </a:xfrm>
            <a:custGeom>
              <a:avLst/>
              <a:gdLst>
                <a:gd name="f0" fmla="val 10800000"/>
                <a:gd name="f1" fmla="val 5400000"/>
                <a:gd name="f2" fmla="val 180"/>
                <a:gd name="f3" fmla="val w"/>
                <a:gd name="f4" fmla="val h"/>
                <a:gd name="f5" fmla="val 0"/>
                <a:gd name="f6" fmla="val 525455"/>
                <a:gd name="f7" fmla="val 401047"/>
                <a:gd name="f8" fmla="val 343284"/>
                <a:gd name="f9" fmla="val 7685"/>
                <a:gd name="f10" fmla="val 337478"/>
                <a:gd name="f11" fmla="val 7637"/>
                <a:gd name="f12" fmla="val 331678"/>
                <a:gd name="f13" fmla="val 8098"/>
                <a:gd name="f14" fmla="val 325952"/>
                <a:gd name="f15" fmla="val 9063"/>
                <a:gd name="f16" fmla="val 308841"/>
                <a:gd name="f17" fmla="val 11638"/>
                <a:gd name="f18" fmla="val 291545"/>
                <a:gd name="f19" fmla="val 12757"/>
                <a:gd name="f20" fmla="val 274245"/>
                <a:gd name="f21" fmla="val 12411"/>
                <a:gd name="f22" fmla="val 211901"/>
                <a:gd name="f23" fmla="val 129663"/>
                <a:gd name="f24" fmla="val 4235"/>
                <a:gd name="f25" fmla="val 118929"/>
                <a:gd name="f26" fmla="val 77167"/>
                <a:gd name="f27" fmla="val 23638"/>
                <a:gd name="f28" fmla="+- 0 0 41904"/>
                <a:gd name="f29" fmla="val 114346"/>
                <a:gd name="f30" fmla="val 15220"/>
                <a:gd name="f31" fmla="val 357910"/>
                <a:gd name="f32" fmla="val 25069"/>
                <a:gd name="f33" fmla="val 372783"/>
                <a:gd name="f34" fmla="val 48807"/>
                <a:gd name="f35" fmla="val 401048"/>
                <a:gd name="f36" fmla="val 80027"/>
                <a:gd name="f37" fmla="val 91748"/>
                <a:gd name="f38" fmla="val 400865"/>
                <a:gd name="f39" fmla="val 103152"/>
                <a:gd name="f40" fmla="val 397233"/>
                <a:gd name="f41" fmla="val 112825"/>
                <a:gd name="f42" fmla="val 390609"/>
                <a:gd name="f43" fmla="val 136514"/>
                <a:gd name="f44" fmla="val 373639"/>
                <a:gd name="f45" fmla="val 161143"/>
                <a:gd name="f46" fmla="val 358019"/>
                <a:gd name="f47" fmla="val 186592"/>
                <a:gd name="f48" fmla="val 343826"/>
                <a:gd name="f49" fmla="val 186538"/>
                <a:gd name="f50" fmla="val 343435"/>
                <a:gd name="f51" fmla="val 343037"/>
                <a:gd name="f52" fmla="val 342643"/>
                <a:gd name="f53" fmla="val 183829"/>
                <a:gd name="f54" fmla="val 330393"/>
                <a:gd name="f55" fmla="val 178927"/>
                <a:gd name="f56" fmla="val 318723"/>
                <a:gd name="f57" fmla="val 172114"/>
                <a:gd name="f58" fmla="val 308172"/>
                <a:gd name="f59" fmla="val 150838"/>
                <a:gd name="f60" fmla="val 277740"/>
                <a:gd name="f61" fmla="val 151826"/>
                <a:gd name="f62" fmla="val 267199"/>
                <a:gd name="f63" fmla="val 156158"/>
                <a:gd name="f64" fmla="val 244154"/>
                <a:gd name="f65" fmla="val 156747"/>
                <a:gd name="f66" fmla="val 241102"/>
                <a:gd name="f67" fmla="val 157437"/>
                <a:gd name="f68" fmla="val 237652"/>
                <a:gd name="f69" fmla="val 158030"/>
                <a:gd name="f70" fmla="val 234305"/>
                <a:gd name="f71" fmla="val 158668"/>
                <a:gd name="f72" fmla="val 228492"/>
                <a:gd name="f73" fmla="val 161701"/>
                <a:gd name="f74" fmla="val 223208"/>
                <a:gd name="f75" fmla="val 166401"/>
                <a:gd name="f76" fmla="val 219730"/>
                <a:gd name="f77" fmla="val 174672"/>
                <a:gd name="f78" fmla="val 214116"/>
                <a:gd name="f79" fmla="val 185508"/>
                <a:gd name="f80" fmla="val 216383"/>
                <a:gd name="f81" fmla="val 196931"/>
                <a:gd name="f82" fmla="val 218746"/>
                <a:gd name="f83" fmla="val 208358"/>
                <a:gd name="f84" fmla="val 221109"/>
                <a:gd name="f85" fmla="val 220570"/>
                <a:gd name="f86" fmla="val 223770"/>
                <a:gd name="f87" fmla="val 227562"/>
                <a:gd name="f88" fmla="val 217367"/>
                <a:gd name="f89" fmla="val 234554"/>
                <a:gd name="f90" fmla="val 210965"/>
                <a:gd name="f91" fmla="val 233275"/>
                <a:gd name="f92" fmla="val 204761"/>
                <a:gd name="f93" fmla="val 232781"/>
                <a:gd name="f94" fmla="val 191465"/>
                <a:gd name="f95" fmla="val 232784"/>
                <a:gd name="f96" fmla="val 191462"/>
                <a:gd name="f97" fmla="val 229389"/>
                <a:gd name="f98" fmla="val 165195"/>
                <a:gd name="f99" fmla="val 238334"/>
                <a:gd name="f100" fmla="val 138835"/>
                <a:gd name="f101" fmla="val 257013"/>
                <a:gd name="f102" fmla="val 120057"/>
                <a:gd name="f103" fmla="val 284392"/>
                <a:gd name="f104" fmla="val 91299"/>
                <a:gd name="f105" fmla="val 292962"/>
                <a:gd name="f106" fmla="val 312461"/>
                <a:gd name="f107" fmla="val 106564"/>
                <a:gd name="f108" fmla="val 106567"/>
                <a:gd name="f109" fmla="val 323602"/>
                <a:gd name="f110" fmla="val 115881"/>
                <a:gd name="f111" fmla="val 336263"/>
                <a:gd name="f112" fmla="val 123209"/>
                <a:gd name="f113" fmla="val 349889"/>
                <a:gd name="f114" fmla="val 128233"/>
                <a:gd name="f115" fmla="val 384360"/>
                <a:gd name="f116" fmla="val 140938"/>
                <a:gd name="f117" fmla="val 382882"/>
                <a:gd name="f118" fmla="val 153644"/>
                <a:gd name="f119" fmla="val 376383"/>
                <a:gd name="f120" fmla="val 173047"/>
                <a:gd name="f121" fmla="val 376380"/>
                <a:gd name="f122" fmla="val 369083"/>
                <a:gd name="f123" fmla="val 191184"/>
                <a:gd name="f124" fmla="val 211439"/>
                <a:gd name="f125" fmla="val 229579"/>
                <a:gd name="f126" fmla="val 378153"/>
                <a:gd name="f127" fmla="val 231352"/>
                <a:gd name="f128" fmla="val 383273"/>
                <a:gd name="f129" fmla="val 235193"/>
                <a:gd name="f130" fmla="val 386819"/>
                <a:gd name="f131" fmla="val 237851"/>
                <a:gd name="f132" fmla="val 386822"/>
                <a:gd name="f133" fmla="val 391167"/>
                <a:gd name="f134" fmla="val 240906"/>
                <a:gd name="f135" fmla="val 395341"/>
                <a:gd name="f136" fmla="val 244195"/>
                <a:gd name="f137" fmla="val 399329"/>
                <a:gd name="f138" fmla="val 247700"/>
                <a:gd name="f139" fmla="val 422768"/>
                <a:gd name="f140" fmla="val 209881"/>
                <a:gd name="f141" fmla="val 431832"/>
                <a:gd name="f142" fmla="val 166641"/>
                <a:gd name="f143" fmla="val 448573"/>
                <a:gd name="f144" fmla="val 148225"/>
                <a:gd name="f145" fmla="val 479794"/>
                <a:gd name="f146" fmla="val 114543"/>
                <a:gd name="f147" fmla="val 527365"/>
                <a:gd name="f148" fmla="val 85785"/>
                <a:gd name="f149" fmla="val 525397"/>
                <a:gd name="f150" fmla="val 64214"/>
                <a:gd name="f151" fmla="val 523031"/>
                <a:gd name="f152" fmla="val 44811"/>
                <a:gd name="f153" fmla="val 403664"/>
                <a:gd name="f154" fmla="val 7682"/>
                <a:gd name="f155" fmla="val 343290"/>
                <a:gd name="f156" fmla="+- 0 0 -90"/>
                <a:gd name="f157" fmla="*/ f3 1 525455"/>
                <a:gd name="f158" fmla="*/ f4 1 401047"/>
                <a:gd name="f159" fmla="+- f7 0 f5"/>
                <a:gd name="f160" fmla="+- f6 0 f5"/>
                <a:gd name="f161" fmla="*/ f156 f0 1"/>
                <a:gd name="f162" fmla="*/ f160 1 525455"/>
                <a:gd name="f163" fmla="*/ f159 1 401047"/>
                <a:gd name="f164" fmla="*/ 343284 f160 1"/>
                <a:gd name="f165" fmla="*/ 7685 f159 1"/>
                <a:gd name="f166" fmla="*/ 325952 f160 1"/>
                <a:gd name="f167" fmla="*/ 9063 f159 1"/>
                <a:gd name="f168" fmla="*/ 274245 f160 1"/>
                <a:gd name="f169" fmla="*/ 12411 f159 1"/>
                <a:gd name="f170" fmla="*/ 129663 f160 1"/>
                <a:gd name="f171" fmla="*/ 4235 f159 1"/>
                <a:gd name="f172" fmla="*/ 118929 f160 1"/>
                <a:gd name="f173" fmla="*/ 0 f159 1"/>
                <a:gd name="f174" fmla="*/ 15220 f160 1"/>
                <a:gd name="f175" fmla="*/ 357910 f159 1"/>
                <a:gd name="f176" fmla="*/ 80027 f160 1"/>
                <a:gd name="f177" fmla="*/ 401048 f159 1"/>
                <a:gd name="f178" fmla="*/ 112825 f160 1"/>
                <a:gd name="f179" fmla="*/ 390609 f159 1"/>
                <a:gd name="f180" fmla="*/ 186592 f160 1"/>
                <a:gd name="f181" fmla="*/ 343826 f159 1"/>
                <a:gd name="f182" fmla="*/ 342643 f159 1"/>
                <a:gd name="f183" fmla="*/ 172114 f160 1"/>
                <a:gd name="f184" fmla="*/ 308172 f159 1"/>
                <a:gd name="f185" fmla="*/ 156158 f160 1"/>
                <a:gd name="f186" fmla="*/ 244154 f159 1"/>
                <a:gd name="f187" fmla="*/ 158030 f160 1"/>
                <a:gd name="f188" fmla="*/ 234305 f159 1"/>
                <a:gd name="f189" fmla="*/ 166401 f160 1"/>
                <a:gd name="f190" fmla="*/ 219730 f159 1"/>
                <a:gd name="f191" fmla="*/ 196931 f160 1"/>
                <a:gd name="f192" fmla="*/ 218746 f159 1"/>
                <a:gd name="f193" fmla="*/ 227562 f160 1"/>
                <a:gd name="f194" fmla="*/ 217367 f159 1"/>
                <a:gd name="f195" fmla="*/ 232781 f160 1"/>
                <a:gd name="f196" fmla="*/ 191465 f159 1"/>
                <a:gd name="f197" fmla="*/ 232784 f160 1"/>
                <a:gd name="f198" fmla="*/ 191462 f159 1"/>
                <a:gd name="f199" fmla="*/ 257013 f160 1"/>
                <a:gd name="f200" fmla="*/ 120057 f159 1"/>
                <a:gd name="f201" fmla="*/ 312461 f160 1"/>
                <a:gd name="f202" fmla="*/ 106564 f159 1"/>
                <a:gd name="f203" fmla="*/ 106567 f159 1"/>
                <a:gd name="f204" fmla="*/ 349889 f160 1"/>
                <a:gd name="f205" fmla="*/ 128233 f159 1"/>
                <a:gd name="f206" fmla="*/ 376383 f160 1"/>
                <a:gd name="f207" fmla="*/ 173047 f159 1"/>
                <a:gd name="f208" fmla="*/ 376380 f160 1"/>
                <a:gd name="f209" fmla="*/ 229579 f159 1"/>
                <a:gd name="f210" fmla="*/ 386819 f160 1"/>
                <a:gd name="f211" fmla="*/ 237851 f159 1"/>
                <a:gd name="f212" fmla="*/ 386822 f160 1"/>
                <a:gd name="f213" fmla="*/ 399329 f160 1"/>
                <a:gd name="f214" fmla="*/ 247700 f159 1"/>
                <a:gd name="f215" fmla="*/ 448573 f160 1"/>
                <a:gd name="f216" fmla="*/ 148225 f159 1"/>
                <a:gd name="f217" fmla="*/ 525397 f160 1"/>
                <a:gd name="f218" fmla="*/ 64214 f159 1"/>
                <a:gd name="f219" fmla="*/ 343290 f160 1"/>
                <a:gd name="f220" fmla="*/ 7682 f159 1"/>
                <a:gd name="f221" fmla="*/ f161 1 f2"/>
                <a:gd name="f222" fmla="*/ f164 1 525455"/>
                <a:gd name="f223" fmla="*/ f165 1 401047"/>
                <a:gd name="f224" fmla="*/ f166 1 525455"/>
                <a:gd name="f225" fmla="*/ f167 1 401047"/>
                <a:gd name="f226" fmla="*/ f168 1 525455"/>
                <a:gd name="f227" fmla="*/ f169 1 401047"/>
                <a:gd name="f228" fmla="*/ f170 1 525455"/>
                <a:gd name="f229" fmla="*/ f171 1 401047"/>
                <a:gd name="f230" fmla="*/ f172 1 525455"/>
                <a:gd name="f231" fmla="*/ f173 1 401047"/>
                <a:gd name="f232" fmla="*/ f174 1 525455"/>
                <a:gd name="f233" fmla="*/ f175 1 401047"/>
                <a:gd name="f234" fmla="*/ f176 1 525455"/>
                <a:gd name="f235" fmla="*/ f177 1 401047"/>
                <a:gd name="f236" fmla="*/ f178 1 525455"/>
                <a:gd name="f237" fmla="*/ f179 1 401047"/>
                <a:gd name="f238" fmla="*/ f180 1 525455"/>
                <a:gd name="f239" fmla="*/ f181 1 401047"/>
                <a:gd name="f240" fmla="*/ f182 1 401047"/>
                <a:gd name="f241" fmla="*/ f183 1 525455"/>
                <a:gd name="f242" fmla="*/ f184 1 401047"/>
                <a:gd name="f243" fmla="*/ f185 1 525455"/>
                <a:gd name="f244" fmla="*/ f186 1 401047"/>
                <a:gd name="f245" fmla="*/ f187 1 525455"/>
                <a:gd name="f246" fmla="*/ f188 1 401047"/>
                <a:gd name="f247" fmla="*/ f189 1 525455"/>
                <a:gd name="f248" fmla="*/ f190 1 401047"/>
                <a:gd name="f249" fmla="*/ f191 1 525455"/>
                <a:gd name="f250" fmla="*/ f192 1 401047"/>
                <a:gd name="f251" fmla="*/ f193 1 525455"/>
                <a:gd name="f252" fmla="*/ f194 1 401047"/>
                <a:gd name="f253" fmla="*/ f195 1 525455"/>
                <a:gd name="f254" fmla="*/ f196 1 401047"/>
                <a:gd name="f255" fmla="*/ f197 1 525455"/>
                <a:gd name="f256" fmla="*/ f198 1 401047"/>
                <a:gd name="f257" fmla="*/ f199 1 525455"/>
                <a:gd name="f258" fmla="*/ f200 1 401047"/>
                <a:gd name="f259" fmla="*/ f201 1 525455"/>
                <a:gd name="f260" fmla="*/ f202 1 401047"/>
                <a:gd name="f261" fmla="*/ f203 1 401047"/>
                <a:gd name="f262" fmla="*/ f204 1 525455"/>
                <a:gd name="f263" fmla="*/ f205 1 401047"/>
                <a:gd name="f264" fmla="*/ f206 1 525455"/>
                <a:gd name="f265" fmla="*/ f207 1 401047"/>
                <a:gd name="f266" fmla="*/ f208 1 525455"/>
                <a:gd name="f267" fmla="*/ f209 1 401047"/>
                <a:gd name="f268" fmla="*/ f210 1 525455"/>
                <a:gd name="f269" fmla="*/ f211 1 401047"/>
                <a:gd name="f270" fmla="*/ f212 1 525455"/>
                <a:gd name="f271" fmla="*/ f213 1 525455"/>
                <a:gd name="f272" fmla="*/ f214 1 401047"/>
                <a:gd name="f273" fmla="*/ f215 1 525455"/>
                <a:gd name="f274" fmla="*/ f216 1 401047"/>
                <a:gd name="f275" fmla="*/ f217 1 525455"/>
                <a:gd name="f276" fmla="*/ f218 1 401047"/>
                <a:gd name="f277" fmla="*/ f219 1 525455"/>
                <a:gd name="f278" fmla="*/ f220 1 401047"/>
                <a:gd name="f279" fmla="*/ f5 1 f162"/>
                <a:gd name="f280" fmla="*/ f6 1 f162"/>
                <a:gd name="f281" fmla="*/ f5 1 f163"/>
                <a:gd name="f282" fmla="*/ f7 1 f163"/>
                <a:gd name="f283" fmla="+- f221 0 f1"/>
                <a:gd name="f284" fmla="*/ f222 1 f162"/>
                <a:gd name="f285" fmla="*/ f223 1 f163"/>
                <a:gd name="f286" fmla="*/ f224 1 f162"/>
                <a:gd name="f287" fmla="*/ f225 1 f163"/>
                <a:gd name="f288" fmla="*/ f226 1 f162"/>
                <a:gd name="f289" fmla="*/ f227 1 f163"/>
                <a:gd name="f290" fmla="*/ f228 1 f162"/>
                <a:gd name="f291" fmla="*/ f229 1 f163"/>
                <a:gd name="f292" fmla="*/ f230 1 f162"/>
                <a:gd name="f293" fmla="*/ f231 1 f163"/>
                <a:gd name="f294" fmla="*/ f232 1 f162"/>
                <a:gd name="f295" fmla="*/ f233 1 f163"/>
                <a:gd name="f296" fmla="*/ f234 1 f162"/>
                <a:gd name="f297" fmla="*/ f235 1 f163"/>
                <a:gd name="f298" fmla="*/ f236 1 f162"/>
                <a:gd name="f299" fmla="*/ f237 1 f163"/>
                <a:gd name="f300" fmla="*/ f238 1 f162"/>
                <a:gd name="f301" fmla="*/ f239 1 f163"/>
                <a:gd name="f302" fmla="*/ f240 1 f163"/>
                <a:gd name="f303" fmla="*/ f241 1 f162"/>
                <a:gd name="f304" fmla="*/ f242 1 f163"/>
                <a:gd name="f305" fmla="*/ f243 1 f162"/>
                <a:gd name="f306" fmla="*/ f244 1 f163"/>
                <a:gd name="f307" fmla="*/ f245 1 f162"/>
                <a:gd name="f308" fmla="*/ f246 1 f163"/>
                <a:gd name="f309" fmla="*/ f247 1 f162"/>
                <a:gd name="f310" fmla="*/ f248 1 f163"/>
                <a:gd name="f311" fmla="*/ f249 1 f162"/>
                <a:gd name="f312" fmla="*/ f250 1 f163"/>
                <a:gd name="f313" fmla="*/ f251 1 f162"/>
                <a:gd name="f314" fmla="*/ f252 1 f163"/>
                <a:gd name="f315" fmla="*/ f253 1 f162"/>
                <a:gd name="f316" fmla="*/ f254 1 f163"/>
                <a:gd name="f317" fmla="*/ f255 1 f162"/>
                <a:gd name="f318" fmla="*/ f256 1 f163"/>
                <a:gd name="f319" fmla="*/ f257 1 f162"/>
                <a:gd name="f320" fmla="*/ f258 1 f163"/>
                <a:gd name="f321" fmla="*/ f259 1 f162"/>
                <a:gd name="f322" fmla="*/ f260 1 f163"/>
                <a:gd name="f323" fmla="*/ f261 1 f163"/>
                <a:gd name="f324" fmla="*/ f262 1 f162"/>
                <a:gd name="f325" fmla="*/ f263 1 f163"/>
                <a:gd name="f326" fmla="*/ f264 1 f162"/>
                <a:gd name="f327" fmla="*/ f265 1 f163"/>
                <a:gd name="f328" fmla="*/ f266 1 f162"/>
                <a:gd name="f329" fmla="*/ f267 1 f163"/>
                <a:gd name="f330" fmla="*/ f268 1 f162"/>
                <a:gd name="f331" fmla="*/ f269 1 f163"/>
                <a:gd name="f332" fmla="*/ f270 1 f162"/>
                <a:gd name="f333" fmla="*/ f271 1 f162"/>
                <a:gd name="f334" fmla="*/ f272 1 f163"/>
                <a:gd name="f335" fmla="*/ f273 1 f162"/>
                <a:gd name="f336" fmla="*/ f274 1 f163"/>
                <a:gd name="f337" fmla="*/ f275 1 f162"/>
                <a:gd name="f338" fmla="*/ f276 1 f163"/>
                <a:gd name="f339" fmla="*/ f277 1 f162"/>
                <a:gd name="f340" fmla="*/ f278 1 f163"/>
                <a:gd name="f341" fmla="*/ f279 f157 1"/>
                <a:gd name="f342" fmla="*/ f280 f157 1"/>
                <a:gd name="f343" fmla="*/ f282 f158 1"/>
                <a:gd name="f344" fmla="*/ f281 f158 1"/>
                <a:gd name="f345" fmla="*/ f284 f157 1"/>
                <a:gd name="f346" fmla="*/ f285 f158 1"/>
                <a:gd name="f347" fmla="*/ f286 f157 1"/>
                <a:gd name="f348" fmla="*/ f287 f158 1"/>
                <a:gd name="f349" fmla="*/ f288 f157 1"/>
                <a:gd name="f350" fmla="*/ f289 f158 1"/>
                <a:gd name="f351" fmla="*/ f290 f157 1"/>
                <a:gd name="f352" fmla="*/ f291 f158 1"/>
                <a:gd name="f353" fmla="*/ f292 f157 1"/>
                <a:gd name="f354" fmla="*/ f293 f158 1"/>
                <a:gd name="f355" fmla="*/ f294 f157 1"/>
                <a:gd name="f356" fmla="*/ f295 f158 1"/>
                <a:gd name="f357" fmla="*/ f296 f157 1"/>
                <a:gd name="f358" fmla="*/ f297 f158 1"/>
                <a:gd name="f359" fmla="*/ f298 f157 1"/>
                <a:gd name="f360" fmla="*/ f299 f158 1"/>
                <a:gd name="f361" fmla="*/ f300 f157 1"/>
                <a:gd name="f362" fmla="*/ f301 f158 1"/>
                <a:gd name="f363" fmla="*/ f302 f158 1"/>
                <a:gd name="f364" fmla="*/ f303 f157 1"/>
                <a:gd name="f365" fmla="*/ f304 f158 1"/>
                <a:gd name="f366" fmla="*/ f305 f157 1"/>
                <a:gd name="f367" fmla="*/ f306 f158 1"/>
                <a:gd name="f368" fmla="*/ f307 f157 1"/>
                <a:gd name="f369" fmla="*/ f308 f158 1"/>
                <a:gd name="f370" fmla="*/ f309 f157 1"/>
                <a:gd name="f371" fmla="*/ f310 f158 1"/>
                <a:gd name="f372" fmla="*/ f311 f157 1"/>
                <a:gd name="f373" fmla="*/ f312 f158 1"/>
                <a:gd name="f374" fmla="*/ f313 f157 1"/>
                <a:gd name="f375" fmla="*/ f314 f158 1"/>
                <a:gd name="f376" fmla="*/ f315 f157 1"/>
                <a:gd name="f377" fmla="*/ f316 f158 1"/>
                <a:gd name="f378" fmla="*/ f317 f157 1"/>
                <a:gd name="f379" fmla="*/ f318 f158 1"/>
                <a:gd name="f380" fmla="*/ f319 f157 1"/>
                <a:gd name="f381" fmla="*/ f320 f158 1"/>
                <a:gd name="f382" fmla="*/ f321 f157 1"/>
                <a:gd name="f383" fmla="*/ f322 f158 1"/>
                <a:gd name="f384" fmla="*/ f323 f158 1"/>
                <a:gd name="f385" fmla="*/ f324 f157 1"/>
                <a:gd name="f386" fmla="*/ f325 f158 1"/>
                <a:gd name="f387" fmla="*/ f326 f157 1"/>
                <a:gd name="f388" fmla="*/ f327 f158 1"/>
                <a:gd name="f389" fmla="*/ f328 f157 1"/>
                <a:gd name="f390" fmla="*/ f329 f158 1"/>
                <a:gd name="f391" fmla="*/ f330 f157 1"/>
                <a:gd name="f392" fmla="*/ f331 f158 1"/>
                <a:gd name="f393" fmla="*/ f332 f157 1"/>
                <a:gd name="f394" fmla="*/ f333 f157 1"/>
                <a:gd name="f395" fmla="*/ f334 f158 1"/>
                <a:gd name="f396" fmla="*/ f335 f157 1"/>
                <a:gd name="f397" fmla="*/ f336 f158 1"/>
                <a:gd name="f398" fmla="*/ f337 f157 1"/>
                <a:gd name="f399" fmla="*/ f338 f158 1"/>
                <a:gd name="f400" fmla="*/ f339 f157 1"/>
                <a:gd name="f401" fmla="*/ f340 f158 1"/>
              </a:gdLst>
              <a:ahLst/>
              <a:cxnLst>
                <a:cxn ang="3cd4">
                  <a:pos x="hc" y="t"/>
                </a:cxn>
                <a:cxn ang="0">
                  <a:pos x="r" y="vc"/>
                </a:cxn>
                <a:cxn ang="cd4">
                  <a:pos x="hc" y="b"/>
                </a:cxn>
                <a:cxn ang="cd2">
                  <a:pos x="l" y="vc"/>
                </a:cxn>
                <a:cxn ang="f283">
                  <a:pos x="f345" y="f346"/>
                </a:cxn>
                <a:cxn ang="f283">
                  <a:pos x="f347" y="f348"/>
                </a:cxn>
                <a:cxn ang="f283">
                  <a:pos x="f349" y="f350"/>
                </a:cxn>
                <a:cxn ang="f283">
                  <a:pos x="f351" y="f352"/>
                </a:cxn>
                <a:cxn ang="f283">
                  <a:pos x="f353" y="f354"/>
                </a:cxn>
                <a:cxn ang="f283">
                  <a:pos x="f355" y="f356"/>
                </a:cxn>
                <a:cxn ang="f283">
                  <a:pos x="f357" y="f358"/>
                </a:cxn>
                <a:cxn ang="f283">
                  <a:pos x="f359" y="f360"/>
                </a:cxn>
                <a:cxn ang="f283">
                  <a:pos x="f361" y="f362"/>
                </a:cxn>
                <a:cxn ang="f283">
                  <a:pos x="f361" y="f363"/>
                </a:cxn>
                <a:cxn ang="f283">
                  <a:pos x="f364" y="f365"/>
                </a:cxn>
                <a:cxn ang="f283">
                  <a:pos x="f366" y="f367"/>
                </a:cxn>
                <a:cxn ang="f283">
                  <a:pos x="f368" y="f369"/>
                </a:cxn>
                <a:cxn ang="f283">
                  <a:pos x="f370" y="f371"/>
                </a:cxn>
                <a:cxn ang="f283">
                  <a:pos x="f372" y="f373"/>
                </a:cxn>
                <a:cxn ang="f283">
                  <a:pos x="f374" y="f375"/>
                </a:cxn>
                <a:cxn ang="f283">
                  <a:pos x="f376" y="f377"/>
                </a:cxn>
                <a:cxn ang="f283">
                  <a:pos x="f378" y="f379"/>
                </a:cxn>
                <a:cxn ang="f283">
                  <a:pos x="f380" y="f381"/>
                </a:cxn>
                <a:cxn ang="f283">
                  <a:pos x="f382" y="f383"/>
                </a:cxn>
                <a:cxn ang="f283">
                  <a:pos x="f382" y="f384"/>
                </a:cxn>
                <a:cxn ang="f283">
                  <a:pos x="f385" y="f386"/>
                </a:cxn>
                <a:cxn ang="f283">
                  <a:pos x="f387" y="f388"/>
                </a:cxn>
                <a:cxn ang="f283">
                  <a:pos x="f389" y="f388"/>
                </a:cxn>
                <a:cxn ang="f283">
                  <a:pos x="f389" y="f390"/>
                </a:cxn>
                <a:cxn ang="f283">
                  <a:pos x="f391" y="f392"/>
                </a:cxn>
                <a:cxn ang="f283">
                  <a:pos x="f393" y="f392"/>
                </a:cxn>
                <a:cxn ang="f283">
                  <a:pos x="f394" y="f395"/>
                </a:cxn>
                <a:cxn ang="f283">
                  <a:pos x="f396" y="f397"/>
                </a:cxn>
                <a:cxn ang="f283">
                  <a:pos x="f398" y="f399"/>
                </a:cxn>
                <a:cxn ang="f283">
                  <a:pos x="f400" y="f401"/>
                </a:cxn>
              </a:cxnLst>
              <a:rect l="f341" t="f344" r="f342" b="f343"/>
              <a:pathLst>
                <a:path w="525455" h="401047">
                  <a:moveTo>
                    <a:pt x="f8" y="f9"/>
                  </a:moveTo>
                  <a:cubicBezTo>
                    <a:pt x="f10" y="f11"/>
                    <a:pt x="f12" y="f13"/>
                    <a:pt x="f14" y="f15"/>
                  </a:cubicBezTo>
                  <a:cubicBezTo>
                    <a:pt x="f16" y="f17"/>
                    <a:pt x="f18" y="f19"/>
                    <a:pt x="f20" y="f21"/>
                  </a:cubicBezTo>
                  <a:cubicBezTo>
                    <a:pt x="f22" y="f21"/>
                    <a:pt x="f23" y="f24"/>
                    <a:pt x="f23" y="f24"/>
                  </a:cubicBezTo>
                  <a:lnTo>
                    <a:pt x="f25" y="f5"/>
                  </a:lnTo>
                  <a:cubicBezTo>
                    <a:pt x="f26" y="f27"/>
                    <a:pt x="f28" y="f29"/>
                    <a:pt x="f30" y="f31"/>
                  </a:cubicBezTo>
                  <a:cubicBezTo>
                    <a:pt x="f32" y="f33"/>
                    <a:pt x="f34" y="f35"/>
                    <a:pt x="f36" y="f35"/>
                  </a:cubicBezTo>
                  <a:cubicBezTo>
                    <a:pt x="f37" y="f38"/>
                    <a:pt x="f39" y="f40"/>
                    <a:pt x="f41" y="f42"/>
                  </a:cubicBezTo>
                  <a:cubicBezTo>
                    <a:pt x="f43" y="f44"/>
                    <a:pt x="f45" y="f46"/>
                    <a:pt x="f47" y="f48"/>
                  </a:cubicBezTo>
                  <a:cubicBezTo>
                    <a:pt x="f49" y="f50"/>
                    <a:pt x="f49" y="f51"/>
                    <a:pt x="f47"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4"/>
                    <a:pt x="f106" y="f107"/>
                  </a:cubicBezTo>
                  <a:lnTo>
                    <a:pt x="f106" y="f108"/>
                  </a:lnTo>
                  <a:cubicBezTo>
                    <a:pt x="f109" y="f110"/>
                    <a:pt x="f111" y="f112"/>
                    <a:pt x="f113" y="f114"/>
                  </a:cubicBezTo>
                  <a:cubicBezTo>
                    <a:pt x="f115" y="f116"/>
                    <a:pt x="f117" y="f118"/>
                    <a:pt x="f119" y="f120"/>
                  </a:cubicBezTo>
                  <a:lnTo>
                    <a:pt x="f121" y="f120"/>
                  </a:lnTo>
                  <a:cubicBezTo>
                    <a:pt x="f122" y="f123"/>
                    <a:pt x="f122" y="f124"/>
                    <a:pt x="f121" y="f125"/>
                  </a:cubicBezTo>
                  <a:cubicBezTo>
                    <a:pt x="f126" y="f127"/>
                    <a:pt x="f128" y="f129"/>
                    <a:pt x="f130" y="f131"/>
                  </a:cubicBezTo>
                  <a:lnTo>
                    <a:pt x="f132" y="f131"/>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4"/>
                  </a:cubicBezTo>
                  <a:close/>
                </a:path>
              </a:pathLst>
            </a:custGeom>
            <a:solidFill>
              <a:srgbClr val="826B6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4B87"/>
                </a:solidFill>
                <a:uFillTx/>
                <a:latin typeface="HelveticaNeueLT Pro 55 Roman"/>
              </a:endParaRPr>
            </a:p>
          </p:txBody>
        </p:sp>
        <p:sp>
          <p:nvSpPr>
            <p:cNvPr id="22" name="Freeform: Shape 20">
              <a:extLst>
                <a:ext uri="{FF2B5EF4-FFF2-40B4-BE49-F238E27FC236}">
                  <a16:creationId xmlns:a16="http://schemas.microsoft.com/office/drawing/2014/main" id="{986C8972-F844-130C-01A7-5E7891A7112A}"/>
                </a:ext>
              </a:extLst>
            </p:cNvPr>
            <p:cNvSpPr/>
            <p:nvPr/>
          </p:nvSpPr>
          <p:spPr>
            <a:xfrm>
              <a:off x="6765581" y="2532558"/>
              <a:ext cx="115177" cy="139336"/>
            </a:xfrm>
            <a:custGeom>
              <a:avLst/>
              <a:gdLst>
                <a:gd name="f0" fmla="val 10800000"/>
                <a:gd name="f1" fmla="val 5400000"/>
                <a:gd name="f2" fmla="val 180"/>
                <a:gd name="f3" fmla="val w"/>
                <a:gd name="f4" fmla="val h"/>
                <a:gd name="f5" fmla="val 0"/>
                <a:gd name="f6" fmla="val 221646"/>
                <a:gd name="f7" fmla="val 226636"/>
                <a:gd name="f8" fmla="val 208940"/>
                <a:gd name="f9" fmla="val 138095"/>
                <a:gd name="f10" fmla="val 198008"/>
                <a:gd name="f11" fmla="val 129823"/>
                <a:gd name="f12" fmla="val 195051"/>
                <a:gd name="f13" fmla="val 127457"/>
                <a:gd name="f14" fmla="val 193872"/>
                <a:gd name="f15" fmla="val 124206"/>
                <a:gd name="f16" fmla="val 185238"/>
                <a:gd name="f17" fmla="val 102549"/>
                <a:gd name="f18" fmla="val 78401"/>
                <a:gd name="f19" fmla="val 56742"/>
                <a:gd name="f20" fmla="val 198697"/>
                <a:gd name="f21" fmla="val 42164"/>
                <a:gd name="f22" fmla="val 199781"/>
                <a:gd name="f23" fmla="val 39211"/>
                <a:gd name="f24" fmla="val 176242"/>
                <a:gd name="f25" fmla="val 30446"/>
                <a:gd name="f26" fmla="val 161158"/>
                <a:gd name="f27" fmla="val 24935"/>
                <a:gd name="f28" fmla="val 147131"/>
                <a:gd name="f29" fmla="val 16871"/>
                <a:gd name="f30" fmla="val 134778"/>
                <a:gd name="f31" fmla="val 6612"/>
                <a:gd name="f32" fmla="val 122073"/>
                <a:gd name="f33" fmla="+- 0 0 3237"/>
                <a:gd name="f34" fmla="val 120989"/>
                <a:gd name="f35" fmla="+- 0 0 4221"/>
                <a:gd name="f36" fmla="val 99224"/>
                <a:gd name="f37" fmla="val 18629"/>
                <a:gd name="f38" fmla="val 83315"/>
                <a:gd name="f39" fmla="val 34508"/>
                <a:gd name="f40" fmla="val 75801"/>
                <a:gd name="f41" fmla="val 56941"/>
                <a:gd name="f42" fmla="val 78936"/>
                <a:gd name="f43" fmla="val 79197"/>
                <a:gd name="f44" fmla="val 79526"/>
                <a:gd name="f45" fmla="val 92592"/>
                <a:gd name="f46" fmla="val 80119"/>
                <a:gd name="f47" fmla="val 106282"/>
                <a:gd name="f48" fmla="val 69087"/>
                <a:gd name="f49" fmla="val 116625"/>
                <a:gd name="f50" fmla="val 58055"/>
                <a:gd name="f51" fmla="val 126968"/>
                <a:gd name="f52" fmla="val 39540"/>
                <a:gd name="f53" fmla="val 124601"/>
                <a:gd name="f54" fmla="val 25456"/>
                <a:gd name="f55" fmla="val 121649"/>
                <a:gd name="f56" fmla="val 17874"/>
                <a:gd name="f57" fmla="val 120071"/>
                <a:gd name="f58" fmla="val 9403"/>
                <a:gd name="f59" fmla="val 118302"/>
                <a:gd name="f60" fmla="val 6348"/>
                <a:gd name="f61" fmla="val 120369"/>
                <a:gd name="f62" fmla="val 120366"/>
                <a:gd name="f63" fmla="val 5076"/>
                <a:gd name="f64" fmla="val 121629"/>
                <a:gd name="f65" fmla="val 4306"/>
                <a:gd name="f66" fmla="val 123309"/>
                <a:gd name="f67" fmla="val 4181"/>
                <a:gd name="f68" fmla="val 125095"/>
                <a:gd name="f69" fmla="val 3492"/>
                <a:gd name="f70" fmla="val 129035"/>
                <a:gd name="f71" fmla="val 2902"/>
                <a:gd name="f72" fmla="val 132581"/>
                <a:gd name="f73" fmla="val 2213"/>
                <a:gd name="f74" fmla="val 135733"/>
                <a:gd name="f75" fmla="+- 0 0 1433"/>
                <a:gd name="f76" fmla="val 155431"/>
                <a:gd name="f77" fmla="+- 0 0 2712"/>
                <a:gd name="f78" fmla="val 161933"/>
                <a:gd name="f79" fmla="val 15803"/>
                <a:gd name="f80" fmla="val 188523"/>
                <a:gd name="f81" fmla="val 23283"/>
                <a:gd name="f82" fmla="val 200200"/>
                <a:gd name="f83" fmla="val 28653"/>
                <a:gd name="f84" fmla="val 213100"/>
                <a:gd name="f85" fmla="val 31660"/>
                <a:gd name="f86" fmla="val 226637"/>
                <a:gd name="f87" fmla="val 63855"/>
                <a:gd name="f88" fmla="val 214771"/>
                <a:gd name="f89" fmla="val 97345"/>
                <a:gd name="f90" fmla="val 206769"/>
                <a:gd name="f91" fmla="val 131430"/>
                <a:gd name="f92" fmla="val 202803"/>
                <a:gd name="f93" fmla="val 167642"/>
                <a:gd name="f94" fmla="val 198331"/>
                <a:gd name="f95" fmla="val 200344"/>
                <a:gd name="f96" fmla="val 178944"/>
                <a:gd name="f97" fmla="val 149323"/>
                <a:gd name="f98" fmla="val 220735"/>
                <a:gd name="f99" fmla="val 148772"/>
                <a:gd name="f100" fmla="val 219988"/>
                <a:gd name="f101" fmla="val 147993"/>
                <a:gd name="f102" fmla="val 219479"/>
                <a:gd name="f103" fmla="val 147057"/>
                <a:gd name="f104" fmla="val 217905"/>
                <a:gd name="f105" fmla="val 144989"/>
                <a:gd name="f106" fmla="val 212387"/>
                <a:gd name="f107" fmla="val 140853"/>
                <a:gd name="f108" fmla="val 138096"/>
                <a:gd name="f109" fmla="+- 0 0 -90"/>
                <a:gd name="f110" fmla="*/ f3 1 221646"/>
                <a:gd name="f111" fmla="*/ f4 1 226636"/>
                <a:gd name="f112" fmla="+- f7 0 f5"/>
                <a:gd name="f113" fmla="+- f6 0 f5"/>
                <a:gd name="f114" fmla="*/ f109 f0 1"/>
                <a:gd name="f115" fmla="*/ f113 1 221646"/>
                <a:gd name="f116" fmla="*/ f112 1 226636"/>
                <a:gd name="f117" fmla="*/ 208940 f113 1"/>
                <a:gd name="f118" fmla="*/ 138095 f112 1"/>
                <a:gd name="f119" fmla="*/ 193872 f113 1"/>
                <a:gd name="f120" fmla="*/ 124206 f112 1"/>
                <a:gd name="f121" fmla="*/ 56742 f112 1"/>
                <a:gd name="f122" fmla="*/ 176242 f113 1"/>
                <a:gd name="f123" fmla="*/ 30446 f112 1"/>
                <a:gd name="f124" fmla="*/ 134778 f113 1"/>
                <a:gd name="f125" fmla="*/ 6612 f112 1"/>
                <a:gd name="f126" fmla="*/ 99224 f113 1"/>
                <a:gd name="f127" fmla="*/ 18629 f112 1"/>
                <a:gd name="f128" fmla="*/ 78936 f113 1"/>
                <a:gd name="f129" fmla="*/ 79197 f112 1"/>
                <a:gd name="f130" fmla="*/ 69087 f113 1"/>
                <a:gd name="f131" fmla="*/ 116625 f112 1"/>
                <a:gd name="f132" fmla="*/ 25456 f113 1"/>
                <a:gd name="f133" fmla="*/ 121649 f112 1"/>
                <a:gd name="f134" fmla="*/ 6348 f113 1"/>
                <a:gd name="f135" fmla="*/ 120369 f112 1"/>
                <a:gd name="f136" fmla="*/ 120366 f112 1"/>
                <a:gd name="f137" fmla="*/ 4181 f113 1"/>
                <a:gd name="f138" fmla="*/ 125095 f112 1"/>
                <a:gd name="f139" fmla="*/ 2213 f113 1"/>
                <a:gd name="f140" fmla="*/ 135733 f112 1"/>
                <a:gd name="f141" fmla="*/ 15803 f113 1"/>
                <a:gd name="f142" fmla="*/ 188523 f112 1"/>
                <a:gd name="f143" fmla="*/ 31660 f113 1"/>
                <a:gd name="f144" fmla="*/ 226637 f112 1"/>
                <a:gd name="f145" fmla="*/ 131430 f113 1"/>
                <a:gd name="f146" fmla="*/ 202803 f112 1"/>
                <a:gd name="f147" fmla="*/ 221646 f113 1"/>
                <a:gd name="f148" fmla="*/ 149323 f112 1"/>
                <a:gd name="f149" fmla="*/ 219479 f113 1"/>
                <a:gd name="f150" fmla="*/ 147057 f112 1"/>
                <a:gd name="f151" fmla="*/ 138096 f112 1"/>
                <a:gd name="f152" fmla="*/ f114 1 f2"/>
                <a:gd name="f153" fmla="*/ f117 1 221646"/>
                <a:gd name="f154" fmla="*/ f118 1 226636"/>
                <a:gd name="f155" fmla="*/ f119 1 221646"/>
                <a:gd name="f156" fmla="*/ f120 1 226636"/>
                <a:gd name="f157" fmla="*/ f121 1 226636"/>
                <a:gd name="f158" fmla="*/ f122 1 221646"/>
                <a:gd name="f159" fmla="*/ f123 1 226636"/>
                <a:gd name="f160" fmla="*/ f124 1 221646"/>
                <a:gd name="f161" fmla="*/ f125 1 226636"/>
                <a:gd name="f162" fmla="*/ f126 1 221646"/>
                <a:gd name="f163" fmla="*/ f127 1 226636"/>
                <a:gd name="f164" fmla="*/ f128 1 221646"/>
                <a:gd name="f165" fmla="*/ f129 1 226636"/>
                <a:gd name="f166" fmla="*/ f130 1 221646"/>
                <a:gd name="f167" fmla="*/ f131 1 226636"/>
                <a:gd name="f168" fmla="*/ f132 1 221646"/>
                <a:gd name="f169" fmla="*/ f133 1 226636"/>
                <a:gd name="f170" fmla="*/ f134 1 221646"/>
                <a:gd name="f171" fmla="*/ f135 1 226636"/>
                <a:gd name="f172" fmla="*/ f136 1 226636"/>
                <a:gd name="f173" fmla="*/ f137 1 221646"/>
                <a:gd name="f174" fmla="*/ f138 1 226636"/>
                <a:gd name="f175" fmla="*/ f139 1 221646"/>
                <a:gd name="f176" fmla="*/ f140 1 226636"/>
                <a:gd name="f177" fmla="*/ f141 1 221646"/>
                <a:gd name="f178" fmla="*/ f142 1 226636"/>
                <a:gd name="f179" fmla="*/ f143 1 221646"/>
                <a:gd name="f180" fmla="*/ f144 1 226636"/>
                <a:gd name="f181" fmla="*/ f145 1 221646"/>
                <a:gd name="f182" fmla="*/ f146 1 226636"/>
                <a:gd name="f183" fmla="*/ f147 1 221646"/>
                <a:gd name="f184" fmla="*/ f148 1 226636"/>
                <a:gd name="f185" fmla="*/ f149 1 221646"/>
                <a:gd name="f186" fmla="*/ f150 1 226636"/>
                <a:gd name="f187" fmla="*/ f151 1 226636"/>
                <a:gd name="f188" fmla="*/ f5 1 f115"/>
                <a:gd name="f189" fmla="*/ f6 1 f115"/>
                <a:gd name="f190" fmla="*/ f5 1 f116"/>
                <a:gd name="f191" fmla="*/ f7 1 f116"/>
                <a:gd name="f192" fmla="+- f152 0 f1"/>
                <a:gd name="f193" fmla="*/ f153 1 f115"/>
                <a:gd name="f194" fmla="*/ f154 1 f116"/>
                <a:gd name="f195" fmla="*/ f155 1 f115"/>
                <a:gd name="f196" fmla="*/ f156 1 f116"/>
                <a:gd name="f197" fmla="*/ f157 1 f116"/>
                <a:gd name="f198" fmla="*/ f158 1 f115"/>
                <a:gd name="f199" fmla="*/ f159 1 f116"/>
                <a:gd name="f200" fmla="*/ f160 1 f115"/>
                <a:gd name="f201" fmla="*/ f161 1 f116"/>
                <a:gd name="f202" fmla="*/ f162 1 f115"/>
                <a:gd name="f203" fmla="*/ f163 1 f116"/>
                <a:gd name="f204" fmla="*/ f164 1 f115"/>
                <a:gd name="f205" fmla="*/ f165 1 f116"/>
                <a:gd name="f206" fmla="*/ f166 1 f115"/>
                <a:gd name="f207" fmla="*/ f167 1 f116"/>
                <a:gd name="f208" fmla="*/ f168 1 f115"/>
                <a:gd name="f209" fmla="*/ f169 1 f116"/>
                <a:gd name="f210" fmla="*/ f170 1 f115"/>
                <a:gd name="f211" fmla="*/ f171 1 f116"/>
                <a:gd name="f212" fmla="*/ f172 1 f116"/>
                <a:gd name="f213" fmla="*/ f173 1 f115"/>
                <a:gd name="f214" fmla="*/ f174 1 f116"/>
                <a:gd name="f215" fmla="*/ f175 1 f115"/>
                <a:gd name="f216" fmla="*/ f176 1 f116"/>
                <a:gd name="f217" fmla="*/ f177 1 f115"/>
                <a:gd name="f218" fmla="*/ f178 1 f116"/>
                <a:gd name="f219" fmla="*/ f179 1 f115"/>
                <a:gd name="f220" fmla="*/ f180 1 f116"/>
                <a:gd name="f221" fmla="*/ f181 1 f115"/>
                <a:gd name="f222" fmla="*/ f182 1 f116"/>
                <a:gd name="f223" fmla="*/ f183 1 f115"/>
                <a:gd name="f224" fmla="*/ f184 1 f116"/>
                <a:gd name="f225" fmla="*/ f185 1 f115"/>
                <a:gd name="f226" fmla="*/ f186 1 f116"/>
                <a:gd name="f227" fmla="*/ f187 1 f116"/>
                <a:gd name="f228" fmla="*/ f188 f110 1"/>
                <a:gd name="f229" fmla="*/ f189 f110 1"/>
                <a:gd name="f230" fmla="*/ f191 f111 1"/>
                <a:gd name="f231" fmla="*/ f190 f111 1"/>
                <a:gd name="f232" fmla="*/ f193 f110 1"/>
                <a:gd name="f233" fmla="*/ f194 f111 1"/>
                <a:gd name="f234" fmla="*/ f195 f110 1"/>
                <a:gd name="f235" fmla="*/ f196 f111 1"/>
                <a:gd name="f236" fmla="*/ f197 f111 1"/>
                <a:gd name="f237" fmla="*/ f198 f110 1"/>
                <a:gd name="f238" fmla="*/ f199 f111 1"/>
                <a:gd name="f239" fmla="*/ f200 f110 1"/>
                <a:gd name="f240" fmla="*/ f201 f111 1"/>
                <a:gd name="f241" fmla="*/ f202 f110 1"/>
                <a:gd name="f242" fmla="*/ f203 f111 1"/>
                <a:gd name="f243" fmla="*/ f204 f110 1"/>
                <a:gd name="f244" fmla="*/ f205 f111 1"/>
                <a:gd name="f245" fmla="*/ f206 f110 1"/>
                <a:gd name="f246" fmla="*/ f207 f111 1"/>
                <a:gd name="f247" fmla="*/ f208 f110 1"/>
                <a:gd name="f248" fmla="*/ f209 f111 1"/>
                <a:gd name="f249" fmla="*/ f210 f110 1"/>
                <a:gd name="f250" fmla="*/ f211 f111 1"/>
                <a:gd name="f251" fmla="*/ f212 f111 1"/>
                <a:gd name="f252" fmla="*/ f213 f110 1"/>
                <a:gd name="f253" fmla="*/ f214 f111 1"/>
                <a:gd name="f254" fmla="*/ f215 f110 1"/>
                <a:gd name="f255" fmla="*/ f216 f111 1"/>
                <a:gd name="f256" fmla="*/ f217 f110 1"/>
                <a:gd name="f257" fmla="*/ f218 f111 1"/>
                <a:gd name="f258" fmla="*/ f219 f110 1"/>
                <a:gd name="f259" fmla="*/ f220 f111 1"/>
                <a:gd name="f260" fmla="*/ f221 f110 1"/>
                <a:gd name="f261" fmla="*/ f222 f111 1"/>
                <a:gd name="f262" fmla="*/ f223 f110 1"/>
                <a:gd name="f263" fmla="*/ f224 f111 1"/>
                <a:gd name="f264" fmla="*/ f225 f110 1"/>
                <a:gd name="f265" fmla="*/ f226 f111 1"/>
                <a:gd name="f266" fmla="*/ f227 f111 1"/>
              </a:gdLst>
              <a:ahLst/>
              <a:cxnLst>
                <a:cxn ang="3cd4">
                  <a:pos x="hc" y="t"/>
                </a:cxn>
                <a:cxn ang="0">
                  <a:pos x="r" y="vc"/>
                </a:cxn>
                <a:cxn ang="cd4">
                  <a:pos x="hc" y="b"/>
                </a:cxn>
                <a:cxn ang="cd2">
                  <a:pos x="l" y="vc"/>
                </a:cxn>
                <a:cxn ang="f192">
                  <a:pos x="f232" y="f233"/>
                </a:cxn>
                <a:cxn ang="f192">
                  <a:pos x="f234" y="f235"/>
                </a:cxn>
                <a:cxn ang="f192">
                  <a:pos x="f234" y="f236"/>
                </a:cxn>
                <a:cxn ang="f192">
                  <a:pos x="f237" y="f238"/>
                </a:cxn>
                <a:cxn ang="f192">
                  <a:pos x="f239" y="f240"/>
                </a:cxn>
                <a:cxn ang="f192">
                  <a:pos x="f241" y="f242"/>
                </a:cxn>
                <a:cxn ang="f192">
                  <a:pos x="f243" y="f244"/>
                </a:cxn>
                <a:cxn ang="f192">
                  <a:pos x="f245" y="f246"/>
                </a:cxn>
                <a:cxn ang="f192">
                  <a:pos x="f247" y="f248"/>
                </a:cxn>
                <a:cxn ang="f192">
                  <a:pos x="f249" y="f250"/>
                </a:cxn>
                <a:cxn ang="f192">
                  <a:pos x="f249" y="f251"/>
                </a:cxn>
                <a:cxn ang="f192">
                  <a:pos x="f252" y="f253"/>
                </a:cxn>
                <a:cxn ang="f192">
                  <a:pos x="f254" y="f255"/>
                </a:cxn>
                <a:cxn ang="f192">
                  <a:pos x="f256" y="f257"/>
                </a:cxn>
                <a:cxn ang="f192">
                  <a:pos x="f258" y="f259"/>
                </a:cxn>
                <a:cxn ang="f192">
                  <a:pos x="f260" y="f261"/>
                </a:cxn>
                <a:cxn ang="f192">
                  <a:pos x="f262" y="f263"/>
                </a:cxn>
                <a:cxn ang="f192">
                  <a:pos x="f264" y="f265"/>
                </a:cxn>
                <a:cxn ang="f192">
                  <a:pos x="f232" y="f266"/>
                </a:cxn>
              </a:cxnLst>
              <a:rect l="f228" t="f231" r="f229" b="f230"/>
              <a:pathLst>
                <a:path w="221646" h="226636">
                  <a:moveTo>
                    <a:pt x="f8" y="f9"/>
                  </a:moveTo>
                  <a:cubicBezTo>
                    <a:pt x="f10" y="f11"/>
                    <a:pt x="f12" y="f13"/>
                    <a:pt x="f14" y="f15"/>
                  </a:cubicBezTo>
                  <a:cubicBezTo>
                    <a:pt x="f16" y="f17"/>
                    <a:pt x="f16" y="f18"/>
                    <a:pt x="f14"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lnTo>
                    <a:pt x="f60" y="f62"/>
                  </a:ln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6" y="f97"/>
                  </a:cubicBezTo>
                  <a:cubicBezTo>
                    <a:pt x="f98" y="f99"/>
                    <a:pt x="f100" y="f101"/>
                    <a:pt x="f102" y="f103"/>
                  </a:cubicBezTo>
                  <a:cubicBezTo>
                    <a:pt x="f104" y="f105"/>
                    <a:pt x="f106" y="f107"/>
                    <a:pt x="f8" y="f108"/>
                  </a:cubicBezTo>
                  <a:close/>
                </a:path>
              </a:pathLst>
            </a:custGeom>
            <a:solidFill>
              <a:srgbClr val="CEC3C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4B87"/>
                </a:solidFill>
                <a:uFillTx/>
                <a:latin typeface="HelveticaNeueLT Pro 55 Roman"/>
              </a:endParaRPr>
            </a:p>
          </p:txBody>
        </p:sp>
      </p:grpSp>
      <p:cxnSp>
        <p:nvCxnSpPr>
          <p:cNvPr id="23" name="Straight Arrow Connector 21">
            <a:extLst>
              <a:ext uri="{FF2B5EF4-FFF2-40B4-BE49-F238E27FC236}">
                <a16:creationId xmlns:a16="http://schemas.microsoft.com/office/drawing/2014/main" id="{2205B2BA-3498-9244-6C5D-9CB46C9C70BE}"/>
              </a:ext>
            </a:extLst>
          </p:cNvPr>
          <p:cNvCxnSpPr>
            <a:stCxn id="11" idx="2"/>
            <a:endCxn id="15" idx="0"/>
          </p:cNvCxnSpPr>
          <p:nvPr/>
        </p:nvCxnSpPr>
        <p:spPr>
          <a:xfrm flipH="1">
            <a:off x="8691275" y="1918438"/>
            <a:ext cx="5" cy="484257"/>
          </a:xfrm>
          <a:prstGeom prst="straightConnector1">
            <a:avLst/>
          </a:prstGeom>
          <a:noFill/>
          <a:ln w="38103" cap="flat">
            <a:solidFill>
              <a:srgbClr val="826B6A"/>
            </a:solidFill>
            <a:prstDash val="solid"/>
            <a:miter/>
            <a:tailEnd type="arrow"/>
          </a:ln>
        </p:spPr>
      </p:cxnSp>
      <p:sp>
        <p:nvSpPr>
          <p:cNvPr id="24" name="Rectangle 24">
            <a:extLst>
              <a:ext uri="{FF2B5EF4-FFF2-40B4-BE49-F238E27FC236}">
                <a16:creationId xmlns:a16="http://schemas.microsoft.com/office/drawing/2014/main" id="{10425BF4-6E65-6B6D-C88C-7970BE1789D1}"/>
              </a:ext>
            </a:extLst>
          </p:cNvPr>
          <p:cNvSpPr/>
          <p:nvPr/>
        </p:nvSpPr>
        <p:spPr>
          <a:xfrm>
            <a:off x="8933678" y="1925049"/>
            <a:ext cx="2039121" cy="460217"/>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4B87"/>
                </a:solidFill>
                <a:uFillTx/>
                <a:latin typeface="Arial"/>
              </a:rPr>
              <a:t>Inpatients (consecutive) </a:t>
            </a:r>
            <a:endParaRPr lang="en-GB" sz="1200" b="1" i="0" u="none" strike="noStrike" kern="1200" cap="none" spc="0" baseline="0" dirty="0">
              <a:solidFill>
                <a:srgbClr val="004B87"/>
              </a:solidFill>
              <a:uFillTx/>
              <a:latin typeface="Arial"/>
            </a:endParaRPr>
          </a:p>
        </p:txBody>
      </p:sp>
      <p:cxnSp>
        <p:nvCxnSpPr>
          <p:cNvPr id="25" name="Connector: Elbow 25">
            <a:extLst>
              <a:ext uri="{FF2B5EF4-FFF2-40B4-BE49-F238E27FC236}">
                <a16:creationId xmlns:a16="http://schemas.microsoft.com/office/drawing/2014/main" id="{CD1277F8-26B4-36FC-3B63-E754638DCCB0}"/>
              </a:ext>
            </a:extLst>
          </p:cNvPr>
          <p:cNvCxnSpPr>
            <a:stCxn id="15" idx="2"/>
            <a:endCxn id="26" idx="3"/>
          </p:cNvCxnSpPr>
          <p:nvPr/>
        </p:nvCxnSpPr>
        <p:spPr>
          <a:xfrm rot="5400000">
            <a:off x="6978447" y="1902498"/>
            <a:ext cx="752415" cy="2673243"/>
          </a:xfrm>
          <a:prstGeom prst="bentConnector4">
            <a:avLst>
              <a:gd name="adj1" fmla="val 41777"/>
              <a:gd name="adj2" fmla="val 108551"/>
            </a:avLst>
          </a:prstGeom>
          <a:noFill/>
          <a:ln w="38103" cap="flat">
            <a:solidFill>
              <a:srgbClr val="826B6A"/>
            </a:solidFill>
            <a:prstDash val="solid"/>
            <a:miter/>
            <a:tailEnd type="arrow"/>
          </a:ln>
        </p:spPr>
      </p:cxnSp>
      <p:sp>
        <p:nvSpPr>
          <p:cNvPr id="26" name="Arrow: Pentagon 26">
            <a:extLst>
              <a:ext uri="{FF2B5EF4-FFF2-40B4-BE49-F238E27FC236}">
                <a16:creationId xmlns:a16="http://schemas.microsoft.com/office/drawing/2014/main" id="{5D3F8CA0-3CFF-9FCB-1DB7-96F8014D3E4F}"/>
              </a:ext>
            </a:extLst>
          </p:cNvPr>
          <p:cNvSpPr/>
          <p:nvPr/>
        </p:nvSpPr>
        <p:spPr>
          <a:xfrm>
            <a:off x="6018032" y="3491590"/>
            <a:ext cx="5711799" cy="247473"/>
          </a:xfrm>
          <a:custGeom>
            <a:avLst/>
            <a:gdLst>
              <a:gd name="f0" fmla="val 10800000"/>
              <a:gd name="f1" fmla="val 5400000"/>
              <a:gd name="f2" fmla="val 180"/>
              <a:gd name="f3" fmla="val w"/>
              <a:gd name="f4" fmla="val h"/>
              <a:gd name="f5" fmla="val ss"/>
              <a:gd name="f6" fmla="val 0"/>
              <a:gd name="f7" fmla="val 45878"/>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E6E1E1"/>
          </a:solidFill>
          <a:ln w="28575" cap="flat">
            <a:solidFill>
              <a:srgbClr val="FFFFFF"/>
            </a:solidFill>
            <a:prstDash val="solid"/>
            <a:miter/>
          </a:ln>
        </p:spPr>
        <p:txBody>
          <a:bodyPr vert="horz" wrap="square" lIns="323999"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FFFFFF"/>
              </a:solidFill>
              <a:uFillTx/>
              <a:latin typeface="HelveticaNeueLT Pro 55 Roman"/>
            </a:endParaRPr>
          </a:p>
        </p:txBody>
      </p:sp>
      <p:sp>
        <p:nvSpPr>
          <p:cNvPr id="27" name="Rectangle 29">
            <a:extLst>
              <a:ext uri="{FF2B5EF4-FFF2-40B4-BE49-F238E27FC236}">
                <a16:creationId xmlns:a16="http://schemas.microsoft.com/office/drawing/2014/main" id="{B6BF87F0-09D5-9229-355C-EF05B30876A8}"/>
              </a:ext>
            </a:extLst>
          </p:cNvPr>
          <p:cNvSpPr/>
          <p:nvPr/>
        </p:nvSpPr>
        <p:spPr>
          <a:xfrm>
            <a:off x="10551325" y="3458626"/>
            <a:ext cx="672285" cy="223799"/>
          </a:xfrm>
          <a:prstGeom prst="rect">
            <a:avLst/>
          </a:prstGeom>
          <a:noFill/>
          <a:ln cap="flat">
            <a:noFill/>
            <a:prstDash val="solid"/>
          </a:ln>
        </p:spPr>
        <p:txBody>
          <a:bodyPr vert="horz" wrap="square" lIns="35999" tIns="45720" rIns="0" bIns="45720" anchor="t" anchorCtr="0" compatLnSpc="1">
            <a:noAutofit/>
          </a:bodyPr>
          <a:lstStyle/>
          <a:p>
            <a:pPr marL="0" marR="0" lvl="0" indent="0" algn="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400" b="1" i="0" u="none" strike="noStrike" kern="1200" cap="none" spc="0" baseline="0">
                <a:solidFill>
                  <a:srgbClr val="826B6A"/>
                </a:solidFill>
                <a:uFillTx/>
                <a:latin typeface="Arial" pitchFamily="34"/>
                <a:cs typeface="Arial" pitchFamily="34"/>
              </a:rPr>
              <a:t>days</a:t>
            </a:r>
          </a:p>
        </p:txBody>
      </p:sp>
      <p:sp>
        <p:nvSpPr>
          <p:cNvPr id="28" name="Oval 30">
            <a:extLst>
              <a:ext uri="{FF2B5EF4-FFF2-40B4-BE49-F238E27FC236}">
                <a16:creationId xmlns:a16="http://schemas.microsoft.com/office/drawing/2014/main" id="{E58BCEDE-3638-A155-9D66-900D43F79946}"/>
              </a:ext>
            </a:extLst>
          </p:cNvPr>
          <p:cNvSpPr/>
          <p:nvPr/>
        </p:nvSpPr>
        <p:spPr>
          <a:xfrm>
            <a:off x="10440719" y="3456651"/>
            <a:ext cx="332649" cy="3326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826B6A"/>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a:solidFill>
                  <a:srgbClr val="826B6A"/>
                </a:solidFill>
                <a:uFillTx/>
                <a:latin typeface="Arial" pitchFamily="34"/>
                <a:cs typeface="Arial" pitchFamily="34"/>
              </a:rPr>
              <a:t>90</a:t>
            </a:r>
          </a:p>
        </p:txBody>
      </p:sp>
      <p:cxnSp>
        <p:nvCxnSpPr>
          <p:cNvPr id="29" name="Connector: Elbow 34">
            <a:extLst>
              <a:ext uri="{FF2B5EF4-FFF2-40B4-BE49-F238E27FC236}">
                <a16:creationId xmlns:a16="http://schemas.microsoft.com/office/drawing/2014/main" id="{AA4BFC07-DB1E-F6ED-7DB2-CF60BF6444AF}"/>
              </a:ext>
            </a:extLst>
          </p:cNvPr>
          <p:cNvCxnSpPr>
            <a:stCxn id="26" idx="1"/>
            <a:endCxn id="3" idx="0"/>
          </p:cNvCxnSpPr>
          <p:nvPr/>
        </p:nvCxnSpPr>
        <p:spPr>
          <a:xfrm flipH="1">
            <a:off x="7157350" y="3615327"/>
            <a:ext cx="4572481" cy="1482041"/>
          </a:xfrm>
          <a:prstGeom prst="bentConnector4">
            <a:avLst>
              <a:gd name="adj1" fmla="val -4999"/>
              <a:gd name="adj2" fmla="val 51917"/>
            </a:avLst>
          </a:prstGeom>
          <a:noFill/>
          <a:ln w="38103" cap="flat">
            <a:solidFill>
              <a:srgbClr val="826B6A"/>
            </a:solidFill>
            <a:prstDash val="solid"/>
            <a:miter/>
            <a:tailEnd type="arrow"/>
          </a:ln>
        </p:spPr>
      </p:cxnSp>
      <p:sp>
        <p:nvSpPr>
          <p:cNvPr id="30" name="Rectangle 44">
            <a:extLst>
              <a:ext uri="{FF2B5EF4-FFF2-40B4-BE49-F238E27FC236}">
                <a16:creationId xmlns:a16="http://schemas.microsoft.com/office/drawing/2014/main" id="{1C924AA4-53BA-E815-2BB6-870C8DE94B0A}"/>
              </a:ext>
            </a:extLst>
          </p:cNvPr>
          <p:cNvSpPr/>
          <p:nvPr/>
        </p:nvSpPr>
        <p:spPr>
          <a:xfrm>
            <a:off x="10650592" y="3031373"/>
            <a:ext cx="1587261" cy="460217"/>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4B87"/>
                </a:solidFill>
                <a:uFillTx/>
                <a:latin typeface="Arial"/>
              </a:rPr>
              <a:t>Follow-up (or </a:t>
            </a:r>
            <a:br>
              <a:rPr lang="en-GB" sz="1200" b="0" i="0" u="none" strike="noStrike" kern="1200" cap="none" spc="0" baseline="0" dirty="0">
                <a:solidFill>
                  <a:srgbClr val="004B87"/>
                </a:solidFill>
                <a:uFillTx/>
                <a:latin typeface="Arial"/>
              </a:rPr>
            </a:br>
            <a:r>
              <a:rPr lang="en-GB" sz="1200" b="0" i="0" u="none" strike="noStrike" kern="1200" cap="none" spc="0" baseline="0" dirty="0">
                <a:solidFill>
                  <a:srgbClr val="004B87"/>
                </a:solidFill>
                <a:uFillTx/>
                <a:latin typeface="Arial"/>
              </a:rPr>
              <a:t>until death or LT)</a:t>
            </a:r>
            <a:endParaRPr lang="en-GB" sz="1200" b="1" i="0" u="none" strike="noStrike" kern="1200" cap="none" spc="0" baseline="0" dirty="0">
              <a:solidFill>
                <a:srgbClr val="004B87"/>
              </a:solidFill>
              <a:uFillTx/>
              <a:latin typeface="Arial"/>
            </a:endParaRPr>
          </a:p>
        </p:txBody>
      </p:sp>
      <p:sp>
        <p:nvSpPr>
          <p:cNvPr id="31" name="Oval 49">
            <a:extLst>
              <a:ext uri="{FF2B5EF4-FFF2-40B4-BE49-F238E27FC236}">
                <a16:creationId xmlns:a16="http://schemas.microsoft.com/office/drawing/2014/main" id="{3580AA2A-4B14-48D0-FD67-0A261F3D23DA}"/>
              </a:ext>
            </a:extLst>
          </p:cNvPr>
          <p:cNvSpPr/>
          <p:nvPr/>
        </p:nvSpPr>
        <p:spPr>
          <a:xfrm>
            <a:off x="6014127" y="3456651"/>
            <a:ext cx="348660" cy="3326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826B6A"/>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dirty="0">
                <a:solidFill>
                  <a:srgbClr val="826B6A"/>
                </a:solidFill>
                <a:uFillTx/>
                <a:latin typeface="Arial" pitchFamily="34"/>
                <a:cs typeface="Arial" pitchFamily="34"/>
              </a:rPr>
              <a:t>BL</a:t>
            </a:r>
          </a:p>
        </p:txBody>
      </p:sp>
      <p:sp>
        <p:nvSpPr>
          <p:cNvPr id="32" name="Oval 50">
            <a:extLst>
              <a:ext uri="{FF2B5EF4-FFF2-40B4-BE49-F238E27FC236}">
                <a16:creationId xmlns:a16="http://schemas.microsoft.com/office/drawing/2014/main" id="{127FC897-DC0F-6C38-4881-C59C131C14FD}"/>
              </a:ext>
            </a:extLst>
          </p:cNvPr>
          <p:cNvSpPr/>
          <p:nvPr/>
        </p:nvSpPr>
        <p:spPr>
          <a:xfrm>
            <a:off x="7659791" y="3456651"/>
            <a:ext cx="332649" cy="3326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826B6A"/>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dirty="0">
                <a:solidFill>
                  <a:srgbClr val="826B6A"/>
                </a:solidFill>
                <a:uFillTx/>
                <a:latin typeface="Arial" pitchFamily="34"/>
                <a:cs typeface="Arial" pitchFamily="34"/>
              </a:rPr>
              <a:t>24</a:t>
            </a:r>
          </a:p>
        </p:txBody>
      </p:sp>
      <p:sp>
        <p:nvSpPr>
          <p:cNvPr id="33" name="Rectangle 53">
            <a:extLst>
              <a:ext uri="{FF2B5EF4-FFF2-40B4-BE49-F238E27FC236}">
                <a16:creationId xmlns:a16="http://schemas.microsoft.com/office/drawing/2014/main" id="{FCCE0589-6D55-FA7D-80C2-2DD351EA95FE}"/>
              </a:ext>
            </a:extLst>
          </p:cNvPr>
          <p:cNvSpPr/>
          <p:nvPr/>
        </p:nvSpPr>
        <p:spPr>
          <a:xfrm>
            <a:off x="7866144" y="3465082"/>
            <a:ext cx="672285" cy="223799"/>
          </a:xfrm>
          <a:prstGeom prst="rect">
            <a:avLst/>
          </a:prstGeom>
          <a:noFill/>
          <a:ln cap="flat">
            <a:noFill/>
            <a:prstDash val="solid"/>
          </a:ln>
        </p:spPr>
        <p:txBody>
          <a:bodyPr vert="horz" wrap="square" lIns="35999" tIns="45720" rIns="0" bIns="45720" anchor="t" anchorCtr="0" compatLnSpc="1">
            <a:noAutofit/>
          </a:bodyPr>
          <a:lstStyle/>
          <a:p>
            <a:pPr marL="0" marR="0" lvl="0" indent="0" algn="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400" b="1" i="0" u="none" strike="noStrike" kern="1200" cap="none" spc="0" baseline="0" dirty="0">
                <a:solidFill>
                  <a:srgbClr val="826B6A"/>
                </a:solidFill>
                <a:uFillTx/>
                <a:latin typeface="Arial" pitchFamily="34"/>
                <a:cs typeface="Arial" pitchFamily="34"/>
              </a:rPr>
              <a:t>hours</a:t>
            </a:r>
          </a:p>
        </p:txBody>
      </p:sp>
      <p:sp>
        <p:nvSpPr>
          <p:cNvPr id="34" name="Rectangle 66">
            <a:extLst>
              <a:ext uri="{FF2B5EF4-FFF2-40B4-BE49-F238E27FC236}">
                <a16:creationId xmlns:a16="http://schemas.microsoft.com/office/drawing/2014/main" id="{ED12F373-6FEF-6702-4949-C6C79EDB8CAB}"/>
              </a:ext>
            </a:extLst>
          </p:cNvPr>
          <p:cNvSpPr/>
          <p:nvPr/>
        </p:nvSpPr>
        <p:spPr>
          <a:xfrm>
            <a:off x="7616193" y="4060777"/>
            <a:ext cx="480535" cy="460217"/>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err="1">
                <a:solidFill>
                  <a:srgbClr val="004B87"/>
                </a:solidFill>
                <a:uFillTx/>
                <a:latin typeface="Arial"/>
              </a:rPr>
              <a:t>sCr</a:t>
            </a:r>
            <a:r>
              <a:rPr lang="en-GB" sz="1200" dirty="0">
                <a:solidFill>
                  <a:srgbClr val="004B87"/>
                </a:solidFill>
                <a:latin typeface="Arial"/>
              </a:rPr>
              <a:t>*</a:t>
            </a:r>
            <a:endParaRPr lang="en-GB" sz="1200" b="0" i="0" u="none" strike="noStrike" kern="1200" cap="none" spc="0" dirty="0">
              <a:solidFill>
                <a:srgbClr val="004B87"/>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1" i="0" u="none" strike="noStrike" kern="1200" cap="none" spc="0" baseline="0" dirty="0">
              <a:solidFill>
                <a:srgbClr val="004B87"/>
              </a:solidFill>
              <a:uFillTx/>
              <a:latin typeface="Arial"/>
            </a:endParaRPr>
          </a:p>
        </p:txBody>
      </p:sp>
      <p:sp>
        <p:nvSpPr>
          <p:cNvPr id="35" name="Rectangle 67">
            <a:extLst>
              <a:ext uri="{FF2B5EF4-FFF2-40B4-BE49-F238E27FC236}">
                <a16:creationId xmlns:a16="http://schemas.microsoft.com/office/drawing/2014/main" id="{9882EC23-CA4D-BD2F-7E62-3A3651A63A5C}"/>
              </a:ext>
            </a:extLst>
          </p:cNvPr>
          <p:cNvSpPr/>
          <p:nvPr/>
        </p:nvSpPr>
        <p:spPr>
          <a:xfrm>
            <a:off x="9205914" y="3957916"/>
            <a:ext cx="526319" cy="460217"/>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err="1">
                <a:solidFill>
                  <a:srgbClr val="004B87"/>
                </a:solidFill>
                <a:uFillTx/>
                <a:latin typeface="Arial"/>
              </a:rPr>
              <a:t>sCr</a:t>
            </a:r>
            <a:r>
              <a:rPr lang="en-GB" sz="1200" dirty="0">
                <a:solidFill>
                  <a:srgbClr val="004B87"/>
                </a:solidFill>
                <a:latin typeface="Arial"/>
              </a:rPr>
              <a:t>*</a:t>
            </a:r>
            <a:endParaRPr lang="en-GB" sz="1200" b="0" i="0" u="none" strike="noStrike" kern="1200" cap="none" spc="0" dirty="0">
              <a:solidFill>
                <a:srgbClr val="004B87"/>
              </a:solidFill>
              <a:uFillTx/>
              <a:latin typeface="Arial"/>
            </a:endParaRPr>
          </a:p>
        </p:txBody>
      </p:sp>
      <p:sp>
        <p:nvSpPr>
          <p:cNvPr id="36" name="Oval 69">
            <a:extLst>
              <a:ext uri="{FF2B5EF4-FFF2-40B4-BE49-F238E27FC236}">
                <a16:creationId xmlns:a16="http://schemas.microsoft.com/office/drawing/2014/main" id="{A7B0C533-E296-6440-70DB-A592E25F304A}"/>
              </a:ext>
            </a:extLst>
          </p:cNvPr>
          <p:cNvSpPr/>
          <p:nvPr/>
        </p:nvSpPr>
        <p:spPr>
          <a:xfrm>
            <a:off x="5424105" y="5135096"/>
            <a:ext cx="638671" cy="6320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6E1E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HelveticaNeueLT Pro 55 Roman"/>
            </a:endParaRPr>
          </a:p>
        </p:txBody>
      </p:sp>
      <p:pic>
        <p:nvPicPr>
          <p:cNvPr id="37" name="Graphic 70">
            <a:extLst>
              <a:ext uri="{FF2B5EF4-FFF2-40B4-BE49-F238E27FC236}">
                <a16:creationId xmlns:a16="http://schemas.microsoft.com/office/drawing/2014/main" id="{668CFBA2-52FE-A5D4-829E-49E84EF0B7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05322" y="5186805"/>
            <a:ext cx="470513" cy="470513"/>
          </a:xfrm>
          <a:prstGeom prst="rect">
            <a:avLst/>
          </a:prstGeom>
          <a:noFill/>
          <a:ln cap="flat">
            <a:noFill/>
          </a:ln>
        </p:spPr>
      </p:pic>
      <p:sp>
        <p:nvSpPr>
          <p:cNvPr id="38" name="Oval 1">
            <a:extLst>
              <a:ext uri="{FF2B5EF4-FFF2-40B4-BE49-F238E27FC236}">
                <a16:creationId xmlns:a16="http://schemas.microsoft.com/office/drawing/2014/main" id="{BEC35FE6-5ECA-1CDD-AB78-CA0F5287FB00}"/>
              </a:ext>
            </a:extLst>
          </p:cNvPr>
          <p:cNvSpPr/>
          <p:nvPr/>
        </p:nvSpPr>
        <p:spPr>
          <a:xfrm>
            <a:off x="9253947" y="3448997"/>
            <a:ext cx="332649" cy="3326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826B6A"/>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a:solidFill>
                  <a:srgbClr val="826B6A"/>
                </a:solidFill>
                <a:uFillTx/>
                <a:latin typeface="Arial" pitchFamily="34"/>
                <a:cs typeface="Arial" pitchFamily="34"/>
              </a:rPr>
              <a:t>48</a:t>
            </a:r>
          </a:p>
        </p:txBody>
      </p:sp>
      <p:sp>
        <p:nvSpPr>
          <p:cNvPr id="39" name="Rectangle 7">
            <a:extLst>
              <a:ext uri="{FF2B5EF4-FFF2-40B4-BE49-F238E27FC236}">
                <a16:creationId xmlns:a16="http://schemas.microsoft.com/office/drawing/2014/main" id="{54DDECB8-05FC-A9C6-8116-3BCFC5C044ED}"/>
              </a:ext>
            </a:extLst>
          </p:cNvPr>
          <p:cNvSpPr/>
          <p:nvPr/>
        </p:nvSpPr>
        <p:spPr>
          <a:xfrm>
            <a:off x="9460318" y="3465082"/>
            <a:ext cx="672285" cy="223799"/>
          </a:xfrm>
          <a:prstGeom prst="rect">
            <a:avLst/>
          </a:prstGeom>
          <a:noFill/>
          <a:ln cap="flat">
            <a:noFill/>
            <a:prstDash val="solid"/>
          </a:ln>
        </p:spPr>
        <p:txBody>
          <a:bodyPr vert="horz" wrap="square" lIns="35999" tIns="45720" rIns="0" bIns="45720" anchor="t" anchorCtr="0" compatLnSpc="1">
            <a:noAutofit/>
          </a:bodyPr>
          <a:lstStyle/>
          <a:p>
            <a:pPr marL="0" marR="0" lvl="0" indent="0" algn="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400" b="1" i="0" u="none" strike="noStrike" kern="1200" cap="none" spc="0" baseline="0" dirty="0">
                <a:solidFill>
                  <a:srgbClr val="826B6A"/>
                </a:solidFill>
                <a:uFillTx/>
                <a:latin typeface="Arial" pitchFamily="34"/>
                <a:cs typeface="Arial" pitchFamily="34"/>
              </a:rPr>
              <a:t>hours</a:t>
            </a:r>
          </a:p>
        </p:txBody>
      </p:sp>
      <p:sp>
        <p:nvSpPr>
          <p:cNvPr id="40" name="Rectangle 8">
            <a:extLst>
              <a:ext uri="{FF2B5EF4-FFF2-40B4-BE49-F238E27FC236}">
                <a16:creationId xmlns:a16="http://schemas.microsoft.com/office/drawing/2014/main" id="{5410518E-8143-BD9A-D3CB-8BCCD7A3D0B6}"/>
              </a:ext>
            </a:extLst>
          </p:cNvPr>
          <p:cNvSpPr/>
          <p:nvPr/>
        </p:nvSpPr>
        <p:spPr>
          <a:xfrm>
            <a:off x="5500170" y="4124035"/>
            <a:ext cx="1812898" cy="460217"/>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004B87"/>
                </a:solidFill>
                <a:uFillTx/>
                <a:latin typeface="Arial"/>
              </a:rPr>
              <a:t>Diuretic withdrawal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dirty="0">
                <a:solidFill>
                  <a:srgbClr val="004B87"/>
                </a:solidFill>
                <a:uFillTx/>
                <a:latin typeface="Arial"/>
              </a:rPr>
              <a:t>Albumin expansion</a:t>
            </a:r>
            <a:endParaRPr lang="en-GB" sz="1200" b="0" i="0" u="none" strike="noStrike" kern="1200" cap="none" spc="0" baseline="0" dirty="0">
              <a:solidFill>
                <a:srgbClr val="004B87"/>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1" i="0" u="none" strike="noStrike" kern="1200" cap="none" spc="0" baseline="0" dirty="0">
              <a:solidFill>
                <a:srgbClr val="004B87"/>
              </a:solidFill>
              <a:uFillTx/>
              <a:latin typeface="Arial"/>
            </a:endParaRPr>
          </a:p>
        </p:txBody>
      </p:sp>
      <p:cxnSp>
        <p:nvCxnSpPr>
          <p:cNvPr id="43" name="Straight Connector 42">
            <a:extLst>
              <a:ext uri="{FF2B5EF4-FFF2-40B4-BE49-F238E27FC236}">
                <a16:creationId xmlns:a16="http://schemas.microsoft.com/office/drawing/2014/main" id="{41297305-4B7A-5F29-CC6C-228F82C89A89}"/>
              </a:ext>
            </a:extLst>
          </p:cNvPr>
          <p:cNvCxnSpPr>
            <a:cxnSpLocks/>
          </p:cNvCxnSpPr>
          <p:nvPr/>
        </p:nvCxnSpPr>
        <p:spPr>
          <a:xfrm>
            <a:off x="6194856" y="3796231"/>
            <a:ext cx="0" cy="260515"/>
          </a:xfrm>
          <a:prstGeom prst="line">
            <a:avLst/>
          </a:prstGeom>
          <a:ln w="28575">
            <a:solidFill>
              <a:schemeClr val="accent5"/>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AC71ACD-7411-E294-06DF-3AD495312916}"/>
              </a:ext>
            </a:extLst>
          </p:cNvPr>
          <p:cNvCxnSpPr>
            <a:cxnSpLocks/>
          </p:cNvCxnSpPr>
          <p:nvPr/>
        </p:nvCxnSpPr>
        <p:spPr>
          <a:xfrm>
            <a:off x="9418195" y="3796231"/>
            <a:ext cx="0" cy="260515"/>
          </a:xfrm>
          <a:prstGeom prst="line">
            <a:avLst/>
          </a:prstGeom>
          <a:ln w="28575">
            <a:solidFill>
              <a:schemeClr val="accent5"/>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5073989-7EF0-F3CE-8245-56C69ED7D132}"/>
              </a:ext>
            </a:extLst>
          </p:cNvPr>
          <p:cNvCxnSpPr>
            <a:cxnSpLocks/>
          </p:cNvCxnSpPr>
          <p:nvPr/>
        </p:nvCxnSpPr>
        <p:spPr>
          <a:xfrm>
            <a:off x="7831964" y="3804275"/>
            <a:ext cx="0" cy="260515"/>
          </a:xfrm>
          <a:prstGeom prst="line">
            <a:avLst/>
          </a:prstGeom>
          <a:ln w="28575">
            <a:solidFill>
              <a:schemeClr val="accent5"/>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B699712-7615-DDBF-E9BD-B10702C07052}"/>
              </a:ext>
            </a:extLst>
          </p:cNvPr>
          <p:cNvCxnSpPr>
            <a:cxnSpLocks/>
          </p:cNvCxnSpPr>
          <p:nvPr/>
        </p:nvCxnSpPr>
        <p:spPr>
          <a:xfrm>
            <a:off x="10605120" y="3193371"/>
            <a:ext cx="0" cy="263285"/>
          </a:xfrm>
          <a:prstGeom prst="line">
            <a:avLst/>
          </a:prstGeom>
          <a:ln w="28575">
            <a:solidFill>
              <a:schemeClr val="accent5"/>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5DB19774-7844-F2C1-20F2-BCD6593C4D99}"/>
              </a:ext>
            </a:extLst>
          </p:cNvPr>
          <p:cNvGrpSpPr/>
          <p:nvPr/>
        </p:nvGrpSpPr>
        <p:grpSpPr>
          <a:xfrm>
            <a:off x="9013083" y="4476906"/>
            <a:ext cx="2786722" cy="955301"/>
            <a:chOff x="9903583" y="4331813"/>
            <a:chExt cx="3076467" cy="955301"/>
          </a:xfrm>
        </p:grpSpPr>
        <p:grpSp>
          <p:nvGrpSpPr>
            <p:cNvPr id="49" name="Group 48">
              <a:extLst>
                <a:ext uri="{FF2B5EF4-FFF2-40B4-BE49-F238E27FC236}">
                  <a16:creationId xmlns:a16="http://schemas.microsoft.com/office/drawing/2014/main" id="{F99CFD3C-0EFA-3C04-90B7-9AD54751EA05}"/>
                </a:ext>
              </a:extLst>
            </p:cNvPr>
            <p:cNvGrpSpPr/>
            <p:nvPr/>
          </p:nvGrpSpPr>
          <p:grpSpPr>
            <a:xfrm>
              <a:off x="9903583" y="4331813"/>
              <a:ext cx="3076467" cy="955301"/>
              <a:chOff x="5377115" y="4601978"/>
              <a:chExt cx="3076467" cy="955301"/>
            </a:xfrm>
          </p:grpSpPr>
          <p:sp>
            <p:nvSpPr>
              <p:cNvPr id="50" name="Rectangle 49">
                <a:extLst>
                  <a:ext uri="{FF2B5EF4-FFF2-40B4-BE49-F238E27FC236}">
                    <a16:creationId xmlns:a16="http://schemas.microsoft.com/office/drawing/2014/main" id="{2907E102-80A0-BEC0-BFE4-054C16C494BD}"/>
                  </a:ext>
                </a:extLst>
              </p:cNvPr>
              <p:cNvSpPr/>
              <p:nvPr/>
            </p:nvSpPr>
            <p:spPr>
              <a:xfrm>
                <a:off x="5901267" y="4601978"/>
                <a:ext cx="2552315" cy="955301"/>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endpoint: </a:t>
                </a:r>
                <a:r>
                  <a:rPr lang="en-GB" sz="1400" kern="0" dirty="0">
                    <a:solidFill>
                      <a:srgbClr val="004B87"/>
                    </a:solidFill>
                    <a:latin typeface="Arial" pitchFamily="34"/>
                    <a:cs typeface="Arial" pitchFamily="34"/>
                  </a:rPr>
                  <a:t>AKI response at 48 hours defined as ≥1 stage reduction or resolution</a:t>
                </a:r>
              </a:p>
            </p:txBody>
          </p:sp>
          <p:sp>
            <p:nvSpPr>
              <p:cNvPr id="51" name="Oval 50">
                <a:extLst>
                  <a:ext uri="{FF2B5EF4-FFF2-40B4-BE49-F238E27FC236}">
                    <a16:creationId xmlns:a16="http://schemas.microsoft.com/office/drawing/2014/main" id="{D5B40A56-0C30-DB6E-95FD-19C0FBF325B4}"/>
                  </a:ext>
                </a:extLst>
              </p:cNvPr>
              <p:cNvSpPr/>
              <p:nvPr/>
            </p:nvSpPr>
            <p:spPr>
              <a:xfrm>
                <a:off x="5377115" y="4783914"/>
                <a:ext cx="664563" cy="61618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55" name="Graphic 54">
              <a:extLst>
                <a:ext uri="{FF2B5EF4-FFF2-40B4-BE49-F238E27FC236}">
                  <a16:creationId xmlns:a16="http://schemas.microsoft.com/office/drawing/2014/main" id="{C3FDE295-8C76-2DB8-2F8C-3D57370D2FF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040368" y="4591663"/>
              <a:ext cx="425359" cy="425359"/>
            </a:xfrm>
            <a:prstGeom prst="rect">
              <a:avLst/>
            </a:prstGeom>
          </p:spPr>
        </p:pic>
      </p:grpSp>
      <p:grpSp>
        <p:nvGrpSpPr>
          <p:cNvPr id="58" name="Group 57">
            <a:extLst>
              <a:ext uri="{FF2B5EF4-FFF2-40B4-BE49-F238E27FC236}">
                <a16:creationId xmlns:a16="http://schemas.microsoft.com/office/drawing/2014/main" id="{5D9AF179-4178-AE9D-323A-D6AB73B09C1B}"/>
              </a:ext>
            </a:extLst>
          </p:cNvPr>
          <p:cNvGrpSpPr/>
          <p:nvPr/>
        </p:nvGrpSpPr>
        <p:grpSpPr>
          <a:xfrm>
            <a:off x="9013084" y="5544074"/>
            <a:ext cx="2786721" cy="706163"/>
            <a:chOff x="9881029" y="5336768"/>
            <a:chExt cx="2490626" cy="706163"/>
          </a:xfrm>
        </p:grpSpPr>
        <p:grpSp>
          <p:nvGrpSpPr>
            <p:cNvPr id="52" name="Group 51">
              <a:extLst>
                <a:ext uri="{FF2B5EF4-FFF2-40B4-BE49-F238E27FC236}">
                  <a16:creationId xmlns:a16="http://schemas.microsoft.com/office/drawing/2014/main" id="{7137D903-D012-3E04-3753-1F361092532F}"/>
                </a:ext>
              </a:extLst>
            </p:cNvPr>
            <p:cNvGrpSpPr/>
            <p:nvPr/>
          </p:nvGrpSpPr>
          <p:grpSpPr>
            <a:xfrm>
              <a:off x="9881029" y="5336768"/>
              <a:ext cx="2490626" cy="706163"/>
              <a:chOff x="5340384" y="4868267"/>
              <a:chExt cx="2490626" cy="706163"/>
            </a:xfrm>
          </p:grpSpPr>
          <p:sp>
            <p:nvSpPr>
              <p:cNvPr id="53" name="Rectangle 52">
                <a:extLst>
                  <a:ext uri="{FF2B5EF4-FFF2-40B4-BE49-F238E27FC236}">
                    <a16:creationId xmlns:a16="http://schemas.microsoft.com/office/drawing/2014/main" id="{1C9B4EF7-4EDC-0A15-58C4-474434D373F8}"/>
                  </a:ext>
                </a:extLst>
              </p:cNvPr>
              <p:cNvSpPr/>
              <p:nvPr/>
            </p:nvSpPr>
            <p:spPr>
              <a:xfrm>
                <a:off x="5764723" y="4868267"/>
                <a:ext cx="2066287" cy="706163"/>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Secondary </a:t>
                </a:r>
                <a:r>
                  <a:rPr lang="en-GB" sz="1400" b="1" noProof="0" dirty="0">
                    <a:solidFill>
                      <a:srgbClr val="004B87"/>
                    </a:solidFill>
                    <a:latin typeface="Arial" panose="020B0604020202020204"/>
                  </a:rPr>
                  <a:t>endpoints</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lang="en-GB" sz="1400" kern="0" dirty="0">
                    <a:solidFill>
                      <a:srgbClr val="004B87"/>
                    </a:solidFill>
                    <a:latin typeface="Arial" pitchFamily="34"/>
                    <a:cs typeface="Arial" pitchFamily="34"/>
                  </a:rPr>
                  <a:t>AKI resolution and </a:t>
                </a:r>
                <a:br>
                  <a:rPr lang="en-GB" sz="1400" kern="0" dirty="0">
                    <a:solidFill>
                      <a:srgbClr val="004B87"/>
                    </a:solidFill>
                    <a:latin typeface="Arial" pitchFamily="34"/>
                    <a:cs typeface="Arial" pitchFamily="34"/>
                  </a:rPr>
                </a:br>
                <a:r>
                  <a:rPr lang="en-GB" sz="1400" kern="0" dirty="0">
                    <a:solidFill>
                      <a:srgbClr val="004B87"/>
                    </a:solidFill>
                    <a:latin typeface="Arial" pitchFamily="34"/>
                    <a:cs typeface="Arial" pitchFamily="34"/>
                  </a:rPr>
                  <a:t>90-day mortality</a:t>
                </a:r>
                <a:endParaRPr lang="en-GB" sz="1400" b="1" noProof="0" dirty="0">
                  <a:solidFill>
                    <a:srgbClr val="004B87"/>
                  </a:solidFill>
                  <a:latin typeface="Arial" panose="020B0604020202020204"/>
                </a:endParaRPr>
              </a:p>
            </p:txBody>
          </p:sp>
          <p:sp>
            <p:nvSpPr>
              <p:cNvPr id="54" name="Oval 53">
                <a:extLst>
                  <a:ext uri="{FF2B5EF4-FFF2-40B4-BE49-F238E27FC236}">
                    <a16:creationId xmlns:a16="http://schemas.microsoft.com/office/drawing/2014/main" id="{864432D9-5E58-E03C-A9D9-442DDFC67F76}"/>
                  </a:ext>
                </a:extLst>
              </p:cNvPr>
              <p:cNvSpPr/>
              <p:nvPr/>
            </p:nvSpPr>
            <p:spPr>
              <a:xfrm>
                <a:off x="5340384" y="4893586"/>
                <a:ext cx="540022" cy="61618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56" name="Graphic 55">
              <a:extLst>
                <a:ext uri="{FF2B5EF4-FFF2-40B4-BE49-F238E27FC236}">
                  <a16:creationId xmlns:a16="http://schemas.microsoft.com/office/drawing/2014/main" id="{CC501EDE-BD2C-896B-4367-0C9ADDC2FCD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49574" y="5449756"/>
              <a:ext cx="445564" cy="480186"/>
            </a:xfrm>
            <a:prstGeom prst="rect">
              <a:avLst/>
            </a:prstGeom>
          </p:spPr>
        </p:pic>
      </p:grpSp>
      <p:pic>
        <p:nvPicPr>
          <p:cNvPr id="2" name="Picture 1">
            <a:hlinkClick r:id="rId6" action="ppaction://hlinksldjump"/>
            <a:extLst>
              <a:ext uri="{FF2B5EF4-FFF2-40B4-BE49-F238E27FC236}">
                <a16:creationId xmlns:a16="http://schemas.microsoft.com/office/drawing/2014/main" id="{4D6092BE-62B1-7CCC-70DB-FDF03C8A4B14}"/>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FB1D5FE-AC15-A9E7-3591-CB35A9434D06}"/>
              </a:ext>
            </a:extLst>
          </p:cNvPr>
          <p:cNvSpPr txBox="1"/>
          <p:nvPr/>
        </p:nvSpPr>
        <p:spPr>
          <a:xfrm>
            <a:off x="6528139" y="4837432"/>
            <a:ext cx="5473360" cy="2202332"/>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highlight>
                  <a:srgbClr val="826B6A"/>
                </a:highlight>
                <a:uFillTx/>
                <a:latin typeface="Arial" pitchFamily="34"/>
                <a:cs typeface="Arial" pitchFamily="34"/>
              </a:rPr>
              <a:t>CONCLUSIONS</a:t>
            </a:r>
            <a:endParaRPr lang="en-US" sz="2000" b="0" i="0" u="none" strike="noStrike" kern="1200" cap="none" spc="0" baseline="0" dirty="0">
              <a:solidFill>
                <a:srgbClr val="004B87"/>
              </a:solidFill>
              <a:highlight>
                <a:srgbClr val="826B6A"/>
              </a:highlight>
              <a:uFillTx/>
              <a:latin typeface="Arial" pitchFamily="34"/>
              <a:cs typeface="Arial" pitchFamily="34"/>
            </a:endParaRPr>
          </a:p>
          <a:p>
            <a:pPr marL="228600" marR="0" lvl="0" indent="-228600" algn="l" defTabSz="914400" rtl="0" fontAlgn="auto" hangingPunct="1">
              <a:lnSpc>
                <a:spcPct val="10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1400" b="0" i="0" u="none" strike="noStrike" kern="1200" cap="none" spc="0" baseline="0" dirty="0">
                <a:solidFill>
                  <a:srgbClr val="004B87"/>
                </a:solidFill>
                <a:uFillTx/>
                <a:latin typeface="Arial" pitchFamily="34"/>
                <a:cs typeface="Arial" pitchFamily="34"/>
              </a:rPr>
              <a:t>The ADQI/ICA recommendation to assess albumin response at 24 hours misclassifies many patients as non-responders</a:t>
            </a:r>
          </a:p>
          <a:p>
            <a:pPr marL="228600" marR="0" lvl="0" indent="-228600" algn="l" defTabSz="914400" rtl="0" fontAlgn="auto" hangingPunct="1">
              <a:lnSpc>
                <a:spcPct val="10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1400" b="0" i="0" u="none" strike="noStrike" kern="1200" cap="none" spc="0" baseline="0" dirty="0">
                <a:solidFill>
                  <a:srgbClr val="004B87"/>
                </a:solidFill>
                <a:uFillTx/>
                <a:latin typeface="Arial" pitchFamily="34"/>
                <a:cs typeface="Arial" pitchFamily="34"/>
              </a:rPr>
              <a:t>The post-24-hour response criteria reduced misclassification and may guide decision-making in cirrhosis and AKI</a:t>
            </a:r>
          </a:p>
        </p:txBody>
      </p:sp>
      <p:cxnSp>
        <p:nvCxnSpPr>
          <p:cNvPr id="6" name="Straight Connector 9">
            <a:extLst>
              <a:ext uri="{FF2B5EF4-FFF2-40B4-BE49-F238E27FC236}">
                <a16:creationId xmlns:a16="http://schemas.microsoft.com/office/drawing/2014/main" id="{A1532BA7-2B91-4B59-11F7-C6927742AEAB}"/>
              </a:ext>
            </a:extLst>
          </p:cNvPr>
          <p:cNvCxnSpPr>
            <a:cxnSpLocks/>
          </p:cNvCxnSpPr>
          <p:nvPr/>
        </p:nvCxnSpPr>
        <p:spPr>
          <a:xfrm>
            <a:off x="6490971" y="4782331"/>
            <a:ext cx="0" cy="1712331"/>
          </a:xfrm>
          <a:prstGeom prst="straightConnector1">
            <a:avLst/>
          </a:prstGeom>
          <a:noFill/>
          <a:ln w="12701" cap="flat">
            <a:solidFill>
              <a:srgbClr val="004B87"/>
            </a:solidFill>
            <a:prstDash val="solid"/>
            <a:miter/>
          </a:ln>
        </p:spPr>
      </p:cxnSp>
      <p:sp>
        <p:nvSpPr>
          <p:cNvPr id="7" name="Title 1">
            <a:extLst>
              <a:ext uri="{FF2B5EF4-FFF2-40B4-BE49-F238E27FC236}">
                <a16:creationId xmlns:a16="http://schemas.microsoft.com/office/drawing/2014/main" id="{BA8A562C-AEFD-9297-24BE-1027BA6170D0}"/>
              </a:ext>
            </a:extLst>
          </p:cNvPr>
          <p:cNvSpPr txBox="1">
            <a:spLocks noGrp="1"/>
          </p:cNvSpPr>
          <p:nvPr>
            <p:ph type="title"/>
          </p:nvPr>
        </p:nvSpPr>
        <p:spPr>
          <a:xfrm>
            <a:off x="838203" y="-106180"/>
            <a:ext cx="10515600" cy="838943"/>
          </a:xfrm>
        </p:spPr>
        <p:txBody>
          <a:bodyPr>
            <a:noAutofit/>
          </a:bodyPr>
          <a:lstStyle/>
          <a:p>
            <a:pPr lvl="0"/>
            <a:r>
              <a:rPr lang="en-US" sz="2400" dirty="0">
                <a:latin typeface="Arial" pitchFamily="34"/>
                <a:cs typeface="Arial" pitchFamily="34"/>
              </a:rPr>
              <a:t>Development of new criteria for response to plasma volume expansion at </a:t>
            </a:r>
            <a:br>
              <a:rPr lang="en-US" sz="2400" dirty="0">
                <a:latin typeface="Arial" pitchFamily="34"/>
                <a:cs typeface="Arial" pitchFamily="34"/>
              </a:rPr>
            </a:br>
            <a:r>
              <a:rPr lang="en-US" sz="2400" dirty="0">
                <a:latin typeface="Arial" pitchFamily="34"/>
                <a:cs typeface="Arial" pitchFamily="34"/>
              </a:rPr>
              <a:t>24 hours in patients with cirrhosis and AKI</a:t>
            </a:r>
          </a:p>
        </p:txBody>
      </p:sp>
      <p:sp>
        <p:nvSpPr>
          <p:cNvPr id="8" name="Text Placeholder 3">
            <a:extLst>
              <a:ext uri="{FF2B5EF4-FFF2-40B4-BE49-F238E27FC236}">
                <a16:creationId xmlns:a16="http://schemas.microsoft.com/office/drawing/2014/main" id="{D31690E6-DCC8-BF2E-4ED7-E7F70DAEFB53}"/>
              </a:ext>
            </a:extLst>
          </p:cNvPr>
          <p:cNvSpPr txBox="1"/>
          <p:nvPr/>
        </p:nvSpPr>
        <p:spPr>
          <a:xfrm>
            <a:off x="190496" y="6289672"/>
            <a:ext cx="10412656" cy="4524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br>
              <a:rPr lang="en-GB" sz="1000" b="0" i="0" u="none" strike="noStrike" kern="1200" cap="none" spc="0" baseline="30000" dirty="0">
                <a:solidFill>
                  <a:srgbClr val="004B87"/>
                </a:solidFill>
                <a:uFillTx/>
                <a:latin typeface="Arial" pitchFamily="34"/>
                <a:cs typeface="Arial" pitchFamily="34"/>
              </a:rPr>
            </a:br>
            <a:br>
              <a:rPr lang="en-US" sz="1000" b="0" i="0" u="none" strike="noStrike" kern="1200" cap="none" spc="0" baseline="0" dirty="0">
                <a:solidFill>
                  <a:srgbClr val="004B87"/>
                </a:solidFill>
                <a:uFillTx/>
                <a:latin typeface="Arial" pitchFamily="34"/>
                <a:cs typeface="Arial" pitchFamily="34"/>
              </a:rPr>
            </a:br>
            <a:r>
              <a:rPr lang="en-GB" sz="1100" b="0" i="0" u="none" strike="noStrike" kern="1200" cap="none" spc="0" baseline="0" dirty="0" err="1">
                <a:solidFill>
                  <a:srgbClr val="004B87"/>
                </a:solidFill>
                <a:uFillTx/>
                <a:latin typeface="Arial" pitchFamily="34"/>
                <a:cs typeface="Arial" pitchFamily="34"/>
              </a:rPr>
              <a:t>Incicco</a:t>
            </a:r>
            <a:r>
              <a:rPr lang="en-GB" sz="1100" b="0" i="0" u="none" strike="noStrike" kern="1200" cap="none" spc="0" baseline="0" dirty="0">
                <a:solidFill>
                  <a:srgbClr val="004B87"/>
                </a:solidFill>
                <a:uFillTx/>
                <a:latin typeface="Arial" pitchFamily="34"/>
                <a:cs typeface="Arial" pitchFamily="34"/>
              </a:rPr>
              <a:t> S, et al. EASL 2026; OS-041.</a:t>
            </a:r>
            <a:endParaRPr lang="en-GB" sz="1000" b="0" i="0" u="none" strike="noStrike" kern="1200" cap="none" spc="0" baseline="0" dirty="0">
              <a:solidFill>
                <a:srgbClr val="004B87"/>
              </a:solidFill>
              <a:uFillTx/>
              <a:latin typeface="Arial" pitchFamily="34"/>
              <a:cs typeface="Arial" pitchFamily="34"/>
            </a:endParaRPr>
          </a:p>
        </p:txBody>
      </p:sp>
      <p:cxnSp>
        <p:nvCxnSpPr>
          <p:cNvPr id="9" name="Straight Connector 4">
            <a:extLst>
              <a:ext uri="{FF2B5EF4-FFF2-40B4-BE49-F238E27FC236}">
                <a16:creationId xmlns:a16="http://schemas.microsoft.com/office/drawing/2014/main" id="{13BD1E25-15D2-64BF-6D6D-DA3265C5DB8B}"/>
              </a:ext>
            </a:extLst>
          </p:cNvPr>
          <p:cNvCxnSpPr>
            <a:cxnSpLocks/>
          </p:cNvCxnSpPr>
          <p:nvPr/>
        </p:nvCxnSpPr>
        <p:spPr>
          <a:xfrm>
            <a:off x="6490971" y="4782331"/>
            <a:ext cx="4902873" cy="19174"/>
          </a:xfrm>
          <a:prstGeom prst="straightConnector1">
            <a:avLst/>
          </a:prstGeom>
          <a:noFill/>
          <a:ln w="12701" cap="flat">
            <a:solidFill>
              <a:srgbClr val="004B87"/>
            </a:solidFill>
            <a:prstDash val="solid"/>
            <a:miter/>
          </a:ln>
        </p:spPr>
      </p:cxnSp>
      <p:graphicFrame>
        <p:nvGraphicFramePr>
          <p:cNvPr id="10" name="Chart 11">
            <a:extLst>
              <a:ext uri="{FF2B5EF4-FFF2-40B4-BE49-F238E27FC236}">
                <a16:creationId xmlns:a16="http://schemas.microsoft.com/office/drawing/2014/main" id="{F84C2118-C49E-DFF3-74EF-52B1A72DFB3E}"/>
              </a:ext>
            </a:extLst>
          </p:cNvPr>
          <p:cNvGraphicFramePr/>
          <p:nvPr>
            <p:extLst>
              <p:ext uri="{D42A27DB-BD31-4B8C-83A1-F6EECF244321}">
                <p14:modId xmlns:p14="http://schemas.microsoft.com/office/powerpoint/2010/main" val="795314771"/>
              </p:ext>
            </p:extLst>
          </p:nvPr>
        </p:nvGraphicFramePr>
        <p:xfrm>
          <a:off x="1578148" y="1807225"/>
          <a:ext cx="3109298" cy="161247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2">
            <a:extLst>
              <a:ext uri="{FF2B5EF4-FFF2-40B4-BE49-F238E27FC236}">
                <a16:creationId xmlns:a16="http://schemas.microsoft.com/office/drawing/2014/main" id="{6FB68976-F101-FB51-97D2-CF30BEAE1F41}"/>
              </a:ext>
            </a:extLst>
          </p:cNvPr>
          <p:cNvSpPr txBox="1"/>
          <p:nvPr/>
        </p:nvSpPr>
        <p:spPr>
          <a:xfrm>
            <a:off x="356643" y="1413269"/>
            <a:ext cx="5792330"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NZ" sz="1400" b="1" i="0" u="none" strike="noStrike" kern="0" cap="none" spc="0" baseline="0" dirty="0">
                <a:solidFill>
                  <a:srgbClr val="004B87"/>
                </a:solidFill>
                <a:uFillTx/>
                <a:latin typeface="Arial" pitchFamily="34"/>
                <a:cs typeface="Arial" pitchFamily="34"/>
              </a:rPr>
              <a:t>AKI </a:t>
            </a:r>
            <a:r>
              <a:rPr lang="en-NZ" sz="1400" b="1" kern="0" dirty="0">
                <a:solidFill>
                  <a:srgbClr val="004B87"/>
                </a:solidFill>
                <a:latin typeface="Arial" pitchFamily="34"/>
                <a:cs typeface="Arial" pitchFamily="34"/>
              </a:rPr>
              <a:t>r</a:t>
            </a:r>
            <a:r>
              <a:rPr lang="en-NZ" sz="1400" b="1" i="0" u="none" strike="noStrike" kern="0" cap="none" spc="0" baseline="0" dirty="0">
                <a:solidFill>
                  <a:srgbClr val="004B87"/>
                </a:solidFill>
                <a:uFillTx/>
                <a:latin typeface="Arial" pitchFamily="34"/>
                <a:cs typeface="Arial" pitchFamily="34"/>
              </a:rPr>
              <a:t>esponse and development of 24-hour response criteria</a:t>
            </a:r>
          </a:p>
        </p:txBody>
      </p:sp>
      <p:sp>
        <p:nvSpPr>
          <p:cNvPr id="12" name="Rectangle: Rounded Corners 13">
            <a:extLst>
              <a:ext uri="{FF2B5EF4-FFF2-40B4-BE49-F238E27FC236}">
                <a16:creationId xmlns:a16="http://schemas.microsoft.com/office/drawing/2014/main" id="{AF2EB7D2-89AC-8E45-A5EB-989B697CB565}"/>
              </a:ext>
            </a:extLst>
          </p:cNvPr>
          <p:cNvSpPr/>
          <p:nvPr/>
        </p:nvSpPr>
        <p:spPr>
          <a:xfrm>
            <a:off x="4133882" y="1883477"/>
            <a:ext cx="1588587" cy="105372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E6E1E1"/>
          </a:solidFill>
          <a:ln w="19046" cap="flat">
            <a:solidFill>
              <a:srgbClr val="E6E1E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4B87"/>
                </a:solidFill>
                <a:uFillTx/>
                <a:latin typeface="Arial" pitchFamily="34"/>
                <a:cs typeface="Arial" pitchFamily="34"/>
              </a:rPr>
              <a:t>Among patients classified as </a:t>
            </a:r>
            <a:br>
              <a:rPr lang="en-US" sz="1100" b="0" i="0" u="none" strike="noStrike" kern="1200" cap="none" spc="0" baseline="0" dirty="0">
                <a:solidFill>
                  <a:srgbClr val="004B87"/>
                </a:solidFill>
                <a:uFillTx/>
                <a:latin typeface="Arial" pitchFamily="34"/>
                <a:cs typeface="Arial" pitchFamily="34"/>
              </a:rPr>
            </a:br>
            <a:r>
              <a:rPr lang="en-US" sz="1100" b="0" i="0" u="none" strike="noStrike" kern="1200" cap="none" spc="0" baseline="0" dirty="0">
                <a:solidFill>
                  <a:srgbClr val="004B87"/>
                </a:solidFill>
                <a:uFillTx/>
                <a:latin typeface="Arial" pitchFamily="34"/>
                <a:cs typeface="Arial" pitchFamily="34"/>
              </a:rPr>
              <a:t>non-responders at 24 hours, </a:t>
            </a:r>
            <a:r>
              <a:rPr lang="en-US" sz="1100" i="0" u="none" strike="noStrike" kern="1200" cap="none" spc="0" baseline="0" dirty="0">
                <a:solidFill>
                  <a:srgbClr val="004B87"/>
                </a:solidFill>
                <a:uFillTx/>
                <a:latin typeface="Arial" pitchFamily="34"/>
                <a:cs typeface="Arial" pitchFamily="34"/>
              </a:rPr>
              <a:t>35% achieved response at 48 hours </a:t>
            </a:r>
            <a:endParaRPr lang="en-NZ" sz="1100" i="0" u="none" strike="noStrike" kern="1200" cap="none" spc="0" baseline="0" dirty="0">
              <a:solidFill>
                <a:srgbClr val="004B87"/>
              </a:solidFill>
              <a:uFillTx/>
              <a:latin typeface="Arial" pitchFamily="34"/>
              <a:cs typeface="Arial" pitchFamily="34"/>
            </a:endParaRPr>
          </a:p>
        </p:txBody>
      </p:sp>
      <p:sp>
        <p:nvSpPr>
          <p:cNvPr id="13" name="Isosceles Triangle 15">
            <a:extLst>
              <a:ext uri="{FF2B5EF4-FFF2-40B4-BE49-F238E27FC236}">
                <a16:creationId xmlns:a16="http://schemas.microsoft.com/office/drawing/2014/main" id="{5932726E-A788-B617-3E69-46A7AE67DAC7}"/>
              </a:ext>
            </a:extLst>
          </p:cNvPr>
          <p:cNvSpPr/>
          <p:nvPr/>
        </p:nvSpPr>
        <p:spPr>
          <a:xfrm rot="16200004">
            <a:off x="3929267" y="2436854"/>
            <a:ext cx="290312" cy="215789"/>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E6E1E1"/>
          </a:solidFill>
          <a:ln w="19046" cap="flat">
            <a:solidFill>
              <a:srgbClr val="E6E1E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Z" sz="1800" b="0" i="0" u="none" strike="noStrike" kern="1200" cap="none" spc="0" baseline="0">
              <a:solidFill>
                <a:srgbClr val="FFFFFF"/>
              </a:solidFill>
              <a:uFillTx/>
              <a:latin typeface="Arial" pitchFamily="34"/>
              <a:cs typeface="Arial" pitchFamily="34"/>
            </a:endParaRPr>
          </a:p>
        </p:txBody>
      </p:sp>
      <p:sp>
        <p:nvSpPr>
          <p:cNvPr id="14" name="TextBox 30">
            <a:extLst>
              <a:ext uri="{FF2B5EF4-FFF2-40B4-BE49-F238E27FC236}">
                <a16:creationId xmlns:a16="http://schemas.microsoft.com/office/drawing/2014/main" id="{385A92D3-71D2-7AFE-8B62-C77B54730F29}"/>
              </a:ext>
            </a:extLst>
          </p:cNvPr>
          <p:cNvSpPr txBox="1"/>
          <p:nvPr/>
        </p:nvSpPr>
        <p:spPr>
          <a:xfrm>
            <a:off x="6031101" y="1239941"/>
            <a:ext cx="6046799"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NZ" sz="1400" b="1" kern="0" dirty="0">
                <a:solidFill>
                  <a:srgbClr val="004B87"/>
                </a:solidFill>
                <a:latin typeface="Arial" pitchFamily="34"/>
                <a:cs typeface="Arial" pitchFamily="34"/>
              </a:rPr>
              <a:t>Association between AKI resolution, 90-day mortality, </a:t>
            </a:r>
            <a:br>
              <a:rPr lang="en-NZ" sz="1400" b="1" kern="0" dirty="0">
                <a:solidFill>
                  <a:srgbClr val="004B87"/>
                </a:solidFill>
                <a:latin typeface="Arial" pitchFamily="34"/>
                <a:cs typeface="Arial" pitchFamily="34"/>
              </a:rPr>
            </a:br>
            <a:r>
              <a:rPr lang="en-NZ" sz="1400" b="1" kern="0" dirty="0">
                <a:solidFill>
                  <a:srgbClr val="004B87"/>
                </a:solidFill>
                <a:latin typeface="Arial" pitchFamily="34"/>
                <a:cs typeface="Arial" pitchFamily="34"/>
              </a:rPr>
              <a:t>and 24-hour response criteria</a:t>
            </a:r>
          </a:p>
        </p:txBody>
      </p:sp>
      <p:grpSp>
        <p:nvGrpSpPr>
          <p:cNvPr id="47" name="Group 46">
            <a:extLst>
              <a:ext uri="{FF2B5EF4-FFF2-40B4-BE49-F238E27FC236}">
                <a16:creationId xmlns:a16="http://schemas.microsoft.com/office/drawing/2014/main" id="{BA69F04C-170C-2441-5F00-884961CCF75E}"/>
              </a:ext>
            </a:extLst>
          </p:cNvPr>
          <p:cNvGrpSpPr/>
          <p:nvPr/>
        </p:nvGrpSpPr>
        <p:grpSpPr>
          <a:xfrm>
            <a:off x="4133882" y="4041649"/>
            <a:ext cx="1921899" cy="1024914"/>
            <a:chOff x="8801" y="2873145"/>
            <a:chExt cx="1921899" cy="1435315"/>
          </a:xfrm>
        </p:grpSpPr>
        <p:sp>
          <p:nvSpPr>
            <p:cNvPr id="15" name="Rectangle: Rounded Corners 13">
              <a:extLst>
                <a:ext uri="{FF2B5EF4-FFF2-40B4-BE49-F238E27FC236}">
                  <a16:creationId xmlns:a16="http://schemas.microsoft.com/office/drawing/2014/main" id="{66B689A4-F8D6-B86A-FA63-61C3D83B0CD3}"/>
                </a:ext>
              </a:extLst>
            </p:cNvPr>
            <p:cNvSpPr/>
            <p:nvPr/>
          </p:nvSpPr>
          <p:spPr>
            <a:xfrm>
              <a:off x="243285" y="2873145"/>
              <a:ext cx="1687415" cy="143531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E6E1E1"/>
            </a:solidFill>
            <a:ln w="19046" cap="flat">
              <a:solidFill>
                <a:srgbClr val="E6E1E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0" cap="none" spc="0" baseline="0" dirty="0">
                  <a:solidFill>
                    <a:srgbClr val="004B87"/>
                  </a:solidFill>
                  <a:uFillTx/>
                  <a:latin typeface="Arial" pitchFamily="34"/>
                  <a:cs typeface="Arial" pitchFamily="34"/>
                </a:rPr>
                <a:t>24-hour </a:t>
              </a:r>
              <a:r>
                <a:rPr lang="en-US" sz="1100" b="0" i="0" u="none" strike="noStrike" kern="0" cap="none" spc="0" baseline="0" dirty="0" err="1">
                  <a:solidFill>
                    <a:srgbClr val="004B87"/>
                  </a:solidFill>
                  <a:uFillTx/>
                  <a:latin typeface="Arial" pitchFamily="34"/>
                  <a:cs typeface="Arial" pitchFamily="34"/>
                </a:rPr>
                <a:t>sCr</a:t>
              </a:r>
              <a:r>
                <a:rPr lang="en-US" sz="1100" b="0" i="0" u="none" strike="noStrike" kern="0" cap="none" spc="0" baseline="0" dirty="0">
                  <a:solidFill>
                    <a:srgbClr val="004B87"/>
                  </a:solidFill>
                  <a:uFillTx/>
                  <a:latin typeface="Arial" pitchFamily="34"/>
                  <a:cs typeface="Arial" pitchFamily="34"/>
                </a:rPr>
                <a:t> changes discrimination ability for predicting 48-hour response in derivation and validation cohorts </a:t>
              </a:r>
            </a:p>
          </p:txBody>
        </p:sp>
        <p:sp>
          <p:nvSpPr>
            <p:cNvPr id="17" name="Isosceles Triangle 15">
              <a:extLst>
                <a:ext uri="{FF2B5EF4-FFF2-40B4-BE49-F238E27FC236}">
                  <a16:creationId xmlns:a16="http://schemas.microsoft.com/office/drawing/2014/main" id="{5DD8FB5B-FFE0-0530-A107-A94266D0A21B}"/>
                </a:ext>
              </a:extLst>
            </p:cNvPr>
            <p:cNvSpPr/>
            <p:nvPr/>
          </p:nvSpPr>
          <p:spPr>
            <a:xfrm rot="16200000">
              <a:off x="-28460" y="3478551"/>
              <a:ext cx="290312" cy="215789"/>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E6E1E1"/>
            </a:solidFill>
            <a:ln w="19046" cap="flat">
              <a:solidFill>
                <a:srgbClr val="E6E1E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Z" sz="1800" b="0" i="0" u="none" strike="noStrike" kern="1200" cap="none" spc="0" baseline="0">
                <a:solidFill>
                  <a:srgbClr val="FFFFFF"/>
                </a:solidFill>
                <a:uFillTx/>
                <a:latin typeface="Arial" pitchFamily="34"/>
                <a:cs typeface="Arial" pitchFamily="34"/>
              </a:endParaRPr>
            </a:p>
          </p:txBody>
        </p:sp>
      </p:grpSp>
      <p:grpSp>
        <p:nvGrpSpPr>
          <p:cNvPr id="48" name="Group 47">
            <a:extLst>
              <a:ext uri="{FF2B5EF4-FFF2-40B4-BE49-F238E27FC236}">
                <a16:creationId xmlns:a16="http://schemas.microsoft.com/office/drawing/2014/main" id="{D603C77A-8A4B-EB2F-7CFB-F26C638E41FC}"/>
              </a:ext>
            </a:extLst>
          </p:cNvPr>
          <p:cNvGrpSpPr/>
          <p:nvPr/>
        </p:nvGrpSpPr>
        <p:grpSpPr>
          <a:xfrm>
            <a:off x="218059" y="3719432"/>
            <a:ext cx="3959176" cy="1767718"/>
            <a:chOff x="2018631" y="2799261"/>
            <a:chExt cx="3959176" cy="1767718"/>
          </a:xfrm>
        </p:grpSpPr>
        <p:pic>
          <p:nvPicPr>
            <p:cNvPr id="16" name="Immagine 27">
              <a:extLst>
                <a:ext uri="{FF2B5EF4-FFF2-40B4-BE49-F238E27FC236}">
                  <a16:creationId xmlns:a16="http://schemas.microsoft.com/office/drawing/2014/main" id="{CC4B44E7-1FC4-1D86-2899-2715FF2BC73A}"/>
                </a:ext>
              </a:extLst>
            </p:cNvPr>
            <p:cNvPicPr>
              <a:picLocks noChangeAspect="1"/>
            </p:cNvPicPr>
            <p:nvPr/>
          </p:nvPicPr>
          <p:blipFill>
            <a:blip r:embed="rId4"/>
            <a:srcRect t="13633" b="9931"/>
            <a:stretch>
              <a:fillRect/>
            </a:stretch>
          </p:blipFill>
          <p:spPr>
            <a:xfrm>
              <a:off x="2158752" y="2799261"/>
              <a:ext cx="3743398" cy="1609481"/>
            </a:xfrm>
            <a:prstGeom prst="rect">
              <a:avLst/>
            </a:prstGeom>
            <a:noFill/>
            <a:ln cap="flat">
              <a:noFill/>
            </a:ln>
          </p:spPr>
        </p:pic>
        <p:sp>
          <p:nvSpPr>
            <p:cNvPr id="18" name="CasellaDiTesto 29">
              <a:extLst>
                <a:ext uri="{FF2B5EF4-FFF2-40B4-BE49-F238E27FC236}">
                  <a16:creationId xmlns:a16="http://schemas.microsoft.com/office/drawing/2014/main" id="{96AC356D-8472-257F-A4E6-EFB462DF5FF4}"/>
                </a:ext>
              </a:extLst>
            </p:cNvPr>
            <p:cNvSpPr txBox="1"/>
            <p:nvPr/>
          </p:nvSpPr>
          <p:spPr>
            <a:xfrm>
              <a:off x="2836743" y="3810899"/>
              <a:ext cx="1158947"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 b="0" i="0" u="none" strike="noStrike" kern="1200" cap="none" spc="0" baseline="0" dirty="0">
                  <a:solidFill>
                    <a:srgbClr val="000000"/>
                  </a:solidFill>
                  <a:uFillTx/>
                  <a:latin typeface="Arial" pitchFamily="34"/>
                  <a:cs typeface="Arial" pitchFamily="34"/>
                </a:rPr>
                <a:t>AUROC=0.88,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 b="0" i="0" u="none" strike="noStrike" kern="1200" cap="none" spc="0" baseline="0" dirty="0">
                  <a:solidFill>
                    <a:srgbClr val="000000"/>
                  </a:solidFill>
                  <a:uFillTx/>
                  <a:latin typeface="Arial" pitchFamily="34"/>
                  <a:cs typeface="Arial" pitchFamily="34"/>
                </a:rPr>
                <a:t>95% CI=0.85–0.91 p&lt;0.001</a:t>
              </a:r>
            </a:p>
          </p:txBody>
        </p:sp>
        <p:sp>
          <p:nvSpPr>
            <p:cNvPr id="19" name="CasellaDiTesto 30">
              <a:extLst>
                <a:ext uri="{FF2B5EF4-FFF2-40B4-BE49-F238E27FC236}">
                  <a16:creationId xmlns:a16="http://schemas.microsoft.com/office/drawing/2014/main" id="{B8350688-BB69-C01B-7290-4B87BF738C25}"/>
                </a:ext>
              </a:extLst>
            </p:cNvPr>
            <p:cNvSpPr txBox="1"/>
            <p:nvPr/>
          </p:nvSpPr>
          <p:spPr>
            <a:xfrm>
              <a:off x="4818860" y="3862160"/>
              <a:ext cx="1158947"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 b="0" i="0" u="none" strike="noStrike" kern="1200" cap="none" spc="0" baseline="0">
                  <a:solidFill>
                    <a:srgbClr val="000000"/>
                  </a:solidFill>
                  <a:uFillTx/>
                  <a:latin typeface="Arial" pitchFamily="34"/>
                  <a:cs typeface="Arial" pitchFamily="34"/>
                </a:rPr>
                <a:t>AUROC=0.85,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 b="0" i="0" u="none" strike="noStrike" kern="1200" cap="none" spc="0" baseline="0">
                  <a:solidFill>
                    <a:srgbClr val="000000"/>
                  </a:solidFill>
                  <a:uFillTx/>
                  <a:latin typeface="Arial" pitchFamily="34"/>
                  <a:cs typeface="Arial" pitchFamily="34"/>
                </a:rPr>
                <a:t>95% CI=0.82–0.89 p&lt;0.001</a:t>
              </a:r>
            </a:p>
          </p:txBody>
        </p:sp>
        <p:sp>
          <p:nvSpPr>
            <p:cNvPr id="20" name="CasellaDiTesto 31">
              <a:extLst>
                <a:ext uri="{FF2B5EF4-FFF2-40B4-BE49-F238E27FC236}">
                  <a16:creationId xmlns:a16="http://schemas.microsoft.com/office/drawing/2014/main" id="{B9371081-4ADE-02E7-BC39-273E3F775B21}"/>
                </a:ext>
              </a:extLst>
            </p:cNvPr>
            <p:cNvSpPr txBox="1"/>
            <p:nvPr/>
          </p:nvSpPr>
          <p:spPr>
            <a:xfrm rot="16200004">
              <a:off x="1566595" y="3378829"/>
              <a:ext cx="1304181" cy="40011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1" i="0" u="none" strike="noStrike" kern="1200" cap="none" spc="0" baseline="0" dirty="0">
                  <a:solidFill>
                    <a:srgbClr val="004B87"/>
                  </a:solidFill>
                  <a:uFillTx/>
                  <a:latin typeface="Arial" pitchFamily="34"/>
                  <a:cs typeface="Arial" pitchFamily="34"/>
                </a:rPr>
                <a:t>Sensitivity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000" b="1" i="0" u="none" strike="noStrike" kern="1200" cap="none" spc="0" baseline="0" dirty="0">
                <a:solidFill>
                  <a:srgbClr val="004B87"/>
                </a:solidFill>
                <a:uFillTx/>
                <a:latin typeface="Arial" pitchFamily="34"/>
                <a:cs typeface="Arial" pitchFamily="34"/>
              </a:endParaRPr>
            </a:p>
          </p:txBody>
        </p:sp>
        <p:sp>
          <p:nvSpPr>
            <p:cNvPr id="21" name="Rettangolo 33">
              <a:extLst>
                <a:ext uri="{FF2B5EF4-FFF2-40B4-BE49-F238E27FC236}">
                  <a16:creationId xmlns:a16="http://schemas.microsoft.com/office/drawing/2014/main" id="{899C4FAB-D314-E596-F3BE-8DC921AE537E}"/>
                </a:ext>
              </a:extLst>
            </p:cNvPr>
            <p:cNvSpPr/>
            <p:nvPr/>
          </p:nvSpPr>
          <p:spPr>
            <a:xfrm>
              <a:off x="2269559" y="3068287"/>
              <a:ext cx="52788" cy="9144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FFFFFF"/>
                </a:solidFill>
                <a:uFillTx/>
                <a:latin typeface="Calibri"/>
              </a:endParaRPr>
            </a:p>
          </p:txBody>
        </p:sp>
        <p:sp>
          <p:nvSpPr>
            <p:cNvPr id="22" name="Rettangolo 34">
              <a:extLst>
                <a:ext uri="{FF2B5EF4-FFF2-40B4-BE49-F238E27FC236}">
                  <a16:creationId xmlns:a16="http://schemas.microsoft.com/office/drawing/2014/main" id="{C22F8724-47FF-F16F-1E4E-1A92B786D5AC}"/>
                </a:ext>
              </a:extLst>
            </p:cNvPr>
            <p:cNvSpPr/>
            <p:nvPr/>
          </p:nvSpPr>
          <p:spPr>
            <a:xfrm>
              <a:off x="4126687" y="3042144"/>
              <a:ext cx="52788" cy="9144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FFFFFF"/>
                </a:solidFill>
                <a:uFillTx/>
                <a:latin typeface="Calibri"/>
              </a:endParaRPr>
            </a:p>
          </p:txBody>
        </p:sp>
        <p:sp>
          <p:nvSpPr>
            <p:cNvPr id="23" name="Rettangolo 36">
              <a:extLst>
                <a:ext uri="{FF2B5EF4-FFF2-40B4-BE49-F238E27FC236}">
                  <a16:creationId xmlns:a16="http://schemas.microsoft.com/office/drawing/2014/main" id="{006A0BB6-E0C8-B944-EB52-5E049ACB9BD1}"/>
                </a:ext>
              </a:extLst>
            </p:cNvPr>
            <p:cNvSpPr/>
            <p:nvPr/>
          </p:nvSpPr>
          <p:spPr>
            <a:xfrm>
              <a:off x="2667999" y="4353577"/>
              <a:ext cx="914400" cy="5400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FFFFFF"/>
                </a:solidFill>
                <a:uFillTx/>
                <a:latin typeface="Calibri"/>
              </a:endParaRPr>
            </a:p>
          </p:txBody>
        </p:sp>
        <p:sp>
          <p:nvSpPr>
            <p:cNvPr id="24" name="Rettangolo 37">
              <a:extLst>
                <a:ext uri="{FF2B5EF4-FFF2-40B4-BE49-F238E27FC236}">
                  <a16:creationId xmlns:a16="http://schemas.microsoft.com/office/drawing/2014/main" id="{E4B805FE-6629-F071-B606-07F67FA894A8}"/>
                </a:ext>
              </a:extLst>
            </p:cNvPr>
            <p:cNvSpPr/>
            <p:nvPr/>
          </p:nvSpPr>
          <p:spPr>
            <a:xfrm>
              <a:off x="4610916" y="4352955"/>
              <a:ext cx="914400" cy="5400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FFFFFF"/>
                </a:solidFill>
                <a:uFillTx/>
                <a:latin typeface="Calibri"/>
              </a:endParaRPr>
            </a:p>
          </p:txBody>
        </p:sp>
        <p:sp>
          <p:nvSpPr>
            <p:cNvPr id="25" name="CasellaDiTesto 38">
              <a:extLst>
                <a:ext uri="{FF2B5EF4-FFF2-40B4-BE49-F238E27FC236}">
                  <a16:creationId xmlns:a16="http://schemas.microsoft.com/office/drawing/2014/main" id="{A2E0C0CB-5E4C-AA56-8D33-BD003DAF8C25}"/>
                </a:ext>
              </a:extLst>
            </p:cNvPr>
            <p:cNvSpPr txBox="1"/>
            <p:nvPr/>
          </p:nvSpPr>
          <p:spPr>
            <a:xfrm rot="16200004">
              <a:off x="3373267" y="3463336"/>
              <a:ext cx="1304181" cy="24622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1" i="0" u="none" strike="noStrike" kern="1200" cap="none" spc="0" baseline="0">
                  <a:solidFill>
                    <a:srgbClr val="004B87"/>
                  </a:solidFill>
                  <a:uFillTx/>
                  <a:latin typeface="Arial" pitchFamily="34"/>
                  <a:cs typeface="Arial" pitchFamily="34"/>
                </a:rPr>
                <a:t>Sensitivity</a:t>
              </a:r>
            </a:p>
          </p:txBody>
        </p:sp>
        <p:sp>
          <p:nvSpPr>
            <p:cNvPr id="26" name="CasellaDiTesto 39">
              <a:extLst>
                <a:ext uri="{FF2B5EF4-FFF2-40B4-BE49-F238E27FC236}">
                  <a16:creationId xmlns:a16="http://schemas.microsoft.com/office/drawing/2014/main" id="{D07C84D6-DE51-608F-2006-23ACEF4C7C11}"/>
                </a:ext>
              </a:extLst>
            </p:cNvPr>
            <p:cNvSpPr txBox="1"/>
            <p:nvPr/>
          </p:nvSpPr>
          <p:spPr>
            <a:xfrm>
              <a:off x="2494876" y="4320759"/>
              <a:ext cx="1304181" cy="24622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1" i="0" u="none" strike="noStrike" kern="1200" cap="none" spc="0" baseline="0" dirty="0">
                  <a:solidFill>
                    <a:srgbClr val="004B87"/>
                  </a:solidFill>
                  <a:uFillTx/>
                  <a:latin typeface="Arial" pitchFamily="34"/>
                  <a:cs typeface="Arial" pitchFamily="34"/>
                </a:rPr>
                <a:t>1-specificity</a:t>
              </a:r>
            </a:p>
          </p:txBody>
        </p:sp>
        <p:sp>
          <p:nvSpPr>
            <p:cNvPr id="27" name="CasellaDiTesto 40">
              <a:extLst>
                <a:ext uri="{FF2B5EF4-FFF2-40B4-BE49-F238E27FC236}">
                  <a16:creationId xmlns:a16="http://schemas.microsoft.com/office/drawing/2014/main" id="{ABB92B50-E7C3-1913-BD16-8D2988542501}"/>
                </a:ext>
              </a:extLst>
            </p:cNvPr>
            <p:cNvSpPr txBox="1"/>
            <p:nvPr/>
          </p:nvSpPr>
          <p:spPr>
            <a:xfrm>
              <a:off x="4401290" y="4320759"/>
              <a:ext cx="1304181" cy="24622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000" b="1" i="0" u="none" strike="noStrike" kern="1200" cap="none" spc="0" baseline="0" dirty="0">
                  <a:solidFill>
                    <a:srgbClr val="004B87"/>
                  </a:solidFill>
                  <a:uFillTx/>
                  <a:latin typeface="Arial" pitchFamily="34"/>
                  <a:cs typeface="Arial" pitchFamily="34"/>
                </a:rPr>
                <a:t>1-specificity</a:t>
              </a:r>
            </a:p>
          </p:txBody>
        </p:sp>
      </p:grpSp>
      <p:sp>
        <p:nvSpPr>
          <p:cNvPr id="28" name="Rettangolo 42">
            <a:extLst>
              <a:ext uri="{FF2B5EF4-FFF2-40B4-BE49-F238E27FC236}">
                <a16:creationId xmlns:a16="http://schemas.microsoft.com/office/drawing/2014/main" id="{645BBD0F-89A1-F05A-CD3A-70553789EBDF}"/>
              </a:ext>
            </a:extLst>
          </p:cNvPr>
          <p:cNvSpPr/>
          <p:nvPr/>
        </p:nvSpPr>
        <p:spPr>
          <a:xfrm>
            <a:off x="744783" y="3425238"/>
            <a:ext cx="5045522" cy="30777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kern="0" dirty="0">
                <a:solidFill>
                  <a:srgbClr val="004B87"/>
                </a:solidFill>
                <a:latin typeface="Arial" pitchFamily="34"/>
                <a:cs typeface="Arial" pitchFamily="34"/>
              </a:rPr>
              <a:t>New criteria of response at 24 hours</a:t>
            </a:r>
            <a:r>
              <a:rPr lang="en-GB" sz="1400" b="1" kern="0" dirty="0">
                <a:solidFill>
                  <a:srgbClr val="004B87"/>
                </a:solidFill>
                <a:latin typeface="Arial" pitchFamily="34"/>
                <a:cs typeface="Arial" pitchFamily="34"/>
              </a:rPr>
              <a:t> </a:t>
            </a:r>
            <a:endParaRPr lang="it-IT" sz="1400" b="1" kern="0" dirty="0">
              <a:solidFill>
                <a:srgbClr val="004B87"/>
              </a:solidFill>
              <a:latin typeface="Arial" pitchFamily="34"/>
              <a:cs typeface="Arial" pitchFamily="34"/>
            </a:endParaRPr>
          </a:p>
        </p:txBody>
      </p:sp>
      <p:sp>
        <p:nvSpPr>
          <p:cNvPr id="29" name="Rettangolo con angoli arrotondati 43">
            <a:extLst>
              <a:ext uri="{FF2B5EF4-FFF2-40B4-BE49-F238E27FC236}">
                <a16:creationId xmlns:a16="http://schemas.microsoft.com/office/drawing/2014/main" id="{12D363D0-CDD7-C2FB-4F4A-2D6B4CF5ED80}"/>
              </a:ext>
            </a:extLst>
          </p:cNvPr>
          <p:cNvSpPr/>
          <p:nvPr/>
        </p:nvSpPr>
        <p:spPr>
          <a:xfrm>
            <a:off x="4488470" y="5803832"/>
            <a:ext cx="1889973" cy="65800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88180">
              <a:alpha val="49804"/>
            </a:srgbClr>
          </a:solidFill>
          <a:ln w="6345" cap="flat">
            <a:solidFill>
              <a:srgbClr val="826B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1" i="0" u="none" strike="noStrike" kern="1200" cap="none" spc="0" baseline="0" dirty="0">
                <a:solidFill>
                  <a:srgbClr val="004B87"/>
                </a:solidFill>
                <a:uFillTx/>
                <a:latin typeface="Arial" pitchFamily="34"/>
                <a:cs typeface="Arial" pitchFamily="34"/>
              </a:rPr>
              <a:t>14% no response</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it-IT" sz="1100" b="0" i="0" u="none" strike="noStrike" kern="1200" cap="none" spc="0" baseline="0" dirty="0">
                <a:solidFill>
                  <a:srgbClr val="004B87"/>
                </a:solidFill>
                <a:uFillTx/>
                <a:latin typeface="Arial" pitchFamily="34"/>
                <a:cs typeface="Arial" pitchFamily="34"/>
              </a:rPr>
              <a:t>Any increase of SCr</a:t>
            </a:r>
          </a:p>
        </p:txBody>
      </p:sp>
      <p:sp>
        <p:nvSpPr>
          <p:cNvPr id="30" name="Rettangolo con angoli arrotondati 44">
            <a:extLst>
              <a:ext uri="{FF2B5EF4-FFF2-40B4-BE49-F238E27FC236}">
                <a16:creationId xmlns:a16="http://schemas.microsoft.com/office/drawing/2014/main" id="{DEC00F5C-BB97-A926-E41D-0ABB7FAF4807}"/>
              </a:ext>
            </a:extLst>
          </p:cNvPr>
          <p:cNvSpPr/>
          <p:nvPr/>
        </p:nvSpPr>
        <p:spPr>
          <a:xfrm>
            <a:off x="2485969" y="5810371"/>
            <a:ext cx="1889973" cy="65800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ED8D8"/>
          </a:solidFill>
          <a:ln w="6345" cap="flat">
            <a:solidFill>
              <a:srgbClr val="826B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1" i="0" u="none" strike="noStrike" kern="1200" cap="none" spc="0" baseline="0" dirty="0">
                <a:solidFill>
                  <a:srgbClr val="004B87"/>
                </a:solidFill>
                <a:uFillTx/>
                <a:latin typeface="Arial" pitchFamily="34"/>
                <a:cs typeface="Arial" pitchFamily="34"/>
              </a:rPr>
              <a:t>36% partial response</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it-IT" sz="1100" b="0" i="0" u="none" strike="noStrike" kern="1200" cap="none" spc="0" baseline="0" dirty="0">
                <a:solidFill>
                  <a:srgbClr val="004B87"/>
                </a:solidFill>
                <a:uFillTx/>
                <a:latin typeface="Arial" pitchFamily="34"/>
                <a:cs typeface="Arial" pitchFamily="34"/>
              </a:rPr>
              <a:t>0–10% SCr decrease &amp; no AKI stage reduction </a:t>
            </a:r>
          </a:p>
        </p:txBody>
      </p:sp>
      <p:sp>
        <p:nvSpPr>
          <p:cNvPr id="31" name="Rettangolo con angoli arrotondati 46">
            <a:extLst>
              <a:ext uri="{FF2B5EF4-FFF2-40B4-BE49-F238E27FC236}">
                <a16:creationId xmlns:a16="http://schemas.microsoft.com/office/drawing/2014/main" id="{4E4CC412-8E30-17B4-DF5E-44BFF87A821E}"/>
              </a:ext>
            </a:extLst>
          </p:cNvPr>
          <p:cNvSpPr/>
          <p:nvPr/>
        </p:nvSpPr>
        <p:spPr>
          <a:xfrm>
            <a:off x="501291" y="5809200"/>
            <a:ext cx="1890000" cy="6555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E6E1E1">
              <a:alpha val="50000"/>
            </a:srgbClr>
          </a:solidFill>
          <a:ln w="6345" cap="flat">
            <a:solidFill>
              <a:srgbClr val="826B6A"/>
            </a:solidFill>
            <a:prstDash val="solid"/>
            <a:miter/>
          </a:ln>
        </p:spPr>
        <p:txBody>
          <a:bodyPr vert="horz" wrap="square" lIns="91440" tIns="45720" rIns="91440" bIns="45720" anchor="ctr" anchorCtr="1" compatLnSpc="1">
            <a:no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it-IT" sz="1200" b="1" i="0" u="none" strike="noStrike" kern="1200" cap="none" spc="0" baseline="0" dirty="0">
                <a:solidFill>
                  <a:srgbClr val="004B87"/>
                </a:solidFill>
                <a:uFillTx/>
                <a:latin typeface="Arial" pitchFamily="34"/>
                <a:cs typeface="Arial" pitchFamily="34"/>
              </a:rPr>
              <a:t>89% full response</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it-IT" sz="1100" b="0" i="0" u="none" strike="noStrike" kern="1200" cap="none" spc="0" baseline="0" dirty="0">
                <a:solidFill>
                  <a:srgbClr val="004B87"/>
                </a:solidFill>
                <a:uFillTx/>
                <a:latin typeface="Arial" pitchFamily="34"/>
                <a:cs typeface="Arial" pitchFamily="34"/>
              </a:rPr>
              <a:t>≥10% SCr decrease or ≥1 AKI stage reduction</a:t>
            </a:r>
          </a:p>
        </p:txBody>
      </p:sp>
      <p:sp>
        <p:nvSpPr>
          <p:cNvPr id="32" name="Rettangolo 48">
            <a:extLst>
              <a:ext uri="{FF2B5EF4-FFF2-40B4-BE49-F238E27FC236}">
                <a16:creationId xmlns:a16="http://schemas.microsoft.com/office/drawing/2014/main" id="{10944E4B-04D3-453C-8086-DD3F05B11C59}"/>
              </a:ext>
            </a:extLst>
          </p:cNvPr>
          <p:cNvSpPr/>
          <p:nvPr/>
        </p:nvSpPr>
        <p:spPr>
          <a:xfrm>
            <a:off x="6096351" y="945272"/>
            <a:ext cx="6096003" cy="307777"/>
          </a:xfrm>
          <a:prstGeom prst="rect">
            <a:avLst/>
          </a:prstGeom>
          <a:noFill/>
          <a:ln cap="flat">
            <a:noFill/>
            <a:prstDash val="solid"/>
          </a:ln>
        </p:spPr>
        <p:txBody>
          <a:bodyPr vert="horz" wrap="square" lIns="91440" tIns="45720" rIns="91440" bIns="45720" anchor="t" anchorCtr="0" compatLnSpc="1">
            <a:spAutoFit/>
          </a:bodyPr>
          <a:lstStyle/>
          <a:p>
            <a:pPr marR="0" lvl="0" algn="just" defTabSz="914400" rtl="0" fontAlgn="auto" hangingPunct="1">
              <a:lnSpc>
                <a:spcPct val="100000"/>
              </a:lnSpc>
              <a:spcBef>
                <a:spcPts val="0"/>
              </a:spcBef>
              <a:spcAft>
                <a:spcPts val="500"/>
              </a:spcAft>
              <a:tabLst/>
              <a:defRPr sz="1800" b="0" i="0" u="none" strike="noStrike" kern="0" cap="none" spc="0" baseline="0">
                <a:solidFill>
                  <a:srgbClr val="000000"/>
                </a:solidFill>
                <a:uFillTx/>
              </a:defRPr>
            </a:pPr>
            <a:r>
              <a:rPr lang="en-GB" sz="1400" b="0" i="0" u="none" strike="noStrike" kern="0" cap="none" spc="0" baseline="0" dirty="0">
                <a:solidFill>
                  <a:srgbClr val="004B87"/>
                </a:solidFill>
                <a:uFillTx/>
                <a:latin typeface="Arial" pitchFamily="34"/>
                <a:cs typeface="Arial" pitchFamily="34"/>
              </a:rPr>
              <a:t>In both cohorts, the 24-hour response criteria independently predicted:</a:t>
            </a:r>
          </a:p>
        </p:txBody>
      </p:sp>
      <p:graphicFrame>
        <p:nvGraphicFramePr>
          <p:cNvPr id="33" name="Tabella 49">
            <a:extLst>
              <a:ext uri="{FF2B5EF4-FFF2-40B4-BE49-F238E27FC236}">
                <a16:creationId xmlns:a16="http://schemas.microsoft.com/office/drawing/2014/main" id="{E78221D7-47CE-02F6-093E-E2C01374694D}"/>
              </a:ext>
            </a:extLst>
          </p:cNvPr>
          <p:cNvGraphicFramePr>
            <a:graphicFrameLocks noGrp="1"/>
          </p:cNvGraphicFramePr>
          <p:nvPr>
            <p:extLst>
              <p:ext uri="{D42A27DB-BD31-4B8C-83A1-F6EECF244321}">
                <p14:modId xmlns:p14="http://schemas.microsoft.com/office/powerpoint/2010/main" val="611345329"/>
              </p:ext>
            </p:extLst>
          </p:nvPr>
        </p:nvGraphicFramePr>
        <p:xfrm>
          <a:off x="6430563" y="2057829"/>
          <a:ext cx="5320141" cy="1040696"/>
        </p:xfrm>
        <a:graphic>
          <a:graphicData uri="http://schemas.openxmlformats.org/drawingml/2006/table">
            <a:tbl>
              <a:tblPr firstRow="1" bandRow="1">
                <a:effectLst/>
                <a:tableStyleId>{793D81CF-94F2-401A-BA57-92F5A7B2D0C5}</a:tableStyleId>
              </a:tblPr>
              <a:tblGrid>
                <a:gridCol w="1200323">
                  <a:extLst>
                    <a:ext uri="{9D8B030D-6E8A-4147-A177-3AD203B41FA5}">
                      <a16:colId xmlns:a16="http://schemas.microsoft.com/office/drawing/2014/main" val="1875533796"/>
                    </a:ext>
                  </a:extLst>
                </a:gridCol>
                <a:gridCol w="1276054">
                  <a:extLst>
                    <a:ext uri="{9D8B030D-6E8A-4147-A177-3AD203B41FA5}">
                      <a16:colId xmlns:a16="http://schemas.microsoft.com/office/drawing/2014/main" val="2499403311"/>
                    </a:ext>
                  </a:extLst>
                </a:gridCol>
                <a:gridCol w="781345">
                  <a:extLst>
                    <a:ext uri="{9D8B030D-6E8A-4147-A177-3AD203B41FA5}">
                      <a16:colId xmlns:a16="http://schemas.microsoft.com/office/drawing/2014/main" val="3292309886"/>
                    </a:ext>
                  </a:extLst>
                </a:gridCol>
                <a:gridCol w="1216974">
                  <a:extLst>
                    <a:ext uri="{9D8B030D-6E8A-4147-A177-3AD203B41FA5}">
                      <a16:colId xmlns:a16="http://schemas.microsoft.com/office/drawing/2014/main" val="3554343309"/>
                    </a:ext>
                  </a:extLst>
                </a:gridCol>
                <a:gridCol w="845445">
                  <a:extLst>
                    <a:ext uri="{9D8B030D-6E8A-4147-A177-3AD203B41FA5}">
                      <a16:colId xmlns:a16="http://schemas.microsoft.com/office/drawing/2014/main" val="2948453839"/>
                    </a:ext>
                  </a:extLst>
                </a:gridCol>
              </a:tblGrid>
              <a:tr h="333426">
                <a:tc>
                  <a:txBody>
                    <a:bodyPr/>
                    <a:lstStyle/>
                    <a:p>
                      <a:pPr lvl="0"/>
                      <a:endParaRPr lang="it-IT" sz="900" dirty="0">
                        <a:latin typeface="Calibri"/>
                      </a:endParaRPr>
                    </a:p>
                  </a:txBody>
                  <a:tcPr>
                    <a:lnL w="28575" cap="flat" cmpd="sng" algn="ctr">
                      <a:solidFill>
                        <a:srgbClr val="4A3D3C"/>
                      </a:solidFill>
                      <a:prstDash val="solid"/>
                      <a:round/>
                      <a:headEnd type="none" w="med" len="med"/>
                      <a:tailEnd type="none" w="med" len="med"/>
                    </a:lnL>
                    <a:lnR w="12701" cap="flat" cmpd="sng" algn="ctr">
                      <a:solidFill>
                        <a:srgbClr val="FFFFFF"/>
                      </a:solidFill>
                      <a:prstDash val="solid"/>
                      <a:round/>
                      <a:headEnd type="none" w="med" len="med"/>
                      <a:tailEnd type="none" w="med" len="med"/>
                    </a:lnR>
                    <a:lnT w="28575" cap="flat" cmpd="sng" algn="ctr">
                      <a:solidFill>
                        <a:srgbClr val="4A3D3C"/>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gridSpan="2">
                  <a:txBody>
                    <a:bodyPr/>
                    <a:lstStyle/>
                    <a:p>
                      <a:pPr lvl="0" algn="ctr"/>
                      <a:r>
                        <a:rPr lang="en-GB" sz="1100" dirty="0">
                          <a:solidFill>
                            <a:srgbClr val="FFFFFF"/>
                          </a:solidFill>
                          <a:latin typeface="Arial" pitchFamily="34"/>
                          <a:cs typeface="Arial" pitchFamily="34"/>
                        </a:rPr>
                        <a:t>Padova cohort</a:t>
                      </a:r>
                    </a:p>
                  </a:txBody>
                  <a:tcPr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28575" cap="flat" cmpd="sng" algn="ctr">
                      <a:solidFill>
                        <a:srgbClr val="4A3D3C"/>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hMerge="1">
                  <a:txBody>
                    <a:bodyPr/>
                    <a:lstStyle/>
                    <a:p>
                      <a:endParaRPr lang="en-US"/>
                    </a:p>
                  </a:txBody>
                  <a:tcPr/>
                </a:tc>
                <a:tc gridSpan="2">
                  <a:txBody>
                    <a:bodyPr/>
                    <a:lstStyle/>
                    <a:p>
                      <a:pPr lvl="0" algn="ctr"/>
                      <a:r>
                        <a:rPr lang="en-GB" sz="1100">
                          <a:latin typeface="Arial" pitchFamily="34"/>
                          <a:cs typeface="Arial" pitchFamily="34"/>
                        </a:rPr>
                        <a:t>Barcelona cohort</a:t>
                      </a:r>
                    </a:p>
                  </a:txBody>
                  <a:tcPr anchor="ctr">
                    <a:lnL w="12701" cap="flat" cmpd="sng" algn="ctr">
                      <a:solidFill>
                        <a:srgbClr val="FFFFFF"/>
                      </a:solidFill>
                      <a:prstDash val="solid"/>
                      <a:round/>
                      <a:headEnd type="none" w="med" len="med"/>
                      <a:tailEnd type="none" w="med" len="med"/>
                    </a:lnL>
                    <a:lnR w="28575" cap="flat" cmpd="sng" algn="ctr">
                      <a:solidFill>
                        <a:srgbClr val="4A3D3C"/>
                      </a:solidFill>
                      <a:prstDash val="solid"/>
                      <a:round/>
                      <a:headEnd type="none" w="med" len="med"/>
                      <a:tailEnd type="none" w="med" len="med"/>
                    </a:lnR>
                    <a:lnT w="28575" cap="flat" cmpd="sng" algn="ctr">
                      <a:solidFill>
                        <a:srgbClr val="4A3D3C"/>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hMerge="1">
                  <a:txBody>
                    <a:bodyPr/>
                    <a:lstStyle/>
                    <a:p>
                      <a:endParaRPr lang="en-US"/>
                    </a:p>
                  </a:txBody>
                  <a:tcPr/>
                </a:tc>
                <a:extLst>
                  <a:ext uri="{0D108BD9-81ED-4DB2-BD59-A6C34878D82A}">
                    <a16:rowId xmlns:a16="http://schemas.microsoft.com/office/drawing/2014/main" val="4207861223"/>
                  </a:ext>
                </a:extLst>
              </a:tr>
              <a:tr h="250070">
                <a:tc>
                  <a:txBody>
                    <a:bodyPr/>
                    <a:lstStyle/>
                    <a:p>
                      <a:pPr marL="0" marR="0" lvl="0" indent="0" algn="l" defTabSz="914400" rtl="0" fontAlgn="auto" hangingPunct="1">
                        <a:lnSpc>
                          <a:spcPct val="100000"/>
                        </a:lnSpc>
                        <a:spcBef>
                          <a:spcPts val="0"/>
                        </a:spcBef>
                        <a:spcAft>
                          <a:spcPts val="0"/>
                        </a:spcAft>
                        <a:buNone/>
                        <a:tabLst/>
                      </a:pPr>
                      <a:r>
                        <a:rPr lang="en-GB" sz="1000" b="1">
                          <a:solidFill>
                            <a:srgbClr val="FFFFFF"/>
                          </a:solidFill>
                          <a:latin typeface="Arial" pitchFamily="34"/>
                          <a:ea typeface="Aptos" pitchFamily="34"/>
                          <a:cs typeface="Arial" pitchFamily="34"/>
                        </a:rPr>
                        <a:t>Response group</a:t>
                      </a:r>
                    </a:p>
                  </a:txBody>
                  <a:tcPr anchor="ctr">
                    <a:lnL w="28575" cap="flat" cmpd="sng" algn="ctr">
                      <a:solidFill>
                        <a:srgbClr val="4A3D3C"/>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a:txBody>
                    <a:bodyPr/>
                    <a:lstStyle/>
                    <a:p>
                      <a:pPr lvl="0" algn="ctr"/>
                      <a:r>
                        <a:rPr lang="it-IT" sz="1000" b="1">
                          <a:solidFill>
                            <a:srgbClr val="FFFFFF"/>
                          </a:solidFill>
                          <a:latin typeface="Arial" pitchFamily="34"/>
                          <a:cs typeface="Arial" pitchFamily="34"/>
                        </a:rPr>
                        <a:t>aOR (95% CI)</a:t>
                      </a:r>
                    </a:p>
                  </a:txBody>
                  <a:tcPr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a:txBody>
                    <a:bodyPr/>
                    <a:lstStyle/>
                    <a:p>
                      <a:pPr lvl="0" algn="ctr"/>
                      <a:r>
                        <a:rPr lang="en-GB" sz="1000" b="1" dirty="0">
                          <a:solidFill>
                            <a:srgbClr val="FFFFFF"/>
                          </a:solidFill>
                          <a:latin typeface="Arial" pitchFamily="34"/>
                          <a:cs typeface="Arial" pitchFamily="34"/>
                        </a:rPr>
                        <a:t>p value</a:t>
                      </a:r>
                    </a:p>
                  </a:txBody>
                  <a:tcPr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a:txBody>
                    <a:bodyPr/>
                    <a:lstStyle/>
                    <a:p>
                      <a:pPr marL="0" marR="0" lvl="0" indent="0" algn="ctr" defTabSz="914400" rtl="0" fontAlgn="auto" hangingPunct="1">
                        <a:lnSpc>
                          <a:spcPct val="100000"/>
                        </a:lnSpc>
                        <a:spcBef>
                          <a:spcPts val="0"/>
                        </a:spcBef>
                        <a:spcAft>
                          <a:spcPts val="0"/>
                        </a:spcAft>
                        <a:buNone/>
                        <a:tabLst/>
                      </a:pPr>
                      <a:r>
                        <a:rPr lang="it-IT" sz="1000" b="1">
                          <a:solidFill>
                            <a:srgbClr val="FFFFFF"/>
                          </a:solidFill>
                          <a:latin typeface="Arial" pitchFamily="34"/>
                          <a:cs typeface="Arial" pitchFamily="34"/>
                        </a:rPr>
                        <a:t>aOR (95% CI)</a:t>
                      </a:r>
                    </a:p>
                  </a:txBody>
                  <a:tcPr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a:txBody>
                    <a:bodyPr/>
                    <a:lstStyle/>
                    <a:p>
                      <a:pPr marL="0" marR="0" lvl="0" indent="0" algn="ctr" defTabSz="914400" rtl="0" fontAlgn="auto" hangingPunct="1">
                        <a:lnSpc>
                          <a:spcPct val="100000"/>
                        </a:lnSpc>
                        <a:spcBef>
                          <a:spcPts val="0"/>
                        </a:spcBef>
                        <a:spcAft>
                          <a:spcPts val="0"/>
                        </a:spcAft>
                        <a:buNone/>
                        <a:tabLst/>
                      </a:pPr>
                      <a:r>
                        <a:rPr lang="en-GB" sz="1000" b="1" dirty="0">
                          <a:solidFill>
                            <a:srgbClr val="FFFFFF"/>
                          </a:solidFill>
                          <a:latin typeface="Arial" pitchFamily="34"/>
                          <a:cs typeface="Arial" pitchFamily="34"/>
                        </a:rPr>
                        <a:t>p value</a:t>
                      </a:r>
                    </a:p>
                  </a:txBody>
                  <a:tcPr anchor="ctr">
                    <a:lnL w="12701" cap="flat" cmpd="sng" algn="ctr">
                      <a:solidFill>
                        <a:srgbClr val="FFFFFF"/>
                      </a:solidFill>
                      <a:prstDash val="solid"/>
                      <a:round/>
                      <a:headEnd type="none" w="med" len="med"/>
                      <a:tailEnd type="none" w="med" len="med"/>
                    </a:lnL>
                    <a:lnR w="28575" cap="flat" cmpd="sng" algn="ctr">
                      <a:solidFill>
                        <a:srgbClr val="4A3D3C"/>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extLst>
                  <a:ext uri="{0D108BD9-81ED-4DB2-BD59-A6C34878D82A}">
                    <a16:rowId xmlns:a16="http://schemas.microsoft.com/office/drawing/2014/main" val="2379008991"/>
                  </a:ext>
                </a:extLst>
              </a:tr>
              <a:tr h="437622">
                <a:tc>
                  <a:txBody>
                    <a:bodyPr/>
                    <a:lstStyle/>
                    <a:p>
                      <a:pPr lvl="0">
                        <a:spcBef>
                          <a:spcPts val="0"/>
                        </a:spcBef>
                        <a:spcAft>
                          <a:spcPts val="0"/>
                        </a:spcAft>
                      </a:pPr>
                      <a:r>
                        <a:rPr lang="en-GB" sz="1000" b="0" dirty="0">
                          <a:solidFill>
                            <a:srgbClr val="004B87"/>
                          </a:solidFill>
                          <a:latin typeface="Arial" pitchFamily="34"/>
                          <a:ea typeface="Aptos" pitchFamily="34"/>
                          <a:cs typeface="Arial" pitchFamily="34"/>
                        </a:rPr>
                        <a:t>Non-response</a:t>
                      </a:r>
                    </a:p>
                    <a:p>
                      <a:pPr lvl="0">
                        <a:spcBef>
                          <a:spcPts val="0"/>
                        </a:spcBef>
                        <a:spcAft>
                          <a:spcPts val="0"/>
                        </a:spcAft>
                      </a:pPr>
                      <a:r>
                        <a:rPr lang="en-GB" sz="1000" b="0" dirty="0">
                          <a:solidFill>
                            <a:srgbClr val="004B87"/>
                          </a:solidFill>
                          <a:latin typeface="Arial" pitchFamily="34"/>
                          <a:ea typeface="Aptos" pitchFamily="34"/>
                          <a:cs typeface="Arial" pitchFamily="34"/>
                        </a:rPr>
                        <a:t>Partial response</a:t>
                      </a:r>
                    </a:p>
                    <a:p>
                      <a:pPr lvl="0">
                        <a:spcBef>
                          <a:spcPts val="0"/>
                        </a:spcBef>
                        <a:spcAft>
                          <a:spcPts val="0"/>
                        </a:spcAft>
                      </a:pPr>
                      <a:r>
                        <a:rPr lang="en-GB" sz="1000" b="0" dirty="0">
                          <a:solidFill>
                            <a:srgbClr val="004B87"/>
                          </a:solidFill>
                          <a:latin typeface="Arial" pitchFamily="34"/>
                          <a:ea typeface="Aptos" pitchFamily="34"/>
                          <a:cs typeface="Arial" pitchFamily="34"/>
                        </a:rPr>
                        <a:t>Full response</a:t>
                      </a:r>
                    </a:p>
                  </a:txBody>
                  <a:tcPr marL="68580" marR="68580" marT="0" marB="0" anchor="ctr">
                    <a:lnL w="28575" cap="flat" cmpd="sng" algn="ctr">
                      <a:solidFill>
                        <a:srgbClr val="4A3D3C"/>
                      </a:solidFill>
                      <a:prstDash val="solid"/>
                      <a:round/>
                      <a:headEnd type="none" w="med" len="med"/>
                      <a:tailEnd type="none" w="med" len="med"/>
                    </a:lnL>
                    <a:lnR w="12701" cap="flat" cmpd="sng" algn="ctr">
                      <a:solidFill>
                        <a:srgbClr val="826B6A"/>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4A3D3C"/>
                      </a:solidFill>
                      <a:prstDash val="solid"/>
                      <a:round/>
                      <a:headEnd type="none" w="med" len="med"/>
                      <a:tailEnd type="none" w="med" len="med"/>
                    </a:lnB>
                  </a:tcPr>
                </a:tc>
                <a:tc>
                  <a:txBody>
                    <a:bodyPr/>
                    <a:lstStyle/>
                    <a:p>
                      <a:pPr marL="0" lvl="0" algn="ctr">
                        <a:buNone/>
                      </a:pPr>
                      <a:r>
                        <a:rPr lang="it-IT" sz="1000" kern="1200" dirty="0">
                          <a:solidFill>
                            <a:srgbClr val="004B87"/>
                          </a:solidFill>
                          <a:latin typeface="Arial" pitchFamily="34"/>
                          <a:ea typeface="Aptos" pitchFamily="34"/>
                          <a:cs typeface="Arial" pitchFamily="34"/>
                        </a:rPr>
                        <a:t>Reference</a:t>
                      </a:r>
                    </a:p>
                    <a:p>
                      <a:pPr marL="0" lvl="0" algn="ctr">
                        <a:buNone/>
                      </a:pPr>
                      <a:r>
                        <a:rPr lang="it-IT" sz="1000" kern="1200" dirty="0">
                          <a:solidFill>
                            <a:srgbClr val="004B87"/>
                          </a:solidFill>
                          <a:latin typeface="Arial" pitchFamily="34"/>
                          <a:ea typeface="Aptos" pitchFamily="34"/>
                          <a:cs typeface="Arial" pitchFamily="34"/>
                        </a:rPr>
                        <a:t>2.05 (1.13–3.72)</a:t>
                      </a:r>
                    </a:p>
                    <a:p>
                      <a:pPr marL="0" lvl="0" algn="ctr">
                        <a:buNone/>
                      </a:pPr>
                      <a:r>
                        <a:rPr lang="it-IT" sz="1000" kern="1200" dirty="0">
                          <a:solidFill>
                            <a:srgbClr val="004B87"/>
                          </a:solidFill>
                          <a:latin typeface="Arial" pitchFamily="34"/>
                          <a:ea typeface="Aptos" pitchFamily="34"/>
                          <a:cs typeface="Arial" pitchFamily="34"/>
                        </a:rPr>
                        <a:t>10.19 (5.62–18.49)</a:t>
                      </a:r>
                    </a:p>
                  </a:txBody>
                  <a:tcPr marL="45089" marR="68580" marT="0" marB="0" anchor="ctr">
                    <a:lnL w="12701" cap="flat" cmpd="sng" algn="ctr">
                      <a:solidFill>
                        <a:srgbClr val="826B6A"/>
                      </a:solidFill>
                      <a:prstDash val="solid"/>
                      <a:round/>
                      <a:headEnd type="none" w="med" len="med"/>
                      <a:tailEnd type="none" w="med" len="med"/>
                    </a:lnL>
                    <a:lnR w="12701" cap="flat" cmpd="sng" algn="ctr">
                      <a:solidFill>
                        <a:srgbClr val="826B6A"/>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4A3D3C"/>
                      </a:solidFill>
                      <a:prstDash val="solid"/>
                      <a:round/>
                      <a:headEnd type="none" w="med" len="med"/>
                      <a:tailEnd type="none" w="med" len="med"/>
                    </a:lnB>
                  </a:tcPr>
                </a:tc>
                <a:tc>
                  <a:txBody>
                    <a:bodyPr/>
                    <a:lstStyle/>
                    <a:p>
                      <a:pPr marL="0" lvl="0" algn="ctr">
                        <a:buNone/>
                      </a:pPr>
                      <a:r>
                        <a:rPr lang="it-IT" sz="1000" kern="1200">
                          <a:solidFill>
                            <a:srgbClr val="004B87"/>
                          </a:solidFill>
                          <a:latin typeface="Arial" pitchFamily="34"/>
                          <a:ea typeface="Aptos" pitchFamily="34"/>
                          <a:cs typeface="Arial" pitchFamily="34"/>
                        </a:rPr>
                        <a:t>0.027</a:t>
                      </a:r>
                    </a:p>
                    <a:p>
                      <a:pPr marL="0" lvl="0" algn="ctr">
                        <a:buNone/>
                      </a:pPr>
                      <a:r>
                        <a:rPr lang="it-IT" sz="1000" kern="1200">
                          <a:solidFill>
                            <a:srgbClr val="004B87"/>
                          </a:solidFill>
                          <a:latin typeface="Arial" pitchFamily="34"/>
                          <a:ea typeface="Aptos" pitchFamily="34"/>
                          <a:cs typeface="Arial" pitchFamily="34"/>
                        </a:rPr>
                        <a:t>&lt;0.001</a:t>
                      </a:r>
                    </a:p>
                  </a:txBody>
                  <a:tcPr marL="45089" marR="68580" marT="0" marB="0" anchor="b">
                    <a:lnL w="12701" cap="flat" cmpd="sng" algn="ctr">
                      <a:solidFill>
                        <a:srgbClr val="826B6A"/>
                      </a:solidFill>
                      <a:prstDash val="solid"/>
                      <a:round/>
                      <a:headEnd type="none" w="med" len="med"/>
                      <a:tailEnd type="none" w="med" len="med"/>
                    </a:lnL>
                    <a:lnR w="12701" cap="flat" cmpd="sng" algn="ctr">
                      <a:solidFill>
                        <a:srgbClr val="826B6A"/>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4A3D3C"/>
                      </a:solidFill>
                      <a:prstDash val="solid"/>
                      <a:round/>
                      <a:headEnd type="none" w="med" len="med"/>
                      <a:tailEnd type="none" w="med" len="med"/>
                    </a:lnB>
                  </a:tcPr>
                </a:tc>
                <a:tc>
                  <a:txBody>
                    <a:bodyPr/>
                    <a:lstStyle/>
                    <a:p>
                      <a:pPr marL="0" lvl="0" algn="ctr">
                        <a:buNone/>
                      </a:pPr>
                      <a:r>
                        <a:rPr lang="it-IT" sz="1000" kern="1200" dirty="0">
                          <a:solidFill>
                            <a:srgbClr val="004B87"/>
                          </a:solidFill>
                          <a:latin typeface="Arial" pitchFamily="34"/>
                          <a:ea typeface="Aptos" pitchFamily="34"/>
                          <a:cs typeface="Arial" pitchFamily="34"/>
                        </a:rPr>
                        <a:t>Reference</a:t>
                      </a:r>
                    </a:p>
                    <a:p>
                      <a:pPr marL="0" lvl="0" algn="ctr">
                        <a:buNone/>
                      </a:pPr>
                      <a:r>
                        <a:rPr lang="it-IT" sz="1000" kern="1200" dirty="0">
                          <a:solidFill>
                            <a:srgbClr val="004B87"/>
                          </a:solidFill>
                          <a:latin typeface="Arial" pitchFamily="34"/>
                          <a:ea typeface="Aptos" pitchFamily="34"/>
                          <a:cs typeface="Arial" pitchFamily="34"/>
                        </a:rPr>
                        <a:t>3.59 (1.86–6.96)</a:t>
                      </a:r>
                    </a:p>
                    <a:p>
                      <a:pPr marL="0" lvl="0" algn="ctr">
                        <a:buNone/>
                      </a:pPr>
                      <a:r>
                        <a:rPr lang="it-IT" sz="1000" kern="1200" dirty="0">
                          <a:solidFill>
                            <a:srgbClr val="004B87"/>
                          </a:solidFill>
                          <a:latin typeface="Arial" pitchFamily="34"/>
                          <a:ea typeface="Aptos" pitchFamily="34"/>
                          <a:cs typeface="Arial" pitchFamily="34"/>
                        </a:rPr>
                        <a:t>3.49 (2.11–5.77)</a:t>
                      </a:r>
                    </a:p>
                  </a:txBody>
                  <a:tcPr marL="45089" marR="68580" marT="0" marB="0" anchor="b">
                    <a:lnL w="12701" cap="flat" cmpd="sng" algn="ctr">
                      <a:solidFill>
                        <a:srgbClr val="826B6A"/>
                      </a:solidFill>
                      <a:prstDash val="solid"/>
                      <a:round/>
                      <a:headEnd type="none" w="med" len="med"/>
                      <a:tailEnd type="none" w="med" len="med"/>
                    </a:lnL>
                    <a:lnR w="12701" cap="flat" cmpd="sng" algn="ctr">
                      <a:solidFill>
                        <a:srgbClr val="826B6A"/>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4A3D3C"/>
                      </a:solidFill>
                      <a:prstDash val="solid"/>
                      <a:round/>
                      <a:headEnd type="none" w="med" len="med"/>
                      <a:tailEnd type="none" w="med" len="med"/>
                    </a:lnB>
                  </a:tcPr>
                </a:tc>
                <a:tc>
                  <a:txBody>
                    <a:bodyPr/>
                    <a:lstStyle/>
                    <a:p>
                      <a:pPr marL="0" lvl="0" algn="ctr">
                        <a:buNone/>
                      </a:pPr>
                      <a:r>
                        <a:rPr lang="it-IT" sz="1000" kern="1200" dirty="0">
                          <a:solidFill>
                            <a:srgbClr val="004B87"/>
                          </a:solidFill>
                          <a:latin typeface="Arial" pitchFamily="34"/>
                          <a:ea typeface="Aptos" pitchFamily="34"/>
                          <a:cs typeface="Arial" pitchFamily="34"/>
                        </a:rPr>
                        <a:t> </a:t>
                      </a:r>
                    </a:p>
                    <a:p>
                      <a:pPr marL="0" lvl="0" algn="ctr">
                        <a:buNone/>
                      </a:pPr>
                      <a:r>
                        <a:rPr lang="it-IT" sz="1000" kern="1200" dirty="0">
                          <a:solidFill>
                            <a:srgbClr val="004B87"/>
                          </a:solidFill>
                          <a:latin typeface="Arial" pitchFamily="34"/>
                          <a:ea typeface="Aptos" pitchFamily="34"/>
                          <a:cs typeface="Arial" pitchFamily="34"/>
                        </a:rPr>
                        <a:t>&lt;0.001</a:t>
                      </a:r>
                    </a:p>
                    <a:p>
                      <a:pPr marL="0" lvl="0" algn="ctr">
                        <a:buNone/>
                      </a:pPr>
                      <a:r>
                        <a:rPr lang="it-IT" sz="1000" kern="1200" dirty="0">
                          <a:solidFill>
                            <a:srgbClr val="004B87"/>
                          </a:solidFill>
                          <a:latin typeface="Arial" pitchFamily="34"/>
                          <a:ea typeface="Aptos" pitchFamily="34"/>
                          <a:cs typeface="Arial" pitchFamily="34"/>
                        </a:rPr>
                        <a:t>&lt;0.001 </a:t>
                      </a:r>
                    </a:p>
                  </a:txBody>
                  <a:tcPr marL="45089" marR="68580" marT="0" marB="0" anchor="b">
                    <a:lnL w="12701" cap="flat" cmpd="sng" algn="ctr">
                      <a:solidFill>
                        <a:srgbClr val="826B6A"/>
                      </a:solidFill>
                      <a:prstDash val="solid"/>
                      <a:round/>
                      <a:headEnd type="none" w="med" len="med"/>
                      <a:tailEnd type="none" w="med" len="med"/>
                    </a:lnL>
                    <a:lnR w="28575" cap="flat" cmpd="sng" algn="ctr">
                      <a:solidFill>
                        <a:srgbClr val="4A3D3C"/>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4A3D3C"/>
                      </a:solidFill>
                      <a:prstDash val="solid"/>
                      <a:round/>
                      <a:headEnd type="none" w="med" len="med"/>
                      <a:tailEnd type="none" w="med" len="med"/>
                    </a:lnB>
                  </a:tcPr>
                </a:tc>
                <a:extLst>
                  <a:ext uri="{0D108BD9-81ED-4DB2-BD59-A6C34878D82A}">
                    <a16:rowId xmlns:a16="http://schemas.microsoft.com/office/drawing/2014/main" val="708615773"/>
                  </a:ext>
                </a:extLst>
              </a:tr>
            </a:tbl>
          </a:graphicData>
        </a:graphic>
      </p:graphicFrame>
      <p:graphicFrame>
        <p:nvGraphicFramePr>
          <p:cNvPr id="34" name="Tabella 50">
            <a:extLst>
              <a:ext uri="{FF2B5EF4-FFF2-40B4-BE49-F238E27FC236}">
                <a16:creationId xmlns:a16="http://schemas.microsoft.com/office/drawing/2014/main" id="{7602E9F5-FBFB-BF92-9BC2-95F2BF2619E4}"/>
              </a:ext>
            </a:extLst>
          </p:cNvPr>
          <p:cNvGraphicFramePr>
            <a:graphicFrameLocks noGrp="1"/>
          </p:cNvGraphicFramePr>
          <p:nvPr>
            <p:extLst>
              <p:ext uri="{D42A27DB-BD31-4B8C-83A1-F6EECF244321}">
                <p14:modId xmlns:p14="http://schemas.microsoft.com/office/powerpoint/2010/main" val="4105151103"/>
              </p:ext>
            </p:extLst>
          </p:nvPr>
        </p:nvGraphicFramePr>
        <p:xfrm>
          <a:off x="6430563" y="3600001"/>
          <a:ext cx="5320141" cy="1040696"/>
        </p:xfrm>
        <a:graphic>
          <a:graphicData uri="http://schemas.openxmlformats.org/drawingml/2006/table">
            <a:tbl>
              <a:tblPr firstRow="1" bandRow="1">
                <a:effectLst/>
                <a:tableStyleId>{793D81CF-94F2-401A-BA57-92F5A7B2D0C5}</a:tableStyleId>
              </a:tblPr>
              <a:tblGrid>
                <a:gridCol w="1222095">
                  <a:extLst>
                    <a:ext uri="{9D8B030D-6E8A-4147-A177-3AD203B41FA5}">
                      <a16:colId xmlns:a16="http://schemas.microsoft.com/office/drawing/2014/main" val="2267541280"/>
                    </a:ext>
                  </a:extLst>
                </a:gridCol>
                <a:gridCol w="1254282">
                  <a:extLst>
                    <a:ext uri="{9D8B030D-6E8A-4147-A177-3AD203B41FA5}">
                      <a16:colId xmlns:a16="http://schemas.microsoft.com/office/drawing/2014/main" val="1178343510"/>
                    </a:ext>
                  </a:extLst>
                </a:gridCol>
                <a:gridCol w="781345">
                  <a:extLst>
                    <a:ext uri="{9D8B030D-6E8A-4147-A177-3AD203B41FA5}">
                      <a16:colId xmlns:a16="http://schemas.microsoft.com/office/drawing/2014/main" val="4007924918"/>
                    </a:ext>
                  </a:extLst>
                </a:gridCol>
                <a:gridCol w="1216974">
                  <a:extLst>
                    <a:ext uri="{9D8B030D-6E8A-4147-A177-3AD203B41FA5}">
                      <a16:colId xmlns:a16="http://schemas.microsoft.com/office/drawing/2014/main" val="2449292954"/>
                    </a:ext>
                  </a:extLst>
                </a:gridCol>
                <a:gridCol w="845445">
                  <a:extLst>
                    <a:ext uri="{9D8B030D-6E8A-4147-A177-3AD203B41FA5}">
                      <a16:colId xmlns:a16="http://schemas.microsoft.com/office/drawing/2014/main" val="3001200536"/>
                    </a:ext>
                  </a:extLst>
                </a:gridCol>
              </a:tblGrid>
              <a:tr h="333426">
                <a:tc>
                  <a:txBody>
                    <a:bodyPr/>
                    <a:lstStyle/>
                    <a:p>
                      <a:pPr lvl="0"/>
                      <a:endParaRPr lang="it-IT" sz="900" dirty="0">
                        <a:latin typeface="Calibri"/>
                      </a:endParaRPr>
                    </a:p>
                  </a:txBody>
                  <a:tcPr>
                    <a:lnL w="28575" cap="flat" cmpd="sng" algn="ctr">
                      <a:solidFill>
                        <a:srgbClr val="574847"/>
                      </a:solidFill>
                      <a:prstDash val="solid"/>
                      <a:round/>
                      <a:headEnd type="none" w="med" len="med"/>
                      <a:tailEnd type="none" w="med" len="med"/>
                    </a:lnL>
                    <a:lnR w="12701" cap="flat" cmpd="sng" algn="ctr">
                      <a:solidFill>
                        <a:srgbClr val="FFFFFF"/>
                      </a:solidFill>
                      <a:prstDash val="solid"/>
                      <a:round/>
                      <a:headEnd type="none" w="med" len="med"/>
                      <a:tailEnd type="none" w="med" len="med"/>
                    </a:lnR>
                    <a:lnT w="28575" cap="flat" cmpd="sng" algn="ctr">
                      <a:solidFill>
                        <a:srgbClr val="574847"/>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gridSpan="2">
                  <a:txBody>
                    <a:bodyPr/>
                    <a:lstStyle/>
                    <a:p>
                      <a:pPr lvl="0" algn="ctr"/>
                      <a:r>
                        <a:rPr lang="en-GB" sz="1100" dirty="0">
                          <a:solidFill>
                            <a:srgbClr val="FFFFFF"/>
                          </a:solidFill>
                          <a:latin typeface="Arial" pitchFamily="34"/>
                          <a:cs typeface="Arial" pitchFamily="34"/>
                        </a:rPr>
                        <a:t>Padova cohort</a:t>
                      </a:r>
                    </a:p>
                  </a:txBody>
                  <a:tcPr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28575" cap="flat" cmpd="sng" algn="ctr">
                      <a:solidFill>
                        <a:srgbClr val="574847"/>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hMerge="1">
                  <a:txBody>
                    <a:bodyPr/>
                    <a:lstStyle/>
                    <a:p>
                      <a:endParaRPr lang="en-US"/>
                    </a:p>
                  </a:txBody>
                  <a:tcPr/>
                </a:tc>
                <a:tc gridSpan="2">
                  <a:txBody>
                    <a:bodyPr/>
                    <a:lstStyle/>
                    <a:p>
                      <a:pPr lvl="0" algn="ctr"/>
                      <a:r>
                        <a:rPr lang="en-GB" sz="1100">
                          <a:latin typeface="Arial" pitchFamily="34"/>
                          <a:cs typeface="Arial" pitchFamily="34"/>
                        </a:rPr>
                        <a:t>Barcelona cohort</a:t>
                      </a:r>
                    </a:p>
                  </a:txBody>
                  <a:tcPr anchor="ctr">
                    <a:lnL w="12701" cap="flat" cmpd="sng" algn="ctr">
                      <a:solidFill>
                        <a:srgbClr val="FFFFFF"/>
                      </a:solidFill>
                      <a:prstDash val="solid"/>
                      <a:round/>
                      <a:headEnd type="none" w="med" len="med"/>
                      <a:tailEnd type="none" w="med" len="med"/>
                    </a:lnL>
                    <a:lnR w="28575" cap="flat" cmpd="sng" algn="ctr">
                      <a:solidFill>
                        <a:srgbClr val="574847"/>
                      </a:solidFill>
                      <a:prstDash val="solid"/>
                      <a:round/>
                      <a:headEnd type="none" w="med" len="med"/>
                      <a:tailEnd type="none" w="med" len="med"/>
                    </a:lnR>
                    <a:lnT w="28575" cap="flat" cmpd="sng" algn="ctr">
                      <a:solidFill>
                        <a:srgbClr val="574847"/>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826B6A"/>
                    </a:solidFill>
                  </a:tcPr>
                </a:tc>
                <a:tc hMerge="1">
                  <a:txBody>
                    <a:bodyPr/>
                    <a:lstStyle/>
                    <a:p>
                      <a:endParaRPr lang="en-US"/>
                    </a:p>
                  </a:txBody>
                  <a:tcPr/>
                </a:tc>
                <a:extLst>
                  <a:ext uri="{0D108BD9-81ED-4DB2-BD59-A6C34878D82A}">
                    <a16:rowId xmlns:a16="http://schemas.microsoft.com/office/drawing/2014/main" val="3277638952"/>
                  </a:ext>
                </a:extLst>
              </a:tr>
              <a:tr h="250070">
                <a:tc>
                  <a:txBody>
                    <a:bodyPr/>
                    <a:lstStyle/>
                    <a:p>
                      <a:pPr marL="0" marR="0" lvl="0" indent="0" algn="l" defTabSz="914400" rtl="0" fontAlgn="auto" hangingPunct="1">
                        <a:lnSpc>
                          <a:spcPct val="100000"/>
                        </a:lnSpc>
                        <a:spcBef>
                          <a:spcPts val="0"/>
                        </a:spcBef>
                        <a:spcAft>
                          <a:spcPts val="0"/>
                        </a:spcAft>
                        <a:buNone/>
                        <a:tabLst/>
                      </a:pPr>
                      <a:r>
                        <a:rPr lang="en-GB" sz="1000" b="1">
                          <a:solidFill>
                            <a:srgbClr val="FFFFFF"/>
                          </a:solidFill>
                          <a:latin typeface="Arial" pitchFamily="34"/>
                          <a:ea typeface="Aptos" pitchFamily="34"/>
                          <a:cs typeface="Arial" pitchFamily="34"/>
                        </a:rPr>
                        <a:t>Response group</a:t>
                      </a:r>
                    </a:p>
                  </a:txBody>
                  <a:tcPr>
                    <a:lnL w="28575" cap="flat" cmpd="sng" algn="ctr">
                      <a:solidFill>
                        <a:srgbClr val="574847"/>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826B6A"/>
                    </a:solidFill>
                  </a:tcPr>
                </a:tc>
                <a:tc>
                  <a:txBody>
                    <a:bodyPr/>
                    <a:lstStyle/>
                    <a:p>
                      <a:pPr lvl="0" algn="ctr"/>
                      <a:r>
                        <a:rPr lang="it-IT" sz="1000" b="1">
                          <a:solidFill>
                            <a:srgbClr val="FFFFFF"/>
                          </a:solidFill>
                          <a:latin typeface="Arial" pitchFamily="34"/>
                          <a:cs typeface="Arial" pitchFamily="34"/>
                        </a:rPr>
                        <a:t>sHR (95% CI)</a:t>
                      </a:r>
                    </a:p>
                  </a:txBody>
                  <a:tcPr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826B6A"/>
                    </a:solidFill>
                  </a:tcPr>
                </a:tc>
                <a:tc>
                  <a:txBody>
                    <a:bodyPr/>
                    <a:lstStyle/>
                    <a:p>
                      <a:pPr lvl="0" algn="ctr"/>
                      <a:r>
                        <a:rPr lang="en-GB" sz="1000" b="1" dirty="0">
                          <a:solidFill>
                            <a:srgbClr val="FFFFFF"/>
                          </a:solidFill>
                          <a:latin typeface="Arial" pitchFamily="34"/>
                          <a:cs typeface="Arial" pitchFamily="34"/>
                        </a:rPr>
                        <a:t>p value</a:t>
                      </a:r>
                    </a:p>
                  </a:txBody>
                  <a:tcPr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826B6A"/>
                    </a:solidFill>
                  </a:tcPr>
                </a:tc>
                <a:tc>
                  <a:txBody>
                    <a:bodyPr/>
                    <a:lstStyle/>
                    <a:p>
                      <a:pPr marL="0" marR="0" lvl="0" indent="0" algn="ctr" defTabSz="914400" rtl="0" fontAlgn="auto" hangingPunct="1">
                        <a:lnSpc>
                          <a:spcPct val="100000"/>
                        </a:lnSpc>
                        <a:spcBef>
                          <a:spcPts val="0"/>
                        </a:spcBef>
                        <a:spcAft>
                          <a:spcPts val="0"/>
                        </a:spcAft>
                        <a:buNone/>
                        <a:tabLst/>
                      </a:pPr>
                      <a:r>
                        <a:rPr lang="it-IT" sz="1000" b="1">
                          <a:solidFill>
                            <a:srgbClr val="FFFFFF"/>
                          </a:solidFill>
                          <a:latin typeface="Arial" pitchFamily="34"/>
                          <a:cs typeface="Arial" pitchFamily="34"/>
                        </a:rPr>
                        <a:t>sHR (95% CI)</a:t>
                      </a:r>
                    </a:p>
                  </a:txBody>
                  <a:tcPr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826B6A"/>
                    </a:solidFill>
                  </a:tcPr>
                </a:tc>
                <a:tc>
                  <a:txBody>
                    <a:bodyPr/>
                    <a:lstStyle/>
                    <a:p>
                      <a:pPr marL="0" marR="0" lvl="0" indent="0" algn="ctr" defTabSz="914400" rtl="0" fontAlgn="auto" hangingPunct="1">
                        <a:lnSpc>
                          <a:spcPct val="100000"/>
                        </a:lnSpc>
                        <a:spcBef>
                          <a:spcPts val="0"/>
                        </a:spcBef>
                        <a:spcAft>
                          <a:spcPts val="0"/>
                        </a:spcAft>
                        <a:buNone/>
                        <a:tabLst/>
                      </a:pPr>
                      <a:r>
                        <a:rPr lang="en-GB" sz="1000" b="1" dirty="0">
                          <a:solidFill>
                            <a:srgbClr val="FFFFFF"/>
                          </a:solidFill>
                          <a:latin typeface="Arial" pitchFamily="34"/>
                          <a:cs typeface="Arial" pitchFamily="34"/>
                        </a:rPr>
                        <a:t>p value</a:t>
                      </a:r>
                    </a:p>
                  </a:txBody>
                  <a:tcPr anchor="ctr">
                    <a:lnL w="12701" cap="flat" cmpd="sng" algn="ctr">
                      <a:solidFill>
                        <a:srgbClr val="FFFFFF"/>
                      </a:solidFill>
                      <a:prstDash val="solid"/>
                      <a:round/>
                      <a:headEnd type="none" w="med" len="med"/>
                      <a:tailEnd type="none" w="med" len="med"/>
                    </a:lnL>
                    <a:lnR w="28575" cap="flat" cmpd="sng" algn="ctr">
                      <a:solidFill>
                        <a:srgbClr val="574847"/>
                      </a:solidFill>
                      <a:prstDash val="solid"/>
                      <a:round/>
                      <a:headEnd type="none" w="med" len="med"/>
                      <a:tailEnd type="none" w="med" len="med"/>
                    </a:lnR>
                    <a:lnT w="12701"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826B6A"/>
                    </a:solidFill>
                  </a:tcPr>
                </a:tc>
                <a:extLst>
                  <a:ext uri="{0D108BD9-81ED-4DB2-BD59-A6C34878D82A}">
                    <a16:rowId xmlns:a16="http://schemas.microsoft.com/office/drawing/2014/main" val="192739720"/>
                  </a:ext>
                </a:extLst>
              </a:tr>
              <a:tr h="437622">
                <a:tc>
                  <a:txBody>
                    <a:bodyPr/>
                    <a:lstStyle/>
                    <a:p>
                      <a:pPr lvl="0">
                        <a:spcBef>
                          <a:spcPts val="0"/>
                        </a:spcBef>
                        <a:spcAft>
                          <a:spcPts val="0"/>
                        </a:spcAft>
                      </a:pPr>
                      <a:r>
                        <a:rPr lang="en-GB" sz="1000" b="0">
                          <a:solidFill>
                            <a:srgbClr val="004B87"/>
                          </a:solidFill>
                          <a:latin typeface="Arial" pitchFamily="34"/>
                          <a:ea typeface="Aptos" pitchFamily="34"/>
                          <a:cs typeface="Arial" pitchFamily="34"/>
                        </a:rPr>
                        <a:t>Non-response</a:t>
                      </a:r>
                    </a:p>
                    <a:p>
                      <a:pPr lvl="0">
                        <a:spcBef>
                          <a:spcPts val="0"/>
                        </a:spcBef>
                        <a:spcAft>
                          <a:spcPts val="0"/>
                        </a:spcAft>
                      </a:pPr>
                      <a:r>
                        <a:rPr lang="en-GB" sz="1000" b="0">
                          <a:solidFill>
                            <a:srgbClr val="004B87"/>
                          </a:solidFill>
                          <a:latin typeface="Arial" pitchFamily="34"/>
                          <a:ea typeface="Aptos" pitchFamily="34"/>
                          <a:cs typeface="Arial" pitchFamily="34"/>
                        </a:rPr>
                        <a:t>Partial response</a:t>
                      </a:r>
                    </a:p>
                    <a:p>
                      <a:pPr lvl="0">
                        <a:spcBef>
                          <a:spcPts val="0"/>
                        </a:spcBef>
                        <a:spcAft>
                          <a:spcPts val="0"/>
                        </a:spcAft>
                      </a:pPr>
                      <a:r>
                        <a:rPr lang="en-GB" sz="1000" b="0">
                          <a:solidFill>
                            <a:srgbClr val="004B87"/>
                          </a:solidFill>
                          <a:latin typeface="Arial" pitchFamily="34"/>
                          <a:ea typeface="Aptos" pitchFamily="34"/>
                          <a:cs typeface="Arial" pitchFamily="34"/>
                        </a:rPr>
                        <a:t>Full response</a:t>
                      </a:r>
                    </a:p>
                  </a:txBody>
                  <a:tcPr marL="68580" marR="68580" marT="0" marB="0" anchor="ctr">
                    <a:lnL w="28575" cap="flat" cmpd="sng" algn="ctr">
                      <a:solidFill>
                        <a:srgbClr val="574847"/>
                      </a:solidFill>
                      <a:prstDash val="solid"/>
                      <a:round/>
                      <a:headEnd type="none" w="med" len="med"/>
                      <a:tailEnd type="none" w="med" len="med"/>
                    </a:lnL>
                    <a:lnR w="12701" cap="flat" cmpd="sng" algn="ctr">
                      <a:solidFill>
                        <a:srgbClr val="826B6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74847"/>
                      </a:solidFill>
                      <a:prstDash val="solid"/>
                      <a:round/>
                      <a:headEnd type="none" w="med" len="med"/>
                      <a:tailEnd type="none" w="med" len="med"/>
                    </a:lnB>
                  </a:tcPr>
                </a:tc>
                <a:tc>
                  <a:txBody>
                    <a:bodyPr/>
                    <a:lstStyle/>
                    <a:p>
                      <a:pPr marL="0" lvl="0" algn="ctr">
                        <a:buNone/>
                      </a:pPr>
                      <a:r>
                        <a:rPr lang="it-IT" sz="1000" kern="1200" dirty="0">
                          <a:solidFill>
                            <a:srgbClr val="004B87"/>
                          </a:solidFill>
                          <a:latin typeface="Arial" pitchFamily="34"/>
                          <a:ea typeface="Aptos" pitchFamily="34"/>
                          <a:cs typeface="Arial" pitchFamily="34"/>
                        </a:rPr>
                        <a:t>Reference</a:t>
                      </a:r>
                    </a:p>
                    <a:p>
                      <a:pPr marL="0" lvl="0" algn="ctr">
                        <a:buNone/>
                      </a:pPr>
                      <a:r>
                        <a:rPr lang="it-IT" sz="1000" kern="1200" dirty="0">
                          <a:solidFill>
                            <a:srgbClr val="004B87"/>
                          </a:solidFill>
                          <a:latin typeface="Arial" pitchFamily="34"/>
                          <a:ea typeface="Aptos" pitchFamily="34"/>
                          <a:cs typeface="Arial" pitchFamily="34"/>
                        </a:rPr>
                        <a:t>0.63 (0.41–0.96)</a:t>
                      </a:r>
                    </a:p>
                    <a:p>
                      <a:pPr marL="0" lvl="0" algn="ctr">
                        <a:buNone/>
                      </a:pPr>
                      <a:r>
                        <a:rPr lang="it-IT" sz="1000" kern="1200" dirty="0">
                          <a:solidFill>
                            <a:srgbClr val="004B87"/>
                          </a:solidFill>
                          <a:latin typeface="Arial" pitchFamily="34"/>
                          <a:ea typeface="Aptos" pitchFamily="34"/>
                          <a:cs typeface="Arial" pitchFamily="34"/>
                        </a:rPr>
                        <a:t>0.54 (0.35–0.84)</a:t>
                      </a:r>
                    </a:p>
                  </a:txBody>
                  <a:tcPr marL="45089" marR="68580" marT="0" marB="0" anchor="ctr">
                    <a:lnL w="12701" cap="flat" cmpd="sng" algn="ctr">
                      <a:solidFill>
                        <a:srgbClr val="826B6A"/>
                      </a:solidFill>
                      <a:prstDash val="solid"/>
                      <a:round/>
                      <a:headEnd type="none" w="med" len="med"/>
                      <a:tailEnd type="none" w="med" len="med"/>
                    </a:lnL>
                    <a:lnR w="12701" cap="flat" cmpd="sng" algn="ctr">
                      <a:solidFill>
                        <a:srgbClr val="826B6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74847"/>
                      </a:solidFill>
                      <a:prstDash val="solid"/>
                      <a:round/>
                      <a:headEnd type="none" w="med" len="med"/>
                      <a:tailEnd type="none" w="med" len="med"/>
                    </a:lnB>
                  </a:tcPr>
                </a:tc>
                <a:tc>
                  <a:txBody>
                    <a:bodyPr/>
                    <a:lstStyle/>
                    <a:p>
                      <a:pPr marL="0" lvl="0" algn="ctr">
                        <a:buNone/>
                      </a:pPr>
                      <a:r>
                        <a:rPr lang="it-IT" sz="1000" kern="1200">
                          <a:solidFill>
                            <a:srgbClr val="004B87"/>
                          </a:solidFill>
                          <a:latin typeface="Arial" pitchFamily="34"/>
                          <a:ea typeface="Aptos" pitchFamily="34"/>
                          <a:cs typeface="Arial" pitchFamily="34"/>
                        </a:rPr>
                        <a:t>0.031</a:t>
                      </a:r>
                    </a:p>
                    <a:p>
                      <a:pPr marL="0" lvl="0" algn="ctr">
                        <a:buNone/>
                      </a:pPr>
                      <a:r>
                        <a:rPr lang="it-IT" sz="1000" kern="1200">
                          <a:solidFill>
                            <a:srgbClr val="004B87"/>
                          </a:solidFill>
                          <a:latin typeface="Arial" pitchFamily="34"/>
                          <a:ea typeface="Aptos" pitchFamily="34"/>
                          <a:cs typeface="Arial" pitchFamily="34"/>
                        </a:rPr>
                        <a:t>0.006</a:t>
                      </a:r>
                    </a:p>
                  </a:txBody>
                  <a:tcPr marL="45089" marR="68580" marT="0" marB="0" anchor="b">
                    <a:lnL w="12701" cap="flat" cmpd="sng" algn="ctr">
                      <a:solidFill>
                        <a:srgbClr val="826B6A"/>
                      </a:solidFill>
                      <a:prstDash val="solid"/>
                      <a:round/>
                      <a:headEnd type="none" w="med" len="med"/>
                      <a:tailEnd type="none" w="med" len="med"/>
                    </a:lnL>
                    <a:lnR w="12701" cap="flat" cmpd="sng" algn="ctr">
                      <a:solidFill>
                        <a:srgbClr val="826B6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74847"/>
                      </a:solidFill>
                      <a:prstDash val="solid"/>
                      <a:round/>
                      <a:headEnd type="none" w="med" len="med"/>
                      <a:tailEnd type="none" w="med" len="med"/>
                    </a:lnB>
                  </a:tcPr>
                </a:tc>
                <a:tc>
                  <a:txBody>
                    <a:bodyPr/>
                    <a:lstStyle/>
                    <a:p>
                      <a:pPr marL="0" lvl="0" algn="ctr">
                        <a:buNone/>
                      </a:pPr>
                      <a:r>
                        <a:rPr lang="it-IT" sz="1000" kern="1200" dirty="0">
                          <a:solidFill>
                            <a:srgbClr val="004B87"/>
                          </a:solidFill>
                          <a:latin typeface="Arial" pitchFamily="34"/>
                          <a:ea typeface="Aptos" pitchFamily="34"/>
                          <a:cs typeface="Arial" pitchFamily="34"/>
                        </a:rPr>
                        <a:t>0.31 (0.23–0.72)</a:t>
                      </a:r>
                    </a:p>
                    <a:p>
                      <a:pPr marL="0" lvl="0" algn="ctr">
                        <a:buNone/>
                      </a:pPr>
                      <a:r>
                        <a:rPr lang="it-IT" sz="1000" kern="1200" dirty="0">
                          <a:solidFill>
                            <a:srgbClr val="004B87"/>
                          </a:solidFill>
                          <a:latin typeface="Arial" pitchFamily="34"/>
                          <a:ea typeface="Aptos" pitchFamily="34"/>
                          <a:cs typeface="Arial" pitchFamily="34"/>
                        </a:rPr>
                        <a:t>0.42 (0.15–0.62)</a:t>
                      </a:r>
                    </a:p>
                  </a:txBody>
                  <a:tcPr marL="45089" marR="68580" marT="0" marB="0" anchor="b">
                    <a:lnL w="12701" cap="flat" cmpd="sng" algn="ctr">
                      <a:solidFill>
                        <a:srgbClr val="826B6A"/>
                      </a:solidFill>
                      <a:prstDash val="solid"/>
                      <a:round/>
                      <a:headEnd type="none" w="med" len="med"/>
                      <a:tailEnd type="none" w="med" len="med"/>
                    </a:lnL>
                    <a:lnR w="12701" cap="flat" cmpd="sng" algn="ctr">
                      <a:solidFill>
                        <a:srgbClr val="826B6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74847"/>
                      </a:solidFill>
                      <a:prstDash val="solid"/>
                      <a:round/>
                      <a:headEnd type="none" w="med" len="med"/>
                      <a:tailEnd type="none" w="med" len="med"/>
                    </a:lnB>
                  </a:tcPr>
                </a:tc>
                <a:tc>
                  <a:txBody>
                    <a:bodyPr/>
                    <a:lstStyle/>
                    <a:p>
                      <a:pPr marL="0" lvl="0" algn="ctr">
                        <a:buNone/>
                      </a:pPr>
                      <a:r>
                        <a:rPr lang="it-IT" sz="1000" kern="1200" dirty="0">
                          <a:solidFill>
                            <a:srgbClr val="004B87"/>
                          </a:solidFill>
                          <a:latin typeface="Arial" pitchFamily="34"/>
                          <a:ea typeface="Aptos" pitchFamily="34"/>
                          <a:cs typeface="Arial" pitchFamily="34"/>
                        </a:rPr>
                        <a:t> </a:t>
                      </a:r>
                    </a:p>
                    <a:p>
                      <a:pPr marL="0" lvl="0" algn="ctr">
                        <a:buNone/>
                      </a:pPr>
                      <a:r>
                        <a:rPr lang="it-IT" sz="1000" kern="1200" dirty="0">
                          <a:solidFill>
                            <a:srgbClr val="004B87"/>
                          </a:solidFill>
                          <a:latin typeface="Arial" pitchFamily="34"/>
                          <a:ea typeface="Aptos" pitchFamily="34"/>
                          <a:cs typeface="Arial" pitchFamily="34"/>
                        </a:rPr>
                        <a:t>0.001</a:t>
                      </a:r>
                    </a:p>
                    <a:p>
                      <a:pPr marL="0" lvl="0" algn="ctr">
                        <a:buNone/>
                      </a:pPr>
                      <a:r>
                        <a:rPr lang="it-IT" sz="1000" kern="1200" dirty="0">
                          <a:solidFill>
                            <a:srgbClr val="004B87"/>
                          </a:solidFill>
                          <a:latin typeface="Arial" pitchFamily="34"/>
                          <a:ea typeface="Aptos" pitchFamily="34"/>
                          <a:cs typeface="Arial" pitchFamily="34"/>
                        </a:rPr>
                        <a:t>0.002 </a:t>
                      </a:r>
                    </a:p>
                  </a:txBody>
                  <a:tcPr marL="45089" marR="68580" marT="0" marB="0" anchor="b">
                    <a:lnL w="12701" cap="flat" cmpd="sng" algn="ctr">
                      <a:solidFill>
                        <a:srgbClr val="826B6A"/>
                      </a:solidFill>
                      <a:prstDash val="solid"/>
                      <a:round/>
                      <a:headEnd type="none" w="med" len="med"/>
                      <a:tailEnd type="none" w="med" len="med"/>
                    </a:lnL>
                    <a:lnR w="28575" cap="flat" cmpd="sng" algn="ctr">
                      <a:solidFill>
                        <a:srgbClr val="574847"/>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74847"/>
                      </a:solidFill>
                      <a:prstDash val="solid"/>
                      <a:round/>
                      <a:headEnd type="none" w="med" len="med"/>
                      <a:tailEnd type="none" w="med" len="med"/>
                    </a:lnB>
                  </a:tcPr>
                </a:tc>
                <a:extLst>
                  <a:ext uri="{0D108BD9-81ED-4DB2-BD59-A6C34878D82A}">
                    <a16:rowId xmlns:a16="http://schemas.microsoft.com/office/drawing/2014/main" val="3233414251"/>
                  </a:ext>
                </a:extLst>
              </a:tr>
            </a:tbl>
          </a:graphicData>
        </a:graphic>
      </p:graphicFrame>
      <p:sp>
        <p:nvSpPr>
          <p:cNvPr id="35" name="Rettangolo 51">
            <a:extLst>
              <a:ext uri="{FF2B5EF4-FFF2-40B4-BE49-F238E27FC236}">
                <a16:creationId xmlns:a16="http://schemas.microsoft.com/office/drawing/2014/main" id="{C42E52C9-F550-8D9E-989C-35A5B667512C}"/>
              </a:ext>
            </a:extLst>
          </p:cNvPr>
          <p:cNvSpPr/>
          <p:nvPr/>
        </p:nvSpPr>
        <p:spPr>
          <a:xfrm>
            <a:off x="6322847" y="3253124"/>
            <a:ext cx="2018501"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just" defTabSz="9144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en-GB" sz="1800" b="1" i="0" u="none" strike="noStrike" kern="0" cap="none" spc="0" baseline="0">
                <a:solidFill>
                  <a:srgbClr val="574847"/>
                </a:solidFill>
                <a:uFillTx/>
                <a:latin typeface="Arial" pitchFamily="34"/>
                <a:cs typeface="Arial" pitchFamily="34"/>
              </a:rPr>
              <a:t>90-day mortality </a:t>
            </a:r>
          </a:p>
        </p:txBody>
      </p:sp>
      <p:sp>
        <p:nvSpPr>
          <p:cNvPr id="36" name="Rettangolo 52">
            <a:extLst>
              <a:ext uri="{FF2B5EF4-FFF2-40B4-BE49-F238E27FC236}">
                <a16:creationId xmlns:a16="http://schemas.microsoft.com/office/drawing/2014/main" id="{4076C707-E8CE-4BA8-1844-5C3E9E59E1E5}"/>
              </a:ext>
            </a:extLst>
          </p:cNvPr>
          <p:cNvSpPr/>
          <p:nvPr/>
        </p:nvSpPr>
        <p:spPr>
          <a:xfrm>
            <a:off x="6360026" y="1706736"/>
            <a:ext cx="1762021"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just" defTabSz="9144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en-GB" sz="1800" b="1" i="0" u="none" strike="noStrike" kern="0" cap="none" spc="0" baseline="0">
                <a:solidFill>
                  <a:srgbClr val="574847"/>
                </a:solidFill>
                <a:uFillTx/>
                <a:latin typeface="Arial" pitchFamily="34"/>
                <a:cs typeface="Arial" pitchFamily="34"/>
              </a:rPr>
              <a:t>AKI resolution</a:t>
            </a:r>
          </a:p>
        </p:txBody>
      </p:sp>
      <p:sp>
        <p:nvSpPr>
          <p:cNvPr id="42" name="CasellaDiTesto 61">
            <a:extLst>
              <a:ext uri="{FF2B5EF4-FFF2-40B4-BE49-F238E27FC236}">
                <a16:creationId xmlns:a16="http://schemas.microsoft.com/office/drawing/2014/main" id="{00094D07-34E0-3A32-8E40-FB054D005D67}"/>
              </a:ext>
            </a:extLst>
          </p:cNvPr>
          <p:cNvSpPr txBox="1"/>
          <p:nvPr/>
        </p:nvSpPr>
        <p:spPr>
          <a:xfrm>
            <a:off x="777592" y="5460095"/>
            <a:ext cx="4979903"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dirty="0">
                <a:solidFill>
                  <a:srgbClr val="004B87"/>
                </a:solidFill>
                <a:uFillTx/>
                <a:latin typeface="Arial" pitchFamily="34"/>
                <a:cs typeface="Arial" pitchFamily="34"/>
              </a:rPr>
              <a:t>Response at 48 hours </a:t>
            </a:r>
          </a:p>
        </p:txBody>
      </p:sp>
      <p:sp>
        <p:nvSpPr>
          <p:cNvPr id="44" name="CasellaDiTesto 31">
            <a:extLst>
              <a:ext uri="{FF2B5EF4-FFF2-40B4-BE49-F238E27FC236}">
                <a16:creationId xmlns:a16="http://schemas.microsoft.com/office/drawing/2014/main" id="{0AD35959-1C2E-26F6-A9A0-FB619E354339}"/>
              </a:ext>
            </a:extLst>
          </p:cNvPr>
          <p:cNvSpPr txBox="1"/>
          <p:nvPr/>
        </p:nvSpPr>
        <p:spPr>
          <a:xfrm rot="16200004">
            <a:off x="715220" y="2295396"/>
            <a:ext cx="1304181"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1" i="0" u="none" strike="noStrike" kern="1200" cap="none" spc="0" baseline="0">
                <a:solidFill>
                  <a:srgbClr val="004B87"/>
                </a:solidFill>
                <a:uFillTx/>
                <a:latin typeface="Arial" pitchFamily="34"/>
                <a:cs typeface="Arial" pitchFamily="34"/>
              </a:rPr>
              <a:t>Response (%)</a:t>
            </a:r>
          </a:p>
        </p:txBody>
      </p:sp>
      <p:sp>
        <p:nvSpPr>
          <p:cNvPr id="49" name="Content Placeholder 1">
            <a:extLst>
              <a:ext uri="{FF2B5EF4-FFF2-40B4-BE49-F238E27FC236}">
                <a16:creationId xmlns:a16="http://schemas.microsoft.com/office/drawing/2014/main" id="{6FC0F2F3-AE39-3757-3B2F-01320A61C1AD}"/>
              </a:ext>
            </a:extLst>
          </p:cNvPr>
          <p:cNvSpPr txBox="1">
            <a:spLocks/>
          </p:cNvSpPr>
          <p:nvPr/>
        </p:nvSpPr>
        <p:spPr>
          <a:xfrm>
            <a:off x="425752" y="998071"/>
            <a:ext cx="1998951" cy="161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dirty="0">
              <a:highlight>
                <a:srgbClr val="826B6A"/>
              </a:highlight>
              <a:latin typeface="Arial" panose="020B0604020202020204" pitchFamily="34" charset="0"/>
              <a:cs typeface="Arial" panose="020B0604020202020204" pitchFamily="34" charset="0"/>
            </a:endParaRPr>
          </a:p>
          <a:p>
            <a:pPr marL="0" indent="0">
              <a:lnSpc>
                <a:spcPct val="100000"/>
              </a:lnSpc>
              <a:buNone/>
            </a:pPr>
            <a:endParaRPr lang="en-US" sz="1600" dirty="0">
              <a:solidFill>
                <a:schemeClr val="tx2"/>
              </a:solidFill>
            </a:endParaRPr>
          </a:p>
        </p:txBody>
      </p:sp>
      <p:pic>
        <p:nvPicPr>
          <p:cNvPr id="2" name="Picture 1">
            <a:hlinkClick r:id="rId5" action="ppaction://hlinksldjump"/>
            <a:extLst>
              <a:ext uri="{FF2B5EF4-FFF2-40B4-BE49-F238E27FC236}">
                <a16:creationId xmlns:a16="http://schemas.microsoft.com/office/drawing/2014/main" id="{F3032D7C-D4F9-C25E-A840-38074A92C3DC}"/>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6A8D9FCD-61DB-1A52-5294-E80604CBAA6F}"/>
              </a:ext>
            </a:extLst>
          </p:cNvPr>
          <p:cNvSpPr/>
          <p:nvPr/>
        </p:nvSpPr>
        <p:spPr>
          <a:xfrm>
            <a:off x="6116142" y="4137610"/>
            <a:ext cx="5702648" cy="247473"/>
          </a:xfrm>
          <a:prstGeom prst="homePlate">
            <a:avLst>
              <a:gd name="adj" fmla="val 45878"/>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10" name="Rectangle 9">
            <a:extLst>
              <a:ext uri="{FF2B5EF4-FFF2-40B4-BE49-F238E27FC236}">
                <a16:creationId xmlns:a16="http://schemas.microsoft.com/office/drawing/2014/main" id="{47A291F3-8A6B-0EF1-4ED0-42356958A31D}"/>
              </a:ext>
            </a:extLst>
          </p:cNvPr>
          <p:cNvSpPr/>
          <p:nvPr/>
        </p:nvSpPr>
        <p:spPr>
          <a:xfrm>
            <a:off x="8394548" y="4100104"/>
            <a:ext cx="914240" cy="28043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sym typeface="Wingdings 2" panose="05020102010507070707" pitchFamily="18" charset="2"/>
              </a:rPr>
              <a:t>months</a:t>
            </a:r>
          </a:p>
        </p:txBody>
      </p:sp>
      <p:sp>
        <p:nvSpPr>
          <p:cNvPr id="15" name="Oval 14">
            <a:extLst>
              <a:ext uri="{FF2B5EF4-FFF2-40B4-BE49-F238E27FC236}">
                <a16:creationId xmlns:a16="http://schemas.microsoft.com/office/drawing/2014/main" id="{5E5522FF-6F2E-9A71-5894-F7001A661107}"/>
              </a:ext>
            </a:extLst>
          </p:cNvPr>
          <p:cNvSpPr/>
          <p:nvPr/>
        </p:nvSpPr>
        <p:spPr>
          <a:xfrm>
            <a:off x="8274420" y="4102676"/>
            <a:ext cx="332648" cy="332648"/>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noProof="0" dirty="0">
                <a:solidFill>
                  <a:schemeClr val="accent5"/>
                </a:solidFill>
                <a:latin typeface="Arial" panose="020B0604020202020204" pitchFamily="34" charset="0"/>
                <a:cs typeface="Arial" panose="020B0604020202020204" pitchFamily="34" charset="0"/>
              </a:rPr>
              <a:t>12</a:t>
            </a:r>
            <a:endParaRPr kumimoji="0" lang="en-GB" sz="13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20162CF3-AC4E-CB77-ED46-FCB72CA61CA6}"/>
              </a:ext>
            </a:extLst>
          </p:cNvPr>
          <p:cNvSpPr/>
          <p:nvPr/>
        </p:nvSpPr>
        <p:spPr>
          <a:xfrm flipH="1">
            <a:off x="9832996" y="3959578"/>
            <a:ext cx="2112491" cy="527600"/>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bg1"/>
                </a:solidFill>
                <a:latin typeface="Arial" panose="020B0604020202020204"/>
              </a:rPr>
              <a:t>SOC (control)</a:t>
            </a:r>
          </a:p>
          <a:p>
            <a:pPr marR="0" lvl="0" algn="ctr" defTabSz="914400" rtl="0" eaLnBrk="1" fontAlgn="auto" latinLnBrk="0" hangingPunct="1">
              <a:lnSpc>
                <a:spcPct val="100000"/>
              </a:lnSpc>
              <a:spcBef>
                <a:spcPts val="0"/>
              </a:spcBef>
              <a:spcAft>
                <a:spcPts val="0"/>
              </a:spcAft>
              <a:buClrTx/>
              <a:buSzTx/>
              <a:tabLst/>
              <a:defRPr/>
            </a:pPr>
            <a:r>
              <a:rPr lang="en-GB" sz="1300" noProof="0" dirty="0">
                <a:solidFill>
                  <a:schemeClr val="bg1"/>
                </a:solidFill>
                <a:latin typeface="Arial" panose="020B0604020202020204"/>
              </a:rPr>
              <a:t>(n=67) </a:t>
            </a:r>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106179"/>
            <a:ext cx="10515600" cy="838947"/>
          </a:xfrm>
        </p:spPr>
        <p:txBody>
          <a:bodyPr>
            <a:noAutofit/>
          </a:bodyPr>
          <a:lstStyle/>
          <a:p>
            <a:r>
              <a:rPr lang="en-GB" noProof="0" dirty="0">
                <a:latin typeface="Arial" panose="020B0604020202020204" pitchFamily="34" charset="0"/>
                <a:cs typeface="Arial" panose="020B0604020202020204" pitchFamily="34" charset="0"/>
              </a:rPr>
              <a:t>Impact of apixaban on hepatic decompensation in cirrhosis (ApiHep):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A randomized controlled trial </a:t>
            </a:r>
          </a:p>
        </p:txBody>
      </p:sp>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8" y="6321205"/>
            <a:ext cx="1074166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*Age 18–60 years; Child-Pugh B7–C10 without </a:t>
            </a:r>
            <a:r>
              <a:rPr lang="en-GB" sz="1100" noProof="0" dirty="0" err="1">
                <a:latin typeface="Arial" panose="020B0604020202020204" pitchFamily="34" charset="0"/>
                <a:cs typeface="Arial" panose="020B0604020202020204" pitchFamily="34" charset="0"/>
              </a:rPr>
              <a:t>splenoportal</a:t>
            </a:r>
            <a:r>
              <a:rPr lang="en-GB" sz="1100" noProof="0" dirty="0">
                <a:latin typeface="Arial" panose="020B0604020202020204" pitchFamily="34" charset="0"/>
                <a:cs typeface="Arial" panose="020B0604020202020204" pitchFamily="34" charset="0"/>
              </a:rPr>
              <a:t> axis thrombosis.</a:t>
            </a:r>
            <a:br>
              <a:rPr lang="en-GB" sz="1100" noProof="0" dirty="0">
                <a:latin typeface="Arial" panose="020B0604020202020204" pitchFamily="34" charset="0"/>
                <a:cs typeface="Arial" panose="020B0604020202020204" pitchFamily="34" charset="0"/>
              </a:rPr>
            </a:br>
            <a:r>
              <a:rPr lang="en-GB" sz="1100" baseline="30000" noProof="0" dirty="0">
                <a:solidFill>
                  <a:srgbClr val="004B87"/>
                </a:solidFill>
                <a:latin typeface="Arial" panose="020B0604020202020204"/>
              </a:rPr>
              <a:t>†</a:t>
            </a:r>
            <a:r>
              <a:rPr lang="en-GB" sz="1100" noProof="0" dirty="0">
                <a:latin typeface="Arial" panose="020B0604020202020204" pitchFamily="34" charset="0"/>
                <a:cs typeface="Arial" panose="020B0604020202020204" pitchFamily="34" charset="0"/>
              </a:rPr>
              <a:t>As defined by Baveno VII.</a:t>
            </a:r>
            <a:br>
              <a:rPr lang="en-GB" sz="1100" noProof="0" dirty="0">
                <a:latin typeface="Arial" panose="020B0604020202020204" pitchFamily="34" charset="0"/>
                <a:cs typeface="Arial" panose="020B0604020202020204" pitchFamily="34" charset="0"/>
              </a:rPr>
            </a:br>
            <a:r>
              <a:rPr lang="en-GB" sz="1100" baseline="30000" noProof="0" dirty="0">
                <a:solidFill>
                  <a:srgbClr val="004B87"/>
                </a:solidFill>
                <a:latin typeface="Arial" panose="020B0604020202020204" pitchFamily="34" charset="0"/>
                <a:cs typeface="Arial" panose="020B0604020202020204" pitchFamily="34" charset="0"/>
              </a:rPr>
              <a:t>‡</a:t>
            </a:r>
            <a:r>
              <a:rPr lang="en-GB" sz="1100" noProof="0" dirty="0">
                <a:latin typeface="Arial" panose="020B0604020202020204" pitchFamily="34" charset="0"/>
                <a:cs typeface="Arial" panose="020B0604020202020204" pitchFamily="34" charset="0"/>
              </a:rPr>
              <a:t>Analyses were performed using modified ITT and per-protocol approaches.</a:t>
            </a:r>
            <a:br>
              <a:rPr lang="en-GB" sz="1100" noProof="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Agarwal A</a:t>
            </a:r>
            <a:r>
              <a:rPr lang="en-GB" sz="1100" noProof="0" dirty="0">
                <a:solidFill>
                  <a:srgbClr val="004B87"/>
                </a:solidFill>
                <a:latin typeface="Arial" panose="020B0604020202020204" pitchFamily="34" charset="0"/>
                <a:cs typeface="Arial" panose="020B0604020202020204" pitchFamily="34" charset="0"/>
              </a:rPr>
              <a:t>, et al. EASL 2026; TOP-454-YI.</a:t>
            </a:r>
            <a:endParaRPr lang="en-GB" sz="1000" noProof="0" dirty="0">
              <a:solidFill>
                <a:srgbClr val="004B87"/>
              </a:solidFill>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2" y="998071"/>
            <a:ext cx="4776881"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GB" sz="1600" noProof="0" dirty="0">
                <a:latin typeface="Arial" panose="020B0604020202020204" pitchFamily="34" charset="0"/>
                <a:cs typeface="Arial" panose="020B0604020202020204" pitchFamily="34" charset="0"/>
              </a:rPr>
              <a:t>Anticoagulation may be safe in patients with cirrhosis and may improve decompensation-free survival in selected patients with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hepatic dysfunction</a:t>
            </a:r>
          </a:p>
          <a:p>
            <a:pPr>
              <a:lnSpc>
                <a:spcPct val="100000"/>
              </a:lnSpc>
            </a:pPr>
            <a:r>
              <a:rPr lang="en-GB" sz="1600" b="1" noProof="0" dirty="0">
                <a:latin typeface="Arial" panose="020B0604020202020204" pitchFamily="34" charset="0"/>
                <a:cs typeface="Arial" panose="020B0604020202020204" pitchFamily="34" charset="0"/>
              </a:rPr>
              <a:t>AIM:</a:t>
            </a:r>
            <a:r>
              <a:rPr lang="en-GB" sz="1600" noProof="0" dirty="0">
                <a:latin typeface="Arial" panose="020B0604020202020204" pitchFamily="34" charset="0"/>
                <a:cs typeface="Arial" panose="020B0604020202020204" pitchFamily="34" charset="0"/>
              </a:rPr>
              <a:t> To assess the efficacy and safety of apixaban, a directly acting oral anticoagulant (factor Xa inhibitor), in patients with cirrhosis</a:t>
            </a:r>
            <a:endParaRPr lang="en-GB" sz="1600" noProof="0" dirty="0"/>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5230297"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5391093"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826B6A"/>
                </a:highlight>
                <a:latin typeface="Arial" panose="020B0604020202020204" pitchFamily="34" charset="0"/>
                <a:cs typeface="Arial" panose="020B0604020202020204" pitchFamily="34" charset="0"/>
              </a:rPr>
              <a:t>METHODS</a:t>
            </a:r>
          </a:p>
        </p:txBody>
      </p:sp>
      <p:sp>
        <p:nvSpPr>
          <p:cNvPr id="11" name="Rectangle 10">
            <a:extLst>
              <a:ext uri="{FF2B5EF4-FFF2-40B4-BE49-F238E27FC236}">
                <a16:creationId xmlns:a16="http://schemas.microsoft.com/office/drawing/2014/main" id="{594CE92F-5963-2FA7-1445-0B1144ED494E}"/>
              </a:ext>
            </a:extLst>
          </p:cNvPr>
          <p:cNvSpPr/>
          <p:nvPr/>
        </p:nvSpPr>
        <p:spPr>
          <a:xfrm>
            <a:off x="6508429" y="1548527"/>
            <a:ext cx="4203481" cy="55671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solidFill>
                  <a:schemeClr val="bg1"/>
                </a:solidFill>
                <a:latin typeface="Arial" panose="020B0604020202020204"/>
              </a:rPr>
              <a:t>Single-centre, parallel-group, open-label randomized controlled trial</a:t>
            </a:r>
            <a:endParaRPr lang="en-GB" sz="1400" noProof="0" dirty="0"/>
          </a:p>
        </p:txBody>
      </p:sp>
      <p:cxnSp>
        <p:nvCxnSpPr>
          <p:cNvPr id="13" name="Connector: Elbow 12">
            <a:extLst>
              <a:ext uri="{FF2B5EF4-FFF2-40B4-BE49-F238E27FC236}">
                <a16:creationId xmlns:a16="http://schemas.microsoft.com/office/drawing/2014/main" id="{CF2BAE97-E076-F161-638C-0142C71999F7}"/>
              </a:ext>
            </a:extLst>
          </p:cNvPr>
          <p:cNvCxnSpPr>
            <a:cxnSpLocks/>
            <a:stCxn id="18" idx="2"/>
            <a:endCxn id="19" idx="0"/>
          </p:cNvCxnSpPr>
          <p:nvPr/>
        </p:nvCxnSpPr>
        <p:spPr>
          <a:xfrm rot="5400000">
            <a:off x="7285189" y="2625765"/>
            <a:ext cx="968191" cy="1699436"/>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43B428E-AFA7-3B2F-5266-68ED2EABE558}"/>
              </a:ext>
            </a:extLst>
          </p:cNvPr>
          <p:cNvSpPr/>
          <p:nvPr/>
        </p:nvSpPr>
        <p:spPr>
          <a:xfrm>
            <a:off x="6025619" y="1430294"/>
            <a:ext cx="784361" cy="776230"/>
          </a:xfrm>
          <a:prstGeom prst="ellipse">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7" name="Straight Arrow Connector 16">
            <a:extLst>
              <a:ext uri="{FF2B5EF4-FFF2-40B4-BE49-F238E27FC236}">
                <a16:creationId xmlns:a16="http://schemas.microsoft.com/office/drawing/2014/main" id="{4584B734-EB44-8336-D454-486178801B61}"/>
              </a:ext>
            </a:extLst>
          </p:cNvPr>
          <p:cNvCxnSpPr>
            <a:cxnSpLocks/>
            <a:stCxn id="11" idx="2"/>
          </p:cNvCxnSpPr>
          <p:nvPr/>
        </p:nvCxnSpPr>
        <p:spPr>
          <a:xfrm>
            <a:off x="8610170" y="2105244"/>
            <a:ext cx="0" cy="39471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8910D0B-CEC4-383E-B6F3-21A86724C5E8}"/>
              </a:ext>
            </a:extLst>
          </p:cNvPr>
          <p:cNvSpPr/>
          <p:nvPr/>
        </p:nvSpPr>
        <p:spPr>
          <a:xfrm>
            <a:off x="7045803" y="2485186"/>
            <a:ext cx="3146398" cy="506202"/>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300" b="1" noProof="0" dirty="0">
                <a:solidFill>
                  <a:schemeClr val="tx1"/>
                </a:solidFill>
                <a:latin typeface="Arial" panose="020B0604020202020204"/>
              </a:rPr>
              <a:t>Adults with liver cirrhosis*</a:t>
            </a:r>
            <a:br>
              <a:rPr lang="en-GB" sz="1300" b="1" noProof="0" dirty="0">
                <a:solidFill>
                  <a:schemeClr val="tx1"/>
                </a:solidFill>
                <a:latin typeface="Arial" panose="020B0604020202020204"/>
              </a:rPr>
            </a:br>
            <a:r>
              <a:rPr lang="en-GB" sz="1300" b="1" noProof="0" dirty="0">
                <a:solidFill>
                  <a:schemeClr val="tx1"/>
                </a:solidFill>
                <a:latin typeface="Arial" panose="020B0604020202020204"/>
              </a:rPr>
              <a:t>(N=134)</a:t>
            </a:r>
          </a:p>
        </p:txBody>
      </p:sp>
      <p:sp>
        <p:nvSpPr>
          <p:cNvPr id="19" name="Rectangle 18">
            <a:extLst>
              <a:ext uri="{FF2B5EF4-FFF2-40B4-BE49-F238E27FC236}">
                <a16:creationId xmlns:a16="http://schemas.microsoft.com/office/drawing/2014/main" id="{25892DBB-E87E-92F7-C6D6-F0309482EC05}"/>
              </a:ext>
            </a:extLst>
          </p:cNvPr>
          <p:cNvSpPr/>
          <p:nvPr/>
        </p:nvSpPr>
        <p:spPr>
          <a:xfrm flipH="1">
            <a:off x="5722131" y="3959579"/>
            <a:ext cx="2394871" cy="527600"/>
          </a:xfrm>
          <a:prstGeom prst="rect">
            <a:avLst/>
          </a:prstGeom>
          <a:solidFill>
            <a:schemeClr val="accent5">
              <a:lumMod val="40000"/>
              <a:lumOff val="6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accent1"/>
                </a:solidFill>
                <a:latin typeface="Arial" panose="020B0604020202020204"/>
              </a:rPr>
              <a:t>Apixaban 5 mg QD + SOC</a:t>
            </a:r>
          </a:p>
          <a:p>
            <a:pPr marR="0" lvl="0" algn="ctr" defTabSz="914400" rtl="0" eaLnBrk="1" fontAlgn="auto" latinLnBrk="0" hangingPunct="1">
              <a:lnSpc>
                <a:spcPct val="100000"/>
              </a:lnSpc>
              <a:spcBef>
                <a:spcPts val="0"/>
              </a:spcBef>
              <a:spcAft>
                <a:spcPts val="0"/>
              </a:spcAft>
              <a:buClrTx/>
              <a:buSzTx/>
              <a:tabLst/>
              <a:defRPr/>
            </a:pPr>
            <a:r>
              <a:rPr lang="en-GB" sz="1300" noProof="0" dirty="0">
                <a:solidFill>
                  <a:schemeClr val="accent1"/>
                </a:solidFill>
                <a:latin typeface="Arial" panose="020B0604020202020204"/>
              </a:rPr>
              <a:t>(n=67) </a:t>
            </a:r>
          </a:p>
        </p:txBody>
      </p:sp>
      <p:cxnSp>
        <p:nvCxnSpPr>
          <p:cNvPr id="20" name="Connector: Elbow 19">
            <a:extLst>
              <a:ext uri="{FF2B5EF4-FFF2-40B4-BE49-F238E27FC236}">
                <a16:creationId xmlns:a16="http://schemas.microsoft.com/office/drawing/2014/main" id="{2ADE5828-5CFD-A594-90AE-A939B06F865F}"/>
              </a:ext>
            </a:extLst>
          </p:cNvPr>
          <p:cNvCxnSpPr>
            <a:cxnSpLocks/>
            <a:stCxn id="18" idx="2"/>
            <a:endCxn id="92" idx="0"/>
          </p:cNvCxnSpPr>
          <p:nvPr/>
        </p:nvCxnSpPr>
        <p:spPr>
          <a:xfrm rot="16200000" flipH="1">
            <a:off x="9270026" y="2340363"/>
            <a:ext cx="968190" cy="2270239"/>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3365EF5-269E-0B30-6FE8-CE2EE69B5146}"/>
              </a:ext>
            </a:extLst>
          </p:cNvPr>
          <p:cNvSpPr/>
          <p:nvPr/>
        </p:nvSpPr>
        <p:spPr>
          <a:xfrm>
            <a:off x="9457547" y="3906055"/>
            <a:ext cx="658212" cy="651388"/>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Oval 24">
            <a:extLst>
              <a:ext uri="{FF2B5EF4-FFF2-40B4-BE49-F238E27FC236}">
                <a16:creationId xmlns:a16="http://schemas.microsoft.com/office/drawing/2014/main" id="{74831B6F-C1D9-CA04-AAA2-385D247A5D12}"/>
              </a:ext>
            </a:extLst>
          </p:cNvPr>
          <p:cNvSpPr/>
          <p:nvPr/>
        </p:nvSpPr>
        <p:spPr>
          <a:xfrm>
            <a:off x="5264857" y="3906055"/>
            <a:ext cx="658212" cy="651388"/>
          </a:xfrm>
          <a:prstGeom prst="ellipse">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9" name="Oval 38">
            <a:extLst>
              <a:ext uri="{FF2B5EF4-FFF2-40B4-BE49-F238E27FC236}">
                <a16:creationId xmlns:a16="http://schemas.microsoft.com/office/drawing/2014/main" id="{54346B2B-6863-CAA1-CB86-E25855257A4A}"/>
              </a:ext>
            </a:extLst>
          </p:cNvPr>
          <p:cNvSpPr/>
          <p:nvPr/>
        </p:nvSpPr>
        <p:spPr>
          <a:xfrm>
            <a:off x="6648822" y="2410754"/>
            <a:ext cx="658212" cy="651388"/>
          </a:xfrm>
          <a:prstGeom prst="ellipse">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26" name="Group 25">
            <a:extLst>
              <a:ext uri="{FF2B5EF4-FFF2-40B4-BE49-F238E27FC236}">
                <a16:creationId xmlns:a16="http://schemas.microsoft.com/office/drawing/2014/main" id="{71BC3BD0-5411-940C-E944-D1B9475D613A}"/>
              </a:ext>
            </a:extLst>
          </p:cNvPr>
          <p:cNvGrpSpPr/>
          <p:nvPr/>
        </p:nvGrpSpPr>
        <p:grpSpPr>
          <a:xfrm>
            <a:off x="6784663" y="2558588"/>
            <a:ext cx="460719" cy="370869"/>
            <a:chOff x="6676480" y="3913730"/>
            <a:chExt cx="886568" cy="603248"/>
          </a:xfrm>
        </p:grpSpPr>
        <p:sp>
          <p:nvSpPr>
            <p:cNvPr id="27" name="Freeform: Shape 26">
              <a:extLst>
                <a:ext uri="{FF2B5EF4-FFF2-40B4-BE49-F238E27FC236}">
                  <a16:creationId xmlns:a16="http://schemas.microsoft.com/office/drawing/2014/main" id="{44B9374B-FCF3-2299-A29E-1D5AAF5B2219}"/>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accent5"/>
            </a:solidFill>
            <a:ln w="818" cap="flat">
              <a:solidFill>
                <a:schemeClr val="accent5">
                  <a:lumMod val="40000"/>
                  <a:lumOff val="60000"/>
                </a:schemeClr>
              </a:solidFill>
              <a:prstDash val="solid"/>
              <a:miter/>
            </a:ln>
          </p:spPr>
          <p:txBody>
            <a:bodyPr/>
            <a:lstStyle/>
            <a:p>
              <a:endParaRPr lang="en-GB" noProof="0" dirty="0"/>
            </a:p>
          </p:txBody>
        </p:sp>
        <p:sp>
          <p:nvSpPr>
            <p:cNvPr id="28" name="Freeform: Shape 27">
              <a:extLst>
                <a:ext uri="{FF2B5EF4-FFF2-40B4-BE49-F238E27FC236}">
                  <a16:creationId xmlns:a16="http://schemas.microsoft.com/office/drawing/2014/main" id="{2E7A7279-DCFC-0386-34C7-6CC730FD7EB8}"/>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accent5"/>
            </a:solidFill>
            <a:ln w="818" cap="flat">
              <a:noFill/>
              <a:prstDash val="solid"/>
              <a:miter/>
            </a:ln>
          </p:spPr>
          <p:txBody>
            <a:bodyPr/>
            <a:lstStyle/>
            <a:p>
              <a:endParaRPr lang="en-GB" noProof="0" dirty="0"/>
            </a:p>
          </p:txBody>
        </p:sp>
        <p:sp>
          <p:nvSpPr>
            <p:cNvPr id="29" name="Freeform: Shape 28">
              <a:extLst>
                <a:ext uri="{FF2B5EF4-FFF2-40B4-BE49-F238E27FC236}">
                  <a16:creationId xmlns:a16="http://schemas.microsoft.com/office/drawing/2014/main" id="{AEEC33FD-F3BD-DFC1-67BB-9E4AB227F6FD}"/>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5">
                <a:lumMod val="60000"/>
                <a:lumOff val="40000"/>
              </a:schemeClr>
            </a:solidFill>
            <a:ln w="818" cap="flat">
              <a:noFill/>
              <a:prstDash val="solid"/>
              <a:miter/>
            </a:ln>
          </p:spPr>
          <p:txBody>
            <a:bodyPr/>
            <a:lstStyle/>
            <a:p>
              <a:endParaRPr lang="en-GB" noProof="0" dirty="0"/>
            </a:p>
          </p:txBody>
        </p:sp>
        <p:sp>
          <p:nvSpPr>
            <p:cNvPr id="30" name="Freeform: Shape 29">
              <a:extLst>
                <a:ext uri="{FF2B5EF4-FFF2-40B4-BE49-F238E27FC236}">
                  <a16:creationId xmlns:a16="http://schemas.microsoft.com/office/drawing/2014/main" id="{8BEDFCD7-5588-56D6-09EB-7567E5D06D00}"/>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accent5"/>
            </a:solidFill>
            <a:ln w="818" cap="flat">
              <a:noFill/>
              <a:prstDash val="solid"/>
              <a:miter/>
            </a:ln>
          </p:spPr>
          <p:txBody>
            <a:bodyPr/>
            <a:lstStyle/>
            <a:p>
              <a:endParaRPr lang="en-GB" noProof="0" dirty="0"/>
            </a:p>
          </p:txBody>
        </p:sp>
        <p:sp>
          <p:nvSpPr>
            <p:cNvPr id="31" name="Freeform: Shape 30">
              <a:extLst>
                <a:ext uri="{FF2B5EF4-FFF2-40B4-BE49-F238E27FC236}">
                  <a16:creationId xmlns:a16="http://schemas.microsoft.com/office/drawing/2014/main" id="{B73EC11E-8E06-780A-059E-8979E4E00914}"/>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5">
                <a:lumMod val="60000"/>
                <a:lumOff val="40000"/>
              </a:schemeClr>
            </a:solidFill>
            <a:ln w="818" cap="flat">
              <a:noFill/>
              <a:prstDash val="solid"/>
              <a:miter/>
            </a:ln>
          </p:spPr>
          <p:txBody>
            <a:bodyPr/>
            <a:lstStyle/>
            <a:p>
              <a:endParaRPr lang="en-GB" noProof="0" dirty="0"/>
            </a:p>
          </p:txBody>
        </p:sp>
      </p:grpSp>
      <p:grpSp>
        <p:nvGrpSpPr>
          <p:cNvPr id="51" name="Group 50">
            <a:extLst>
              <a:ext uri="{FF2B5EF4-FFF2-40B4-BE49-F238E27FC236}">
                <a16:creationId xmlns:a16="http://schemas.microsoft.com/office/drawing/2014/main" id="{6474C983-7612-67C4-C056-17D6A1B0E15B}"/>
              </a:ext>
            </a:extLst>
          </p:cNvPr>
          <p:cNvGrpSpPr/>
          <p:nvPr/>
        </p:nvGrpSpPr>
        <p:grpSpPr>
          <a:xfrm>
            <a:off x="6067570" y="1579616"/>
            <a:ext cx="700458" cy="500890"/>
            <a:chOff x="5326262" y="2874941"/>
            <a:chExt cx="813014" cy="581378"/>
          </a:xfrm>
        </p:grpSpPr>
        <p:pic>
          <p:nvPicPr>
            <p:cNvPr id="48" name="Graphic 47">
              <a:extLst>
                <a:ext uri="{FF2B5EF4-FFF2-40B4-BE49-F238E27FC236}">
                  <a16:creationId xmlns:a16="http://schemas.microsoft.com/office/drawing/2014/main" id="{2B8BB6A5-0167-DBA9-49F5-11F76DB7237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6262" y="2874941"/>
              <a:ext cx="424662" cy="424662"/>
            </a:xfrm>
            <a:prstGeom prst="rect">
              <a:avLst/>
            </a:prstGeom>
          </p:spPr>
        </p:pic>
        <p:pic>
          <p:nvPicPr>
            <p:cNvPr id="49" name="Graphic 48">
              <a:extLst>
                <a:ext uri="{FF2B5EF4-FFF2-40B4-BE49-F238E27FC236}">
                  <a16:creationId xmlns:a16="http://schemas.microsoft.com/office/drawing/2014/main" id="{09F8A669-AAF8-651A-C546-AD96E409C8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4614" y="2874941"/>
              <a:ext cx="424662" cy="424662"/>
            </a:xfrm>
            <a:prstGeom prst="rect">
              <a:avLst/>
            </a:prstGeom>
          </p:spPr>
        </p:pic>
        <p:pic>
          <p:nvPicPr>
            <p:cNvPr id="50" name="Graphic 49">
              <a:extLst>
                <a:ext uri="{FF2B5EF4-FFF2-40B4-BE49-F238E27FC236}">
                  <a16:creationId xmlns:a16="http://schemas.microsoft.com/office/drawing/2014/main" id="{E18FC0A6-850F-2CC2-73CE-512CFC6426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6036" y="2904588"/>
              <a:ext cx="551731" cy="551731"/>
            </a:xfrm>
            <a:prstGeom prst="rect">
              <a:avLst/>
            </a:prstGeom>
          </p:spPr>
        </p:pic>
      </p:grpSp>
      <p:pic>
        <p:nvPicPr>
          <p:cNvPr id="89" name="Graphic 88">
            <a:extLst>
              <a:ext uri="{FF2B5EF4-FFF2-40B4-BE49-F238E27FC236}">
                <a16:creationId xmlns:a16="http://schemas.microsoft.com/office/drawing/2014/main" id="{833B75B2-E2A8-80D5-1035-DB1E5ACE66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96225" y="4001667"/>
            <a:ext cx="443423" cy="443423"/>
          </a:xfrm>
          <a:prstGeom prst="rect">
            <a:avLst/>
          </a:prstGeom>
        </p:spPr>
      </p:pic>
      <p:pic>
        <p:nvPicPr>
          <p:cNvPr id="90" name="Graphic 89">
            <a:extLst>
              <a:ext uri="{FF2B5EF4-FFF2-40B4-BE49-F238E27FC236}">
                <a16:creationId xmlns:a16="http://schemas.microsoft.com/office/drawing/2014/main" id="{1DEA7082-86A5-6349-0121-C8AB2D3E7FE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01260" y="4001667"/>
            <a:ext cx="443423" cy="443423"/>
          </a:xfrm>
          <a:prstGeom prst="rect">
            <a:avLst/>
          </a:prstGeom>
        </p:spPr>
      </p:pic>
      <p:grpSp>
        <p:nvGrpSpPr>
          <p:cNvPr id="33" name="Group 32">
            <a:extLst>
              <a:ext uri="{FF2B5EF4-FFF2-40B4-BE49-F238E27FC236}">
                <a16:creationId xmlns:a16="http://schemas.microsoft.com/office/drawing/2014/main" id="{0F8F6485-849B-E0AD-4D29-155F9E983EBD}"/>
              </a:ext>
            </a:extLst>
          </p:cNvPr>
          <p:cNvGrpSpPr/>
          <p:nvPr/>
        </p:nvGrpSpPr>
        <p:grpSpPr>
          <a:xfrm>
            <a:off x="5985784" y="4609776"/>
            <a:ext cx="5547255" cy="672288"/>
            <a:chOff x="5637457" y="4815101"/>
            <a:chExt cx="5547255" cy="672288"/>
          </a:xfrm>
        </p:grpSpPr>
        <p:sp>
          <p:nvSpPr>
            <p:cNvPr id="34" name="Rectangle 33">
              <a:extLst>
                <a:ext uri="{FF2B5EF4-FFF2-40B4-BE49-F238E27FC236}">
                  <a16:creationId xmlns:a16="http://schemas.microsoft.com/office/drawing/2014/main" id="{F00C71EC-C000-1F3C-DCA2-25A68E0B9CAD}"/>
                </a:ext>
              </a:extLst>
            </p:cNvPr>
            <p:cNvSpPr/>
            <p:nvPr/>
          </p:nvSpPr>
          <p:spPr>
            <a:xfrm>
              <a:off x="5901266" y="4868267"/>
              <a:ext cx="5283446" cy="572428"/>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a:t>
              </a:r>
              <a:r>
                <a:rPr lang="en-GB" sz="1400" b="1" noProof="0" dirty="0">
                  <a:solidFill>
                    <a:srgbClr val="004B87"/>
                  </a:solidFill>
                  <a:latin typeface="Arial" panose="020B0604020202020204"/>
                </a:rPr>
                <a:t>outcome</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a:t>
              </a:r>
              <a:r>
                <a:rPr lang="en-GB" sz="1400" baseline="30000" dirty="0">
                  <a:solidFill>
                    <a:srgbClr val="004B87"/>
                  </a:solidFill>
                  <a:latin typeface="Arial" panose="020B0604020202020204" pitchFamily="34" charset="0"/>
                  <a:cs typeface="Arial" panose="020B0604020202020204" pitchFamily="34" charset="0"/>
                </a:rPr>
                <a: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Proportion of patients with </a:t>
              </a:r>
              <a:b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b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new-onset or further hepatic decompensation at 1 year</a:t>
              </a:r>
              <a:r>
                <a:rPr kumimoji="0" lang="en-GB" sz="1400" i="0" u="none" strike="noStrike" kern="1200" cap="none" spc="0" normalizeH="0" baseline="30000" noProof="0" dirty="0">
                  <a:ln>
                    <a:noFill/>
                  </a:ln>
                  <a:solidFill>
                    <a:srgbClr val="004B87"/>
                  </a:solidFill>
                  <a:effectLst/>
                  <a:uLnTx/>
                  <a:uFillTx/>
                  <a:latin typeface="Arial" panose="020B0604020202020204"/>
                  <a:ea typeface="+mn-ea"/>
                  <a:cs typeface="+mn-cs"/>
                </a:rPr>
                <a:t>†</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8C3C7F60-61BA-CDA4-1AF4-D71CD50F0119}"/>
                </a:ext>
              </a:extLst>
            </p:cNvPr>
            <p:cNvSpPr/>
            <p:nvPr/>
          </p:nvSpPr>
          <p:spPr>
            <a:xfrm>
              <a:off x="5637457" y="4815101"/>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36" name="Graphic 35">
            <a:extLst>
              <a:ext uri="{FF2B5EF4-FFF2-40B4-BE49-F238E27FC236}">
                <a16:creationId xmlns:a16="http://schemas.microsoft.com/office/drawing/2014/main" id="{A45A16E7-CD7D-1858-024D-A3AC60741B6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088729" y="4705796"/>
            <a:ext cx="452438" cy="452438"/>
          </a:xfrm>
          <a:prstGeom prst="rect">
            <a:avLst/>
          </a:prstGeom>
        </p:spPr>
      </p:pic>
      <p:grpSp>
        <p:nvGrpSpPr>
          <p:cNvPr id="37" name="Group 36">
            <a:extLst>
              <a:ext uri="{FF2B5EF4-FFF2-40B4-BE49-F238E27FC236}">
                <a16:creationId xmlns:a16="http://schemas.microsoft.com/office/drawing/2014/main" id="{9834846E-62D5-2B70-7919-2D8659792BAB}"/>
              </a:ext>
            </a:extLst>
          </p:cNvPr>
          <p:cNvGrpSpPr/>
          <p:nvPr/>
        </p:nvGrpSpPr>
        <p:grpSpPr>
          <a:xfrm>
            <a:off x="5999961" y="5401608"/>
            <a:ext cx="5533078" cy="938308"/>
            <a:chOff x="5637457" y="4868267"/>
            <a:chExt cx="5533078" cy="938308"/>
          </a:xfrm>
        </p:grpSpPr>
        <p:sp>
          <p:nvSpPr>
            <p:cNvPr id="38" name="Rectangle 37">
              <a:extLst>
                <a:ext uri="{FF2B5EF4-FFF2-40B4-BE49-F238E27FC236}">
                  <a16:creationId xmlns:a16="http://schemas.microsoft.com/office/drawing/2014/main" id="{7AACE4E8-2C79-A4D2-EEED-5204FDA32AE1}"/>
                </a:ext>
              </a:extLst>
            </p:cNvPr>
            <p:cNvSpPr/>
            <p:nvPr/>
          </p:nvSpPr>
          <p:spPr>
            <a:xfrm>
              <a:off x="5901265" y="4868267"/>
              <a:ext cx="5269270" cy="938308"/>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Secondary </a:t>
              </a:r>
              <a:r>
                <a:rPr lang="en-GB" sz="1400" b="1" noProof="0" dirty="0">
                  <a:solidFill>
                    <a:srgbClr val="004B87"/>
                  </a:solidFill>
                  <a:latin typeface="Arial" panose="020B0604020202020204"/>
                </a:rPr>
                <a:t>outcomes</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a:t>
              </a:r>
              <a:r>
                <a:rPr lang="en-GB" sz="1400" baseline="30000" dirty="0">
                  <a:solidFill>
                    <a:srgbClr val="004B87"/>
                  </a:solidFill>
                  <a:latin typeface="Arial" panose="020B0604020202020204" pitchFamily="34" charset="0"/>
                  <a:cs typeface="Arial" panose="020B0604020202020204" pitchFamily="34" charset="0"/>
                </a:rPr>
                <a: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endParaRPr lang="en-GB" sz="1400" b="1" noProof="0" dirty="0">
                <a:solidFill>
                  <a:srgbClr val="004B87"/>
                </a:solidFill>
                <a:latin typeface="Arial" panose="020B060402020202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Frequency of liver-related events</a:t>
              </a:r>
              <a:endParaRPr lang="en-GB" sz="1400" noProof="0" dirty="0">
                <a:solidFill>
                  <a:srgbClr val="004B87"/>
                </a:solidFill>
                <a:latin typeface="Arial" panose="020B060402020202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noProof="0" dirty="0">
                  <a:solidFill>
                    <a:srgbClr val="004B87"/>
                  </a:solidFill>
                  <a:latin typeface="Arial" panose="020B0604020202020204"/>
                </a:rPr>
                <a:t>Overall and liver-related mortality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Adverse events</a:t>
              </a:r>
            </a:p>
          </p:txBody>
        </p:sp>
        <p:sp>
          <p:nvSpPr>
            <p:cNvPr id="40" name="Oval 39">
              <a:extLst>
                <a:ext uri="{FF2B5EF4-FFF2-40B4-BE49-F238E27FC236}">
                  <a16:creationId xmlns:a16="http://schemas.microsoft.com/office/drawing/2014/main" id="{418E5460-6EF6-9DE5-05C5-5946B2BD3035}"/>
                </a:ext>
              </a:extLst>
            </p:cNvPr>
            <p:cNvSpPr/>
            <p:nvPr/>
          </p:nvSpPr>
          <p:spPr>
            <a:xfrm>
              <a:off x="5637457" y="5021085"/>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41" name="Graphic 40">
            <a:extLst>
              <a:ext uri="{FF2B5EF4-FFF2-40B4-BE49-F238E27FC236}">
                <a16:creationId xmlns:a16="http://schemas.microsoft.com/office/drawing/2014/main" id="{79B62B13-5014-A75E-45FF-88BD6B28FB0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059743" y="5637722"/>
            <a:ext cx="480186" cy="480186"/>
          </a:xfrm>
          <a:prstGeom prst="rect">
            <a:avLst/>
          </a:prstGeom>
        </p:spPr>
      </p:pic>
      <p:sp>
        <p:nvSpPr>
          <p:cNvPr id="21" name="Oval 20">
            <a:extLst>
              <a:ext uri="{FF2B5EF4-FFF2-40B4-BE49-F238E27FC236}">
                <a16:creationId xmlns:a16="http://schemas.microsoft.com/office/drawing/2014/main" id="{5D2D0729-7761-0968-3604-2BC2390485BB}"/>
              </a:ext>
            </a:extLst>
          </p:cNvPr>
          <p:cNvSpPr/>
          <p:nvPr/>
        </p:nvSpPr>
        <p:spPr>
          <a:xfrm>
            <a:off x="8289895" y="3220620"/>
            <a:ext cx="658212" cy="50972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b="1" dirty="0">
                <a:solidFill>
                  <a:schemeClr val="bg1"/>
                </a:solidFill>
                <a:latin typeface="Arial" panose="020B0604020202020204"/>
              </a:rPr>
              <a:t>R</a:t>
            </a:r>
          </a:p>
          <a:p>
            <a:pPr algn="ctr"/>
            <a:r>
              <a:rPr lang="en-NZ" sz="1400" b="1" dirty="0">
                <a:solidFill>
                  <a:schemeClr val="bg1"/>
                </a:solidFill>
                <a:latin typeface="Arial" panose="020B0604020202020204"/>
              </a:rPr>
              <a:t>1:1</a:t>
            </a:r>
          </a:p>
        </p:txBody>
      </p:sp>
      <p:pic>
        <p:nvPicPr>
          <p:cNvPr id="8" name="Picture 7">
            <a:hlinkClick r:id="rId8" action="ppaction://hlinksldjump"/>
            <a:extLst>
              <a:ext uri="{FF2B5EF4-FFF2-40B4-BE49-F238E27FC236}">
                <a16:creationId xmlns:a16="http://schemas.microsoft.com/office/drawing/2014/main" id="{75233942-C068-CFEF-274D-C95F70E6F70E}"/>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32419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E89BA1-AC7F-D0F0-BFF0-F272E51D8B0A}"/>
              </a:ext>
            </a:extLst>
          </p:cNvPr>
          <p:cNvSpPr txBox="1">
            <a:spLocks/>
          </p:cNvSpPr>
          <p:nvPr/>
        </p:nvSpPr>
        <p:spPr>
          <a:xfrm>
            <a:off x="425752" y="998072"/>
            <a:ext cx="1998951" cy="555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dirty="0">
              <a:highlight>
                <a:srgbClr val="826B6A"/>
              </a:highlight>
              <a:latin typeface="Arial" panose="020B0604020202020204" pitchFamily="34" charset="0"/>
              <a:cs typeface="Arial" panose="020B0604020202020204" pitchFamily="34" charset="0"/>
            </a:endParaRPr>
          </a:p>
          <a:p>
            <a:pPr marL="0" indent="0">
              <a:lnSpc>
                <a:spcPct val="100000"/>
              </a:lnSpc>
              <a:buNone/>
            </a:pPr>
            <a:endParaRPr lang="en-US" sz="1600" dirty="0">
              <a:solidFill>
                <a:schemeClr val="tx2"/>
              </a:solidFill>
            </a:endParaRPr>
          </a:p>
        </p:txBody>
      </p:sp>
      <p:sp>
        <p:nvSpPr>
          <p:cNvPr id="63" name="Rectangle: Rounded Corners 62">
            <a:extLst>
              <a:ext uri="{FF2B5EF4-FFF2-40B4-BE49-F238E27FC236}">
                <a16:creationId xmlns:a16="http://schemas.microsoft.com/office/drawing/2014/main" id="{2725A27C-DE80-E881-E5F8-A961F0FFD954}"/>
              </a:ext>
            </a:extLst>
          </p:cNvPr>
          <p:cNvSpPr/>
          <p:nvPr/>
        </p:nvSpPr>
        <p:spPr>
          <a:xfrm>
            <a:off x="777055" y="1445730"/>
            <a:ext cx="6062631" cy="115922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9A6E5A45-8643-D3FA-9141-1FA212F9BA69}"/>
              </a:ext>
            </a:extLst>
          </p:cNvPr>
          <p:cNvSpPr txBox="1">
            <a:spLocks/>
          </p:cNvSpPr>
          <p:nvPr/>
        </p:nvSpPr>
        <p:spPr>
          <a:xfrm>
            <a:off x="7456220" y="4839472"/>
            <a:ext cx="4249507" cy="145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CONCLUSIONS</a:t>
            </a:r>
            <a:endParaRPr lang="en-US" sz="2000" dirty="0">
              <a:highlight>
                <a:srgbClr val="826B6A"/>
              </a:highlight>
              <a:latin typeface="Arial" panose="020B0604020202020204" pitchFamily="34" charset="0"/>
              <a:cs typeface="Arial" panose="020B0604020202020204" pitchFamily="34" charset="0"/>
            </a:endParaRPr>
          </a:p>
          <a:p>
            <a:pPr>
              <a:lnSpc>
                <a:spcPct val="100000"/>
              </a:lnSpc>
            </a:pPr>
            <a:r>
              <a:rPr lang="en-US" sz="1400" dirty="0">
                <a:latin typeface="Arial" panose="020B0604020202020204" pitchFamily="34" charset="0"/>
                <a:cs typeface="Arial" panose="020B0604020202020204" pitchFamily="34" charset="0"/>
              </a:rPr>
              <a:t>Apixaban significantly reduced new-onset or further hepatic decompensation without increasing bleeding events in patients with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Child-Pugh</a:t>
            </a:r>
            <a:r>
              <a:rPr lang="en-GB"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B/C cirrhosis </a:t>
            </a:r>
          </a:p>
        </p:txBody>
      </p:sp>
      <p:cxnSp>
        <p:nvCxnSpPr>
          <p:cNvPr id="10" name="Straight Connector 9">
            <a:extLst>
              <a:ext uri="{FF2B5EF4-FFF2-40B4-BE49-F238E27FC236}">
                <a16:creationId xmlns:a16="http://schemas.microsoft.com/office/drawing/2014/main" id="{9D79DD8D-FCC3-AC52-FD14-463087F29740}"/>
              </a:ext>
            </a:extLst>
          </p:cNvPr>
          <p:cNvCxnSpPr>
            <a:cxnSpLocks/>
          </p:cNvCxnSpPr>
          <p:nvPr/>
        </p:nvCxnSpPr>
        <p:spPr>
          <a:xfrm flipH="1">
            <a:off x="7237970" y="4767944"/>
            <a:ext cx="10555" cy="149309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70DF86D-7C74-9362-D096-C6995BD6F489}"/>
              </a:ext>
            </a:extLst>
          </p:cNvPr>
          <p:cNvSpPr>
            <a:spLocks noGrp="1"/>
          </p:cNvSpPr>
          <p:nvPr>
            <p:ph type="title"/>
          </p:nvPr>
        </p:nvSpPr>
        <p:spPr>
          <a:xfrm>
            <a:off x="838200" y="-106179"/>
            <a:ext cx="10515600" cy="838947"/>
          </a:xfrm>
        </p:spPr>
        <p:txBody>
          <a:bodyPr>
            <a:noAutofit/>
          </a:bodyPr>
          <a:lstStyle/>
          <a:p>
            <a:r>
              <a:rPr lang="en-US" dirty="0">
                <a:latin typeface="Arial" panose="020B0604020202020204" pitchFamily="34" charset="0"/>
                <a:cs typeface="Arial" panose="020B0604020202020204" pitchFamily="34" charset="0"/>
              </a:rPr>
              <a:t>Impact of apixaban on hepatic decompensation in cirrhosis (ApiHep):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 randomized controlled trial </a:t>
            </a:r>
          </a:p>
        </p:txBody>
      </p:sp>
      <p:cxnSp>
        <p:nvCxnSpPr>
          <p:cNvPr id="15" name="Straight Connector 14">
            <a:extLst>
              <a:ext uri="{FF2B5EF4-FFF2-40B4-BE49-F238E27FC236}">
                <a16:creationId xmlns:a16="http://schemas.microsoft.com/office/drawing/2014/main" id="{BD875E34-9463-B9D9-E370-ADC081AEA9F1}"/>
              </a:ext>
            </a:extLst>
          </p:cNvPr>
          <p:cNvCxnSpPr>
            <a:cxnSpLocks/>
          </p:cNvCxnSpPr>
          <p:nvPr/>
        </p:nvCxnSpPr>
        <p:spPr>
          <a:xfrm>
            <a:off x="7248525" y="4771989"/>
            <a:ext cx="42603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665781D5-AA9A-1066-037D-6DFA26031BB2}"/>
              </a:ext>
            </a:extLst>
          </p:cNvPr>
          <p:cNvSpPr txBox="1">
            <a:spLocks/>
          </p:cNvSpPr>
          <p:nvPr/>
        </p:nvSpPr>
        <p:spPr>
          <a:xfrm>
            <a:off x="190498" y="6378355"/>
            <a:ext cx="1074166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a:t>
            </a:r>
            <a:r>
              <a:rPr lang="en-US" sz="1100" noProof="0" dirty="0">
                <a:latin typeface="Arial" panose="020B0604020202020204" pitchFamily="34" charset="0"/>
                <a:cs typeface="Arial" panose="020B0604020202020204" pitchFamily="34" charset="0"/>
              </a:rPr>
              <a:t>Proportion of patients with new-onset or further hepatic decompensation at 1 year. Median follow-up of 12 months. </a:t>
            </a:r>
            <a:r>
              <a:rPr lang="en-US" sz="1100" dirty="0">
                <a:latin typeface="Arial" panose="020B0604020202020204" pitchFamily="34" charset="0"/>
                <a:cs typeface="Arial" panose="020B0604020202020204" pitchFamily="34" charset="0"/>
              </a:rPr>
              <a:t>A</a:t>
            </a:r>
            <a:r>
              <a:rPr lang="en-US" sz="1100" noProof="0" dirty="0" err="1">
                <a:latin typeface="Arial" panose="020B0604020202020204" pitchFamily="34" charset="0"/>
                <a:cs typeface="Arial" panose="020B0604020202020204" pitchFamily="34" charset="0"/>
              </a:rPr>
              <a:t>bsolute</a:t>
            </a:r>
            <a:r>
              <a:rPr lang="en-US" sz="1100" noProof="0" dirty="0">
                <a:latin typeface="Arial" panose="020B0604020202020204" pitchFamily="34" charset="0"/>
                <a:cs typeface="Arial" panose="020B0604020202020204" pitchFamily="34" charset="0"/>
              </a:rPr>
              <a:t> risk difference, −</a:t>
            </a:r>
            <a:r>
              <a:rPr lang="en-US" sz="1100" dirty="0">
                <a:latin typeface="Arial" panose="020B0604020202020204" pitchFamily="34" charset="0"/>
                <a:cs typeface="Arial" panose="020B0604020202020204" pitchFamily="34" charset="0"/>
              </a:rPr>
              <a:t>19.4 (95% CI −35.8</a:t>
            </a:r>
            <a:r>
              <a:rPr lang="en-GB" sz="1100" dirty="0">
                <a:latin typeface="Arial" panose="020B0604020202020204" pitchFamily="34" charset="0"/>
                <a:cs typeface="Arial" panose="020B0604020202020204" pitchFamily="34" charset="0"/>
              </a:rPr>
              <a:t>–</a:t>
            </a:r>
            <a:r>
              <a:rPr lang="en-US" sz="1100" noProof="0" dirty="0">
                <a:latin typeface="Arial" panose="020B0604020202020204" pitchFamily="34" charset="0"/>
                <a:cs typeface="Arial" panose="020B0604020202020204" pitchFamily="34" charset="0"/>
              </a:rPr>
              <a:t>−3.0).</a:t>
            </a:r>
            <a:br>
              <a:rPr lang="en-US" sz="1100" noProof="0" dirty="0">
                <a:latin typeface="Arial" panose="020B0604020202020204" pitchFamily="34" charset="0"/>
                <a:cs typeface="Arial" panose="020B0604020202020204" pitchFamily="34" charset="0"/>
              </a:rPr>
            </a:br>
            <a:r>
              <a:rPr lang="en-GB" sz="1100" baseline="30000" noProof="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A clinical tool used to assess the prognosis of chronic liver disease, mainly cirrhosis patients.</a:t>
            </a:r>
            <a:br>
              <a:rPr lang="en-GB" sz="11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Agarwal A</a:t>
            </a:r>
            <a:r>
              <a:rPr lang="en-GB" sz="1100" noProof="0" dirty="0">
                <a:solidFill>
                  <a:srgbClr val="004B87"/>
                </a:solidFill>
                <a:latin typeface="Arial" panose="020B0604020202020204" pitchFamily="34" charset="0"/>
                <a:cs typeface="Arial" panose="020B0604020202020204" pitchFamily="34" charset="0"/>
              </a:rPr>
              <a:t>, et al. EASL 2026; </a:t>
            </a:r>
            <a:r>
              <a:rPr lang="en-GB" sz="1100" dirty="0">
                <a:solidFill>
                  <a:srgbClr val="004B87"/>
                </a:solidFill>
                <a:latin typeface="Arial" panose="020B0604020202020204" pitchFamily="34" charset="0"/>
                <a:cs typeface="Arial" panose="020B0604020202020204" pitchFamily="34" charset="0"/>
              </a:rPr>
              <a:t>TOP-454-YI.</a:t>
            </a:r>
            <a:endParaRPr lang="en-GB" sz="1000" noProof="0" dirty="0">
              <a:solidFill>
                <a:srgbClr val="004B87"/>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4A54FDF-FB03-38F2-1AFC-37DDDF09A63F}"/>
              </a:ext>
            </a:extLst>
          </p:cNvPr>
          <p:cNvSpPr txBox="1"/>
          <p:nvPr/>
        </p:nvSpPr>
        <p:spPr>
          <a:xfrm>
            <a:off x="777055" y="1429430"/>
            <a:ext cx="3702696" cy="307777"/>
          </a:xfrm>
          <a:prstGeom prst="rect">
            <a:avLst/>
          </a:prstGeom>
          <a:noFill/>
        </p:spPr>
        <p:txBody>
          <a:bodyPr wrap="square" rtlCol="0">
            <a:spAutoFit/>
          </a:bodyPr>
          <a:lstStyle/>
          <a:p>
            <a:pPr algn="ctr"/>
            <a:r>
              <a:rPr lang="en-NZ" sz="1400" b="1" dirty="0">
                <a:solidFill>
                  <a:schemeClr val="accent1"/>
                </a:solidFill>
                <a:latin typeface="Arial" panose="020B0604020202020204" pitchFamily="34" charset="0"/>
                <a:cs typeface="Arial" panose="020B0604020202020204" pitchFamily="34" charset="0"/>
              </a:rPr>
              <a:t>Key baseline characteristics (N=134)</a:t>
            </a:r>
          </a:p>
        </p:txBody>
      </p:sp>
      <p:sp>
        <p:nvSpPr>
          <p:cNvPr id="18" name="TextBox 17">
            <a:extLst>
              <a:ext uri="{FF2B5EF4-FFF2-40B4-BE49-F238E27FC236}">
                <a16:creationId xmlns:a16="http://schemas.microsoft.com/office/drawing/2014/main" id="{2BC7F008-880D-4703-7E0A-B8832B54D713}"/>
              </a:ext>
            </a:extLst>
          </p:cNvPr>
          <p:cNvSpPr txBox="1"/>
          <p:nvPr/>
        </p:nvSpPr>
        <p:spPr>
          <a:xfrm>
            <a:off x="727089" y="2302705"/>
            <a:ext cx="1081241" cy="461665"/>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Mean age</a:t>
            </a:r>
            <a:br>
              <a:rPr lang="en-NZ" sz="1200" dirty="0">
                <a:solidFill>
                  <a:schemeClr val="accent1"/>
                </a:solidFill>
                <a:latin typeface="Arial" panose="020B0604020202020204" pitchFamily="34" charset="0"/>
                <a:cs typeface="Arial" panose="020B0604020202020204" pitchFamily="34" charset="0"/>
              </a:rPr>
            </a:br>
            <a:endParaRPr lang="en-NZ" sz="1200" dirty="0">
              <a:solidFill>
                <a:schemeClr val="accent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3AC0F5FE-C9B2-A5F3-155E-C99AC3FC66E8}"/>
              </a:ext>
            </a:extLst>
          </p:cNvPr>
          <p:cNvSpPr/>
          <p:nvPr/>
        </p:nvSpPr>
        <p:spPr>
          <a:xfrm>
            <a:off x="960546" y="1728604"/>
            <a:ext cx="585026" cy="58502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43.4 </a:t>
            </a:r>
          </a:p>
          <a:p>
            <a:pPr algn="ctr"/>
            <a:r>
              <a:rPr lang="en-NZ" sz="1200" b="1" dirty="0">
                <a:solidFill>
                  <a:schemeClr val="bg1"/>
                </a:solidFill>
                <a:latin typeface="Arial" panose="020B0604020202020204" pitchFamily="34" charset="0"/>
                <a:cs typeface="Arial" panose="020B0604020202020204" pitchFamily="34" charset="0"/>
              </a:rPr>
              <a:t>years</a:t>
            </a:r>
          </a:p>
        </p:txBody>
      </p:sp>
      <p:sp>
        <p:nvSpPr>
          <p:cNvPr id="20" name="TextBox 19">
            <a:extLst>
              <a:ext uri="{FF2B5EF4-FFF2-40B4-BE49-F238E27FC236}">
                <a16:creationId xmlns:a16="http://schemas.microsoft.com/office/drawing/2014/main" id="{06C6F11C-D688-5FEF-238D-47F3546D3500}"/>
              </a:ext>
            </a:extLst>
          </p:cNvPr>
          <p:cNvSpPr txBox="1"/>
          <p:nvPr/>
        </p:nvSpPr>
        <p:spPr>
          <a:xfrm>
            <a:off x="1538379" y="2302705"/>
            <a:ext cx="1227623" cy="276999"/>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Male</a:t>
            </a:r>
          </a:p>
        </p:txBody>
      </p:sp>
      <p:sp>
        <p:nvSpPr>
          <p:cNvPr id="21" name="Oval 20">
            <a:extLst>
              <a:ext uri="{FF2B5EF4-FFF2-40B4-BE49-F238E27FC236}">
                <a16:creationId xmlns:a16="http://schemas.microsoft.com/office/drawing/2014/main" id="{7C4C20FD-A57C-A284-B893-FE73A5C6C78C}"/>
              </a:ext>
            </a:extLst>
          </p:cNvPr>
          <p:cNvSpPr/>
          <p:nvPr/>
        </p:nvSpPr>
        <p:spPr>
          <a:xfrm>
            <a:off x="1839677" y="1723138"/>
            <a:ext cx="585026" cy="58502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91%</a:t>
            </a:r>
          </a:p>
        </p:txBody>
      </p:sp>
      <p:sp>
        <p:nvSpPr>
          <p:cNvPr id="22" name="TextBox 21">
            <a:extLst>
              <a:ext uri="{FF2B5EF4-FFF2-40B4-BE49-F238E27FC236}">
                <a16:creationId xmlns:a16="http://schemas.microsoft.com/office/drawing/2014/main" id="{C05DB673-F63A-6A8A-DDE6-5977FE9F3A32}"/>
              </a:ext>
            </a:extLst>
          </p:cNvPr>
          <p:cNvSpPr txBox="1"/>
          <p:nvPr/>
        </p:nvSpPr>
        <p:spPr>
          <a:xfrm>
            <a:off x="2291459" y="2323829"/>
            <a:ext cx="1476289" cy="276999"/>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CTP score</a:t>
            </a:r>
          </a:p>
        </p:txBody>
      </p:sp>
      <p:sp>
        <p:nvSpPr>
          <p:cNvPr id="23" name="Oval 22">
            <a:extLst>
              <a:ext uri="{FF2B5EF4-FFF2-40B4-BE49-F238E27FC236}">
                <a16:creationId xmlns:a16="http://schemas.microsoft.com/office/drawing/2014/main" id="{09D026D2-6206-7E91-819B-C5205E16334C}"/>
              </a:ext>
            </a:extLst>
          </p:cNvPr>
          <p:cNvSpPr/>
          <p:nvPr/>
        </p:nvSpPr>
        <p:spPr>
          <a:xfrm>
            <a:off x="2718808" y="1739534"/>
            <a:ext cx="585026" cy="58502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8</a:t>
            </a:r>
            <a:br>
              <a:rPr lang="en-NZ" sz="1400" b="1" dirty="0">
                <a:solidFill>
                  <a:schemeClr val="bg1"/>
                </a:solidFill>
                <a:latin typeface="Arial" panose="020B0604020202020204" pitchFamily="34" charset="0"/>
                <a:cs typeface="Arial" panose="020B0604020202020204" pitchFamily="34" charset="0"/>
              </a:rPr>
            </a:br>
            <a:r>
              <a:rPr lang="en-NZ" sz="1400" b="1" dirty="0">
                <a:solidFill>
                  <a:schemeClr val="bg1"/>
                </a:solidFill>
                <a:latin typeface="Arial" panose="020B0604020202020204" pitchFamily="34" charset="0"/>
                <a:cs typeface="Arial" panose="020B0604020202020204" pitchFamily="34" charset="0"/>
              </a:rPr>
              <a:t>(7–9)</a:t>
            </a:r>
          </a:p>
        </p:txBody>
      </p:sp>
      <p:sp>
        <p:nvSpPr>
          <p:cNvPr id="24" name="Rectangle: Rounded Corners 23">
            <a:extLst>
              <a:ext uri="{FF2B5EF4-FFF2-40B4-BE49-F238E27FC236}">
                <a16:creationId xmlns:a16="http://schemas.microsoft.com/office/drawing/2014/main" id="{EEABE7DB-8518-59D1-627B-BA86DAC47007}"/>
              </a:ext>
            </a:extLst>
          </p:cNvPr>
          <p:cNvSpPr/>
          <p:nvPr/>
        </p:nvSpPr>
        <p:spPr>
          <a:xfrm>
            <a:off x="4608832" y="1632038"/>
            <a:ext cx="2044923" cy="81617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300" b="1" dirty="0">
                <a:solidFill>
                  <a:schemeClr val="bg1"/>
                </a:solidFill>
                <a:latin typeface="Arial" panose="020B0604020202020204" pitchFamily="34" charset="0"/>
                <a:cs typeface="Arial" panose="020B0604020202020204" pitchFamily="34" charset="0"/>
              </a:rPr>
              <a:t>Cirrhosis related to:</a:t>
            </a:r>
          </a:p>
          <a:p>
            <a:pPr marL="285750" indent="-193675">
              <a:buFont typeface="Arial" panose="020B0604020202020204" pitchFamily="34" charset="0"/>
              <a:buChar char="•"/>
            </a:pPr>
            <a:r>
              <a:rPr lang="en-US" sz="1300" dirty="0">
                <a:solidFill>
                  <a:schemeClr val="bg1"/>
                </a:solidFill>
                <a:latin typeface="Arial" panose="020B0604020202020204" pitchFamily="34" charset="0"/>
                <a:cs typeface="Arial" panose="020B0604020202020204" pitchFamily="34" charset="0"/>
              </a:rPr>
              <a:t>Alcohol, 51.5%</a:t>
            </a:r>
          </a:p>
          <a:p>
            <a:pPr marL="285750" indent="-193675">
              <a:buFont typeface="Arial" panose="020B0604020202020204" pitchFamily="34" charset="0"/>
              <a:buChar char="•"/>
            </a:pPr>
            <a:r>
              <a:rPr lang="en-US" sz="1300" dirty="0">
                <a:solidFill>
                  <a:schemeClr val="bg1"/>
                </a:solidFill>
                <a:latin typeface="Arial" panose="020B0604020202020204" pitchFamily="34" charset="0"/>
                <a:cs typeface="Arial" panose="020B0604020202020204" pitchFamily="34" charset="0"/>
              </a:rPr>
              <a:t>Virus, 30.6%</a:t>
            </a:r>
          </a:p>
          <a:p>
            <a:pPr marL="285750" indent="-193675">
              <a:buFont typeface="Arial" panose="020B0604020202020204" pitchFamily="34" charset="0"/>
              <a:buChar char="•"/>
            </a:pPr>
            <a:r>
              <a:rPr lang="en-US" sz="1300" dirty="0">
                <a:solidFill>
                  <a:schemeClr val="bg1"/>
                </a:solidFill>
                <a:latin typeface="Arial" panose="020B0604020202020204" pitchFamily="34" charset="0"/>
                <a:cs typeface="Arial" panose="020B0604020202020204" pitchFamily="34" charset="0"/>
              </a:rPr>
              <a:t>MASLD, 10.5%</a:t>
            </a:r>
          </a:p>
        </p:txBody>
      </p:sp>
      <p:sp>
        <p:nvSpPr>
          <p:cNvPr id="25" name="TextBox 24">
            <a:extLst>
              <a:ext uri="{FF2B5EF4-FFF2-40B4-BE49-F238E27FC236}">
                <a16:creationId xmlns:a16="http://schemas.microsoft.com/office/drawing/2014/main" id="{0C9A5344-197B-9FD6-68B5-0C494C3665E2}"/>
              </a:ext>
            </a:extLst>
          </p:cNvPr>
          <p:cNvSpPr txBox="1"/>
          <p:nvPr/>
        </p:nvSpPr>
        <p:spPr>
          <a:xfrm>
            <a:off x="3191981" y="2323829"/>
            <a:ext cx="1476289" cy="276999"/>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MELD-Na</a:t>
            </a:r>
          </a:p>
        </p:txBody>
      </p:sp>
      <p:sp>
        <p:nvSpPr>
          <p:cNvPr id="26" name="Oval 25">
            <a:extLst>
              <a:ext uri="{FF2B5EF4-FFF2-40B4-BE49-F238E27FC236}">
                <a16:creationId xmlns:a16="http://schemas.microsoft.com/office/drawing/2014/main" id="{7ED31648-DE82-4AAB-ED10-145F62BDA037}"/>
              </a:ext>
            </a:extLst>
          </p:cNvPr>
          <p:cNvSpPr/>
          <p:nvPr/>
        </p:nvSpPr>
        <p:spPr>
          <a:xfrm>
            <a:off x="3597938" y="1734069"/>
            <a:ext cx="585026" cy="58502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17.1</a:t>
            </a:r>
          </a:p>
        </p:txBody>
      </p:sp>
      <p:graphicFrame>
        <p:nvGraphicFramePr>
          <p:cNvPr id="28" name="Chart 27">
            <a:extLst>
              <a:ext uri="{FF2B5EF4-FFF2-40B4-BE49-F238E27FC236}">
                <a16:creationId xmlns:a16="http://schemas.microsoft.com/office/drawing/2014/main" id="{798E4FAB-F38E-5F5D-67B7-1C0BBC2B04D5}"/>
              </a:ext>
            </a:extLst>
          </p:cNvPr>
          <p:cNvGraphicFramePr/>
          <p:nvPr/>
        </p:nvGraphicFramePr>
        <p:xfrm>
          <a:off x="6947214" y="1198118"/>
          <a:ext cx="4700257" cy="2709582"/>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0060A209-1FEC-87DF-B572-513EB63B0475}"/>
              </a:ext>
            </a:extLst>
          </p:cNvPr>
          <p:cNvSpPr txBox="1"/>
          <p:nvPr/>
        </p:nvSpPr>
        <p:spPr>
          <a:xfrm>
            <a:off x="7320445" y="1312681"/>
            <a:ext cx="4700257" cy="307777"/>
          </a:xfrm>
          <a:prstGeom prst="rect">
            <a:avLst/>
          </a:prstGeom>
          <a:noFill/>
        </p:spPr>
        <p:txBody>
          <a:bodyPr wrap="square" rtlCol="0">
            <a:spAutoFit/>
          </a:bodyPr>
          <a:lstStyle/>
          <a:p>
            <a:pPr algn="ctr"/>
            <a:r>
              <a:rPr lang="en-NZ" sz="1400" b="1" dirty="0">
                <a:latin typeface="Arial" panose="020B0604020202020204" pitchFamily="34" charset="0"/>
                <a:cs typeface="Arial" panose="020B0604020202020204" pitchFamily="34" charset="0"/>
              </a:rPr>
              <a:t>Adverse events</a:t>
            </a:r>
          </a:p>
        </p:txBody>
      </p:sp>
      <p:sp>
        <p:nvSpPr>
          <p:cNvPr id="32" name="TextBox 31">
            <a:extLst>
              <a:ext uri="{FF2B5EF4-FFF2-40B4-BE49-F238E27FC236}">
                <a16:creationId xmlns:a16="http://schemas.microsoft.com/office/drawing/2014/main" id="{CCF5233C-B52C-C1DA-6AE9-652FC2424C5F}"/>
              </a:ext>
            </a:extLst>
          </p:cNvPr>
          <p:cNvSpPr txBox="1"/>
          <p:nvPr/>
        </p:nvSpPr>
        <p:spPr>
          <a:xfrm>
            <a:off x="8105199" y="1913668"/>
            <a:ext cx="657552"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p=0.86</a:t>
            </a:r>
            <a:endParaRPr lang="en-NZ"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F49FB80-EDBF-1C1D-EE45-F8B0951638C2}"/>
              </a:ext>
            </a:extLst>
          </p:cNvPr>
          <p:cNvSpPr txBox="1"/>
          <p:nvPr/>
        </p:nvSpPr>
        <p:spPr>
          <a:xfrm>
            <a:off x="9340584" y="2092316"/>
            <a:ext cx="572593"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p=0.6</a:t>
            </a:r>
            <a:endParaRPr lang="en-NZ"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1DEC46F-F3DE-D457-1EEE-AA65831A8F00}"/>
              </a:ext>
            </a:extLst>
          </p:cNvPr>
          <p:cNvSpPr txBox="1"/>
          <p:nvPr/>
        </p:nvSpPr>
        <p:spPr>
          <a:xfrm>
            <a:off x="10588932" y="2816710"/>
            <a:ext cx="657552"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p=0.57</a:t>
            </a:r>
            <a:endParaRPr lang="en-NZ" sz="12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3BBE5DE-4B81-A217-A584-5FAE534F6B33}"/>
              </a:ext>
            </a:extLst>
          </p:cNvPr>
          <p:cNvSpPr txBox="1"/>
          <p:nvPr/>
        </p:nvSpPr>
        <p:spPr>
          <a:xfrm>
            <a:off x="3477174" y="2707697"/>
            <a:ext cx="3886368" cy="307777"/>
          </a:xfrm>
          <a:prstGeom prst="rect">
            <a:avLst/>
          </a:prstGeom>
          <a:noFill/>
        </p:spPr>
        <p:txBody>
          <a:bodyPr wrap="square" rtlCol="0">
            <a:spAutoFit/>
          </a:bodyPr>
          <a:lstStyle/>
          <a:p>
            <a:pPr algn="ctr"/>
            <a:r>
              <a:rPr lang="en-US" sz="1400" b="1" dirty="0">
                <a:solidFill>
                  <a:schemeClr val="accent1"/>
                </a:solidFill>
                <a:latin typeface="Arial" panose="020B0604020202020204" pitchFamily="34" charset="0"/>
                <a:cs typeface="Arial" panose="020B0604020202020204" pitchFamily="34" charset="0"/>
              </a:rPr>
              <a:t>Primary endpoint*</a:t>
            </a:r>
            <a:r>
              <a:rPr lang="en-NZ" sz="1400" b="1" dirty="0">
                <a:solidFill>
                  <a:schemeClr val="accent1"/>
                </a:solidFill>
                <a:latin typeface="Arial" panose="020B0604020202020204" pitchFamily="34" charset="0"/>
                <a:cs typeface="Arial" panose="020B0604020202020204" pitchFamily="34" charset="0"/>
              </a:rPr>
              <a:t> </a:t>
            </a:r>
            <a:r>
              <a:rPr lang="en-US" sz="1400" b="1" dirty="0">
                <a:solidFill>
                  <a:schemeClr val="accent1"/>
                </a:solidFill>
                <a:latin typeface="Arial" panose="020B0604020202020204" pitchFamily="34" charset="0"/>
                <a:cs typeface="Arial" panose="020B0604020202020204" pitchFamily="34" charset="0"/>
              </a:rPr>
              <a:t>per-protocol analysis</a:t>
            </a:r>
            <a:endParaRPr lang="en-NZ" sz="1400" b="1" dirty="0">
              <a:solidFill>
                <a:schemeClr val="accent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682339FB-5B1C-AF0D-E4FB-89E59FD9B815}"/>
              </a:ext>
            </a:extLst>
          </p:cNvPr>
          <p:cNvSpPr txBox="1"/>
          <p:nvPr/>
        </p:nvSpPr>
        <p:spPr>
          <a:xfrm>
            <a:off x="79999" y="2707799"/>
            <a:ext cx="4015222" cy="307777"/>
          </a:xfrm>
          <a:prstGeom prst="rect">
            <a:avLst/>
          </a:prstGeom>
          <a:noFill/>
        </p:spPr>
        <p:txBody>
          <a:bodyPr wrap="square" rtlCol="0">
            <a:spAutoFit/>
          </a:bodyPr>
          <a:lstStyle/>
          <a:p>
            <a:pPr algn="ctr"/>
            <a:r>
              <a:rPr lang="en-US" sz="1400" b="1" dirty="0">
                <a:solidFill>
                  <a:schemeClr val="accent1"/>
                </a:solidFill>
                <a:latin typeface="Arial" panose="020B0604020202020204" pitchFamily="34" charset="0"/>
                <a:cs typeface="Arial" panose="020B0604020202020204" pitchFamily="34" charset="0"/>
              </a:rPr>
              <a:t>Primary endpoint*</a:t>
            </a:r>
            <a:endParaRPr lang="en-NZ" sz="1400" b="1" dirty="0">
              <a:solidFill>
                <a:schemeClr val="accent1"/>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71660287-9902-F776-2425-76F40DD9D764}"/>
              </a:ext>
            </a:extLst>
          </p:cNvPr>
          <p:cNvGraphicFramePr/>
          <p:nvPr/>
        </p:nvGraphicFramePr>
        <p:xfrm>
          <a:off x="340946" y="3239666"/>
          <a:ext cx="3203465" cy="12121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BFFFFDE7-13AF-549B-89D5-5427D5D0BFF4}"/>
              </a:ext>
            </a:extLst>
          </p:cNvPr>
          <p:cNvSpPr txBox="1"/>
          <p:nvPr/>
        </p:nvSpPr>
        <p:spPr>
          <a:xfrm rot="16200000">
            <a:off x="-297268" y="3526833"/>
            <a:ext cx="1117120" cy="276999"/>
          </a:xfrm>
          <a:prstGeom prst="rect">
            <a:avLst/>
          </a:prstGeom>
          <a:noFill/>
        </p:spPr>
        <p:txBody>
          <a:bodyPr wrap="square" rtlCol="0">
            <a:spAutoFit/>
          </a:bodyPr>
          <a:lstStyle/>
          <a:p>
            <a:r>
              <a:rPr lang="en-NZ" sz="1200" b="1" dirty="0">
                <a:latin typeface="Arial" panose="020B0604020202020204" pitchFamily="34" charset="0"/>
                <a:cs typeface="Arial" panose="020B0604020202020204" pitchFamily="34" charset="0"/>
              </a:rPr>
              <a:t>Patients, %</a:t>
            </a:r>
          </a:p>
        </p:txBody>
      </p:sp>
      <p:sp>
        <p:nvSpPr>
          <p:cNvPr id="13" name="TextBox 12">
            <a:extLst>
              <a:ext uri="{FF2B5EF4-FFF2-40B4-BE49-F238E27FC236}">
                <a16:creationId xmlns:a16="http://schemas.microsoft.com/office/drawing/2014/main" id="{94AB59D9-555C-D43C-4C50-5BFF1EE75E56}"/>
              </a:ext>
            </a:extLst>
          </p:cNvPr>
          <p:cNvSpPr txBox="1"/>
          <p:nvPr/>
        </p:nvSpPr>
        <p:spPr>
          <a:xfrm>
            <a:off x="2554368" y="3134312"/>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52.2</a:t>
            </a:r>
          </a:p>
        </p:txBody>
      </p:sp>
      <p:sp>
        <p:nvSpPr>
          <p:cNvPr id="14" name="TextBox 13">
            <a:extLst>
              <a:ext uri="{FF2B5EF4-FFF2-40B4-BE49-F238E27FC236}">
                <a16:creationId xmlns:a16="http://schemas.microsoft.com/office/drawing/2014/main" id="{E1601462-150A-59FD-EB9D-AED40592EABD}"/>
              </a:ext>
            </a:extLst>
          </p:cNvPr>
          <p:cNvSpPr txBox="1"/>
          <p:nvPr/>
        </p:nvSpPr>
        <p:spPr>
          <a:xfrm>
            <a:off x="1173108" y="3437671"/>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32.8</a:t>
            </a:r>
          </a:p>
        </p:txBody>
      </p:sp>
      <p:sp>
        <p:nvSpPr>
          <p:cNvPr id="16" name="TextBox 15">
            <a:extLst>
              <a:ext uri="{FF2B5EF4-FFF2-40B4-BE49-F238E27FC236}">
                <a16:creationId xmlns:a16="http://schemas.microsoft.com/office/drawing/2014/main" id="{1EB871CE-2650-DB0A-8AE7-9E2AE0EEECE7}"/>
              </a:ext>
            </a:extLst>
          </p:cNvPr>
          <p:cNvSpPr txBox="1"/>
          <p:nvPr/>
        </p:nvSpPr>
        <p:spPr>
          <a:xfrm>
            <a:off x="1716355" y="3038899"/>
            <a:ext cx="742511"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p=0.023</a:t>
            </a:r>
            <a:endParaRPr lang="en-NZ" sz="1200" dirty="0">
              <a:latin typeface="Arial" panose="020B0604020202020204" pitchFamily="34" charset="0"/>
              <a:cs typeface="Arial" panose="020B0604020202020204" pitchFamily="34" charset="0"/>
            </a:endParaRPr>
          </a:p>
        </p:txBody>
      </p:sp>
      <p:graphicFrame>
        <p:nvGraphicFramePr>
          <p:cNvPr id="37" name="Chart 36">
            <a:extLst>
              <a:ext uri="{FF2B5EF4-FFF2-40B4-BE49-F238E27FC236}">
                <a16:creationId xmlns:a16="http://schemas.microsoft.com/office/drawing/2014/main" id="{C9724F67-1D4D-50DC-2C93-6FBBA218A591}"/>
              </a:ext>
            </a:extLst>
          </p:cNvPr>
          <p:cNvGraphicFramePr/>
          <p:nvPr/>
        </p:nvGraphicFramePr>
        <p:xfrm>
          <a:off x="3863037" y="3246523"/>
          <a:ext cx="3203465" cy="1226629"/>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38">
            <a:extLst>
              <a:ext uri="{FF2B5EF4-FFF2-40B4-BE49-F238E27FC236}">
                <a16:creationId xmlns:a16="http://schemas.microsoft.com/office/drawing/2014/main" id="{DBFA3389-0E82-82ED-9F40-5F0AA7D8672C}"/>
              </a:ext>
            </a:extLst>
          </p:cNvPr>
          <p:cNvSpPr txBox="1"/>
          <p:nvPr/>
        </p:nvSpPr>
        <p:spPr>
          <a:xfrm rot="16200000">
            <a:off x="3224823" y="3534152"/>
            <a:ext cx="1117120" cy="276999"/>
          </a:xfrm>
          <a:prstGeom prst="rect">
            <a:avLst/>
          </a:prstGeom>
          <a:noFill/>
        </p:spPr>
        <p:txBody>
          <a:bodyPr wrap="square" rtlCol="0">
            <a:spAutoFit/>
          </a:bodyPr>
          <a:lstStyle/>
          <a:p>
            <a:r>
              <a:rPr lang="en-NZ" sz="1200" b="1" dirty="0">
                <a:latin typeface="Arial" panose="020B0604020202020204" pitchFamily="34" charset="0"/>
                <a:cs typeface="Arial" panose="020B0604020202020204" pitchFamily="34" charset="0"/>
              </a:rPr>
              <a:t>Patients, %</a:t>
            </a:r>
          </a:p>
        </p:txBody>
      </p:sp>
      <p:sp>
        <p:nvSpPr>
          <p:cNvPr id="41" name="TextBox 40">
            <a:extLst>
              <a:ext uri="{FF2B5EF4-FFF2-40B4-BE49-F238E27FC236}">
                <a16:creationId xmlns:a16="http://schemas.microsoft.com/office/drawing/2014/main" id="{444F8634-A79A-621F-BEF4-869E637D95CF}"/>
              </a:ext>
            </a:extLst>
          </p:cNvPr>
          <p:cNvSpPr txBox="1"/>
          <p:nvPr/>
        </p:nvSpPr>
        <p:spPr>
          <a:xfrm>
            <a:off x="6076459" y="3141169"/>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53.3</a:t>
            </a:r>
          </a:p>
        </p:txBody>
      </p:sp>
      <p:sp>
        <p:nvSpPr>
          <p:cNvPr id="42" name="TextBox 41">
            <a:extLst>
              <a:ext uri="{FF2B5EF4-FFF2-40B4-BE49-F238E27FC236}">
                <a16:creationId xmlns:a16="http://schemas.microsoft.com/office/drawing/2014/main" id="{7A50C7F5-CBCF-45E5-BD9A-D2DC2CDC754D}"/>
              </a:ext>
            </a:extLst>
          </p:cNvPr>
          <p:cNvSpPr txBox="1"/>
          <p:nvPr/>
        </p:nvSpPr>
        <p:spPr>
          <a:xfrm>
            <a:off x="4695199" y="3444528"/>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31.2</a:t>
            </a:r>
          </a:p>
        </p:txBody>
      </p:sp>
      <p:sp>
        <p:nvSpPr>
          <p:cNvPr id="43" name="TextBox 42">
            <a:extLst>
              <a:ext uri="{FF2B5EF4-FFF2-40B4-BE49-F238E27FC236}">
                <a16:creationId xmlns:a16="http://schemas.microsoft.com/office/drawing/2014/main" id="{BC1EEE85-0D90-A49D-64D9-BD910730D1B7}"/>
              </a:ext>
            </a:extLst>
          </p:cNvPr>
          <p:cNvSpPr txBox="1"/>
          <p:nvPr/>
        </p:nvSpPr>
        <p:spPr>
          <a:xfrm>
            <a:off x="5238446" y="3045756"/>
            <a:ext cx="657552"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p=0.01</a:t>
            </a:r>
            <a:endParaRPr lang="en-NZ" sz="12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1A4DABC2-0245-DDEC-47B5-2F7E32049940}"/>
              </a:ext>
            </a:extLst>
          </p:cNvPr>
          <p:cNvSpPr txBox="1"/>
          <p:nvPr/>
        </p:nvSpPr>
        <p:spPr>
          <a:xfrm>
            <a:off x="1906745" y="4500634"/>
            <a:ext cx="4015222" cy="307777"/>
          </a:xfrm>
          <a:prstGeom prst="rect">
            <a:avLst/>
          </a:prstGeom>
          <a:noFill/>
        </p:spPr>
        <p:txBody>
          <a:bodyPr wrap="square" rtlCol="0">
            <a:spAutoFit/>
          </a:bodyPr>
          <a:lstStyle/>
          <a:p>
            <a:pPr algn="ctr"/>
            <a:r>
              <a:rPr lang="en-US" sz="1400" b="1" dirty="0">
                <a:solidFill>
                  <a:schemeClr val="accent1"/>
                </a:solidFill>
                <a:latin typeface="Arial" panose="020B0604020202020204" pitchFamily="34" charset="0"/>
                <a:cs typeface="Arial" panose="020B0604020202020204" pitchFamily="34" charset="0"/>
              </a:rPr>
              <a:t>Secondary outcomes </a:t>
            </a:r>
            <a:endParaRPr lang="en-NZ" sz="1400" b="1" dirty="0">
              <a:solidFill>
                <a:schemeClr val="accent1"/>
              </a:solidFill>
              <a:latin typeface="Arial" panose="020B0604020202020204" pitchFamily="34" charset="0"/>
              <a:cs typeface="Arial" panose="020B0604020202020204" pitchFamily="34" charset="0"/>
            </a:endParaRPr>
          </a:p>
        </p:txBody>
      </p:sp>
      <p:graphicFrame>
        <p:nvGraphicFramePr>
          <p:cNvPr id="66" name="Chart 65">
            <a:extLst>
              <a:ext uri="{FF2B5EF4-FFF2-40B4-BE49-F238E27FC236}">
                <a16:creationId xmlns:a16="http://schemas.microsoft.com/office/drawing/2014/main" id="{24FC5C33-5013-FF44-23F2-45B148DFBD9C}"/>
              </a:ext>
            </a:extLst>
          </p:cNvPr>
          <p:cNvGraphicFramePr/>
          <p:nvPr/>
        </p:nvGraphicFramePr>
        <p:xfrm>
          <a:off x="612404" y="4788964"/>
          <a:ext cx="6203566" cy="1582177"/>
        </p:xfrm>
        <a:graphic>
          <a:graphicData uri="http://schemas.openxmlformats.org/drawingml/2006/chart">
            <c:chart xmlns:c="http://schemas.openxmlformats.org/drawingml/2006/chart" xmlns:r="http://schemas.openxmlformats.org/officeDocument/2006/relationships" r:id="rId6"/>
          </a:graphicData>
        </a:graphic>
      </p:graphicFrame>
      <p:sp>
        <p:nvSpPr>
          <p:cNvPr id="67" name="TextBox 66">
            <a:extLst>
              <a:ext uri="{FF2B5EF4-FFF2-40B4-BE49-F238E27FC236}">
                <a16:creationId xmlns:a16="http://schemas.microsoft.com/office/drawing/2014/main" id="{06698ECC-5339-1E87-528C-4BBFB1ED196D}"/>
              </a:ext>
            </a:extLst>
          </p:cNvPr>
          <p:cNvSpPr txBox="1"/>
          <p:nvPr/>
        </p:nvSpPr>
        <p:spPr>
          <a:xfrm rot="16200000">
            <a:off x="268666" y="5259533"/>
            <a:ext cx="1117120" cy="276999"/>
          </a:xfrm>
          <a:prstGeom prst="rect">
            <a:avLst/>
          </a:prstGeom>
          <a:noFill/>
        </p:spPr>
        <p:txBody>
          <a:bodyPr wrap="square" rtlCol="0">
            <a:spAutoFit/>
          </a:bodyPr>
          <a:lstStyle/>
          <a:p>
            <a:r>
              <a:rPr lang="en-NZ" sz="1200" b="1" dirty="0">
                <a:latin typeface="Arial" panose="020B0604020202020204" pitchFamily="34" charset="0"/>
                <a:cs typeface="Arial" panose="020B0604020202020204" pitchFamily="34" charset="0"/>
              </a:rPr>
              <a:t>Patients, %</a:t>
            </a:r>
          </a:p>
        </p:txBody>
      </p:sp>
      <p:sp>
        <p:nvSpPr>
          <p:cNvPr id="69" name="TextBox 68">
            <a:extLst>
              <a:ext uri="{FF2B5EF4-FFF2-40B4-BE49-F238E27FC236}">
                <a16:creationId xmlns:a16="http://schemas.microsoft.com/office/drawing/2014/main" id="{EF8830C1-3DC3-5E38-EC05-77F4D79E0D59}"/>
              </a:ext>
            </a:extLst>
          </p:cNvPr>
          <p:cNvSpPr txBox="1"/>
          <p:nvPr/>
        </p:nvSpPr>
        <p:spPr>
          <a:xfrm>
            <a:off x="2301185" y="5368553"/>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16.4</a:t>
            </a:r>
          </a:p>
        </p:txBody>
      </p:sp>
      <p:sp>
        <p:nvSpPr>
          <p:cNvPr id="70" name="TextBox 69">
            <a:extLst>
              <a:ext uri="{FF2B5EF4-FFF2-40B4-BE49-F238E27FC236}">
                <a16:creationId xmlns:a16="http://schemas.microsoft.com/office/drawing/2014/main" id="{1BD2E5FB-A3A4-F0C2-56FC-61668B7CB13B}"/>
              </a:ext>
            </a:extLst>
          </p:cNvPr>
          <p:cNvSpPr txBox="1"/>
          <p:nvPr/>
        </p:nvSpPr>
        <p:spPr>
          <a:xfrm>
            <a:off x="1857831" y="5200407"/>
            <a:ext cx="657552"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p=0.06</a:t>
            </a:r>
            <a:endParaRPr lang="en-NZ" sz="12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3E28F2E-C4E1-9D00-6108-52526095A7B9}"/>
              </a:ext>
            </a:extLst>
          </p:cNvPr>
          <p:cNvSpPr txBox="1"/>
          <p:nvPr/>
        </p:nvSpPr>
        <p:spPr>
          <a:xfrm>
            <a:off x="1670687" y="5566932"/>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6.0</a:t>
            </a:r>
          </a:p>
        </p:txBody>
      </p:sp>
      <p:sp>
        <p:nvSpPr>
          <p:cNvPr id="77" name="TextBox 76">
            <a:extLst>
              <a:ext uri="{FF2B5EF4-FFF2-40B4-BE49-F238E27FC236}">
                <a16:creationId xmlns:a16="http://schemas.microsoft.com/office/drawing/2014/main" id="{1DC750F2-2528-0F8D-5FD9-03559D5581BB}"/>
              </a:ext>
            </a:extLst>
          </p:cNvPr>
          <p:cNvSpPr txBox="1"/>
          <p:nvPr/>
        </p:nvSpPr>
        <p:spPr>
          <a:xfrm>
            <a:off x="4116207" y="5022904"/>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34.4</a:t>
            </a:r>
          </a:p>
        </p:txBody>
      </p:sp>
      <p:sp>
        <p:nvSpPr>
          <p:cNvPr id="78" name="TextBox 77">
            <a:extLst>
              <a:ext uri="{FF2B5EF4-FFF2-40B4-BE49-F238E27FC236}">
                <a16:creationId xmlns:a16="http://schemas.microsoft.com/office/drawing/2014/main" id="{52E2EE2E-C3DD-F7A3-0B7C-272CEAE49CAF}"/>
              </a:ext>
            </a:extLst>
          </p:cNvPr>
          <p:cNvSpPr txBox="1"/>
          <p:nvPr/>
        </p:nvSpPr>
        <p:spPr>
          <a:xfrm>
            <a:off x="3485709" y="5279651"/>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20.9</a:t>
            </a:r>
          </a:p>
        </p:txBody>
      </p:sp>
      <p:sp>
        <p:nvSpPr>
          <p:cNvPr id="79" name="TextBox 78">
            <a:extLst>
              <a:ext uri="{FF2B5EF4-FFF2-40B4-BE49-F238E27FC236}">
                <a16:creationId xmlns:a16="http://schemas.microsoft.com/office/drawing/2014/main" id="{26EC9A1C-DB47-FF88-EC91-C2546662D7F8}"/>
              </a:ext>
            </a:extLst>
          </p:cNvPr>
          <p:cNvSpPr txBox="1"/>
          <p:nvPr/>
        </p:nvSpPr>
        <p:spPr>
          <a:xfrm>
            <a:off x="5969756" y="5425568"/>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13.4</a:t>
            </a:r>
          </a:p>
        </p:txBody>
      </p:sp>
      <p:sp>
        <p:nvSpPr>
          <p:cNvPr id="80" name="TextBox 79">
            <a:extLst>
              <a:ext uri="{FF2B5EF4-FFF2-40B4-BE49-F238E27FC236}">
                <a16:creationId xmlns:a16="http://schemas.microsoft.com/office/drawing/2014/main" id="{D06E37B5-41A1-234B-965D-D48536A772E4}"/>
              </a:ext>
            </a:extLst>
          </p:cNvPr>
          <p:cNvSpPr txBox="1"/>
          <p:nvPr/>
        </p:nvSpPr>
        <p:spPr>
          <a:xfrm>
            <a:off x="5329530" y="5546126"/>
            <a:ext cx="586582" cy="307777"/>
          </a:xfrm>
          <a:prstGeom prst="rect">
            <a:avLst/>
          </a:prstGeom>
          <a:noFill/>
        </p:spPr>
        <p:txBody>
          <a:bodyPr wrap="square" rtlCol="0">
            <a:spAutoFit/>
          </a:bodyPr>
          <a:lstStyle/>
          <a:p>
            <a:r>
              <a:rPr lang="en-NZ" sz="1400" b="1" dirty="0">
                <a:solidFill>
                  <a:srgbClr val="747474"/>
                </a:solidFill>
                <a:latin typeface="Arial" panose="020B0604020202020204" pitchFamily="34" charset="0"/>
                <a:cs typeface="Arial" panose="020B0604020202020204" pitchFamily="34" charset="0"/>
              </a:rPr>
              <a:t>7.5</a:t>
            </a:r>
          </a:p>
        </p:txBody>
      </p:sp>
      <p:sp>
        <p:nvSpPr>
          <p:cNvPr id="81" name="TextBox 80">
            <a:extLst>
              <a:ext uri="{FF2B5EF4-FFF2-40B4-BE49-F238E27FC236}">
                <a16:creationId xmlns:a16="http://schemas.microsoft.com/office/drawing/2014/main" id="{5EB6F92A-311C-9B6A-08B4-A4FAD2DCE080}"/>
              </a:ext>
            </a:extLst>
          </p:cNvPr>
          <p:cNvSpPr txBox="1"/>
          <p:nvPr/>
        </p:nvSpPr>
        <p:spPr>
          <a:xfrm>
            <a:off x="3741564" y="4846137"/>
            <a:ext cx="657552"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p=0.08</a:t>
            </a:r>
            <a:endParaRPr lang="en-NZ" sz="12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A59DB445-0349-1FA4-4A58-DC27F4CF2444}"/>
              </a:ext>
            </a:extLst>
          </p:cNvPr>
          <p:cNvSpPr txBox="1"/>
          <p:nvPr/>
        </p:nvSpPr>
        <p:spPr>
          <a:xfrm>
            <a:off x="5635829" y="5250510"/>
            <a:ext cx="572593"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p=0.3</a:t>
            </a:r>
            <a:endParaRPr lang="en-NZ" sz="1200"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9871524D-CDEA-6DAC-577C-60C90742557F}"/>
              </a:ext>
            </a:extLst>
          </p:cNvPr>
          <p:cNvSpPr txBox="1"/>
          <p:nvPr/>
        </p:nvSpPr>
        <p:spPr>
          <a:xfrm>
            <a:off x="7462950" y="4125530"/>
            <a:ext cx="4286641" cy="4801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B87"/>
                </a:solidFill>
                <a:effectLst/>
                <a:uLnTx/>
                <a:uFillTx/>
                <a:latin typeface="Arial" panose="020B0604020202020204" pitchFamily="34" charset="0"/>
                <a:ea typeface="+mn-ea"/>
                <a:cs typeface="Arial" panose="020B0604020202020204" pitchFamily="34" charset="0"/>
              </a:rPr>
              <a:t>Overall and liver-related mortality were similar between apixaban and SOC arms at 1 year</a:t>
            </a:r>
          </a:p>
        </p:txBody>
      </p:sp>
      <p:pic>
        <p:nvPicPr>
          <p:cNvPr id="4" name="Picture 3">
            <a:hlinkClick r:id="rId7" action="ppaction://hlinksldjump"/>
            <a:extLst>
              <a:ext uri="{FF2B5EF4-FFF2-40B4-BE49-F238E27FC236}">
                <a16:creationId xmlns:a16="http://schemas.microsoft.com/office/drawing/2014/main" id="{A428C395-BA14-C13D-B830-6019F75B2C47}"/>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3520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106179"/>
            <a:ext cx="10515600" cy="838947"/>
          </a:xfrm>
        </p:spPr>
        <p:txBody>
          <a:bodyPr>
            <a:noAutofit/>
          </a:bodyPr>
          <a:lstStyle/>
          <a:p>
            <a:r>
              <a:rPr lang="en-GB" dirty="0"/>
              <a:t>Longitudinal trajectories of IL-6 and vWF predict clinical outcomes in advanced chronic liver disease independent of liver function </a:t>
            </a:r>
          </a:p>
        </p:txBody>
      </p:sp>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8" y="6289675"/>
            <a:ext cx="1074166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latin typeface="Arial" panose="020B0604020202020204" pitchFamily="34" charset="0"/>
                <a:cs typeface="Arial" panose="020B0604020202020204" pitchFamily="34" charset="0"/>
              </a:rPr>
            </a:br>
            <a:br>
              <a:rPr lang="en-GB" sz="11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*Linear mixed-effects models.</a:t>
            </a:r>
            <a:r>
              <a:rPr lang="en-GB" sz="1100" baseline="30000" noProof="0" dirty="0">
                <a:solidFill>
                  <a:schemeClr val="accent1"/>
                </a:solidFill>
                <a:latin typeface="Arial" panose="020B0604020202020204" pitchFamily="34" charset="0"/>
                <a:cs typeface="Arial" panose="020B0604020202020204" pitchFamily="34" charset="0"/>
              </a:rPr>
              <a:t> </a:t>
            </a:r>
            <a:br>
              <a:rPr lang="en-GB" sz="1100" baseline="30000" noProof="0" dirty="0">
                <a:solidFill>
                  <a:schemeClr val="accent1"/>
                </a:solidFill>
                <a:latin typeface="Arial" panose="020B0604020202020204" pitchFamily="34" charset="0"/>
                <a:cs typeface="Arial" panose="020B0604020202020204" pitchFamily="34" charset="0"/>
              </a:rPr>
            </a:br>
            <a:r>
              <a:rPr lang="en-GB" sz="1100" baseline="30000" noProof="0" dirty="0">
                <a:solidFill>
                  <a:schemeClr val="accent1"/>
                </a:solidFill>
                <a:latin typeface="Arial" panose="020B0604020202020204" pitchFamily="34" charset="0"/>
                <a:cs typeface="Arial" panose="020B0604020202020204" pitchFamily="34" charset="0"/>
              </a:rPr>
              <a:t>†</a:t>
            </a:r>
            <a:r>
              <a:rPr lang="en-GB" sz="1100" noProof="0" dirty="0">
                <a:solidFill>
                  <a:schemeClr val="accent1"/>
                </a:solidFill>
                <a:latin typeface="Arial" panose="020B0604020202020204" pitchFamily="34" charset="0"/>
                <a:cs typeface="Arial" panose="020B0604020202020204" pitchFamily="34" charset="0"/>
              </a:rPr>
              <a:t>Compensated </a:t>
            </a:r>
            <a:r>
              <a:rPr lang="en-GB" sz="1100" noProof="0" dirty="0">
                <a:latin typeface="Arial" panose="020B0604020202020204" pitchFamily="34" charset="0"/>
                <a:cs typeface="Arial" panose="020B0604020202020204" pitchFamily="34" charset="0"/>
              </a:rPr>
              <a:t>ACLD, first and further decompensation, CR, and LRD.</a:t>
            </a:r>
            <a:br>
              <a:rPr lang="en-GB" sz="1100" noProof="0" dirty="0">
                <a:solidFill>
                  <a:schemeClr val="accent1"/>
                </a:solidFill>
                <a:latin typeface="Arial" panose="020B0604020202020204" pitchFamily="34" charset="0"/>
                <a:cs typeface="Arial" panose="020B0604020202020204" pitchFamily="34" charset="0"/>
              </a:rPr>
            </a:br>
            <a:r>
              <a:rPr lang="en-GB" sz="1100" baseline="30000" noProof="0" dirty="0">
                <a:solidFill>
                  <a:schemeClr val="accent1"/>
                </a:solidFill>
                <a:latin typeface="Arial" panose="020B0604020202020204" pitchFamily="34" charset="0"/>
                <a:cs typeface="Arial" panose="020B0604020202020204" pitchFamily="34" charset="0"/>
              </a:rPr>
              <a:t>‡</a:t>
            </a:r>
            <a:r>
              <a:rPr lang="en-GB" sz="1100" noProof="0" dirty="0">
                <a:solidFill>
                  <a:schemeClr val="accent1"/>
                </a:solidFill>
                <a:latin typeface="Arial" panose="020B0604020202020204" pitchFamily="34" charset="0"/>
                <a:cs typeface="Arial" panose="020B0604020202020204" pitchFamily="34" charset="0"/>
              </a:rPr>
              <a:t>Adjusted for MELD as a time-dependent covariate (LOCF). </a:t>
            </a:r>
            <a:br>
              <a:rPr lang="en-GB" sz="1100" noProof="0" dirty="0">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Kramer G, et al. EASL 2026; TOP-470-YI.</a:t>
            </a:r>
            <a:endParaRPr lang="en-GB" sz="1000" noProof="0" dirty="0">
              <a:solidFill>
                <a:srgbClr val="004B87"/>
              </a:solidFill>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3" y="998071"/>
            <a:ext cx="4290249"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GB" sz="1600" noProof="0" dirty="0">
                <a:latin typeface="Arial" panose="020B0604020202020204" pitchFamily="34" charset="0"/>
                <a:cs typeface="Arial" panose="020B0604020202020204" pitchFamily="34" charset="0"/>
              </a:rPr>
              <a:t>Cirrhosis is driven </a:t>
            </a:r>
            <a:r>
              <a:rPr lang="en-GB" sz="1600" dirty="0">
                <a:latin typeface="Arial" panose="020B0604020202020204" pitchFamily="34" charset="0"/>
                <a:cs typeface="Arial" panose="020B0604020202020204" pitchFamily="34" charset="0"/>
              </a:rPr>
              <a:t>by s</a:t>
            </a:r>
            <a:r>
              <a:rPr lang="en-GB" sz="1600" noProof="0" dirty="0" err="1">
                <a:latin typeface="Arial" panose="020B0604020202020204" pitchFamily="34" charset="0"/>
                <a:cs typeface="Arial" panose="020B0604020202020204" pitchFamily="34" charset="0"/>
              </a:rPr>
              <a:t>ystemic</a:t>
            </a:r>
            <a:r>
              <a:rPr lang="en-GB" sz="1600" noProof="0" dirty="0">
                <a:latin typeface="Arial" panose="020B0604020202020204" pitchFamily="34" charset="0"/>
                <a:cs typeface="Arial" panose="020B0604020202020204" pitchFamily="34" charset="0"/>
              </a:rPr>
              <a:t> inflammation and portal hypertension</a:t>
            </a:r>
          </a:p>
          <a:p>
            <a:pPr>
              <a:lnSpc>
                <a:spcPct val="100000"/>
              </a:lnSpc>
            </a:pPr>
            <a:r>
              <a:rPr lang="en-GB" sz="1600" dirty="0">
                <a:latin typeface="Arial" panose="020B0604020202020204" pitchFamily="34" charset="0"/>
                <a:cs typeface="Arial" panose="020B0604020202020204" pitchFamily="34" charset="0"/>
              </a:rPr>
              <a:t>IL-6 and </a:t>
            </a:r>
            <a:r>
              <a:rPr lang="en-GB" sz="1600" dirty="0" err="1">
                <a:latin typeface="Arial" panose="020B0604020202020204" pitchFamily="34" charset="0"/>
                <a:cs typeface="Arial" panose="020B0604020202020204" pitchFamily="34" charset="0"/>
              </a:rPr>
              <a:t>vWF</a:t>
            </a:r>
            <a:r>
              <a:rPr lang="en-GB" sz="1600" dirty="0">
                <a:latin typeface="Arial" panose="020B0604020202020204" pitchFamily="34" charset="0"/>
                <a:cs typeface="Arial" panose="020B0604020202020204" pitchFamily="34" charset="0"/>
              </a:rPr>
              <a:t> are surrogate markers of systemic inflammation and portal hypertension, respectively</a:t>
            </a:r>
          </a:p>
          <a:p>
            <a:pPr>
              <a:lnSpc>
                <a:spcPct val="100000"/>
              </a:lnSpc>
            </a:pPr>
            <a:r>
              <a:rPr lang="en-GB" sz="1600" b="1" noProof="0" dirty="0">
                <a:latin typeface="Arial" panose="020B0604020202020204" pitchFamily="34" charset="0"/>
                <a:cs typeface="Arial" panose="020B0604020202020204" pitchFamily="34" charset="0"/>
              </a:rPr>
              <a:t>AIM:</a:t>
            </a:r>
            <a:r>
              <a:rPr lang="en-GB" sz="1600" noProof="0" dirty="0">
                <a:latin typeface="Arial" panose="020B0604020202020204" pitchFamily="34" charset="0"/>
                <a:cs typeface="Arial" panose="020B0604020202020204" pitchFamily="34" charset="0"/>
              </a:rPr>
              <a:t> To longitudinally analyze IL-6 and vWF</a:t>
            </a:r>
            <a:r>
              <a:rPr lang="en-GB" sz="1600" baseline="30000" noProof="0" dirty="0">
                <a:solidFill>
                  <a:schemeClr val="accent1"/>
                </a:solidFill>
                <a:latin typeface="Arial" panose="020B0604020202020204" pitchFamily="34" charset="0"/>
                <a:cs typeface="Arial" panose="020B0604020202020204" pitchFamily="34" charset="0"/>
              </a:rPr>
              <a:t> </a:t>
            </a:r>
            <a:r>
              <a:rPr lang="en-GB" sz="1600" noProof="0" dirty="0">
                <a:solidFill>
                  <a:schemeClr val="accent1"/>
                </a:solidFill>
                <a:latin typeface="Arial" panose="020B0604020202020204" pitchFamily="34" charset="0"/>
                <a:cs typeface="Arial" panose="020B0604020202020204" pitchFamily="34" charset="0"/>
              </a:rPr>
              <a:t>in patients with compensated, decompensated, and recompensated ACLD to determine their impact on </a:t>
            </a:r>
            <a:br>
              <a:rPr lang="en-GB" sz="1600" noProof="0" dirty="0">
                <a:solidFill>
                  <a:schemeClr val="accent1"/>
                </a:solidFill>
                <a:latin typeface="Arial" panose="020B0604020202020204" pitchFamily="34" charset="0"/>
                <a:cs typeface="Arial" panose="020B0604020202020204" pitchFamily="34" charset="0"/>
              </a:rPr>
            </a:br>
            <a:r>
              <a:rPr lang="en-GB" sz="1600" noProof="0" dirty="0">
                <a:solidFill>
                  <a:schemeClr val="accent1"/>
                </a:solidFill>
                <a:latin typeface="Arial" panose="020B0604020202020204" pitchFamily="34" charset="0"/>
                <a:cs typeface="Arial" panose="020B0604020202020204" pitchFamily="34" charset="0"/>
              </a:rPr>
              <a:t>clinical transitions</a:t>
            </a:r>
            <a:endParaRPr lang="en-GB" sz="1600" noProof="0" dirty="0"/>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826B6A"/>
                </a:highlight>
                <a:latin typeface="Arial" panose="020B0604020202020204" pitchFamily="34" charset="0"/>
                <a:cs typeface="Arial" panose="020B0604020202020204" pitchFamily="34" charset="0"/>
              </a:rPr>
              <a:t>METHODS</a:t>
            </a:r>
          </a:p>
        </p:txBody>
      </p:sp>
      <p:sp>
        <p:nvSpPr>
          <p:cNvPr id="9" name="Rectangle 8">
            <a:extLst>
              <a:ext uri="{FF2B5EF4-FFF2-40B4-BE49-F238E27FC236}">
                <a16:creationId xmlns:a16="http://schemas.microsoft.com/office/drawing/2014/main" id="{B7699BA0-A5A6-395C-35F0-2A60427C1640}"/>
              </a:ext>
            </a:extLst>
          </p:cNvPr>
          <p:cNvSpPr/>
          <p:nvPr/>
        </p:nvSpPr>
        <p:spPr>
          <a:xfrm>
            <a:off x="6867003" y="1595486"/>
            <a:ext cx="3550077" cy="55671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solidFill>
                  <a:schemeClr val="bg1"/>
                </a:solidFill>
                <a:latin typeface="Arial" panose="020B0604020202020204"/>
              </a:rPr>
              <a:t>Prospective 2-centre study </a:t>
            </a:r>
            <a:br>
              <a:rPr lang="en-GB" sz="1400" b="1" noProof="0" dirty="0">
                <a:solidFill>
                  <a:schemeClr val="bg1"/>
                </a:solidFill>
                <a:latin typeface="Arial" panose="020B0604020202020204"/>
              </a:rPr>
            </a:br>
            <a:r>
              <a:rPr lang="en-GB" sz="1400" noProof="0" dirty="0">
                <a:solidFill>
                  <a:schemeClr val="bg1"/>
                </a:solidFill>
                <a:latin typeface="Arial" panose="020B0604020202020204"/>
              </a:rPr>
              <a:t>(Vienna/Braga, 2017–2024)</a:t>
            </a:r>
            <a:endParaRPr lang="en-GB" sz="1400" noProof="0" dirty="0"/>
          </a:p>
        </p:txBody>
      </p:sp>
      <p:sp>
        <p:nvSpPr>
          <p:cNvPr id="14" name="Oval 13">
            <a:extLst>
              <a:ext uri="{FF2B5EF4-FFF2-40B4-BE49-F238E27FC236}">
                <a16:creationId xmlns:a16="http://schemas.microsoft.com/office/drawing/2014/main" id="{A78510B7-848C-C669-E2C8-606D21176E5A}"/>
              </a:ext>
            </a:extLst>
          </p:cNvPr>
          <p:cNvSpPr/>
          <p:nvPr/>
        </p:nvSpPr>
        <p:spPr>
          <a:xfrm>
            <a:off x="6384193" y="1477253"/>
            <a:ext cx="784361" cy="77623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7" name="Connector: Elbow 16">
            <a:extLst>
              <a:ext uri="{FF2B5EF4-FFF2-40B4-BE49-F238E27FC236}">
                <a16:creationId xmlns:a16="http://schemas.microsoft.com/office/drawing/2014/main" id="{4C577F6D-7A70-312A-FF89-F6EAFFBB9DEB}"/>
              </a:ext>
            </a:extLst>
          </p:cNvPr>
          <p:cNvCxnSpPr>
            <a:cxnSpLocks/>
            <a:stCxn id="34" idx="2"/>
            <a:endCxn id="18" idx="0"/>
          </p:cNvCxnSpPr>
          <p:nvPr/>
        </p:nvCxnSpPr>
        <p:spPr>
          <a:xfrm rot="5400000">
            <a:off x="7510570" y="2333147"/>
            <a:ext cx="574148" cy="1692608"/>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318B834-EC4F-25A4-FCAD-3A7C798247BA}"/>
              </a:ext>
            </a:extLst>
          </p:cNvPr>
          <p:cNvSpPr/>
          <p:nvPr/>
        </p:nvSpPr>
        <p:spPr>
          <a:xfrm flipH="1">
            <a:off x="5846467" y="3466525"/>
            <a:ext cx="2209746" cy="527600"/>
          </a:xfrm>
          <a:prstGeom prst="rect">
            <a:avLst/>
          </a:prstGeom>
          <a:solidFill>
            <a:schemeClr val="accent5">
              <a:lumMod val="40000"/>
              <a:lumOff val="6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accent1"/>
                </a:solidFill>
                <a:latin typeface="Arial" panose="020B0604020202020204"/>
              </a:rPr>
              <a:t>Compensated ACLD</a:t>
            </a:r>
            <a:br>
              <a:rPr lang="en-GB" sz="1300" b="1" noProof="0" dirty="0">
                <a:solidFill>
                  <a:schemeClr val="accent1"/>
                </a:solidFill>
                <a:latin typeface="Arial" panose="020B0604020202020204"/>
              </a:rPr>
            </a:br>
            <a:r>
              <a:rPr lang="en-GB" sz="1300" noProof="0" dirty="0">
                <a:solidFill>
                  <a:schemeClr val="accent1"/>
                </a:solidFill>
                <a:latin typeface="Arial" panose="020B0604020202020204"/>
              </a:rPr>
              <a:t>(n=273) </a:t>
            </a:r>
          </a:p>
        </p:txBody>
      </p:sp>
      <p:cxnSp>
        <p:nvCxnSpPr>
          <p:cNvPr id="19" name="Connector: Elbow 18">
            <a:extLst>
              <a:ext uri="{FF2B5EF4-FFF2-40B4-BE49-F238E27FC236}">
                <a16:creationId xmlns:a16="http://schemas.microsoft.com/office/drawing/2014/main" id="{8B530357-C299-8052-6A3E-83B771C9F2C3}"/>
              </a:ext>
            </a:extLst>
          </p:cNvPr>
          <p:cNvCxnSpPr>
            <a:cxnSpLocks/>
            <a:stCxn id="34" idx="2"/>
            <a:endCxn id="47" idx="0"/>
          </p:cNvCxnSpPr>
          <p:nvPr/>
        </p:nvCxnSpPr>
        <p:spPr>
          <a:xfrm rot="16200000" flipH="1">
            <a:off x="9233151" y="2303173"/>
            <a:ext cx="576089" cy="1754495"/>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3D38E3E-8842-2972-696F-059BF6F670A1}"/>
              </a:ext>
            </a:extLst>
          </p:cNvPr>
          <p:cNvSpPr/>
          <p:nvPr/>
        </p:nvSpPr>
        <p:spPr>
          <a:xfrm>
            <a:off x="5389192" y="3413001"/>
            <a:ext cx="658212" cy="65138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24" name="Group 23">
            <a:extLst>
              <a:ext uri="{FF2B5EF4-FFF2-40B4-BE49-F238E27FC236}">
                <a16:creationId xmlns:a16="http://schemas.microsoft.com/office/drawing/2014/main" id="{1D94ED5D-89ED-E210-E4DA-C645C86147FA}"/>
              </a:ext>
            </a:extLst>
          </p:cNvPr>
          <p:cNvGrpSpPr/>
          <p:nvPr/>
        </p:nvGrpSpPr>
        <p:grpSpPr>
          <a:xfrm>
            <a:off x="5517028" y="3563533"/>
            <a:ext cx="460719" cy="370869"/>
            <a:chOff x="6676480" y="3913730"/>
            <a:chExt cx="886568" cy="603248"/>
          </a:xfrm>
        </p:grpSpPr>
        <p:sp>
          <p:nvSpPr>
            <p:cNvPr id="25" name="Freeform: Shape 24">
              <a:extLst>
                <a:ext uri="{FF2B5EF4-FFF2-40B4-BE49-F238E27FC236}">
                  <a16:creationId xmlns:a16="http://schemas.microsoft.com/office/drawing/2014/main" id="{3CA3FAFA-F231-CA84-3188-880B8F6D2E64}"/>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accent5"/>
            </a:solidFill>
            <a:ln w="818" cap="flat">
              <a:solidFill>
                <a:schemeClr val="accent5">
                  <a:lumMod val="40000"/>
                  <a:lumOff val="60000"/>
                </a:schemeClr>
              </a:solidFill>
              <a:prstDash val="solid"/>
              <a:miter/>
            </a:ln>
          </p:spPr>
          <p:txBody>
            <a:bodyPr/>
            <a:lstStyle/>
            <a:p>
              <a:endParaRPr lang="en-GB" noProof="0" dirty="0"/>
            </a:p>
          </p:txBody>
        </p:sp>
        <p:sp>
          <p:nvSpPr>
            <p:cNvPr id="26" name="Freeform: Shape 25">
              <a:extLst>
                <a:ext uri="{FF2B5EF4-FFF2-40B4-BE49-F238E27FC236}">
                  <a16:creationId xmlns:a16="http://schemas.microsoft.com/office/drawing/2014/main" id="{53361472-5E84-4A42-183E-2462B1CADAFC}"/>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accent5"/>
            </a:solidFill>
            <a:ln w="818" cap="flat">
              <a:noFill/>
              <a:prstDash val="solid"/>
              <a:miter/>
            </a:ln>
          </p:spPr>
          <p:txBody>
            <a:bodyPr/>
            <a:lstStyle/>
            <a:p>
              <a:endParaRPr lang="en-GB" noProof="0" dirty="0"/>
            </a:p>
          </p:txBody>
        </p:sp>
        <p:sp>
          <p:nvSpPr>
            <p:cNvPr id="27" name="Freeform: Shape 26">
              <a:extLst>
                <a:ext uri="{FF2B5EF4-FFF2-40B4-BE49-F238E27FC236}">
                  <a16:creationId xmlns:a16="http://schemas.microsoft.com/office/drawing/2014/main" id="{D2F58CB0-6760-8C9D-C3F8-E528B65754FC}"/>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5">
                <a:lumMod val="40000"/>
                <a:lumOff val="60000"/>
              </a:schemeClr>
            </a:solidFill>
            <a:ln w="818" cap="flat">
              <a:noFill/>
              <a:prstDash val="solid"/>
              <a:miter/>
            </a:ln>
          </p:spPr>
          <p:txBody>
            <a:bodyPr/>
            <a:lstStyle/>
            <a:p>
              <a:endParaRPr lang="en-GB" noProof="0" dirty="0"/>
            </a:p>
          </p:txBody>
        </p:sp>
        <p:sp>
          <p:nvSpPr>
            <p:cNvPr id="28" name="Freeform: Shape 27">
              <a:extLst>
                <a:ext uri="{FF2B5EF4-FFF2-40B4-BE49-F238E27FC236}">
                  <a16:creationId xmlns:a16="http://schemas.microsoft.com/office/drawing/2014/main" id="{772FD536-138F-1B86-E91A-9BD54103391A}"/>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accent5"/>
            </a:solidFill>
            <a:ln w="818" cap="flat">
              <a:noFill/>
              <a:prstDash val="solid"/>
              <a:miter/>
            </a:ln>
          </p:spPr>
          <p:txBody>
            <a:bodyPr/>
            <a:lstStyle/>
            <a:p>
              <a:endParaRPr lang="en-GB" noProof="0" dirty="0"/>
            </a:p>
          </p:txBody>
        </p:sp>
        <p:sp>
          <p:nvSpPr>
            <p:cNvPr id="29" name="Freeform: Shape 28">
              <a:extLst>
                <a:ext uri="{FF2B5EF4-FFF2-40B4-BE49-F238E27FC236}">
                  <a16:creationId xmlns:a16="http://schemas.microsoft.com/office/drawing/2014/main" id="{53053D5D-43FB-F08F-E104-9DAD55D7D119}"/>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5">
                <a:lumMod val="40000"/>
                <a:lumOff val="60000"/>
              </a:schemeClr>
            </a:solidFill>
            <a:ln w="818" cap="flat">
              <a:noFill/>
              <a:prstDash val="solid"/>
              <a:miter/>
            </a:ln>
          </p:spPr>
          <p:txBody>
            <a:bodyPr/>
            <a:lstStyle/>
            <a:p>
              <a:endParaRPr lang="en-GB" noProof="0" dirty="0"/>
            </a:p>
          </p:txBody>
        </p:sp>
      </p:grpSp>
      <p:sp>
        <p:nvSpPr>
          <p:cNvPr id="34" name="Rectangle 33">
            <a:extLst>
              <a:ext uri="{FF2B5EF4-FFF2-40B4-BE49-F238E27FC236}">
                <a16:creationId xmlns:a16="http://schemas.microsoft.com/office/drawing/2014/main" id="{B8C7FDDE-6853-2CC6-B779-A4B3595FCE03}"/>
              </a:ext>
            </a:extLst>
          </p:cNvPr>
          <p:cNvSpPr/>
          <p:nvPr/>
        </p:nvSpPr>
        <p:spPr>
          <a:xfrm>
            <a:off x="7718662" y="2386175"/>
            <a:ext cx="1850572" cy="506202"/>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tx2"/>
                </a:solidFill>
                <a:latin typeface="Arial" panose="020B0604020202020204"/>
              </a:rPr>
              <a:t>Patients with ACLD</a:t>
            </a:r>
            <a:br>
              <a:rPr lang="en-GB" sz="1300" b="1" noProof="0" dirty="0">
                <a:solidFill>
                  <a:schemeClr val="tx2"/>
                </a:solidFill>
                <a:latin typeface="Arial" panose="020B0604020202020204"/>
              </a:rPr>
            </a:br>
            <a:r>
              <a:rPr lang="en-GB" sz="1300" noProof="0" dirty="0">
                <a:solidFill>
                  <a:schemeClr val="tx2"/>
                </a:solidFill>
                <a:latin typeface="Arial" panose="020B0604020202020204"/>
              </a:rPr>
              <a:t>(n=472)</a:t>
            </a:r>
            <a:endParaRPr kumimoji="0" lang="en-GB" sz="1300" i="0" u="none" strike="noStrike" kern="1200" cap="none" spc="0" normalizeH="0" baseline="30000" noProof="0" dirty="0">
              <a:ln>
                <a:noFill/>
              </a:ln>
              <a:solidFill>
                <a:schemeClr val="tx2"/>
              </a:solidFill>
              <a:effectLst/>
              <a:uLnTx/>
              <a:uFillTx/>
              <a:latin typeface="Arial" panose="020B0604020202020204"/>
              <a:ea typeface="+mn-ea"/>
              <a:cs typeface="+mn-cs"/>
            </a:endParaRPr>
          </a:p>
        </p:txBody>
      </p:sp>
      <p:cxnSp>
        <p:nvCxnSpPr>
          <p:cNvPr id="42" name="Straight Arrow Connector 41">
            <a:extLst>
              <a:ext uri="{FF2B5EF4-FFF2-40B4-BE49-F238E27FC236}">
                <a16:creationId xmlns:a16="http://schemas.microsoft.com/office/drawing/2014/main" id="{D73443A9-011D-116B-D409-6DAF25BE49F8}"/>
              </a:ext>
            </a:extLst>
          </p:cNvPr>
          <p:cNvCxnSpPr>
            <a:cxnSpLocks/>
            <a:stCxn id="9" idx="2"/>
            <a:endCxn id="34" idx="0"/>
          </p:cNvCxnSpPr>
          <p:nvPr/>
        </p:nvCxnSpPr>
        <p:spPr>
          <a:xfrm>
            <a:off x="8642042" y="2152203"/>
            <a:ext cx="1906" cy="23397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2B2099B8-7155-3130-1DCC-5C6D537D71C7}"/>
              </a:ext>
            </a:extLst>
          </p:cNvPr>
          <p:cNvSpPr/>
          <p:nvPr/>
        </p:nvSpPr>
        <p:spPr>
          <a:xfrm flipH="1">
            <a:off x="9293570" y="3468466"/>
            <a:ext cx="2209746" cy="527600"/>
          </a:xfrm>
          <a:prstGeom prst="rect">
            <a:avLst/>
          </a:prstGeom>
          <a:solidFill>
            <a:schemeClr val="accent5">
              <a:lumMod val="60000"/>
              <a:lumOff val="4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bg1"/>
                </a:solidFill>
                <a:latin typeface="Arial" panose="020B0604020202020204"/>
              </a:rPr>
              <a:t>Decompensated ACLD</a:t>
            </a:r>
            <a:br>
              <a:rPr lang="en-GB" sz="1300" b="1" noProof="0" dirty="0">
                <a:solidFill>
                  <a:schemeClr val="bg1"/>
                </a:solidFill>
                <a:latin typeface="Arial" panose="020B0604020202020204"/>
              </a:rPr>
            </a:br>
            <a:r>
              <a:rPr lang="en-GB" sz="1300" noProof="0" dirty="0">
                <a:solidFill>
                  <a:schemeClr val="bg1"/>
                </a:solidFill>
                <a:latin typeface="Arial" panose="020B0604020202020204"/>
              </a:rPr>
              <a:t>(n=199) </a:t>
            </a:r>
          </a:p>
        </p:txBody>
      </p:sp>
      <p:sp>
        <p:nvSpPr>
          <p:cNvPr id="48" name="Oval 47">
            <a:extLst>
              <a:ext uri="{FF2B5EF4-FFF2-40B4-BE49-F238E27FC236}">
                <a16:creationId xmlns:a16="http://schemas.microsoft.com/office/drawing/2014/main" id="{39AC4CF0-B181-A848-F962-9BC5F89EF17F}"/>
              </a:ext>
            </a:extLst>
          </p:cNvPr>
          <p:cNvSpPr/>
          <p:nvPr/>
        </p:nvSpPr>
        <p:spPr>
          <a:xfrm>
            <a:off x="8836295" y="3414942"/>
            <a:ext cx="658212" cy="65138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49" name="Group 48">
            <a:extLst>
              <a:ext uri="{FF2B5EF4-FFF2-40B4-BE49-F238E27FC236}">
                <a16:creationId xmlns:a16="http://schemas.microsoft.com/office/drawing/2014/main" id="{28D30370-6EFD-C89F-D02F-05C969AAAECD}"/>
              </a:ext>
            </a:extLst>
          </p:cNvPr>
          <p:cNvGrpSpPr/>
          <p:nvPr/>
        </p:nvGrpSpPr>
        <p:grpSpPr>
          <a:xfrm>
            <a:off x="8964131" y="3565474"/>
            <a:ext cx="460719" cy="370869"/>
            <a:chOff x="6676480" y="3913730"/>
            <a:chExt cx="886568" cy="603248"/>
          </a:xfrm>
        </p:grpSpPr>
        <p:sp>
          <p:nvSpPr>
            <p:cNvPr id="50" name="Freeform: Shape 49">
              <a:extLst>
                <a:ext uri="{FF2B5EF4-FFF2-40B4-BE49-F238E27FC236}">
                  <a16:creationId xmlns:a16="http://schemas.microsoft.com/office/drawing/2014/main" id="{92C8EB21-85E0-8825-3E54-E0FC9A24809D}"/>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accent5"/>
            </a:solidFill>
            <a:ln w="818" cap="flat">
              <a:solidFill>
                <a:schemeClr val="accent5">
                  <a:lumMod val="40000"/>
                  <a:lumOff val="60000"/>
                </a:schemeClr>
              </a:solidFill>
              <a:prstDash val="solid"/>
              <a:miter/>
            </a:ln>
          </p:spPr>
          <p:txBody>
            <a:bodyPr/>
            <a:lstStyle/>
            <a:p>
              <a:endParaRPr lang="en-GB" noProof="0" dirty="0"/>
            </a:p>
          </p:txBody>
        </p:sp>
        <p:sp>
          <p:nvSpPr>
            <p:cNvPr id="51" name="Freeform: Shape 50">
              <a:extLst>
                <a:ext uri="{FF2B5EF4-FFF2-40B4-BE49-F238E27FC236}">
                  <a16:creationId xmlns:a16="http://schemas.microsoft.com/office/drawing/2014/main" id="{13A295D8-39D6-E1D9-5DAE-2FA756479347}"/>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accent5"/>
            </a:solidFill>
            <a:ln w="818" cap="flat">
              <a:noFill/>
              <a:prstDash val="solid"/>
              <a:miter/>
            </a:ln>
          </p:spPr>
          <p:txBody>
            <a:bodyPr/>
            <a:lstStyle/>
            <a:p>
              <a:endParaRPr lang="en-GB" noProof="0" dirty="0"/>
            </a:p>
          </p:txBody>
        </p:sp>
        <p:sp>
          <p:nvSpPr>
            <p:cNvPr id="52" name="Freeform: Shape 51">
              <a:extLst>
                <a:ext uri="{FF2B5EF4-FFF2-40B4-BE49-F238E27FC236}">
                  <a16:creationId xmlns:a16="http://schemas.microsoft.com/office/drawing/2014/main" id="{2DC72A9F-7E58-1669-4600-FB676ECCBACA}"/>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5">
                <a:lumMod val="40000"/>
                <a:lumOff val="60000"/>
              </a:schemeClr>
            </a:solidFill>
            <a:ln w="818" cap="flat">
              <a:noFill/>
              <a:prstDash val="solid"/>
              <a:miter/>
            </a:ln>
          </p:spPr>
          <p:txBody>
            <a:bodyPr/>
            <a:lstStyle/>
            <a:p>
              <a:endParaRPr lang="en-GB" noProof="0" dirty="0"/>
            </a:p>
          </p:txBody>
        </p:sp>
        <p:sp>
          <p:nvSpPr>
            <p:cNvPr id="53" name="Freeform: Shape 52">
              <a:extLst>
                <a:ext uri="{FF2B5EF4-FFF2-40B4-BE49-F238E27FC236}">
                  <a16:creationId xmlns:a16="http://schemas.microsoft.com/office/drawing/2014/main" id="{1392839E-16AB-746F-ABB3-4895B53187A8}"/>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accent5"/>
            </a:solidFill>
            <a:ln w="818" cap="flat">
              <a:noFill/>
              <a:prstDash val="solid"/>
              <a:miter/>
            </a:ln>
          </p:spPr>
          <p:txBody>
            <a:bodyPr/>
            <a:lstStyle/>
            <a:p>
              <a:endParaRPr lang="en-GB" noProof="0" dirty="0"/>
            </a:p>
          </p:txBody>
        </p:sp>
        <p:sp>
          <p:nvSpPr>
            <p:cNvPr id="54" name="Freeform: Shape 53">
              <a:extLst>
                <a:ext uri="{FF2B5EF4-FFF2-40B4-BE49-F238E27FC236}">
                  <a16:creationId xmlns:a16="http://schemas.microsoft.com/office/drawing/2014/main" id="{C0B6AFD2-9B8E-73BA-06BE-FE123F3ABE7C}"/>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5">
                <a:lumMod val="40000"/>
                <a:lumOff val="60000"/>
              </a:schemeClr>
            </a:solidFill>
            <a:ln w="818" cap="flat">
              <a:noFill/>
              <a:prstDash val="solid"/>
              <a:miter/>
            </a:ln>
          </p:spPr>
          <p:txBody>
            <a:bodyPr/>
            <a:lstStyle/>
            <a:p>
              <a:endParaRPr lang="en-GB" noProof="0" dirty="0"/>
            </a:p>
          </p:txBody>
        </p:sp>
      </p:grpSp>
      <p:cxnSp>
        <p:nvCxnSpPr>
          <p:cNvPr id="58" name="Straight Connector 57">
            <a:extLst>
              <a:ext uri="{FF2B5EF4-FFF2-40B4-BE49-F238E27FC236}">
                <a16:creationId xmlns:a16="http://schemas.microsoft.com/office/drawing/2014/main" id="{A9817C40-F379-5B0F-387F-34E177DBF630}"/>
              </a:ext>
            </a:extLst>
          </p:cNvPr>
          <p:cNvCxnSpPr>
            <a:cxnSpLocks/>
          </p:cNvCxnSpPr>
          <p:nvPr/>
        </p:nvCxnSpPr>
        <p:spPr>
          <a:xfrm>
            <a:off x="8808682" y="4900963"/>
            <a:ext cx="928996" cy="0"/>
          </a:xfrm>
          <a:prstGeom prst="line">
            <a:avLst/>
          </a:prstGeom>
          <a:ln w="28575">
            <a:solidFill>
              <a:schemeClr val="accent5"/>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4BACDBF-E03F-E9A2-9882-49B728EFC9D9}"/>
              </a:ext>
            </a:extLst>
          </p:cNvPr>
          <p:cNvSpPr/>
          <p:nvPr/>
        </p:nvSpPr>
        <p:spPr>
          <a:xfrm>
            <a:off x="5616616" y="5037946"/>
            <a:ext cx="3977475" cy="983920"/>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300" b="1" noProof="0" dirty="0">
              <a:solidFill>
                <a:schemeClr val="accent5"/>
              </a:solidFill>
              <a:latin typeface="Arial" panose="020B0604020202020204"/>
            </a:endParaRPr>
          </a:p>
          <a:p>
            <a:pPr algn="ctr">
              <a:defRPr/>
            </a:pPr>
            <a:endParaRPr lang="en-GB" sz="1300" b="1" noProof="0" dirty="0">
              <a:solidFill>
                <a:schemeClr val="tx2"/>
              </a:solidFill>
              <a:latin typeface="Arial" panose="020B0604020202020204"/>
            </a:endParaRPr>
          </a:p>
          <a:p>
            <a:pPr algn="ctr">
              <a:defRPr/>
            </a:pPr>
            <a:r>
              <a:rPr lang="en-GB" sz="1300" b="1" noProof="0" dirty="0">
                <a:solidFill>
                  <a:schemeClr val="tx2"/>
                </a:solidFill>
                <a:latin typeface="Arial" panose="020B0604020202020204"/>
              </a:rPr>
              <a:t>Multi-state model</a:t>
            </a:r>
            <a:r>
              <a:rPr lang="en-GB" sz="1400" b="1" baseline="30000" noProof="0" dirty="0">
                <a:solidFill>
                  <a:schemeClr val="accent1"/>
                </a:solidFill>
                <a:latin typeface="Arial" panose="020B0604020202020204" pitchFamily="34" charset="0"/>
                <a:cs typeface="Arial" panose="020B0604020202020204" pitchFamily="34" charset="0"/>
              </a:rPr>
              <a:t>†</a:t>
            </a:r>
            <a:r>
              <a:rPr lang="en-GB" sz="1300" b="1" noProof="0" dirty="0">
                <a:solidFill>
                  <a:schemeClr val="tx2"/>
                </a:solidFill>
                <a:latin typeface="Arial" panose="020B0604020202020204"/>
              </a:rPr>
              <a:t> and Bayesian joint </a:t>
            </a:r>
            <a:br>
              <a:rPr lang="en-GB" sz="1300" b="1" noProof="0" dirty="0">
                <a:solidFill>
                  <a:schemeClr val="tx2"/>
                </a:solidFill>
                <a:latin typeface="Arial" panose="020B0604020202020204"/>
              </a:rPr>
            </a:br>
            <a:r>
              <a:rPr lang="en-GB" sz="1300" b="1" noProof="0" dirty="0">
                <a:solidFill>
                  <a:schemeClr val="tx2"/>
                </a:solidFill>
                <a:latin typeface="Arial" panose="020B0604020202020204"/>
              </a:rPr>
              <a:t>modelling framework </a:t>
            </a:r>
          </a:p>
          <a:p>
            <a:pPr algn="ctr">
              <a:defRPr/>
            </a:pPr>
            <a:r>
              <a:rPr lang="en-GB" sz="1300" noProof="0" dirty="0">
                <a:solidFill>
                  <a:schemeClr val="tx2"/>
                </a:solidFill>
                <a:latin typeface="Arial" panose="020B0604020202020204"/>
              </a:rPr>
              <a:t>(Cox regression</a:t>
            </a:r>
            <a:r>
              <a:rPr lang="en-GB" sz="1400" baseline="30000" noProof="0" dirty="0">
                <a:solidFill>
                  <a:schemeClr val="accent1"/>
                </a:solidFill>
                <a:latin typeface="Arial" panose="020B0604020202020204" pitchFamily="34" charset="0"/>
                <a:cs typeface="Arial" panose="020B0604020202020204" pitchFamily="34" charset="0"/>
              </a:rPr>
              <a:t>‡</a:t>
            </a:r>
            <a:r>
              <a:rPr lang="en-GB" sz="1300" noProof="0" dirty="0">
                <a:solidFill>
                  <a:schemeClr val="tx2"/>
                </a:solidFill>
                <a:latin typeface="Arial" panose="020B0604020202020204"/>
              </a:rPr>
              <a:t>)</a:t>
            </a:r>
          </a:p>
          <a:p>
            <a:pPr algn="ctr">
              <a:defRPr/>
            </a:pPr>
            <a:br>
              <a:rPr lang="en-GB" sz="1300" b="1" noProof="0" dirty="0">
                <a:solidFill>
                  <a:schemeClr val="tx2"/>
                </a:solidFill>
                <a:latin typeface="Arial" panose="020B0604020202020204"/>
              </a:rPr>
            </a:br>
            <a:endParaRPr lang="en-GB" sz="1300" baseline="30000" noProof="0" dirty="0">
              <a:solidFill>
                <a:schemeClr val="tx2"/>
              </a:solidFill>
              <a:latin typeface="Arial" panose="020B0604020202020204"/>
            </a:endParaRPr>
          </a:p>
        </p:txBody>
      </p:sp>
      <p:sp>
        <p:nvSpPr>
          <p:cNvPr id="60" name="Rectangle 59">
            <a:extLst>
              <a:ext uri="{FF2B5EF4-FFF2-40B4-BE49-F238E27FC236}">
                <a16:creationId xmlns:a16="http://schemas.microsoft.com/office/drawing/2014/main" id="{9C07D76E-2BAC-32BD-38EF-0A123D1E66B7}"/>
              </a:ext>
            </a:extLst>
          </p:cNvPr>
          <p:cNvSpPr/>
          <p:nvPr/>
        </p:nvSpPr>
        <p:spPr>
          <a:xfrm>
            <a:off x="6621918" y="4662570"/>
            <a:ext cx="2356487" cy="506202"/>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300" b="1" noProof="0" dirty="0">
                <a:solidFill>
                  <a:schemeClr val="bg1"/>
                </a:solidFill>
                <a:latin typeface="Arial" panose="020B0604020202020204"/>
              </a:rPr>
              <a:t>Longitudinal </a:t>
            </a:r>
            <a:br>
              <a:rPr lang="en-GB" sz="1300" b="1" noProof="0" dirty="0">
                <a:solidFill>
                  <a:schemeClr val="bg1"/>
                </a:solidFill>
                <a:latin typeface="Arial" panose="020B0604020202020204"/>
              </a:rPr>
            </a:br>
            <a:r>
              <a:rPr lang="en-GB" sz="1300" b="1" noProof="0" dirty="0">
                <a:solidFill>
                  <a:schemeClr val="bg1"/>
                </a:solidFill>
                <a:latin typeface="Arial" panose="020B0604020202020204"/>
              </a:rPr>
              <a:t>biomarker trajectories*</a:t>
            </a:r>
            <a:endParaRPr lang="en-GB" sz="1300" b="1" baseline="30000" noProof="0" dirty="0">
              <a:solidFill>
                <a:schemeClr val="bg1"/>
              </a:solidFill>
              <a:latin typeface="Arial" panose="020B0604020202020204"/>
            </a:endParaRPr>
          </a:p>
        </p:txBody>
      </p:sp>
      <p:cxnSp>
        <p:nvCxnSpPr>
          <p:cNvPr id="61" name="Connector: Elbow 60">
            <a:extLst>
              <a:ext uri="{FF2B5EF4-FFF2-40B4-BE49-F238E27FC236}">
                <a16:creationId xmlns:a16="http://schemas.microsoft.com/office/drawing/2014/main" id="{CAC9F57F-841D-D37A-86A5-65AF58B64254}"/>
              </a:ext>
            </a:extLst>
          </p:cNvPr>
          <p:cNvCxnSpPr>
            <a:cxnSpLocks/>
            <a:stCxn id="18" idx="2"/>
          </p:cNvCxnSpPr>
          <p:nvPr/>
        </p:nvCxnSpPr>
        <p:spPr>
          <a:xfrm rot="16200000" flipH="1">
            <a:off x="7459231" y="3486234"/>
            <a:ext cx="672559" cy="1688340"/>
          </a:xfrm>
          <a:prstGeom prst="bentConnector3">
            <a:avLst>
              <a:gd name="adj1" fmla="val 51015"/>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0CA6162A-CCB2-A220-10E3-43E21BAD540C}"/>
              </a:ext>
            </a:extLst>
          </p:cNvPr>
          <p:cNvCxnSpPr>
            <a:cxnSpLocks/>
            <a:stCxn id="47" idx="2"/>
          </p:cNvCxnSpPr>
          <p:nvPr/>
        </p:nvCxnSpPr>
        <p:spPr>
          <a:xfrm rot="5400000">
            <a:off x="9183753" y="3451994"/>
            <a:ext cx="670618" cy="1758763"/>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134699B-D883-19A5-9936-823B00796893}"/>
              </a:ext>
            </a:extLst>
          </p:cNvPr>
          <p:cNvSpPr/>
          <p:nvPr/>
        </p:nvSpPr>
        <p:spPr>
          <a:xfrm>
            <a:off x="6138325" y="4585990"/>
            <a:ext cx="658212" cy="6513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64" name="Graphic 63">
            <a:extLst>
              <a:ext uri="{FF2B5EF4-FFF2-40B4-BE49-F238E27FC236}">
                <a16:creationId xmlns:a16="http://schemas.microsoft.com/office/drawing/2014/main" id="{252EC619-9D38-F2E9-CF30-4DC6940646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1211" y="4695432"/>
            <a:ext cx="407921" cy="407921"/>
          </a:xfrm>
          <a:prstGeom prst="rect">
            <a:avLst/>
          </a:prstGeom>
        </p:spPr>
      </p:pic>
      <p:sp>
        <p:nvSpPr>
          <p:cNvPr id="74" name="Rectangle 73">
            <a:extLst>
              <a:ext uri="{FF2B5EF4-FFF2-40B4-BE49-F238E27FC236}">
                <a16:creationId xmlns:a16="http://schemas.microsoft.com/office/drawing/2014/main" id="{F0EC3FB7-63BE-9120-EEE4-96BF4454433A}"/>
              </a:ext>
            </a:extLst>
          </p:cNvPr>
          <p:cNvSpPr/>
          <p:nvPr/>
        </p:nvSpPr>
        <p:spPr>
          <a:xfrm>
            <a:off x="9748699" y="4894637"/>
            <a:ext cx="2106274" cy="9032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sz="1200" b="1" noProof="0" dirty="0">
                <a:solidFill>
                  <a:schemeClr val="tx2"/>
                </a:solidFill>
                <a:latin typeface="Arial" panose="020B0604020202020204"/>
              </a:rPr>
              <a:t>At first measurement, </a:t>
            </a:r>
            <a:br>
              <a:rPr lang="en-GB" sz="1200" b="1" noProof="0" dirty="0">
                <a:solidFill>
                  <a:schemeClr val="tx2"/>
                </a:solidFill>
                <a:latin typeface="Arial" panose="020B0604020202020204"/>
              </a:rPr>
            </a:br>
            <a:r>
              <a:rPr lang="en-GB" sz="1200" b="1" noProof="0" dirty="0">
                <a:solidFill>
                  <a:schemeClr val="tx2"/>
                </a:solidFill>
                <a:latin typeface="Arial" panose="020B0604020202020204"/>
              </a:rPr>
              <a:t>with ≥2 consecutive measurements of IL-6, </a:t>
            </a:r>
            <a:r>
              <a:rPr lang="en-GB" sz="1200" b="1" noProof="0" dirty="0" err="1">
                <a:solidFill>
                  <a:schemeClr val="tx2"/>
                </a:solidFill>
                <a:latin typeface="Arial" panose="020B0604020202020204"/>
              </a:rPr>
              <a:t>vWF</a:t>
            </a:r>
            <a:r>
              <a:rPr lang="en-GB" sz="1200" b="1" noProof="0" dirty="0">
                <a:solidFill>
                  <a:schemeClr val="tx2"/>
                </a:solidFill>
                <a:latin typeface="Arial" panose="020B0604020202020204"/>
              </a:rPr>
              <a:t>, and MELD </a:t>
            </a:r>
            <a:br>
              <a:rPr lang="en-GB" sz="1200" noProof="0" dirty="0">
                <a:solidFill>
                  <a:schemeClr val="tx2"/>
                </a:solidFill>
                <a:latin typeface="Arial" panose="020B0604020202020204"/>
              </a:rPr>
            </a:br>
            <a:r>
              <a:rPr lang="en-GB" sz="1200" noProof="0" dirty="0">
                <a:solidFill>
                  <a:schemeClr val="tx2"/>
                </a:solidFill>
                <a:latin typeface="Arial" panose="020B0604020202020204"/>
              </a:rPr>
              <a:t>(≥6 months between the </a:t>
            </a:r>
            <a:br>
              <a:rPr lang="en-GB" sz="1200" noProof="0" dirty="0">
                <a:solidFill>
                  <a:schemeClr val="tx2"/>
                </a:solidFill>
                <a:latin typeface="Arial" panose="020B0604020202020204"/>
              </a:rPr>
            </a:br>
            <a:r>
              <a:rPr lang="en-GB" sz="1200" noProof="0" dirty="0">
                <a:solidFill>
                  <a:schemeClr val="tx2"/>
                </a:solidFill>
                <a:latin typeface="Arial" panose="020B0604020202020204"/>
              </a:rPr>
              <a:t>first and last measurement)</a:t>
            </a:r>
            <a:endParaRPr lang="en-GB" sz="1200" b="1" noProof="0" dirty="0">
              <a:solidFill>
                <a:schemeClr val="tx2"/>
              </a:solidFill>
              <a:latin typeface="Arial" panose="020B0604020202020204"/>
            </a:endParaRPr>
          </a:p>
        </p:txBody>
      </p:sp>
      <p:pic>
        <p:nvPicPr>
          <p:cNvPr id="75" name="Graphic 74">
            <a:extLst>
              <a:ext uri="{FF2B5EF4-FFF2-40B4-BE49-F238E27FC236}">
                <a16:creationId xmlns:a16="http://schemas.microsoft.com/office/drawing/2014/main" id="{0B9D36FA-FD39-B269-F1A1-E25726EC9EB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73877" y="1602251"/>
            <a:ext cx="424662" cy="424662"/>
          </a:xfrm>
          <a:prstGeom prst="rect">
            <a:avLst/>
          </a:prstGeom>
        </p:spPr>
      </p:pic>
      <p:pic>
        <p:nvPicPr>
          <p:cNvPr id="76" name="Graphic 75">
            <a:extLst>
              <a:ext uri="{FF2B5EF4-FFF2-40B4-BE49-F238E27FC236}">
                <a16:creationId xmlns:a16="http://schemas.microsoft.com/office/drawing/2014/main" id="{2D946A19-5D57-0D67-ABFB-946450E409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62229" y="1602251"/>
            <a:ext cx="424662" cy="424662"/>
          </a:xfrm>
          <a:prstGeom prst="rect">
            <a:avLst/>
          </a:prstGeom>
        </p:spPr>
      </p:pic>
      <p:pic>
        <p:nvPicPr>
          <p:cNvPr id="77" name="Graphic 76">
            <a:extLst>
              <a:ext uri="{FF2B5EF4-FFF2-40B4-BE49-F238E27FC236}">
                <a16:creationId xmlns:a16="http://schemas.microsoft.com/office/drawing/2014/main" id="{80C2C6BE-8C9C-62C1-7797-6304DCFC2EE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03651" y="1631898"/>
            <a:ext cx="551731" cy="551731"/>
          </a:xfrm>
          <a:prstGeom prst="rect">
            <a:avLst/>
          </a:prstGeom>
        </p:spPr>
      </p:pic>
      <p:pic>
        <p:nvPicPr>
          <p:cNvPr id="8" name="Picture 7">
            <a:hlinkClick r:id="rId5" action="ppaction://hlinksldjump"/>
            <a:extLst>
              <a:ext uri="{FF2B5EF4-FFF2-40B4-BE49-F238E27FC236}">
                <a16:creationId xmlns:a16="http://schemas.microsoft.com/office/drawing/2014/main" id="{511605F1-C6DB-E6DB-C475-87A3AA4102D9}"/>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46162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90A4E-3161-7560-16EF-836FFDE67DA9}"/>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F63CC55-2960-0BCF-63DF-BD90CF00531E}"/>
              </a:ext>
            </a:extLst>
          </p:cNvPr>
          <p:cNvSpPr txBox="1">
            <a:spLocks/>
          </p:cNvSpPr>
          <p:nvPr/>
        </p:nvSpPr>
        <p:spPr>
          <a:xfrm>
            <a:off x="132554" y="4547311"/>
            <a:ext cx="4502946" cy="1818064"/>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CONCLUSIONS</a:t>
            </a:r>
            <a:endParaRPr lang="en-US" sz="2000" dirty="0">
              <a:highlight>
                <a:srgbClr val="826B6A"/>
              </a:highlight>
              <a:latin typeface="Arial" panose="020B0604020202020204" pitchFamily="34" charset="0"/>
              <a:cs typeface="Arial" panose="020B0604020202020204" pitchFamily="34" charset="0"/>
            </a:endParaRPr>
          </a:p>
          <a:p>
            <a:pPr>
              <a:lnSpc>
                <a:spcPct val="100000"/>
              </a:lnSpc>
              <a:spcBef>
                <a:spcPts val="600"/>
              </a:spcBef>
            </a:pPr>
            <a:r>
              <a:rPr lang="en-US" sz="1600" dirty="0">
                <a:latin typeface="Arial" panose="020B0604020202020204" pitchFamily="34" charset="0"/>
                <a:cs typeface="Arial" panose="020B0604020202020204" pitchFamily="34" charset="0"/>
              </a:rPr>
              <a:t>Increased IL-6 and vWF levels are associated with liver disease progression, independently of hepatic dysfunction</a:t>
            </a:r>
          </a:p>
          <a:p>
            <a:pPr>
              <a:lnSpc>
                <a:spcPct val="100000"/>
              </a:lnSpc>
              <a:spcBef>
                <a:spcPts val="600"/>
              </a:spcBef>
            </a:pPr>
            <a:r>
              <a:rPr lang="en-US" sz="1600" dirty="0">
                <a:latin typeface="Arial" panose="020B0604020202020204" pitchFamily="34" charset="0"/>
                <a:cs typeface="Arial" panose="020B0604020202020204" pitchFamily="34" charset="0"/>
              </a:rPr>
              <a:t>Rising vWF levels predict progression to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first decompensation in ACLD</a:t>
            </a:r>
          </a:p>
        </p:txBody>
      </p:sp>
      <p:sp>
        <p:nvSpPr>
          <p:cNvPr id="11" name="Content Placeholder 1">
            <a:extLst>
              <a:ext uri="{FF2B5EF4-FFF2-40B4-BE49-F238E27FC236}">
                <a16:creationId xmlns:a16="http://schemas.microsoft.com/office/drawing/2014/main" id="{A956F7F8-E9E9-0E60-15DA-D00FBC8753F7}"/>
              </a:ext>
            </a:extLst>
          </p:cNvPr>
          <p:cNvSpPr txBox="1">
            <a:spLocks/>
          </p:cNvSpPr>
          <p:nvPr/>
        </p:nvSpPr>
        <p:spPr>
          <a:xfrm>
            <a:off x="425752" y="998070"/>
            <a:ext cx="5177589" cy="5178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1600" dirty="0">
              <a:solidFill>
                <a:schemeClr val="tx2"/>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dirty="0">
              <a:highlight>
                <a:srgbClr val="826B6A"/>
              </a:highlight>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B9DBD4F-292E-CAAB-03CC-CCF5ABDCC3B9}"/>
              </a:ext>
            </a:extLst>
          </p:cNvPr>
          <p:cNvSpPr>
            <a:spLocks noGrp="1"/>
          </p:cNvSpPr>
          <p:nvPr>
            <p:ph type="title"/>
          </p:nvPr>
        </p:nvSpPr>
        <p:spPr>
          <a:xfrm>
            <a:off x="838200" y="-106179"/>
            <a:ext cx="10515600" cy="838947"/>
          </a:xfrm>
        </p:spPr>
        <p:txBody>
          <a:bodyPr>
            <a:noAutofit/>
          </a:bodyPr>
          <a:lstStyle/>
          <a:p>
            <a:r>
              <a:rPr lang="en-US" dirty="0"/>
              <a:t>Longitudinal trajectories of IL-6 and vWF predict clinical outcomes in advanced chronic liver disease independent of liver function </a:t>
            </a:r>
            <a:endParaRPr lang="en-GB" dirty="0"/>
          </a:p>
        </p:txBody>
      </p:sp>
      <p:sp>
        <p:nvSpPr>
          <p:cNvPr id="6" name="Text Placeholder 3">
            <a:extLst>
              <a:ext uri="{FF2B5EF4-FFF2-40B4-BE49-F238E27FC236}">
                <a16:creationId xmlns:a16="http://schemas.microsoft.com/office/drawing/2014/main" id="{F2692ED7-A825-C54F-AF39-47EAB7D64FC7}"/>
              </a:ext>
            </a:extLst>
          </p:cNvPr>
          <p:cNvSpPr txBox="1">
            <a:spLocks/>
          </p:cNvSpPr>
          <p:nvPr/>
        </p:nvSpPr>
        <p:spPr>
          <a:xfrm>
            <a:off x="190498" y="6394450"/>
            <a:ext cx="5412843"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latin typeface="Arial" panose="020B0604020202020204" pitchFamily="34" charset="0"/>
                <a:cs typeface="Arial" panose="020B0604020202020204" pitchFamily="34" charset="0"/>
              </a:rPr>
            </a:br>
            <a:br>
              <a:rPr lang="en-GB" sz="10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*Independent of MELD. </a:t>
            </a:r>
            <a:r>
              <a:rPr lang="en-NZ" sz="1100" baseline="30000" dirty="0">
                <a:solidFill>
                  <a:schemeClr val="accent1"/>
                </a:solidFill>
                <a:latin typeface="Arial" panose="020B0604020202020204" pitchFamily="34" charset="0"/>
                <a:cs typeface="Arial" panose="020B0604020202020204" pitchFamily="34" charset="0"/>
              </a:rPr>
              <a:t>† </a:t>
            </a:r>
            <a:r>
              <a:rPr lang="en-GB" sz="1100" dirty="0">
                <a:solidFill>
                  <a:schemeClr val="accent1"/>
                </a:solidFill>
                <a:latin typeface="Arial" panose="020B0604020202020204" pitchFamily="34" charset="0"/>
                <a:cs typeface="Arial" panose="020B0604020202020204" pitchFamily="34" charset="0"/>
              </a:rPr>
              <a:t>Associated with CR. </a:t>
            </a:r>
            <a:r>
              <a:rPr lang="en-GB" sz="1100" baseline="30000" dirty="0">
                <a:solidFill>
                  <a:schemeClr val="accent1"/>
                </a:solidFill>
                <a:latin typeface="Arial" panose="020B0604020202020204" pitchFamily="34" charset="0"/>
                <a:cs typeface="Arial" panose="020B0604020202020204" pitchFamily="34" charset="0"/>
              </a:rPr>
              <a:t>‡</a:t>
            </a:r>
            <a:r>
              <a:rPr lang="en-US" sz="1100" dirty="0">
                <a:solidFill>
                  <a:schemeClr val="accent1"/>
                </a:solidFill>
                <a:latin typeface="Arial" panose="020B0604020202020204" pitchFamily="34" charset="0"/>
                <a:cs typeface="Arial" panose="020B0604020202020204" pitchFamily="34" charset="0"/>
              </a:rPr>
              <a:t>Did not predict CR or death.</a:t>
            </a:r>
            <a:br>
              <a:rPr lang="en-GB" sz="1100" noProof="0" dirty="0">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Kramer </a:t>
            </a:r>
            <a:r>
              <a:rPr lang="en-GB" sz="1100" dirty="0">
                <a:solidFill>
                  <a:srgbClr val="004B87"/>
                </a:solidFill>
                <a:latin typeface="Arial" panose="020B0604020202020204" pitchFamily="34" charset="0"/>
                <a:cs typeface="Arial" panose="020B0604020202020204" pitchFamily="34" charset="0"/>
              </a:rPr>
              <a:t>G</a:t>
            </a:r>
            <a:r>
              <a:rPr lang="en-GB" sz="1100" noProof="0" dirty="0">
                <a:solidFill>
                  <a:srgbClr val="004B87"/>
                </a:solidFill>
                <a:latin typeface="Arial" panose="020B0604020202020204" pitchFamily="34" charset="0"/>
                <a:cs typeface="Arial" panose="020B0604020202020204" pitchFamily="34" charset="0"/>
              </a:rPr>
              <a:t>, et al. EASL 2026; </a:t>
            </a:r>
            <a:r>
              <a:rPr lang="en-GB" sz="1100" dirty="0">
                <a:solidFill>
                  <a:srgbClr val="004B87"/>
                </a:solidFill>
                <a:latin typeface="Arial" panose="020B0604020202020204" pitchFamily="34" charset="0"/>
                <a:cs typeface="Arial" panose="020B0604020202020204" pitchFamily="34" charset="0"/>
              </a:rPr>
              <a:t>TOP-470-YI.</a:t>
            </a:r>
            <a:endParaRPr lang="en-GB" sz="1000" noProof="0" dirty="0">
              <a:solidFill>
                <a:srgbClr val="004B87"/>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A08DEE2A-853E-AD53-565F-DBCDFD96CA72}"/>
              </a:ext>
            </a:extLst>
          </p:cNvPr>
          <p:cNvGrpSpPr/>
          <p:nvPr/>
        </p:nvGrpSpPr>
        <p:grpSpPr>
          <a:xfrm>
            <a:off x="150284" y="1357562"/>
            <a:ext cx="3771712" cy="1334940"/>
            <a:chOff x="236825" y="1480600"/>
            <a:chExt cx="3771712" cy="1334940"/>
          </a:xfrm>
        </p:grpSpPr>
        <p:sp>
          <p:nvSpPr>
            <p:cNvPr id="3" name="TextBox 2">
              <a:extLst>
                <a:ext uri="{FF2B5EF4-FFF2-40B4-BE49-F238E27FC236}">
                  <a16:creationId xmlns:a16="http://schemas.microsoft.com/office/drawing/2014/main" id="{270531A9-A54F-54BA-0864-F2A61586E019}"/>
                </a:ext>
              </a:extLst>
            </p:cNvPr>
            <p:cNvSpPr txBox="1"/>
            <p:nvPr/>
          </p:nvSpPr>
          <p:spPr>
            <a:xfrm>
              <a:off x="305841" y="1480600"/>
              <a:ext cx="3702696" cy="307777"/>
            </a:xfrm>
            <a:prstGeom prst="rect">
              <a:avLst/>
            </a:prstGeom>
            <a:noFill/>
          </p:spPr>
          <p:txBody>
            <a:bodyPr wrap="square" rtlCol="0">
              <a:spAutoFit/>
            </a:bodyPr>
            <a:lstStyle/>
            <a:p>
              <a:pPr algn="ctr"/>
              <a:r>
                <a:rPr lang="en-NZ" sz="1400" b="1" dirty="0">
                  <a:solidFill>
                    <a:schemeClr val="accent1"/>
                  </a:solidFill>
                  <a:latin typeface="Arial" panose="020B0604020202020204" pitchFamily="34" charset="0"/>
                  <a:cs typeface="Arial" panose="020B0604020202020204" pitchFamily="34" charset="0"/>
                </a:rPr>
                <a:t>Key baseline characteristics (N=472)</a:t>
              </a:r>
            </a:p>
          </p:txBody>
        </p:sp>
        <p:sp>
          <p:nvSpPr>
            <p:cNvPr id="4" name="TextBox 3">
              <a:extLst>
                <a:ext uri="{FF2B5EF4-FFF2-40B4-BE49-F238E27FC236}">
                  <a16:creationId xmlns:a16="http://schemas.microsoft.com/office/drawing/2014/main" id="{1429F39B-9F95-3CCE-A3E1-5B193D0F1E41}"/>
                </a:ext>
              </a:extLst>
            </p:cNvPr>
            <p:cNvSpPr txBox="1"/>
            <p:nvPr/>
          </p:nvSpPr>
          <p:spPr>
            <a:xfrm>
              <a:off x="236825" y="2353875"/>
              <a:ext cx="1081241" cy="461665"/>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Mean age</a:t>
              </a:r>
              <a:br>
                <a:rPr lang="en-NZ" sz="1200" dirty="0">
                  <a:solidFill>
                    <a:schemeClr val="accent1"/>
                  </a:solidFill>
                  <a:latin typeface="Arial" panose="020B0604020202020204" pitchFamily="34" charset="0"/>
                  <a:cs typeface="Arial" panose="020B0604020202020204" pitchFamily="34" charset="0"/>
                </a:rPr>
              </a:br>
              <a:r>
                <a:rPr lang="en-NZ" sz="1200" dirty="0">
                  <a:solidFill>
                    <a:schemeClr val="accent1"/>
                  </a:solidFill>
                  <a:latin typeface="Arial" panose="020B0604020202020204" pitchFamily="34" charset="0"/>
                  <a:cs typeface="Arial" panose="020B0604020202020204" pitchFamily="34" charset="0"/>
                </a:rPr>
                <a:t>(±12.8)</a:t>
              </a:r>
            </a:p>
          </p:txBody>
        </p:sp>
        <p:sp>
          <p:nvSpPr>
            <p:cNvPr id="7" name="Oval 6">
              <a:extLst>
                <a:ext uri="{FF2B5EF4-FFF2-40B4-BE49-F238E27FC236}">
                  <a16:creationId xmlns:a16="http://schemas.microsoft.com/office/drawing/2014/main" id="{EC04CF7A-5440-04C5-96F2-EAE66CD7787A}"/>
                </a:ext>
              </a:extLst>
            </p:cNvPr>
            <p:cNvSpPr/>
            <p:nvPr/>
          </p:nvSpPr>
          <p:spPr>
            <a:xfrm>
              <a:off x="515308" y="1828789"/>
              <a:ext cx="540000" cy="54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53.5 </a:t>
              </a:r>
            </a:p>
            <a:p>
              <a:pPr algn="ctr"/>
              <a:r>
                <a:rPr lang="en-NZ" sz="900" b="1" dirty="0">
                  <a:solidFill>
                    <a:schemeClr val="bg1"/>
                  </a:solidFill>
                  <a:latin typeface="Arial" panose="020B0604020202020204" pitchFamily="34" charset="0"/>
                  <a:cs typeface="Arial" panose="020B0604020202020204" pitchFamily="34" charset="0"/>
                </a:rPr>
                <a:t>years</a:t>
              </a:r>
            </a:p>
          </p:txBody>
        </p:sp>
        <p:sp>
          <p:nvSpPr>
            <p:cNvPr id="8" name="TextBox 7">
              <a:extLst>
                <a:ext uri="{FF2B5EF4-FFF2-40B4-BE49-F238E27FC236}">
                  <a16:creationId xmlns:a16="http://schemas.microsoft.com/office/drawing/2014/main" id="{09B0C448-DC28-BE59-80C1-DBC23281B940}"/>
                </a:ext>
              </a:extLst>
            </p:cNvPr>
            <p:cNvSpPr txBox="1"/>
            <p:nvPr/>
          </p:nvSpPr>
          <p:spPr>
            <a:xfrm>
              <a:off x="1182700" y="2353875"/>
              <a:ext cx="1227623" cy="461665"/>
            </a:xfrm>
            <a:prstGeom prst="rect">
              <a:avLst/>
            </a:prstGeom>
            <a:noFill/>
          </p:spPr>
          <p:txBody>
            <a:bodyPr wrap="square" rtlCol="0">
              <a:spAutoFit/>
            </a:bodyPr>
            <a:lstStyle/>
            <a:p>
              <a:pPr algn="ctr"/>
              <a:r>
                <a:rPr lang="en-NZ" sz="1200" dirty="0" err="1">
                  <a:solidFill>
                    <a:schemeClr val="accent1"/>
                  </a:solidFill>
                  <a:latin typeface="Arial" panose="020B0604020202020204" pitchFamily="34" charset="0"/>
                  <a:cs typeface="Arial" panose="020B0604020202020204" pitchFamily="34" charset="0"/>
                </a:rPr>
                <a:t>Steatotic</a:t>
              </a:r>
              <a:r>
                <a:rPr lang="en-NZ" sz="1200" dirty="0">
                  <a:solidFill>
                    <a:schemeClr val="accent1"/>
                  </a:solidFill>
                  <a:latin typeface="Arial" panose="020B0604020202020204" pitchFamily="34" charset="0"/>
                  <a:cs typeface="Arial" panose="020B0604020202020204" pitchFamily="34" charset="0"/>
                </a:rPr>
                <a:t> </a:t>
              </a:r>
              <a:br>
                <a:rPr lang="en-NZ" sz="1200" dirty="0">
                  <a:solidFill>
                    <a:schemeClr val="accent1"/>
                  </a:solidFill>
                  <a:latin typeface="Arial" panose="020B0604020202020204" pitchFamily="34" charset="0"/>
                  <a:cs typeface="Arial" panose="020B0604020202020204" pitchFamily="34" charset="0"/>
                </a:rPr>
              </a:br>
              <a:r>
                <a:rPr lang="en-NZ" sz="1200" dirty="0">
                  <a:solidFill>
                    <a:schemeClr val="accent1"/>
                  </a:solidFill>
                  <a:latin typeface="Arial" panose="020B0604020202020204" pitchFamily="34" charset="0"/>
                  <a:cs typeface="Arial" panose="020B0604020202020204" pitchFamily="34" charset="0"/>
                </a:rPr>
                <a:t>liver disease</a:t>
              </a:r>
            </a:p>
          </p:txBody>
        </p:sp>
        <p:sp>
          <p:nvSpPr>
            <p:cNvPr id="12" name="Oval 11">
              <a:extLst>
                <a:ext uri="{FF2B5EF4-FFF2-40B4-BE49-F238E27FC236}">
                  <a16:creationId xmlns:a16="http://schemas.microsoft.com/office/drawing/2014/main" id="{E685D0EA-9119-A1D1-A1FA-C89708C3D930}"/>
                </a:ext>
              </a:extLst>
            </p:cNvPr>
            <p:cNvSpPr/>
            <p:nvPr/>
          </p:nvSpPr>
          <p:spPr>
            <a:xfrm>
              <a:off x="1513106" y="1819334"/>
              <a:ext cx="540000" cy="54000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67.1 </a:t>
              </a:r>
            </a:p>
            <a:p>
              <a:pPr algn="ctr"/>
              <a:r>
                <a:rPr lang="en-NZ" sz="900" b="1" dirty="0">
                  <a:solidFill>
                    <a:schemeClr val="bg1"/>
                  </a:solidFill>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5DE34B48-0772-D6CA-51C3-2EF98F0C0712}"/>
                </a:ext>
              </a:extLst>
            </p:cNvPr>
            <p:cNvSpPr txBox="1"/>
            <p:nvPr/>
          </p:nvSpPr>
          <p:spPr>
            <a:xfrm>
              <a:off x="2200970" y="2353875"/>
              <a:ext cx="1476289" cy="461665"/>
            </a:xfrm>
            <a:prstGeom prst="rect">
              <a:avLst/>
            </a:prstGeom>
            <a:noFill/>
          </p:spPr>
          <p:txBody>
            <a:bodyPr wrap="square" rtlCol="0">
              <a:spAutoFit/>
            </a:bodyPr>
            <a:lstStyle/>
            <a:p>
              <a:pPr algn="ctr"/>
              <a:r>
                <a:rPr lang="en-NZ" sz="1200" dirty="0">
                  <a:solidFill>
                    <a:schemeClr val="accent1"/>
                  </a:solidFill>
                  <a:latin typeface="Arial" panose="020B0604020202020204" pitchFamily="34" charset="0"/>
                  <a:cs typeface="Arial" panose="020B0604020202020204" pitchFamily="34" charset="0"/>
                </a:rPr>
                <a:t>Median MELD</a:t>
              </a:r>
            </a:p>
            <a:p>
              <a:pPr algn="ctr"/>
              <a:r>
                <a:rPr lang="en-NZ" sz="1200" dirty="0">
                  <a:solidFill>
                    <a:schemeClr val="accent1"/>
                  </a:solidFill>
                  <a:latin typeface="Arial" panose="020B0604020202020204" pitchFamily="34" charset="0"/>
                  <a:cs typeface="Arial" panose="020B0604020202020204" pitchFamily="34" charset="0"/>
                </a:rPr>
                <a:t>score (IQR: 8–15)</a:t>
              </a:r>
            </a:p>
          </p:txBody>
        </p:sp>
        <p:sp>
          <p:nvSpPr>
            <p:cNvPr id="20" name="Oval 19">
              <a:extLst>
                <a:ext uri="{FF2B5EF4-FFF2-40B4-BE49-F238E27FC236}">
                  <a16:creationId xmlns:a16="http://schemas.microsoft.com/office/drawing/2014/main" id="{5AB9E623-A42C-162A-025A-75D5E32C2351}"/>
                </a:ext>
              </a:extLst>
            </p:cNvPr>
            <p:cNvSpPr/>
            <p:nvPr/>
          </p:nvSpPr>
          <p:spPr>
            <a:xfrm>
              <a:off x="2651953" y="1814606"/>
              <a:ext cx="540000" cy="54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11</a:t>
              </a:r>
              <a:endParaRPr lang="en-NZ" sz="900" b="1" dirty="0">
                <a:solidFill>
                  <a:schemeClr val="bg1"/>
                </a:solidFill>
                <a:latin typeface="Arial" panose="020B0604020202020204" pitchFamily="34" charset="0"/>
                <a:cs typeface="Arial" panose="020B0604020202020204" pitchFamily="34" charset="0"/>
              </a:endParaRPr>
            </a:p>
          </p:txBody>
        </p:sp>
      </p:grpSp>
      <p:sp>
        <p:nvSpPr>
          <p:cNvPr id="28" name="TextBox 27">
            <a:extLst>
              <a:ext uri="{FF2B5EF4-FFF2-40B4-BE49-F238E27FC236}">
                <a16:creationId xmlns:a16="http://schemas.microsoft.com/office/drawing/2014/main" id="{A0E71580-B4DD-0003-A6F5-7DFEDE4F3B13}"/>
              </a:ext>
            </a:extLst>
          </p:cNvPr>
          <p:cNvSpPr txBox="1"/>
          <p:nvPr/>
        </p:nvSpPr>
        <p:spPr>
          <a:xfrm>
            <a:off x="6250991" y="857651"/>
            <a:ext cx="5917160" cy="307777"/>
          </a:xfrm>
          <a:prstGeom prst="rect">
            <a:avLst/>
          </a:prstGeom>
          <a:noFill/>
        </p:spPr>
        <p:txBody>
          <a:bodyPr wrap="square" rtlCol="0">
            <a:spAutoFit/>
          </a:bodyPr>
          <a:lstStyle/>
          <a:p>
            <a:pPr algn="ctr"/>
            <a:r>
              <a:rPr lang="en-NZ" sz="1400" b="1" dirty="0">
                <a:solidFill>
                  <a:schemeClr val="accent1"/>
                </a:solidFill>
                <a:latin typeface="Arial" panose="020B0604020202020204" pitchFamily="34" charset="0"/>
                <a:cs typeface="Arial" panose="020B0604020202020204" pitchFamily="34" charset="0"/>
              </a:rPr>
              <a:t>Association between </a:t>
            </a:r>
            <a:r>
              <a:rPr lang="en-US" sz="1400" b="1" dirty="0">
                <a:solidFill>
                  <a:schemeClr val="accent1"/>
                </a:solidFill>
                <a:latin typeface="Arial" panose="020B0604020202020204" pitchFamily="34" charset="0"/>
                <a:cs typeface="Arial" panose="020B0604020202020204" pitchFamily="34" charset="0"/>
              </a:rPr>
              <a:t>IL-6 and </a:t>
            </a:r>
            <a:r>
              <a:rPr lang="en-US" sz="1400" b="1" dirty="0" err="1">
                <a:solidFill>
                  <a:schemeClr val="accent1"/>
                </a:solidFill>
                <a:latin typeface="Arial" panose="020B0604020202020204" pitchFamily="34" charset="0"/>
                <a:cs typeface="Arial" panose="020B0604020202020204" pitchFamily="34" charset="0"/>
              </a:rPr>
              <a:t>vWF</a:t>
            </a:r>
            <a:r>
              <a:rPr lang="en-US" sz="1400" b="1" dirty="0">
                <a:solidFill>
                  <a:schemeClr val="accent1"/>
                </a:solidFill>
                <a:latin typeface="Arial" panose="020B0604020202020204" pitchFamily="34" charset="0"/>
                <a:cs typeface="Arial" panose="020B0604020202020204" pitchFamily="34" charset="0"/>
              </a:rPr>
              <a:t> levels and </a:t>
            </a:r>
            <a:r>
              <a:rPr lang="en-NZ" sz="1400" b="1" dirty="0" err="1">
                <a:solidFill>
                  <a:schemeClr val="accent1"/>
                </a:solidFill>
                <a:latin typeface="Arial" panose="020B0604020202020204" pitchFamily="34" charset="0"/>
                <a:cs typeface="Arial" panose="020B0604020202020204" pitchFamily="34" charset="0"/>
              </a:rPr>
              <a:t>ACLD</a:t>
            </a:r>
            <a:r>
              <a:rPr lang="en-NZ" sz="1400" b="1" dirty="0">
                <a:solidFill>
                  <a:schemeClr val="accent1"/>
                </a:solidFill>
                <a:latin typeface="Arial" panose="020B0604020202020204" pitchFamily="34" charset="0"/>
                <a:cs typeface="Arial" panose="020B0604020202020204" pitchFamily="34" charset="0"/>
              </a:rPr>
              <a:t> stage</a:t>
            </a:r>
          </a:p>
        </p:txBody>
      </p:sp>
      <p:graphicFrame>
        <p:nvGraphicFramePr>
          <p:cNvPr id="29" name="Chart 28">
            <a:extLst>
              <a:ext uri="{FF2B5EF4-FFF2-40B4-BE49-F238E27FC236}">
                <a16:creationId xmlns:a16="http://schemas.microsoft.com/office/drawing/2014/main" id="{FBAC4F7C-4209-6C68-6FEA-7A77F2DFE0C2}"/>
              </a:ext>
            </a:extLst>
          </p:cNvPr>
          <p:cNvGraphicFramePr/>
          <p:nvPr/>
        </p:nvGraphicFramePr>
        <p:xfrm>
          <a:off x="8212837" y="1063116"/>
          <a:ext cx="2449773" cy="3219162"/>
        </p:xfrm>
        <a:graphic>
          <a:graphicData uri="http://schemas.openxmlformats.org/drawingml/2006/chart">
            <c:chart xmlns:c="http://schemas.openxmlformats.org/drawingml/2006/chart" xmlns:r="http://schemas.openxmlformats.org/officeDocument/2006/relationships" r:id="rId3"/>
          </a:graphicData>
        </a:graphic>
      </p:graphicFrame>
      <p:sp>
        <p:nvSpPr>
          <p:cNvPr id="30" name="Content Placeholder 1">
            <a:extLst>
              <a:ext uri="{FF2B5EF4-FFF2-40B4-BE49-F238E27FC236}">
                <a16:creationId xmlns:a16="http://schemas.microsoft.com/office/drawing/2014/main" id="{532576B0-E95E-112B-3FDD-BBF559866406}"/>
              </a:ext>
            </a:extLst>
          </p:cNvPr>
          <p:cNvSpPr txBox="1">
            <a:spLocks/>
          </p:cNvSpPr>
          <p:nvPr/>
        </p:nvSpPr>
        <p:spPr>
          <a:xfrm>
            <a:off x="8856549" y="4228132"/>
            <a:ext cx="1142337" cy="27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accent1"/>
                </a:solidFill>
                <a:latin typeface="Arial" panose="020B0604020202020204" pitchFamily="34" charset="0"/>
                <a:cs typeface="Arial" panose="020B0604020202020204" pitchFamily="34" charset="0"/>
              </a:rPr>
              <a:t>aHR</a:t>
            </a:r>
          </a:p>
        </p:txBody>
      </p:sp>
      <p:sp>
        <p:nvSpPr>
          <p:cNvPr id="18" name="Content Placeholder 2">
            <a:extLst>
              <a:ext uri="{FF2B5EF4-FFF2-40B4-BE49-F238E27FC236}">
                <a16:creationId xmlns:a16="http://schemas.microsoft.com/office/drawing/2014/main" id="{9F3BF7CD-0A69-C441-BB20-E225634F8319}"/>
              </a:ext>
            </a:extLst>
          </p:cNvPr>
          <p:cNvSpPr txBox="1">
            <a:spLocks/>
          </p:cNvSpPr>
          <p:nvPr/>
        </p:nvSpPr>
        <p:spPr>
          <a:xfrm>
            <a:off x="190498" y="2880916"/>
            <a:ext cx="5177589" cy="1618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500" dirty="0">
                <a:latin typeface="Arial" panose="020B0604020202020204" pitchFamily="34" charset="0"/>
                <a:cs typeface="Arial" panose="020B0604020202020204" pitchFamily="34" charset="0"/>
              </a:rPr>
              <a:t>After median follow-up of 35.5 (25.5–96.6) months</a:t>
            </a:r>
          </a:p>
          <a:p>
            <a:pPr marL="538163" indent="-273050">
              <a:lnSpc>
                <a:spcPct val="100000"/>
              </a:lnSpc>
              <a:spcBef>
                <a:spcPts val="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138 patients transitioned to first decompensation</a:t>
            </a:r>
          </a:p>
          <a:p>
            <a:pPr marL="538163" indent="-273050">
              <a:lnSpc>
                <a:spcPct val="100000"/>
              </a:lnSpc>
              <a:spcBef>
                <a:spcPts val="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124 patients proceeded to further decompensation </a:t>
            </a:r>
          </a:p>
          <a:p>
            <a:pPr marL="538163" indent="-273050">
              <a:lnSpc>
                <a:spcPct val="100000"/>
              </a:lnSpc>
              <a:spcBef>
                <a:spcPts val="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56 patients had clinical recompensation</a:t>
            </a:r>
          </a:p>
          <a:p>
            <a:pPr marL="538163" indent="-273050">
              <a:lnSpc>
                <a:spcPct val="100000"/>
              </a:lnSpc>
              <a:spcBef>
                <a:spcPts val="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35 patients had liver-related death</a:t>
            </a:r>
          </a:p>
        </p:txBody>
      </p:sp>
      <p:cxnSp>
        <p:nvCxnSpPr>
          <p:cNvPr id="34" name="Straight Arrow Connector 33">
            <a:extLst>
              <a:ext uri="{FF2B5EF4-FFF2-40B4-BE49-F238E27FC236}">
                <a16:creationId xmlns:a16="http://schemas.microsoft.com/office/drawing/2014/main" id="{E051A9CF-9EF0-BCDE-D3B1-309E880BEF2D}"/>
              </a:ext>
            </a:extLst>
          </p:cNvPr>
          <p:cNvCxnSpPr>
            <a:cxnSpLocks/>
          </p:cNvCxnSpPr>
          <p:nvPr/>
        </p:nvCxnSpPr>
        <p:spPr>
          <a:xfrm>
            <a:off x="9678536" y="4372277"/>
            <a:ext cx="38266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40CE764-E7D6-D877-614F-E434AEA3264C}"/>
              </a:ext>
            </a:extLst>
          </p:cNvPr>
          <p:cNvSpPr txBox="1"/>
          <p:nvPr/>
        </p:nvSpPr>
        <p:spPr>
          <a:xfrm>
            <a:off x="9887104" y="4233777"/>
            <a:ext cx="1309665" cy="276999"/>
          </a:xfrm>
          <a:prstGeom prst="rect">
            <a:avLst/>
          </a:prstGeom>
          <a:noFill/>
        </p:spPr>
        <p:txBody>
          <a:bodyPr wrap="square" rtlCol="0">
            <a:spAutoFit/>
          </a:bodyPr>
          <a:lstStyle/>
          <a:p>
            <a:pPr algn="r"/>
            <a:r>
              <a:rPr lang="en-NZ" sz="1200" dirty="0">
                <a:solidFill>
                  <a:schemeClr val="accent5"/>
                </a:solidFill>
                <a:latin typeface="Arial" panose="020B0604020202020204" pitchFamily="34" charset="0"/>
                <a:cs typeface="Arial" panose="020B0604020202020204" pitchFamily="34" charset="0"/>
              </a:rPr>
              <a:t>Increased risk</a:t>
            </a:r>
          </a:p>
        </p:txBody>
      </p:sp>
      <p:graphicFrame>
        <p:nvGraphicFramePr>
          <p:cNvPr id="27" name="Table 26">
            <a:extLst>
              <a:ext uri="{FF2B5EF4-FFF2-40B4-BE49-F238E27FC236}">
                <a16:creationId xmlns:a16="http://schemas.microsoft.com/office/drawing/2014/main" id="{AA32B3B6-578B-735F-DBC5-C464BD1D0688}"/>
              </a:ext>
            </a:extLst>
          </p:cNvPr>
          <p:cNvGraphicFramePr>
            <a:graphicFrameLocks noGrp="1"/>
          </p:cNvGraphicFramePr>
          <p:nvPr>
            <p:extLst>
              <p:ext uri="{D42A27DB-BD31-4B8C-83A1-F6EECF244321}">
                <p14:modId xmlns:p14="http://schemas.microsoft.com/office/powerpoint/2010/main" val="2762589527"/>
              </p:ext>
            </p:extLst>
          </p:nvPr>
        </p:nvGraphicFramePr>
        <p:xfrm>
          <a:off x="6250991" y="1172890"/>
          <a:ext cx="5835431" cy="2842708"/>
        </p:xfrm>
        <a:graphic>
          <a:graphicData uri="http://schemas.openxmlformats.org/drawingml/2006/table">
            <a:tbl>
              <a:tblPr firstRow="1" bandRow="1">
                <a:tableStyleId>{5C22544A-7EE6-4342-B048-85BDC9FD1C3A}</a:tableStyleId>
              </a:tblPr>
              <a:tblGrid>
                <a:gridCol w="1942914">
                  <a:extLst>
                    <a:ext uri="{9D8B030D-6E8A-4147-A177-3AD203B41FA5}">
                      <a16:colId xmlns:a16="http://schemas.microsoft.com/office/drawing/2014/main" val="4268344248"/>
                    </a:ext>
                  </a:extLst>
                </a:gridCol>
                <a:gridCol w="2536945">
                  <a:extLst>
                    <a:ext uri="{9D8B030D-6E8A-4147-A177-3AD203B41FA5}">
                      <a16:colId xmlns:a16="http://schemas.microsoft.com/office/drawing/2014/main" val="476145063"/>
                    </a:ext>
                  </a:extLst>
                </a:gridCol>
                <a:gridCol w="586853">
                  <a:extLst>
                    <a:ext uri="{9D8B030D-6E8A-4147-A177-3AD203B41FA5}">
                      <a16:colId xmlns:a16="http://schemas.microsoft.com/office/drawing/2014/main" val="924307928"/>
                    </a:ext>
                  </a:extLst>
                </a:gridCol>
                <a:gridCol w="768719">
                  <a:extLst>
                    <a:ext uri="{9D8B030D-6E8A-4147-A177-3AD203B41FA5}">
                      <a16:colId xmlns:a16="http://schemas.microsoft.com/office/drawing/2014/main" val="2552836157"/>
                    </a:ext>
                  </a:extLst>
                </a:gridCol>
              </a:tblGrid>
              <a:tr h="113207">
                <a:tc>
                  <a:txBody>
                    <a:bodyPr/>
                    <a:lstStyle/>
                    <a:p>
                      <a:pPr algn="l"/>
                      <a:r>
                        <a:rPr lang="en-NZ" sz="1300" b="1" dirty="0">
                          <a:solidFill>
                            <a:srgbClr val="826B6A"/>
                          </a:solidFill>
                          <a:latin typeface="Arial" panose="020B0604020202020204" pitchFamily="34" charset="0"/>
                          <a:cs typeface="Arial" panose="020B0604020202020204" pitchFamily="34" charset="0"/>
                        </a:rPr>
                        <a:t>Event</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accent1"/>
                          </a:solidFill>
                          <a:latin typeface="Arial" panose="020B0604020202020204" pitchFamily="34" charset="0"/>
                          <a:cs typeface="Arial" panose="020B0604020202020204" pitchFamily="34" charset="0"/>
                        </a:rPr>
                        <a:t>aHR</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accent1"/>
                          </a:solidFill>
                          <a:latin typeface="Arial" panose="020B0604020202020204" pitchFamily="34" charset="0"/>
                          <a:cs typeface="Arial" panose="020B0604020202020204" pitchFamily="34" charset="0"/>
                        </a:rPr>
                        <a:t>p value </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244778">
                <a:tc>
                  <a:txBody>
                    <a:bodyPr/>
                    <a:lstStyle/>
                    <a:p>
                      <a:pPr algn="l"/>
                      <a:r>
                        <a:rPr lang="en-NZ" sz="1200" b="1" dirty="0">
                          <a:solidFill>
                            <a:schemeClr val="accent1"/>
                          </a:solidFill>
                          <a:latin typeface="Arial" panose="020B0604020202020204" pitchFamily="34" charset="0"/>
                          <a:cs typeface="Arial" panose="020B0604020202020204" pitchFamily="34" charset="0"/>
                        </a:rPr>
                        <a:t>Rising IL-6* (+20%)</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NZ" sz="1200" b="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NZ" sz="1200" b="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5205300"/>
                  </a:ext>
                </a:extLst>
              </a:tr>
              <a:tr h="251209">
                <a:tc>
                  <a:txBody>
                    <a:bodyPr/>
                    <a:lstStyle/>
                    <a:p>
                      <a:pPr algn="l"/>
                      <a:r>
                        <a:rPr lang="en-NZ" sz="1200" b="0" dirty="0">
                          <a:solidFill>
                            <a:schemeClr val="accent1"/>
                          </a:solidFill>
                          <a:latin typeface="Arial" panose="020B0604020202020204" pitchFamily="34" charset="0"/>
                          <a:cs typeface="Arial" panose="020B0604020202020204" pitchFamily="34" charset="0"/>
                        </a:rPr>
                        <a:t>First decompensation</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NZ" sz="1200" dirty="0">
                          <a:solidFill>
                            <a:schemeClr val="accent1"/>
                          </a:solidFill>
                          <a:latin typeface="Arial" panose="020B0604020202020204" pitchFamily="34" charset="0"/>
                          <a:cs typeface="Arial" panose="020B0604020202020204" pitchFamily="34" charset="0"/>
                        </a:rPr>
                        <a:t>1.21 </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NZ" sz="1200" dirty="0">
                          <a:solidFill>
                            <a:schemeClr val="accent1"/>
                          </a:solidFill>
                          <a:latin typeface="Arial" panose="020B0604020202020204" pitchFamily="34" charset="0"/>
                          <a:cs typeface="Arial" panose="020B0604020202020204" pitchFamily="34" charset="0"/>
                        </a:rPr>
                        <a:t>&lt;0.001</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488032"/>
                  </a:ext>
                </a:extLst>
              </a:tr>
              <a:tr h="231112">
                <a:tc>
                  <a:txBody>
                    <a:bodyPr/>
                    <a:lstStyle/>
                    <a:p>
                      <a:pPr algn="l"/>
                      <a:r>
                        <a:rPr lang="en-NZ" sz="1200" b="0" dirty="0">
                          <a:solidFill>
                            <a:schemeClr val="tx2"/>
                          </a:solidFill>
                          <a:latin typeface="Arial" panose="020B0604020202020204" pitchFamily="34" charset="0"/>
                          <a:cs typeface="Arial" panose="020B0604020202020204" pitchFamily="34" charset="0"/>
                        </a:rPr>
                        <a:t>Further decompensation </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200" dirty="0">
                          <a:solidFill>
                            <a:schemeClr val="tx2"/>
                          </a:solidFill>
                          <a:latin typeface="Arial" panose="020B0604020202020204" pitchFamily="34" charset="0"/>
                          <a:cs typeface="Arial" panose="020B0604020202020204" pitchFamily="34" charset="0"/>
                        </a:rPr>
                        <a:t>1.17</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200" dirty="0">
                          <a:solidFill>
                            <a:schemeClr val="tx2"/>
                          </a:solidFill>
                          <a:latin typeface="Arial" panose="020B0604020202020204" pitchFamily="34" charset="0"/>
                          <a:cs typeface="Arial" panose="020B0604020202020204" pitchFamily="34" charset="0"/>
                        </a:rPr>
                        <a:t>&lt;0.001</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194315"/>
                  </a:ext>
                </a:extLst>
              </a:tr>
              <a:tr h="273927">
                <a:tc>
                  <a:txBody>
                    <a:bodyPr/>
                    <a:lstStyle/>
                    <a:p>
                      <a:pPr algn="l"/>
                      <a:r>
                        <a:rPr lang="en-NZ" sz="1200" b="0" dirty="0">
                          <a:solidFill>
                            <a:schemeClr val="tx2"/>
                          </a:solidFill>
                          <a:latin typeface="Arial" panose="020B0604020202020204" pitchFamily="34" charset="0"/>
                          <a:cs typeface="Arial" panose="020B0604020202020204" pitchFamily="34" charset="0"/>
                        </a:rPr>
                        <a:t>Liver-related death</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1.15</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&lt;0.001</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320373"/>
                  </a:ext>
                </a:extLst>
              </a:tr>
              <a:tr h="273927">
                <a:tc>
                  <a:txBody>
                    <a:bodyPr/>
                    <a:lstStyle/>
                    <a:p>
                      <a:pPr algn="l"/>
                      <a:r>
                        <a:rPr lang="en-NZ" sz="1200" b="1" dirty="0">
                          <a:solidFill>
                            <a:schemeClr val="tx2"/>
                          </a:solidFill>
                          <a:latin typeface="Arial" panose="020B0604020202020204" pitchFamily="34" charset="0"/>
                          <a:cs typeface="Arial" panose="020B0604020202020204" pitchFamily="34" charset="0"/>
                        </a:rPr>
                        <a:t>Falling IL-6</a:t>
                      </a:r>
                      <a:r>
                        <a:rPr lang="en-NZ" sz="1200" baseline="30000" dirty="0">
                          <a:solidFill>
                            <a:schemeClr val="accent1"/>
                          </a:solidFill>
                          <a:latin typeface="Arial" panose="020B0604020202020204" pitchFamily="34" charset="0"/>
                          <a:cs typeface="Arial" panose="020B0604020202020204" pitchFamily="34" charset="0"/>
                        </a:rPr>
                        <a:t>†</a:t>
                      </a:r>
                      <a:r>
                        <a:rPr lang="en-NZ" sz="1200" b="1" dirty="0">
                          <a:solidFill>
                            <a:schemeClr val="tx2"/>
                          </a:solidFill>
                          <a:latin typeface="Arial" panose="020B0604020202020204" pitchFamily="34" charset="0"/>
                          <a:cs typeface="Arial" panose="020B0604020202020204" pitchFamily="34" charset="0"/>
                        </a:rPr>
                        <a:t> (-20%)</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021282"/>
                  </a:ext>
                </a:extLst>
              </a:tr>
              <a:tr h="273927">
                <a:tc>
                  <a:txBody>
                    <a:bodyPr/>
                    <a:lstStyle/>
                    <a:p>
                      <a:pPr algn="l"/>
                      <a:r>
                        <a:rPr lang="en-NZ" sz="1200" b="0" dirty="0">
                          <a:solidFill>
                            <a:schemeClr val="accent1"/>
                          </a:solidFill>
                          <a:latin typeface="Arial" panose="020B0604020202020204" pitchFamily="34" charset="0"/>
                          <a:cs typeface="Arial" panose="020B0604020202020204" pitchFamily="34" charset="0"/>
                        </a:rPr>
                        <a:t>First decompensation</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1.17</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0.007</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006315"/>
                  </a:ext>
                </a:extLst>
              </a:tr>
              <a:tr h="273927">
                <a:tc>
                  <a:txBody>
                    <a:bodyPr/>
                    <a:lstStyle/>
                    <a:p>
                      <a:pPr algn="l"/>
                      <a:r>
                        <a:rPr lang="en-NZ" sz="1200" b="0" dirty="0">
                          <a:solidFill>
                            <a:schemeClr val="tx2"/>
                          </a:solidFill>
                          <a:latin typeface="Arial" panose="020B0604020202020204" pitchFamily="34" charset="0"/>
                          <a:cs typeface="Arial" panose="020B0604020202020204" pitchFamily="34" charset="0"/>
                        </a:rPr>
                        <a:t>Further decompensation </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1.18</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&lt;0.001</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07431"/>
                  </a:ext>
                </a:extLst>
              </a:tr>
              <a:tr h="27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solidFill>
                            <a:schemeClr val="tx2"/>
                          </a:solidFill>
                          <a:latin typeface="Arial" panose="020B0604020202020204" pitchFamily="34" charset="0"/>
                          <a:cs typeface="Arial" panose="020B0604020202020204" pitchFamily="34" charset="0"/>
                        </a:rPr>
                        <a:t>Rising vWF</a:t>
                      </a:r>
                      <a:r>
                        <a:rPr lang="en-GB" sz="1200" baseline="30000" noProof="0" dirty="0">
                          <a:solidFill>
                            <a:schemeClr val="accent1"/>
                          </a:solidFill>
                          <a:latin typeface="Arial" panose="020B0604020202020204" pitchFamily="34" charset="0"/>
                          <a:cs typeface="Arial" panose="020B0604020202020204" pitchFamily="34" charset="0"/>
                        </a:rPr>
                        <a:t>‡</a:t>
                      </a:r>
                      <a:r>
                        <a:rPr lang="en-NZ" sz="1200" b="1" dirty="0">
                          <a:solidFill>
                            <a:schemeClr val="tx2"/>
                          </a:solidFill>
                          <a:latin typeface="Arial" panose="020B0604020202020204" pitchFamily="34" charset="0"/>
                          <a:cs typeface="Arial" panose="020B0604020202020204" pitchFamily="34" charset="0"/>
                        </a:rPr>
                        <a:t> (+20%)</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0501916"/>
                  </a:ext>
                </a:extLst>
              </a:tr>
              <a:tr h="273927">
                <a:tc>
                  <a:txBody>
                    <a:bodyPr/>
                    <a:lstStyle/>
                    <a:p>
                      <a:pPr algn="l"/>
                      <a:r>
                        <a:rPr lang="en-NZ" sz="1200" b="0" dirty="0">
                          <a:solidFill>
                            <a:schemeClr val="accent1"/>
                          </a:solidFill>
                          <a:latin typeface="Arial" panose="020B0604020202020204" pitchFamily="34" charset="0"/>
                          <a:cs typeface="Arial" panose="020B0604020202020204" pitchFamily="34" charset="0"/>
                        </a:rPr>
                        <a:t>First decompensation</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1.39</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&lt;0.001</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5615398"/>
                  </a:ext>
                </a:extLst>
              </a:tr>
              <a:tr h="273927">
                <a:tc>
                  <a:txBody>
                    <a:bodyPr/>
                    <a:lstStyle/>
                    <a:p>
                      <a:pPr algn="l"/>
                      <a:r>
                        <a:rPr lang="en-NZ" sz="1200" b="0" dirty="0">
                          <a:solidFill>
                            <a:schemeClr val="tx2"/>
                          </a:solidFill>
                          <a:latin typeface="Arial" panose="020B0604020202020204" pitchFamily="34" charset="0"/>
                          <a:cs typeface="Arial" panose="020B0604020202020204" pitchFamily="34" charset="0"/>
                        </a:rPr>
                        <a:t>Further decompensation </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1.19</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&lt;0.001</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6259425"/>
                  </a:ext>
                </a:extLst>
              </a:tr>
            </a:tbl>
          </a:graphicData>
        </a:graphic>
      </p:graphicFrame>
      <p:sp>
        <p:nvSpPr>
          <p:cNvPr id="21" name="Rectangle: Rounded Corners 20">
            <a:extLst>
              <a:ext uri="{FF2B5EF4-FFF2-40B4-BE49-F238E27FC236}">
                <a16:creationId xmlns:a16="http://schemas.microsoft.com/office/drawing/2014/main" id="{DEF42BCD-CA6F-961D-B6E9-C498DEFBE604}"/>
              </a:ext>
            </a:extLst>
          </p:cNvPr>
          <p:cNvSpPr/>
          <p:nvPr/>
        </p:nvSpPr>
        <p:spPr>
          <a:xfrm>
            <a:off x="3857841" y="1502365"/>
            <a:ext cx="2044923" cy="1005946"/>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Arial" panose="020B0604020202020204" pitchFamily="34" charset="0"/>
                <a:cs typeface="Arial" panose="020B0604020202020204" pitchFamily="34" charset="0"/>
              </a:rPr>
              <a:t>Patients contributed:</a:t>
            </a:r>
          </a:p>
          <a:p>
            <a:pPr marL="285750" indent="-285750">
              <a:buFont typeface="Arial" panose="020B0604020202020204" pitchFamily="34" charset="0"/>
              <a:buChar char="•"/>
            </a:pPr>
            <a:r>
              <a:rPr lang="en-US" sz="1400" b="1" dirty="0">
                <a:solidFill>
                  <a:schemeClr val="bg1"/>
                </a:solidFill>
                <a:latin typeface="Arial" panose="020B0604020202020204" pitchFamily="34" charset="0"/>
                <a:cs typeface="Arial" panose="020B0604020202020204" pitchFamily="34" charset="0"/>
              </a:rPr>
              <a:t>2,918 IL-6 values</a:t>
            </a:r>
          </a:p>
          <a:p>
            <a:pPr marL="285750" indent="-285750">
              <a:buFont typeface="Arial" panose="020B0604020202020204" pitchFamily="34" charset="0"/>
              <a:buChar char="•"/>
            </a:pPr>
            <a:r>
              <a:rPr lang="en-US" sz="1400" b="1" dirty="0">
                <a:solidFill>
                  <a:schemeClr val="bg1"/>
                </a:solidFill>
                <a:latin typeface="Arial" panose="020B0604020202020204" pitchFamily="34" charset="0"/>
                <a:cs typeface="Arial" panose="020B0604020202020204" pitchFamily="34" charset="0"/>
              </a:rPr>
              <a:t>3,954 </a:t>
            </a:r>
            <a:r>
              <a:rPr lang="en-US" sz="1400" b="1" dirty="0" err="1">
                <a:solidFill>
                  <a:schemeClr val="bg1"/>
                </a:solidFill>
                <a:latin typeface="Arial" panose="020B0604020202020204" pitchFamily="34" charset="0"/>
                <a:cs typeface="Arial" panose="020B0604020202020204" pitchFamily="34" charset="0"/>
              </a:rPr>
              <a:t>vWF</a:t>
            </a:r>
            <a:r>
              <a:rPr lang="en-US" sz="1400" b="1" dirty="0">
                <a:solidFill>
                  <a:schemeClr val="bg1"/>
                </a:solidFill>
                <a:latin typeface="Arial" panose="020B0604020202020204" pitchFamily="34" charset="0"/>
                <a:cs typeface="Arial" panose="020B0604020202020204" pitchFamily="34" charset="0"/>
              </a:rPr>
              <a:t> values</a:t>
            </a:r>
          </a:p>
        </p:txBody>
      </p:sp>
      <p:sp>
        <p:nvSpPr>
          <p:cNvPr id="13" name="Content Placeholder 2">
            <a:extLst>
              <a:ext uri="{FF2B5EF4-FFF2-40B4-BE49-F238E27FC236}">
                <a16:creationId xmlns:a16="http://schemas.microsoft.com/office/drawing/2014/main" id="{D5404124-5FA0-FDD8-22F3-1E9143205F1D}"/>
              </a:ext>
            </a:extLst>
          </p:cNvPr>
          <p:cNvSpPr txBox="1">
            <a:spLocks/>
          </p:cNvSpPr>
          <p:nvPr/>
        </p:nvSpPr>
        <p:spPr>
          <a:xfrm>
            <a:off x="4174237" y="4924049"/>
            <a:ext cx="8077200" cy="1518211"/>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600" dirty="0">
                <a:latin typeface="Arial" panose="020B0604020202020204" pitchFamily="34" charset="0"/>
                <a:cs typeface="Arial" panose="020B0604020202020204" pitchFamily="34" charset="0"/>
              </a:rPr>
              <a:t>IL-6 trajectories predict progression from first to further decompensation in ACLD</a:t>
            </a:r>
          </a:p>
          <a:p>
            <a:pPr marL="534988" indent="-263525">
              <a:lnSpc>
                <a:spcPct val="100000"/>
              </a:lnSpc>
              <a:spcBef>
                <a:spcPts val="6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Rising IL-6 levels predict mortality / falling IL-6 levels predict recompensation</a:t>
            </a:r>
          </a:p>
          <a:p>
            <a:pPr>
              <a:lnSpc>
                <a:spcPct val="100000"/>
              </a:lnSpc>
              <a:spcBef>
                <a:spcPts val="600"/>
              </a:spcBef>
            </a:pPr>
            <a:r>
              <a:rPr lang="en-US" sz="1600" dirty="0">
                <a:latin typeface="Arial" panose="020B0604020202020204" pitchFamily="34" charset="0"/>
                <a:cs typeface="Arial" panose="020B0604020202020204" pitchFamily="34" charset="0"/>
              </a:rPr>
              <a:t>The prognostic relevance of portal hypertension and systemic inflammation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 ACLD is dynamic and stage-dependent </a:t>
            </a:r>
          </a:p>
          <a:p>
            <a:pPr marL="534988" indent="-263525">
              <a:lnSpc>
                <a:spcPct val="100000"/>
              </a:lnSpc>
              <a:spcBef>
                <a:spcPts val="6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Cessation of systemic inflammation is a key facilitator of cirrhosis recompensation</a:t>
            </a:r>
          </a:p>
        </p:txBody>
      </p:sp>
      <p:cxnSp>
        <p:nvCxnSpPr>
          <p:cNvPr id="2" name="Straight Connector 1">
            <a:extLst>
              <a:ext uri="{FF2B5EF4-FFF2-40B4-BE49-F238E27FC236}">
                <a16:creationId xmlns:a16="http://schemas.microsoft.com/office/drawing/2014/main" id="{40EA29C9-BE9A-5104-7962-B24D52223A5B}"/>
              </a:ext>
            </a:extLst>
          </p:cNvPr>
          <p:cNvCxnSpPr>
            <a:cxnSpLocks/>
          </p:cNvCxnSpPr>
          <p:nvPr/>
        </p:nvCxnSpPr>
        <p:spPr>
          <a:xfrm>
            <a:off x="190498" y="4505132"/>
            <a:ext cx="1173689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hlinkClick r:id="rId4" action="ppaction://hlinksldjump"/>
            <a:extLst>
              <a:ext uri="{FF2B5EF4-FFF2-40B4-BE49-F238E27FC236}">
                <a16:creationId xmlns:a16="http://schemas.microsoft.com/office/drawing/2014/main" id="{6E7D5EE9-E4CD-A62D-2DAE-C34C309ED4B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29225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37319-4613-8DF2-DD18-59B8EB768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C1B66-50ED-0B63-2C16-F908085085E3}"/>
              </a:ext>
            </a:extLst>
          </p:cNvPr>
          <p:cNvSpPr>
            <a:spLocks noGrp="1"/>
          </p:cNvSpPr>
          <p:nvPr>
            <p:ph type="ctrTitle"/>
          </p:nvPr>
        </p:nvSpPr>
        <p:spPr>
          <a:xfrm>
            <a:off x="2897204" y="2670061"/>
            <a:ext cx="9047119" cy="1517877"/>
          </a:xfrm>
        </p:spPr>
        <p:txBody>
          <a:bodyPr>
            <a:normAutofit/>
          </a:bodyPr>
          <a:lstStyle/>
          <a:p>
            <a:pPr algn="r"/>
            <a:r>
              <a:rPr lang="en-GB" sz="4900" dirty="0"/>
              <a:t>Experimental and pathophysiology</a:t>
            </a:r>
            <a:endParaRPr lang="en-US" sz="4900" dirty="0"/>
          </a:p>
        </p:txBody>
      </p:sp>
    </p:spTree>
    <p:extLst>
      <p:ext uri="{BB962C8B-B14F-4D97-AF65-F5344CB8AC3E}">
        <p14:creationId xmlns:p14="http://schemas.microsoft.com/office/powerpoint/2010/main" val="149420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106179"/>
            <a:ext cx="10515600" cy="838947"/>
          </a:xfrm>
        </p:spPr>
        <p:txBody>
          <a:bodyPr>
            <a:noAutofit/>
          </a:bodyPr>
          <a:lstStyle/>
          <a:p>
            <a:r>
              <a:rPr lang="en-GB" sz="2400" noProof="0" dirty="0">
                <a:latin typeface="Arial" panose="020B0604020202020204" pitchFamily="34" charset="0"/>
                <a:cs typeface="Arial" panose="020B0604020202020204" pitchFamily="34" charset="0"/>
              </a:rPr>
              <a:t>A genome-wide association study identifies </a:t>
            </a:r>
            <a:r>
              <a:rPr lang="en-GB" sz="2400" i="1" noProof="0" dirty="0">
                <a:latin typeface="Arial" panose="020B0604020202020204" pitchFamily="34" charset="0"/>
                <a:cs typeface="Arial" panose="020B0604020202020204" pitchFamily="34" charset="0"/>
              </a:rPr>
              <a:t>SUSD1</a:t>
            </a:r>
            <a:r>
              <a:rPr lang="en-GB" sz="2400" noProof="0" dirty="0">
                <a:latin typeface="Arial" panose="020B0604020202020204" pitchFamily="34" charset="0"/>
                <a:cs typeface="Arial" panose="020B0604020202020204" pitchFamily="34" charset="0"/>
              </a:rPr>
              <a:t> as a risk locus for </a:t>
            </a:r>
            <a:r>
              <a:rPr lang="en-GB" sz="2400" dirty="0">
                <a:latin typeface="Arial" panose="020B0604020202020204" pitchFamily="34" charset="0"/>
                <a:cs typeface="Arial" panose="020B0604020202020204" pitchFamily="34" charset="0"/>
              </a:rPr>
              <a:t>r</a:t>
            </a:r>
            <a:r>
              <a:rPr lang="en-GB" sz="2400" noProof="0" dirty="0" err="1">
                <a:latin typeface="Arial" panose="020B0604020202020204" pitchFamily="34" charset="0"/>
                <a:cs typeface="Arial" panose="020B0604020202020204" pitchFamily="34" charset="0"/>
              </a:rPr>
              <a:t>enal</a:t>
            </a:r>
            <a:r>
              <a:rPr lang="en-GB" sz="2400" noProof="0" dirty="0">
                <a:latin typeface="Arial" panose="020B0604020202020204" pitchFamily="34" charset="0"/>
                <a:cs typeface="Arial" panose="020B0604020202020204" pitchFamily="34" charset="0"/>
              </a:rPr>
              <a:t> impairment in decompensated cirrhosis </a:t>
            </a:r>
          </a:p>
        </p:txBody>
      </p:sp>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8" y="6299200"/>
            <a:ext cx="1074166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*Adjusted for the first 10 principal components, age, and sex. </a:t>
            </a:r>
            <a:br>
              <a:rPr lang="en-GB" sz="1100" noProof="0" dirty="0">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Sanchez LO, et al. EASL 2026; OS-050-YI.</a:t>
            </a: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2" y="998071"/>
            <a:ext cx="4124469"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GB" sz="1600" dirty="0">
                <a:latin typeface="Arial"/>
                <a:cs typeface="Arial"/>
              </a:rPr>
              <a:t>R</a:t>
            </a:r>
            <a:r>
              <a:rPr lang="en-GB" sz="1600" noProof="0" dirty="0" err="1">
                <a:latin typeface="Arial"/>
                <a:cs typeface="Arial"/>
              </a:rPr>
              <a:t>enal</a:t>
            </a:r>
            <a:r>
              <a:rPr lang="en-GB" sz="1600" noProof="0" dirty="0">
                <a:latin typeface="Arial"/>
                <a:cs typeface="Arial"/>
              </a:rPr>
              <a:t> impairment is a common </a:t>
            </a:r>
            <a:br>
              <a:rPr lang="en-GB" sz="1600" noProof="0" dirty="0">
                <a:latin typeface="Arial" panose="020B0604020202020204" pitchFamily="34" charset="0"/>
                <a:cs typeface="Arial" panose="020B0604020202020204" pitchFamily="34" charset="0"/>
              </a:rPr>
            </a:br>
            <a:r>
              <a:rPr lang="en-GB" sz="1600" noProof="0" dirty="0">
                <a:latin typeface="Arial"/>
                <a:cs typeface="Arial"/>
              </a:rPr>
              <a:t>and severe complication of </a:t>
            </a:r>
            <a:br>
              <a:rPr lang="en-GB" sz="1600" noProof="0" dirty="0">
                <a:latin typeface="Arial" panose="020B0604020202020204" pitchFamily="34" charset="0"/>
                <a:cs typeface="Arial" panose="020B0604020202020204" pitchFamily="34" charset="0"/>
              </a:rPr>
            </a:br>
            <a:r>
              <a:rPr lang="en-GB" sz="1600" noProof="0" dirty="0">
                <a:latin typeface="Arial"/>
                <a:cs typeface="Arial"/>
              </a:rPr>
              <a:t>decompensated cirrhosis</a:t>
            </a:r>
          </a:p>
          <a:p>
            <a:pPr marL="538163" indent="-269875">
              <a:lnSpc>
                <a:spcPct val="100000"/>
              </a:lnSpc>
              <a:buFont typeface="Engravers MT" panose="02090707080505020304" pitchFamily="18" charset="0"/>
              <a:buChar char="–"/>
            </a:pPr>
            <a:r>
              <a:rPr lang="en-GB" sz="1600" noProof="0" dirty="0">
                <a:latin typeface="Arial" panose="020B0604020202020204" pitchFamily="34" charset="0"/>
                <a:cs typeface="Arial" panose="020B0604020202020204" pitchFamily="34" charset="0"/>
              </a:rPr>
              <a:t>Genetic susceptibility factors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remain unknown</a:t>
            </a:r>
          </a:p>
          <a:p>
            <a:pPr>
              <a:lnSpc>
                <a:spcPct val="100000"/>
              </a:lnSpc>
            </a:pPr>
            <a:r>
              <a:rPr lang="en-GB" sz="1600" b="1" noProof="0" dirty="0">
                <a:latin typeface="Arial" panose="020B0604020202020204" pitchFamily="34" charset="0"/>
                <a:cs typeface="Arial" panose="020B0604020202020204" pitchFamily="34" charset="0"/>
              </a:rPr>
              <a:t>AIM:</a:t>
            </a:r>
            <a:r>
              <a:rPr lang="en-GB" sz="1600" noProof="0" dirty="0">
                <a:latin typeface="Arial" panose="020B0604020202020204" pitchFamily="34" charset="0"/>
                <a:cs typeface="Arial" panose="020B0604020202020204" pitchFamily="34" charset="0"/>
              </a:rPr>
              <a:t> To perform a GWAS to identify </a:t>
            </a:r>
            <a:r>
              <a:rPr lang="en-GB" sz="1600" dirty="0">
                <a:latin typeface="Arial" panose="020B0604020202020204" pitchFamily="34" charset="0"/>
                <a:cs typeface="Arial" panose="020B0604020202020204" pitchFamily="34" charset="0"/>
              </a:rPr>
              <a:t>common genetic</a:t>
            </a:r>
            <a:r>
              <a:rPr lang="en-GB" sz="1600" noProof="0" dirty="0">
                <a:latin typeface="Arial" panose="020B0604020202020204" pitchFamily="34" charset="0"/>
                <a:cs typeface="Arial" panose="020B0604020202020204" pitchFamily="34" charset="0"/>
              </a:rPr>
              <a:t> variants associated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with renal impairment and understand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pathophysiological mechanisms</a:t>
            </a:r>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4482381"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4698362"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826B6A"/>
                </a:highlight>
                <a:latin typeface="Arial" panose="020B0604020202020204" pitchFamily="34" charset="0"/>
                <a:cs typeface="Arial" panose="020B0604020202020204" pitchFamily="34" charset="0"/>
              </a:rPr>
              <a:t>METHODS</a:t>
            </a:r>
          </a:p>
        </p:txBody>
      </p:sp>
      <p:grpSp>
        <p:nvGrpSpPr>
          <p:cNvPr id="89" name="Group 88">
            <a:extLst>
              <a:ext uri="{FF2B5EF4-FFF2-40B4-BE49-F238E27FC236}">
                <a16:creationId xmlns:a16="http://schemas.microsoft.com/office/drawing/2014/main" id="{CD51D156-97D7-5FA9-E517-395CE632D332}"/>
              </a:ext>
            </a:extLst>
          </p:cNvPr>
          <p:cNvGrpSpPr/>
          <p:nvPr/>
        </p:nvGrpSpPr>
        <p:grpSpPr>
          <a:xfrm>
            <a:off x="4743912" y="1492440"/>
            <a:ext cx="7106592" cy="3873119"/>
            <a:chOff x="5316262" y="1768719"/>
            <a:chExt cx="7106592" cy="3873119"/>
          </a:xfrm>
        </p:grpSpPr>
        <p:grpSp>
          <p:nvGrpSpPr>
            <p:cNvPr id="11" name="Group 10">
              <a:extLst>
                <a:ext uri="{FF2B5EF4-FFF2-40B4-BE49-F238E27FC236}">
                  <a16:creationId xmlns:a16="http://schemas.microsoft.com/office/drawing/2014/main" id="{6C2B5010-46E8-9226-D5AD-775809A77303}"/>
                </a:ext>
              </a:extLst>
            </p:cNvPr>
            <p:cNvGrpSpPr/>
            <p:nvPr/>
          </p:nvGrpSpPr>
          <p:grpSpPr>
            <a:xfrm>
              <a:off x="5317287" y="1768719"/>
              <a:ext cx="841544" cy="991488"/>
              <a:chOff x="6772130" y="3461602"/>
              <a:chExt cx="841544" cy="991488"/>
            </a:xfrm>
          </p:grpSpPr>
          <p:sp>
            <p:nvSpPr>
              <p:cNvPr id="40" name="Flowchart: Process 39">
                <a:extLst>
                  <a:ext uri="{FF2B5EF4-FFF2-40B4-BE49-F238E27FC236}">
                    <a16:creationId xmlns:a16="http://schemas.microsoft.com/office/drawing/2014/main" id="{01B9F665-DA79-FB1A-639D-C9C3E19C733E}"/>
                  </a:ext>
                </a:extLst>
              </p:cNvPr>
              <p:cNvSpPr/>
              <p:nvPr/>
            </p:nvSpPr>
            <p:spPr>
              <a:xfrm>
                <a:off x="6772130" y="3461602"/>
                <a:ext cx="841544" cy="761588"/>
              </a:xfrm>
              <a:prstGeom prst="flowChartProcess">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1" name="Isosceles Triangle 40">
                <a:extLst>
                  <a:ext uri="{FF2B5EF4-FFF2-40B4-BE49-F238E27FC236}">
                    <a16:creationId xmlns:a16="http://schemas.microsoft.com/office/drawing/2014/main" id="{51BCF5D4-5E19-FA34-88BF-13AA62CC877B}"/>
                  </a:ext>
                </a:extLst>
              </p:cNvPr>
              <p:cNvSpPr/>
              <p:nvPr/>
            </p:nvSpPr>
            <p:spPr>
              <a:xfrm rot="10800000">
                <a:off x="6772130" y="4222429"/>
                <a:ext cx="841543" cy="230661"/>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3" name="TextBox 12">
              <a:extLst>
                <a:ext uri="{FF2B5EF4-FFF2-40B4-BE49-F238E27FC236}">
                  <a16:creationId xmlns:a16="http://schemas.microsoft.com/office/drawing/2014/main" id="{AFA2ECDE-E634-812A-9796-673D744D257E}"/>
                </a:ext>
              </a:extLst>
            </p:cNvPr>
            <p:cNvSpPr txBox="1"/>
            <p:nvPr/>
          </p:nvSpPr>
          <p:spPr>
            <a:xfrm>
              <a:off x="6158829" y="1773344"/>
              <a:ext cx="6264025" cy="738664"/>
            </a:xfrm>
            <a:prstGeom prst="rect">
              <a:avLst/>
            </a:prstGeom>
            <a:noFill/>
          </p:spPr>
          <p:txBody>
            <a:bodyPr wrap="square" rtlCol="0">
              <a:spAutoFit/>
            </a:bodyPr>
            <a:lstStyle/>
            <a:p>
              <a:r>
                <a:rPr lang="en-GB" sz="1400" b="1" noProof="0" dirty="0">
                  <a:solidFill>
                    <a:schemeClr val="accent1"/>
                  </a:solidFill>
                  <a:latin typeface="Arial" panose="020B0604020202020204" pitchFamily="34" charset="0"/>
                  <a:cs typeface="Arial" panose="020B0604020202020204" pitchFamily="34" charset="0"/>
                </a:rPr>
                <a:t>Derivation phase </a:t>
              </a:r>
            </a:p>
            <a:p>
              <a:r>
                <a:rPr lang="en-GB" sz="1400" noProof="0" dirty="0">
                  <a:solidFill>
                    <a:schemeClr val="accent1"/>
                  </a:solidFill>
                  <a:latin typeface="Arial" panose="020B0604020202020204" pitchFamily="34" charset="0"/>
                  <a:cs typeface="Arial" panose="020B0604020202020204" pitchFamily="34" charset="0"/>
                </a:rPr>
                <a:t>Across 5 cohorts (83% European ancestry, 17% Admixed American ancestry)</a:t>
              </a:r>
            </a:p>
            <a:p>
              <a:r>
                <a:rPr lang="en-GB" sz="1400" b="1" noProof="0" dirty="0">
                  <a:solidFill>
                    <a:schemeClr val="accent1"/>
                  </a:solidFill>
                  <a:latin typeface="Arial" panose="020B0604020202020204" pitchFamily="34" charset="0"/>
                  <a:cs typeface="Arial" panose="020B0604020202020204" pitchFamily="34" charset="0"/>
                </a:rPr>
                <a:t>(n=3,220)</a:t>
              </a:r>
            </a:p>
          </p:txBody>
        </p:sp>
        <p:sp>
          <p:nvSpPr>
            <p:cNvPr id="14" name="TextBox 13">
              <a:extLst>
                <a:ext uri="{FF2B5EF4-FFF2-40B4-BE49-F238E27FC236}">
                  <a16:creationId xmlns:a16="http://schemas.microsoft.com/office/drawing/2014/main" id="{6523EF8A-FE71-BFE1-2140-1912D3D7D58E}"/>
                </a:ext>
              </a:extLst>
            </p:cNvPr>
            <p:cNvSpPr txBox="1"/>
            <p:nvPr/>
          </p:nvSpPr>
          <p:spPr>
            <a:xfrm>
              <a:off x="6154531" y="2642246"/>
              <a:ext cx="5796047" cy="738664"/>
            </a:xfrm>
            <a:prstGeom prst="rect">
              <a:avLst/>
            </a:prstGeom>
            <a:noFill/>
          </p:spPr>
          <p:txBody>
            <a:bodyPr wrap="square" rtlCol="0">
              <a:spAutoFit/>
            </a:bodyPr>
            <a:lstStyle/>
            <a:p>
              <a:r>
                <a:rPr lang="en-GB" sz="1400" b="1" noProof="0" dirty="0">
                  <a:solidFill>
                    <a:schemeClr val="accent1"/>
                  </a:solidFill>
                  <a:latin typeface="Arial" panose="020B0604020202020204" pitchFamily="34" charset="0"/>
                  <a:cs typeface="Arial" panose="020B0604020202020204" pitchFamily="34" charset="0"/>
                </a:rPr>
                <a:t>Validation phase</a:t>
              </a:r>
            </a:p>
            <a:p>
              <a:r>
                <a:rPr lang="en-GB" sz="1400" noProof="0" dirty="0">
                  <a:solidFill>
                    <a:schemeClr val="accent1"/>
                  </a:solidFill>
                  <a:latin typeface="Arial" panose="020B0604020202020204" pitchFamily="34" charset="0"/>
                  <a:cs typeface="Arial" panose="020B0604020202020204" pitchFamily="34" charset="0"/>
                </a:rPr>
                <a:t>4 independent cohorts (European ancestry)</a:t>
              </a:r>
            </a:p>
            <a:p>
              <a:r>
                <a:rPr lang="en-GB" sz="1400" b="1" noProof="0" dirty="0">
                  <a:solidFill>
                    <a:schemeClr val="accent1"/>
                  </a:solidFill>
                  <a:latin typeface="Arial" panose="020B0604020202020204" pitchFamily="34" charset="0"/>
                  <a:cs typeface="Arial" panose="020B0604020202020204" pitchFamily="34" charset="0"/>
                </a:rPr>
                <a:t>(n=1,728)</a:t>
              </a:r>
            </a:p>
          </p:txBody>
        </p:sp>
        <p:grpSp>
          <p:nvGrpSpPr>
            <p:cNvPr id="15" name="Group 14">
              <a:extLst>
                <a:ext uri="{FF2B5EF4-FFF2-40B4-BE49-F238E27FC236}">
                  <a16:creationId xmlns:a16="http://schemas.microsoft.com/office/drawing/2014/main" id="{E55F63DF-E6F2-B487-FF83-777B0E9FD703}"/>
                </a:ext>
              </a:extLst>
            </p:cNvPr>
            <p:cNvGrpSpPr/>
            <p:nvPr/>
          </p:nvGrpSpPr>
          <p:grpSpPr>
            <a:xfrm>
              <a:off x="5317287" y="2587320"/>
              <a:ext cx="841544" cy="1099800"/>
              <a:chOff x="6356647" y="2260344"/>
              <a:chExt cx="841544" cy="1099800"/>
            </a:xfrm>
          </p:grpSpPr>
          <p:grpSp>
            <p:nvGrpSpPr>
              <p:cNvPr id="35" name="Group 34">
                <a:extLst>
                  <a:ext uri="{FF2B5EF4-FFF2-40B4-BE49-F238E27FC236}">
                    <a16:creationId xmlns:a16="http://schemas.microsoft.com/office/drawing/2014/main" id="{A72A7920-3A89-A461-F23F-7EF5C2AD5272}"/>
                  </a:ext>
                </a:extLst>
              </p:cNvPr>
              <p:cNvGrpSpPr/>
              <p:nvPr/>
            </p:nvGrpSpPr>
            <p:grpSpPr>
              <a:xfrm>
                <a:off x="6356647" y="2486646"/>
                <a:ext cx="841544" cy="873498"/>
                <a:chOff x="6772130" y="3692130"/>
                <a:chExt cx="841544" cy="782392"/>
              </a:xfrm>
              <a:solidFill>
                <a:srgbClr val="A6D2CE"/>
              </a:solidFill>
            </p:grpSpPr>
            <p:sp>
              <p:nvSpPr>
                <p:cNvPr id="38" name="Flowchart: Process 37">
                  <a:extLst>
                    <a:ext uri="{FF2B5EF4-FFF2-40B4-BE49-F238E27FC236}">
                      <a16:creationId xmlns:a16="http://schemas.microsoft.com/office/drawing/2014/main" id="{2260FB00-79DF-8CC2-B757-BB79AE565F66}"/>
                    </a:ext>
                  </a:extLst>
                </p:cNvPr>
                <p:cNvSpPr/>
                <p:nvPr/>
              </p:nvSpPr>
              <p:spPr>
                <a:xfrm>
                  <a:off x="6772130" y="3692130"/>
                  <a:ext cx="841544" cy="551731"/>
                </a:xfrm>
                <a:prstGeom prst="flowChartProcess">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9" name="Isosceles Triangle 38">
                  <a:extLst>
                    <a:ext uri="{FF2B5EF4-FFF2-40B4-BE49-F238E27FC236}">
                      <a16:creationId xmlns:a16="http://schemas.microsoft.com/office/drawing/2014/main" id="{9188B02E-1DF4-8595-4CBE-040EF9F901C9}"/>
                    </a:ext>
                  </a:extLst>
                </p:cNvPr>
                <p:cNvSpPr/>
                <p:nvPr/>
              </p:nvSpPr>
              <p:spPr>
                <a:xfrm rot="10800000">
                  <a:off x="6772130" y="4243861"/>
                  <a:ext cx="841543" cy="230661"/>
                </a:xfrm>
                <a:prstGeom prst="triangl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6" name="Isosceles Triangle 35">
                <a:extLst>
                  <a:ext uri="{FF2B5EF4-FFF2-40B4-BE49-F238E27FC236}">
                    <a16:creationId xmlns:a16="http://schemas.microsoft.com/office/drawing/2014/main" id="{39700A47-77C5-5ACC-F348-5DB9964CF87D}"/>
                  </a:ext>
                </a:extLst>
              </p:cNvPr>
              <p:cNvSpPr/>
              <p:nvPr/>
            </p:nvSpPr>
            <p:spPr>
              <a:xfrm>
                <a:off x="6356652" y="2260344"/>
                <a:ext cx="424659" cy="230660"/>
              </a:xfrm>
              <a:prstGeom prst="triangle">
                <a:avLst>
                  <a:gd name="adj" fmla="val 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7" name="Isosceles Triangle 36">
                <a:extLst>
                  <a:ext uri="{FF2B5EF4-FFF2-40B4-BE49-F238E27FC236}">
                    <a16:creationId xmlns:a16="http://schemas.microsoft.com/office/drawing/2014/main" id="{4ECCE1C2-30B9-FD47-D9F0-141CCBD7597F}"/>
                  </a:ext>
                </a:extLst>
              </p:cNvPr>
              <p:cNvSpPr/>
              <p:nvPr/>
            </p:nvSpPr>
            <p:spPr>
              <a:xfrm flipH="1">
                <a:off x="6773529" y="2260985"/>
                <a:ext cx="424662" cy="230660"/>
              </a:xfrm>
              <a:prstGeom prst="triangle">
                <a:avLst>
                  <a:gd name="adj" fmla="val 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17" name="Group 16">
              <a:extLst>
                <a:ext uri="{FF2B5EF4-FFF2-40B4-BE49-F238E27FC236}">
                  <a16:creationId xmlns:a16="http://schemas.microsoft.com/office/drawing/2014/main" id="{7B6414D0-09B3-EE4B-12C8-BEC1509F6A5C}"/>
                </a:ext>
              </a:extLst>
            </p:cNvPr>
            <p:cNvGrpSpPr>
              <a:grpSpLocks noChangeAspect="1"/>
            </p:cNvGrpSpPr>
            <p:nvPr/>
          </p:nvGrpSpPr>
          <p:grpSpPr>
            <a:xfrm>
              <a:off x="5326262" y="2874941"/>
              <a:ext cx="813014" cy="581378"/>
              <a:chOff x="6148077" y="2342773"/>
              <a:chExt cx="1099414" cy="786180"/>
            </a:xfrm>
          </p:grpSpPr>
          <p:pic>
            <p:nvPicPr>
              <p:cNvPr id="32" name="Graphic 31">
                <a:extLst>
                  <a:ext uri="{FF2B5EF4-FFF2-40B4-BE49-F238E27FC236}">
                    <a16:creationId xmlns:a16="http://schemas.microsoft.com/office/drawing/2014/main" id="{BECF8347-A99D-F5B4-751C-993834CA469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48077" y="2342773"/>
                <a:ext cx="574258" cy="574258"/>
              </a:xfrm>
              <a:prstGeom prst="rect">
                <a:avLst/>
              </a:prstGeom>
            </p:spPr>
          </p:pic>
          <p:pic>
            <p:nvPicPr>
              <p:cNvPr id="33" name="Graphic 32">
                <a:extLst>
                  <a:ext uri="{FF2B5EF4-FFF2-40B4-BE49-F238E27FC236}">
                    <a16:creationId xmlns:a16="http://schemas.microsoft.com/office/drawing/2014/main" id="{0C2C511B-A2DF-CC4D-3A81-5E5C3B5BCD3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73233" y="2342773"/>
                <a:ext cx="574258" cy="574258"/>
              </a:xfrm>
              <a:prstGeom prst="rect">
                <a:avLst/>
              </a:prstGeom>
            </p:spPr>
          </p:pic>
          <p:pic>
            <p:nvPicPr>
              <p:cNvPr id="34" name="Graphic 33">
                <a:extLst>
                  <a:ext uri="{FF2B5EF4-FFF2-40B4-BE49-F238E27FC236}">
                    <a16:creationId xmlns:a16="http://schemas.microsoft.com/office/drawing/2014/main" id="{DE2DE931-B6B9-FD99-5B02-12A0D6AF3A0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23566" y="2382864"/>
                <a:ext cx="746089" cy="746089"/>
              </a:xfrm>
              <a:prstGeom prst="rect">
                <a:avLst/>
              </a:prstGeom>
            </p:spPr>
          </p:pic>
        </p:grpSp>
        <p:grpSp>
          <p:nvGrpSpPr>
            <p:cNvPr id="18" name="Group 17">
              <a:extLst>
                <a:ext uri="{FF2B5EF4-FFF2-40B4-BE49-F238E27FC236}">
                  <a16:creationId xmlns:a16="http://schemas.microsoft.com/office/drawing/2014/main" id="{0E781649-F453-2260-79D5-72FFA80891DD}"/>
                </a:ext>
              </a:extLst>
            </p:cNvPr>
            <p:cNvGrpSpPr/>
            <p:nvPr/>
          </p:nvGrpSpPr>
          <p:grpSpPr>
            <a:xfrm>
              <a:off x="5317168" y="3476698"/>
              <a:ext cx="841662" cy="1393573"/>
              <a:chOff x="6356529" y="2219644"/>
              <a:chExt cx="841662" cy="1393573"/>
            </a:xfrm>
            <a:solidFill>
              <a:schemeClr val="accent6"/>
            </a:solidFill>
          </p:grpSpPr>
          <p:grpSp>
            <p:nvGrpSpPr>
              <p:cNvPr id="27" name="Group 26">
                <a:extLst>
                  <a:ext uri="{FF2B5EF4-FFF2-40B4-BE49-F238E27FC236}">
                    <a16:creationId xmlns:a16="http://schemas.microsoft.com/office/drawing/2014/main" id="{89616A0D-3786-1876-0274-2B391863CDE4}"/>
                  </a:ext>
                </a:extLst>
              </p:cNvPr>
              <p:cNvGrpSpPr/>
              <p:nvPr/>
            </p:nvGrpSpPr>
            <p:grpSpPr>
              <a:xfrm>
                <a:off x="6356529" y="2486648"/>
                <a:ext cx="841662" cy="1126569"/>
                <a:chOff x="6772012" y="3692129"/>
                <a:chExt cx="841662" cy="1009067"/>
              </a:xfrm>
              <a:grpFill/>
            </p:grpSpPr>
            <p:sp>
              <p:nvSpPr>
                <p:cNvPr id="30" name="Flowchart: Process 29">
                  <a:extLst>
                    <a:ext uri="{FF2B5EF4-FFF2-40B4-BE49-F238E27FC236}">
                      <a16:creationId xmlns:a16="http://schemas.microsoft.com/office/drawing/2014/main" id="{CB2B8AF8-8D96-C0CE-29C1-A849A658A0A8}"/>
                    </a:ext>
                  </a:extLst>
                </p:cNvPr>
                <p:cNvSpPr/>
                <p:nvPr/>
              </p:nvSpPr>
              <p:spPr>
                <a:xfrm>
                  <a:off x="6772130" y="3692129"/>
                  <a:ext cx="841544" cy="750344"/>
                </a:xfrm>
                <a:prstGeom prst="flowChartProcess">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Isosceles Triangle 30">
                  <a:extLst>
                    <a:ext uri="{FF2B5EF4-FFF2-40B4-BE49-F238E27FC236}">
                      <a16:creationId xmlns:a16="http://schemas.microsoft.com/office/drawing/2014/main" id="{A1CAA4DA-0F78-36B0-480D-675AA44727CE}"/>
                    </a:ext>
                  </a:extLst>
                </p:cNvPr>
                <p:cNvSpPr/>
                <p:nvPr/>
              </p:nvSpPr>
              <p:spPr>
                <a:xfrm rot="10800000">
                  <a:off x="6772012" y="4443408"/>
                  <a:ext cx="841545" cy="257788"/>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8" name="Isosceles Triangle 27">
                <a:extLst>
                  <a:ext uri="{FF2B5EF4-FFF2-40B4-BE49-F238E27FC236}">
                    <a16:creationId xmlns:a16="http://schemas.microsoft.com/office/drawing/2014/main" id="{CB3C8B9F-7DA4-BD4A-1535-112165A69F2D}"/>
                  </a:ext>
                </a:extLst>
              </p:cNvPr>
              <p:cNvSpPr/>
              <p:nvPr/>
            </p:nvSpPr>
            <p:spPr>
              <a:xfrm>
                <a:off x="6356652" y="2228866"/>
                <a:ext cx="424659" cy="262138"/>
              </a:xfrm>
              <a:prstGeom prst="triangle">
                <a:avLst>
                  <a:gd name="adj" fmla="val 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Isosceles Triangle 28">
                <a:extLst>
                  <a:ext uri="{FF2B5EF4-FFF2-40B4-BE49-F238E27FC236}">
                    <a16:creationId xmlns:a16="http://schemas.microsoft.com/office/drawing/2014/main" id="{842153F1-3C95-CCAF-D9D4-3EDE64A14A0F}"/>
                  </a:ext>
                </a:extLst>
              </p:cNvPr>
              <p:cNvSpPr/>
              <p:nvPr/>
            </p:nvSpPr>
            <p:spPr>
              <a:xfrm flipH="1">
                <a:off x="6773529" y="2219644"/>
                <a:ext cx="424662" cy="272001"/>
              </a:xfrm>
              <a:prstGeom prst="triangle">
                <a:avLst>
                  <a:gd name="adj" fmla="val 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20" name="Group 19">
              <a:extLst>
                <a:ext uri="{FF2B5EF4-FFF2-40B4-BE49-F238E27FC236}">
                  <a16:creationId xmlns:a16="http://schemas.microsoft.com/office/drawing/2014/main" id="{05E0B447-FFBA-1A85-F6C7-1DB0CFA4F2C5}"/>
                </a:ext>
              </a:extLst>
            </p:cNvPr>
            <p:cNvGrpSpPr/>
            <p:nvPr/>
          </p:nvGrpSpPr>
          <p:grpSpPr>
            <a:xfrm>
              <a:off x="5316262" y="4639195"/>
              <a:ext cx="841544" cy="1002643"/>
              <a:chOff x="6359631" y="2506132"/>
              <a:chExt cx="841544" cy="1002643"/>
            </a:xfrm>
            <a:solidFill>
              <a:schemeClr val="accent6">
                <a:lumMod val="75000"/>
              </a:schemeClr>
            </a:solidFill>
          </p:grpSpPr>
          <p:sp>
            <p:nvSpPr>
              <p:cNvPr id="24" name="Flowchart: Process 23">
                <a:extLst>
                  <a:ext uri="{FF2B5EF4-FFF2-40B4-BE49-F238E27FC236}">
                    <a16:creationId xmlns:a16="http://schemas.microsoft.com/office/drawing/2014/main" id="{61498439-A445-A50F-F68F-F3C32501C127}"/>
                  </a:ext>
                </a:extLst>
              </p:cNvPr>
              <p:cNvSpPr/>
              <p:nvPr/>
            </p:nvSpPr>
            <p:spPr>
              <a:xfrm>
                <a:off x="6359631" y="2785666"/>
                <a:ext cx="841544" cy="723109"/>
              </a:xfrm>
              <a:prstGeom prst="flowChartProcess">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Isosceles Triangle 24">
                <a:extLst>
                  <a:ext uri="{FF2B5EF4-FFF2-40B4-BE49-F238E27FC236}">
                    <a16:creationId xmlns:a16="http://schemas.microsoft.com/office/drawing/2014/main" id="{E3D050AE-B334-B358-DF81-848906707240}"/>
                  </a:ext>
                </a:extLst>
              </p:cNvPr>
              <p:cNvSpPr/>
              <p:nvPr/>
            </p:nvSpPr>
            <p:spPr>
              <a:xfrm>
                <a:off x="6359636" y="2506132"/>
                <a:ext cx="424659" cy="283893"/>
              </a:xfrm>
              <a:prstGeom prst="triangle">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Isosceles Triangle 25">
                <a:extLst>
                  <a:ext uri="{FF2B5EF4-FFF2-40B4-BE49-F238E27FC236}">
                    <a16:creationId xmlns:a16="http://schemas.microsoft.com/office/drawing/2014/main" id="{0E723755-7618-010E-4937-57F4B9C1F339}"/>
                  </a:ext>
                </a:extLst>
              </p:cNvPr>
              <p:cNvSpPr/>
              <p:nvPr/>
            </p:nvSpPr>
            <p:spPr>
              <a:xfrm flipH="1">
                <a:off x="6776513" y="2518665"/>
                <a:ext cx="424662" cy="272001"/>
              </a:xfrm>
              <a:prstGeom prst="triangle">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1" name="TextBox 20">
              <a:extLst>
                <a:ext uri="{FF2B5EF4-FFF2-40B4-BE49-F238E27FC236}">
                  <a16:creationId xmlns:a16="http://schemas.microsoft.com/office/drawing/2014/main" id="{EBF082B6-464E-8D7E-620B-785134081844}"/>
                </a:ext>
              </a:extLst>
            </p:cNvPr>
            <p:cNvSpPr txBox="1"/>
            <p:nvPr/>
          </p:nvSpPr>
          <p:spPr>
            <a:xfrm>
              <a:off x="6139276" y="3554765"/>
              <a:ext cx="5796047" cy="1169551"/>
            </a:xfrm>
            <a:prstGeom prst="rect">
              <a:avLst/>
            </a:prstGeom>
            <a:noFill/>
          </p:spPr>
          <p:txBody>
            <a:bodyPr wrap="square" lIns="91440" tIns="45720" rIns="91440" bIns="45720" rtlCol="0" anchor="t">
              <a:spAutoFit/>
            </a:bodyPr>
            <a:lstStyle/>
            <a:p>
              <a:r>
                <a:rPr lang="en-GB" sz="1400" b="1" noProof="0" dirty="0">
                  <a:solidFill>
                    <a:schemeClr val="accent1"/>
                  </a:solidFill>
                  <a:latin typeface="Arial" panose="020B0604020202020204" pitchFamily="34" charset="0"/>
                  <a:cs typeface="Arial" panose="020B0604020202020204" pitchFamily="34" charset="0"/>
                </a:rPr>
                <a:t>Linear regression*</a:t>
              </a:r>
            </a:p>
            <a:p>
              <a:pPr marL="285750" indent="-285750">
                <a:buFont typeface="Arial" panose="020B0604020202020204" pitchFamily="34" charset="0"/>
                <a:buChar char="•"/>
              </a:pPr>
              <a:r>
                <a:rPr lang="en-GB" sz="1400" noProof="0" dirty="0">
                  <a:solidFill>
                    <a:schemeClr val="accent1"/>
                  </a:solidFill>
                  <a:latin typeface="Arial"/>
                  <a:cs typeface="Arial"/>
                </a:rPr>
                <a:t>Assessed genetic associations with </a:t>
              </a:r>
              <a:r>
                <a:rPr lang="en-GB" sz="1400" noProof="0" dirty="0" err="1">
                  <a:solidFill>
                    <a:schemeClr val="accent1"/>
                  </a:solidFill>
                  <a:latin typeface="Arial"/>
                  <a:cs typeface="Arial"/>
                </a:rPr>
                <a:t>sCr</a:t>
              </a:r>
              <a:r>
                <a:rPr lang="en-GB" sz="1400" noProof="0" dirty="0">
                  <a:solidFill>
                    <a:schemeClr val="accent1"/>
                  </a:solidFill>
                  <a:latin typeface="Arial"/>
                  <a:cs typeface="Arial"/>
                </a:rPr>
                <a:t> </a:t>
              </a:r>
              <a:r>
                <a:rPr lang="en-GB" sz="1400" dirty="0">
                  <a:solidFill>
                    <a:schemeClr val="accent1"/>
                  </a:solidFill>
                  <a:latin typeface="Arial"/>
                  <a:cs typeface="Arial"/>
                </a:rPr>
                <a:t>and eGFR as</a:t>
              </a:r>
              <a:r>
                <a:rPr lang="en-GB" sz="1400" noProof="0" dirty="0">
                  <a:solidFill>
                    <a:schemeClr val="accent1"/>
                  </a:solidFill>
                  <a:latin typeface="Arial"/>
                  <a:cs typeface="Arial"/>
                </a:rPr>
                <a:t> a surrogate of renal impairment</a:t>
              </a:r>
            </a:p>
            <a:p>
              <a:pPr marL="285750" indent="-285750">
                <a:buFont typeface="Arial" panose="020B0604020202020204" pitchFamily="34" charset="0"/>
                <a:buChar char="•"/>
              </a:pPr>
              <a:r>
                <a:rPr lang="en-GB" sz="1400" noProof="0" dirty="0">
                  <a:solidFill>
                    <a:schemeClr val="accent1"/>
                  </a:solidFill>
                  <a:latin typeface="Arial" panose="020B0604020202020204" pitchFamily="34" charset="0"/>
                  <a:cs typeface="Arial" panose="020B0604020202020204" pitchFamily="34" charset="0"/>
                </a:rPr>
                <a:t>Separate analyses integrated through trans-ancestry and </a:t>
              </a:r>
              <a:br>
                <a:rPr lang="en-GB" sz="1400" noProof="0" dirty="0">
                  <a:solidFill>
                    <a:schemeClr val="accent1"/>
                  </a:solidFill>
                  <a:latin typeface="Arial" panose="020B0604020202020204" pitchFamily="34" charset="0"/>
                  <a:cs typeface="Arial" panose="020B0604020202020204" pitchFamily="34" charset="0"/>
                </a:rPr>
              </a:br>
              <a:r>
                <a:rPr lang="en-GB" sz="1400" noProof="0" dirty="0">
                  <a:solidFill>
                    <a:schemeClr val="accent1"/>
                  </a:solidFill>
                  <a:latin typeface="Arial" panose="020B0604020202020204" pitchFamily="34" charset="0"/>
                  <a:cs typeface="Arial" panose="020B0604020202020204" pitchFamily="34" charset="0"/>
                </a:rPr>
                <a:t>cohort meta-analyses</a:t>
              </a:r>
            </a:p>
          </p:txBody>
        </p:sp>
        <p:sp>
          <p:nvSpPr>
            <p:cNvPr id="22" name="TextBox 21">
              <a:extLst>
                <a:ext uri="{FF2B5EF4-FFF2-40B4-BE49-F238E27FC236}">
                  <a16:creationId xmlns:a16="http://schemas.microsoft.com/office/drawing/2014/main" id="{AB2B4F61-0B90-BE6A-4C55-751FA1021534}"/>
                </a:ext>
              </a:extLst>
            </p:cNvPr>
            <p:cNvSpPr txBox="1"/>
            <p:nvPr/>
          </p:nvSpPr>
          <p:spPr>
            <a:xfrm>
              <a:off x="6139276" y="4808395"/>
              <a:ext cx="5796047" cy="523220"/>
            </a:xfrm>
            <a:prstGeom prst="rect">
              <a:avLst/>
            </a:prstGeom>
            <a:noFill/>
          </p:spPr>
          <p:txBody>
            <a:bodyPr wrap="square" rtlCol="0">
              <a:spAutoFit/>
            </a:bodyPr>
            <a:lstStyle/>
            <a:p>
              <a:r>
                <a:rPr lang="en-GB" sz="1400" b="1" noProof="0" dirty="0">
                  <a:solidFill>
                    <a:schemeClr val="accent1"/>
                  </a:solidFill>
                  <a:latin typeface="Arial" panose="020B0604020202020204" pitchFamily="34" charset="0"/>
                  <a:cs typeface="Arial" panose="020B0604020202020204" pitchFamily="34" charset="0"/>
                </a:rPr>
                <a:t>Single-cell and spatial transcriptomics</a:t>
              </a:r>
            </a:p>
            <a:p>
              <a:r>
                <a:rPr lang="en-GB" sz="1400" noProof="0" dirty="0">
                  <a:solidFill>
                    <a:schemeClr val="accent1"/>
                  </a:solidFill>
                  <a:latin typeface="Arial" panose="020B0604020202020204" pitchFamily="34" charset="0"/>
                  <a:cs typeface="Arial" panose="020B0604020202020204" pitchFamily="34" charset="0"/>
                </a:rPr>
                <a:t>Mapped GWAS signals to cell types in the liver, blood, and kidney</a:t>
              </a:r>
            </a:p>
          </p:txBody>
        </p:sp>
        <p:pic>
          <p:nvPicPr>
            <p:cNvPr id="48" name="Graphic 47">
              <a:extLst>
                <a:ext uri="{FF2B5EF4-FFF2-40B4-BE49-F238E27FC236}">
                  <a16:creationId xmlns:a16="http://schemas.microsoft.com/office/drawing/2014/main" id="{DD9ECAF9-B424-276E-4384-83329507BD6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39800" y="1931507"/>
              <a:ext cx="602251" cy="602251"/>
            </a:xfrm>
            <a:prstGeom prst="rect">
              <a:avLst/>
            </a:prstGeom>
          </p:spPr>
        </p:pic>
        <p:pic>
          <p:nvPicPr>
            <p:cNvPr id="49" name="Graphic 48">
              <a:extLst>
                <a:ext uri="{FF2B5EF4-FFF2-40B4-BE49-F238E27FC236}">
                  <a16:creationId xmlns:a16="http://schemas.microsoft.com/office/drawing/2014/main" id="{5ACF0FD0-8811-6914-F7A6-8D1A3218287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03509" y="3948225"/>
              <a:ext cx="497114" cy="497114"/>
            </a:xfrm>
            <a:prstGeom prst="rect">
              <a:avLst/>
            </a:prstGeom>
          </p:spPr>
        </p:pic>
        <p:grpSp>
          <p:nvGrpSpPr>
            <p:cNvPr id="88" name="Group 87">
              <a:extLst>
                <a:ext uri="{FF2B5EF4-FFF2-40B4-BE49-F238E27FC236}">
                  <a16:creationId xmlns:a16="http://schemas.microsoft.com/office/drawing/2014/main" id="{B324B097-3A00-6793-4244-2161DA3DB459}"/>
                </a:ext>
              </a:extLst>
            </p:cNvPr>
            <p:cNvGrpSpPr/>
            <p:nvPr/>
          </p:nvGrpSpPr>
          <p:grpSpPr>
            <a:xfrm>
              <a:off x="5423508" y="5041255"/>
              <a:ext cx="603600" cy="447287"/>
              <a:chOff x="5339999" y="4616466"/>
              <a:chExt cx="814532" cy="603594"/>
            </a:xfrm>
            <a:solidFill>
              <a:schemeClr val="bg1"/>
            </a:solidFill>
          </p:grpSpPr>
          <p:pic>
            <p:nvPicPr>
              <p:cNvPr id="51" name="Graphic 50">
                <a:extLst>
                  <a:ext uri="{FF2B5EF4-FFF2-40B4-BE49-F238E27FC236}">
                    <a16:creationId xmlns:a16="http://schemas.microsoft.com/office/drawing/2014/main" id="{88F96286-BDE8-BDCE-A4D6-F3C89430ABD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22535" y="4688065"/>
                <a:ext cx="531996" cy="531995"/>
              </a:xfrm>
              <a:prstGeom prst="rect">
                <a:avLst/>
              </a:prstGeom>
            </p:spPr>
          </p:pic>
          <p:sp>
            <p:nvSpPr>
              <p:cNvPr id="52" name="Oval 8">
                <a:extLst>
                  <a:ext uri="{FF2B5EF4-FFF2-40B4-BE49-F238E27FC236}">
                    <a16:creationId xmlns:a16="http://schemas.microsoft.com/office/drawing/2014/main" id="{E19B825D-9D6E-0FF6-ADD2-25BC90260E79}"/>
                  </a:ext>
                </a:extLst>
              </p:cNvPr>
              <p:cNvSpPr/>
              <p:nvPr/>
            </p:nvSpPr>
            <p:spPr>
              <a:xfrm rot="4759074">
                <a:off x="5433881" y="4712306"/>
                <a:ext cx="196830" cy="179380"/>
              </a:xfrm>
              <a:custGeom>
                <a:avLst/>
                <a:gdLst>
                  <a:gd name="csX0" fmla="*/ 0 w 1511300"/>
                  <a:gd name="csY0" fmla="*/ 533400 h 1066800"/>
                  <a:gd name="csX1" fmla="*/ 755650 w 1511300"/>
                  <a:gd name="csY1" fmla="*/ 0 h 1066800"/>
                  <a:gd name="csX2" fmla="*/ 1511300 w 1511300"/>
                  <a:gd name="csY2" fmla="*/ 533400 h 1066800"/>
                  <a:gd name="csX3" fmla="*/ 755650 w 1511300"/>
                  <a:gd name="csY3" fmla="*/ 1066800 h 1066800"/>
                  <a:gd name="csX4" fmla="*/ 0 w 1511300"/>
                  <a:gd name="csY4" fmla="*/ 533400 h 1066800"/>
                  <a:gd name="csX0" fmla="*/ 2048 w 1513348"/>
                  <a:gd name="csY0" fmla="*/ 647700 h 1181100"/>
                  <a:gd name="csX1" fmla="*/ 605298 w 1513348"/>
                  <a:gd name="csY1" fmla="*/ 0 h 1181100"/>
                  <a:gd name="csX2" fmla="*/ 1513348 w 1513348"/>
                  <a:gd name="csY2" fmla="*/ 647700 h 1181100"/>
                  <a:gd name="csX3" fmla="*/ 757698 w 1513348"/>
                  <a:gd name="csY3" fmla="*/ 1181100 h 1181100"/>
                  <a:gd name="csX4" fmla="*/ 2048 w 1513348"/>
                  <a:gd name="csY4" fmla="*/ 647700 h 1181100"/>
                  <a:gd name="csX0" fmla="*/ 1475 w 1512775"/>
                  <a:gd name="csY0" fmla="*/ 647700 h 1295400"/>
                  <a:gd name="csX1" fmla="*/ 604725 w 1512775"/>
                  <a:gd name="csY1" fmla="*/ 0 h 1295400"/>
                  <a:gd name="csX2" fmla="*/ 1512775 w 1512775"/>
                  <a:gd name="csY2" fmla="*/ 647700 h 1295400"/>
                  <a:gd name="csX3" fmla="*/ 731725 w 1512775"/>
                  <a:gd name="csY3" fmla="*/ 1295400 h 1295400"/>
                  <a:gd name="csX4" fmla="*/ 1475 w 1512775"/>
                  <a:gd name="csY4" fmla="*/ 647700 h 1295400"/>
                  <a:gd name="csX0" fmla="*/ 597 w 1720391"/>
                  <a:gd name="csY0" fmla="*/ 995047 h 1313109"/>
                  <a:gd name="csX1" fmla="*/ 812341 w 1720391"/>
                  <a:gd name="csY1" fmla="*/ 5355 h 1313109"/>
                  <a:gd name="csX2" fmla="*/ 1720391 w 1720391"/>
                  <a:gd name="csY2" fmla="*/ 653055 h 1313109"/>
                  <a:gd name="csX3" fmla="*/ 939341 w 1720391"/>
                  <a:gd name="csY3" fmla="*/ 1300755 h 1313109"/>
                  <a:gd name="csX4" fmla="*/ 597 w 1720391"/>
                  <a:gd name="csY4" fmla="*/ 995047 h 1313109"/>
                  <a:gd name="csX0" fmla="*/ 597 w 1763625"/>
                  <a:gd name="csY0" fmla="*/ 993887 h 1335848"/>
                  <a:gd name="csX1" fmla="*/ 812341 w 1763625"/>
                  <a:gd name="csY1" fmla="*/ 4195 h 1335848"/>
                  <a:gd name="csX2" fmla="*/ 1720391 w 1763625"/>
                  <a:gd name="csY2" fmla="*/ 651895 h 1335848"/>
                  <a:gd name="csX3" fmla="*/ 1562186 w 1763625"/>
                  <a:gd name="csY3" fmla="*/ 1257675 h 1335848"/>
                  <a:gd name="csX4" fmla="*/ 939341 w 1763625"/>
                  <a:gd name="csY4" fmla="*/ 1299595 h 1335848"/>
                  <a:gd name="csX5" fmla="*/ 597 w 1763625"/>
                  <a:gd name="csY5" fmla="*/ 993887 h 1335848"/>
                  <a:gd name="csX0" fmla="*/ 13251 w 1776279"/>
                  <a:gd name="csY0" fmla="*/ 978086 h 1320051"/>
                  <a:gd name="csX1" fmla="*/ 491966 w 1776279"/>
                  <a:gd name="csY1" fmla="*/ 4309 h 1320051"/>
                  <a:gd name="csX2" fmla="*/ 1733045 w 1776279"/>
                  <a:gd name="csY2" fmla="*/ 636094 h 1320051"/>
                  <a:gd name="csX3" fmla="*/ 1574840 w 1776279"/>
                  <a:gd name="csY3" fmla="*/ 1241874 h 1320051"/>
                  <a:gd name="csX4" fmla="*/ 951995 w 1776279"/>
                  <a:gd name="csY4" fmla="*/ 1283794 h 1320051"/>
                  <a:gd name="csX5" fmla="*/ 13251 w 1776279"/>
                  <a:gd name="csY5" fmla="*/ 978086 h 1320051"/>
                </a:gdLst>
                <a:ahLst/>
                <a:cxnLst>
                  <a:cxn ang="0">
                    <a:pos x="csX0" y="csY0"/>
                  </a:cxn>
                  <a:cxn ang="0">
                    <a:pos x="csX1" y="csY1"/>
                  </a:cxn>
                  <a:cxn ang="0">
                    <a:pos x="csX2" y="csY2"/>
                  </a:cxn>
                  <a:cxn ang="0">
                    <a:pos x="csX3" y="csY3"/>
                  </a:cxn>
                  <a:cxn ang="0">
                    <a:pos x="csX4" y="csY4"/>
                  </a:cxn>
                  <a:cxn ang="0">
                    <a:pos x="csX5" y="csY5"/>
                  </a:cxn>
                </a:cxnLst>
                <a:rect l="l" t="t" r="r" b="b"/>
                <a:pathLst>
                  <a:path w="1776279" h="1320051">
                    <a:moveTo>
                      <a:pt x="13251" y="978086"/>
                    </a:moveTo>
                    <a:cubicBezTo>
                      <a:pt x="-63420" y="764839"/>
                      <a:pt x="205334" y="61308"/>
                      <a:pt x="491966" y="4309"/>
                    </a:cubicBezTo>
                    <a:cubicBezTo>
                      <a:pt x="778598" y="-52690"/>
                      <a:pt x="1615467" y="471480"/>
                      <a:pt x="1733045" y="636094"/>
                    </a:cubicBezTo>
                    <a:cubicBezTo>
                      <a:pt x="1850623" y="800708"/>
                      <a:pt x="1705015" y="1133924"/>
                      <a:pt x="1574840" y="1241874"/>
                    </a:cubicBezTo>
                    <a:cubicBezTo>
                      <a:pt x="1444665" y="1349824"/>
                      <a:pt x="1212260" y="1327759"/>
                      <a:pt x="951995" y="1283794"/>
                    </a:cubicBezTo>
                    <a:cubicBezTo>
                      <a:pt x="691730" y="1239829"/>
                      <a:pt x="89922" y="1191333"/>
                      <a:pt x="13251" y="978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3" name="Oval 8">
                <a:extLst>
                  <a:ext uri="{FF2B5EF4-FFF2-40B4-BE49-F238E27FC236}">
                    <a16:creationId xmlns:a16="http://schemas.microsoft.com/office/drawing/2014/main" id="{C2092B81-1488-56B4-44FA-E5225B34ADDF}"/>
                  </a:ext>
                </a:extLst>
              </p:cNvPr>
              <p:cNvSpPr/>
              <p:nvPr/>
            </p:nvSpPr>
            <p:spPr>
              <a:xfrm rot="4759074">
                <a:off x="5521829" y="4740865"/>
                <a:ext cx="78161" cy="72637"/>
              </a:xfrm>
              <a:custGeom>
                <a:avLst/>
                <a:gdLst>
                  <a:gd name="csX0" fmla="*/ 0 w 1511300"/>
                  <a:gd name="csY0" fmla="*/ 533400 h 1066800"/>
                  <a:gd name="csX1" fmla="*/ 755650 w 1511300"/>
                  <a:gd name="csY1" fmla="*/ 0 h 1066800"/>
                  <a:gd name="csX2" fmla="*/ 1511300 w 1511300"/>
                  <a:gd name="csY2" fmla="*/ 533400 h 1066800"/>
                  <a:gd name="csX3" fmla="*/ 755650 w 1511300"/>
                  <a:gd name="csY3" fmla="*/ 1066800 h 1066800"/>
                  <a:gd name="csX4" fmla="*/ 0 w 1511300"/>
                  <a:gd name="csY4" fmla="*/ 533400 h 1066800"/>
                  <a:gd name="csX0" fmla="*/ 2048 w 1513348"/>
                  <a:gd name="csY0" fmla="*/ 647700 h 1181100"/>
                  <a:gd name="csX1" fmla="*/ 605298 w 1513348"/>
                  <a:gd name="csY1" fmla="*/ 0 h 1181100"/>
                  <a:gd name="csX2" fmla="*/ 1513348 w 1513348"/>
                  <a:gd name="csY2" fmla="*/ 647700 h 1181100"/>
                  <a:gd name="csX3" fmla="*/ 757698 w 1513348"/>
                  <a:gd name="csY3" fmla="*/ 1181100 h 1181100"/>
                  <a:gd name="csX4" fmla="*/ 2048 w 1513348"/>
                  <a:gd name="csY4" fmla="*/ 647700 h 1181100"/>
                  <a:gd name="csX0" fmla="*/ 1475 w 1512775"/>
                  <a:gd name="csY0" fmla="*/ 647700 h 1295400"/>
                  <a:gd name="csX1" fmla="*/ 604725 w 1512775"/>
                  <a:gd name="csY1" fmla="*/ 0 h 1295400"/>
                  <a:gd name="csX2" fmla="*/ 1512775 w 1512775"/>
                  <a:gd name="csY2" fmla="*/ 647700 h 1295400"/>
                  <a:gd name="csX3" fmla="*/ 731725 w 1512775"/>
                  <a:gd name="csY3" fmla="*/ 1295400 h 1295400"/>
                  <a:gd name="csX4" fmla="*/ 1475 w 1512775"/>
                  <a:gd name="csY4" fmla="*/ 647700 h 1295400"/>
                </a:gdLst>
                <a:ahLst/>
                <a:cxnLst>
                  <a:cxn ang="0">
                    <a:pos x="csX0" y="csY0"/>
                  </a:cxn>
                  <a:cxn ang="0">
                    <a:pos x="csX1" y="csY1"/>
                  </a:cxn>
                  <a:cxn ang="0">
                    <a:pos x="csX2" y="csY2"/>
                  </a:cxn>
                  <a:cxn ang="0">
                    <a:pos x="csX3" y="csY3"/>
                  </a:cxn>
                  <a:cxn ang="0">
                    <a:pos x="csX4" y="csY4"/>
                  </a:cxn>
                </a:cxnLst>
                <a:rect l="l" t="t" r="r" b="b"/>
                <a:pathLst>
                  <a:path w="1512775" h="1295400">
                    <a:moveTo>
                      <a:pt x="1475" y="647700"/>
                    </a:moveTo>
                    <a:cubicBezTo>
                      <a:pt x="-19692" y="431800"/>
                      <a:pt x="187391" y="0"/>
                      <a:pt x="604725" y="0"/>
                    </a:cubicBezTo>
                    <a:cubicBezTo>
                      <a:pt x="1022059" y="0"/>
                      <a:pt x="1512775" y="353111"/>
                      <a:pt x="1512775" y="647700"/>
                    </a:cubicBezTo>
                    <a:cubicBezTo>
                      <a:pt x="1512775" y="942289"/>
                      <a:pt x="1149059" y="1295400"/>
                      <a:pt x="731725" y="1295400"/>
                    </a:cubicBezTo>
                    <a:cubicBezTo>
                      <a:pt x="314391" y="1295400"/>
                      <a:pt x="22642" y="863600"/>
                      <a:pt x="1475"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9" name="Oval 8">
                <a:extLst>
                  <a:ext uri="{FF2B5EF4-FFF2-40B4-BE49-F238E27FC236}">
                    <a16:creationId xmlns:a16="http://schemas.microsoft.com/office/drawing/2014/main" id="{082F6F68-AE89-671B-A790-FD7C98B19A2F}"/>
                  </a:ext>
                </a:extLst>
              </p:cNvPr>
              <p:cNvSpPr/>
              <p:nvPr/>
            </p:nvSpPr>
            <p:spPr>
              <a:xfrm rot="2980109">
                <a:off x="5554807" y="4942405"/>
                <a:ext cx="149721" cy="131778"/>
              </a:xfrm>
              <a:custGeom>
                <a:avLst/>
                <a:gdLst>
                  <a:gd name="csX0" fmla="*/ 0 w 1511300"/>
                  <a:gd name="csY0" fmla="*/ 533400 h 1066800"/>
                  <a:gd name="csX1" fmla="*/ 755650 w 1511300"/>
                  <a:gd name="csY1" fmla="*/ 0 h 1066800"/>
                  <a:gd name="csX2" fmla="*/ 1511300 w 1511300"/>
                  <a:gd name="csY2" fmla="*/ 533400 h 1066800"/>
                  <a:gd name="csX3" fmla="*/ 755650 w 1511300"/>
                  <a:gd name="csY3" fmla="*/ 1066800 h 1066800"/>
                  <a:gd name="csX4" fmla="*/ 0 w 1511300"/>
                  <a:gd name="csY4" fmla="*/ 533400 h 1066800"/>
                  <a:gd name="csX0" fmla="*/ 2048 w 1513348"/>
                  <a:gd name="csY0" fmla="*/ 647700 h 1181100"/>
                  <a:gd name="csX1" fmla="*/ 605298 w 1513348"/>
                  <a:gd name="csY1" fmla="*/ 0 h 1181100"/>
                  <a:gd name="csX2" fmla="*/ 1513348 w 1513348"/>
                  <a:gd name="csY2" fmla="*/ 647700 h 1181100"/>
                  <a:gd name="csX3" fmla="*/ 757698 w 1513348"/>
                  <a:gd name="csY3" fmla="*/ 1181100 h 1181100"/>
                  <a:gd name="csX4" fmla="*/ 2048 w 1513348"/>
                  <a:gd name="csY4" fmla="*/ 647700 h 1181100"/>
                  <a:gd name="csX0" fmla="*/ 1475 w 1512775"/>
                  <a:gd name="csY0" fmla="*/ 647700 h 1295400"/>
                  <a:gd name="csX1" fmla="*/ 604725 w 1512775"/>
                  <a:gd name="csY1" fmla="*/ 0 h 1295400"/>
                  <a:gd name="csX2" fmla="*/ 1512775 w 1512775"/>
                  <a:gd name="csY2" fmla="*/ 647700 h 1295400"/>
                  <a:gd name="csX3" fmla="*/ 731725 w 1512775"/>
                  <a:gd name="csY3" fmla="*/ 1295400 h 1295400"/>
                  <a:gd name="csX4" fmla="*/ 1475 w 1512775"/>
                  <a:gd name="csY4" fmla="*/ 647700 h 1295400"/>
                  <a:gd name="csX0" fmla="*/ 597 w 1720391"/>
                  <a:gd name="csY0" fmla="*/ 995047 h 1313109"/>
                  <a:gd name="csX1" fmla="*/ 812341 w 1720391"/>
                  <a:gd name="csY1" fmla="*/ 5355 h 1313109"/>
                  <a:gd name="csX2" fmla="*/ 1720391 w 1720391"/>
                  <a:gd name="csY2" fmla="*/ 653055 h 1313109"/>
                  <a:gd name="csX3" fmla="*/ 939341 w 1720391"/>
                  <a:gd name="csY3" fmla="*/ 1300755 h 1313109"/>
                  <a:gd name="csX4" fmla="*/ 597 w 1720391"/>
                  <a:gd name="csY4" fmla="*/ 995047 h 1313109"/>
                  <a:gd name="csX0" fmla="*/ 597 w 1763625"/>
                  <a:gd name="csY0" fmla="*/ 993887 h 1335848"/>
                  <a:gd name="csX1" fmla="*/ 812341 w 1763625"/>
                  <a:gd name="csY1" fmla="*/ 4195 h 1335848"/>
                  <a:gd name="csX2" fmla="*/ 1720391 w 1763625"/>
                  <a:gd name="csY2" fmla="*/ 651895 h 1335848"/>
                  <a:gd name="csX3" fmla="*/ 1562186 w 1763625"/>
                  <a:gd name="csY3" fmla="*/ 1257675 h 1335848"/>
                  <a:gd name="csX4" fmla="*/ 939341 w 1763625"/>
                  <a:gd name="csY4" fmla="*/ 1299595 h 1335848"/>
                  <a:gd name="csX5" fmla="*/ 597 w 1763625"/>
                  <a:gd name="csY5" fmla="*/ 993887 h 1335848"/>
                  <a:gd name="csX0" fmla="*/ 13251 w 1776279"/>
                  <a:gd name="csY0" fmla="*/ 978086 h 1320051"/>
                  <a:gd name="csX1" fmla="*/ 491966 w 1776279"/>
                  <a:gd name="csY1" fmla="*/ 4309 h 1320051"/>
                  <a:gd name="csX2" fmla="*/ 1733045 w 1776279"/>
                  <a:gd name="csY2" fmla="*/ 636094 h 1320051"/>
                  <a:gd name="csX3" fmla="*/ 1574840 w 1776279"/>
                  <a:gd name="csY3" fmla="*/ 1241874 h 1320051"/>
                  <a:gd name="csX4" fmla="*/ 951995 w 1776279"/>
                  <a:gd name="csY4" fmla="*/ 1283794 h 1320051"/>
                  <a:gd name="csX5" fmla="*/ 13251 w 1776279"/>
                  <a:gd name="csY5" fmla="*/ 978086 h 1320051"/>
                  <a:gd name="csX0" fmla="*/ 0 w 1763028"/>
                  <a:gd name="csY0" fmla="*/ 599208 h 941170"/>
                  <a:gd name="csX1" fmla="*/ 941847 w 1763028"/>
                  <a:gd name="csY1" fmla="*/ 13185 h 941170"/>
                  <a:gd name="csX2" fmla="*/ 1719794 w 1763028"/>
                  <a:gd name="csY2" fmla="*/ 257216 h 941170"/>
                  <a:gd name="csX3" fmla="*/ 1561589 w 1763028"/>
                  <a:gd name="csY3" fmla="*/ 862996 h 941170"/>
                  <a:gd name="csX4" fmla="*/ 938744 w 1763028"/>
                  <a:gd name="csY4" fmla="*/ 904916 h 941170"/>
                  <a:gd name="csX5" fmla="*/ 0 w 1763028"/>
                  <a:gd name="csY5" fmla="*/ 599208 h 941170"/>
                  <a:gd name="csX0" fmla="*/ 3 w 1315790"/>
                  <a:gd name="csY0" fmla="*/ 651656 h 940746"/>
                  <a:gd name="csX1" fmla="*/ 494609 w 1315790"/>
                  <a:gd name="csY1" fmla="*/ 16019 h 940746"/>
                  <a:gd name="csX2" fmla="*/ 1272556 w 1315790"/>
                  <a:gd name="csY2" fmla="*/ 260050 h 940746"/>
                  <a:gd name="csX3" fmla="*/ 1114351 w 1315790"/>
                  <a:gd name="csY3" fmla="*/ 865830 h 940746"/>
                  <a:gd name="csX4" fmla="*/ 491506 w 1315790"/>
                  <a:gd name="csY4" fmla="*/ 907750 h 940746"/>
                  <a:gd name="csX5" fmla="*/ 3 w 1315790"/>
                  <a:gd name="csY5" fmla="*/ 651656 h 940746"/>
                  <a:gd name="csX0" fmla="*/ 3 w 1351146"/>
                  <a:gd name="csY0" fmla="*/ 680657 h 969747"/>
                  <a:gd name="csX1" fmla="*/ 494609 w 1351146"/>
                  <a:gd name="csY1" fmla="*/ 45020 h 969747"/>
                  <a:gd name="csX2" fmla="*/ 1313912 w 1351146"/>
                  <a:gd name="csY2" fmla="*/ 161144 h 969747"/>
                  <a:gd name="csX3" fmla="*/ 1114351 w 1351146"/>
                  <a:gd name="csY3" fmla="*/ 894831 h 969747"/>
                  <a:gd name="csX4" fmla="*/ 491506 w 1351146"/>
                  <a:gd name="csY4" fmla="*/ 936751 h 969747"/>
                  <a:gd name="csX5" fmla="*/ 3 w 1351146"/>
                  <a:gd name="csY5" fmla="*/ 680657 h 969747"/>
                </a:gdLst>
                <a:ahLst/>
                <a:cxnLst>
                  <a:cxn ang="0">
                    <a:pos x="csX0" y="csY0"/>
                  </a:cxn>
                  <a:cxn ang="0">
                    <a:pos x="csX1" y="csY1"/>
                  </a:cxn>
                  <a:cxn ang="0">
                    <a:pos x="csX2" y="csY2"/>
                  </a:cxn>
                  <a:cxn ang="0">
                    <a:pos x="csX3" y="csY3"/>
                  </a:cxn>
                  <a:cxn ang="0">
                    <a:pos x="csX4" y="csY4"/>
                  </a:cxn>
                  <a:cxn ang="0">
                    <a:pos x="csX5" y="csY5"/>
                  </a:cxn>
                </a:cxnLst>
                <a:rect l="l" t="t" r="r" b="b"/>
                <a:pathLst>
                  <a:path w="1351146" h="969747">
                    <a:moveTo>
                      <a:pt x="3" y="680657"/>
                    </a:moveTo>
                    <a:cubicBezTo>
                      <a:pt x="520" y="532035"/>
                      <a:pt x="275624" y="131606"/>
                      <a:pt x="494609" y="45020"/>
                    </a:cubicBezTo>
                    <a:cubicBezTo>
                      <a:pt x="713594" y="-41566"/>
                      <a:pt x="1196334" y="-3470"/>
                      <a:pt x="1313912" y="161144"/>
                    </a:cubicBezTo>
                    <a:cubicBezTo>
                      <a:pt x="1431490" y="325758"/>
                      <a:pt x="1244526" y="786881"/>
                      <a:pt x="1114351" y="894831"/>
                    </a:cubicBezTo>
                    <a:cubicBezTo>
                      <a:pt x="984176" y="1002781"/>
                      <a:pt x="677231" y="972447"/>
                      <a:pt x="491506" y="936751"/>
                    </a:cubicBezTo>
                    <a:cubicBezTo>
                      <a:pt x="305781" y="901055"/>
                      <a:pt x="-514" y="829279"/>
                      <a:pt x="3" y="680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4" name="Oval 8">
                <a:extLst>
                  <a:ext uri="{FF2B5EF4-FFF2-40B4-BE49-F238E27FC236}">
                    <a16:creationId xmlns:a16="http://schemas.microsoft.com/office/drawing/2014/main" id="{431E50E5-B8F6-4548-6875-4E5C74A1D28A}"/>
                  </a:ext>
                </a:extLst>
              </p:cNvPr>
              <p:cNvSpPr/>
              <p:nvPr/>
            </p:nvSpPr>
            <p:spPr>
              <a:xfrm rot="4759074">
                <a:off x="5603800" y="4822836"/>
                <a:ext cx="78161" cy="72637"/>
              </a:xfrm>
              <a:custGeom>
                <a:avLst/>
                <a:gdLst>
                  <a:gd name="csX0" fmla="*/ 0 w 1511300"/>
                  <a:gd name="csY0" fmla="*/ 533400 h 1066800"/>
                  <a:gd name="csX1" fmla="*/ 755650 w 1511300"/>
                  <a:gd name="csY1" fmla="*/ 0 h 1066800"/>
                  <a:gd name="csX2" fmla="*/ 1511300 w 1511300"/>
                  <a:gd name="csY2" fmla="*/ 533400 h 1066800"/>
                  <a:gd name="csX3" fmla="*/ 755650 w 1511300"/>
                  <a:gd name="csY3" fmla="*/ 1066800 h 1066800"/>
                  <a:gd name="csX4" fmla="*/ 0 w 1511300"/>
                  <a:gd name="csY4" fmla="*/ 533400 h 1066800"/>
                  <a:gd name="csX0" fmla="*/ 2048 w 1513348"/>
                  <a:gd name="csY0" fmla="*/ 647700 h 1181100"/>
                  <a:gd name="csX1" fmla="*/ 605298 w 1513348"/>
                  <a:gd name="csY1" fmla="*/ 0 h 1181100"/>
                  <a:gd name="csX2" fmla="*/ 1513348 w 1513348"/>
                  <a:gd name="csY2" fmla="*/ 647700 h 1181100"/>
                  <a:gd name="csX3" fmla="*/ 757698 w 1513348"/>
                  <a:gd name="csY3" fmla="*/ 1181100 h 1181100"/>
                  <a:gd name="csX4" fmla="*/ 2048 w 1513348"/>
                  <a:gd name="csY4" fmla="*/ 647700 h 1181100"/>
                  <a:gd name="csX0" fmla="*/ 1475 w 1512775"/>
                  <a:gd name="csY0" fmla="*/ 647700 h 1295400"/>
                  <a:gd name="csX1" fmla="*/ 604725 w 1512775"/>
                  <a:gd name="csY1" fmla="*/ 0 h 1295400"/>
                  <a:gd name="csX2" fmla="*/ 1512775 w 1512775"/>
                  <a:gd name="csY2" fmla="*/ 647700 h 1295400"/>
                  <a:gd name="csX3" fmla="*/ 731725 w 1512775"/>
                  <a:gd name="csY3" fmla="*/ 1295400 h 1295400"/>
                  <a:gd name="csX4" fmla="*/ 1475 w 1512775"/>
                  <a:gd name="csY4" fmla="*/ 647700 h 1295400"/>
                </a:gdLst>
                <a:ahLst/>
                <a:cxnLst>
                  <a:cxn ang="0">
                    <a:pos x="csX0" y="csY0"/>
                  </a:cxn>
                  <a:cxn ang="0">
                    <a:pos x="csX1" y="csY1"/>
                  </a:cxn>
                  <a:cxn ang="0">
                    <a:pos x="csX2" y="csY2"/>
                  </a:cxn>
                  <a:cxn ang="0">
                    <a:pos x="csX3" y="csY3"/>
                  </a:cxn>
                  <a:cxn ang="0">
                    <a:pos x="csX4" y="csY4"/>
                  </a:cxn>
                </a:cxnLst>
                <a:rect l="l" t="t" r="r" b="b"/>
                <a:pathLst>
                  <a:path w="1512775" h="1295400">
                    <a:moveTo>
                      <a:pt x="1475" y="647700"/>
                    </a:moveTo>
                    <a:cubicBezTo>
                      <a:pt x="-19692" y="431800"/>
                      <a:pt x="187391" y="0"/>
                      <a:pt x="604725" y="0"/>
                    </a:cubicBezTo>
                    <a:cubicBezTo>
                      <a:pt x="1022059" y="0"/>
                      <a:pt x="1512775" y="353111"/>
                      <a:pt x="1512775" y="647700"/>
                    </a:cubicBezTo>
                    <a:cubicBezTo>
                      <a:pt x="1512775" y="942289"/>
                      <a:pt x="1149059" y="1295400"/>
                      <a:pt x="731725" y="1295400"/>
                    </a:cubicBezTo>
                    <a:cubicBezTo>
                      <a:pt x="314391" y="1295400"/>
                      <a:pt x="22642" y="863600"/>
                      <a:pt x="1475"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8" name="Oval 8">
                <a:extLst>
                  <a:ext uri="{FF2B5EF4-FFF2-40B4-BE49-F238E27FC236}">
                    <a16:creationId xmlns:a16="http://schemas.microsoft.com/office/drawing/2014/main" id="{7CCF96C8-F5E8-BB64-6DE2-1885BE8EB57E}"/>
                  </a:ext>
                </a:extLst>
              </p:cNvPr>
              <p:cNvSpPr/>
              <p:nvPr/>
            </p:nvSpPr>
            <p:spPr>
              <a:xfrm rot="225854">
                <a:off x="5346212" y="4957208"/>
                <a:ext cx="196830" cy="179380"/>
              </a:xfrm>
              <a:custGeom>
                <a:avLst/>
                <a:gdLst>
                  <a:gd name="csX0" fmla="*/ 0 w 1511300"/>
                  <a:gd name="csY0" fmla="*/ 533400 h 1066800"/>
                  <a:gd name="csX1" fmla="*/ 755650 w 1511300"/>
                  <a:gd name="csY1" fmla="*/ 0 h 1066800"/>
                  <a:gd name="csX2" fmla="*/ 1511300 w 1511300"/>
                  <a:gd name="csY2" fmla="*/ 533400 h 1066800"/>
                  <a:gd name="csX3" fmla="*/ 755650 w 1511300"/>
                  <a:gd name="csY3" fmla="*/ 1066800 h 1066800"/>
                  <a:gd name="csX4" fmla="*/ 0 w 1511300"/>
                  <a:gd name="csY4" fmla="*/ 533400 h 1066800"/>
                  <a:gd name="csX0" fmla="*/ 2048 w 1513348"/>
                  <a:gd name="csY0" fmla="*/ 647700 h 1181100"/>
                  <a:gd name="csX1" fmla="*/ 605298 w 1513348"/>
                  <a:gd name="csY1" fmla="*/ 0 h 1181100"/>
                  <a:gd name="csX2" fmla="*/ 1513348 w 1513348"/>
                  <a:gd name="csY2" fmla="*/ 647700 h 1181100"/>
                  <a:gd name="csX3" fmla="*/ 757698 w 1513348"/>
                  <a:gd name="csY3" fmla="*/ 1181100 h 1181100"/>
                  <a:gd name="csX4" fmla="*/ 2048 w 1513348"/>
                  <a:gd name="csY4" fmla="*/ 647700 h 1181100"/>
                  <a:gd name="csX0" fmla="*/ 1475 w 1512775"/>
                  <a:gd name="csY0" fmla="*/ 647700 h 1295400"/>
                  <a:gd name="csX1" fmla="*/ 604725 w 1512775"/>
                  <a:gd name="csY1" fmla="*/ 0 h 1295400"/>
                  <a:gd name="csX2" fmla="*/ 1512775 w 1512775"/>
                  <a:gd name="csY2" fmla="*/ 647700 h 1295400"/>
                  <a:gd name="csX3" fmla="*/ 731725 w 1512775"/>
                  <a:gd name="csY3" fmla="*/ 1295400 h 1295400"/>
                  <a:gd name="csX4" fmla="*/ 1475 w 1512775"/>
                  <a:gd name="csY4" fmla="*/ 647700 h 1295400"/>
                  <a:gd name="csX0" fmla="*/ 597 w 1720391"/>
                  <a:gd name="csY0" fmla="*/ 995047 h 1313109"/>
                  <a:gd name="csX1" fmla="*/ 812341 w 1720391"/>
                  <a:gd name="csY1" fmla="*/ 5355 h 1313109"/>
                  <a:gd name="csX2" fmla="*/ 1720391 w 1720391"/>
                  <a:gd name="csY2" fmla="*/ 653055 h 1313109"/>
                  <a:gd name="csX3" fmla="*/ 939341 w 1720391"/>
                  <a:gd name="csY3" fmla="*/ 1300755 h 1313109"/>
                  <a:gd name="csX4" fmla="*/ 597 w 1720391"/>
                  <a:gd name="csY4" fmla="*/ 995047 h 1313109"/>
                  <a:gd name="csX0" fmla="*/ 597 w 1763625"/>
                  <a:gd name="csY0" fmla="*/ 993887 h 1335848"/>
                  <a:gd name="csX1" fmla="*/ 812341 w 1763625"/>
                  <a:gd name="csY1" fmla="*/ 4195 h 1335848"/>
                  <a:gd name="csX2" fmla="*/ 1720391 w 1763625"/>
                  <a:gd name="csY2" fmla="*/ 651895 h 1335848"/>
                  <a:gd name="csX3" fmla="*/ 1562186 w 1763625"/>
                  <a:gd name="csY3" fmla="*/ 1257675 h 1335848"/>
                  <a:gd name="csX4" fmla="*/ 939341 w 1763625"/>
                  <a:gd name="csY4" fmla="*/ 1299595 h 1335848"/>
                  <a:gd name="csX5" fmla="*/ 597 w 1763625"/>
                  <a:gd name="csY5" fmla="*/ 993887 h 1335848"/>
                  <a:gd name="csX0" fmla="*/ 13251 w 1776279"/>
                  <a:gd name="csY0" fmla="*/ 978086 h 1320051"/>
                  <a:gd name="csX1" fmla="*/ 491966 w 1776279"/>
                  <a:gd name="csY1" fmla="*/ 4309 h 1320051"/>
                  <a:gd name="csX2" fmla="*/ 1733045 w 1776279"/>
                  <a:gd name="csY2" fmla="*/ 636094 h 1320051"/>
                  <a:gd name="csX3" fmla="*/ 1574840 w 1776279"/>
                  <a:gd name="csY3" fmla="*/ 1241874 h 1320051"/>
                  <a:gd name="csX4" fmla="*/ 951995 w 1776279"/>
                  <a:gd name="csY4" fmla="*/ 1283794 h 1320051"/>
                  <a:gd name="csX5" fmla="*/ 13251 w 1776279"/>
                  <a:gd name="csY5" fmla="*/ 978086 h 1320051"/>
                </a:gdLst>
                <a:ahLst/>
                <a:cxnLst>
                  <a:cxn ang="0">
                    <a:pos x="csX0" y="csY0"/>
                  </a:cxn>
                  <a:cxn ang="0">
                    <a:pos x="csX1" y="csY1"/>
                  </a:cxn>
                  <a:cxn ang="0">
                    <a:pos x="csX2" y="csY2"/>
                  </a:cxn>
                  <a:cxn ang="0">
                    <a:pos x="csX3" y="csY3"/>
                  </a:cxn>
                  <a:cxn ang="0">
                    <a:pos x="csX4" y="csY4"/>
                  </a:cxn>
                  <a:cxn ang="0">
                    <a:pos x="csX5" y="csY5"/>
                  </a:cxn>
                </a:cxnLst>
                <a:rect l="l" t="t" r="r" b="b"/>
                <a:pathLst>
                  <a:path w="1776279" h="1320051">
                    <a:moveTo>
                      <a:pt x="13251" y="978086"/>
                    </a:moveTo>
                    <a:cubicBezTo>
                      <a:pt x="-63420" y="764839"/>
                      <a:pt x="205334" y="61308"/>
                      <a:pt x="491966" y="4309"/>
                    </a:cubicBezTo>
                    <a:cubicBezTo>
                      <a:pt x="778598" y="-52690"/>
                      <a:pt x="1615467" y="471480"/>
                      <a:pt x="1733045" y="636094"/>
                    </a:cubicBezTo>
                    <a:cubicBezTo>
                      <a:pt x="1850623" y="800708"/>
                      <a:pt x="1705015" y="1133924"/>
                      <a:pt x="1574840" y="1241874"/>
                    </a:cubicBezTo>
                    <a:cubicBezTo>
                      <a:pt x="1444665" y="1349824"/>
                      <a:pt x="1212260" y="1327759"/>
                      <a:pt x="951995" y="1283794"/>
                    </a:cubicBezTo>
                    <a:cubicBezTo>
                      <a:pt x="691730" y="1239829"/>
                      <a:pt x="89922" y="1191333"/>
                      <a:pt x="13251" y="978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9" name="Oval 8">
                <a:extLst>
                  <a:ext uri="{FF2B5EF4-FFF2-40B4-BE49-F238E27FC236}">
                    <a16:creationId xmlns:a16="http://schemas.microsoft.com/office/drawing/2014/main" id="{6B9B643A-A468-6B6B-BEDF-10A297DEA245}"/>
                  </a:ext>
                </a:extLst>
              </p:cNvPr>
              <p:cNvSpPr/>
              <p:nvPr/>
            </p:nvSpPr>
            <p:spPr>
              <a:xfrm rot="225854">
                <a:off x="5388658" y="4976680"/>
                <a:ext cx="78161" cy="72637"/>
              </a:xfrm>
              <a:custGeom>
                <a:avLst/>
                <a:gdLst>
                  <a:gd name="csX0" fmla="*/ 0 w 1511300"/>
                  <a:gd name="csY0" fmla="*/ 533400 h 1066800"/>
                  <a:gd name="csX1" fmla="*/ 755650 w 1511300"/>
                  <a:gd name="csY1" fmla="*/ 0 h 1066800"/>
                  <a:gd name="csX2" fmla="*/ 1511300 w 1511300"/>
                  <a:gd name="csY2" fmla="*/ 533400 h 1066800"/>
                  <a:gd name="csX3" fmla="*/ 755650 w 1511300"/>
                  <a:gd name="csY3" fmla="*/ 1066800 h 1066800"/>
                  <a:gd name="csX4" fmla="*/ 0 w 1511300"/>
                  <a:gd name="csY4" fmla="*/ 533400 h 1066800"/>
                  <a:gd name="csX0" fmla="*/ 2048 w 1513348"/>
                  <a:gd name="csY0" fmla="*/ 647700 h 1181100"/>
                  <a:gd name="csX1" fmla="*/ 605298 w 1513348"/>
                  <a:gd name="csY1" fmla="*/ 0 h 1181100"/>
                  <a:gd name="csX2" fmla="*/ 1513348 w 1513348"/>
                  <a:gd name="csY2" fmla="*/ 647700 h 1181100"/>
                  <a:gd name="csX3" fmla="*/ 757698 w 1513348"/>
                  <a:gd name="csY3" fmla="*/ 1181100 h 1181100"/>
                  <a:gd name="csX4" fmla="*/ 2048 w 1513348"/>
                  <a:gd name="csY4" fmla="*/ 647700 h 1181100"/>
                  <a:gd name="csX0" fmla="*/ 1475 w 1512775"/>
                  <a:gd name="csY0" fmla="*/ 647700 h 1295400"/>
                  <a:gd name="csX1" fmla="*/ 604725 w 1512775"/>
                  <a:gd name="csY1" fmla="*/ 0 h 1295400"/>
                  <a:gd name="csX2" fmla="*/ 1512775 w 1512775"/>
                  <a:gd name="csY2" fmla="*/ 647700 h 1295400"/>
                  <a:gd name="csX3" fmla="*/ 731725 w 1512775"/>
                  <a:gd name="csY3" fmla="*/ 1295400 h 1295400"/>
                  <a:gd name="csX4" fmla="*/ 1475 w 1512775"/>
                  <a:gd name="csY4" fmla="*/ 647700 h 1295400"/>
                </a:gdLst>
                <a:ahLst/>
                <a:cxnLst>
                  <a:cxn ang="0">
                    <a:pos x="csX0" y="csY0"/>
                  </a:cxn>
                  <a:cxn ang="0">
                    <a:pos x="csX1" y="csY1"/>
                  </a:cxn>
                  <a:cxn ang="0">
                    <a:pos x="csX2" y="csY2"/>
                  </a:cxn>
                  <a:cxn ang="0">
                    <a:pos x="csX3" y="csY3"/>
                  </a:cxn>
                  <a:cxn ang="0">
                    <a:pos x="csX4" y="csY4"/>
                  </a:cxn>
                </a:cxnLst>
                <a:rect l="l" t="t" r="r" b="b"/>
                <a:pathLst>
                  <a:path w="1512775" h="1295400">
                    <a:moveTo>
                      <a:pt x="1475" y="647700"/>
                    </a:moveTo>
                    <a:cubicBezTo>
                      <a:pt x="-19692" y="431800"/>
                      <a:pt x="187391" y="0"/>
                      <a:pt x="604725" y="0"/>
                    </a:cubicBezTo>
                    <a:cubicBezTo>
                      <a:pt x="1022059" y="0"/>
                      <a:pt x="1512775" y="353111"/>
                      <a:pt x="1512775" y="647700"/>
                    </a:cubicBezTo>
                    <a:cubicBezTo>
                      <a:pt x="1512775" y="942289"/>
                      <a:pt x="1149059" y="1295400"/>
                      <a:pt x="731725" y="1295400"/>
                    </a:cubicBezTo>
                    <a:cubicBezTo>
                      <a:pt x="314391" y="1295400"/>
                      <a:pt x="22642" y="863600"/>
                      <a:pt x="1475"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9" name="Oval 8">
                <a:extLst>
                  <a:ext uri="{FF2B5EF4-FFF2-40B4-BE49-F238E27FC236}">
                    <a16:creationId xmlns:a16="http://schemas.microsoft.com/office/drawing/2014/main" id="{6EC3C35F-F937-67BB-F244-AE6E31DE0BC7}"/>
                  </a:ext>
                </a:extLst>
              </p:cNvPr>
              <p:cNvSpPr/>
              <p:nvPr/>
            </p:nvSpPr>
            <p:spPr>
              <a:xfrm rot="14870208">
                <a:off x="5711975" y="4625438"/>
                <a:ext cx="149721" cy="131778"/>
              </a:xfrm>
              <a:custGeom>
                <a:avLst/>
                <a:gdLst>
                  <a:gd name="csX0" fmla="*/ 0 w 1511300"/>
                  <a:gd name="csY0" fmla="*/ 533400 h 1066800"/>
                  <a:gd name="csX1" fmla="*/ 755650 w 1511300"/>
                  <a:gd name="csY1" fmla="*/ 0 h 1066800"/>
                  <a:gd name="csX2" fmla="*/ 1511300 w 1511300"/>
                  <a:gd name="csY2" fmla="*/ 533400 h 1066800"/>
                  <a:gd name="csX3" fmla="*/ 755650 w 1511300"/>
                  <a:gd name="csY3" fmla="*/ 1066800 h 1066800"/>
                  <a:gd name="csX4" fmla="*/ 0 w 1511300"/>
                  <a:gd name="csY4" fmla="*/ 533400 h 1066800"/>
                  <a:gd name="csX0" fmla="*/ 2048 w 1513348"/>
                  <a:gd name="csY0" fmla="*/ 647700 h 1181100"/>
                  <a:gd name="csX1" fmla="*/ 605298 w 1513348"/>
                  <a:gd name="csY1" fmla="*/ 0 h 1181100"/>
                  <a:gd name="csX2" fmla="*/ 1513348 w 1513348"/>
                  <a:gd name="csY2" fmla="*/ 647700 h 1181100"/>
                  <a:gd name="csX3" fmla="*/ 757698 w 1513348"/>
                  <a:gd name="csY3" fmla="*/ 1181100 h 1181100"/>
                  <a:gd name="csX4" fmla="*/ 2048 w 1513348"/>
                  <a:gd name="csY4" fmla="*/ 647700 h 1181100"/>
                  <a:gd name="csX0" fmla="*/ 1475 w 1512775"/>
                  <a:gd name="csY0" fmla="*/ 647700 h 1295400"/>
                  <a:gd name="csX1" fmla="*/ 604725 w 1512775"/>
                  <a:gd name="csY1" fmla="*/ 0 h 1295400"/>
                  <a:gd name="csX2" fmla="*/ 1512775 w 1512775"/>
                  <a:gd name="csY2" fmla="*/ 647700 h 1295400"/>
                  <a:gd name="csX3" fmla="*/ 731725 w 1512775"/>
                  <a:gd name="csY3" fmla="*/ 1295400 h 1295400"/>
                  <a:gd name="csX4" fmla="*/ 1475 w 1512775"/>
                  <a:gd name="csY4" fmla="*/ 647700 h 1295400"/>
                  <a:gd name="csX0" fmla="*/ 597 w 1720391"/>
                  <a:gd name="csY0" fmla="*/ 995047 h 1313109"/>
                  <a:gd name="csX1" fmla="*/ 812341 w 1720391"/>
                  <a:gd name="csY1" fmla="*/ 5355 h 1313109"/>
                  <a:gd name="csX2" fmla="*/ 1720391 w 1720391"/>
                  <a:gd name="csY2" fmla="*/ 653055 h 1313109"/>
                  <a:gd name="csX3" fmla="*/ 939341 w 1720391"/>
                  <a:gd name="csY3" fmla="*/ 1300755 h 1313109"/>
                  <a:gd name="csX4" fmla="*/ 597 w 1720391"/>
                  <a:gd name="csY4" fmla="*/ 995047 h 1313109"/>
                  <a:gd name="csX0" fmla="*/ 597 w 1763625"/>
                  <a:gd name="csY0" fmla="*/ 993887 h 1335848"/>
                  <a:gd name="csX1" fmla="*/ 812341 w 1763625"/>
                  <a:gd name="csY1" fmla="*/ 4195 h 1335848"/>
                  <a:gd name="csX2" fmla="*/ 1720391 w 1763625"/>
                  <a:gd name="csY2" fmla="*/ 651895 h 1335848"/>
                  <a:gd name="csX3" fmla="*/ 1562186 w 1763625"/>
                  <a:gd name="csY3" fmla="*/ 1257675 h 1335848"/>
                  <a:gd name="csX4" fmla="*/ 939341 w 1763625"/>
                  <a:gd name="csY4" fmla="*/ 1299595 h 1335848"/>
                  <a:gd name="csX5" fmla="*/ 597 w 1763625"/>
                  <a:gd name="csY5" fmla="*/ 993887 h 1335848"/>
                  <a:gd name="csX0" fmla="*/ 13251 w 1776279"/>
                  <a:gd name="csY0" fmla="*/ 978086 h 1320051"/>
                  <a:gd name="csX1" fmla="*/ 491966 w 1776279"/>
                  <a:gd name="csY1" fmla="*/ 4309 h 1320051"/>
                  <a:gd name="csX2" fmla="*/ 1733045 w 1776279"/>
                  <a:gd name="csY2" fmla="*/ 636094 h 1320051"/>
                  <a:gd name="csX3" fmla="*/ 1574840 w 1776279"/>
                  <a:gd name="csY3" fmla="*/ 1241874 h 1320051"/>
                  <a:gd name="csX4" fmla="*/ 951995 w 1776279"/>
                  <a:gd name="csY4" fmla="*/ 1283794 h 1320051"/>
                  <a:gd name="csX5" fmla="*/ 13251 w 1776279"/>
                  <a:gd name="csY5" fmla="*/ 978086 h 1320051"/>
                  <a:gd name="csX0" fmla="*/ 0 w 1763028"/>
                  <a:gd name="csY0" fmla="*/ 599208 h 941170"/>
                  <a:gd name="csX1" fmla="*/ 941847 w 1763028"/>
                  <a:gd name="csY1" fmla="*/ 13185 h 941170"/>
                  <a:gd name="csX2" fmla="*/ 1719794 w 1763028"/>
                  <a:gd name="csY2" fmla="*/ 257216 h 941170"/>
                  <a:gd name="csX3" fmla="*/ 1561589 w 1763028"/>
                  <a:gd name="csY3" fmla="*/ 862996 h 941170"/>
                  <a:gd name="csX4" fmla="*/ 938744 w 1763028"/>
                  <a:gd name="csY4" fmla="*/ 904916 h 941170"/>
                  <a:gd name="csX5" fmla="*/ 0 w 1763028"/>
                  <a:gd name="csY5" fmla="*/ 599208 h 941170"/>
                  <a:gd name="csX0" fmla="*/ 3 w 1315790"/>
                  <a:gd name="csY0" fmla="*/ 651656 h 940746"/>
                  <a:gd name="csX1" fmla="*/ 494609 w 1315790"/>
                  <a:gd name="csY1" fmla="*/ 16019 h 940746"/>
                  <a:gd name="csX2" fmla="*/ 1272556 w 1315790"/>
                  <a:gd name="csY2" fmla="*/ 260050 h 940746"/>
                  <a:gd name="csX3" fmla="*/ 1114351 w 1315790"/>
                  <a:gd name="csY3" fmla="*/ 865830 h 940746"/>
                  <a:gd name="csX4" fmla="*/ 491506 w 1315790"/>
                  <a:gd name="csY4" fmla="*/ 907750 h 940746"/>
                  <a:gd name="csX5" fmla="*/ 3 w 1315790"/>
                  <a:gd name="csY5" fmla="*/ 651656 h 940746"/>
                  <a:gd name="csX0" fmla="*/ 3 w 1351146"/>
                  <a:gd name="csY0" fmla="*/ 680657 h 969747"/>
                  <a:gd name="csX1" fmla="*/ 494609 w 1351146"/>
                  <a:gd name="csY1" fmla="*/ 45020 h 969747"/>
                  <a:gd name="csX2" fmla="*/ 1313912 w 1351146"/>
                  <a:gd name="csY2" fmla="*/ 161144 h 969747"/>
                  <a:gd name="csX3" fmla="*/ 1114351 w 1351146"/>
                  <a:gd name="csY3" fmla="*/ 894831 h 969747"/>
                  <a:gd name="csX4" fmla="*/ 491506 w 1351146"/>
                  <a:gd name="csY4" fmla="*/ 936751 h 969747"/>
                  <a:gd name="csX5" fmla="*/ 3 w 1351146"/>
                  <a:gd name="csY5" fmla="*/ 680657 h 969747"/>
                </a:gdLst>
                <a:ahLst/>
                <a:cxnLst>
                  <a:cxn ang="0">
                    <a:pos x="csX0" y="csY0"/>
                  </a:cxn>
                  <a:cxn ang="0">
                    <a:pos x="csX1" y="csY1"/>
                  </a:cxn>
                  <a:cxn ang="0">
                    <a:pos x="csX2" y="csY2"/>
                  </a:cxn>
                  <a:cxn ang="0">
                    <a:pos x="csX3" y="csY3"/>
                  </a:cxn>
                  <a:cxn ang="0">
                    <a:pos x="csX4" y="csY4"/>
                  </a:cxn>
                  <a:cxn ang="0">
                    <a:pos x="csX5" y="csY5"/>
                  </a:cxn>
                </a:cxnLst>
                <a:rect l="l" t="t" r="r" b="b"/>
                <a:pathLst>
                  <a:path w="1351146" h="969747">
                    <a:moveTo>
                      <a:pt x="3" y="680657"/>
                    </a:moveTo>
                    <a:cubicBezTo>
                      <a:pt x="520" y="532035"/>
                      <a:pt x="275624" y="131606"/>
                      <a:pt x="494609" y="45020"/>
                    </a:cubicBezTo>
                    <a:cubicBezTo>
                      <a:pt x="713594" y="-41566"/>
                      <a:pt x="1196334" y="-3470"/>
                      <a:pt x="1313912" y="161144"/>
                    </a:cubicBezTo>
                    <a:cubicBezTo>
                      <a:pt x="1431490" y="325758"/>
                      <a:pt x="1244526" y="786881"/>
                      <a:pt x="1114351" y="894831"/>
                    </a:cubicBezTo>
                    <a:cubicBezTo>
                      <a:pt x="984176" y="1002781"/>
                      <a:pt x="677231" y="972447"/>
                      <a:pt x="491506" y="936751"/>
                    </a:cubicBezTo>
                    <a:cubicBezTo>
                      <a:pt x="305781" y="901055"/>
                      <a:pt x="-514" y="829279"/>
                      <a:pt x="3" y="680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73" name="Group 72">
                <a:extLst>
                  <a:ext uri="{FF2B5EF4-FFF2-40B4-BE49-F238E27FC236}">
                    <a16:creationId xmlns:a16="http://schemas.microsoft.com/office/drawing/2014/main" id="{3EB0060B-4650-3664-4CDE-8B153B92634C}"/>
                  </a:ext>
                </a:extLst>
              </p:cNvPr>
              <p:cNvGrpSpPr/>
              <p:nvPr/>
            </p:nvGrpSpPr>
            <p:grpSpPr>
              <a:xfrm rot="11890099">
                <a:off x="5339999" y="4784407"/>
                <a:ext cx="131778" cy="149721"/>
                <a:chOff x="7040993" y="3170417"/>
                <a:chExt cx="245003" cy="278363"/>
              </a:xfrm>
              <a:grpFill/>
            </p:grpSpPr>
            <p:sp>
              <p:nvSpPr>
                <p:cNvPr id="74" name="Oval 8">
                  <a:extLst>
                    <a:ext uri="{FF2B5EF4-FFF2-40B4-BE49-F238E27FC236}">
                      <a16:creationId xmlns:a16="http://schemas.microsoft.com/office/drawing/2014/main" id="{8406631C-ABFC-0FCC-86D6-9517CA8FDD1F}"/>
                    </a:ext>
                  </a:extLst>
                </p:cNvPr>
                <p:cNvSpPr/>
                <p:nvPr/>
              </p:nvSpPr>
              <p:spPr>
                <a:xfrm rot="2980109">
                  <a:off x="7024313" y="3187097"/>
                  <a:ext cx="278363" cy="245003"/>
                </a:xfrm>
                <a:custGeom>
                  <a:avLst/>
                  <a:gdLst>
                    <a:gd name="csX0" fmla="*/ 0 w 1511300"/>
                    <a:gd name="csY0" fmla="*/ 533400 h 1066800"/>
                    <a:gd name="csX1" fmla="*/ 755650 w 1511300"/>
                    <a:gd name="csY1" fmla="*/ 0 h 1066800"/>
                    <a:gd name="csX2" fmla="*/ 1511300 w 1511300"/>
                    <a:gd name="csY2" fmla="*/ 533400 h 1066800"/>
                    <a:gd name="csX3" fmla="*/ 755650 w 1511300"/>
                    <a:gd name="csY3" fmla="*/ 1066800 h 1066800"/>
                    <a:gd name="csX4" fmla="*/ 0 w 1511300"/>
                    <a:gd name="csY4" fmla="*/ 533400 h 1066800"/>
                    <a:gd name="csX0" fmla="*/ 2048 w 1513348"/>
                    <a:gd name="csY0" fmla="*/ 647700 h 1181100"/>
                    <a:gd name="csX1" fmla="*/ 605298 w 1513348"/>
                    <a:gd name="csY1" fmla="*/ 0 h 1181100"/>
                    <a:gd name="csX2" fmla="*/ 1513348 w 1513348"/>
                    <a:gd name="csY2" fmla="*/ 647700 h 1181100"/>
                    <a:gd name="csX3" fmla="*/ 757698 w 1513348"/>
                    <a:gd name="csY3" fmla="*/ 1181100 h 1181100"/>
                    <a:gd name="csX4" fmla="*/ 2048 w 1513348"/>
                    <a:gd name="csY4" fmla="*/ 647700 h 1181100"/>
                    <a:gd name="csX0" fmla="*/ 1475 w 1512775"/>
                    <a:gd name="csY0" fmla="*/ 647700 h 1295400"/>
                    <a:gd name="csX1" fmla="*/ 604725 w 1512775"/>
                    <a:gd name="csY1" fmla="*/ 0 h 1295400"/>
                    <a:gd name="csX2" fmla="*/ 1512775 w 1512775"/>
                    <a:gd name="csY2" fmla="*/ 647700 h 1295400"/>
                    <a:gd name="csX3" fmla="*/ 731725 w 1512775"/>
                    <a:gd name="csY3" fmla="*/ 1295400 h 1295400"/>
                    <a:gd name="csX4" fmla="*/ 1475 w 1512775"/>
                    <a:gd name="csY4" fmla="*/ 647700 h 1295400"/>
                    <a:gd name="csX0" fmla="*/ 597 w 1720391"/>
                    <a:gd name="csY0" fmla="*/ 995047 h 1313109"/>
                    <a:gd name="csX1" fmla="*/ 812341 w 1720391"/>
                    <a:gd name="csY1" fmla="*/ 5355 h 1313109"/>
                    <a:gd name="csX2" fmla="*/ 1720391 w 1720391"/>
                    <a:gd name="csY2" fmla="*/ 653055 h 1313109"/>
                    <a:gd name="csX3" fmla="*/ 939341 w 1720391"/>
                    <a:gd name="csY3" fmla="*/ 1300755 h 1313109"/>
                    <a:gd name="csX4" fmla="*/ 597 w 1720391"/>
                    <a:gd name="csY4" fmla="*/ 995047 h 1313109"/>
                    <a:gd name="csX0" fmla="*/ 597 w 1763625"/>
                    <a:gd name="csY0" fmla="*/ 993887 h 1335848"/>
                    <a:gd name="csX1" fmla="*/ 812341 w 1763625"/>
                    <a:gd name="csY1" fmla="*/ 4195 h 1335848"/>
                    <a:gd name="csX2" fmla="*/ 1720391 w 1763625"/>
                    <a:gd name="csY2" fmla="*/ 651895 h 1335848"/>
                    <a:gd name="csX3" fmla="*/ 1562186 w 1763625"/>
                    <a:gd name="csY3" fmla="*/ 1257675 h 1335848"/>
                    <a:gd name="csX4" fmla="*/ 939341 w 1763625"/>
                    <a:gd name="csY4" fmla="*/ 1299595 h 1335848"/>
                    <a:gd name="csX5" fmla="*/ 597 w 1763625"/>
                    <a:gd name="csY5" fmla="*/ 993887 h 1335848"/>
                    <a:gd name="csX0" fmla="*/ 13251 w 1776279"/>
                    <a:gd name="csY0" fmla="*/ 978086 h 1320051"/>
                    <a:gd name="csX1" fmla="*/ 491966 w 1776279"/>
                    <a:gd name="csY1" fmla="*/ 4309 h 1320051"/>
                    <a:gd name="csX2" fmla="*/ 1733045 w 1776279"/>
                    <a:gd name="csY2" fmla="*/ 636094 h 1320051"/>
                    <a:gd name="csX3" fmla="*/ 1574840 w 1776279"/>
                    <a:gd name="csY3" fmla="*/ 1241874 h 1320051"/>
                    <a:gd name="csX4" fmla="*/ 951995 w 1776279"/>
                    <a:gd name="csY4" fmla="*/ 1283794 h 1320051"/>
                    <a:gd name="csX5" fmla="*/ 13251 w 1776279"/>
                    <a:gd name="csY5" fmla="*/ 978086 h 1320051"/>
                    <a:gd name="csX0" fmla="*/ 0 w 1763028"/>
                    <a:gd name="csY0" fmla="*/ 599208 h 941170"/>
                    <a:gd name="csX1" fmla="*/ 941847 w 1763028"/>
                    <a:gd name="csY1" fmla="*/ 13185 h 941170"/>
                    <a:gd name="csX2" fmla="*/ 1719794 w 1763028"/>
                    <a:gd name="csY2" fmla="*/ 257216 h 941170"/>
                    <a:gd name="csX3" fmla="*/ 1561589 w 1763028"/>
                    <a:gd name="csY3" fmla="*/ 862996 h 941170"/>
                    <a:gd name="csX4" fmla="*/ 938744 w 1763028"/>
                    <a:gd name="csY4" fmla="*/ 904916 h 941170"/>
                    <a:gd name="csX5" fmla="*/ 0 w 1763028"/>
                    <a:gd name="csY5" fmla="*/ 599208 h 941170"/>
                    <a:gd name="csX0" fmla="*/ 3 w 1315790"/>
                    <a:gd name="csY0" fmla="*/ 651656 h 940746"/>
                    <a:gd name="csX1" fmla="*/ 494609 w 1315790"/>
                    <a:gd name="csY1" fmla="*/ 16019 h 940746"/>
                    <a:gd name="csX2" fmla="*/ 1272556 w 1315790"/>
                    <a:gd name="csY2" fmla="*/ 260050 h 940746"/>
                    <a:gd name="csX3" fmla="*/ 1114351 w 1315790"/>
                    <a:gd name="csY3" fmla="*/ 865830 h 940746"/>
                    <a:gd name="csX4" fmla="*/ 491506 w 1315790"/>
                    <a:gd name="csY4" fmla="*/ 907750 h 940746"/>
                    <a:gd name="csX5" fmla="*/ 3 w 1315790"/>
                    <a:gd name="csY5" fmla="*/ 651656 h 940746"/>
                    <a:gd name="csX0" fmla="*/ 3 w 1351146"/>
                    <a:gd name="csY0" fmla="*/ 680657 h 969747"/>
                    <a:gd name="csX1" fmla="*/ 494609 w 1351146"/>
                    <a:gd name="csY1" fmla="*/ 45020 h 969747"/>
                    <a:gd name="csX2" fmla="*/ 1313912 w 1351146"/>
                    <a:gd name="csY2" fmla="*/ 161144 h 969747"/>
                    <a:gd name="csX3" fmla="*/ 1114351 w 1351146"/>
                    <a:gd name="csY3" fmla="*/ 894831 h 969747"/>
                    <a:gd name="csX4" fmla="*/ 491506 w 1351146"/>
                    <a:gd name="csY4" fmla="*/ 936751 h 969747"/>
                    <a:gd name="csX5" fmla="*/ 3 w 1351146"/>
                    <a:gd name="csY5" fmla="*/ 680657 h 969747"/>
                  </a:gdLst>
                  <a:ahLst/>
                  <a:cxnLst>
                    <a:cxn ang="0">
                      <a:pos x="csX0" y="csY0"/>
                    </a:cxn>
                    <a:cxn ang="0">
                      <a:pos x="csX1" y="csY1"/>
                    </a:cxn>
                    <a:cxn ang="0">
                      <a:pos x="csX2" y="csY2"/>
                    </a:cxn>
                    <a:cxn ang="0">
                      <a:pos x="csX3" y="csY3"/>
                    </a:cxn>
                    <a:cxn ang="0">
                      <a:pos x="csX4" y="csY4"/>
                    </a:cxn>
                    <a:cxn ang="0">
                      <a:pos x="csX5" y="csY5"/>
                    </a:cxn>
                  </a:cxnLst>
                  <a:rect l="l" t="t" r="r" b="b"/>
                  <a:pathLst>
                    <a:path w="1351146" h="969747">
                      <a:moveTo>
                        <a:pt x="3" y="680657"/>
                      </a:moveTo>
                      <a:cubicBezTo>
                        <a:pt x="520" y="532035"/>
                        <a:pt x="275624" y="131606"/>
                        <a:pt x="494609" y="45020"/>
                      </a:cubicBezTo>
                      <a:cubicBezTo>
                        <a:pt x="713594" y="-41566"/>
                        <a:pt x="1196334" y="-3470"/>
                        <a:pt x="1313912" y="161144"/>
                      </a:cubicBezTo>
                      <a:cubicBezTo>
                        <a:pt x="1431490" y="325758"/>
                        <a:pt x="1244526" y="786881"/>
                        <a:pt x="1114351" y="894831"/>
                      </a:cubicBezTo>
                      <a:cubicBezTo>
                        <a:pt x="984176" y="1002781"/>
                        <a:pt x="677231" y="972447"/>
                        <a:pt x="491506" y="936751"/>
                      </a:cubicBezTo>
                      <a:cubicBezTo>
                        <a:pt x="305781" y="901055"/>
                        <a:pt x="-514" y="829279"/>
                        <a:pt x="3" y="680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5" name="Oval 8">
                  <a:extLst>
                    <a:ext uri="{FF2B5EF4-FFF2-40B4-BE49-F238E27FC236}">
                      <a16:creationId xmlns:a16="http://schemas.microsoft.com/office/drawing/2014/main" id="{1FD9575B-7B4A-EE22-FAD6-E6506A65ED0E}"/>
                    </a:ext>
                  </a:extLst>
                </p:cNvPr>
                <p:cNvSpPr/>
                <p:nvPr/>
              </p:nvSpPr>
              <p:spPr>
                <a:xfrm rot="2980109">
                  <a:off x="7089370" y="3332932"/>
                  <a:ext cx="105396" cy="83595"/>
                </a:xfrm>
                <a:custGeom>
                  <a:avLst/>
                  <a:gdLst>
                    <a:gd name="csX0" fmla="*/ 0 w 1511300"/>
                    <a:gd name="csY0" fmla="*/ 533400 h 1066800"/>
                    <a:gd name="csX1" fmla="*/ 755650 w 1511300"/>
                    <a:gd name="csY1" fmla="*/ 0 h 1066800"/>
                    <a:gd name="csX2" fmla="*/ 1511300 w 1511300"/>
                    <a:gd name="csY2" fmla="*/ 533400 h 1066800"/>
                    <a:gd name="csX3" fmla="*/ 755650 w 1511300"/>
                    <a:gd name="csY3" fmla="*/ 1066800 h 1066800"/>
                    <a:gd name="csX4" fmla="*/ 0 w 1511300"/>
                    <a:gd name="csY4" fmla="*/ 533400 h 1066800"/>
                    <a:gd name="csX0" fmla="*/ 2048 w 1513348"/>
                    <a:gd name="csY0" fmla="*/ 647700 h 1181100"/>
                    <a:gd name="csX1" fmla="*/ 605298 w 1513348"/>
                    <a:gd name="csY1" fmla="*/ 0 h 1181100"/>
                    <a:gd name="csX2" fmla="*/ 1513348 w 1513348"/>
                    <a:gd name="csY2" fmla="*/ 647700 h 1181100"/>
                    <a:gd name="csX3" fmla="*/ 757698 w 1513348"/>
                    <a:gd name="csY3" fmla="*/ 1181100 h 1181100"/>
                    <a:gd name="csX4" fmla="*/ 2048 w 1513348"/>
                    <a:gd name="csY4" fmla="*/ 647700 h 1181100"/>
                    <a:gd name="csX0" fmla="*/ 1475 w 1512775"/>
                    <a:gd name="csY0" fmla="*/ 647700 h 1295400"/>
                    <a:gd name="csX1" fmla="*/ 604725 w 1512775"/>
                    <a:gd name="csY1" fmla="*/ 0 h 1295400"/>
                    <a:gd name="csX2" fmla="*/ 1512775 w 1512775"/>
                    <a:gd name="csY2" fmla="*/ 647700 h 1295400"/>
                    <a:gd name="csX3" fmla="*/ 731725 w 1512775"/>
                    <a:gd name="csY3" fmla="*/ 1295400 h 1295400"/>
                    <a:gd name="csX4" fmla="*/ 1475 w 1512775"/>
                    <a:gd name="csY4" fmla="*/ 647700 h 1295400"/>
                  </a:gdLst>
                  <a:ahLst/>
                  <a:cxnLst>
                    <a:cxn ang="0">
                      <a:pos x="csX0" y="csY0"/>
                    </a:cxn>
                    <a:cxn ang="0">
                      <a:pos x="csX1" y="csY1"/>
                    </a:cxn>
                    <a:cxn ang="0">
                      <a:pos x="csX2" y="csY2"/>
                    </a:cxn>
                    <a:cxn ang="0">
                      <a:pos x="csX3" y="csY3"/>
                    </a:cxn>
                    <a:cxn ang="0">
                      <a:pos x="csX4" y="csY4"/>
                    </a:cxn>
                  </a:cxnLst>
                  <a:rect l="l" t="t" r="r" b="b"/>
                  <a:pathLst>
                    <a:path w="1512775" h="1295400">
                      <a:moveTo>
                        <a:pt x="1475" y="647700"/>
                      </a:moveTo>
                      <a:cubicBezTo>
                        <a:pt x="-19692" y="431800"/>
                        <a:pt x="187391" y="0"/>
                        <a:pt x="604725" y="0"/>
                      </a:cubicBezTo>
                      <a:cubicBezTo>
                        <a:pt x="1022059" y="0"/>
                        <a:pt x="1512775" y="353111"/>
                        <a:pt x="1512775" y="647700"/>
                      </a:cubicBezTo>
                      <a:cubicBezTo>
                        <a:pt x="1512775" y="942289"/>
                        <a:pt x="1149059" y="1295400"/>
                        <a:pt x="731725" y="1295400"/>
                      </a:cubicBezTo>
                      <a:cubicBezTo>
                        <a:pt x="314391" y="1295400"/>
                        <a:pt x="22642" y="863600"/>
                        <a:pt x="1475"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grpSp>
      <p:pic>
        <p:nvPicPr>
          <p:cNvPr id="8" name="Picture 7">
            <a:hlinkClick r:id="rId7" action="ppaction://hlinksldjump"/>
            <a:extLst>
              <a:ext uri="{FF2B5EF4-FFF2-40B4-BE49-F238E27FC236}">
                <a16:creationId xmlns:a16="http://schemas.microsoft.com/office/drawing/2014/main" id="{20F78DB7-938A-BE87-C4B3-54E188957655}"/>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32336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35DB0-188B-E6F3-DF1F-315F6C69F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9B125-4314-BC51-BE47-345EDFD39A6A}"/>
              </a:ext>
            </a:extLst>
          </p:cNvPr>
          <p:cNvSpPr>
            <a:spLocks noGrp="1"/>
          </p:cNvSpPr>
          <p:nvPr>
            <p:ph type="title"/>
          </p:nvPr>
        </p:nvSpPr>
        <p:spPr/>
        <p:txBody>
          <a:bodyPr/>
          <a:lstStyle/>
          <a:p>
            <a:r>
              <a:rPr lang="en-US" dirty="0"/>
              <a:t>About these slides </a:t>
            </a:r>
          </a:p>
        </p:txBody>
      </p:sp>
      <p:sp>
        <p:nvSpPr>
          <p:cNvPr id="6" name="Content Placeholder 2">
            <a:extLst>
              <a:ext uri="{FF2B5EF4-FFF2-40B4-BE49-F238E27FC236}">
                <a16:creationId xmlns:a16="http://schemas.microsoft.com/office/drawing/2014/main" id="{563D9DF0-E830-02E6-639D-E17B0458478F}"/>
              </a:ext>
            </a:extLst>
          </p:cNvPr>
          <p:cNvSpPr>
            <a:spLocks noGrp="1"/>
          </p:cNvSpPr>
          <p:nvPr>
            <p:ph idx="1"/>
          </p:nvPr>
        </p:nvSpPr>
        <p:spPr>
          <a:xfrm>
            <a:off x="838200" y="950259"/>
            <a:ext cx="10515600" cy="5226703"/>
          </a:xfrm>
        </p:spPr>
        <p:txBody>
          <a:bodyPr>
            <a:normAutofit/>
          </a:bodyPr>
          <a:lstStyle/>
          <a:p>
            <a:pPr fontAlgn="base">
              <a:spcBef>
                <a:spcPts val="1200"/>
              </a:spcBef>
            </a:pPr>
            <a:r>
              <a:rPr lang="it-IT" sz="2000" dirty="0"/>
              <a:t>These slides provide highlights of new data presented at the EASL Congress 2026</a:t>
            </a:r>
            <a:endParaRPr lang="en-GB" sz="2000" dirty="0"/>
          </a:p>
          <a:p>
            <a:pPr fontAlgn="base">
              <a:spcBef>
                <a:spcPts val="1200"/>
              </a:spcBef>
            </a:pPr>
            <a:r>
              <a:rPr lang="en-US" sz="2000" dirty="0"/>
              <a:t>Please feel free to use, adapt, and share these slides for your own personal use; however, please acknowledge EASL as the source​</a:t>
            </a:r>
          </a:p>
          <a:p>
            <a:pPr fontAlgn="base">
              <a:spcBef>
                <a:spcPts val="1200"/>
              </a:spcBef>
            </a:pPr>
            <a:r>
              <a:rPr lang="en-GB" sz="2000" dirty="0"/>
              <a:t>Definitions of all abbreviations shown in these slides, and a full copy of the original abstract text, are provided within the slide notes</a:t>
            </a:r>
            <a:r>
              <a:rPr lang="en-US" sz="2000" dirty="0"/>
              <a:t>​</a:t>
            </a:r>
          </a:p>
          <a:p>
            <a:pPr fontAlgn="base">
              <a:spcBef>
                <a:spcPts val="1200"/>
              </a:spcBef>
            </a:pPr>
            <a:r>
              <a:rPr lang="en-US" sz="2000" dirty="0"/>
              <a:t>Submitted abstracts are included in the slide notes, but data may not be identical to the final presented data shown on the slides</a:t>
            </a:r>
            <a:r>
              <a:rPr lang="en-GB" sz="2000" dirty="0"/>
              <a:t>​</a:t>
            </a:r>
          </a:p>
          <a:p>
            <a:pPr fontAlgn="base">
              <a:spcBef>
                <a:spcPts val="1200"/>
              </a:spcBef>
            </a:pPr>
            <a:r>
              <a:rPr lang="en-US" sz="2000" dirty="0"/>
              <a:t>When you see a symbol like this:       , you can click on it to return to the​ contents page</a:t>
            </a:r>
            <a:r>
              <a:rPr lang="en-GB" sz="2000" dirty="0"/>
              <a:t> </a:t>
            </a:r>
          </a:p>
          <a:p>
            <a:endParaRPr lang="en-US" dirty="0"/>
          </a:p>
        </p:txBody>
      </p:sp>
      <p:sp>
        <p:nvSpPr>
          <p:cNvPr id="7" name="TextBox 6">
            <a:extLst>
              <a:ext uri="{FF2B5EF4-FFF2-40B4-BE49-F238E27FC236}">
                <a16:creationId xmlns:a16="http://schemas.microsoft.com/office/drawing/2014/main" id="{D5FD97AF-F418-D449-DAB6-AFB0CBF83E45}"/>
              </a:ext>
            </a:extLst>
          </p:cNvPr>
          <p:cNvSpPr txBox="1"/>
          <p:nvPr/>
        </p:nvSpPr>
        <p:spPr>
          <a:xfrm>
            <a:off x="2251038" y="4584302"/>
            <a:ext cx="76899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These slides are intended for use as an educational resource and should not be used to make patient management decisions. </a:t>
            </a:r>
            <a:br>
              <a:rPr kumimoji="0" lang="en-GB" sz="20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br>
            <a:r>
              <a:rPr kumimoji="0" lang="en-GB" sz="20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id="{97BAC997-9420-4DA3-DD31-9EE92534725A}"/>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955562" y="3429000"/>
            <a:ext cx="381237" cy="377560"/>
          </a:xfrm>
          <a:prstGeom prst="rect">
            <a:avLst/>
          </a:prstGeom>
        </p:spPr>
      </p:pic>
    </p:spTree>
    <p:extLst>
      <p:ext uri="{BB962C8B-B14F-4D97-AF65-F5344CB8AC3E}">
        <p14:creationId xmlns:p14="http://schemas.microsoft.com/office/powerpoint/2010/main" val="2958916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A6E5A45-8643-D3FA-9141-1FA212F9BA69}"/>
              </a:ext>
            </a:extLst>
          </p:cNvPr>
          <p:cNvSpPr txBox="1">
            <a:spLocks/>
          </p:cNvSpPr>
          <p:nvPr/>
        </p:nvSpPr>
        <p:spPr>
          <a:xfrm>
            <a:off x="6178066" y="4293073"/>
            <a:ext cx="5823434" cy="23277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CONCLUSIONS</a:t>
            </a:r>
            <a:endParaRPr lang="en-US" sz="2000" dirty="0">
              <a:highlight>
                <a:srgbClr val="826B6A"/>
              </a:highlight>
              <a:latin typeface="Arial" panose="020B0604020202020204" pitchFamily="34" charset="0"/>
              <a:cs typeface="Arial" panose="020B0604020202020204" pitchFamily="34" charset="0"/>
            </a:endParaRPr>
          </a:p>
          <a:p>
            <a:pPr>
              <a:lnSpc>
                <a:spcPct val="100000"/>
              </a:lnSpc>
              <a:spcBef>
                <a:spcPts val="600"/>
              </a:spcBef>
            </a:pPr>
            <a:r>
              <a:rPr lang="en-US" sz="1600" i="1" dirty="0">
                <a:latin typeface="Arial" panose="020B0604020202020204" pitchFamily="34" charset="0"/>
                <a:cs typeface="Arial" panose="020B0604020202020204" pitchFamily="34" charset="0"/>
              </a:rPr>
              <a:t>SUSD1</a:t>
            </a:r>
            <a:r>
              <a:rPr lang="en-US" sz="1600" dirty="0">
                <a:latin typeface="Arial" panose="020B0604020202020204" pitchFamily="34" charset="0"/>
                <a:cs typeface="Arial" panose="020B0604020202020204" pitchFamily="34" charset="0"/>
              </a:rPr>
              <a:t> is a risk locus for renal impairment in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decompensated cirrhosis </a:t>
            </a:r>
          </a:p>
          <a:p>
            <a:pPr marL="537845" indent="-269875">
              <a:lnSpc>
                <a:spcPct val="100000"/>
              </a:lnSpc>
              <a:spcBef>
                <a:spcPts val="600"/>
              </a:spcBef>
              <a:buFont typeface="Engravers MT" panose="02090707080505020304" pitchFamily="18" charset="0"/>
              <a:buChar char="–"/>
            </a:pPr>
            <a:r>
              <a:rPr lang="en-US" sz="1600" dirty="0">
                <a:latin typeface="Arial"/>
                <a:cs typeface="Arial"/>
              </a:rPr>
              <a:t>Across diverse ancestries and cohorts</a:t>
            </a:r>
            <a:endParaRPr lang="en-US" sz="3200" dirty="0"/>
          </a:p>
          <a:p>
            <a:pPr>
              <a:lnSpc>
                <a:spcPct val="100000"/>
              </a:lnSpc>
              <a:spcBef>
                <a:spcPts val="600"/>
              </a:spcBef>
            </a:pPr>
            <a:r>
              <a:rPr lang="en-US" sz="1600" dirty="0">
                <a:latin typeface="Arial"/>
                <a:cs typeface="Arial"/>
              </a:rPr>
              <a:t>Gene-environment interaction in decompensated cirrhosis</a:t>
            </a:r>
            <a:endParaRPr lang="en-US" sz="3200" dirty="0">
              <a:latin typeface="HelveticaNeueLT Pro 55 Roman"/>
              <a:cs typeface="Arial"/>
            </a:endParaRPr>
          </a:p>
          <a:p>
            <a:pPr>
              <a:lnSpc>
                <a:spcPct val="100000"/>
              </a:lnSpc>
              <a:spcBef>
                <a:spcPts val="600"/>
              </a:spcBef>
            </a:pPr>
            <a:r>
              <a:rPr lang="en-US" sz="1600" dirty="0" err="1">
                <a:latin typeface="Arial"/>
                <a:cs typeface="Arial"/>
              </a:rPr>
              <a:t>pDC</a:t>
            </a:r>
            <a:r>
              <a:rPr lang="en-US" sz="1600" dirty="0">
                <a:latin typeface="Arial"/>
                <a:cs typeface="Arial"/>
              </a:rPr>
              <a:t>-interferon axis: Potential mechanism linking liver </a:t>
            </a:r>
            <a:br>
              <a:rPr lang="en-US" sz="1600" dirty="0">
                <a:latin typeface="Arial"/>
                <a:cs typeface="Arial"/>
              </a:rPr>
            </a:br>
            <a:r>
              <a:rPr lang="en-US" sz="1600" dirty="0">
                <a:latin typeface="Arial"/>
                <a:cs typeface="Arial"/>
              </a:rPr>
              <a:t>dysfunction to kidney injury</a:t>
            </a:r>
            <a:endParaRPr lang="en-US" sz="3200" dirty="0"/>
          </a:p>
        </p:txBody>
      </p:sp>
      <p:cxnSp>
        <p:nvCxnSpPr>
          <p:cNvPr id="10" name="Straight Connector 9">
            <a:extLst>
              <a:ext uri="{FF2B5EF4-FFF2-40B4-BE49-F238E27FC236}">
                <a16:creationId xmlns:a16="http://schemas.microsoft.com/office/drawing/2014/main" id="{9D79DD8D-FCC3-AC52-FD14-463087F29740}"/>
              </a:ext>
            </a:extLst>
          </p:cNvPr>
          <p:cNvCxnSpPr>
            <a:cxnSpLocks/>
          </p:cNvCxnSpPr>
          <p:nvPr/>
        </p:nvCxnSpPr>
        <p:spPr>
          <a:xfrm>
            <a:off x="6096000" y="4188562"/>
            <a:ext cx="0" cy="25583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6AE89BA1-AC7F-D0F0-BFF0-F272E51D8B0A}"/>
              </a:ext>
            </a:extLst>
          </p:cNvPr>
          <p:cNvSpPr txBox="1">
            <a:spLocks/>
          </p:cNvSpPr>
          <p:nvPr/>
        </p:nvSpPr>
        <p:spPr>
          <a:xfrm>
            <a:off x="425752" y="998070"/>
            <a:ext cx="4665670" cy="51788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RESULTS</a:t>
            </a:r>
            <a:endParaRPr lang="en-US" sz="2000" dirty="0">
              <a:highlight>
                <a:srgbClr val="826B6A"/>
              </a:highlight>
              <a:latin typeface="Arial" panose="020B0604020202020204" pitchFamily="34" charset="0"/>
              <a:cs typeface="Arial" panose="020B0604020202020204" pitchFamily="34" charset="0"/>
            </a:endParaRPr>
          </a:p>
          <a:p>
            <a:pPr>
              <a:lnSpc>
                <a:spcPct val="100000"/>
              </a:lnSpc>
              <a:spcBef>
                <a:spcPts val="300"/>
              </a:spcBef>
            </a:pPr>
            <a:r>
              <a:rPr lang="en-US" sz="1600" dirty="0">
                <a:solidFill>
                  <a:schemeClr val="tx2"/>
                </a:solidFill>
                <a:latin typeface="Arial"/>
                <a:cs typeface="Arial"/>
              </a:rPr>
              <a:t>A risk allele (rs2099161[C&gt;T]) at the </a:t>
            </a:r>
            <a:r>
              <a:rPr lang="en-US" sz="1600" i="1" dirty="0">
                <a:solidFill>
                  <a:schemeClr val="tx2"/>
                </a:solidFill>
                <a:latin typeface="Arial"/>
                <a:cs typeface="Arial"/>
              </a:rPr>
              <a:t>SUSD1</a:t>
            </a:r>
            <a:r>
              <a:rPr lang="en-US" sz="1600" dirty="0">
                <a:solidFill>
                  <a:schemeClr val="tx2"/>
                </a:solidFill>
                <a:latin typeface="Arial"/>
                <a:cs typeface="Arial"/>
              </a:rPr>
              <a:t> locus showed genome-wide significant association with </a:t>
            </a:r>
            <a:r>
              <a:rPr lang="en-US" sz="1600" dirty="0" err="1">
                <a:solidFill>
                  <a:schemeClr val="tx2"/>
                </a:solidFill>
                <a:latin typeface="Arial"/>
                <a:cs typeface="Arial"/>
              </a:rPr>
              <a:t>sCr</a:t>
            </a:r>
          </a:p>
          <a:p>
            <a:pPr>
              <a:lnSpc>
                <a:spcPct val="100000"/>
              </a:lnSpc>
              <a:spcBef>
                <a:spcPts val="300"/>
              </a:spcBef>
            </a:pPr>
            <a:r>
              <a:rPr lang="en-US" sz="1600" dirty="0">
                <a:solidFill>
                  <a:schemeClr val="tx2"/>
                </a:solidFill>
                <a:latin typeface="Arial"/>
                <a:cs typeface="Arial"/>
              </a:rPr>
              <a:t>Transcriptomic analysis identified </a:t>
            </a:r>
            <a:r>
              <a:rPr lang="en-US" sz="1600" dirty="0" err="1">
                <a:solidFill>
                  <a:schemeClr val="tx2"/>
                </a:solidFill>
                <a:latin typeface="Arial"/>
                <a:cs typeface="Arial"/>
              </a:rPr>
              <a:t>pDCs</a:t>
            </a:r>
            <a:r>
              <a:rPr lang="en-US" sz="1600" dirty="0">
                <a:solidFill>
                  <a:schemeClr val="tx2"/>
                </a:solidFill>
                <a:latin typeface="Arial"/>
                <a:cs typeface="Arial"/>
              </a:rPr>
              <a:t> as the </a:t>
            </a:r>
            <a:br>
              <a:rPr lang="en-US" sz="1600" dirty="0">
                <a:latin typeface="Arial" panose="020B0604020202020204" pitchFamily="34" charset="0"/>
                <a:cs typeface="Arial" panose="020B0604020202020204" pitchFamily="34" charset="0"/>
              </a:rPr>
            </a:br>
            <a:r>
              <a:rPr lang="en-US" sz="1600" dirty="0">
                <a:solidFill>
                  <a:schemeClr val="tx2"/>
                </a:solidFill>
                <a:latin typeface="Arial"/>
                <a:cs typeface="Arial"/>
              </a:rPr>
              <a:t>primary </a:t>
            </a:r>
            <a:r>
              <a:rPr lang="en-US" sz="1600" i="1" dirty="0">
                <a:solidFill>
                  <a:schemeClr val="tx2"/>
                </a:solidFill>
                <a:latin typeface="Arial"/>
                <a:cs typeface="Arial"/>
              </a:rPr>
              <a:t>SUSD1</a:t>
            </a:r>
            <a:r>
              <a:rPr lang="en-US" sz="1600" dirty="0">
                <a:solidFill>
                  <a:schemeClr val="tx2"/>
                </a:solidFill>
                <a:latin typeface="Arial"/>
                <a:cs typeface="Arial"/>
              </a:rPr>
              <a:t>-expressing cell type in patients </a:t>
            </a:r>
            <a:br>
              <a:rPr lang="en-US" sz="1600" dirty="0">
                <a:latin typeface="Arial" panose="020B0604020202020204" pitchFamily="34" charset="0"/>
                <a:cs typeface="Arial" panose="020B0604020202020204" pitchFamily="34" charset="0"/>
              </a:rPr>
            </a:br>
            <a:r>
              <a:rPr lang="en-US" sz="1600" dirty="0">
                <a:solidFill>
                  <a:schemeClr val="tx2"/>
                </a:solidFill>
                <a:latin typeface="Arial"/>
                <a:cs typeface="Arial"/>
              </a:rPr>
              <a:t>with renal impairment </a:t>
            </a:r>
          </a:p>
          <a:p>
            <a:pPr>
              <a:lnSpc>
                <a:spcPct val="100000"/>
              </a:lnSpc>
              <a:spcBef>
                <a:spcPts val="300"/>
              </a:spcBef>
            </a:pPr>
            <a:r>
              <a:rPr lang="en-US" sz="1600" dirty="0">
                <a:solidFill>
                  <a:schemeClr val="tx2"/>
                </a:solidFill>
                <a:latin typeface="Arial"/>
                <a:cs typeface="Arial"/>
              </a:rPr>
              <a:t>Increased abundance and type I interferon </a:t>
            </a:r>
            <a:r>
              <a:rPr lang="en-US" sz="1600" dirty="0" err="1">
                <a:solidFill>
                  <a:schemeClr val="tx2"/>
                </a:solidFill>
                <a:latin typeface="Arial"/>
                <a:cs typeface="Arial"/>
              </a:rPr>
              <a:t>signalling</a:t>
            </a:r>
            <a:r>
              <a:rPr lang="en-US" sz="1600" dirty="0">
                <a:solidFill>
                  <a:schemeClr val="tx2"/>
                </a:solidFill>
                <a:latin typeface="Arial"/>
                <a:cs typeface="Arial"/>
              </a:rPr>
              <a:t> in liver and kidney tissues </a:t>
            </a:r>
            <a:endParaRPr lang="en-US" sz="3200" dirty="0">
              <a:solidFill>
                <a:schemeClr val="tx2"/>
              </a:solidFill>
            </a:endParaRPr>
          </a:p>
        </p:txBody>
      </p:sp>
      <p:sp>
        <p:nvSpPr>
          <p:cNvPr id="7" name="Title 1">
            <a:extLst>
              <a:ext uri="{FF2B5EF4-FFF2-40B4-BE49-F238E27FC236}">
                <a16:creationId xmlns:a16="http://schemas.microsoft.com/office/drawing/2014/main" id="{B70DF86D-7C74-9362-D096-C6995BD6F489}"/>
              </a:ext>
            </a:extLst>
          </p:cNvPr>
          <p:cNvSpPr>
            <a:spLocks noGrp="1"/>
          </p:cNvSpPr>
          <p:nvPr>
            <p:ph type="title"/>
          </p:nvPr>
        </p:nvSpPr>
        <p:spPr>
          <a:xfrm>
            <a:off x="838200" y="-106179"/>
            <a:ext cx="10515600" cy="838947"/>
          </a:xfrm>
        </p:spPr>
        <p:txBody>
          <a:bodyPr>
            <a:noAutofit/>
          </a:bodyPr>
          <a:lstStyle/>
          <a:p>
            <a:r>
              <a:rPr lang="en-US" sz="2400" dirty="0">
                <a:latin typeface="Arial" panose="020B0604020202020204" pitchFamily="34" charset="0"/>
                <a:cs typeface="Arial" panose="020B0604020202020204" pitchFamily="34" charset="0"/>
              </a:rPr>
              <a:t>A genome-wide association study identifies </a:t>
            </a:r>
            <a:r>
              <a:rPr lang="en-US" sz="2400" i="1" dirty="0">
                <a:latin typeface="Arial" panose="020B0604020202020204" pitchFamily="34" charset="0"/>
                <a:cs typeface="Arial" panose="020B0604020202020204" pitchFamily="34" charset="0"/>
              </a:rPr>
              <a:t>SUSD1</a:t>
            </a:r>
            <a:r>
              <a:rPr lang="en-US" sz="2400" dirty="0">
                <a:latin typeface="Arial" panose="020B0604020202020204" pitchFamily="34" charset="0"/>
                <a:cs typeface="Arial" panose="020B0604020202020204" pitchFamily="34" charset="0"/>
              </a:rPr>
              <a:t> as a risk locus for </a:t>
            </a:r>
            <a:r>
              <a:rPr lang="en-GB" sz="2400" dirty="0">
                <a:latin typeface="Arial" panose="020B0604020202020204" pitchFamily="34" charset="0"/>
                <a:cs typeface="Arial" panose="020B0604020202020204" pitchFamily="34" charset="0"/>
              </a:rPr>
              <a:t>renal impairment</a:t>
            </a:r>
            <a:r>
              <a:rPr lang="en-US" sz="2400" dirty="0">
                <a:latin typeface="Arial" panose="020B0604020202020204" pitchFamily="34" charset="0"/>
                <a:cs typeface="Arial" panose="020B0604020202020204" pitchFamily="34" charset="0"/>
              </a:rPr>
              <a:t> in decompensated cirrhosis </a:t>
            </a:r>
          </a:p>
        </p:txBody>
      </p:sp>
      <p:cxnSp>
        <p:nvCxnSpPr>
          <p:cNvPr id="15" name="Straight Connector 14">
            <a:extLst>
              <a:ext uri="{FF2B5EF4-FFF2-40B4-BE49-F238E27FC236}">
                <a16:creationId xmlns:a16="http://schemas.microsoft.com/office/drawing/2014/main" id="{BD875E34-9463-B9D9-E370-ADC081AEA9F1}"/>
              </a:ext>
            </a:extLst>
          </p:cNvPr>
          <p:cNvCxnSpPr>
            <a:cxnSpLocks/>
          </p:cNvCxnSpPr>
          <p:nvPr/>
        </p:nvCxnSpPr>
        <p:spPr>
          <a:xfrm>
            <a:off x="6096000" y="4181125"/>
            <a:ext cx="54888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950B70DE-A690-0E85-6D78-0252429C4E1C}"/>
              </a:ext>
            </a:extLst>
          </p:cNvPr>
          <p:cNvSpPr txBox="1">
            <a:spLocks/>
          </p:cNvSpPr>
          <p:nvPr/>
        </p:nvSpPr>
        <p:spPr>
          <a:xfrm>
            <a:off x="190498" y="6299388"/>
            <a:ext cx="10741661" cy="452438"/>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panose="020B0604020202020204" pitchFamily="34" charset="0"/>
                <a:cs typeface="Arial" panose="020B0604020202020204" pitchFamily="34" charset="0"/>
              </a:rPr>
              <a:t>* rs2099161[C&gt;T].</a:t>
            </a:r>
            <a:br>
              <a:rPr lang="en-GB" sz="1100" noProof="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t>
            </a:r>
            <a:r>
              <a:rPr lang="en-GB" sz="1100" dirty="0">
                <a:latin typeface="Arial" panose="020B0604020202020204" pitchFamily="34" charset="0"/>
                <a:ea typeface="+mn-lt"/>
                <a:cs typeface="Arial" panose="020B0604020202020204" pitchFamily="34" charset="0"/>
              </a:rPr>
              <a:t> Additive model per [C] allele, adjusted for age and sex.</a:t>
            </a:r>
            <a:br>
              <a:rPr lang="en-GB" sz="1100" noProof="0" dirty="0">
                <a:latin typeface="Arial" panose="020B0604020202020204" pitchFamily="34" charset="0"/>
                <a:cs typeface="Arial" panose="020B0604020202020204" pitchFamily="34" charset="0"/>
              </a:rPr>
            </a:br>
            <a:r>
              <a:rPr lang="en-NZ" sz="1100" baseline="30000" dirty="0">
                <a:latin typeface="Arial" panose="020B0604020202020204" pitchFamily="34" charset="0"/>
                <a:cs typeface="Arial" panose="020B0604020202020204" pitchFamily="34" charset="0"/>
              </a:rPr>
              <a:t>†</a:t>
            </a:r>
            <a:r>
              <a:rPr lang="en-NZ" sz="1100" dirty="0">
                <a:latin typeface="Arial" panose="020B0604020202020204" pitchFamily="34" charset="0"/>
                <a:cs typeface="Arial" panose="020B0604020202020204" pitchFamily="34" charset="0"/>
              </a:rPr>
              <a:t>All 9 cohorts, effect restricted to decompensated cirrhosis. </a:t>
            </a:r>
            <a:br>
              <a:rPr lang="en-NZ" sz="1100" dirty="0">
                <a:latin typeface="Arial" panose="020B0604020202020204" pitchFamily="34" charset="0"/>
                <a:cs typeface="Arial" panose="020B0604020202020204" pitchFamily="34" charset="0"/>
              </a:rPr>
            </a:br>
            <a:r>
              <a:rPr lang="en-NZ" sz="1100" baseline="30000" dirty="0">
                <a:latin typeface="Arial" panose="020B0604020202020204" pitchFamily="34" charset="0"/>
                <a:cs typeface="Arial" panose="020B0604020202020204" pitchFamily="34" charset="0"/>
              </a:rPr>
              <a:t>‡</a:t>
            </a:r>
            <a:r>
              <a:rPr lang="en-NZ" sz="1100" dirty="0">
                <a:latin typeface="Arial" panose="020B0604020202020204" pitchFamily="34" charset="0"/>
                <a:cs typeface="Arial" panose="020B0604020202020204" pitchFamily="34" charset="0"/>
              </a:rPr>
              <a:t>n=3,139. </a:t>
            </a:r>
            <a:br>
              <a:rPr lang="en-NZ" sz="1100" dirty="0">
                <a:latin typeface="Arial" panose="020B0604020202020204" pitchFamily="34" charset="0"/>
                <a:cs typeface="Arial" panose="020B0604020202020204" pitchFamily="34" charset="0"/>
              </a:rPr>
            </a:br>
            <a:r>
              <a:rPr lang="en-NZ" sz="1100" baseline="30000" dirty="0">
                <a:latin typeface="Arial" panose="020B0604020202020204" pitchFamily="34" charset="0"/>
                <a:cs typeface="Arial" panose="020B0604020202020204" pitchFamily="34" charset="0"/>
              </a:rPr>
              <a:t>§</a:t>
            </a:r>
            <a:r>
              <a:rPr lang="en-NZ" sz="1100" dirty="0">
                <a:latin typeface="Arial" panose="020B0604020202020204" pitchFamily="34" charset="0"/>
                <a:cs typeface="Arial" panose="020B0604020202020204" pitchFamily="34" charset="0"/>
              </a:rPr>
              <a:t>n=402,683.</a:t>
            </a:r>
            <a:br>
              <a:rPr lang="en-GB" sz="11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Sanchez LO, et al. EASL 2026; </a:t>
            </a:r>
            <a:r>
              <a:rPr lang="en-GB" sz="1100" dirty="0">
                <a:latin typeface="Arial" panose="020B0604020202020204" pitchFamily="34" charset="0"/>
                <a:cs typeface="Arial" panose="020B0604020202020204" pitchFamily="34" charset="0"/>
              </a:rPr>
              <a:t>OS-050-YI.</a:t>
            </a:r>
            <a:endParaRPr lang="fr-FR" sz="36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5D22736-7F56-6F88-A3BD-405804F244BA}"/>
              </a:ext>
            </a:extLst>
          </p:cNvPr>
          <p:cNvGraphicFramePr>
            <a:graphicFrameLocks noGrp="1"/>
          </p:cNvGraphicFramePr>
          <p:nvPr>
            <p:extLst>
              <p:ext uri="{D42A27DB-BD31-4B8C-83A1-F6EECF244321}">
                <p14:modId xmlns:p14="http://schemas.microsoft.com/office/powerpoint/2010/main" val="3233684276"/>
              </p:ext>
            </p:extLst>
          </p:nvPr>
        </p:nvGraphicFramePr>
        <p:xfrm>
          <a:off x="423627" y="3587515"/>
          <a:ext cx="5247128" cy="2081928"/>
        </p:xfrm>
        <a:graphic>
          <a:graphicData uri="http://schemas.openxmlformats.org/drawingml/2006/table">
            <a:tbl>
              <a:tblPr firstRow="1" bandRow="1">
                <a:tableStyleId>{5C22544A-7EE6-4342-B048-85BDC9FD1C3A}</a:tableStyleId>
              </a:tblPr>
              <a:tblGrid>
                <a:gridCol w="2268279">
                  <a:extLst>
                    <a:ext uri="{9D8B030D-6E8A-4147-A177-3AD203B41FA5}">
                      <a16:colId xmlns:a16="http://schemas.microsoft.com/office/drawing/2014/main" val="2350095507"/>
                    </a:ext>
                  </a:extLst>
                </a:gridCol>
                <a:gridCol w="1559440">
                  <a:extLst>
                    <a:ext uri="{9D8B030D-6E8A-4147-A177-3AD203B41FA5}">
                      <a16:colId xmlns:a16="http://schemas.microsoft.com/office/drawing/2014/main" val="1442077296"/>
                    </a:ext>
                  </a:extLst>
                </a:gridCol>
                <a:gridCol w="897860">
                  <a:extLst>
                    <a:ext uri="{9D8B030D-6E8A-4147-A177-3AD203B41FA5}">
                      <a16:colId xmlns:a16="http://schemas.microsoft.com/office/drawing/2014/main" val="3240475084"/>
                    </a:ext>
                  </a:extLst>
                </a:gridCol>
                <a:gridCol w="521549">
                  <a:extLst>
                    <a:ext uri="{9D8B030D-6E8A-4147-A177-3AD203B41FA5}">
                      <a16:colId xmlns:a16="http://schemas.microsoft.com/office/drawing/2014/main" val="4251690034"/>
                    </a:ext>
                  </a:extLst>
                </a:gridCol>
              </a:tblGrid>
              <a:tr h="418452">
                <a:tc>
                  <a:txBody>
                    <a:bodyPr/>
                    <a:lstStyle/>
                    <a:p>
                      <a:r>
                        <a:rPr lang="en-NZ" sz="1100" dirty="0">
                          <a:solidFill>
                            <a:schemeClr val="accent5"/>
                          </a:solidFill>
                          <a:latin typeface="Arial" panose="020B0604020202020204" pitchFamily="34" charset="0"/>
                          <a:cs typeface="Arial" panose="020B0604020202020204" pitchFamily="34" charset="0"/>
                        </a:rPr>
                        <a:t>Key results</a:t>
                      </a:r>
                      <a:endParaRPr lang="en-NZ" sz="1100" baseline="30000" dirty="0">
                        <a:solidFill>
                          <a:schemeClr val="accent5"/>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l-GR" sz="1100" dirty="0">
                          <a:latin typeface="Arial" panose="020B0604020202020204" pitchFamily="34" charset="0"/>
                          <a:cs typeface="Arial" panose="020B0604020202020204" pitchFamily="34" charset="0"/>
                        </a:rPr>
                        <a:t>β</a:t>
                      </a:r>
                      <a:r>
                        <a:rPr lang="en-NZ" sz="1100" dirty="0">
                          <a:latin typeface="Arial" panose="020B0604020202020204" pitchFamily="34" charset="0"/>
                          <a:cs typeface="Arial" panose="020B0604020202020204" pitchFamily="34" charset="0"/>
                        </a:rPr>
                        <a:t> (95% CI)</a:t>
                      </a:r>
                    </a:p>
                  </a:txBody>
                  <a:tcPr anchor="ctr">
                    <a:solidFill>
                      <a:schemeClr val="accent5"/>
                    </a:solidFill>
                  </a:tcPr>
                </a:tc>
                <a:tc>
                  <a:txBody>
                    <a:bodyPr/>
                    <a:lstStyle/>
                    <a:p>
                      <a:pPr algn="ctr"/>
                      <a:r>
                        <a:rPr lang="en-NZ" sz="1100" dirty="0">
                          <a:latin typeface="Arial" panose="020B0604020202020204" pitchFamily="34" charset="0"/>
                          <a:cs typeface="Arial" panose="020B0604020202020204" pitchFamily="34" charset="0"/>
                        </a:rPr>
                        <a:t>p value</a:t>
                      </a:r>
                    </a:p>
                  </a:txBody>
                  <a:tcPr anchor="ctr">
                    <a:solidFill>
                      <a:schemeClr val="accent5"/>
                    </a:solidFill>
                  </a:tcPr>
                </a:tc>
                <a:tc>
                  <a:txBody>
                    <a:bodyPr/>
                    <a:lstStyle/>
                    <a:p>
                      <a:pPr algn="ctr"/>
                      <a:r>
                        <a:rPr lang="en-GB" sz="1100" b="1" kern="1200" dirty="0">
                          <a:solidFill>
                            <a:schemeClr val="lt1"/>
                          </a:solidFill>
                          <a:effectLst/>
                          <a:latin typeface="Arial" panose="020B0604020202020204" pitchFamily="34" charset="0"/>
                          <a:ea typeface="+mn-ea"/>
                          <a:cs typeface="Arial" panose="020B0604020202020204" pitchFamily="34" charset="0"/>
                        </a:rPr>
                        <a:t>I², %</a:t>
                      </a:r>
                      <a:endParaRPr lang="en-NZ" sz="1100" dirty="0">
                        <a:latin typeface="Arial" panose="020B0604020202020204" pitchFamily="34" charset="0"/>
                        <a:cs typeface="Arial" panose="020B0604020202020204" pitchFamily="34" charset="0"/>
                      </a:endParaRPr>
                    </a:p>
                  </a:txBody>
                  <a:tcPr anchor="ctr">
                    <a:solidFill>
                      <a:schemeClr val="accent5"/>
                    </a:solidFill>
                  </a:tcPr>
                </a:tc>
                <a:extLst>
                  <a:ext uri="{0D108BD9-81ED-4DB2-BD59-A6C34878D82A}">
                    <a16:rowId xmlns:a16="http://schemas.microsoft.com/office/drawing/2014/main" val="672096379"/>
                  </a:ext>
                </a:extLst>
              </a:tr>
              <a:tr h="268237">
                <a:tc>
                  <a:txBody>
                    <a:bodyPr/>
                    <a:lstStyle/>
                    <a:p>
                      <a:pPr lvl="0">
                        <a:buNone/>
                      </a:pPr>
                      <a:r>
                        <a:rPr lang="en-US" sz="1100" b="1" dirty="0">
                          <a:solidFill>
                            <a:schemeClr val="tx2"/>
                          </a:solidFill>
                          <a:latin typeface="Arial" panose="020B0604020202020204" pitchFamily="34" charset="0"/>
                          <a:cs typeface="Arial" panose="020B0604020202020204" pitchFamily="34" charset="0"/>
                        </a:rPr>
                        <a:t>       Decompensated cirrhosis</a:t>
                      </a:r>
                    </a:p>
                  </a:txBody>
                  <a:tcPr anchor="ctr">
                    <a:solidFill>
                      <a:schemeClr val="bg1">
                        <a:lumMod val="95000"/>
                      </a:schemeClr>
                    </a:solidFill>
                  </a:tcPr>
                </a:tc>
                <a:tc>
                  <a:txBody>
                    <a:bodyPr/>
                    <a:lstStyle/>
                    <a:p>
                      <a:pPr lvl="0" algn="ctr">
                        <a:buNone/>
                      </a:pPr>
                      <a:endParaRPr lang="en-NZ" sz="120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lvl="0" algn="ctr">
                        <a:buNone/>
                      </a:pPr>
                      <a:endParaRPr lang="en-NZ" sz="1200" baseline="3000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lvl="0" algn="ctr">
                        <a:buNone/>
                      </a:pPr>
                      <a:endParaRPr lang="en-NZ" sz="1200" b="0" i="0" u="none" strike="noStrike" kern="1200" cap="none" spc="0" normalizeH="0" baseline="0" noProof="0" dirty="0">
                        <a:ln>
                          <a:noFill/>
                        </a:ln>
                        <a:solidFill>
                          <a:srgbClr val="004B87"/>
                        </a:solidFill>
                        <a:effectLst/>
                        <a:uLnTx/>
                        <a:uFillTx/>
                        <a:latin typeface="Arial" panose="020B0604020202020204" pitchFamily="34" charset="0"/>
                        <a:ea typeface="+mn-ea"/>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929857761"/>
                  </a:ext>
                </a:extLst>
              </a:tr>
              <a:tr h="268238">
                <a:tc>
                  <a:txBody>
                    <a:bodyPr/>
                    <a:lstStyle/>
                    <a:p>
                      <a:pPr lvl="0">
                        <a:buNone/>
                      </a:pPr>
                      <a:r>
                        <a:rPr lang="en-US" sz="1100" b="0">
                          <a:solidFill>
                            <a:schemeClr val="tx2"/>
                          </a:solidFill>
                          <a:latin typeface="Arial" panose="020B0604020202020204" pitchFamily="34" charset="0"/>
                          <a:cs typeface="Arial" panose="020B0604020202020204" pitchFamily="34" charset="0"/>
                        </a:rPr>
                        <a:t>       Trans-ancestry derivation</a:t>
                      </a:r>
                      <a:endParaRPr lang="en-NZ" sz="1100" b="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lvl="0" algn="ctr">
                        <a:buNone/>
                      </a:pPr>
                      <a:r>
                        <a:rPr lang="en-NZ" sz="1200" dirty="0">
                          <a:solidFill>
                            <a:schemeClr val="accent1"/>
                          </a:solidFill>
                          <a:latin typeface="Arial" panose="020B0604020202020204" pitchFamily="34" charset="0"/>
                          <a:cs typeface="Arial" panose="020B0604020202020204" pitchFamily="34" charset="0"/>
                        </a:rPr>
                        <a:t>0.16 (0.11–0.21) </a:t>
                      </a:r>
                    </a:p>
                  </a:txBody>
                  <a:tcPr anchor="ctr">
                    <a:solidFill>
                      <a:schemeClr val="bg1">
                        <a:lumMod val="95000"/>
                      </a:schemeClr>
                    </a:solidFill>
                  </a:tcPr>
                </a:tc>
                <a:tc>
                  <a:txBody>
                    <a:bodyPr/>
                    <a:lstStyle/>
                    <a:p>
                      <a:pPr lvl="0" algn="ctr">
                        <a:buNone/>
                      </a:pPr>
                      <a:r>
                        <a:rPr lang="en-NZ" sz="1200" dirty="0">
                          <a:solidFill>
                            <a:schemeClr val="accent1"/>
                          </a:solidFill>
                          <a:latin typeface="Arial" panose="020B0604020202020204" pitchFamily="34" charset="0"/>
                          <a:cs typeface="Arial" panose="020B0604020202020204" pitchFamily="34" charset="0"/>
                        </a:rPr>
                        <a:t>4.32×10</a:t>
                      </a:r>
                      <a:r>
                        <a:rPr lang="en-NZ" sz="1200" baseline="30000" dirty="0">
                          <a:solidFill>
                            <a:schemeClr val="accent1"/>
                          </a:solidFill>
                          <a:latin typeface="Arial" panose="020B0604020202020204" pitchFamily="34" charset="0"/>
                          <a:cs typeface="Arial" panose="020B0604020202020204" pitchFamily="34" charset="0"/>
                        </a:rPr>
                        <a:t>-10</a:t>
                      </a:r>
                    </a:p>
                  </a:txBody>
                  <a:tcPr anchor="ctr">
                    <a:solidFill>
                      <a:schemeClr val="bg1">
                        <a:lumMod val="95000"/>
                      </a:schemeClr>
                    </a:solidFill>
                  </a:tcPr>
                </a:tc>
                <a:tc>
                  <a:txBody>
                    <a:bodyPr/>
                    <a:lstStyle/>
                    <a:p>
                      <a:pPr lvl="0" algn="ctr">
                        <a:buNone/>
                      </a:pPr>
                      <a:r>
                        <a:rPr kumimoji="0" lang="en-NZ" sz="12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a:t>
                      </a:r>
                      <a:endParaRPr lang="en-NZ" sz="120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955119680"/>
                  </a:ext>
                </a:extLst>
              </a:tr>
              <a:tr h="268238">
                <a:tc>
                  <a:txBody>
                    <a:bodyPr/>
                    <a:lstStyle/>
                    <a:p>
                      <a:r>
                        <a:rPr lang="en-NZ" sz="1100" b="0" dirty="0">
                          <a:solidFill>
                            <a:schemeClr val="accent1"/>
                          </a:solidFill>
                          <a:latin typeface="Arial" panose="020B0604020202020204" pitchFamily="34" charset="0"/>
                          <a:cs typeface="Arial" panose="020B0604020202020204" pitchFamily="34" charset="0"/>
                        </a:rPr>
                        <a:t>       Independent validation</a:t>
                      </a:r>
                    </a:p>
                  </a:txBody>
                  <a:tcPr anchor="ctr">
                    <a:solidFill>
                      <a:srgbClr val="F2F2F2"/>
                    </a:solid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0.09 (0.03–0.16) </a:t>
                      </a:r>
                    </a:p>
                  </a:txBody>
                  <a:tcPr anchor="ctr">
                    <a:solidFill>
                      <a:srgbClr val="F2F2F2"/>
                    </a:solid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5.34×10</a:t>
                      </a:r>
                      <a:r>
                        <a:rPr lang="en-NZ" sz="1200" baseline="30000" dirty="0">
                          <a:solidFill>
                            <a:schemeClr val="accent1"/>
                          </a:solidFill>
                          <a:latin typeface="Arial" panose="020B0604020202020204" pitchFamily="34" charset="0"/>
                          <a:cs typeface="Arial" panose="020B0604020202020204" pitchFamily="34" charset="0"/>
                        </a:rPr>
                        <a:t>-3</a:t>
                      </a:r>
                    </a:p>
                  </a:txBody>
                  <a:tcPr anchor="ctr">
                    <a:solidFill>
                      <a:srgbClr val="F2F2F2"/>
                    </a:solidFill>
                  </a:tcPr>
                </a:tc>
                <a:tc>
                  <a:txBody>
                    <a:bodyPr/>
                    <a:lstStyle/>
                    <a:p>
                      <a:pPr algn="ctr"/>
                      <a:r>
                        <a:rPr kumimoji="0" lang="en-NZ" sz="1200" b="0" i="0" u="none" strike="noStrike" kern="1200" cap="none" spc="0" normalizeH="0" baseline="0" noProof="0" dirty="0">
                          <a:ln>
                            <a:noFill/>
                          </a:ln>
                          <a:solidFill>
                            <a:srgbClr val="004B87"/>
                          </a:solidFill>
                          <a:effectLst/>
                          <a:uLnTx/>
                          <a:uFillTx/>
                          <a:latin typeface="Arial" panose="020B0604020202020204" pitchFamily="34" charset="0"/>
                          <a:ea typeface="+mn-ea"/>
                          <a:cs typeface="Arial" panose="020B0604020202020204" pitchFamily="34" charset="0"/>
                        </a:rPr>
                        <a:t>–</a:t>
                      </a:r>
                      <a:endParaRPr lang="en-NZ" sz="1200" dirty="0">
                        <a:solidFill>
                          <a:schemeClr val="accent1"/>
                        </a:solidFill>
                        <a:latin typeface="Arial" panose="020B0604020202020204" pitchFamily="34" charset="0"/>
                        <a:cs typeface="Arial" panose="020B0604020202020204" pitchFamily="34" charset="0"/>
                      </a:endParaRPr>
                    </a:p>
                  </a:txBody>
                  <a:tcPr anchor="ctr">
                    <a:solidFill>
                      <a:srgbClr val="F2F2F2"/>
                    </a:solidFill>
                  </a:tcPr>
                </a:tc>
                <a:extLst>
                  <a:ext uri="{0D108BD9-81ED-4DB2-BD59-A6C34878D82A}">
                    <a16:rowId xmlns:a16="http://schemas.microsoft.com/office/drawing/2014/main" val="2087262494"/>
                  </a:ext>
                </a:extLst>
              </a:tr>
              <a:tr h="268238">
                <a:tc>
                  <a:txBody>
                    <a:bodyPr/>
                    <a:lstStyle/>
                    <a:p>
                      <a:r>
                        <a:rPr lang="en-NZ" sz="1100" b="0" dirty="0">
                          <a:solidFill>
                            <a:schemeClr val="accent1"/>
                          </a:solidFill>
                          <a:latin typeface="Arial" panose="020B0604020202020204" pitchFamily="34" charset="0"/>
                          <a:cs typeface="Arial" panose="020B0604020202020204" pitchFamily="34" charset="0"/>
                        </a:rPr>
                        <a:t>       Combined meta-analysis</a:t>
                      </a:r>
                      <a:r>
                        <a:rPr lang="en-NZ" sz="1100" b="0" baseline="30000" dirty="0">
                          <a:solidFill>
                            <a:schemeClr val="accent1"/>
                          </a:solidFill>
                          <a:latin typeface="Arial" panose="020B0604020202020204" pitchFamily="34" charset="0"/>
                          <a:cs typeface="Arial" panose="020B0604020202020204" pitchFamily="34" charset="0"/>
                        </a:rPr>
                        <a:t>†</a:t>
                      </a:r>
                    </a:p>
                  </a:txBody>
                  <a:tcPr anchor="ctr">
                    <a:solidFill>
                      <a:schemeClr val="bg1">
                        <a:lumMod val="95000"/>
                      </a:schemeClr>
                    </a:solid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0.13 (0.09–0.17) </a:t>
                      </a:r>
                    </a:p>
                  </a:txBody>
                  <a:tcPr anchor="ctr">
                    <a:solidFill>
                      <a:schemeClr val="bg1">
                        <a:lumMod val="95000"/>
                      </a:schemeClr>
                    </a:solid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8.31×10</a:t>
                      </a:r>
                      <a:r>
                        <a:rPr lang="en-NZ" sz="1200" baseline="30000" dirty="0">
                          <a:solidFill>
                            <a:schemeClr val="accent1"/>
                          </a:solidFill>
                          <a:latin typeface="Arial" panose="020B0604020202020204" pitchFamily="34" charset="0"/>
                          <a:cs typeface="Arial" panose="020B0604020202020204" pitchFamily="34" charset="0"/>
                        </a:rPr>
                        <a:t>-11</a:t>
                      </a:r>
                    </a:p>
                  </a:txBody>
                  <a:tcPr anchor="ctr">
                    <a:solidFill>
                      <a:schemeClr val="bg1">
                        <a:lumMod val="95000"/>
                      </a:schemeClr>
                    </a:solid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0</a:t>
                      </a:r>
                    </a:p>
                  </a:txBody>
                  <a:tcPr anchor="ctr">
                    <a:solidFill>
                      <a:schemeClr val="bg1">
                        <a:lumMod val="95000"/>
                      </a:schemeClr>
                    </a:solidFill>
                  </a:tcPr>
                </a:tc>
                <a:extLst>
                  <a:ext uri="{0D108BD9-81ED-4DB2-BD59-A6C34878D82A}">
                    <a16:rowId xmlns:a16="http://schemas.microsoft.com/office/drawing/2014/main" val="2785188041"/>
                  </a:ext>
                </a:extLst>
              </a:tr>
              <a:tr h="257509">
                <a:tc>
                  <a:txBody>
                    <a:bodyPr/>
                    <a:lstStyle/>
                    <a:p>
                      <a:pPr marL="269875" lvl="0" indent="0">
                        <a:buNone/>
                      </a:pPr>
                      <a:r>
                        <a:rPr lang="en-NZ" sz="1100" b="0" baseline="0" dirty="0">
                          <a:solidFill>
                            <a:schemeClr val="accent1"/>
                          </a:solidFill>
                          <a:latin typeface="Arial" panose="020B0604020202020204" pitchFamily="34" charset="0"/>
                          <a:cs typeface="Arial" panose="020B0604020202020204" pitchFamily="34" charset="0"/>
                        </a:rPr>
                        <a:t>Compensated cirrhosis</a:t>
                      </a:r>
                      <a:r>
                        <a:rPr lang="en-NZ" sz="1100" b="0" baseline="30000" dirty="0">
                          <a:solidFill>
                            <a:schemeClr val="accent1"/>
                          </a:solidFill>
                          <a:latin typeface="Arial" panose="020B0604020202020204" pitchFamily="34" charset="0"/>
                          <a:cs typeface="Arial" panose="020B0604020202020204" pitchFamily="34" charset="0"/>
                        </a:rPr>
                        <a:t>‡</a:t>
                      </a:r>
                      <a:endParaRPr lang="fr-FR" b="0"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0.00 (−0.05–0.05) </a:t>
                      </a:r>
                    </a:p>
                  </a:txBody>
                  <a:tcPr anchor="ctr">
                    <a:solidFill>
                      <a:schemeClr val="bg1">
                        <a:lumMod val="95000"/>
                      </a:schemeClr>
                    </a:solid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0.99</a:t>
                      </a:r>
                    </a:p>
                  </a:txBody>
                  <a:tcPr anchor="ctr">
                    <a:solidFill>
                      <a:schemeClr val="bg1">
                        <a:lumMod val="95000"/>
                      </a:schemeClr>
                    </a:solidFill>
                  </a:tcPr>
                </a:tc>
                <a:tc>
                  <a:txBody>
                    <a:bodyPr/>
                    <a:lstStyle/>
                    <a:p>
                      <a:pPr algn="ctr"/>
                      <a:r>
                        <a:rPr kumimoji="0" lang="en-NZ" sz="12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a:t>
                      </a:r>
                      <a:endParaRPr lang="en-NZ" sz="120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4282923635"/>
                  </a:ext>
                </a:extLst>
              </a:tr>
              <a:tr h="291876">
                <a:tc>
                  <a:txBody>
                    <a:bodyPr/>
                    <a:lstStyle/>
                    <a:p>
                      <a:pPr marL="269875" indent="0"/>
                      <a:r>
                        <a:rPr lang="en-NZ" sz="1100" b="0" baseline="0" dirty="0">
                          <a:solidFill>
                            <a:schemeClr val="accent1"/>
                          </a:solidFill>
                          <a:latin typeface="Arial" panose="020B0604020202020204" pitchFamily="34" charset="0"/>
                          <a:cs typeface="Arial" panose="020B0604020202020204" pitchFamily="34" charset="0"/>
                        </a:rPr>
                        <a:t>General population</a:t>
                      </a:r>
                      <a:r>
                        <a:rPr lang="en-NZ" sz="1100" b="0" baseline="30000" dirty="0">
                          <a:solidFill>
                            <a:schemeClr val="accent1"/>
                          </a:solidFill>
                          <a:latin typeface="Arial" panose="020B0604020202020204" pitchFamily="34" charset="0"/>
                          <a:cs typeface="Arial" panose="020B0604020202020204" pitchFamily="34" charset="0"/>
                        </a:rPr>
                        <a:t>§</a:t>
                      </a:r>
                    </a:p>
                  </a:txBody>
                  <a:tcPr anchor="ctr">
                    <a:solidFill>
                      <a:schemeClr val="bg1">
                        <a:lumMod val="95000"/>
                      </a:schemeClr>
                    </a:solid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−0.01 (−0.01–0.00) </a:t>
                      </a:r>
                    </a:p>
                  </a:txBody>
                  <a:tcPr anchor="ctr">
                    <a:solidFill>
                      <a:schemeClr val="bg1">
                        <a:lumMod val="95000"/>
                      </a:schemeClr>
                    </a:solid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3.78×10</a:t>
                      </a:r>
                      <a:r>
                        <a:rPr lang="en-NZ" sz="1200" baseline="30000" dirty="0">
                          <a:solidFill>
                            <a:schemeClr val="accent1"/>
                          </a:solidFill>
                          <a:latin typeface="Arial" panose="020B0604020202020204" pitchFamily="34" charset="0"/>
                          <a:cs typeface="Arial" panose="020B0604020202020204" pitchFamily="34" charset="0"/>
                        </a:rPr>
                        <a:t>-3</a:t>
                      </a:r>
                      <a:endParaRPr lang="en-NZ" sz="120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kumimoji="0" lang="en-NZ" sz="1200" b="0" i="0" u="none" strike="noStrike" kern="1200" cap="none" spc="0" normalizeH="0" baseline="0" noProof="0" dirty="0">
                          <a:ln>
                            <a:noFill/>
                          </a:ln>
                          <a:solidFill>
                            <a:srgbClr val="004B87"/>
                          </a:solidFill>
                          <a:effectLst/>
                          <a:uLnTx/>
                          <a:uFillTx/>
                          <a:latin typeface="Arial" panose="020B0604020202020204" pitchFamily="34" charset="0"/>
                          <a:ea typeface="+mn-ea"/>
                          <a:cs typeface="Arial" panose="020B0604020202020204" pitchFamily="34" charset="0"/>
                        </a:rPr>
                        <a:t>–</a:t>
                      </a:r>
                      <a:endParaRPr lang="en-NZ" sz="120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252303930"/>
                  </a:ext>
                </a:extLst>
              </a:tr>
            </a:tbl>
          </a:graphicData>
        </a:graphic>
      </p:graphicFrame>
      <p:graphicFrame>
        <p:nvGraphicFramePr>
          <p:cNvPr id="5" name="Table 4">
            <a:extLst>
              <a:ext uri="{FF2B5EF4-FFF2-40B4-BE49-F238E27FC236}">
                <a16:creationId xmlns:a16="http://schemas.microsoft.com/office/drawing/2014/main" id="{525669D6-3698-0C21-A7A9-C4014D815A18}"/>
              </a:ext>
            </a:extLst>
          </p:cNvPr>
          <p:cNvGraphicFramePr>
            <a:graphicFrameLocks noGrp="1"/>
          </p:cNvGraphicFramePr>
          <p:nvPr>
            <p:extLst>
              <p:ext uri="{D42A27DB-BD31-4B8C-83A1-F6EECF244321}">
                <p14:modId xmlns:p14="http://schemas.microsoft.com/office/powerpoint/2010/main" val="2607415998"/>
              </p:ext>
            </p:extLst>
          </p:nvPr>
        </p:nvGraphicFramePr>
        <p:xfrm>
          <a:off x="5164056" y="1881985"/>
          <a:ext cx="7027944" cy="1472351"/>
        </p:xfrm>
        <a:graphic>
          <a:graphicData uri="http://schemas.openxmlformats.org/drawingml/2006/table">
            <a:tbl>
              <a:tblPr firstRow="1" bandRow="1">
                <a:tableStyleId>{5C22544A-7EE6-4342-B048-85BDC9FD1C3A}</a:tableStyleId>
              </a:tblPr>
              <a:tblGrid>
                <a:gridCol w="1410631">
                  <a:extLst>
                    <a:ext uri="{9D8B030D-6E8A-4147-A177-3AD203B41FA5}">
                      <a16:colId xmlns:a16="http://schemas.microsoft.com/office/drawing/2014/main" val="4268344248"/>
                    </a:ext>
                  </a:extLst>
                </a:gridCol>
                <a:gridCol w="2026694">
                  <a:extLst>
                    <a:ext uri="{9D8B030D-6E8A-4147-A177-3AD203B41FA5}">
                      <a16:colId xmlns:a16="http://schemas.microsoft.com/office/drawing/2014/main" val="1187590634"/>
                    </a:ext>
                  </a:extLst>
                </a:gridCol>
                <a:gridCol w="1315105">
                  <a:extLst>
                    <a:ext uri="{9D8B030D-6E8A-4147-A177-3AD203B41FA5}">
                      <a16:colId xmlns:a16="http://schemas.microsoft.com/office/drawing/2014/main" val="476145063"/>
                    </a:ext>
                  </a:extLst>
                </a:gridCol>
                <a:gridCol w="1255417">
                  <a:extLst>
                    <a:ext uri="{9D8B030D-6E8A-4147-A177-3AD203B41FA5}">
                      <a16:colId xmlns:a16="http://schemas.microsoft.com/office/drawing/2014/main" val="924307928"/>
                    </a:ext>
                  </a:extLst>
                </a:gridCol>
                <a:gridCol w="1020097">
                  <a:extLst>
                    <a:ext uri="{9D8B030D-6E8A-4147-A177-3AD203B41FA5}">
                      <a16:colId xmlns:a16="http://schemas.microsoft.com/office/drawing/2014/main" val="2527193708"/>
                    </a:ext>
                  </a:extLst>
                </a:gridCol>
              </a:tblGrid>
              <a:tr h="205661">
                <a:tc>
                  <a:txBody>
                    <a:bodyPr/>
                    <a:lstStyle/>
                    <a:p>
                      <a:pPr algn="l"/>
                      <a:r>
                        <a:rPr lang="en-US" sz="1200" b="1" dirty="0">
                          <a:solidFill>
                            <a:schemeClr val="bg1"/>
                          </a:solidFill>
                          <a:latin typeface="Arial" panose="020B0604020202020204" pitchFamily="34" charset="0"/>
                          <a:cs typeface="Arial" panose="020B0604020202020204" pitchFamily="34" charset="0"/>
                        </a:rPr>
                        <a:t>Reference group</a:t>
                      </a:r>
                      <a:endParaRPr lang="en-NZ" sz="1200" b="1" dirty="0">
                        <a:solidFill>
                          <a:schemeClr val="bg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solidFill>
                            <a:schemeClr val="bg1"/>
                          </a:solidFill>
                          <a:latin typeface="Arial" panose="020B0604020202020204" pitchFamily="34" charset="0"/>
                          <a:cs typeface="Arial" panose="020B0604020202020204" pitchFamily="34" charset="0"/>
                        </a:rPr>
                        <a:t>Intervention group </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accent1"/>
                          </a:solidFill>
                          <a:latin typeface="Arial" panose="020B0604020202020204" pitchFamily="34" charset="0"/>
                          <a:cs typeface="Arial" panose="020B0604020202020204" pitchFamily="34" charset="0"/>
                        </a:rPr>
                        <a:t>OR (95%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accent1"/>
                          </a:solidFill>
                          <a:latin typeface="Arial" panose="020B0604020202020204" pitchFamily="34" charset="0"/>
                          <a:cs typeface="Arial" panose="020B0604020202020204" pitchFamily="34" charset="0"/>
                        </a:rPr>
                        <a:t>p value</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275269">
                <a:tc rowSpan="4">
                  <a:txBody>
                    <a:bodyPr/>
                    <a:lstStyle/>
                    <a:p>
                      <a:pPr algn="l"/>
                      <a:r>
                        <a:rPr lang="en-NZ" sz="1200" b="0" dirty="0">
                          <a:solidFill>
                            <a:schemeClr val="accent1"/>
                          </a:solidFill>
                          <a:latin typeface="Arial" panose="020B0604020202020204" pitchFamily="34" charset="0"/>
                          <a:cs typeface="Arial" panose="020B0604020202020204" pitchFamily="34" charset="0"/>
                        </a:rPr>
                        <a:t>TT homozygotes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200" b="1" dirty="0">
                          <a:solidFill>
                            <a:schemeClr val="tx2"/>
                          </a:solidFill>
                          <a:latin typeface="Arial" panose="020B0604020202020204" pitchFamily="34" charset="0"/>
                          <a:cs typeface="Arial" panose="020B0604020202020204" pitchFamily="34" charset="0"/>
                        </a:rPr>
                        <a:t>Kidney failure</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NZ" sz="1200" b="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NZ" sz="1200" b="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5205300"/>
                  </a:ext>
                </a:extLst>
              </a:tr>
              <a:tr h="301879">
                <a:tc vMerge="1">
                  <a:txBody>
                    <a:bodyPr/>
                    <a:lstStyle/>
                    <a:p>
                      <a:pPr algn="l"/>
                      <a:endParaRPr lang="en-NZ" sz="1200" b="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accent1"/>
                          </a:solidFill>
                          <a:latin typeface="Arial" panose="020B0604020202020204" pitchFamily="34" charset="0"/>
                          <a:cs typeface="Arial" panose="020B0604020202020204" pitchFamily="34" charset="0"/>
                        </a:rPr>
                        <a:t>CC homozygotes</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accent1"/>
                          </a:solidFill>
                          <a:latin typeface="Arial" panose="020B0604020202020204" pitchFamily="34" charset="0"/>
                          <a:cs typeface="Arial" panose="020B0604020202020204" pitchFamily="34" charset="0"/>
                        </a:rPr>
                        <a:t>1.60 (1.21–2.11)</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NZ" sz="1200" b="0" dirty="0">
                          <a:solidFill>
                            <a:schemeClr val="accent1"/>
                          </a:solidFill>
                          <a:latin typeface="Arial"/>
                          <a:cs typeface="Arial"/>
                        </a:rPr>
                        <a:t>6.34×10⁻</a:t>
                      </a:r>
                      <a:r>
                        <a:rPr lang="en-NZ" sz="1200" b="0" baseline="30000" dirty="0">
                          <a:solidFill>
                            <a:schemeClr val="accent1"/>
                          </a:solidFill>
                          <a:latin typeface="Arial"/>
                          <a:cs typeface="Arial"/>
                        </a:rPr>
                        <a:t>4</a:t>
                      </a:r>
                      <a:r>
                        <a:rPr lang="en-NZ" sz="1200" b="0" dirty="0">
                          <a:solidFill>
                            <a:schemeClr val="accent1"/>
                          </a:solidFill>
                          <a:latin typeface="Arial"/>
                          <a:cs typeface="Arial"/>
                        </a:rPr>
                        <a:t>**</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488032"/>
                  </a:ext>
                </a:extLst>
              </a:tr>
              <a:tr h="259901">
                <a:tc vMerge="1">
                  <a:txBody>
                    <a:bodyPr/>
                    <a:lstStyle/>
                    <a:p>
                      <a:pPr algn="l"/>
                      <a:endParaRPr lang="en-NZ" sz="1200" b="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200" b="1" dirty="0" err="1">
                          <a:solidFill>
                            <a:schemeClr val="tx2"/>
                          </a:solidFill>
                          <a:latin typeface="Arial" panose="020B0604020202020204" pitchFamily="34" charset="0"/>
                          <a:cs typeface="Arial" panose="020B0604020202020204" pitchFamily="34" charset="0"/>
                        </a:rPr>
                        <a:t>Terlipressin</a:t>
                      </a:r>
                      <a:r>
                        <a:rPr lang="en-NZ" sz="1200" b="1" dirty="0">
                          <a:solidFill>
                            <a:schemeClr val="tx2"/>
                          </a:solidFill>
                          <a:latin typeface="Arial" panose="020B0604020202020204" pitchFamily="34" charset="0"/>
                          <a:cs typeface="Arial" panose="020B0604020202020204" pitchFamily="34" charset="0"/>
                        </a:rPr>
                        <a:t> requirement</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194315"/>
                  </a:ext>
                </a:extLst>
              </a:tr>
              <a:tr h="308049">
                <a:tc vMerge="1">
                  <a:txBody>
                    <a:bodyPr/>
                    <a:lstStyle/>
                    <a:p>
                      <a:pPr algn="l"/>
                      <a:endParaRPr lang="en-NZ" sz="1200" b="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accent1"/>
                          </a:solidFill>
                          <a:latin typeface="Arial" panose="020B0604020202020204" pitchFamily="34" charset="0"/>
                          <a:cs typeface="Arial" panose="020B0604020202020204" pitchFamily="34" charset="0"/>
                        </a:rPr>
                        <a:t>CC homozygotes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accent1"/>
                          </a:solidFill>
                          <a:latin typeface="Arial" panose="020B0604020202020204" pitchFamily="34" charset="0"/>
                          <a:cs typeface="Arial" panose="020B0604020202020204" pitchFamily="34" charset="0"/>
                        </a:rPr>
                        <a:t>2.06 (1.06–3.92)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accent1"/>
                          </a:solidFill>
                          <a:latin typeface="Arial"/>
                          <a:cs typeface="Arial"/>
                        </a:rPr>
                        <a:t>0.027*</a:t>
                      </a:r>
                      <a:endParaRPr lang="en-NZ" sz="120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320373"/>
                  </a:ext>
                </a:extLst>
              </a:tr>
            </a:tbl>
          </a:graphicData>
        </a:graphic>
      </p:graphicFrame>
      <p:sp>
        <p:nvSpPr>
          <p:cNvPr id="6" name="TextBox 5">
            <a:extLst>
              <a:ext uri="{FF2B5EF4-FFF2-40B4-BE49-F238E27FC236}">
                <a16:creationId xmlns:a16="http://schemas.microsoft.com/office/drawing/2014/main" id="{7E158E75-6D4C-13C1-5204-AB840EF576DD}"/>
              </a:ext>
            </a:extLst>
          </p:cNvPr>
          <p:cNvSpPr txBox="1"/>
          <p:nvPr/>
        </p:nvSpPr>
        <p:spPr>
          <a:xfrm>
            <a:off x="4862110" y="1449794"/>
            <a:ext cx="7207135" cy="307777"/>
          </a:xfrm>
          <a:prstGeom prst="rect">
            <a:avLst/>
          </a:prstGeom>
          <a:noFill/>
        </p:spPr>
        <p:txBody>
          <a:bodyPr wrap="square" lIns="91440" tIns="45720" rIns="91440" bIns="45720" rtlCol="0" anchor="t">
            <a:spAutoFit/>
          </a:bodyPr>
          <a:lstStyle/>
          <a:p>
            <a:pPr algn="ctr"/>
            <a:r>
              <a:rPr lang="en-NZ" sz="1400" b="1" dirty="0">
                <a:solidFill>
                  <a:schemeClr val="accent1"/>
                </a:solidFill>
                <a:latin typeface="Arial"/>
                <a:cs typeface="Arial"/>
              </a:rPr>
              <a:t>Association between risk allele*, </a:t>
            </a:r>
            <a:r>
              <a:rPr lang="en-NZ" sz="1400" b="1" dirty="0" err="1">
                <a:solidFill>
                  <a:schemeClr val="accent1"/>
                </a:solidFill>
                <a:latin typeface="Arial"/>
                <a:cs typeface="Arial"/>
              </a:rPr>
              <a:t>terlipressin</a:t>
            </a:r>
            <a:r>
              <a:rPr lang="en-NZ" sz="1400" b="1" dirty="0">
                <a:solidFill>
                  <a:schemeClr val="accent1"/>
                </a:solidFill>
                <a:latin typeface="Arial"/>
                <a:cs typeface="Arial"/>
              </a:rPr>
              <a:t> requirement, and kidney </a:t>
            </a:r>
            <a:r>
              <a:rPr lang="en-NZ" sz="1400" b="1" dirty="0" err="1">
                <a:solidFill>
                  <a:schemeClr val="accent1"/>
                </a:solidFill>
                <a:latin typeface="Arial"/>
                <a:cs typeface="Arial"/>
              </a:rPr>
              <a:t>faliure</a:t>
            </a:r>
            <a:endParaRPr lang="en-NZ" sz="1400" b="1" dirty="0">
              <a:solidFill>
                <a:schemeClr val="accent1"/>
              </a:solidFill>
              <a:latin typeface="Arial"/>
              <a:cs typeface="Arial"/>
            </a:endParaRPr>
          </a:p>
        </p:txBody>
      </p:sp>
      <p:graphicFrame>
        <p:nvGraphicFramePr>
          <p:cNvPr id="8" name="Chart 7">
            <a:extLst>
              <a:ext uri="{FF2B5EF4-FFF2-40B4-BE49-F238E27FC236}">
                <a16:creationId xmlns:a16="http://schemas.microsoft.com/office/drawing/2014/main" id="{D6C9A01D-CA9C-925E-35E3-CB5D62CC3986}"/>
              </a:ext>
            </a:extLst>
          </p:cNvPr>
          <p:cNvGraphicFramePr/>
          <p:nvPr/>
        </p:nvGraphicFramePr>
        <p:xfrm>
          <a:off x="8066840" y="1935140"/>
          <a:ext cx="1880419" cy="1670879"/>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
            <a:extLst>
              <a:ext uri="{FF2B5EF4-FFF2-40B4-BE49-F238E27FC236}">
                <a16:creationId xmlns:a16="http://schemas.microsoft.com/office/drawing/2014/main" id="{051D900C-02C2-F72F-60C8-A6B5170C2F06}"/>
              </a:ext>
            </a:extLst>
          </p:cNvPr>
          <p:cNvSpPr txBox="1">
            <a:spLocks/>
          </p:cNvSpPr>
          <p:nvPr/>
        </p:nvSpPr>
        <p:spPr>
          <a:xfrm>
            <a:off x="8270721" y="3609892"/>
            <a:ext cx="1142337" cy="27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accent1"/>
                </a:solidFill>
                <a:latin typeface="Arial" panose="020B0604020202020204" pitchFamily="34" charset="0"/>
                <a:cs typeface="Arial" panose="020B0604020202020204" pitchFamily="34" charset="0"/>
              </a:rPr>
              <a:t>OR (95% CI)</a:t>
            </a:r>
          </a:p>
        </p:txBody>
      </p:sp>
      <p:pic>
        <p:nvPicPr>
          <p:cNvPr id="2" name="Picture 1">
            <a:hlinkClick r:id="rId4" action="ppaction://hlinksldjump"/>
            <a:extLst>
              <a:ext uri="{FF2B5EF4-FFF2-40B4-BE49-F238E27FC236}">
                <a16:creationId xmlns:a16="http://schemas.microsoft.com/office/drawing/2014/main" id="{62266870-59E4-F786-B0B7-618C6EA4FA9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76677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D693C6-EC20-24D1-A2A1-37C53F76D80B}"/>
              </a:ext>
            </a:extLst>
          </p:cNvPr>
          <p:cNvSpPr/>
          <p:nvPr/>
        </p:nvSpPr>
        <p:spPr>
          <a:xfrm>
            <a:off x="7994399" y="1404194"/>
            <a:ext cx="4197601" cy="4931102"/>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Arrow: Pentagon 9">
            <a:extLst>
              <a:ext uri="{FF2B5EF4-FFF2-40B4-BE49-F238E27FC236}">
                <a16:creationId xmlns:a16="http://schemas.microsoft.com/office/drawing/2014/main" id="{B8F99A79-6D0F-975E-A7B2-F7AC614AC83C}"/>
              </a:ext>
            </a:extLst>
          </p:cNvPr>
          <p:cNvSpPr/>
          <p:nvPr/>
        </p:nvSpPr>
        <p:spPr>
          <a:xfrm>
            <a:off x="5287841" y="1404193"/>
            <a:ext cx="3901839" cy="4931102"/>
          </a:xfrm>
          <a:prstGeom prst="homePlate">
            <a:avLst>
              <a:gd name="adj" fmla="val 24291"/>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199" y="-106179"/>
            <a:ext cx="11459301" cy="838947"/>
          </a:xfrm>
        </p:spPr>
        <p:txBody>
          <a:bodyPr>
            <a:noAutofit/>
          </a:bodyPr>
          <a:lstStyle/>
          <a:p>
            <a:r>
              <a:rPr lang="en-US" sz="2100" dirty="0">
                <a:latin typeface="Arial" panose="020B0604020202020204" pitchFamily="34" charset="0"/>
                <a:cs typeface="Arial" panose="020B0604020202020204" pitchFamily="34" charset="0"/>
              </a:rPr>
              <a:t>The </a:t>
            </a:r>
            <a:r>
              <a:rPr lang="en-US" sz="2100" dirty="0" err="1">
                <a:latin typeface="Arial" panose="020B0604020202020204" pitchFamily="34" charset="0"/>
                <a:cs typeface="Arial" panose="020B0604020202020204" pitchFamily="34" charset="0"/>
              </a:rPr>
              <a:t>mo</a:t>
            </a:r>
            <a:r>
              <a:rPr lang="en-US" sz="2100" noProof="0" dirty="0" err="1">
                <a:latin typeface="Arial" panose="020B0604020202020204" pitchFamily="34" charset="0"/>
                <a:cs typeface="Arial" panose="020B0604020202020204" pitchFamily="34" charset="0"/>
              </a:rPr>
              <a:t>dified</a:t>
            </a:r>
            <a:r>
              <a:rPr lang="en-US" sz="2100" noProof="0" dirty="0">
                <a:latin typeface="Arial" panose="020B0604020202020204" pitchFamily="34" charset="0"/>
                <a:cs typeface="Arial" panose="020B0604020202020204" pitchFamily="34" charset="0"/>
              </a:rPr>
              <a:t> Hepatic Encephalopathy Staging Tool has significantly greater diagnostic consistency, prognostic performance, and clinical impact versus the West Haven criteria </a:t>
            </a:r>
            <a:endParaRPr lang="en-GB" sz="2100" noProof="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8" y="6289675"/>
            <a:ext cx="1074166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solidFill>
                  <a:srgbClr val="004B87"/>
                </a:solidFill>
                <a:latin typeface="Arial" panose="020B0604020202020204" pitchFamily="34" charset="0"/>
                <a:cs typeface="Arial" panose="020B0604020202020204" pitchFamily="34" charset="0"/>
              </a:rPr>
              <a:t>*</a:t>
            </a:r>
            <a:r>
              <a:rPr lang="en-US" sz="1100" noProof="0" dirty="0">
                <a:solidFill>
                  <a:srgbClr val="004B87"/>
                </a:solidFill>
                <a:latin typeface="Arial" panose="020B0604020202020204" pitchFamily="34" charset="0"/>
                <a:cs typeface="Arial" panose="020B0604020202020204" pitchFamily="34" charset="0"/>
              </a:rPr>
              <a:t>Diagnostic consistency, prognostic performance, and impact on </a:t>
            </a:r>
          </a:p>
          <a:p>
            <a:pPr marL="0" indent="0">
              <a:spcBef>
                <a:spcPts val="0"/>
              </a:spcBef>
              <a:buNone/>
            </a:pPr>
            <a:r>
              <a:rPr lang="en-US" sz="1100" noProof="0" dirty="0">
                <a:solidFill>
                  <a:srgbClr val="004B87"/>
                </a:solidFill>
                <a:latin typeface="Arial" panose="020B0604020202020204" pitchFamily="34" charset="0"/>
                <a:cs typeface="Arial" panose="020B0604020202020204" pitchFamily="34" charset="0"/>
              </a:rPr>
              <a:t>existing scoring systems were compared. </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Kerbert </a:t>
            </a:r>
            <a:r>
              <a:rPr lang="en-GB" sz="1100" dirty="0">
                <a:solidFill>
                  <a:srgbClr val="004B87"/>
                </a:solidFill>
                <a:latin typeface="Arial" panose="020B0604020202020204" pitchFamily="34" charset="0"/>
                <a:cs typeface="Arial" panose="020B0604020202020204" pitchFamily="34" charset="0"/>
              </a:rPr>
              <a:t>A</a:t>
            </a:r>
            <a:r>
              <a:rPr lang="en-GB" sz="1100" noProof="0" dirty="0">
                <a:solidFill>
                  <a:srgbClr val="004B87"/>
                </a:solidFill>
                <a:latin typeface="Arial" panose="020B0604020202020204" pitchFamily="34" charset="0"/>
                <a:cs typeface="Arial" panose="020B0604020202020204" pitchFamily="34" charset="0"/>
              </a:rPr>
              <a:t>, et al. EASL 2026; </a:t>
            </a:r>
            <a:r>
              <a:rPr lang="en-GB" sz="1100" dirty="0">
                <a:solidFill>
                  <a:srgbClr val="004B87"/>
                </a:solidFill>
                <a:latin typeface="Arial" panose="020B0604020202020204" pitchFamily="34" charset="0"/>
                <a:cs typeface="Arial" panose="020B0604020202020204" pitchFamily="34" charset="0"/>
              </a:rPr>
              <a:t>TOP-471-YI.</a:t>
            </a:r>
            <a:endParaRPr lang="en-GB" sz="1100" noProof="0" dirty="0">
              <a:solidFill>
                <a:srgbClr val="004B87"/>
              </a:solidFill>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US" sz="1600" noProof="0" dirty="0">
                <a:latin typeface="Arial" panose="020B0604020202020204" pitchFamily="34" charset="0"/>
                <a:cs typeface="Arial" panose="020B0604020202020204" pitchFamily="34" charset="0"/>
              </a:rPr>
              <a:t>Hepatic encephalopathy is a serious complication of advanced liver cirrhosis</a:t>
            </a:r>
          </a:p>
          <a:p>
            <a:pPr>
              <a:lnSpc>
                <a:spcPct val="100000"/>
              </a:lnSpc>
            </a:pPr>
            <a:r>
              <a:rPr lang="en-US" sz="1600" dirty="0">
                <a:latin typeface="Arial" panose="020B0604020202020204" pitchFamily="34" charset="0"/>
                <a:cs typeface="Arial" panose="020B0604020202020204" pitchFamily="34" charset="0"/>
              </a:rPr>
              <a:t>There is a need for a</a:t>
            </a:r>
            <a:r>
              <a:rPr lang="en-US" sz="1600" noProof="0" dirty="0">
                <a:latin typeface="Arial" panose="020B0604020202020204" pitchFamily="34" charset="0"/>
                <a:cs typeface="Arial" panose="020B0604020202020204" pitchFamily="34" charset="0"/>
              </a:rPr>
              <a:t>ccurate and consistent diagnosis and staging in clinical practice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and research</a:t>
            </a:r>
          </a:p>
          <a:p>
            <a:pPr marL="536575" indent="-265113">
              <a:lnSpc>
                <a:spcPct val="100000"/>
              </a:lnSpc>
              <a:buFont typeface="Engravers MT" panose="02090707080505020304" pitchFamily="18" charset="0"/>
              <a:buChar char="–"/>
            </a:pPr>
            <a:r>
              <a:rPr lang="en-US" sz="1600" dirty="0">
                <a:latin typeface="Arial" panose="020B0604020202020204" pitchFamily="34" charset="0"/>
                <a:cs typeface="Arial" panose="020B0604020202020204" pitchFamily="34" charset="0"/>
              </a:rPr>
              <a:t>Standardized </a:t>
            </a:r>
            <a:r>
              <a:rPr lang="en-US" sz="1600" noProof="0" dirty="0">
                <a:latin typeface="Arial" panose="020B0604020202020204" pitchFamily="34" charset="0"/>
                <a:cs typeface="Arial" panose="020B0604020202020204" pitchFamily="34" charset="0"/>
              </a:rPr>
              <a:t>West Haven criteria (WHC) exhibit significant inter-observer variability</a:t>
            </a:r>
          </a:p>
          <a:p>
            <a:pPr>
              <a:lnSpc>
                <a:spcPct val="100000"/>
              </a:lnSpc>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develop a modified Hepatic Encephalopathy Staging Tool (mHEST) and test its diagnostic consistency, prognostic performance, and clinical impact compared with WHC for hepatic encephalopathy assessment in regulated clinical trials</a:t>
            </a:r>
            <a:endParaRPr lang="en-GB" sz="1600" noProof="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826B6A"/>
                </a:highlight>
                <a:latin typeface="Arial" panose="020B0604020202020204" pitchFamily="34" charset="0"/>
                <a:cs typeface="Arial" panose="020B0604020202020204" pitchFamily="34" charset="0"/>
              </a:rPr>
              <a:t>METHODS</a:t>
            </a:r>
          </a:p>
          <a:p>
            <a:pPr marL="0" indent="0">
              <a:lnSpc>
                <a:spcPct val="100000"/>
              </a:lnSpc>
              <a:buFont typeface="Arial" panose="020B0604020202020204" pitchFamily="34" charset="0"/>
              <a:buNone/>
            </a:pPr>
            <a:endParaRPr lang="en-GB" b="1" noProof="0" dirty="0">
              <a:solidFill>
                <a:schemeClr val="bg1"/>
              </a:solidFill>
              <a:highlight>
                <a:srgbClr val="826B6A"/>
              </a:highligh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2077706-E11B-2C1B-2764-8702DD654076}"/>
              </a:ext>
            </a:extLst>
          </p:cNvPr>
          <p:cNvSpPr/>
          <p:nvPr/>
        </p:nvSpPr>
        <p:spPr>
          <a:xfrm>
            <a:off x="5538319" y="1460193"/>
            <a:ext cx="2642807"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panose="020B0604020202020204"/>
              </a:rPr>
              <a:t>Part 1</a:t>
            </a:r>
            <a:endParaRPr kumimoji="0" lang="en-GB" sz="1400" b="1" u="none" strike="noStrike" kern="1200" cap="none" spc="0" normalizeH="0" baseline="0" noProof="0" dirty="0">
              <a:ln>
                <a:noFill/>
              </a:ln>
              <a:solidFill>
                <a:schemeClr val="tx2"/>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A3ACEBE5-A113-58AB-BB23-26919488978F}"/>
              </a:ext>
            </a:extLst>
          </p:cNvPr>
          <p:cNvGrpSpPr/>
          <p:nvPr/>
        </p:nvGrpSpPr>
        <p:grpSpPr>
          <a:xfrm>
            <a:off x="5287840" y="1773344"/>
            <a:ext cx="3050787" cy="4334171"/>
            <a:chOff x="5247469" y="2001124"/>
            <a:chExt cx="3050787" cy="4334171"/>
          </a:xfrm>
        </p:grpSpPr>
        <p:cxnSp>
          <p:nvCxnSpPr>
            <p:cNvPr id="13" name="Connector: Elbow 32">
              <a:extLst>
                <a:ext uri="{FF2B5EF4-FFF2-40B4-BE49-F238E27FC236}">
                  <a16:creationId xmlns:a16="http://schemas.microsoft.com/office/drawing/2014/main" id="{A83D4D0B-CDF1-56E5-12B7-80B74C027693}"/>
                </a:ext>
              </a:extLst>
            </p:cNvPr>
            <p:cNvCxnSpPr>
              <a:cxnSpLocks/>
              <a:stCxn id="22" idx="2"/>
              <a:endCxn id="17" idx="0"/>
            </p:cNvCxnSpPr>
            <p:nvPr/>
          </p:nvCxnSpPr>
          <p:spPr>
            <a:xfrm flipH="1">
              <a:off x="6641330" y="2645435"/>
              <a:ext cx="4129" cy="56266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2C3C005-0F6A-5F50-9660-F3FDAF2F0EC1}"/>
                </a:ext>
              </a:extLst>
            </p:cNvPr>
            <p:cNvGrpSpPr/>
            <p:nvPr/>
          </p:nvGrpSpPr>
          <p:grpSpPr>
            <a:xfrm>
              <a:off x="5255726" y="2001124"/>
              <a:ext cx="2996009" cy="718921"/>
              <a:chOff x="5095727" y="2001124"/>
              <a:chExt cx="2879885" cy="718921"/>
            </a:xfrm>
          </p:grpSpPr>
          <p:sp>
            <p:nvSpPr>
              <p:cNvPr id="22" name="Rectangle 21">
                <a:extLst>
                  <a:ext uri="{FF2B5EF4-FFF2-40B4-BE49-F238E27FC236}">
                    <a16:creationId xmlns:a16="http://schemas.microsoft.com/office/drawing/2014/main" id="{E5BAE58A-CB35-B837-57BA-7C251D2BA69B}"/>
                  </a:ext>
                </a:extLst>
              </p:cNvPr>
              <p:cNvSpPr/>
              <p:nvPr/>
            </p:nvSpPr>
            <p:spPr>
              <a:xfrm>
                <a:off x="5095727" y="2073720"/>
                <a:ext cx="2671734" cy="571715"/>
              </a:xfrm>
              <a:prstGeom prst="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1400" b="1" dirty="0">
                    <a:solidFill>
                      <a:schemeClr val="tx1"/>
                    </a:solidFill>
                    <a:latin typeface="Arial" panose="020B0604020202020204"/>
                  </a:rPr>
                  <a:t>Original HEST score</a:t>
                </a:r>
              </a:p>
            </p:txBody>
          </p:sp>
          <p:sp>
            <p:nvSpPr>
              <p:cNvPr id="23" name="Oval 22">
                <a:extLst>
                  <a:ext uri="{FF2B5EF4-FFF2-40B4-BE49-F238E27FC236}">
                    <a16:creationId xmlns:a16="http://schemas.microsoft.com/office/drawing/2014/main" id="{F6AB4CE3-8893-720B-3393-642B3E3DF2D1}"/>
                  </a:ext>
                </a:extLst>
              </p:cNvPr>
              <p:cNvSpPr/>
              <p:nvPr/>
            </p:nvSpPr>
            <p:spPr>
              <a:xfrm>
                <a:off x="7256691" y="2001124"/>
                <a:ext cx="718921" cy="718921"/>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7" name="Rectangle 16">
              <a:extLst>
                <a:ext uri="{FF2B5EF4-FFF2-40B4-BE49-F238E27FC236}">
                  <a16:creationId xmlns:a16="http://schemas.microsoft.com/office/drawing/2014/main" id="{3ACCE1B0-5BEE-9326-4A88-C06BFD01515D}"/>
                </a:ext>
              </a:extLst>
            </p:cNvPr>
            <p:cNvSpPr/>
            <p:nvPr/>
          </p:nvSpPr>
          <p:spPr>
            <a:xfrm>
              <a:off x="5247469" y="3208101"/>
              <a:ext cx="2787722" cy="5724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300" b="1" dirty="0">
                  <a:solidFill>
                    <a:schemeClr val="bg1"/>
                  </a:solidFill>
                  <a:latin typeface="Arial" panose="020B0604020202020204"/>
                </a:rPr>
                <a:t>mHEST score </a:t>
              </a:r>
              <a:endParaRPr kumimoji="0" lang="en-GB" sz="1300" b="1"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78F7E683-2BF6-F0CA-D9E2-3DEFB640B00A}"/>
                </a:ext>
              </a:extLst>
            </p:cNvPr>
            <p:cNvSpPr/>
            <p:nvPr/>
          </p:nvSpPr>
          <p:spPr>
            <a:xfrm>
              <a:off x="5655448" y="4741077"/>
              <a:ext cx="2642808" cy="15942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chemeClr val="tx2"/>
                  </a:solidFill>
                  <a:effectLst/>
                  <a:uLnTx/>
                  <a:uFillTx/>
                  <a:latin typeface="Arial" panose="020B0604020202020204"/>
                  <a:ea typeface="+mn-ea"/>
                  <a:cs typeface="+mn-cs"/>
                </a:rPr>
                <a:t>XXX</a:t>
              </a:r>
              <a:endParaRPr kumimoji="0" lang="en-US" sz="1300" i="0" u="none" strike="noStrike" kern="1200" cap="none" spc="0" normalizeH="0" baseline="0" noProof="0" dirty="0">
                <a:ln>
                  <a:noFill/>
                </a:ln>
                <a:solidFill>
                  <a:schemeClr val="tx2"/>
                </a:solidFill>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687D091E-1322-5408-17E5-879D02554981}"/>
                </a:ext>
              </a:extLst>
            </p:cNvPr>
            <p:cNvCxnSpPr>
              <a:cxnSpLocks/>
              <a:endCxn id="17" idx="2"/>
            </p:cNvCxnSpPr>
            <p:nvPr/>
          </p:nvCxnSpPr>
          <p:spPr>
            <a:xfrm flipV="1">
              <a:off x="6641330" y="3780501"/>
              <a:ext cx="0" cy="2554794"/>
            </a:xfrm>
            <a:prstGeom prst="line">
              <a:avLst/>
            </a:prstGeom>
            <a:ln w="28575">
              <a:solidFill>
                <a:schemeClr val="accent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B090289-ED5C-8057-7556-236268524421}"/>
                </a:ext>
              </a:extLst>
            </p:cNvPr>
            <p:cNvSpPr/>
            <p:nvPr/>
          </p:nvSpPr>
          <p:spPr>
            <a:xfrm>
              <a:off x="5262509" y="4386836"/>
              <a:ext cx="2878246" cy="1702037"/>
            </a:xfrm>
            <a:prstGeom prst="rect">
              <a:avLst/>
            </a:prstGeom>
            <a:solidFill>
              <a:schemeClr val="accent5">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latin typeface="Arial" panose="020B0604020202020204"/>
                </a:rPr>
                <a:t>49 HCPs from 6 countries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latin typeface="Arial" panose="020B0604020202020204"/>
                </a:rPr>
                <a:t>Evaluated 6 videos of actors portraying various stages of hepatic encephalopathy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t>Following a training video, participants assessed the </a:t>
              </a:r>
              <a:b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br>
              <a: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t>videos twice (5–10 days apart) using mHEST</a:t>
              </a:r>
            </a:p>
          </p:txBody>
        </p:sp>
      </p:grpSp>
      <p:sp>
        <p:nvSpPr>
          <p:cNvPr id="25" name="Rectangle 24">
            <a:extLst>
              <a:ext uri="{FF2B5EF4-FFF2-40B4-BE49-F238E27FC236}">
                <a16:creationId xmlns:a16="http://schemas.microsoft.com/office/drawing/2014/main" id="{F6BCFBA4-D68D-D636-2BC4-B6BDE73FCDEF}"/>
              </a:ext>
            </a:extLst>
          </p:cNvPr>
          <p:cNvSpPr/>
          <p:nvPr/>
        </p:nvSpPr>
        <p:spPr>
          <a:xfrm>
            <a:off x="9485836" y="1460193"/>
            <a:ext cx="2642807"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panose="020B0604020202020204"/>
              </a:rPr>
              <a:t>Part 2</a:t>
            </a:r>
            <a:endParaRPr kumimoji="0" lang="en-GB" sz="1400" b="1"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43" name="Rectangle 42">
            <a:extLst>
              <a:ext uri="{FF2B5EF4-FFF2-40B4-BE49-F238E27FC236}">
                <a16:creationId xmlns:a16="http://schemas.microsoft.com/office/drawing/2014/main" id="{5A57D3A8-B4C2-DBBE-459B-BFC39FB9D8A4}"/>
              </a:ext>
            </a:extLst>
          </p:cNvPr>
          <p:cNvSpPr/>
          <p:nvPr/>
        </p:nvSpPr>
        <p:spPr>
          <a:xfrm>
            <a:off x="5285238" y="3760532"/>
            <a:ext cx="2642807" cy="571715"/>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1300" b="1" dirty="0">
                <a:solidFill>
                  <a:schemeClr val="bg1"/>
                </a:solidFill>
                <a:latin typeface="Arial" panose="020B0604020202020204"/>
              </a:rPr>
              <a:t>2-round online validation survey </a:t>
            </a:r>
          </a:p>
        </p:txBody>
      </p:sp>
      <p:grpSp>
        <p:nvGrpSpPr>
          <p:cNvPr id="47" name="Group 46">
            <a:extLst>
              <a:ext uri="{FF2B5EF4-FFF2-40B4-BE49-F238E27FC236}">
                <a16:creationId xmlns:a16="http://schemas.microsoft.com/office/drawing/2014/main" id="{BD5A8027-FA57-C7F4-0FA5-209994E9A9C6}"/>
              </a:ext>
            </a:extLst>
          </p:cNvPr>
          <p:cNvGrpSpPr/>
          <p:nvPr/>
        </p:nvGrpSpPr>
        <p:grpSpPr>
          <a:xfrm>
            <a:off x="9220140" y="2910099"/>
            <a:ext cx="2976005" cy="630000"/>
            <a:chOff x="8621103" y="5184784"/>
            <a:chExt cx="2976005" cy="630000"/>
          </a:xfrm>
        </p:grpSpPr>
        <p:sp>
          <p:nvSpPr>
            <p:cNvPr id="48" name="Rectangle 47">
              <a:extLst>
                <a:ext uri="{FF2B5EF4-FFF2-40B4-BE49-F238E27FC236}">
                  <a16:creationId xmlns:a16="http://schemas.microsoft.com/office/drawing/2014/main" id="{EA1E3897-D795-ED7F-37F3-1633915EC0E6}"/>
                </a:ext>
              </a:extLst>
            </p:cNvPr>
            <p:cNvSpPr/>
            <p:nvPr/>
          </p:nvSpPr>
          <p:spPr>
            <a:xfrm>
              <a:off x="8817415" y="5218019"/>
              <a:ext cx="2779693" cy="571715"/>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Ins="432000" rtlCol="0" anchor="ctr"/>
            <a:lstStyle/>
            <a:p>
              <a:pPr lvl="0" algn="r">
                <a:defRPr/>
              </a:pPr>
              <a:r>
                <a:rPr lang="en-GB" sz="1300" b="1" dirty="0">
                  <a:solidFill>
                    <a:schemeClr val="bg1"/>
                  </a:solidFill>
                  <a:latin typeface="Arial" panose="020B0604020202020204"/>
                </a:rPr>
                <a:t>Acutely decompensated cirrhosis</a:t>
              </a:r>
            </a:p>
          </p:txBody>
        </p:sp>
        <p:sp>
          <p:nvSpPr>
            <p:cNvPr id="49" name="Oval 48">
              <a:extLst>
                <a:ext uri="{FF2B5EF4-FFF2-40B4-BE49-F238E27FC236}">
                  <a16:creationId xmlns:a16="http://schemas.microsoft.com/office/drawing/2014/main" id="{7920EA21-4D0E-A672-F77F-AB18DA58C2CD}"/>
                </a:ext>
              </a:extLst>
            </p:cNvPr>
            <p:cNvSpPr>
              <a:spLocks noChangeAspect="1"/>
            </p:cNvSpPr>
            <p:nvPr/>
          </p:nvSpPr>
          <p:spPr>
            <a:xfrm>
              <a:off x="8621103" y="5184784"/>
              <a:ext cx="630000" cy="630000"/>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52" name="Rectangle 51">
            <a:extLst>
              <a:ext uri="{FF2B5EF4-FFF2-40B4-BE49-F238E27FC236}">
                <a16:creationId xmlns:a16="http://schemas.microsoft.com/office/drawing/2014/main" id="{127003AD-B6C3-498C-D682-3E3C8955582E}"/>
              </a:ext>
            </a:extLst>
          </p:cNvPr>
          <p:cNvSpPr/>
          <p:nvPr/>
        </p:nvSpPr>
        <p:spPr>
          <a:xfrm>
            <a:off x="6732763" y="2387207"/>
            <a:ext cx="2234374" cy="572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t>Feedback from </a:t>
            </a:r>
            <a:b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br>
            <a: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t>an expert panel</a:t>
            </a:r>
          </a:p>
        </p:txBody>
      </p:sp>
      <p:sp>
        <p:nvSpPr>
          <p:cNvPr id="114" name="Oval 113">
            <a:extLst>
              <a:ext uri="{FF2B5EF4-FFF2-40B4-BE49-F238E27FC236}">
                <a16:creationId xmlns:a16="http://schemas.microsoft.com/office/drawing/2014/main" id="{E40BCD21-9FB4-7ED2-A86A-5BF92F170F23}"/>
              </a:ext>
            </a:extLst>
          </p:cNvPr>
          <p:cNvSpPr/>
          <p:nvPr/>
        </p:nvSpPr>
        <p:spPr>
          <a:xfrm>
            <a:off x="7839959" y="2897001"/>
            <a:ext cx="747910" cy="71892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1" name="Oval 120">
            <a:extLst>
              <a:ext uri="{FF2B5EF4-FFF2-40B4-BE49-F238E27FC236}">
                <a16:creationId xmlns:a16="http://schemas.microsoft.com/office/drawing/2014/main" id="{CECAC962-DCBE-99ED-DEFE-2A79CAF9E1C0}"/>
              </a:ext>
            </a:extLst>
          </p:cNvPr>
          <p:cNvSpPr/>
          <p:nvPr/>
        </p:nvSpPr>
        <p:spPr>
          <a:xfrm>
            <a:off x="7739653" y="3678655"/>
            <a:ext cx="747910" cy="71892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29" name="Graphic 128">
            <a:extLst>
              <a:ext uri="{FF2B5EF4-FFF2-40B4-BE49-F238E27FC236}">
                <a16:creationId xmlns:a16="http://schemas.microsoft.com/office/drawing/2014/main" id="{6352F283-8CE1-0E1A-6149-A1FFBADBFE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33525" y="3784149"/>
            <a:ext cx="485100" cy="485100"/>
          </a:xfrm>
          <a:prstGeom prst="rect">
            <a:avLst/>
          </a:prstGeom>
        </p:spPr>
      </p:pic>
      <p:sp>
        <p:nvSpPr>
          <p:cNvPr id="133" name="Rectangle 132">
            <a:extLst>
              <a:ext uri="{FF2B5EF4-FFF2-40B4-BE49-F238E27FC236}">
                <a16:creationId xmlns:a16="http://schemas.microsoft.com/office/drawing/2014/main" id="{290CC78D-8D2E-2C4F-5560-687EBBCF32B8}"/>
              </a:ext>
            </a:extLst>
          </p:cNvPr>
          <p:cNvSpPr/>
          <p:nvPr/>
        </p:nvSpPr>
        <p:spPr>
          <a:xfrm>
            <a:off x="9417340" y="1841562"/>
            <a:ext cx="2779465" cy="571715"/>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96000" rIns="360000" rtlCol="0" anchor="ctr"/>
          <a:lstStyle/>
          <a:p>
            <a:pPr lvl="0" algn="r">
              <a:defRPr/>
            </a:pPr>
            <a:r>
              <a:rPr lang="en-GB" sz="1400" b="1" dirty="0">
                <a:solidFill>
                  <a:schemeClr val="bg1"/>
                </a:solidFill>
                <a:latin typeface="Arial" panose="020B0604020202020204"/>
              </a:rPr>
              <a:t>Prospective, </a:t>
            </a:r>
            <a:br>
              <a:rPr lang="en-GB" sz="1400" b="1" dirty="0">
                <a:solidFill>
                  <a:schemeClr val="bg1"/>
                </a:solidFill>
                <a:latin typeface="Arial" panose="020B0604020202020204"/>
              </a:rPr>
            </a:br>
            <a:r>
              <a:rPr lang="en-GB" sz="1400" b="1" dirty="0">
                <a:solidFill>
                  <a:schemeClr val="bg1"/>
                </a:solidFill>
                <a:latin typeface="Arial" panose="020B0604020202020204"/>
              </a:rPr>
              <a:t>single-centre study </a:t>
            </a:r>
          </a:p>
        </p:txBody>
      </p:sp>
      <p:sp>
        <p:nvSpPr>
          <p:cNvPr id="134" name="Oval 133">
            <a:extLst>
              <a:ext uri="{FF2B5EF4-FFF2-40B4-BE49-F238E27FC236}">
                <a16:creationId xmlns:a16="http://schemas.microsoft.com/office/drawing/2014/main" id="{FB473553-0C7F-09F6-E120-1D8DAC06ED77}"/>
              </a:ext>
            </a:extLst>
          </p:cNvPr>
          <p:cNvSpPr/>
          <p:nvPr/>
        </p:nvSpPr>
        <p:spPr>
          <a:xfrm>
            <a:off x="9049215" y="1766685"/>
            <a:ext cx="747910" cy="71892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135" name="Connector: Elbow 32">
            <a:extLst>
              <a:ext uri="{FF2B5EF4-FFF2-40B4-BE49-F238E27FC236}">
                <a16:creationId xmlns:a16="http://schemas.microsoft.com/office/drawing/2014/main" id="{33FC43A4-6E8D-2EB7-7349-029164CF4156}"/>
              </a:ext>
            </a:extLst>
          </p:cNvPr>
          <p:cNvCxnSpPr>
            <a:cxnSpLocks/>
            <a:stCxn id="133" idx="2"/>
          </p:cNvCxnSpPr>
          <p:nvPr/>
        </p:nvCxnSpPr>
        <p:spPr>
          <a:xfrm flipH="1">
            <a:off x="10794707" y="2413277"/>
            <a:ext cx="12366" cy="52489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53841FE9-5215-C7AA-F235-985B2210F050}"/>
              </a:ext>
            </a:extLst>
          </p:cNvPr>
          <p:cNvSpPr/>
          <p:nvPr/>
        </p:nvSpPr>
        <p:spPr>
          <a:xfrm>
            <a:off x="8529896" y="2372469"/>
            <a:ext cx="2234374" cy="572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r"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t>Hospitalized</a:t>
            </a:r>
            <a:b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br>
            <a: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t>patients (n=128)</a:t>
            </a:r>
          </a:p>
        </p:txBody>
      </p:sp>
      <p:cxnSp>
        <p:nvCxnSpPr>
          <p:cNvPr id="139" name="Straight Connector 138">
            <a:extLst>
              <a:ext uri="{FF2B5EF4-FFF2-40B4-BE49-F238E27FC236}">
                <a16:creationId xmlns:a16="http://schemas.microsoft.com/office/drawing/2014/main" id="{25C6DD3C-CE74-13F9-E2DD-4A03932715DD}"/>
              </a:ext>
            </a:extLst>
          </p:cNvPr>
          <p:cNvCxnSpPr>
            <a:cxnSpLocks/>
            <a:endCxn id="48" idx="2"/>
          </p:cNvCxnSpPr>
          <p:nvPr/>
        </p:nvCxnSpPr>
        <p:spPr>
          <a:xfrm flipV="1">
            <a:off x="10806299" y="3515049"/>
            <a:ext cx="0" cy="1957428"/>
          </a:xfrm>
          <a:prstGeom prst="line">
            <a:avLst/>
          </a:prstGeom>
          <a:ln w="28575">
            <a:solidFill>
              <a:schemeClr val="accent5">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E783CB56-FD3C-DEBF-2023-9BA628C08E8A}"/>
              </a:ext>
            </a:extLst>
          </p:cNvPr>
          <p:cNvGrpSpPr/>
          <p:nvPr/>
        </p:nvGrpSpPr>
        <p:grpSpPr>
          <a:xfrm>
            <a:off x="9356906" y="3053178"/>
            <a:ext cx="404447" cy="325571"/>
            <a:chOff x="6676494" y="3913733"/>
            <a:chExt cx="886570" cy="603248"/>
          </a:xfrm>
        </p:grpSpPr>
        <p:sp>
          <p:nvSpPr>
            <p:cNvPr id="142" name="Freeform: Shape 141">
              <a:extLst>
                <a:ext uri="{FF2B5EF4-FFF2-40B4-BE49-F238E27FC236}">
                  <a16:creationId xmlns:a16="http://schemas.microsoft.com/office/drawing/2014/main" id="{E51B92C8-A702-2C6B-F3DE-7330EB305EC2}"/>
                </a:ext>
              </a:extLst>
            </p:cNvPr>
            <p:cNvSpPr/>
            <p:nvPr/>
          </p:nvSpPr>
          <p:spPr>
            <a:xfrm>
              <a:off x="6847631" y="4376043"/>
              <a:ext cx="94000"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bg1"/>
            </a:solidFill>
            <a:ln w="818" cap="flat">
              <a:solidFill>
                <a:schemeClr val="accent5">
                  <a:lumMod val="40000"/>
                  <a:lumOff val="60000"/>
                </a:schemeClr>
              </a:solidFill>
              <a:prstDash val="solid"/>
              <a:miter/>
            </a:ln>
          </p:spPr>
          <p:txBody>
            <a:bodyPr/>
            <a:lstStyle/>
            <a:p>
              <a:endParaRPr lang="en-GB" noProof="0" dirty="0"/>
            </a:p>
          </p:txBody>
        </p:sp>
        <p:sp>
          <p:nvSpPr>
            <p:cNvPr id="143" name="Freeform: Shape 142">
              <a:extLst>
                <a:ext uri="{FF2B5EF4-FFF2-40B4-BE49-F238E27FC236}">
                  <a16:creationId xmlns:a16="http://schemas.microsoft.com/office/drawing/2014/main" id="{5045B743-C147-395B-E616-8B51D86012D8}"/>
                </a:ext>
              </a:extLst>
            </p:cNvPr>
            <p:cNvSpPr/>
            <p:nvPr/>
          </p:nvSpPr>
          <p:spPr>
            <a:xfrm>
              <a:off x="6676494" y="3913733"/>
              <a:ext cx="462901"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bg1"/>
            </a:solidFill>
            <a:ln w="818" cap="flat">
              <a:noFill/>
              <a:prstDash val="solid"/>
              <a:miter/>
            </a:ln>
          </p:spPr>
          <p:txBody>
            <a:bodyPr/>
            <a:lstStyle/>
            <a:p>
              <a:endParaRPr lang="en-GB" noProof="0" dirty="0"/>
            </a:p>
          </p:txBody>
        </p:sp>
        <p:sp>
          <p:nvSpPr>
            <p:cNvPr id="144" name="Freeform: Shape 143">
              <a:extLst>
                <a:ext uri="{FF2B5EF4-FFF2-40B4-BE49-F238E27FC236}">
                  <a16:creationId xmlns:a16="http://schemas.microsoft.com/office/drawing/2014/main" id="{6D8DA9D5-0D37-DA3E-7B81-DE09DF5FCAFE}"/>
                </a:ext>
              </a:extLst>
            </p:cNvPr>
            <p:cNvSpPr/>
            <p:nvPr/>
          </p:nvSpPr>
          <p:spPr>
            <a:xfrm>
              <a:off x="6676567" y="3924464"/>
              <a:ext cx="264688" cy="357507"/>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5">
                <a:lumMod val="20000"/>
                <a:lumOff val="80000"/>
              </a:schemeClr>
            </a:solidFill>
            <a:ln w="818" cap="flat">
              <a:noFill/>
              <a:prstDash val="solid"/>
              <a:miter/>
            </a:ln>
          </p:spPr>
          <p:txBody>
            <a:bodyPr/>
            <a:lstStyle/>
            <a:p>
              <a:endParaRPr lang="en-GB" noProof="0" dirty="0"/>
            </a:p>
          </p:txBody>
        </p:sp>
        <p:sp>
          <p:nvSpPr>
            <p:cNvPr id="145" name="Freeform: Shape 144">
              <a:extLst>
                <a:ext uri="{FF2B5EF4-FFF2-40B4-BE49-F238E27FC236}">
                  <a16:creationId xmlns:a16="http://schemas.microsoft.com/office/drawing/2014/main" id="{D82D64B0-701D-8B7E-9CEB-9ED7C1C0C7FE}"/>
                </a:ext>
              </a:extLst>
            </p:cNvPr>
            <p:cNvSpPr/>
            <p:nvPr/>
          </p:nvSpPr>
          <p:spPr>
            <a:xfrm>
              <a:off x="7037609" y="3939433"/>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bg1"/>
            </a:solidFill>
            <a:ln w="818" cap="flat">
              <a:noFill/>
              <a:prstDash val="solid"/>
              <a:miter/>
            </a:ln>
          </p:spPr>
          <p:txBody>
            <a:bodyPr/>
            <a:lstStyle/>
            <a:p>
              <a:endParaRPr lang="en-GB" noProof="0" dirty="0"/>
            </a:p>
          </p:txBody>
        </p:sp>
        <p:sp>
          <p:nvSpPr>
            <p:cNvPr id="146" name="Freeform: Shape 145">
              <a:extLst>
                <a:ext uri="{FF2B5EF4-FFF2-40B4-BE49-F238E27FC236}">
                  <a16:creationId xmlns:a16="http://schemas.microsoft.com/office/drawing/2014/main" id="{4CC09871-40E4-281B-E795-2B9D47360061}"/>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5">
                <a:lumMod val="20000"/>
                <a:lumOff val="80000"/>
              </a:schemeClr>
            </a:solidFill>
            <a:ln w="818" cap="flat">
              <a:noFill/>
              <a:prstDash val="solid"/>
              <a:miter/>
            </a:ln>
          </p:spPr>
          <p:txBody>
            <a:bodyPr/>
            <a:lstStyle/>
            <a:p>
              <a:endParaRPr lang="en-GB" noProof="0" dirty="0"/>
            </a:p>
          </p:txBody>
        </p:sp>
      </p:grpSp>
      <p:pic>
        <p:nvPicPr>
          <p:cNvPr id="151" name="Graphic 150">
            <a:extLst>
              <a:ext uri="{FF2B5EF4-FFF2-40B4-BE49-F238E27FC236}">
                <a16:creationId xmlns:a16="http://schemas.microsoft.com/office/drawing/2014/main" id="{FC0A089B-4DDC-7F6C-6938-71ED134B739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20344" y="1829401"/>
            <a:ext cx="551731" cy="551731"/>
          </a:xfrm>
          <a:prstGeom prst="rect">
            <a:avLst/>
          </a:prstGeom>
        </p:spPr>
      </p:pic>
      <p:sp>
        <p:nvSpPr>
          <p:cNvPr id="156" name="Rectangle 155">
            <a:extLst>
              <a:ext uri="{FF2B5EF4-FFF2-40B4-BE49-F238E27FC236}">
                <a16:creationId xmlns:a16="http://schemas.microsoft.com/office/drawing/2014/main" id="{444C80DE-89D9-5851-2032-1E3E0260B814}"/>
              </a:ext>
            </a:extLst>
          </p:cNvPr>
          <p:cNvSpPr/>
          <p:nvPr/>
        </p:nvSpPr>
        <p:spPr>
          <a:xfrm>
            <a:off x="9250555" y="4159057"/>
            <a:ext cx="2944442" cy="950143"/>
          </a:xfrm>
          <a:prstGeom prst="rect">
            <a:avLst/>
          </a:prstGeom>
          <a:solidFill>
            <a:schemeClr val="accent5">
              <a:lumMod val="40000"/>
              <a:lumOff val="6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r" defTabSz="914400" rtl="0" eaLnBrk="1" fontAlgn="auto" latinLnBrk="0" hangingPunct="1">
              <a:lnSpc>
                <a:spcPct val="100000"/>
              </a:lnSpc>
              <a:spcBef>
                <a:spcPts val="0"/>
              </a:spcBef>
              <a:spcAft>
                <a:spcPts val="0"/>
              </a:spcAft>
              <a:buClrTx/>
              <a:buSzTx/>
              <a:tabLst/>
              <a:defRPr/>
            </a:pPr>
            <a:endParaRPr lang="en-US" sz="1200" dirty="0">
              <a:solidFill>
                <a:schemeClr val="tx2"/>
              </a:solidFill>
              <a:latin typeface="Arial" panose="020B0604020202020204"/>
            </a:endParaRPr>
          </a:p>
          <a:p>
            <a:pPr marR="0" lvl="0" algn="r" defTabSz="914400" rtl="0" eaLnBrk="1" fontAlgn="auto" latinLnBrk="0" hangingPunct="1">
              <a:lnSpc>
                <a:spcPct val="100000"/>
              </a:lnSpc>
              <a:spcBef>
                <a:spcPts val="0"/>
              </a:spcBef>
              <a:spcAft>
                <a:spcPts val="0"/>
              </a:spcAft>
              <a:buClrTx/>
              <a:buSzTx/>
              <a:tabLst/>
              <a:defRPr/>
            </a:pPr>
            <a:r>
              <a:rPr lang="en-US" sz="1200" dirty="0">
                <a:solidFill>
                  <a:schemeClr val="tx2"/>
                </a:solidFill>
                <a:latin typeface="Arial" panose="020B0604020202020204"/>
              </a:rPr>
              <a:t>Trained professionals independently assessed hepatic encephalopathy using WHC and mHEST</a:t>
            </a:r>
            <a:endPar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159" name="Rectangle 158">
            <a:extLst>
              <a:ext uri="{FF2B5EF4-FFF2-40B4-BE49-F238E27FC236}">
                <a16:creationId xmlns:a16="http://schemas.microsoft.com/office/drawing/2014/main" id="{7AB125B0-B982-1904-A6CA-7310349942D1}"/>
              </a:ext>
            </a:extLst>
          </p:cNvPr>
          <p:cNvSpPr/>
          <p:nvPr/>
        </p:nvSpPr>
        <p:spPr>
          <a:xfrm>
            <a:off x="10626652" y="4000187"/>
            <a:ext cx="1577192" cy="330619"/>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rIns="396000" rtlCol="0" anchor="ctr"/>
          <a:lstStyle/>
          <a:p>
            <a:pPr lvl="0" algn="r">
              <a:defRPr/>
            </a:pPr>
            <a:r>
              <a:rPr lang="en-GB" sz="1300" b="1" dirty="0">
                <a:solidFill>
                  <a:schemeClr val="bg1"/>
                </a:solidFill>
                <a:latin typeface="Arial" panose="020B0604020202020204"/>
              </a:rPr>
              <a:t>Validation*</a:t>
            </a:r>
          </a:p>
        </p:txBody>
      </p:sp>
      <p:sp>
        <p:nvSpPr>
          <p:cNvPr id="163" name="Rectangle 162">
            <a:extLst>
              <a:ext uri="{FF2B5EF4-FFF2-40B4-BE49-F238E27FC236}">
                <a16:creationId xmlns:a16="http://schemas.microsoft.com/office/drawing/2014/main" id="{EC3ADF26-D213-EAB5-67B1-EA4E19370631}"/>
              </a:ext>
            </a:extLst>
          </p:cNvPr>
          <p:cNvSpPr/>
          <p:nvPr/>
        </p:nvSpPr>
        <p:spPr>
          <a:xfrm>
            <a:off x="8574065" y="5374719"/>
            <a:ext cx="2234374" cy="572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r"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2"/>
                </a:solidFill>
                <a:effectLst/>
                <a:uLnTx/>
                <a:uFillTx/>
                <a:latin typeface="Arial" panose="020B0604020202020204"/>
                <a:ea typeface="+mn-ea"/>
                <a:cs typeface="+mn-cs"/>
              </a:rPr>
              <a:t>Measurements</a:t>
            </a:r>
            <a:br>
              <a:rPr kumimoji="0" lang="en-US" sz="1200" b="1" i="0" u="none" strike="noStrike" kern="1200" cap="none" spc="0" normalizeH="0" baseline="0" noProof="0" dirty="0">
                <a:ln>
                  <a:noFill/>
                </a:ln>
                <a:solidFill>
                  <a:schemeClr val="tx2"/>
                </a:solidFill>
                <a:effectLst/>
                <a:uLnTx/>
                <a:uFillTx/>
                <a:latin typeface="Arial" panose="020B0604020202020204"/>
                <a:ea typeface="+mn-ea"/>
                <a:cs typeface="+mn-cs"/>
              </a:rPr>
            </a:br>
            <a: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t>Ammonia levels at baseline and clinical outcomes &lt;1 year</a:t>
            </a:r>
          </a:p>
        </p:txBody>
      </p:sp>
      <p:pic>
        <p:nvPicPr>
          <p:cNvPr id="165" name="Graphic 164">
            <a:extLst>
              <a:ext uri="{FF2B5EF4-FFF2-40B4-BE49-F238E27FC236}">
                <a16:creationId xmlns:a16="http://schemas.microsoft.com/office/drawing/2014/main" id="{824E57BE-1AAA-A0F7-F115-B38E83A0EBF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90001" y="1880352"/>
            <a:ext cx="500039" cy="500039"/>
          </a:xfrm>
          <a:prstGeom prst="rect">
            <a:avLst/>
          </a:prstGeom>
        </p:spPr>
      </p:pic>
      <p:pic>
        <p:nvPicPr>
          <p:cNvPr id="166" name="Graphic 165">
            <a:extLst>
              <a:ext uri="{FF2B5EF4-FFF2-40B4-BE49-F238E27FC236}">
                <a16:creationId xmlns:a16="http://schemas.microsoft.com/office/drawing/2014/main" id="{928D3E76-8853-86EB-A4B6-D6D43AFD03C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91179" y="2996222"/>
            <a:ext cx="500039" cy="500039"/>
          </a:xfrm>
          <a:prstGeom prst="rect">
            <a:avLst/>
          </a:prstGeom>
        </p:spPr>
      </p:pic>
      <p:pic>
        <p:nvPicPr>
          <p:cNvPr id="168" name="Graphic 167">
            <a:extLst>
              <a:ext uri="{FF2B5EF4-FFF2-40B4-BE49-F238E27FC236}">
                <a16:creationId xmlns:a16="http://schemas.microsoft.com/office/drawing/2014/main" id="{8F9BB161-481F-60BA-954F-A9C94084E0B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16200000">
            <a:off x="8166716" y="3209420"/>
            <a:ext cx="245939" cy="245939"/>
          </a:xfrm>
          <a:prstGeom prst="rect">
            <a:avLst/>
          </a:prstGeom>
        </p:spPr>
      </p:pic>
      <p:sp>
        <p:nvSpPr>
          <p:cNvPr id="9" name="Rectangle 8">
            <a:extLst>
              <a:ext uri="{FF2B5EF4-FFF2-40B4-BE49-F238E27FC236}">
                <a16:creationId xmlns:a16="http://schemas.microsoft.com/office/drawing/2014/main" id="{64709751-69C4-D906-FD5C-24600704067C}"/>
              </a:ext>
            </a:extLst>
          </p:cNvPr>
          <p:cNvSpPr/>
          <p:nvPr/>
        </p:nvSpPr>
        <p:spPr>
          <a:xfrm>
            <a:off x="6719085" y="5840412"/>
            <a:ext cx="2234374" cy="572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t>Analyzed inter- and </a:t>
            </a:r>
            <a:b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br>
            <a:r>
              <a:rPr kumimoji="0" lang="en-US" sz="1200" i="0" u="none" strike="noStrike" kern="1200" cap="none" spc="0" normalizeH="0" baseline="0" noProof="0" dirty="0">
                <a:ln>
                  <a:noFill/>
                </a:ln>
                <a:solidFill>
                  <a:schemeClr val="tx2"/>
                </a:solidFill>
                <a:effectLst/>
                <a:uLnTx/>
                <a:uFillTx/>
                <a:latin typeface="Arial" panose="020B0604020202020204"/>
                <a:ea typeface="+mn-ea"/>
                <a:cs typeface="+mn-cs"/>
              </a:rPr>
              <a:t>intra-rater agreement</a:t>
            </a:r>
          </a:p>
        </p:txBody>
      </p:sp>
      <p:pic>
        <p:nvPicPr>
          <p:cNvPr id="16" name="Picture 15">
            <a:hlinkClick r:id="rId8" action="ppaction://hlinksldjump"/>
            <a:extLst>
              <a:ext uri="{FF2B5EF4-FFF2-40B4-BE49-F238E27FC236}">
                <a16:creationId xmlns:a16="http://schemas.microsoft.com/office/drawing/2014/main" id="{419242B2-C8A0-E227-5135-06DE91271EFB}"/>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336196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A6E5A45-8643-D3FA-9141-1FA212F9BA69}"/>
              </a:ext>
            </a:extLst>
          </p:cNvPr>
          <p:cNvSpPr txBox="1">
            <a:spLocks/>
          </p:cNvSpPr>
          <p:nvPr/>
        </p:nvSpPr>
        <p:spPr>
          <a:xfrm>
            <a:off x="6199216" y="4073496"/>
            <a:ext cx="5506511" cy="22161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CONCLUSIONS</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GB" sz="1600" noProof="0" dirty="0">
                <a:latin typeface="Arial" panose="020B0604020202020204" pitchFamily="34" charset="0"/>
                <a:cs typeface="Arial" panose="020B0604020202020204" pitchFamily="34" charset="0"/>
              </a:rPr>
              <a:t>The mHEST is a user-friendly tool to assess </a:t>
            </a:r>
            <a:br>
              <a:rPr lang="en-GB" sz="1600" noProof="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hepatic encephalopathy</a:t>
            </a:r>
            <a:r>
              <a:rPr lang="en-GB" sz="1600" noProof="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that o</a:t>
            </a:r>
            <a:r>
              <a:rPr lang="en-GB" sz="1600" noProof="0" dirty="0" err="1">
                <a:latin typeface="Arial" panose="020B0604020202020204" pitchFamily="34" charset="0"/>
                <a:cs typeface="Arial" panose="020B0604020202020204" pitchFamily="34" charset="0"/>
              </a:rPr>
              <a:t>utperforms</a:t>
            </a:r>
            <a:r>
              <a:rPr lang="en-GB" sz="1600" noProof="0" dirty="0">
                <a:latin typeface="Arial" panose="020B0604020202020204" pitchFamily="34" charset="0"/>
                <a:cs typeface="Arial" panose="020B0604020202020204" pitchFamily="34" charset="0"/>
              </a:rPr>
              <a:t> the WHC in diagnostic accuracy, prognostic performance, and clinical impact</a:t>
            </a:r>
          </a:p>
          <a:p>
            <a:pPr>
              <a:lnSpc>
                <a:spcPct val="100000"/>
              </a:lnSpc>
            </a:pPr>
            <a:r>
              <a:rPr lang="en-GB" sz="1600" noProof="0" dirty="0" err="1">
                <a:latin typeface="Arial" panose="020B0604020202020204" pitchFamily="34" charset="0"/>
                <a:cs typeface="Arial" panose="020B0604020202020204" pitchFamily="34" charset="0"/>
              </a:rPr>
              <a:t>mHEST</a:t>
            </a:r>
            <a:r>
              <a:rPr lang="en-GB" sz="1600" noProof="0" dirty="0">
                <a:latin typeface="Arial" panose="020B0604020202020204" pitchFamily="34" charset="0"/>
                <a:cs typeface="Arial" panose="020B0604020202020204" pitchFamily="34" charset="0"/>
              </a:rPr>
              <a:t> has been approved by the FDA as an endpoint for hepatic encephalopathy clinical trials</a:t>
            </a:r>
          </a:p>
        </p:txBody>
      </p:sp>
      <p:cxnSp>
        <p:nvCxnSpPr>
          <p:cNvPr id="10" name="Straight Connector 9">
            <a:extLst>
              <a:ext uri="{FF2B5EF4-FFF2-40B4-BE49-F238E27FC236}">
                <a16:creationId xmlns:a16="http://schemas.microsoft.com/office/drawing/2014/main" id="{9D79DD8D-FCC3-AC52-FD14-463087F29740}"/>
              </a:ext>
            </a:extLst>
          </p:cNvPr>
          <p:cNvCxnSpPr>
            <a:cxnSpLocks/>
          </p:cNvCxnSpPr>
          <p:nvPr/>
        </p:nvCxnSpPr>
        <p:spPr>
          <a:xfrm>
            <a:off x="6092579" y="3943126"/>
            <a:ext cx="3421" cy="23465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6AE89BA1-AC7F-D0F0-BFF0-F272E51D8B0A}"/>
              </a:ext>
            </a:extLst>
          </p:cNvPr>
          <p:cNvSpPr txBox="1">
            <a:spLocks/>
          </p:cNvSpPr>
          <p:nvPr/>
        </p:nvSpPr>
        <p:spPr>
          <a:xfrm>
            <a:off x="425752" y="998070"/>
            <a:ext cx="5177589" cy="5178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RESULTS</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GB" sz="1600" noProof="0" dirty="0">
                <a:solidFill>
                  <a:schemeClr val="tx2"/>
                </a:solidFill>
                <a:latin typeface="Arial" panose="020B0604020202020204" pitchFamily="34" charset="0"/>
                <a:cs typeface="Arial" panose="020B0604020202020204" pitchFamily="34" charset="0"/>
              </a:rPr>
              <a:t>In Part 1, inter-rater concordance across vignettes ranged from 83.3–100%, and intra-rater agreement from 81.0–100%</a:t>
            </a:r>
          </a:p>
          <a:p>
            <a:pPr>
              <a:lnSpc>
                <a:spcPct val="100000"/>
              </a:lnSpc>
            </a:pPr>
            <a:r>
              <a:rPr lang="en-GB" sz="1600" noProof="0" dirty="0">
                <a:solidFill>
                  <a:schemeClr val="tx2"/>
                </a:solidFill>
                <a:latin typeface="Arial" panose="020B0604020202020204" pitchFamily="34" charset="0"/>
                <a:cs typeface="Arial" panose="020B0604020202020204" pitchFamily="34" charset="0"/>
              </a:rPr>
              <a:t>In Part 2, inter-rater reliability was higher with mHEST than WHC*</a:t>
            </a:r>
          </a:p>
          <a:p>
            <a:pPr>
              <a:lnSpc>
                <a:spcPct val="100000"/>
              </a:lnSpc>
            </a:pPr>
            <a:r>
              <a:rPr lang="en-GB" sz="1600" noProof="0" dirty="0">
                <a:solidFill>
                  <a:schemeClr val="tx2"/>
                </a:solidFill>
                <a:latin typeface="Arial" panose="020B0604020202020204" pitchFamily="34" charset="0"/>
                <a:cs typeface="Arial" panose="020B0604020202020204" pitchFamily="34" charset="0"/>
              </a:rPr>
              <a:t>mHEST improved the performance of Child-Pugh and CLIF-C Organ Failure scores</a:t>
            </a:r>
          </a:p>
          <a:p>
            <a:pPr>
              <a:lnSpc>
                <a:spcPct val="100000"/>
              </a:lnSpc>
            </a:pPr>
            <a:r>
              <a:rPr lang="en-GB" sz="1600" noProof="0" dirty="0">
                <a:solidFill>
                  <a:schemeClr val="tx2"/>
                </a:solidFill>
                <a:latin typeface="Arial" panose="020B0604020202020204" pitchFamily="34" charset="0"/>
                <a:cs typeface="Arial" panose="020B0604020202020204" pitchFamily="34" charset="0"/>
              </a:rPr>
              <a:t>Plasma ammonia levels significantly increased stepwise with rising mHEST grades, but not with WHC grades</a:t>
            </a:r>
            <a:r>
              <a:rPr lang="en-GB" sz="1600" baseline="30000" dirty="0">
                <a:latin typeface="Arial" panose="020B0604020202020204" pitchFamily="34" charset="0"/>
                <a:cs typeface="Arial" panose="020B0604020202020204" pitchFamily="34" charset="0"/>
              </a:rPr>
              <a:t>†</a:t>
            </a:r>
            <a:r>
              <a:rPr lang="en-GB" sz="1600" noProof="0" dirty="0">
                <a:solidFill>
                  <a:schemeClr val="tx2"/>
                </a:solidFill>
                <a:latin typeface="Arial" panose="020B0604020202020204" pitchFamily="34" charset="0"/>
                <a:cs typeface="Arial" panose="020B0604020202020204" pitchFamily="34" charset="0"/>
              </a:rPr>
              <a:t> </a:t>
            </a:r>
          </a:p>
          <a:p>
            <a:pPr>
              <a:lnSpc>
                <a:spcPct val="100000"/>
              </a:lnSpc>
            </a:pPr>
            <a:r>
              <a:rPr lang="en-GB" sz="1600" noProof="0" dirty="0">
                <a:solidFill>
                  <a:schemeClr val="tx2"/>
                </a:solidFill>
                <a:latin typeface="Arial" panose="020B0604020202020204" pitchFamily="34" charset="0"/>
                <a:cs typeface="Arial" panose="020B0604020202020204" pitchFamily="34" charset="0"/>
              </a:rPr>
              <a:t>Significantly higher ammonia levels were detected in patients with mHEST Grade 2 compared with those with Grade 0/1 (p&lt;0.0001)</a:t>
            </a:r>
          </a:p>
          <a:p>
            <a:pPr>
              <a:lnSpc>
                <a:spcPct val="100000"/>
              </a:lnSpc>
            </a:pPr>
            <a:endParaRPr lang="en-GB" sz="1600" noProof="0" dirty="0">
              <a:solidFill>
                <a:schemeClr val="tx2"/>
              </a:solidFill>
            </a:endParaRPr>
          </a:p>
        </p:txBody>
      </p:sp>
      <p:cxnSp>
        <p:nvCxnSpPr>
          <p:cNvPr id="15" name="Straight Connector 14">
            <a:extLst>
              <a:ext uri="{FF2B5EF4-FFF2-40B4-BE49-F238E27FC236}">
                <a16:creationId xmlns:a16="http://schemas.microsoft.com/office/drawing/2014/main" id="{BD875E34-9463-B9D9-E370-ADC081AEA9F1}"/>
              </a:ext>
            </a:extLst>
          </p:cNvPr>
          <p:cNvCxnSpPr>
            <a:cxnSpLocks/>
          </p:cNvCxnSpPr>
          <p:nvPr/>
        </p:nvCxnSpPr>
        <p:spPr>
          <a:xfrm flipV="1">
            <a:off x="6096000" y="3943126"/>
            <a:ext cx="5412844"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53D98CE-0DCC-DFE1-049E-9FB5F3341D81}"/>
              </a:ext>
            </a:extLst>
          </p:cNvPr>
          <p:cNvSpPr>
            <a:spLocks noGrp="1"/>
          </p:cNvSpPr>
          <p:nvPr>
            <p:ph type="title"/>
          </p:nvPr>
        </p:nvSpPr>
        <p:spPr>
          <a:xfrm>
            <a:off x="838199" y="-106179"/>
            <a:ext cx="10734817" cy="838947"/>
          </a:xfrm>
        </p:spPr>
        <p:txBody>
          <a:bodyPr>
            <a:noAutofit/>
          </a:bodyPr>
          <a:lstStyle/>
          <a:p>
            <a:r>
              <a:rPr lang="en-US" sz="2100" dirty="0"/>
              <a:t>The modified Hepatic Encephalopathy Staging Tool has significantly greater diagnostic consistency, prognostic performance, and clinical impact versus the West Haven criteria </a:t>
            </a:r>
            <a:endParaRPr lang="en-GB" sz="2100" noProof="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2E53CC0-4BF8-2252-2EEB-4E05A1249F0C}"/>
              </a:ext>
            </a:extLst>
          </p:cNvPr>
          <p:cNvSpPr txBox="1">
            <a:spLocks/>
          </p:cNvSpPr>
          <p:nvPr/>
        </p:nvSpPr>
        <p:spPr>
          <a:xfrm>
            <a:off x="190498" y="6289675"/>
            <a:ext cx="1074166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solidFill>
                  <a:srgbClr val="004B87"/>
                </a:solidFill>
                <a:latin typeface="Arial" panose="020B0604020202020204" pitchFamily="34" charset="0"/>
                <a:cs typeface="Arial" panose="020B0604020202020204" pitchFamily="34" charset="0"/>
              </a:rPr>
              <a:t>*Kappa = 0.934 vs 0.367.</a:t>
            </a:r>
            <a:br>
              <a:rPr lang="en-GB" sz="1100" noProof="0" dirty="0">
                <a:solidFill>
                  <a:srgbClr val="004B87"/>
                </a:solidFill>
                <a:latin typeface="Arial" panose="020B0604020202020204" pitchFamily="34" charset="0"/>
                <a:cs typeface="Arial" panose="020B0604020202020204" pitchFamily="34" charset="0"/>
              </a:rPr>
            </a:br>
            <a:r>
              <a:rPr lang="en-GB" sz="1100" baseline="30000" noProof="0" dirty="0">
                <a:latin typeface="Arial" panose="020B0604020202020204" pitchFamily="34" charset="0"/>
                <a:cs typeface="Arial" panose="020B0604020202020204" pitchFamily="34" charset="0"/>
              </a:rPr>
              <a:t>†</a:t>
            </a:r>
            <a:r>
              <a:rPr lang="en-GB" sz="1100" noProof="0" dirty="0">
                <a:latin typeface="Arial" panose="020B0604020202020204" pitchFamily="34" charset="0"/>
                <a:cs typeface="Arial" panose="020B0604020202020204" pitchFamily="34" charset="0"/>
              </a:rPr>
              <a:t>Not seen with WHC.</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Kerbert A, et al. EASL 2026; TOP-471-YI.</a:t>
            </a:r>
          </a:p>
        </p:txBody>
      </p:sp>
      <p:sp>
        <p:nvSpPr>
          <p:cNvPr id="13" name="TextBox 12">
            <a:extLst>
              <a:ext uri="{FF2B5EF4-FFF2-40B4-BE49-F238E27FC236}">
                <a16:creationId xmlns:a16="http://schemas.microsoft.com/office/drawing/2014/main" id="{C9E72301-70D8-829A-A80F-205705124424}"/>
              </a:ext>
            </a:extLst>
          </p:cNvPr>
          <p:cNvSpPr txBox="1"/>
          <p:nvPr/>
        </p:nvSpPr>
        <p:spPr>
          <a:xfrm>
            <a:off x="6092579" y="1417344"/>
            <a:ext cx="5917160" cy="307777"/>
          </a:xfrm>
          <a:prstGeom prst="rect">
            <a:avLst/>
          </a:prstGeom>
          <a:noFill/>
        </p:spPr>
        <p:txBody>
          <a:bodyPr wrap="square" rtlCol="0">
            <a:spAutoFit/>
          </a:bodyPr>
          <a:lstStyle/>
          <a:p>
            <a:pPr algn="ctr"/>
            <a:r>
              <a:rPr lang="en-GB" sz="1400" b="1" noProof="0" dirty="0">
                <a:solidFill>
                  <a:schemeClr val="accent1"/>
                </a:solidFill>
                <a:latin typeface="Arial" panose="020B0604020202020204" pitchFamily="34" charset="0"/>
                <a:cs typeface="Arial" panose="020B0604020202020204" pitchFamily="34" charset="0"/>
              </a:rPr>
              <a:t>Association between mHEST and 1-year survival</a:t>
            </a:r>
          </a:p>
        </p:txBody>
      </p:sp>
      <p:sp>
        <p:nvSpPr>
          <p:cNvPr id="16" name="Content Placeholder 1">
            <a:extLst>
              <a:ext uri="{FF2B5EF4-FFF2-40B4-BE49-F238E27FC236}">
                <a16:creationId xmlns:a16="http://schemas.microsoft.com/office/drawing/2014/main" id="{79439005-A126-98FB-D027-8B65759A2342}"/>
              </a:ext>
            </a:extLst>
          </p:cNvPr>
          <p:cNvSpPr txBox="1">
            <a:spLocks/>
          </p:cNvSpPr>
          <p:nvPr/>
        </p:nvSpPr>
        <p:spPr>
          <a:xfrm>
            <a:off x="8042532" y="3224133"/>
            <a:ext cx="1142337" cy="27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200" noProof="0" dirty="0">
                <a:solidFill>
                  <a:schemeClr val="accent1"/>
                </a:solidFill>
                <a:latin typeface="Arial" panose="020B0604020202020204" pitchFamily="34" charset="0"/>
                <a:cs typeface="Arial" panose="020B0604020202020204" pitchFamily="34" charset="0"/>
              </a:rPr>
              <a:t>HR (95% CI)</a:t>
            </a:r>
          </a:p>
        </p:txBody>
      </p:sp>
      <p:cxnSp>
        <p:nvCxnSpPr>
          <p:cNvPr id="24" name="Straight Arrow Connector 23">
            <a:extLst>
              <a:ext uri="{FF2B5EF4-FFF2-40B4-BE49-F238E27FC236}">
                <a16:creationId xmlns:a16="http://schemas.microsoft.com/office/drawing/2014/main" id="{3E24C4A7-0B95-375D-287A-23A422E50BC0}"/>
              </a:ext>
            </a:extLst>
          </p:cNvPr>
          <p:cNvCxnSpPr>
            <a:cxnSpLocks/>
          </p:cNvCxnSpPr>
          <p:nvPr/>
        </p:nvCxnSpPr>
        <p:spPr>
          <a:xfrm flipH="1">
            <a:off x="7649155" y="3370158"/>
            <a:ext cx="400751"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B4ED7C5-1AE1-2897-2A27-CC12E8614B13}"/>
              </a:ext>
            </a:extLst>
          </p:cNvPr>
          <p:cNvSpPr txBox="1"/>
          <p:nvPr/>
        </p:nvSpPr>
        <p:spPr>
          <a:xfrm>
            <a:off x="6339490" y="3223726"/>
            <a:ext cx="1309665" cy="276999"/>
          </a:xfrm>
          <a:prstGeom prst="rect">
            <a:avLst/>
          </a:prstGeom>
          <a:noFill/>
        </p:spPr>
        <p:txBody>
          <a:bodyPr wrap="square" rtlCol="0">
            <a:spAutoFit/>
          </a:bodyPr>
          <a:lstStyle/>
          <a:p>
            <a:pPr algn="r"/>
            <a:r>
              <a:rPr lang="en-GB" sz="1200" noProof="0" dirty="0">
                <a:solidFill>
                  <a:schemeClr val="accent5"/>
                </a:solidFill>
                <a:latin typeface="Arial" panose="020B0604020202020204" pitchFamily="34" charset="0"/>
                <a:cs typeface="Arial" panose="020B0604020202020204" pitchFamily="34" charset="0"/>
              </a:rPr>
              <a:t>Decreased risk</a:t>
            </a:r>
          </a:p>
        </p:txBody>
      </p:sp>
      <p:graphicFrame>
        <p:nvGraphicFramePr>
          <p:cNvPr id="12" name="Table 11">
            <a:extLst>
              <a:ext uri="{FF2B5EF4-FFF2-40B4-BE49-F238E27FC236}">
                <a16:creationId xmlns:a16="http://schemas.microsoft.com/office/drawing/2014/main" id="{982096B0-DB23-D09B-5E4F-18D253BA020A}"/>
              </a:ext>
            </a:extLst>
          </p:cNvPr>
          <p:cNvGraphicFramePr>
            <a:graphicFrameLocks noGrp="1"/>
          </p:cNvGraphicFramePr>
          <p:nvPr>
            <p:extLst>
              <p:ext uri="{D42A27DB-BD31-4B8C-83A1-F6EECF244321}">
                <p14:modId xmlns:p14="http://schemas.microsoft.com/office/powerpoint/2010/main" val="4218436692"/>
              </p:ext>
            </p:extLst>
          </p:nvPr>
        </p:nvGraphicFramePr>
        <p:xfrm>
          <a:off x="6199216" y="1943496"/>
          <a:ext cx="5703887" cy="660321"/>
        </p:xfrm>
        <a:graphic>
          <a:graphicData uri="http://schemas.openxmlformats.org/drawingml/2006/table">
            <a:tbl>
              <a:tblPr firstRow="1" bandRow="1">
                <a:tableStyleId>{5C22544A-7EE6-4342-B048-85BDC9FD1C3A}</a:tableStyleId>
              </a:tblPr>
              <a:tblGrid>
                <a:gridCol w="1596012">
                  <a:extLst>
                    <a:ext uri="{9D8B030D-6E8A-4147-A177-3AD203B41FA5}">
                      <a16:colId xmlns:a16="http://schemas.microsoft.com/office/drawing/2014/main" val="4268344248"/>
                    </a:ext>
                  </a:extLst>
                </a:gridCol>
                <a:gridCol w="1702081">
                  <a:extLst>
                    <a:ext uri="{9D8B030D-6E8A-4147-A177-3AD203B41FA5}">
                      <a16:colId xmlns:a16="http://schemas.microsoft.com/office/drawing/2014/main" val="476145063"/>
                    </a:ext>
                  </a:extLst>
                </a:gridCol>
                <a:gridCol w="1608817">
                  <a:extLst>
                    <a:ext uri="{9D8B030D-6E8A-4147-A177-3AD203B41FA5}">
                      <a16:colId xmlns:a16="http://schemas.microsoft.com/office/drawing/2014/main" val="924307928"/>
                    </a:ext>
                  </a:extLst>
                </a:gridCol>
                <a:gridCol w="796977">
                  <a:extLst>
                    <a:ext uri="{9D8B030D-6E8A-4147-A177-3AD203B41FA5}">
                      <a16:colId xmlns:a16="http://schemas.microsoft.com/office/drawing/2014/main" val="799397635"/>
                    </a:ext>
                  </a:extLst>
                </a:gridCol>
              </a:tblGrid>
              <a:tr h="295379">
                <a:tc>
                  <a:txBody>
                    <a:bodyPr/>
                    <a:lstStyle/>
                    <a:p>
                      <a:pPr algn="l"/>
                      <a:r>
                        <a:rPr lang="en-GB" sz="1300" b="1" noProof="0" dirty="0">
                          <a:solidFill>
                            <a:srgbClr val="826B6A"/>
                          </a:solidFill>
                          <a:latin typeface="Arial" panose="020B0604020202020204" pitchFamily="34" charset="0"/>
                          <a:cs typeface="Arial" panose="020B0604020202020204" pitchFamily="34" charset="0"/>
                        </a:rPr>
                        <a:t>Event</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1200" b="1" noProof="0" dirty="0">
                          <a:solidFill>
                            <a:schemeClr val="accent1"/>
                          </a:solidFill>
                          <a:latin typeface="Arial" panose="020B0604020202020204" pitchFamily="34" charset="0"/>
                          <a:cs typeface="Arial" panose="020B0604020202020204" pitchFamily="34" charset="0"/>
                        </a:rPr>
                        <a:t>HR (95%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1200" b="1" noProof="0" dirty="0">
                          <a:solidFill>
                            <a:schemeClr val="accent1"/>
                          </a:solidFill>
                          <a:latin typeface="Arial" panose="020B0604020202020204" pitchFamily="34" charset="0"/>
                          <a:cs typeface="Arial" panose="020B0604020202020204" pitchFamily="34" charset="0"/>
                        </a:rPr>
                        <a:t>p value</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364942">
                <a:tc>
                  <a:txBody>
                    <a:bodyPr/>
                    <a:lstStyle/>
                    <a:p>
                      <a:pPr algn="l"/>
                      <a:r>
                        <a:rPr lang="en-GB" sz="1200" b="0" noProof="0" dirty="0">
                          <a:solidFill>
                            <a:schemeClr val="accent1"/>
                          </a:solidFill>
                          <a:latin typeface="Arial" panose="020B0604020202020204" pitchFamily="34" charset="0"/>
                          <a:cs typeface="Arial" panose="020B0604020202020204" pitchFamily="34" charset="0"/>
                        </a:rPr>
                        <a:t>mHEST Grade 0/1 </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1200" b="0" noProof="0" dirty="0">
                          <a:solidFill>
                            <a:schemeClr val="accent1"/>
                          </a:solidFill>
                          <a:latin typeface="Arial" panose="020B0604020202020204" pitchFamily="34" charset="0"/>
                          <a:cs typeface="Arial" panose="020B0604020202020204" pitchFamily="34" charset="0"/>
                        </a:rPr>
                        <a:t>0.515 (0.270–0.982)</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1200" b="0" noProof="0" dirty="0">
                          <a:solidFill>
                            <a:schemeClr val="accent1"/>
                          </a:solidFill>
                          <a:latin typeface="Arial" panose="020B0604020202020204" pitchFamily="34" charset="0"/>
                          <a:cs typeface="Arial" panose="020B0604020202020204" pitchFamily="34" charset="0"/>
                        </a:rPr>
                        <a:t>0.044</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5205300"/>
                  </a:ext>
                </a:extLst>
              </a:tr>
            </a:tbl>
          </a:graphicData>
        </a:graphic>
      </p:graphicFrame>
      <p:graphicFrame>
        <p:nvGraphicFramePr>
          <p:cNvPr id="14" name="Chart 13">
            <a:extLst>
              <a:ext uri="{FF2B5EF4-FFF2-40B4-BE49-F238E27FC236}">
                <a16:creationId xmlns:a16="http://schemas.microsoft.com/office/drawing/2014/main" id="{706025C0-5F3D-6841-C79C-ADD1883EF73A}"/>
              </a:ext>
            </a:extLst>
          </p:cNvPr>
          <p:cNvGraphicFramePr/>
          <p:nvPr/>
        </p:nvGraphicFramePr>
        <p:xfrm>
          <a:off x="7545788" y="1894761"/>
          <a:ext cx="2115047" cy="125583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hlinkClick r:id="rId4" action="ppaction://hlinksldjump"/>
            <a:extLst>
              <a:ext uri="{FF2B5EF4-FFF2-40B4-BE49-F238E27FC236}">
                <a16:creationId xmlns:a16="http://schemas.microsoft.com/office/drawing/2014/main" id="{58A19A3A-D386-D17F-8744-B93E70F61A4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261017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861E7-ABD6-D0C4-F019-A864DC9E9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B8A16-1A38-CFAE-7D17-0B6219B4C9E7}"/>
              </a:ext>
            </a:extLst>
          </p:cNvPr>
          <p:cNvSpPr>
            <a:spLocks noGrp="1"/>
          </p:cNvSpPr>
          <p:nvPr>
            <p:ph type="ctrTitle"/>
          </p:nvPr>
        </p:nvSpPr>
        <p:spPr>
          <a:xfrm>
            <a:off x="3859730" y="2670061"/>
            <a:ext cx="8094218" cy="1517877"/>
          </a:xfrm>
        </p:spPr>
        <p:txBody>
          <a:bodyPr>
            <a:normAutofit fontScale="90000"/>
          </a:bodyPr>
          <a:lstStyle/>
          <a:p>
            <a:pPr algn="r"/>
            <a:r>
              <a:rPr lang="en-GB" dirty="0"/>
              <a:t>Public health </a:t>
            </a:r>
            <a:br>
              <a:rPr lang="en-GB" dirty="0"/>
            </a:br>
            <a:r>
              <a:rPr lang="en-GB" dirty="0"/>
              <a:t>except viral hepatitis</a:t>
            </a:r>
            <a:endParaRPr lang="en-US" dirty="0"/>
          </a:p>
        </p:txBody>
      </p:sp>
    </p:spTree>
    <p:extLst>
      <p:ext uri="{BB962C8B-B14F-4D97-AF65-F5344CB8AC3E}">
        <p14:creationId xmlns:p14="http://schemas.microsoft.com/office/powerpoint/2010/main" val="211834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A919A38E-037C-FBC3-BDCF-A42F989AFEFF}"/>
              </a:ext>
            </a:extLst>
          </p:cNvPr>
          <p:cNvCxnSpPr/>
          <p:nvPr/>
        </p:nvCxnSpPr>
        <p:spPr>
          <a:xfrm>
            <a:off x="9802603" y="5573099"/>
            <a:ext cx="461563" cy="0"/>
          </a:xfrm>
          <a:prstGeom prst="line">
            <a:avLst/>
          </a:prstGeom>
          <a:ln w="28575">
            <a:solidFill>
              <a:schemeClr val="accent5"/>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106179"/>
            <a:ext cx="10515600" cy="838947"/>
          </a:xfrm>
        </p:spPr>
        <p:txBody>
          <a:bodyPr>
            <a:noAutofit/>
          </a:bodyPr>
          <a:lstStyle/>
          <a:p>
            <a:r>
              <a:rPr lang="en-GB" sz="2400" noProof="0" dirty="0">
                <a:latin typeface="Arial" panose="020B0604020202020204" pitchFamily="34" charset="0"/>
                <a:cs typeface="Arial" panose="020B0604020202020204" pitchFamily="34" charset="0"/>
              </a:rPr>
              <a:t>Mapping the risk of liver cirrhosis by occupational groups in Sweden: </a:t>
            </a:r>
            <a:br>
              <a:rPr lang="en-GB" sz="2400" noProof="0" dirty="0">
                <a:latin typeface="Arial" panose="020B0604020202020204" pitchFamily="34" charset="0"/>
                <a:cs typeface="Arial" panose="020B0604020202020204" pitchFamily="34" charset="0"/>
              </a:rPr>
            </a:br>
            <a:r>
              <a:rPr lang="en-GB" sz="2400" noProof="0" dirty="0">
                <a:latin typeface="Arial" panose="020B0604020202020204" pitchFamily="34" charset="0"/>
                <a:cs typeface="Arial" panose="020B0604020202020204" pitchFamily="34" charset="0"/>
              </a:rPr>
              <a:t>A population-based case-control study </a:t>
            </a:r>
          </a:p>
        </p:txBody>
      </p:sp>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8" y="6289675"/>
            <a:ext cx="1074166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*Matched to up to 4 controls on age, sex, calendar year, and municipality.</a:t>
            </a:r>
            <a:br>
              <a:rPr lang="en-GB" sz="1100" noProof="0" dirty="0">
                <a:latin typeface="Arial" panose="020B0604020202020204" pitchFamily="34" charset="0"/>
                <a:cs typeface="Arial" panose="020B0604020202020204" pitchFamily="34" charset="0"/>
              </a:rPr>
            </a:br>
            <a:r>
              <a:rPr lang="en-GB" sz="1100" baseline="30000" noProof="0" dirty="0">
                <a:latin typeface="Arial" panose="020B0604020202020204" pitchFamily="34" charset="0"/>
                <a:cs typeface="Arial" panose="020B0604020202020204" pitchFamily="34" charset="0"/>
              </a:rPr>
              <a:t>†</a:t>
            </a:r>
            <a:r>
              <a:rPr lang="en-GB" sz="1100" noProof="0" dirty="0">
                <a:latin typeface="Arial" panose="020B0604020202020204" pitchFamily="34" charset="0"/>
                <a:cs typeface="Arial" panose="020B0604020202020204" pitchFamily="34" charset="0"/>
              </a:rPr>
              <a:t>Labour market status in the year preceding the index date (i.e., cirrhosis </a:t>
            </a:r>
          </a:p>
          <a:p>
            <a:pPr marL="0" indent="0">
              <a:spcBef>
                <a:spcPts val="0"/>
              </a:spcBef>
              <a:buNone/>
            </a:pPr>
            <a:r>
              <a:rPr lang="en-GB" sz="1100" noProof="0" dirty="0">
                <a:latin typeface="Arial" panose="020B0604020202020204" pitchFamily="34" charset="0"/>
                <a:cs typeface="Arial" panose="020B0604020202020204" pitchFamily="34" charset="0"/>
              </a:rPr>
              <a:t>diagnosis) was obtained from registers and categorized as employed, </a:t>
            </a:r>
          </a:p>
          <a:p>
            <a:pPr marL="0" indent="0">
              <a:spcBef>
                <a:spcPts val="0"/>
              </a:spcBef>
              <a:buNone/>
            </a:pPr>
            <a:r>
              <a:rPr lang="en-GB" sz="1100" noProof="0" dirty="0">
                <a:latin typeface="Arial" panose="020B0604020202020204" pitchFamily="34" charset="0"/>
                <a:cs typeface="Arial" panose="020B0604020202020204" pitchFamily="34" charset="0"/>
              </a:rPr>
              <a:t>unemployed, disability/long-term sick leave, or early retirement. </a:t>
            </a:r>
          </a:p>
          <a:p>
            <a:pPr marL="0" indent="0">
              <a:spcBef>
                <a:spcPts val="0"/>
              </a:spcBef>
              <a:buNone/>
            </a:pPr>
            <a:r>
              <a:rPr lang="en-GB" sz="1100" noProof="0" dirty="0">
                <a:latin typeface="Arial" panose="020B0604020202020204" pitchFamily="34" charset="0"/>
                <a:cs typeface="Arial" panose="020B0604020202020204" pitchFamily="34" charset="0"/>
              </a:rPr>
              <a:t>Occupational group was identified among employed individuals. </a:t>
            </a:r>
            <a:br>
              <a:rPr lang="en-GB" sz="1100" noProof="0" dirty="0">
                <a:latin typeface="Arial" panose="020B0604020202020204" pitchFamily="34" charset="0"/>
                <a:cs typeface="Arial" panose="020B0604020202020204" pitchFamily="34" charset="0"/>
              </a:rPr>
            </a:br>
            <a:r>
              <a:rPr lang="en-GB" sz="1100" baseline="30000" noProof="0" dirty="0">
                <a:latin typeface="Arial" panose="020B0604020202020204" pitchFamily="34" charset="0"/>
                <a:cs typeface="Arial" panose="020B0604020202020204" pitchFamily="34" charset="0"/>
              </a:rPr>
              <a:t>‡</a:t>
            </a:r>
            <a:r>
              <a:rPr lang="en-GB" sz="1100" noProof="0" dirty="0">
                <a:latin typeface="Arial" panose="020B0604020202020204" pitchFamily="34" charset="0"/>
                <a:cs typeface="Arial" panose="020B0604020202020204" pitchFamily="34" charset="0"/>
              </a:rPr>
              <a:t>Stratified by underlying aetiology. </a:t>
            </a:r>
            <a:br>
              <a:rPr lang="en-GB" sz="1100" noProof="0" dirty="0">
                <a:latin typeface="Arial" panose="020B0604020202020204" pitchFamily="34" charset="0"/>
                <a:cs typeface="Arial" panose="020B0604020202020204" pitchFamily="34" charset="0"/>
              </a:rPr>
            </a:br>
            <a:r>
              <a:rPr lang="en-GB" sz="1100" noProof="0" dirty="0" err="1">
                <a:solidFill>
                  <a:srgbClr val="004B87"/>
                </a:solidFill>
                <a:latin typeface="Arial" panose="020B0604020202020204" pitchFamily="34" charset="0"/>
                <a:cs typeface="Arial" panose="020B0604020202020204" pitchFamily="34" charset="0"/>
              </a:rPr>
              <a:t>Zalesiak</a:t>
            </a:r>
            <a:r>
              <a:rPr lang="en-GB" sz="1100" noProof="0" dirty="0">
                <a:solidFill>
                  <a:srgbClr val="004B87"/>
                </a:solidFill>
                <a:latin typeface="Arial" panose="020B0604020202020204" pitchFamily="34" charset="0"/>
                <a:cs typeface="Arial" panose="020B0604020202020204" pitchFamily="34" charset="0"/>
              </a:rPr>
              <a:t> M, et al. EASL 2026; SAT-052.</a:t>
            </a:r>
            <a:endParaRPr lang="en-GB" sz="1000" noProof="0" dirty="0">
              <a:solidFill>
                <a:srgbClr val="004B87"/>
              </a:solidFill>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GB" sz="1600" noProof="0" dirty="0">
                <a:latin typeface="Arial" panose="020B0604020202020204" pitchFamily="34" charset="0"/>
                <a:cs typeface="Arial" panose="020B0604020202020204" pitchFamily="34" charset="0"/>
              </a:rPr>
              <a:t>Liver cirrhosis is frequently diagnosed at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an advanced stage and is associated with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poor prognosis</a:t>
            </a:r>
          </a:p>
          <a:p>
            <a:pPr>
              <a:lnSpc>
                <a:spcPct val="100000"/>
              </a:lnSpc>
            </a:pPr>
            <a:r>
              <a:rPr lang="en-GB" sz="1600" noProof="0" dirty="0">
                <a:latin typeface="Arial" panose="020B0604020202020204" pitchFamily="34" charset="0"/>
                <a:cs typeface="Arial" panose="020B0604020202020204" pitchFamily="34" charset="0"/>
              </a:rPr>
              <a:t>Earlier detection may be facilitated by identifying high-burden groups beyond traditional healthcare settings</a:t>
            </a:r>
          </a:p>
          <a:p>
            <a:pPr>
              <a:lnSpc>
                <a:spcPct val="100000"/>
              </a:lnSpc>
            </a:pPr>
            <a:r>
              <a:rPr lang="en-GB" sz="1600" b="1" noProof="0" dirty="0">
                <a:latin typeface="Arial" panose="020B0604020202020204" pitchFamily="34" charset="0"/>
                <a:cs typeface="Arial" panose="020B0604020202020204" pitchFamily="34" charset="0"/>
              </a:rPr>
              <a:t>AIM: </a:t>
            </a:r>
            <a:r>
              <a:rPr lang="en-GB" sz="1600" noProof="0" dirty="0">
                <a:latin typeface="Arial" panose="020B0604020202020204" pitchFamily="34" charset="0"/>
                <a:cs typeface="Arial" panose="020B0604020202020204" pitchFamily="34" charset="0"/>
              </a:rPr>
              <a:t>To map the relative risk of incident cirrhosis across occupational groups in Sweden to inform targeted case-finding</a:t>
            </a:r>
            <a:endParaRPr lang="en-GB" sz="1600" noProof="0" dirty="0"/>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826B6A"/>
                </a:highlight>
                <a:latin typeface="Arial" panose="020B0604020202020204" pitchFamily="34" charset="0"/>
                <a:cs typeface="Arial" panose="020B0604020202020204" pitchFamily="34" charset="0"/>
              </a:rPr>
              <a:t>METHODS</a:t>
            </a:r>
          </a:p>
        </p:txBody>
      </p:sp>
      <p:sp>
        <p:nvSpPr>
          <p:cNvPr id="128" name="Rectangle 127">
            <a:extLst>
              <a:ext uri="{FF2B5EF4-FFF2-40B4-BE49-F238E27FC236}">
                <a16:creationId xmlns:a16="http://schemas.microsoft.com/office/drawing/2014/main" id="{5C962B25-FFD3-A6D5-0B29-6FABD1FDC83C}"/>
              </a:ext>
            </a:extLst>
          </p:cNvPr>
          <p:cNvSpPr/>
          <p:nvPr/>
        </p:nvSpPr>
        <p:spPr>
          <a:xfrm>
            <a:off x="7228072" y="5143700"/>
            <a:ext cx="2818913" cy="800030"/>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300" b="1" noProof="0" dirty="0">
              <a:solidFill>
                <a:schemeClr val="accent5"/>
              </a:solidFill>
              <a:latin typeface="Arial" panose="020B0604020202020204"/>
            </a:endParaRPr>
          </a:p>
          <a:p>
            <a:pPr algn="ctr">
              <a:defRPr/>
            </a:pPr>
            <a:r>
              <a:rPr lang="en-GB" sz="1300" b="1" noProof="0" dirty="0">
                <a:solidFill>
                  <a:schemeClr val="tx2"/>
                </a:solidFill>
                <a:latin typeface="Arial" panose="020B0604020202020204"/>
              </a:rPr>
              <a:t>Conditional logistic regression</a:t>
            </a:r>
            <a:r>
              <a:rPr lang="en-GB" sz="1300" b="1" baseline="30000" noProof="0" dirty="0">
                <a:solidFill>
                  <a:schemeClr val="tx2"/>
                </a:solidFill>
                <a:latin typeface="Arial" panose="020B0604020202020204"/>
              </a:rPr>
              <a:t>‡</a:t>
            </a:r>
            <a:br>
              <a:rPr lang="en-GB" sz="1300" b="1" noProof="0" dirty="0">
                <a:solidFill>
                  <a:schemeClr val="tx2"/>
                </a:solidFill>
                <a:latin typeface="Arial" panose="020B0604020202020204"/>
              </a:rPr>
            </a:br>
            <a:r>
              <a:rPr lang="en-GB" sz="1300" noProof="0" dirty="0">
                <a:solidFill>
                  <a:schemeClr val="tx2"/>
                </a:solidFill>
                <a:latin typeface="Arial" panose="020B0604020202020204"/>
              </a:rPr>
              <a:t>(OR, 95% CI)</a:t>
            </a:r>
            <a:endParaRPr lang="en-GB" sz="1300" baseline="30000" noProof="0" dirty="0">
              <a:solidFill>
                <a:schemeClr val="tx2"/>
              </a:solidFill>
              <a:latin typeface="Arial" panose="020B0604020202020204"/>
            </a:endParaRPr>
          </a:p>
        </p:txBody>
      </p:sp>
      <p:sp>
        <p:nvSpPr>
          <p:cNvPr id="58" name="Rectangle 57">
            <a:extLst>
              <a:ext uri="{FF2B5EF4-FFF2-40B4-BE49-F238E27FC236}">
                <a16:creationId xmlns:a16="http://schemas.microsoft.com/office/drawing/2014/main" id="{F027E149-347C-F47C-EDEF-72F7833B1D4A}"/>
              </a:ext>
            </a:extLst>
          </p:cNvPr>
          <p:cNvSpPr/>
          <p:nvPr/>
        </p:nvSpPr>
        <p:spPr>
          <a:xfrm>
            <a:off x="7071719" y="1521976"/>
            <a:ext cx="3550077" cy="55671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solidFill>
                  <a:schemeClr val="bg1"/>
                </a:solidFill>
                <a:latin typeface="Arial" panose="020B0604020202020204"/>
              </a:rPr>
              <a:t>Nationwide case-control study</a:t>
            </a:r>
            <a:br>
              <a:rPr lang="en-GB" sz="1400" b="1" noProof="0" dirty="0">
                <a:solidFill>
                  <a:schemeClr val="bg1"/>
                </a:solidFill>
                <a:latin typeface="Arial" panose="020B0604020202020204"/>
              </a:rPr>
            </a:br>
            <a:r>
              <a:rPr lang="en-GB" sz="1400" b="1" noProof="0" dirty="0">
                <a:solidFill>
                  <a:schemeClr val="bg1"/>
                </a:solidFill>
                <a:latin typeface="Arial" panose="020B0604020202020204"/>
              </a:rPr>
              <a:t>(DELIVER cohort, 2002–2021)</a:t>
            </a:r>
            <a:endParaRPr lang="en-GB" sz="1400" noProof="0" dirty="0"/>
          </a:p>
        </p:txBody>
      </p:sp>
      <p:sp>
        <p:nvSpPr>
          <p:cNvPr id="9" name="Rectangle 8">
            <a:extLst>
              <a:ext uri="{FF2B5EF4-FFF2-40B4-BE49-F238E27FC236}">
                <a16:creationId xmlns:a16="http://schemas.microsoft.com/office/drawing/2014/main" id="{5E681D81-BC1B-030B-26A7-15F346E64900}"/>
              </a:ext>
            </a:extLst>
          </p:cNvPr>
          <p:cNvSpPr/>
          <p:nvPr/>
        </p:nvSpPr>
        <p:spPr>
          <a:xfrm>
            <a:off x="8876678" y="2131858"/>
            <a:ext cx="1876433"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sz="1200" noProof="0" dirty="0">
                <a:solidFill>
                  <a:schemeClr val="tx2"/>
                </a:solidFill>
                <a:latin typeface="Arial" panose="020B0604020202020204"/>
              </a:rPr>
              <a:t>Age 35–65 years with liver cirrhosis in Sweden </a:t>
            </a:r>
            <a:endParaRPr lang="en-GB" sz="1200" b="1" noProof="0" dirty="0">
              <a:solidFill>
                <a:schemeClr val="tx2"/>
              </a:solidFill>
              <a:latin typeface="Arial" panose="020B0604020202020204"/>
            </a:endParaRPr>
          </a:p>
        </p:txBody>
      </p:sp>
      <p:cxnSp>
        <p:nvCxnSpPr>
          <p:cNvPr id="16" name="Connector: Elbow 15">
            <a:extLst>
              <a:ext uri="{FF2B5EF4-FFF2-40B4-BE49-F238E27FC236}">
                <a16:creationId xmlns:a16="http://schemas.microsoft.com/office/drawing/2014/main" id="{0472812E-DD9C-1CB8-6D19-CF377DDD6260}"/>
              </a:ext>
            </a:extLst>
          </p:cNvPr>
          <p:cNvCxnSpPr>
            <a:cxnSpLocks/>
            <a:stCxn id="61" idx="2"/>
            <a:endCxn id="76" idx="0"/>
          </p:cNvCxnSpPr>
          <p:nvPr/>
        </p:nvCxnSpPr>
        <p:spPr>
          <a:xfrm rot="5400000">
            <a:off x="7721051" y="2503098"/>
            <a:ext cx="585415" cy="1851183"/>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17516191-F61A-E011-975D-14A4027EB4BF}"/>
              </a:ext>
            </a:extLst>
          </p:cNvPr>
          <p:cNvSpPr/>
          <p:nvPr/>
        </p:nvSpPr>
        <p:spPr>
          <a:xfrm>
            <a:off x="6588909" y="1403743"/>
            <a:ext cx="784361" cy="776230"/>
          </a:xfrm>
          <a:prstGeom prst="ellipse">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6" name="Graphic 55">
            <a:extLst>
              <a:ext uri="{FF2B5EF4-FFF2-40B4-BE49-F238E27FC236}">
                <a16:creationId xmlns:a16="http://schemas.microsoft.com/office/drawing/2014/main" id="{6EF65732-4B65-A747-0793-62F591C171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62514" y="1457318"/>
            <a:ext cx="674540" cy="674540"/>
          </a:xfrm>
          <a:prstGeom prst="rect">
            <a:avLst/>
          </a:prstGeom>
        </p:spPr>
      </p:pic>
      <p:cxnSp>
        <p:nvCxnSpPr>
          <p:cNvPr id="60" name="Straight Arrow Connector 59">
            <a:extLst>
              <a:ext uri="{FF2B5EF4-FFF2-40B4-BE49-F238E27FC236}">
                <a16:creationId xmlns:a16="http://schemas.microsoft.com/office/drawing/2014/main" id="{83BDC32E-FD13-8AB6-6096-8E1BBC4B82B9}"/>
              </a:ext>
            </a:extLst>
          </p:cNvPr>
          <p:cNvCxnSpPr>
            <a:cxnSpLocks/>
          </p:cNvCxnSpPr>
          <p:nvPr/>
        </p:nvCxnSpPr>
        <p:spPr>
          <a:xfrm>
            <a:off x="8916122" y="2093924"/>
            <a:ext cx="0" cy="53054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07D5EC0-E689-FB3C-FD76-61910C6B3783}"/>
              </a:ext>
            </a:extLst>
          </p:cNvPr>
          <p:cNvSpPr/>
          <p:nvPr/>
        </p:nvSpPr>
        <p:spPr>
          <a:xfrm>
            <a:off x="7698377" y="2629780"/>
            <a:ext cx="2481944" cy="506202"/>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tx2"/>
                </a:solidFill>
                <a:latin typeface="Arial" panose="020B0604020202020204"/>
              </a:rPr>
              <a:t>I</a:t>
            </a:r>
            <a:r>
              <a:rPr kumimoji="0" lang="en-GB" sz="1300" b="1" i="0" u="none" strike="noStrike" kern="1200" cap="none" spc="0" normalizeH="0" baseline="0" noProof="0" dirty="0">
                <a:ln>
                  <a:noFill/>
                </a:ln>
                <a:solidFill>
                  <a:schemeClr val="tx2"/>
                </a:solidFill>
                <a:effectLst/>
                <a:uLnTx/>
                <a:uFillTx/>
                <a:latin typeface="Arial" panose="020B0604020202020204"/>
                <a:ea typeface="+mn-ea"/>
                <a:cs typeface="+mn-cs"/>
              </a:rPr>
              <a:t>ncidence-density sampling*</a:t>
            </a:r>
            <a:endParaRPr kumimoji="0" lang="en-GB" sz="1300" b="1" i="0" u="none" strike="noStrike" kern="1200" cap="none" spc="0" normalizeH="0" baseline="30000" noProof="0" dirty="0">
              <a:ln>
                <a:noFill/>
              </a:ln>
              <a:solidFill>
                <a:schemeClr val="tx2"/>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C3434E6F-8321-B169-5E8F-5CDCBCB5F195}"/>
              </a:ext>
            </a:extLst>
          </p:cNvPr>
          <p:cNvSpPr/>
          <p:nvPr/>
        </p:nvSpPr>
        <p:spPr>
          <a:xfrm flipH="1">
            <a:off x="6246131" y="3721397"/>
            <a:ext cx="1684071" cy="527600"/>
          </a:xfrm>
          <a:prstGeom prst="rect">
            <a:avLst/>
          </a:prstGeom>
          <a:solidFill>
            <a:schemeClr val="accent5">
              <a:lumMod val="40000"/>
              <a:lumOff val="6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accent1"/>
                </a:solidFill>
                <a:latin typeface="Arial" panose="020B0604020202020204"/>
              </a:rPr>
              <a:t>Liver cirrhosis</a:t>
            </a:r>
          </a:p>
          <a:p>
            <a:pPr marR="0" lvl="0" algn="ctr" defTabSz="914400" rtl="0" eaLnBrk="1" fontAlgn="auto" latinLnBrk="0" hangingPunct="1">
              <a:lnSpc>
                <a:spcPct val="100000"/>
              </a:lnSpc>
              <a:spcBef>
                <a:spcPts val="0"/>
              </a:spcBef>
              <a:spcAft>
                <a:spcPts val="0"/>
              </a:spcAft>
              <a:buClrTx/>
              <a:buSzTx/>
              <a:tabLst/>
              <a:defRPr/>
            </a:pPr>
            <a:r>
              <a:rPr lang="en-GB" sz="1300" noProof="0" dirty="0">
                <a:solidFill>
                  <a:schemeClr val="accent1"/>
                </a:solidFill>
                <a:latin typeface="Arial" panose="020B0604020202020204"/>
              </a:rPr>
              <a:t>(n=23,038) </a:t>
            </a:r>
          </a:p>
        </p:txBody>
      </p:sp>
      <p:cxnSp>
        <p:nvCxnSpPr>
          <p:cNvPr id="77" name="Connector: Elbow 76">
            <a:extLst>
              <a:ext uri="{FF2B5EF4-FFF2-40B4-BE49-F238E27FC236}">
                <a16:creationId xmlns:a16="http://schemas.microsoft.com/office/drawing/2014/main" id="{D3690753-BD0A-A5D7-5AA9-8C31187B971F}"/>
              </a:ext>
            </a:extLst>
          </p:cNvPr>
          <p:cNvCxnSpPr>
            <a:cxnSpLocks/>
            <a:stCxn id="61" idx="2"/>
            <a:endCxn id="78" idx="0"/>
          </p:cNvCxnSpPr>
          <p:nvPr/>
        </p:nvCxnSpPr>
        <p:spPr>
          <a:xfrm rot="16200000" flipH="1">
            <a:off x="9474361" y="2600969"/>
            <a:ext cx="593785" cy="1663809"/>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565F4E3B-2B01-3EC3-292C-F904ED88558F}"/>
              </a:ext>
            </a:extLst>
          </p:cNvPr>
          <p:cNvSpPr/>
          <p:nvPr/>
        </p:nvSpPr>
        <p:spPr>
          <a:xfrm flipH="1">
            <a:off x="9761123" y="3729767"/>
            <a:ext cx="1684071" cy="527601"/>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bg1"/>
                </a:solidFill>
                <a:latin typeface="Arial" panose="020B0604020202020204"/>
              </a:rPr>
              <a:t>Control</a:t>
            </a:r>
          </a:p>
          <a:p>
            <a:pPr marR="0" lvl="0" algn="ctr" defTabSz="914400" rtl="0" eaLnBrk="1" fontAlgn="auto" latinLnBrk="0" hangingPunct="1">
              <a:lnSpc>
                <a:spcPct val="100000"/>
              </a:lnSpc>
              <a:spcBef>
                <a:spcPts val="0"/>
              </a:spcBef>
              <a:spcAft>
                <a:spcPts val="0"/>
              </a:spcAft>
              <a:buClrTx/>
              <a:buSzTx/>
              <a:tabLst/>
              <a:defRPr/>
            </a:pPr>
            <a:r>
              <a:rPr lang="en-GB" sz="1300" noProof="0" dirty="0">
                <a:solidFill>
                  <a:schemeClr val="bg1"/>
                </a:solidFill>
                <a:latin typeface="Arial" panose="020B0604020202020204"/>
              </a:rPr>
              <a:t>(n=92,125) </a:t>
            </a:r>
          </a:p>
        </p:txBody>
      </p:sp>
      <p:sp>
        <p:nvSpPr>
          <p:cNvPr id="93" name="Rectangle 92">
            <a:extLst>
              <a:ext uri="{FF2B5EF4-FFF2-40B4-BE49-F238E27FC236}">
                <a16:creationId xmlns:a16="http://schemas.microsoft.com/office/drawing/2014/main" id="{F05208B6-0656-10E5-EC7F-F71B65DAAE71}"/>
              </a:ext>
            </a:extLst>
          </p:cNvPr>
          <p:cNvSpPr/>
          <p:nvPr/>
        </p:nvSpPr>
        <p:spPr>
          <a:xfrm>
            <a:off x="8004415" y="4768324"/>
            <a:ext cx="1684071" cy="506202"/>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300" b="1" noProof="0" dirty="0">
                <a:solidFill>
                  <a:schemeClr val="bg1"/>
                </a:solidFill>
                <a:latin typeface="Arial" panose="020B0604020202020204"/>
              </a:rPr>
              <a:t>Data analysis</a:t>
            </a:r>
            <a:r>
              <a:rPr lang="en-GB" sz="1300" b="1" baseline="30000" noProof="0" dirty="0">
                <a:solidFill>
                  <a:schemeClr val="bg1"/>
                </a:solidFill>
                <a:latin typeface="Arial" panose="020B0604020202020204"/>
              </a:rPr>
              <a:t>†</a:t>
            </a:r>
          </a:p>
        </p:txBody>
      </p:sp>
      <p:sp>
        <p:nvSpPr>
          <p:cNvPr id="94" name="Oval 93">
            <a:extLst>
              <a:ext uri="{FF2B5EF4-FFF2-40B4-BE49-F238E27FC236}">
                <a16:creationId xmlns:a16="http://schemas.microsoft.com/office/drawing/2014/main" id="{84A6FF2D-580E-8851-5EF0-C7B7842E9069}"/>
              </a:ext>
            </a:extLst>
          </p:cNvPr>
          <p:cNvSpPr/>
          <p:nvPr/>
        </p:nvSpPr>
        <p:spPr>
          <a:xfrm>
            <a:off x="9395698" y="3667873"/>
            <a:ext cx="658212" cy="651388"/>
          </a:xfrm>
          <a:prstGeom prst="ellips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5" name="Graphic 84">
            <a:extLst>
              <a:ext uri="{FF2B5EF4-FFF2-40B4-BE49-F238E27FC236}">
                <a16:creationId xmlns:a16="http://schemas.microsoft.com/office/drawing/2014/main" id="{A5816754-607E-208B-D490-1D15A96ADC4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02882" y="3736236"/>
            <a:ext cx="508194" cy="508194"/>
          </a:xfrm>
          <a:prstGeom prst="rect">
            <a:avLst/>
          </a:prstGeom>
        </p:spPr>
      </p:pic>
      <p:sp>
        <p:nvSpPr>
          <p:cNvPr id="95" name="Oval 94">
            <a:extLst>
              <a:ext uri="{FF2B5EF4-FFF2-40B4-BE49-F238E27FC236}">
                <a16:creationId xmlns:a16="http://schemas.microsoft.com/office/drawing/2014/main" id="{94A5049D-E951-91BC-FE95-C548C940FF28}"/>
              </a:ext>
            </a:extLst>
          </p:cNvPr>
          <p:cNvSpPr/>
          <p:nvPr/>
        </p:nvSpPr>
        <p:spPr>
          <a:xfrm>
            <a:off x="5788855" y="3667873"/>
            <a:ext cx="658212" cy="651388"/>
          </a:xfrm>
          <a:prstGeom prst="ellipse">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6" name="Group 85">
            <a:extLst>
              <a:ext uri="{FF2B5EF4-FFF2-40B4-BE49-F238E27FC236}">
                <a16:creationId xmlns:a16="http://schemas.microsoft.com/office/drawing/2014/main" id="{68235E33-BC3D-F47B-D880-90754D44898F}"/>
              </a:ext>
            </a:extLst>
          </p:cNvPr>
          <p:cNvGrpSpPr/>
          <p:nvPr/>
        </p:nvGrpSpPr>
        <p:grpSpPr>
          <a:xfrm>
            <a:off x="5916691" y="3818405"/>
            <a:ext cx="460719" cy="370869"/>
            <a:chOff x="6676480" y="3913730"/>
            <a:chExt cx="886568" cy="603248"/>
          </a:xfrm>
        </p:grpSpPr>
        <p:sp>
          <p:nvSpPr>
            <p:cNvPr id="80" name="Freeform: Shape 79">
              <a:extLst>
                <a:ext uri="{FF2B5EF4-FFF2-40B4-BE49-F238E27FC236}">
                  <a16:creationId xmlns:a16="http://schemas.microsoft.com/office/drawing/2014/main" id="{846E7F9E-E7C0-5EF2-BA88-065F538C258B}"/>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accent5"/>
            </a:solidFill>
            <a:ln w="818" cap="flat">
              <a:solidFill>
                <a:schemeClr val="accent5">
                  <a:lumMod val="40000"/>
                  <a:lumOff val="60000"/>
                </a:schemeClr>
              </a:solidFill>
              <a:prstDash val="solid"/>
              <a:miter/>
            </a:ln>
          </p:spPr>
          <p:txBody>
            <a:bodyPr/>
            <a:lstStyle/>
            <a:p>
              <a:endParaRPr lang="en-GB" noProof="0"/>
            </a:p>
          </p:txBody>
        </p:sp>
        <p:sp>
          <p:nvSpPr>
            <p:cNvPr id="81" name="Freeform: Shape 80">
              <a:extLst>
                <a:ext uri="{FF2B5EF4-FFF2-40B4-BE49-F238E27FC236}">
                  <a16:creationId xmlns:a16="http://schemas.microsoft.com/office/drawing/2014/main" id="{FD8FD94B-B84F-6DB1-DF46-8302991A7376}"/>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accent5"/>
            </a:solidFill>
            <a:ln w="818" cap="flat">
              <a:noFill/>
              <a:prstDash val="solid"/>
              <a:miter/>
            </a:ln>
          </p:spPr>
          <p:txBody>
            <a:bodyPr/>
            <a:lstStyle/>
            <a:p>
              <a:endParaRPr lang="en-GB" noProof="0"/>
            </a:p>
          </p:txBody>
        </p:sp>
        <p:sp>
          <p:nvSpPr>
            <p:cNvPr id="82" name="Freeform: Shape 81">
              <a:extLst>
                <a:ext uri="{FF2B5EF4-FFF2-40B4-BE49-F238E27FC236}">
                  <a16:creationId xmlns:a16="http://schemas.microsoft.com/office/drawing/2014/main" id="{E684340A-B29C-393E-51BA-C8A53196BAB8}"/>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5">
                <a:lumMod val="40000"/>
                <a:lumOff val="60000"/>
              </a:schemeClr>
            </a:solidFill>
            <a:ln w="818" cap="flat">
              <a:noFill/>
              <a:prstDash val="solid"/>
              <a:miter/>
            </a:ln>
          </p:spPr>
          <p:txBody>
            <a:bodyPr/>
            <a:lstStyle/>
            <a:p>
              <a:endParaRPr lang="en-GB" noProof="0"/>
            </a:p>
          </p:txBody>
        </p:sp>
        <p:sp>
          <p:nvSpPr>
            <p:cNvPr id="83" name="Freeform: Shape 82">
              <a:extLst>
                <a:ext uri="{FF2B5EF4-FFF2-40B4-BE49-F238E27FC236}">
                  <a16:creationId xmlns:a16="http://schemas.microsoft.com/office/drawing/2014/main" id="{69515FB0-B90F-710F-FD0A-2ECB1DA65F05}"/>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accent5"/>
            </a:solidFill>
            <a:ln w="818" cap="flat">
              <a:noFill/>
              <a:prstDash val="solid"/>
              <a:miter/>
            </a:ln>
          </p:spPr>
          <p:txBody>
            <a:bodyPr/>
            <a:lstStyle/>
            <a:p>
              <a:endParaRPr lang="en-GB" noProof="0"/>
            </a:p>
          </p:txBody>
        </p:sp>
        <p:sp>
          <p:nvSpPr>
            <p:cNvPr id="84" name="Freeform: Shape 83">
              <a:extLst>
                <a:ext uri="{FF2B5EF4-FFF2-40B4-BE49-F238E27FC236}">
                  <a16:creationId xmlns:a16="http://schemas.microsoft.com/office/drawing/2014/main" id="{376417CE-E555-E51D-C35A-9C269E05F256}"/>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5">
                <a:lumMod val="40000"/>
                <a:lumOff val="60000"/>
              </a:schemeClr>
            </a:solidFill>
            <a:ln w="818" cap="flat">
              <a:noFill/>
              <a:prstDash val="solid"/>
              <a:miter/>
            </a:ln>
          </p:spPr>
          <p:txBody>
            <a:bodyPr/>
            <a:lstStyle/>
            <a:p>
              <a:endParaRPr lang="en-GB" noProof="0"/>
            </a:p>
          </p:txBody>
        </p:sp>
      </p:grpSp>
      <p:cxnSp>
        <p:nvCxnSpPr>
          <p:cNvPr id="96" name="Connector: Elbow 95">
            <a:extLst>
              <a:ext uri="{FF2B5EF4-FFF2-40B4-BE49-F238E27FC236}">
                <a16:creationId xmlns:a16="http://schemas.microsoft.com/office/drawing/2014/main" id="{25C4A2AB-48B5-6DF9-EC78-F2F0738C1FD1}"/>
              </a:ext>
            </a:extLst>
          </p:cNvPr>
          <p:cNvCxnSpPr>
            <a:cxnSpLocks/>
            <a:stCxn id="76" idx="2"/>
            <a:endCxn id="93" idx="0"/>
          </p:cNvCxnSpPr>
          <p:nvPr/>
        </p:nvCxnSpPr>
        <p:spPr>
          <a:xfrm rot="16200000" flipH="1">
            <a:off x="7707645" y="3629517"/>
            <a:ext cx="519327" cy="1758285"/>
          </a:xfrm>
          <a:prstGeom prst="bentConnector3">
            <a:avLst>
              <a:gd name="adj1" fmla="val 50815"/>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24FE819B-4C02-1C8E-F42C-5726B3F11047}"/>
              </a:ext>
            </a:extLst>
          </p:cNvPr>
          <p:cNvCxnSpPr>
            <a:cxnSpLocks/>
            <a:stCxn id="78" idx="2"/>
            <a:endCxn id="93" idx="0"/>
          </p:cNvCxnSpPr>
          <p:nvPr/>
        </p:nvCxnSpPr>
        <p:spPr>
          <a:xfrm rot="5400000">
            <a:off x="9469327" y="3634493"/>
            <a:ext cx="510956" cy="1756707"/>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C7AD16B8-B617-E484-7F01-01E959D69660}"/>
              </a:ext>
            </a:extLst>
          </p:cNvPr>
          <p:cNvSpPr/>
          <p:nvPr/>
        </p:nvSpPr>
        <p:spPr>
          <a:xfrm>
            <a:off x="7493608" y="4691744"/>
            <a:ext cx="658212" cy="651388"/>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32" name="Graphic 131">
            <a:extLst>
              <a:ext uri="{FF2B5EF4-FFF2-40B4-BE49-F238E27FC236}">
                <a16:creationId xmlns:a16="http://schemas.microsoft.com/office/drawing/2014/main" id="{E5E21D4D-F5CC-A163-ED08-C7B515DE31E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96494" y="4801186"/>
            <a:ext cx="407921" cy="407921"/>
          </a:xfrm>
          <a:prstGeom prst="rect">
            <a:avLst/>
          </a:prstGeom>
        </p:spPr>
      </p:pic>
      <p:sp>
        <p:nvSpPr>
          <p:cNvPr id="148" name="Rectangle 147">
            <a:extLst>
              <a:ext uri="{FF2B5EF4-FFF2-40B4-BE49-F238E27FC236}">
                <a16:creationId xmlns:a16="http://schemas.microsoft.com/office/drawing/2014/main" id="{A453126F-B4AA-E784-2667-4016D4E21C8A}"/>
              </a:ext>
            </a:extLst>
          </p:cNvPr>
          <p:cNvSpPr/>
          <p:nvPr/>
        </p:nvSpPr>
        <p:spPr>
          <a:xfrm>
            <a:off x="10290352" y="5121462"/>
            <a:ext cx="1756708" cy="9032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sz="1200" noProof="0">
                <a:solidFill>
                  <a:schemeClr val="tx2"/>
                </a:solidFill>
                <a:latin typeface="Arial" panose="020B0604020202020204"/>
              </a:rPr>
              <a:t>Occupational analysis was restricted (cirrhosis, n=7,485; control, n=63,747)</a:t>
            </a:r>
            <a:endParaRPr lang="en-GB" sz="1200" b="1" noProof="0">
              <a:solidFill>
                <a:schemeClr val="tx2"/>
              </a:solidFill>
              <a:latin typeface="Arial" panose="020B0604020202020204"/>
            </a:endParaRPr>
          </a:p>
        </p:txBody>
      </p:sp>
      <p:pic>
        <p:nvPicPr>
          <p:cNvPr id="8" name="Picture 7">
            <a:hlinkClick r:id="rId6" action="ppaction://hlinksldjump"/>
            <a:extLst>
              <a:ext uri="{FF2B5EF4-FFF2-40B4-BE49-F238E27FC236}">
                <a16:creationId xmlns:a16="http://schemas.microsoft.com/office/drawing/2014/main" id="{392F1E44-415E-2E46-2F06-EB18E68EC4C3}"/>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3" name="Oval 2">
            <a:extLst>
              <a:ext uri="{FF2B5EF4-FFF2-40B4-BE49-F238E27FC236}">
                <a16:creationId xmlns:a16="http://schemas.microsoft.com/office/drawing/2014/main" id="{0C96B6E6-553F-AC1B-829A-2F1EF346E4FD}"/>
              </a:ext>
            </a:extLst>
          </p:cNvPr>
          <p:cNvSpPr/>
          <p:nvPr/>
        </p:nvSpPr>
        <p:spPr>
          <a:xfrm>
            <a:off x="7051802" y="2521440"/>
            <a:ext cx="784361" cy="776230"/>
          </a:xfrm>
          <a:prstGeom prst="ellipse">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9" name="Group 18">
            <a:extLst>
              <a:ext uri="{FF2B5EF4-FFF2-40B4-BE49-F238E27FC236}">
                <a16:creationId xmlns:a16="http://schemas.microsoft.com/office/drawing/2014/main" id="{9F1E32FF-4709-615B-3EC9-99A928384BC5}"/>
              </a:ext>
            </a:extLst>
          </p:cNvPr>
          <p:cNvGrpSpPr/>
          <p:nvPr/>
        </p:nvGrpSpPr>
        <p:grpSpPr>
          <a:xfrm>
            <a:off x="7195566" y="2676892"/>
            <a:ext cx="465298" cy="467748"/>
            <a:chOff x="6780314" y="2512545"/>
            <a:chExt cx="712058" cy="715808"/>
          </a:xfrm>
          <a:solidFill>
            <a:srgbClr val="826B6A"/>
          </a:solidFill>
        </p:grpSpPr>
        <p:sp>
          <p:nvSpPr>
            <p:cNvPr id="11" name="Free-form: Shape 10">
              <a:extLst>
                <a:ext uri="{FF2B5EF4-FFF2-40B4-BE49-F238E27FC236}">
                  <a16:creationId xmlns:a16="http://schemas.microsoft.com/office/drawing/2014/main" id="{89C98436-D458-1963-D1E9-7805256FF943}"/>
                </a:ext>
              </a:extLst>
            </p:cNvPr>
            <p:cNvSpPr/>
            <p:nvPr/>
          </p:nvSpPr>
          <p:spPr>
            <a:xfrm>
              <a:off x="6780314" y="2512546"/>
              <a:ext cx="264587" cy="257243"/>
            </a:xfrm>
            <a:custGeom>
              <a:avLst/>
              <a:gdLst>
                <a:gd name="csX0" fmla="*/ 20418 w 264587"/>
                <a:gd name="csY0" fmla="*/ 185809 h 257243"/>
                <a:gd name="csX1" fmla="*/ 8 w 264587"/>
                <a:gd name="csY1" fmla="*/ 247421 h 257243"/>
                <a:gd name="csX2" fmla="*/ 2586 w 264587"/>
                <a:gd name="csY2" fmla="*/ 254387 h 257243"/>
                <a:gd name="csX3" fmla="*/ 9273 w 264587"/>
                <a:gd name="csY3" fmla="*/ 257243 h 257243"/>
                <a:gd name="csX4" fmla="*/ 255269 w 264587"/>
                <a:gd name="csY4" fmla="*/ 257243 h 257243"/>
                <a:gd name="csX5" fmla="*/ 262060 w 264587"/>
                <a:gd name="csY5" fmla="*/ 254387 h 257243"/>
                <a:gd name="csX6" fmla="*/ 264568 w 264587"/>
                <a:gd name="csY6" fmla="*/ 247421 h 257243"/>
                <a:gd name="csX7" fmla="*/ 172724 w 264587"/>
                <a:gd name="csY7" fmla="*/ 132314 h 257243"/>
                <a:gd name="csX8" fmla="*/ 204628 w 264587"/>
                <a:gd name="csY8" fmla="*/ 72304 h 257243"/>
                <a:gd name="csX9" fmla="*/ 132324 w 264587"/>
                <a:gd name="csY9" fmla="*/ 0 h 257243"/>
                <a:gd name="csX10" fmla="*/ 59915 w 264587"/>
                <a:gd name="csY10" fmla="*/ 72304 h 257243"/>
                <a:gd name="csX11" fmla="*/ 92027 w 264587"/>
                <a:gd name="csY11" fmla="*/ 132383 h 257243"/>
                <a:gd name="csX12" fmla="*/ 20419 w 264587"/>
                <a:gd name="csY12" fmla="*/ 185810 h 2572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64587" h="257243">
                  <a:moveTo>
                    <a:pt x="20418" y="185809"/>
                  </a:moveTo>
                  <a:cubicBezTo>
                    <a:pt x="8298" y="204269"/>
                    <a:pt x="1262" y="225584"/>
                    <a:pt x="8" y="247421"/>
                  </a:cubicBezTo>
                  <a:cubicBezTo>
                    <a:pt x="-97" y="249999"/>
                    <a:pt x="809" y="252507"/>
                    <a:pt x="2586" y="254387"/>
                  </a:cubicBezTo>
                  <a:cubicBezTo>
                    <a:pt x="4292" y="256268"/>
                    <a:pt x="6765" y="257243"/>
                    <a:pt x="9273" y="257243"/>
                  </a:cubicBezTo>
                  <a:lnTo>
                    <a:pt x="255269" y="257243"/>
                  </a:lnTo>
                  <a:cubicBezTo>
                    <a:pt x="257847" y="257243"/>
                    <a:pt x="260249" y="256268"/>
                    <a:pt x="262060" y="254387"/>
                  </a:cubicBezTo>
                  <a:cubicBezTo>
                    <a:pt x="263767" y="252507"/>
                    <a:pt x="264743" y="250034"/>
                    <a:pt x="264568" y="247421"/>
                  </a:cubicBezTo>
                  <a:cubicBezTo>
                    <a:pt x="261434" y="193019"/>
                    <a:pt x="223644" y="148192"/>
                    <a:pt x="172724" y="132314"/>
                  </a:cubicBezTo>
                  <a:cubicBezTo>
                    <a:pt x="191985" y="119288"/>
                    <a:pt x="204628" y="97277"/>
                    <a:pt x="204628" y="72304"/>
                  </a:cubicBezTo>
                  <a:cubicBezTo>
                    <a:pt x="204628" y="32460"/>
                    <a:pt x="172167" y="0"/>
                    <a:pt x="132324" y="0"/>
                  </a:cubicBezTo>
                  <a:cubicBezTo>
                    <a:pt x="92375" y="0"/>
                    <a:pt x="59915" y="32461"/>
                    <a:pt x="59915" y="72304"/>
                  </a:cubicBezTo>
                  <a:cubicBezTo>
                    <a:pt x="59915" y="97346"/>
                    <a:pt x="72662" y="119392"/>
                    <a:pt x="92027" y="132383"/>
                  </a:cubicBezTo>
                  <a:cubicBezTo>
                    <a:pt x="62876" y="141404"/>
                    <a:pt x="37381" y="159863"/>
                    <a:pt x="20419" y="185810"/>
                  </a:cubicBezTo>
                  <a:close/>
                </a:path>
              </a:pathLst>
            </a:custGeom>
            <a:grpFill/>
            <a:ln w="738" cap="flat">
              <a:noFill/>
              <a:prstDash val="solid"/>
              <a:miter/>
            </a:ln>
          </p:spPr>
          <p:txBody>
            <a:bodyPr/>
            <a:lstStyle/>
            <a:p>
              <a:endParaRPr lang="en-GB"/>
            </a:p>
          </p:txBody>
        </p:sp>
        <p:sp>
          <p:nvSpPr>
            <p:cNvPr id="12" name="Free-form: Shape 11">
              <a:extLst>
                <a:ext uri="{FF2B5EF4-FFF2-40B4-BE49-F238E27FC236}">
                  <a16:creationId xmlns:a16="http://schemas.microsoft.com/office/drawing/2014/main" id="{89F0B9DA-8F61-A55C-000C-2F5D89DF54B8}"/>
                </a:ext>
              </a:extLst>
            </p:cNvPr>
            <p:cNvSpPr/>
            <p:nvPr/>
          </p:nvSpPr>
          <p:spPr>
            <a:xfrm>
              <a:off x="6780316" y="2971133"/>
              <a:ext cx="264586" cy="257205"/>
            </a:xfrm>
            <a:custGeom>
              <a:avLst/>
              <a:gdLst>
                <a:gd name="csX0" fmla="*/ 2583 w 264586"/>
                <a:gd name="csY0" fmla="*/ 254248 h 257205"/>
                <a:gd name="csX1" fmla="*/ 9271 w 264586"/>
                <a:gd name="csY1" fmla="*/ 257176 h 257205"/>
                <a:gd name="csX2" fmla="*/ 255267 w 264586"/>
                <a:gd name="csY2" fmla="*/ 257205 h 257205"/>
                <a:gd name="csX3" fmla="*/ 262059 w 264586"/>
                <a:gd name="csY3" fmla="*/ 254285 h 257205"/>
                <a:gd name="csX4" fmla="*/ 264566 w 264586"/>
                <a:gd name="csY4" fmla="*/ 247420 h 257205"/>
                <a:gd name="csX5" fmla="*/ 172723 w 264586"/>
                <a:gd name="csY5" fmla="*/ 132314 h 257205"/>
                <a:gd name="csX6" fmla="*/ 204626 w 264586"/>
                <a:gd name="csY6" fmla="*/ 72304 h 257205"/>
                <a:gd name="csX7" fmla="*/ 132322 w 264586"/>
                <a:gd name="csY7" fmla="*/ 0 h 257205"/>
                <a:gd name="csX8" fmla="*/ 59913 w 264586"/>
                <a:gd name="csY8" fmla="*/ 72304 h 257205"/>
                <a:gd name="csX9" fmla="*/ 92026 w 264586"/>
                <a:gd name="csY9" fmla="*/ 132383 h 257205"/>
                <a:gd name="csX10" fmla="*/ 20418 w 264586"/>
                <a:gd name="csY10" fmla="*/ 185775 h 257205"/>
                <a:gd name="csX11" fmla="*/ 8 w 264586"/>
                <a:gd name="csY11" fmla="*/ 247390 h 257205"/>
                <a:gd name="csX12" fmla="*/ 2585 w 264586"/>
                <a:gd name="csY12" fmla="*/ 254248 h 257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64586" h="257205">
                  <a:moveTo>
                    <a:pt x="2583" y="254248"/>
                  </a:moveTo>
                  <a:cubicBezTo>
                    <a:pt x="4290" y="256128"/>
                    <a:pt x="6763" y="257176"/>
                    <a:pt x="9271" y="257176"/>
                  </a:cubicBezTo>
                  <a:lnTo>
                    <a:pt x="255267" y="257205"/>
                  </a:lnTo>
                  <a:cubicBezTo>
                    <a:pt x="257844" y="257205"/>
                    <a:pt x="260247" y="256128"/>
                    <a:pt x="262059" y="254285"/>
                  </a:cubicBezTo>
                  <a:cubicBezTo>
                    <a:pt x="263765" y="252406"/>
                    <a:pt x="264740" y="249931"/>
                    <a:pt x="264566" y="247420"/>
                  </a:cubicBezTo>
                  <a:cubicBezTo>
                    <a:pt x="261432" y="193019"/>
                    <a:pt x="223747" y="148088"/>
                    <a:pt x="172723" y="132314"/>
                  </a:cubicBezTo>
                  <a:cubicBezTo>
                    <a:pt x="191983" y="119288"/>
                    <a:pt x="204626" y="97277"/>
                    <a:pt x="204626" y="72304"/>
                  </a:cubicBezTo>
                  <a:cubicBezTo>
                    <a:pt x="204626" y="32460"/>
                    <a:pt x="172165" y="0"/>
                    <a:pt x="132322" y="0"/>
                  </a:cubicBezTo>
                  <a:cubicBezTo>
                    <a:pt x="92373" y="0"/>
                    <a:pt x="59913" y="32461"/>
                    <a:pt x="59913" y="72304"/>
                  </a:cubicBezTo>
                  <a:cubicBezTo>
                    <a:pt x="59913" y="97276"/>
                    <a:pt x="72661" y="119392"/>
                    <a:pt x="92026" y="132383"/>
                  </a:cubicBezTo>
                  <a:cubicBezTo>
                    <a:pt x="62874" y="141404"/>
                    <a:pt x="37379" y="159829"/>
                    <a:pt x="20418" y="185775"/>
                  </a:cubicBezTo>
                  <a:cubicBezTo>
                    <a:pt x="8298" y="204236"/>
                    <a:pt x="1262" y="225553"/>
                    <a:pt x="8" y="247390"/>
                  </a:cubicBezTo>
                  <a:cubicBezTo>
                    <a:pt x="-97" y="249894"/>
                    <a:pt x="809" y="252406"/>
                    <a:pt x="2585" y="254248"/>
                  </a:cubicBezTo>
                  <a:close/>
                </a:path>
              </a:pathLst>
            </a:custGeom>
            <a:grpFill/>
            <a:ln w="738" cap="flat">
              <a:noFill/>
              <a:prstDash val="solid"/>
              <a:miter/>
            </a:ln>
          </p:spPr>
          <p:txBody>
            <a:bodyPr/>
            <a:lstStyle/>
            <a:p>
              <a:endParaRPr lang="en-GB"/>
            </a:p>
          </p:txBody>
        </p:sp>
        <p:sp>
          <p:nvSpPr>
            <p:cNvPr id="13" name="Free-form: Shape 12">
              <a:extLst>
                <a:ext uri="{FF2B5EF4-FFF2-40B4-BE49-F238E27FC236}">
                  <a16:creationId xmlns:a16="http://schemas.microsoft.com/office/drawing/2014/main" id="{0A004137-2F88-480E-4DD0-0A77FF17D5CD}"/>
                </a:ext>
              </a:extLst>
            </p:cNvPr>
            <p:cNvSpPr/>
            <p:nvPr/>
          </p:nvSpPr>
          <p:spPr>
            <a:xfrm>
              <a:off x="7054842" y="2547301"/>
              <a:ext cx="163908" cy="163908"/>
            </a:xfrm>
            <a:custGeom>
              <a:avLst/>
              <a:gdLst>
                <a:gd name="csX0" fmla="*/ 81954 w 163908"/>
                <a:gd name="csY0" fmla="*/ 163908 h 163908"/>
                <a:gd name="csX1" fmla="*/ 163908 w 163908"/>
                <a:gd name="csY1" fmla="*/ 81954 h 163908"/>
                <a:gd name="csX2" fmla="*/ 81954 w 163908"/>
                <a:gd name="csY2" fmla="*/ 0 h 163908"/>
                <a:gd name="csX3" fmla="*/ 0 w 163908"/>
                <a:gd name="csY3" fmla="*/ 81954 h 163908"/>
                <a:gd name="csX4" fmla="*/ 81954 w 163908"/>
                <a:gd name="csY4" fmla="*/ 163908 h 163908"/>
                <a:gd name="csX5" fmla="*/ 42354 w 163908"/>
                <a:gd name="csY5" fmla="*/ 78477 h 163908"/>
                <a:gd name="csX6" fmla="*/ 55554 w 163908"/>
                <a:gd name="csY6" fmla="*/ 78582 h 163908"/>
                <a:gd name="csX7" fmla="*/ 68023 w 163908"/>
                <a:gd name="csY7" fmla="*/ 91050 h 163908"/>
                <a:gd name="csX8" fmla="*/ 109469 w 163908"/>
                <a:gd name="csY8" fmla="*/ 53052 h 163908"/>
                <a:gd name="csX9" fmla="*/ 122669 w 163908"/>
                <a:gd name="csY9" fmla="*/ 53678 h 163908"/>
                <a:gd name="csX10" fmla="*/ 122042 w 163908"/>
                <a:gd name="csY10" fmla="*/ 66774 h 163908"/>
                <a:gd name="csX11" fmla="*/ 73978 w 163908"/>
                <a:gd name="csY11" fmla="*/ 110727 h 163908"/>
                <a:gd name="csX12" fmla="*/ 67744 w 163908"/>
                <a:gd name="csY12" fmla="*/ 113235 h 163908"/>
                <a:gd name="csX13" fmla="*/ 61161 w 163908"/>
                <a:gd name="csY13" fmla="*/ 110484 h 163908"/>
                <a:gd name="csX14" fmla="*/ 42354 w 163908"/>
                <a:gd name="csY14" fmla="*/ 91677 h 163908"/>
                <a:gd name="csX15" fmla="*/ 42354 w 163908"/>
                <a:gd name="csY15" fmla="*/ 78476 h 1639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3908" h="163908">
                  <a:moveTo>
                    <a:pt x="81954" y="163908"/>
                  </a:moveTo>
                  <a:cubicBezTo>
                    <a:pt x="127162" y="163908"/>
                    <a:pt x="163908" y="127164"/>
                    <a:pt x="163908" y="81954"/>
                  </a:cubicBezTo>
                  <a:cubicBezTo>
                    <a:pt x="163908" y="36744"/>
                    <a:pt x="127164" y="0"/>
                    <a:pt x="81954" y="0"/>
                  </a:cubicBezTo>
                  <a:cubicBezTo>
                    <a:pt x="36744" y="0"/>
                    <a:pt x="0" y="36744"/>
                    <a:pt x="0" y="81954"/>
                  </a:cubicBezTo>
                  <a:cubicBezTo>
                    <a:pt x="0" y="127164"/>
                    <a:pt x="36744" y="163908"/>
                    <a:pt x="81954" y="163908"/>
                  </a:cubicBezTo>
                  <a:close/>
                  <a:moveTo>
                    <a:pt x="42354" y="78477"/>
                  </a:moveTo>
                  <a:cubicBezTo>
                    <a:pt x="46011" y="74925"/>
                    <a:pt x="51897" y="74925"/>
                    <a:pt x="55554" y="78582"/>
                  </a:cubicBezTo>
                  <a:lnTo>
                    <a:pt x="68023" y="91050"/>
                  </a:lnTo>
                  <a:lnTo>
                    <a:pt x="109469" y="53052"/>
                  </a:lnTo>
                  <a:cubicBezTo>
                    <a:pt x="113300" y="49569"/>
                    <a:pt x="119186" y="49917"/>
                    <a:pt x="122669" y="53678"/>
                  </a:cubicBezTo>
                  <a:cubicBezTo>
                    <a:pt x="126151" y="57510"/>
                    <a:pt x="125873" y="63395"/>
                    <a:pt x="122042" y="66774"/>
                  </a:cubicBezTo>
                  <a:lnTo>
                    <a:pt x="73978" y="110727"/>
                  </a:lnTo>
                  <a:cubicBezTo>
                    <a:pt x="72202" y="112434"/>
                    <a:pt x="69973" y="113235"/>
                    <a:pt x="67744" y="113235"/>
                  </a:cubicBezTo>
                  <a:cubicBezTo>
                    <a:pt x="65340" y="113235"/>
                    <a:pt x="62938" y="112260"/>
                    <a:pt x="61161" y="110484"/>
                  </a:cubicBezTo>
                  <a:lnTo>
                    <a:pt x="42354" y="91677"/>
                  </a:lnTo>
                  <a:cubicBezTo>
                    <a:pt x="38697" y="88019"/>
                    <a:pt x="38697" y="82133"/>
                    <a:pt x="42354" y="78476"/>
                  </a:cubicBezTo>
                  <a:close/>
                </a:path>
              </a:pathLst>
            </a:custGeom>
            <a:grpFill/>
            <a:ln w="738" cap="flat">
              <a:noFill/>
              <a:prstDash val="solid"/>
              <a:miter/>
            </a:ln>
          </p:spPr>
          <p:txBody>
            <a:bodyPr/>
            <a:lstStyle/>
            <a:p>
              <a:endParaRPr lang="en-GB"/>
            </a:p>
          </p:txBody>
        </p:sp>
        <p:sp>
          <p:nvSpPr>
            <p:cNvPr id="14" name="Free-form: Shape 13">
              <a:extLst>
                <a:ext uri="{FF2B5EF4-FFF2-40B4-BE49-F238E27FC236}">
                  <a16:creationId xmlns:a16="http://schemas.microsoft.com/office/drawing/2014/main" id="{A7D4B55B-C78B-5B9E-6A17-067E4954A283}"/>
                </a:ext>
              </a:extLst>
            </p:cNvPr>
            <p:cNvSpPr/>
            <p:nvPr/>
          </p:nvSpPr>
          <p:spPr>
            <a:xfrm>
              <a:off x="7004111" y="2742585"/>
              <a:ext cx="264497" cy="257209"/>
            </a:xfrm>
            <a:custGeom>
              <a:avLst/>
              <a:gdLst>
                <a:gd name="csX0" fmla="*/ 261968 w 264497"/>
                <a:gd name="csY0" fmla="*/ 254387 h 257209"/>
                <a:gd name="csX1" fmla="*/ 264476 w 264497"/>
                <a:gd name="csY1" fmla="*/ 247421 h 257209"/>
                <a:gd name="csX2" fmla="*/ 172736 w 264497"/>
                <a:gd name="csY2" fmla="*/ 132314 h 257209"/>
                <a:gd name="csX3" fmla="*/ 204570 w 264497"/>
                <a:gd name="csY3" fmla="*/ 72304 h 257209"/>
                <a:gd name="csX4" fmla="*/ 132266 w 264497"/>
                <a:gd name="csY4" fmla="*/ 0 h 257209"/>
                <a:gd name="csX5" fmla="*/ 59962 w 264497"/>
                <a:gd name="csY5" fmla="*/ 72304 h 257209"/>
                <a:gd name="csX6" fmla="*/ 91969 w 264497"/>
                <a:gd name="csY6" fmla="*/ 132383 h 257209"/>
                <a:gd name="csX7" fmla="*/ 20362 w 264497"/>
                <a:gd name="csY7" fmla="*/ 185775 h 257209"/>
                <a:gd name="csX8" fmla="*/ 22 w 264497"/>
                <a:gd name="csY8" fmla="*/ 247387 h 257209"/>
                <a:gd name="csX9" fmla="*/ 2529 w 264497"/>
                <a:gd name="csY9" fmla="*/ 254353 h 257209"/>
                <a:gd name="csX10" fmla="*/ 9321 w 264497"/>
                <a:gd name="csY10" fmla="*/ 257209 h 257209"/>
                <a:gd name="csX11" fmla="*/ 255214 w 264497"/>
                <a:gd name="csY11" fmla="*/ 257209 h 257209"/>
                <a:gd name="csX12" fmla="*/ 261970 w 264497"/>
                <a:gd name="csY12" fmla="*/ 254388 h 2572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64497" h="257209">
                  <a:moveTo>
                    <a:pt x="261968" y="254387"/>
                  </a:moveTo>
                  <a:cubicBezTo>
                    <a:pt x="263745" y="252507"/>
                    <a:pt x="264650" y="250034"/>
                    <a:pt x="264476" y="247421"/>
                  </a:cubicBezTo>
                  <a:cubicBezTo>
                    <a:pt x="261446" y="193019"/>
                    <a:pt x="223656" y="148192"/>
                    <a:pt x="172736" y="132314"/>
                  </a:cubicBezTo>
                  <a:cubicBezTo>
                    <a:pt x="191892" y="119288"/>
                    <a:pt x="204570" y="97277"/>
                    <a:pt x="204570" y="72304"/>
                  </a:cubicBezTo>
                  <a:cubicBezTo>
                    <a:pt x="204570" y="32460"/>
                    <a:pt x="172109" y="0"/>
                    <a:pt x="132266" y="0"/>
                  </a:cubicBezTo>
                  <a:cubicBezTo>
                    <a:pt x="92423" y="0"/>
                    <a:pt x="59962" y="32461"/>
                    <a:pt x="59962" y="72304"/>
                  </a:cubicBezTo>
                  <a:cubicBezTo>
                    <a:pt x="59962" y="97346"/>
                    <a:pt x="72639" y="119392"/>
                    <a:pt x="91969" y="132383"/>
                  </a:cubicBezTo>
                  <a:cubicBezTo>
                    <a:pt x="62818" y="141404"/>
                    <a:pt x="37323" y="159829"/>
                    <a:pt x="20362" y="185775"/>
                  </a:cubicBezTo>
                  <a:cubicBezTo>
                    <a:pt x="8242" y="204235"/>
                    <a:pt x="1275" y="225549"/>
                    <a:pt x="22" y="247387"/>
                  </a:cubicBezTo>
                  <a:cubicBezTo>
                    <a:pt x="-152" y="249965"/>
                    <a:pt x="718" y="252472"/>
                    <a:pt x="2529" y="254353"/>
                  </a:cubicBezTo>
                  <a:cubicBezTo>
                    <a:pt x="4306" y="256234"/>
                    <a:pt x="6709" y="257209"/>
                    <a:pt x="9321" y="257209"/>
                  </a:cubicBezTo>
                  <a:lnTo>
                    <a:pt x="255214" y="257209"/>
                  </a:lnTo>
                  <a:cubicBezTo>
                    <a:pt x="257755" y="257244"/>
                    <a:pt x="260194" y="256234"/>
                    <a:pt x="261970" y="254388"/>
                  </a:cubicBezTo>
                  <a:close/>
                </a:path>
              </a:pathLst>
            </a:custGeom>
            <a:grpFill/>
            <a:ln w="738" cap="flat">
              <a:noFill/>
              <a:prstDash val="solid"/>
              <a:miter/>
            </a:ln>
          </p:spPr>
          <p:txBody>
            <a:bodyPr/>
            <a:lstStyle/>
            <a:p>
              <a:endParaRPr lang="en-GB"/>
            </a:p>
          </p:txBody>
        </p:sp>
        <p:sp>
          <p:nvSpPr>
            <p:cNvPr id="15" name="Free-form: Shape 14">
              <a:extLst>
                <a:ext uri="{FF2B5EF4-FFF2-40B4-BE49-F238E27FC236}">
                  <a16:creationId xmlns:a16="http://schemas.microsoft.com/office/drawing/2014/main" id="{8D8DE96A-DDC6-77A6-443A-9C2E286F7C7B}"/>
                </a:ext>
              </a:extLst>
            </p:cNvPr>
            <p:cNvSpPr/>
            <p:nvPr/>
          </p:nvSpPr>
          <p:spPr>
            <a:xfrm>
              <a:off x="7278094" y="2787339"/>
              <a:ext cx="163908" cy="163975"/>
            </a:xfrm>
            <a:custGeom>
              <a:avLst/>
              <a:gdLst>
                <a:gd name="csX0" fmla="*/ 81954 w 163908"/>
                <a:gd name="csY0" fmla="*/ 163975 h 163975"/>
                <a:gd name="csX1" fmla="*/ 163908 w 163908"/>
                <a:gd name="csY1" fmla="*/ 81954 h 163975"/>
                <a:gd name="csX2" fmla="*/ 81954 w 163908"/>
                <a:gd name="csY2" fmla="*/ 0 h 163975"/>
                <a:gd name="csX3" fmla="*/ 0 w 163908"/>
                <a:gd name="csY3" fmla="*/ 81954 h 163975"/>
                <a:gd name="csX4" fmla="*/ 81954 w 163908"/>
                <a:gd name="csY4" fmla="*/ 163975 h 163975"/>
                <a:gd name="csX5" fmla="*/ 42459 w 163908"/>
                <a:gd name="csY5" fmla="*/ 78544 h 163975"/>
                <a:gd name="csX6" fmla="*/ 55554 w 163908"/>
                <a:gd name="csY6" fmla="*/ 78544 h 163975"/>
                <a:gd name="csX7" fmla="*/ 68023 w 163908"/>
                <a:gd name="csY7" fmla="*/ 91012 h 163975"/>
                <a:gd name="csX8" fmla="*/ 109573 w 163908"/>
                <a:gd name="csY8" fmla="*/ 53119 h 163975"/>
                <a:gd name="csX9" fmla="*/ 122669 w 163908"/>
                <a:gd name="csY9" fmla="*/ 53641 h 163975"/>
                <a:gd name="csX10" fmla="*/ 122147 w 163908"/>
                <a:gd name="csY10" fmla="*/ 66841 h 163975"/>
                <a:gd name="csX11" fmla="*/ 74083 w 163908"/>
                <a:gd name="csY11" fmla="*/ 110795 h 163975"/>
                <a:gd name="csX12" fmla="*/ 67744 w 163908"/>
                <a:gd name="csY12" fmla="*/ 113199 h 163975"/>
                <a:gd name="csX13" fmla="*/ 61161 w 163908"/>
                <a:gd name="csY13" fmla="*/ 110446 h 163975"/>
                <a:gd name="csX14" fmla="*/ 42423 w 163908"/>
                <a:gd name="csY14" fmla="*/ 91639 h 163975"/>
                <a:gd name="csX15" fmla="*/ 42458 w 163908"/>
                <a:gd name="csY15" fmla="*/ 78544 h 1639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3908" h="163975">
                  <a:moveTo>
                    <a:pt x="81954" y="163975"/>
                  </a:moveTo>
                  <a:cubicBezTo>
                    <a:pt x="127162" y="163975"/>
                    <a:pt x="163908" y="127161"/>
                    <a:pt x="163908" y="81954"/>
                  </a:cubicBezTo>
                  <a:cubicBezTo>
                    <a:pt x="163908" y="36851"/>
                    <a:pt x="127164" y="0"/>
                    <a:pt x="81954" y="0"/>
                  </a:cubicBezTo>
                  <a:cubicBezTo>
                    <a:pt x="36851" y="0"/>
                    <a:pt x="0" y="36814"/>
                    <a:pt x="0" y="81954"/>
                  </a:cubicBezTo>
                  <a:cubicBezTo>
                    <a:pt x="0" y="127162"/>
                    <a:pt x="36849" y="163975"/>
                    <a:pt x="81954" y="163975"/>
                  </a:cubicBezTo>
                  <a:close/>
                  <a:moveTo>
                    <a:pt x="42459" y="78544"/>
                  </a:moveTo>
                  <a:cubicBezTo>
                    <a:pt x="46011" y="74887"/>
                    <a:pt x="51897" y="74887"/>
                    <a:pt x="55554" y="78544"/>
                  </a:cubicBezTo>
                  <a:lnTo>
                    <a:pt x="68023" y="91012"/>
                  </a:lnTo>
                  <a:lnTo>
                    <a:pt x="109573" y="53119"/>
                  </a:lnTo>
                  <a:cubicBezTo>
                    <a:pt x="113335" y="49635"/>
                    <a:pt x="119186" y="49914"/>
                    <a:pt x="122669" y="53641"/>
                  </a:cubicBezTo>
                  <a:cubicBezTo>
                    <a:pt x="126152" y="57472"/>
                    <a:pt x="125874" y="63358"/>
                    <a:pt x="122147" y="66841"/>
                  </a:cubicBezTo>
                  <a:lnTo>
                    <a:pt x="74083" y="110795"/>
                  </a:lnTo>
                  <a:cubicBezTo>
                    <a:pt x="72306" y="112397"/>
                    <a:pt x="69973" y="113199"/>
                    <a:pt x="67744" y="113199"/>
                  </a:cubicBezTo>
                  <a:cubicBezTo>
                    <a:pt x="65410" y="113199"/>
                    <a:pt x="63007" y="112293"/>
                    <a:pt x="61161" y="110446"/>
                  </a:cubicBezTo>
                  <a:lnTo>
                    <a:pt x="42423" y="91639"/>
                  </a:lnTo>
                  <a:cubicBezTo>
                    <a:pt x="38801" y="88087"/>
                    <a:pt x="38801" y="82201"/>
                    <a:pt x="42458" y="78544"/>
                  </a:cubicBezTo>
                  <a:close/>
                </a:path>
              </a:pathLst>
            </a:custGeom>
            <a:grpFill/>
            <a:ln w="738" cap="flat">
              <a:noFill/>
              <a:prstDash val="solid"/>
              <a:miter/>
            </a:ln>
          </p:spPr>
          <p:txBody>
            <a:bodyPr/>
            <a:lstStyle/>
            <a:p>
              <a:endParaRPr lang="en-GB"/>
            </a:p>
          </p:txBody>
        </p:sp>
        <p:sp>
          <p:nvSpPr>
            <p:cNvPr id="17" name="Free-form: Shape 16">
              <a:extLst>
                <a:ext uri="{FF2B5EF4-FFF2-40B4-BE49-F238E27FC236}">
                  <a16:creationId xmlns:a16="http://schemas.microsoft.com/office/drawing/2014/main" id="{5152FA27-11D0-744A-8D84-D49987B13981}"/>
                </a:ext>
              </a:extLst>
            </p:cNvPr>
            <p:cNvSpPr/>
            <p:nvPr/>
          </p:nvSpPr>
          <p:spPr>
            <a:xfrm>
              <a:off x="7227786" y="2512545"/>
              <a:ext cx="264586" cy="257209"/>
            </a:xfrm>
            <a:custGeom>
              <a:avLst/>
              <a:gdLst>
                <a:gd name="csX0" fmla="*/ 172734 w 264586"/>
                <a:gd name="csY0" fmla="*/ 132314 h 257209"/>
                <a:gd name="csX1" fmla="*/ 204638 w 264586"/>
                <a:gd name="csY1" fmla="*/ 72304 h 257209"/>
                <a:gd name="csX2" fmla="*/ 132229 w 264586"/>
                <a:gd name="csY2" fmla="*/ 0 h 257209"/>
                <a:gd name="csX3" fmla="*/ 59925 w 264586"/>
                <a:gd name="csY3" fmla="*/ 72304 h 257209"/>
                <a:gd name="csX4" fmla="*/ 92037 w 264586"/>
                <a:gd name="csY4" fmla="*/ 132383 h 257209"/>
                <a:gd name="csX5" fmla="*/ 20360 w 264586"/>
                <a:gd name="csY5" fmla="*/ 185775 h 257209"/>
                <a:gd name="csX6" fmla="*/ 20 w 264586"/>
                <a:gd name="csY6" fmla="*/ 247387 h 257209"/>
                <a:gd name="csX7" fmla="*/ 2528 w 264586"/>
                <a:gd name="csY7" fmla="*/ 254353 h 257209"/>
                <a:gd name="csX8" fmla="*/ 9319 w 264586"/>
                <a:gd name="csY8" fmla="*/ 257209 h 257209"/>
                <a:gd name="csX9" fmla="*/ 255313 w 264586"/>
                <a:gd name="csY9" fmla="*/ 257209 h 257209"/>
                <a:gd name="csX10" fmla="*/ 262000 w 264586"/>
                <a:gd name="csY10" fmla="*/ 254353 h 257209"/>
                <a:gd name="csX11" fmla="*/ 264578 w 264586"/>
                <a:gd name="csY11" fmla="*/ 247387 h 257209"/>
                <a:gd name="csX12" fmla="*/ 172736 w 264586"/>
                <a:gd name="csY12" fmla="*/ 132317 h 2572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64586" h="257209">
                  <a:moveTo>
                    <a:pt x="172734" y="132314"/>
                  </a:moveTo>
                  <a:cubicBezTo>
                    <a:pt x="191995" y="119288"/>
                    <a:pt x="204638" y="97277"/>
                    <a:pt x="204638" y="72304"/>
                  </a:cubicBezTo>
                  <a:cubicBezTo>
                    <a:pt x="204638" y="32460"/>
                    <a:pt x="172177" y="0"/>
                    <a:pt x="132229" y="0"/>
                  </a:cubicBezTo>
                  <a:cubicBezTo>
                    <a:pt x="92385" y="0"/>
                    <a:pt x="59925" y="32461"/>
                    <a:pt x="59925" y="72304"/>
                  </a:cubicBezTo>
                  <a:cubicBezTo>
                    <a:pt x="59925" y="97346"/>
                    <a:pt x="72672" y="119392"/>
                    <a:pt x="92037" y="132383"/>
                  </a:cubicBezTo>
                  <a:cubicBezTo>
                    <a:pt x="62781" y="141404"/>
                    <a:pt x="37391" y="159828"/>
                    <a:pt x="20360" y="185775"/>
                  </a:cubicBezTo>
                  <a:cubicBezTo>
                    <a:pt x="8309" y="204235"/>
                    <a:pt x="1273" y="225549"/>
                    <a:pt x="20" y="247387"/>
                  </a:cubicBezTo>
                  <a:cubicBezTo>
                    <a:pt x="-154" y="249965"/>
                    <a:pt x="821" y="252472"/>
                    <a:pt x="2528" y="254353"/>
                  </a:cubicBezTo>
                  <a:cubicBezTo>
                    <a:pt x="4304" y="256234"/>
                    <a:pt x="6707" y="257209"/>
                    <a:pt x="9319" y="257209"/>
                  </a:cubicBezTo>
                  <a:lnTo>
                    <a:pt x="255313" y="257209"/>
                  </a:lnTo>
                  <a:cubicBezTo>
                    <a:pt x="257824" y="257209"/>
                    <a:pt x="260298" y="256234"/>
                    <a:pt x="262000" y="254353"/>
                  </a:cubicBezTo>
                  <a:cubicBezTo>
                    <a:pt x="263776" y="252472"/>
                    <a:pt x="264682" y="250000"/>
                    <a:pt x="264578" y="247387"/>
                  </a:cubicBezTo>
                  <a:cubicBezTo>
                    <a:pt x="261443" y="193055"/>
                    <a:pt x="223653" y="148195"/>
                    <a:pt x="172736" y="132317"/>
                  </a:cubicBezTo>
                  <a:close/>
                </a:path>
              </a:pathLst>
            </a:custGeom>
            <a:grpFill/>
            <a:ln w="738" cap="flat">
              <a:noFill/>
              <a:prstDash val="solid"/>
              <a:miter/>
            </a:ln>
          </p:spPr>
          <p:txBody>
            <a:bodyPr/>
            <a:lstStyle/>
            <a:p>
              <a:endParaRPr lang="en-GB"/>
            </a:p>
          </p:txBody>
        </p:sp>
        <p:sp>
          <p:nvSpPr>
            <p:cNvPr id="18" name="Free-form: Shape 17">
              <a:extLst>
                <a:ext uri="{FF2B5EF4-FFF2-40B4-BE49-F238E27FC236}">
                  <a16:creationId xmlns:a16="http://schemas.microsoft.com/office/drawing/2014/main" id="{8EBC8088-FA6A-5853-A03B-9FED0DB3C3A0}"/>
                </a:ext>
              </a:extLst>
            </p:cNvPr>
            <p:cNvSpPr/>
            <p:nvPr/>
          </p:nvSpPr>
          <p:spPr>
            <a:xfrm>
              <a:off x="7227750" y="2971145"/>
              <a:ext cx="264622" cy="257208"/>
            </a:xfrm>
            <a:custGeom>
              <a:avLst/>
              <a:gdLst>
                <a:gd name="csX0" fmla="*/ 9352 w 264622"/>
                <a:gd name="csY0" fmla="*/ 257208 h 257208"/>
                <a:gd name="csX1" fmla="*/ 255349 w 264622"/>
                <a:gd name="csY1" fmla="*/ 257208 h 257208"/>
                <a:gd name="csX2" fmla="*/ 262036 w 264622"/>
                <a:gd name="csY2" fmla="*/ 254281 h 257208"/>
                <a:gd name="csX3" fmla="*/ 264614 w 264622"/>
                <a:gd name="csY3" fmla="*/ 247423 h 257208"/>
                <a:gd name="csX4" fmla="*/ 172770 w 264622"/>
                <a:gd name="csY4" fmla="*/ 132314 h 257208"/>
                <a:gd name="csX5" fmla="*/ 204673 w 264622"/>
                <a:gd name="csY5" fmla="*/ 72304 h 257208"/>
                <a:gd name="csX6" fmla="*/ 132264 w 264622"/>
                <a:gd name="csY6" fmla="*/ 0 h 257208"/>
                <a:gd name="csX7" fmla="*/ 59960 w 264622"/>
                <a:gd name="csY7" fmla="*/ 72304 h 257208"/>
                <a:gd name="csX8" fmla="*/ 91968 w 264622"/>
                <a:gd name="csY8" fmla="*/ 132383 h 257208"/>
                <a:gd name="csX9" fmla="*/ 20360 w 264622"/>
                <a:gd name="csY9" fmla="*/ 185775 h 257208"/>
                <a:gd name="csX10" fmla="*/ 20 w 264622"/>
                <a:gd name="csY10" fmla="*/ 247386 h 257208"/>
                <a:gd name="csX11" fmla="*/ 2528 w 264622"/>
                <a:gd name="csY11" fmla="*/ 254251 h 257208"/>
                <a:gd name="csX12" fmla="*/ 9354 w 264622"/>
                <a:gd name="csY12" fmla="*/ 257208 h 2572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64622" h="257208">
                  <a:moveTo>
                    <a:pt x="9352" y="257208"/>
                  </a:moveTo>
                  <a:lnTo>
                    <a:pt x="255349" y="257208"/>
                  </a:lnTo>
                  <a:cubicBezTo>
                    <a:pt x="257853" y="257208"/>
                    <a:pt x="260327" y="256131"/>
                    <a:pt x="262036" y="254281"/>
                  </a:cubicBezTo>
                  <a:cubicBezTo>
                    <a:pt x="263811" y="252401"/>
                    <a:pt x="264718" y="249927"/>
                    <a:pt x="264614" y="247423"/>
                  </a:cubicBezTo>
                  <a:cubicBezTo>
                    <a:pt x="261478" y="193019"/>
                    <a:pt x="223689" y="148088"/>
                    <a:pt x="172770" y="132314"/>
                  </a:cubicBezTo>
                  <a:cubicBezTo>
                    <a:pt x="192030" y="119288"/>
                    <a:pt x="204673" y="97277"/>
                    <a:pt x="204673" y="72304"/>
                  </a:cubicBezTo>
                  <a:cubicBezTo>
                    <a:pt x="204673" y="32460"/>
                    <a:pt x="172212" y="0"/>
                    <a:pt x="132264" y="0"/>
                  </a:cubicBezTo>
                  <a:cubicBezTo>
                    <a:pt x="92420" y="0"/>
                    <a:pt x="59960" y="32461"/>
                    <a:pt x="59960" y="72304"/>
                  </a:cubicBezTo>
                  <a:cubicBezTo>
                    <a:pt x="59960" y="97276"/>
                    <a:pt x="72707" y="119392"/>
                    <a:pt x="91968" y="132383"/>
                  </a:cubicBezTo>
                  <a:cubicBezTo>
                    <a:pt x="62816" y="141404"/>
                    <a:pt x="37391" y="159828"/>
                    <a:pt x="20360" y="185775"/>
                  </a:cubicBezTo>
                  <a:cubicBezTo>
                    <a:pt x="8309" y="204232"/>
                    <a:pt x="1274" y="225549"/>
                    <a:pt x="20" y="247386"/>
                  </a:cubicBezTo>
                  <a:cubicBezTo>
                    <a:pt x="-155" y="249897"/>
                    <a:pt x="821" y="252371"/>
                    <a:pt x="2528" y="254251"/>
                  </a:cubicBezTo>
                  <a:cubicBezTo>
                    <a:pt x="4338" y="256131"/>
                    <a:pt x="6777" y="257208"/>
                    <a:pt x="9354" y="257208"/>
                  </a:cubicBezTo>
                  <a:close/>
                </a:path>
              </a:pathLst>
            </a:custGeom>
            <a:grpFill/>
            <a:ln w="738" cap="flat">
              <a:noFill/>
              <a:prstDash val="solid"/>
              <a:miter/>
            </a:ln>
          </p:spPr>
          <p:txBody>
            <a:bodyPr/>
            <a:lstStyle/>
            <a:p>
              <a:endParaRPr lang="en-GB"/>
            </a:p>
          </p:txBody>
        </p:sp>
      </p:grpSp>
    </p:spTree>
    <p:extLst>
      <p:ext uri="{BB962C8B-B14F-4D97-AF65-F5344CB8AC3E}">
        <p14:creationId xmlns:p14="http://schemas.microsoft.com/office/powerpoint/2010/main" val="1915849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A6E5A45-8643-D3FA-9141-1FA212F9BA69}"/>
              </a:ext>
            </a:extLst>
          </p:cNvPr>
          <p:cNvSpPr txBox="1">
            <a:spLocks/>
          </p:cNvSpPr>
          <p:nvPr/>
        </p:nvSpPr>
        <p:spPr>
          <a:xfrm>
            <a:off x="6096000" y="4741900"/>
            <a:ext cx="5838197" cy="2000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CONCLUSIONS</a:t>
            </a:r>
            <a:endParaRPr lang="en-US" sz="2000" dirty="0">
              <a:highlight>
                <a:srgbClr val="826B6A"/>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The incident cirrhosis in Sweden is unevenly distributed across the working-age population</a:t>
            </a:r>
          </a:p>
          <a:p>
            <a:pPr marL="265113" indent="-265113">
              <a:lnSpc>
                <a:spcPct val="100000"/>
              </a:lnSpc>
            </a:pPr>
            <a:r>
              <a:rPr lang="en-US" sz="1600" dirty="0">
                <a:latin typeface="Arial" panose="020B0604020202020204" pitchFamily="34" charset="0"/>
                <a:cs typeface="Arial" panose="020B0604020202020204" pitchFamily="34" charset="0"/>
              </a:rPr>
              <a:t>Occupation-based risk mapping could support targeted case-finding and facilitate earlier detection for liver cirrhosis</a:t>
            </a:r>
          </a:p>
        </p:txBody>
      </p:sp>
      <p:cxnSp>
        <p:nvCxnSpPr>
          <p:cNvPr id="10" name="Straight Connector 9">
            <a:extLst>
              <a:ext uri="{FF2B5EF4-FFF2-40B4-BE49-F238E27FC236}">
                <a16:creationId xmlns:a16="http://schemas.microsoft.com/office/drawing/2014/main" id="{9D79DD8D-FCC3-AC52-FD14-463087F29740}"/>
              </a:ext>
            </a:extLst>
          </p:cNvPr>
          <p:cNvCxnSpPr>
            <a:cxnSpLocks/>
          </p:cNvCxnSpPr>
          <p:nvPr/>
        </p:nvCxnSpPr>
        <p:spPr>
          <a:xfrm>
            <a:off x="6096000" y="4676563"/>
            <a:ext cx="0" cy="177694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6AE89BA1-AC7F-D0F0-BFF0-F272E51D8B0A}"/>
              </a:ext>
            </a:extLst>
          </p:cNvPr>
          <p:cNvSpPr txBox="1">
            <a:spLocks/>
          </p:cNvSpPr>
          <p:nvPr/>
        </p:nvSpPr>
        <p:spPr>
          <a:xfrm>
            <a:off x="425752" y="998070"/>
            <a:ext cx="5177589" cy="5580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826B6A"/>
              </a:highlight>
              <a:latin typeface="Arial" panose="020B0604020202020204" pitchFamily="34" charset="0"/>
              <a:cs typeface="Arial" panose="020B0604020202020204" pitchFamily="34" charset="0"/>
            </a:endParaRPr>
          </a:p>
          <a:p>
            <a:r>
              <a:rPr lang="en-GB" sz="1600" dirty="0">
                <a:solidFill>
                  <a:schemeClr val="tx2"/>
                </a:solidFill>
                <a:latin typeface="Arial" panose="020B0604020202020204" pitchFamily="34" charset="0"/>
                <a:cs typeface="Arial" panose="020B0604020202020204" pitchFamily="34" charset="0"/>
              </a:rPr>
              <a:t>Unemployment was associated with the highest odds of cirrhosis </a:t>
            </a:r>
          </a:p>
          <a:p>
            <a:pPr marL="538163" lvl="1" indent="-273050">
              <a:lnSpc>
                <a:spcPct val="100000"/>
              </a:lnSpc>
              <a:spcBef>
                <a:spcPts val="10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Food-related jobs, waste processing, and social work showed markedly elevated risks</a:t>
            </a:r>
            <a:endParaRPr lang="en-US" sz="1600" dirty="0">
              <a:solidFill>
                <a:srgbClr val="004B87"/>
              </a:solidFill>
              <a:latin typeface="Arial" panose="020B0604020202020204" pitchFamily="34" charset="0"/>
              <a:cs typeface="Arial" panose="020B0604020202020204" pitchFamily="34" charset="0"/>
            </a:endParaRPr>
          </a:p>
          <a:p>
            <a:r>
              <a:rPr lang="en-US" sz="1600" dirty="0">
                <a:solidFill>
                  <a:schemeClr val="tx2"/>
                </a:solidFill>
                <a:latin typeface="Arial" panose="020B0604020202020204" pitchFamily="34" charset="0"/>
                <a:cs typeface="Arial" panose="020B0604020202020204" pitchFamily="34" charset="0"/>
              </a:rPr>
              <a:t>Cases were more likely to cluster in lower socioeconomic strata, reflected by lower income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and educational attainment, and higher proportions outside the </a:t>
            </a:r>
            <a:r>
              <a:rPr lang="en-US" sz="1600" dirty="0" err="1">
                <a:solidFill>
                  <a:schemeClr val="tx2"/>
                </a:solidFill>
                <a:latin typeface="Arial" panose="020B0604020202020204" pitchFamily="34" charset="0"/>
                <a:cs typeface="Arial" panose="020B0604020202020204" pitchFamily="34" charset="0"/>
              </a:rPr>
              <a:t>labour</a:t>
            </a:r>
            <a:r>
              <a:rPr lang="en-US" sz="1600" dirty="0">
                <a:solidFill>
                  <a:schemeClr val="tx2"/>
                </a:solidFill>
                <a:latin typeface="Arial" panose="020B0604020202020204" pitchFamily="34" charset="0"/>
                <a:cs typeface="Arial" panose="020B0604020202020204" pitchFamily="34" charset="0"/>
              </a:rPr>
              <a:t> market</a:t>
            </a:r>
          </a:p>
          <a:p>
            <a:r>
              <a:rPr lang="en-US" sz="1600" dirty="0">
                <a:solidFill>
                  <a:schemeClr val="tx2"/>
                </a:solidFill>
                <a:latin typeface="Arial" panose="020B0604020202020204" pitchFamily="34" charset="0"/>
                <a:cs typeface="Arial" panose="020B0604020202020204" pitchFamily="34" charset="0"/>
              </a:rPr>
              <a:t>Stratified analysis by </a:t>
            </a:r>
            <a:r>
              <a:rPr lang="en-US" sz="1600" dirty="0" err="1">
                <a:solidFill>
                  <a:schemeClr val="tx2"/>
                </a:solidFill>
                <a:latin typeface="Arial" panose="020B0604020202020204" pitchFamily="34" charset="0"/>
                <a:cs typeface="Arial" panose="020B0604020202020204" pitchFamily="34" charset="0"/>
              </a:rPr>
              <a:t>aetiology</a:t>
            </a:r>
            <a:r>
              <a:rPr lang="en-US" sz="1600" dirty="0">
                <a:solidFill>
                  <a:schemeClr val="tx2"/>
                </a:solidFill>
                <a:latin typeface="Arial" panose="020B0604020202020204" pitchFamily="34" charset="0"/>
                <a:cs typeface="Arial" panose="020B0604020202020204" pitchFamily="34" charset="0"/>
              </a:rPr>
              <a:t> demonstrated broadly similar occupational risk patterns </a:t>
            </a:r>
          </a:p>
        </p:txBody>
      </p:sp>
      <p:sp>
        <p:nvSpPr>
          <p:cNvPr id="2" name="Text Placeholder 3">
            <a:extLst>
              <a:ext uri="{FF2B5EF4-FFF2-40B4-BE49-F238E27FC236}">
                <a16:creationId xmlns:a16="http://schemas.microsoft.com/office/drawing/2014/main" id="{2132D64B-8635-1527-15F7-9471F2079150}"/>
              </a:ext>
            </a:extLst>
          </p:cNvPr>
          <p:cNvSpPr txBox="1">
            <a:spLocks/>
          </p:cNvSpPr>
          <p:nvPr/>
        </p:nvSpPr>
        <p:spPr>
          <a:xfrm>
            <a:off x="190499" y="6289675"/>
            <a:ext cx="889254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Low risk for cirrhosis, and homogeneous group.</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Zalesiak M, et al. EASL 2026; SAT-052.</a:t>
            </a:r>
            <a:endParaRPr lang="en-GB" sz="1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70DF86D-7C74-9362-D096-C6995BD6F489}"/>
              </a:ext>
            </a:extLst>
          </p:cNvPr>
          <p:cNvSpPr>
            <a:spLocks noGrp="1"/>
          </p:cNvSpPr>
          <p:nvPr>
            <p:ph type="title"/>
          </p:nvPr>
        </p:nvSpPr>
        <p:spPr>
          <a:xfrm>
            <a:off x="838200" y="-106179"/>
            <a:ext cx="10515600" cy="838947"/>
          </a:xfrm>
        </p:spPr>
        <p:txBody>
          <a:bodyPr>
            <a:noAutofit/>
          </a:bodyPr>
          <a:lstStyle/>
          <a:p>
            <a:r>
              <a:rPr lang="en-US" sz="2400" dirty="0"/>
              <a:t>Mapping the risk of liver cirrhosis by occupational groups in Sweden: </a:t>
            </a:r>
            <a:br>
              <a:rPr lang="en-US" sz="2400" dirty="0"/>
            </a:br>
            <a:r>
              <a:rPr lang="en-US" sz="2400" dirty="0"/>
              <a:t>A population-based case-control study </a:t>
            </a:r>
          </a:p>
        </p:txBody>
      </p:sp>
      <p:cxnSp>
        <p:nvCxnSpPr>
          <p:cNvPr id="15" name="Straight Connector 14">
            <a:extLst>
              <a:ext uri="{FF2B5EF4-FFF2-40B4-BE49-F238E27FC236}">
                <a16:creationId xmlns:a16="http://schemas.microsoft.com/office/drawing/2014/main" id="{BD875E34-9463-B9D9-E370-ADC081AEA9F1}"/>
              </a:ext>
            </a:extLst>
          </p:cNvPr>
          <p:cNvCxnSpPr>
            <a:cxnSpLocks/>
          </p:cNvCxnSpPr>
          <p:nvPr/>
        </p:nvCxnSpPr>
        <p:spPr>
          <a:xfrm flipV="1">
            <a:off x="6096000" y="4677574"/>
            <a:ext cx="5412844"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BA0822B7-9522-6CD1-4CB6-23AE77185BFC}"/>
              </a:ext>
            </a:extLst>
          </p:cNvPr>
          <p:cNvGraphicFramePr>
            <a:graphicFrameLocks noGrp="1"/>
          </p:cNvGraphicFramePr>
          <p:nvPr>
            <p:extLst>
              <p:ext uri="{D42A27DB-BD31-4B8C-83A1-F6EECF244321}">
                <p14:modId xmlns:p14="http://schemas.microsoft.com/office/powerpoint/2010/main" val="465560069"/>
              </p:ext>
            </p:extLst>
          </p:nvPr>
        </p:nvGraphicFramePr>
        <p:xfrm>
          <a:off x="730785" y="1656740"/>
          <a:ext cx="11203417" cy="1848455"/>
        </p:xfrm>
        <a:graphic>
          <a:graphicData uri="http://schemas.openxmlformats.org/drawingml/2006/table">
            <a:tbl>
              <a:tblPr firstRow="1" bandRow="1">
                <a:tableStyleId>{5C22544A-7EE6-4342-B048-85BDC9FD1C3A}</a:tableStyleId>
              </a:tblPr>
              <a:tblGrid>
                <a:gridCol w="2138136">
                  <a:extLst>
                    <a:ext uri="{9D8B030D-6E8A-4147-A177-3AD203B41FA5}">
                      <a16:colId xmlns:a16="http://schemas.microsoft.com/office/drawing/2014/main" val="208976929"/>
                    </a:ext>
                  </a:extLst>
                </a:gridCol>
                <a:gridCol w="3402339">
                  <a:extLst>
                    <a:ext uri="{9D8B030D-6E8A-4147-A177-3AD203B41FA5}">
                      <a16:colId xmlns:a16="http://schemas.microsoft.com/office/drawing/2014/main" val="4268344248"/>
                    </a:ext>
                  </a:extLst>
                </a:gridCol>
                <a:gridCol w="3814678">
                  <a:extLst>
                    <a:ext uri="{9D8B030D-6E8A-4147-A177-3AD203B41FA5}">
                      <a16:colId xmlns:a16="http://schemas.microsoft.com/office/drawing/2014/main" val="476145063"/>
                    </a:ext>
                  </a:extLst>
                </a:gridCol>
                <a:gridCol w="1848264">
                  <a:extLst>
                    <a:ext uri="{9D8B030D-6E8A-4147-A177-3AD203B41FA5}">
                      <a16:colId xmlns:a16="http://schemas.microsoft.com/office/drawing/2014/main" val="924307928"/>
                    </a:ext>
                  </a:extLst>
                </a:gridCol>
              </a:tblGrid>
              <a:tr h="264065">
                <a:tc>
                  <a:txBody>
                    <a:bodyPr/>
                    <a:lstStyle/>
                    <a:p>
                      <a:pPr algn="l"/>
                      <a:r>
                        <a:rPr lang="en-US" sz="1400" b="1" dirty="0">
                          <a:solidFill>
                            <a:schemeClr val="bg1"/>
                          </a:solidFill>
                          <a:latin typeface="Arial" panose="020B0604020202020204" pitchFamily="34" charset="0"/>
                          <a:cs typeface="Arial" panose="020B0604020202020204" pitchFamily="34" charset="0"/>
                        </a:rPr>
                        <a:t>Reference group</a:t>
                      </a:r>
                      <a:endParaRPr lang="en-NZ" sz="1400" b="1" dirty="0">
                        <a:solidFill>
                          <a:schemeClr val="bg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l"/>
                      <a:r>
                        <a:rPr lang="en-NZ" sz="1400" b="1" dirty="0">
                          <a:solidFill>
                            <a:schemeClr val="bg1"/>
                          </a:solidFill>
                          <a:latin typeface="Arial" panose="020B0604020202020204" pitchFamily="34" charset="0"/>
                          <a:cs typeface="Arial" panose="020B0604020202020204" pitchFamily="34" charset="0"/>
                        </a:rPr>
                        <a:t>Intervention group </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NZ" sz="1400">
                        <a:solidFill>
                          <a:schemeClr val="bg2">
                            <a:lumMod val="25000"/>
                          </a:schemeClr>
                        </a:solidFill>
                        <a:latin typeface="+mn-lt"/>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NZ" sz="1400" b="1" dirty="0">
                          <a:solidFill>
                            <a:schemeClr val="accent1"/>
                          </a:solidFill>
                          <a:latin typeface="Arial" panose="020B0604020202020204" pitchFamily="34" charset="0"/>
                          <a:cs typeface="Arial" panose="020B0604020202020204" pitchFamily="34" charset="0"/>
                        </a:rPr>
                        <a:t>OR (95%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264065">
                <a:tc rowSpan="6">
                  <a:txBody>
                    <a:bodyPr/>
                    <a:lstStyle/>
                    <a:p>
                      <a:pPr algn="l"/>
                      <a:r>
                        <a:rPr lang="en-US" sz="1400" b="1" dirty="0">
                          <a:solidFill>
                            <a:schemeClr val="tx2"/>
                          </a:solidFill>
                          <a:latin typeface="Arial" panose="020B0604020202020204" pitchFamily="34" charset="0"/>
                          <a:cs typeface="Arial" panose="020B0604020202020204" pitchFamily="34" charset="0"/>
                        </a:rPr>
                        <a:t>Physical and engineering science professionals* </a:t>
                      </a:r>
                      <a:endParaRPr lang="en-NZ" sz="1400" b="1" dirty="0">
                        <a:solidFill>
                          <a:schemeClr val="tx2"/>
                        </a:solidFill>
                        <a:latin typeface="Arial" panose="020B0604020202020204" pitchFamily="34" charset="0"/>
                        <a:cs typeface="Arial" panose="020B0604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sz="1400" b="1" dirty="0">
                          <a:solidFill>
                            <a:schemeClr val="accent1"/>
                          </a:solidFill>
                          <a:latin typeface="Arial" panose="020B0604020202020204" pitchFamily="34" charset="0"/>
                          <a:cs typeface="Arial" panose="020B0604020202020204" pitchFamily="34" charset="0"/>
                        </a:rPr>
                        <a:t>Unemployed</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NZ" sz="1400">
                        <a:solidFill>
                          <a:schemeClr val="bg2">
                            <a:lumMod val="25000"/>
                          </a:schemeClr>
                        </a:solidFill>
                        <a:latin typeface="+mn-lt"/>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NZ" sz="1400" b="0" dirty="0">
                          <a:solidFill>
                            <a:schemeClr val="accent1"/>
                          </a:solidFill>
                          <a:latin typeface="Arial" panose="020B0604020202020204" pitchFamily="34" charset="0"/>
                          <a:cs typeface="Arial" panose="020B0604020202020204" pitchFamily="34" charset="0"/>
                        </a:rPr>
                        <a:t>10.9 (8.3–14.1)</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5205300"/>
                  </a:ext>
                </a:extLst>
              </a:tr>
              <a:tr h="264065">
                <a:tc vMerge="1">
                  <a:txBody>
                    <a:bodyPr/>
                    <a:lstStyle/>
                    <a:p>
                      <a:pPr algn="l"/>
                      <a:endParaRPr lang="en-NZ" sz="1400" b="0">
                        <a:solidFill>
                          <a:schemeClr val="bg2">
                            <a:lumMod val="25000"/>
                          </a:schemeClr>
                        </a:solidFill>
                        <a:latin typeface="+mn-lt"/>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400" b="1">
                          <a:solidFill>
                            <a:schemeClr val="accent1"/>
                          </a:solidFill>
                          <a:latin typeface="Arial" panose="020B0604020202020204" pitchFamily="34" charset="0"/>
                          <a:cs typeface="Arial" panose="020B0604020202020204" pitchFamily="34" charset="0"/>
                        </a:rPr>
                        <a:t>Employed </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a:solidFill>
                          <a:schemeClr val="bg2">
                            <a:lumMod val="25000"/>
                          </a:schemeClr>
                        </a:solidFill>
                        <a:latin typeface="+mn-lt"/>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NZ" sz="140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488032"/>
                  </a:ext>
                </a:extLst>
              </a:tr>
              <a:tr h="264065">
                <a:tc vMerge="1">
                  <a:txBody>
                    <a:bodyPr/>
                    <a:lstStyle/>
                    <a:p>
                      <a:pPr algn="l"/>
                      <a:endParaRPr lang="en-NZ" sz="1400" b="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76238" indent="-285750" algn="l">
                        <a:buFont typeface="Arial" panose="020B0604020202020204" pitchFamily="34" charset="0"/>
                        <a:buChar char="•"/>
                      </a:pPr>
                      <a:r>
                        <a:rPr lang="en-NZ" sz="1400" b="0" dirty="0">
                          <a:solidFill>
                            <a:schemeClr val="tx2"/>
                          </a:solidFill>
                          <a:latin typeface="Arial" panose="020B0604020202020204" pitchFamily="34" charset="0"/>
                          <a:cs typeface="Arial" panose="020B0604020202020204" pitchFamily="34" charset="0"/>
                        </a:rPr>
                        <a:t>Food preparer</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400" dirty="0">
                          <a:solidFill>
                            <a:schemeClr val="accent1"/>
                          </a:solidFill>
                          <a:latin typeface="Arial" panose="020B0604020202020204" pitchFamily="34" charset="0"/>
                          <a:cs typeface="Arial" panose="020B0604020202020204" pitchFamily="34" charset="0"/>
                        </a:rPr>
                        <a:t>3.2 (2.2–4.5)</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194315"/>
                  </a:ext>
                </a:extLst>
              </a:tr>
              <a:tr h="264065">
                <a:tc vMerge="1">
                  <a:txBody>
                    <a:bodyPr/>
                    <a:lstStyle/>
                    <a:p>
                      <a:pPr algn="l"/>
                      <a:endParaRPr lang="en-NZ" sz="1400" b="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76238" indent="-285750" algn="l">
                        <a:buFont typeface="Arial" panose="020B0604020202020204" pitchFamily="34" charset="0"/>
                        <a:buChar char="•"/>
                      </a:pPr>
                      <a:r>
                        <a:rPr lang="en-NZ" sz="1400" b="0" dirty="0">
                          <a:solidFill>
                            <a:schemeClr val="tx2"/>
                          </a:solidFill>
                          <a:latin typeface="Arial" panose="020B0604020202020204" pitchFamily="34" charset="0"/>
                          <a:cs typeface="Arial" panose="020B0604020202020204" pitchFamily="34" charset="0"/>
                        </a:rPr>
                        <a:t>Butcher/baker/processor</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dirty="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solidFill>
                            <a:schemeClr val="accent1"/>
                          </a:solidFill>
                          <a:latin typeface="Arial" panose="020B0604020202020204" pitchFamily="34" charset="0"/>
                          <a:cs typeface="Arial" panose="020B0604020202020204" pitchFamily="34" charset="0"/>
                        </a:rPr>
                        <a:t>4.9 (2.1–11.6)</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320373"/>
                  </a:ext>
                </a:extLst>
              </a:tr>
              <a:tr h="264065">
                <a:tc vMerge="1">
                  <a:txBody>
                    <a:bodyPr/>
                    <a:lstStyle/>
                    <a:p>
                      <a:pPr algn="l"/>
                      <a:endParaRPr lang="en-NZ" sz="1400" b="1">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76238" indent="-285750" algn="l">
                        <a:buFont typeface="Arial" panose="020B0604020202020204" pitchFamily="34" charset="0"/>
                        <a:buChar char="•"/>
                      </a:pPr>
                      <a:r>
                        <a:rPr lang="en-NZ" sz="1400" b="0" dirty="0">
                          <a:solidFill>
                            <a:schemeClr val="tx2"/>
                          </a:solidFill>
                          <a:latin typeface="Arial" panose="020B0604020202020204" pitchFamily="34" charset="0"/>
                          <a:cs typeface="Arial" panose="020B0604020202020204" pitchFamily="34" charset="0"/>
                        </a:rPr>
                        <a:t>Refuse collector/recycling worker</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solidFill>
                            <a:schemeClr val="accent1"/>
                          </a:solidFill>
                          <a:latin typeface="Arial" panose="020B0604020202020204" pitchFamily="34" charset="0"/>
                          <a:cs typeface="Arial" panose="020B0604020202020204" pitchFamily="34" charset="0"/>
                        </a:rPr>
                        <a:t>3.3 (2.4–4.5)</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4729530"/>
                  </a:ext>
                </a:extLst>
              </a:tr>
              <a:tr h="264065">
                <a:tc vMerge="1">
                  <a:txBody>
                    <a:bodyPr/>
                    <a:lstStyle/>
                    <a:p>
                      <a:pPr algn="l"/>
                      <a:endParaRPr lang="en-NZ" sz="1400" b="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76238" indent="-285750" algn="l">
                        <a:buFont typeface="Arial" panose="020B0604020202020204" pitchFamily="34" charset="0"/>
                        <a:buChar char="•"/>
                      </a:pPr>
                      <a:r>
                        <a:rPr lang="en-NZ" sz="1400" b="0" dirty="0">
                          <a:solidFill>
                            <a:schemeClr val="tx2"/>
                          </a:solidFill>
                          <a:latin typeface="Arial" panose="020B0604020202020204" pitchFamily="34" charset="0"/>
                          <a:cs typeface="Arial" panose="020B0604020202020204" pitchFamily="34" charset="0"/>
                        </a:rPr>
                        <a:t>Social worker</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solidFill>
                            <a:schemeClr val="accent1"/>
                          </a:solidFill>
                          <a:latin typeface="Arial" panose="020B0604020202020204" pitchFamily="34" charset="0"/>
                          <a:cs typeface="Arial" panose="020B0604020202020204" pitchFamily="34" charset="0"/>
                        </a:rPr>
                        <a:t>2.5 (1.7–3.7)</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2372"/>
                  </a:ext>
                </a:extLst>
              </a:tr>
            </a:tbl>
          </a:graphicData>
        </a:graphic>
      </p:graphicFrame>
      <p:sp>
        <p:nvSpPr>
          <p:cNvPr id="18" name="TextBox 17">
            <a:extLst>
              <a:ext uri="{FF2B5EF4-FFF2-40B4-BE49-F238E27FC236}">
                <a16:creationId xmlns:a16="http://schemas.microsoft.com/office/drawing/2014/main" id="{5FBD1FC0-EB3C-F7E1-C3A6-9B35B4BB94B4}"/>
              </a:ext>
            </a:extLst>
          </p:cNvPr>
          <p:cNvSpPr txBox="1"/>
          <p:nvPr/>
        </p:nvSpPr>
        <p:spPr>
          <a:xfrm>
            <a:off x="2926670" y="1200986"/>
            <a:ext cx="6297367" cy="338554"/>
          </a:xfrm>
          <a:prstGeom prst="rect">
            <a:avLst/>
          </a:prstGeom>
          <a:noFill/>
        </p:spPr>
        <p:txBody>
          <a:bodyPr wrap="square" rtlCol="0">
            <a:spAutoFit/>
          </a:bodyPr>
          <a:lstStyle/>
          <a:p>
            <a:pPr algn="ctr"/>
            <a:r>
              <a:rPr lang="en-US" sz="1600" b="1" dirty="0">
                <a:solidFill>
                  <a:schemeClr val="tx2"/>
                </a:solidFill>
                <a:latin typeface="Arial" panose="020B0604020202020204" pitchFamily="34" charset="0"/>
                <a:cs typeface="Arial" panose="020B0604020202020204" pitchFamily="34" charset="0"/>
              </a:rPr>
              <a:t>A</a:t>
            </a:r>
            <a:r>
              <a:rPr lang="en-NZ" sz="1600" b="1" dirty="0" err="1">
                <a:solidFill>
                  <a:schemeClr val="tx2"/>
                </a:solidFill>
                <a:latin typeface="Arial" panose="020B0604020202020204" pitchFamily="34" charset="0"/>
                <a:cs typeface="Arial" panose="020B0604020202020204" pitchFamily="34" charset="0"/>
              </a:rPr>
              <a:t>ssociation</a:t>
            </a:r>
            <a:r>
              <a:rPr lang="en-NZ" sz="1600" b="1" dirty="0">
                <a:solidFill>
                  <a:schemeClr val="tx2"/>
                </a:solidFill>
                <a:latin typeface="Arial" panose="020B0604020202020204" pitchFamily="34" charset="0"/>
                <a:cs typeface="Arial" panose="020B0604020202020204" pitchFamily="34" charset="0"/>
              </a:rPr>
              <a:t> between labour market status and liver cirrhosis</a:t>
            </a:r>
          </a:p>
        </p:txBody>
      </p:sp>
      <p:graphicFrame>
        <p:nvGraphicFramePr>
          <p:cNvPr id="19" name="Chart 18">
            <a:extLst>
              <a:ext uri="{FF2B5EF4-FFF2-40B4-BE49-F238E27FC236}">
                <a16:creationId xmlns:a16="http://schemas.microsoft.com/office/drawing/2014/main" id="{3E29C053-6A68-2B33-EA50-558EC2523B66}"/>
              </a:ext>
            </a:extLst>
          </p:cNvPr>
          <p:cNvGraphicFramePr/>
          <p:nvPr>
            <p:extLst>
              <p:ext uri="{D42A27DB-BD31-4B8C-83A1-F6EECF244321}">
                <p14:modId xmlns:p14="http://schemas.microsoft.com/office/powerpoint/2010/main" val="391866080"/>
              </p:ext>
            </p:extLst>
          </p:nvPr>
        </p:nvGraphicFramePr>
        <p:xfrm>
          <a:off x="6327214" y="1841881"/>
          <a:ext cx="4030461" cy="203955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663DFB72-982F-E78F-4053-0DC89A0B1D2F}"/>
              </a:ext>
            </a:extLst>
          </p:cNvPr>
          <p:cNvSpPr txBox="1"/>
          <p:nvPr/>
        </p:nvSpPr>
        <p:spPr>
          <a:xfrm>
            <a:off x="8308102" y="3849225"/>
            <a:ext cx="2015231" cy="276999"/>
          </a:xfrm>
          <a:prstGeom prst="rect">
            <a:avLst/>
          </a:prstGeom>
          <a:noFill/>
        </p:spPr>
        <p:txBody>
          <a:bodyPr wrap="square" rtlCol="0">
            <a:spAutoFit/>
          </a:bodyPr>
          <a:lstStyle/>
          <a:p>
            <a:pPr algn="r"/>
            <a:r>
              <a:rPr lang="en-NZ" sz="1200" dirty="0">
                <a:solidFill>
                  <a:schemeClr val="tx2"/>
                </a:solidFill>
                <a:latin typeface="Arial" panose="020B0604020202020204" pitchFamily="34" charset="0"/>
                <a:cs typeface="Arial" panose="020B0604020202020204" pitchFamily="34" charset="0"/>
              </a:rPr>
              <a:t>Favours intervention group </a:t>
            </a:r>
          </a:p>
        </p:txBody>
      </p:sp>
      <p:sp>
        <p:nvSpPr>
          <p:cNvPr id="21" name="Content Placeholder 1">
            <a:extLst>
              <a:ext uri="{FF2B5EF4-FFF2-40B4-BE49-F238E27FC236}">
                <a16:creationId xmlns:a16="http://schemas.microsoft.com/office/drawing/2014/main" id="{906B9D5A-30CF-3DC2-DF48-478E2C26E4B4}"/>
              </a:ext>
            </a:extLst>
          </p:cNvPr>
          <p:cNvSpPr txBox="1">
            <a:spLocks/>
          </p:cNvSpPr>
          <p:nvPr/>
        </p:nvSpPr>
        <p:spPr>
          <a:xfrm>
            <a:off x="6196693" y="3838230"/>
            <a:ext cx="1142337" cy="27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accent1"/>
                </a:solidFill>
                <a:latin typeface="Arial" panose="020B0604020202020204" pitchFamily="34" charset="0"/>
                <a:cs typeface="Arial" panose="020B0604020202020204" pitchFamily="34" charset="0"/>
              </a:rPr>
              <a:t>OR (95% CI)</a:t>
            </a:r>
          </a:p>
        </p:txBody>
      </p:sp>
      <p:graphicFrame>
        <p:nvGraphicFramePr>
          <p:cNvPr id="22" name="Chart 21">
            <a:extLst>
              <a:ext uri="{FF2B5EF4-FFF2-40B4-BE49-F238E27FC236}">
                <a16:creationId xmlns:a16="http://schemas.microsoft.com/office/drawing/2014/main" id="{CBA79047-AFB7-96EC-6B21-03617BD87D53}"/>
              </a:ext>
            </a:extLst>
          </p:cNvPr>
          <p:cNvGraphicFramePr/>
          <p:nvPr>
            <p:extLst>
              <p:ext uri="{D42A27DB-BD31-4B8C-83A1-F6EECF244321}">
                <p14:modId xmlns:p14="http://schemas.microsoft.com/office/powerpoint/2010/main" val="2310659263"/>
              </p:ext>
            </p:extLst>
          </p:nvPr>
        </p:nvGraphicFramePr>
        <p:xfrm>
          <a:off x="6227612" y="1777555"/>
          <a:ext cx="3944000" cy="2071669"/>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Straight Arrow Connector 22">
            <a:extLst>
              <a:ext uri="{FF2B5EF4-FFF2-40B4-BE49-F238E27FC236}">
                <a16:creationId xmlns:a16="http://schemas.microsoft.com/office/drawing/2014/main" id="{01D3F7B2-9F7E-DE1A-E448-FAA3572BA7E3}"/>
              </a:ext>
            </a:extLst>
          </p:cNvPr>
          <p:cNvCxnSpPr>
            <a:cxnSpLocks/>
          </p:cNvCxnSpPr>
          <p:nvPr/>
        </p:nvCxnSpPr>
        <p:spPr>
          <a:xfrm>
            <a:off x="7355771" y="3987724"/>
            <a:ext cx="952331"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hlinkClick r:id="rId5" action="ppaction://hlinksldjump"/>
            <a:extLst>
              <a:ext uri="{FF2B5EF4-FFF2-40B4-BE49-F238E27FC236}">
                <a16:creationId xmlns:a16="http://schemas.microsoft.com/office/drawing/2014/main" id="{B28D3885-5E0A-EAA9-B725-FB0145ADC742}"/>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64819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C2F84-C39B-2259-670B-7AA7C6ED6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26176-1F10-6445-ED51-5DFBC661ED64}"/>
              </a:ext>
            </a:extLst>
          </p:cNvPr>
          <p:cNvSpPr>
            <a:spLocks noGrp="1"/>
          </p:cNvSpPr>
          <p:nvPr>
            <p:ph type="ctrTitle"/>
          </p:nvPr>
        </p:nvSpPr>
        <p:spPr>
          <a:xfrm>
            <a:off x="2897204" y="2670061"/>
            <a:ext cx="9047119" cy="1517877"/>
          </a:xfrm>
        </p:spPr>
        <p:txBody>
          <a:bodyPr>
            <a:normAutofit/>
          </a:bodyPr>
          <a:lstStyle/>
          <a:p>
            <a:pPr algn="r"/>
            <a:r>
              <a:rPr lang="en-GB" sz="4900" dirty="0"/>
              <a:t>Late breaker </a:t>
            </a:r>
            <a:endParaRPr lang="en-US" sz="4900" dirty="0"/>
          </a:p>
        </p:txBody>
      </p:sp>
    </p:spTree>
    <p:extLst>
      <p:ext uri="{BB962C8B-B14F-4D97-AF65-F5344CB8AC3E}">
        <p14:creationId xmlns:p14="http://schemas.microsoft.com/office/powerpoint/2010/main" val="350402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Rounded Corners 149">
            <a:extLst>
              <a:ext uri="{FF2B5EF4-FFF2-40B4-BE49-F238E27FC236}">
                <a16:creationId xmlns:a16="http://schemas.microsoft.com/office/drawing/2014/main" id="{2FBA02F1-60D4-DAF4-DF6A-920E013A541B}"/>
              </a:ext>
            </a:extLst>
          </p:cNvPr>
          <p:cNvSpPr/>
          <p:nvPr/>
        </p:nvSpPr>
        <p:spPr>
          <a:xfrm>
            <a:off x="6975635" y="5154689"/>
            <a:ext cx="3575632" cy="830441"/>
          </a:xfrm>
          <a:prstGeom prst="roundRect">
            <a:avLst>
              <a:gd name="adj" fmla="val 14324"/>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106179"/>
            <a:ext cx="10515600" cy="838947"/>
          </a:xfrm>
        </p:spPr>
        <p:txBody>
          <a:bodyPr>
            <a:noAutofit/>
          </a:bodyPr>
          <a:lstStyle/>
          <a:p>
            <a:r>
              <a:rPr lang="en-GB" noProof="0" dirty="0">
                <a:latin typeface="Arial" panose="020B0604020202020204" pitchFamily="34" charset="0"/>
                <a:cs typeface="Arial" panose="020B0604020202020204" pitchFamily="34" charset="0"/>
              </a:rPr>
              <a:t>Plasma exchange with albumin 5% significantly increases 90-day OS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in</a:t>
            </a:r>
            <a:r>
              <a:rPr lang="en-GB" dirty="0">
                <a:latin typeface="Arial" panose="020B0604020202020204" pitchFamily="34" charset="0"/>
                <a:cs typeface="Arial" panose="020B0604020202020204" pitchFamily="34" charset="0"/>
              </a:rPr>
              <a:t> acute-on-chronic liver failure</a:t>
            </a:r>
            <a:r>
              <a:rPr lang="en-GB" noProof="0" dirty="0">
                <a:latin typeface="Arial" panose="020B0604020202020204" pitchFamily="34" charset="0"/>
                <a:cs typeface="Arial" panose="020B0604020202020204" pitchFamily="34" charset="0"/>
              </a:rPr>
              <a:t>: Topline results of the APACHE trial</a:t>
            </a:r>
          </a:p>
        </p:txBody>
      </p:sp>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8" y="6289675"/>
            <a:ext cx="1074166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latin typeface="Arial" panose="020B0604020202020204" pitchFamily="34" charset="0"/>
                <a:cs typeface="Arial" panose="020B0604020202020204" pitchFamily="34" charset="0"/>
              </a:rPr>
              <a:t>*Grade 1b, 2, or 3a in accordance with EASL-CLIF criteria.</a:t>
            </a:r>
            <a:br>
              <a:rPr lang="en-GB" sz="1100" dirty="0">
                <a:latin typeface="Arial" panose="020B0604020202020204" pitchFamily="34" charset="0"/>
                <a:cs typeface="Arial" panose="020B0604020202020204" pitchFamily="34" charset="0"/>
              </a:rPr>
            </a:br>
            <a:r>
              <a:rPr lang="en-GB" sz="1100" baseline="30000" dirty="0">
                <a:solidFill>
                  <a:schemeClr val="accent1"/>
                </a:solidFill>
                <a:latin typeface="Arial" panose="020B0604020202020204" pitchFamily="34" charset="0"/>
                <a:cs typeface="Arial" panose="020B0604020202020204" pitchFamily="34" charset="0"/>
              </a:rPr>
              <a:t>†</a:t>
            </a:r>
            <a:r>
              <a:rPr lang="en-GB" sz="1100" dirty="0">
                <a:solidFill>
                  <a:schemeClr val="accent1"/>
                </a:solidFill>
                <a:latin typeface="Arial" panose="020B0604020202020204" pitchFamily="34" charset="0"/>
                <a:cs typeface="Arial" panose="020B0604020202020204" pitchFamily="34" charset="0"/>
              </a:rPr>
              <a:t>PE-A5% consisted of 2 sessions on consecutive days followed by </a:t>
            </a:r>
          </a:p>
          <a:p>
            <a:pPr marL="0" indent="0">
              <a:spcBef>
                <a:spcPts val="0"/>
              </a:spcBef>
              <a:buNone/>
            </a:pPr>
            <a:r>
              <a:rPr lang="en-GB" sz="1100" dirty="0">
                <a:solidFill>
                  <a:schemeClr val="accent1"/>
                </a:solidFill>
                <a:latin typeface="Arial" panose="020B0604020202020204" pitchFamily="34" charset="0"/>
                <a:cs typeface="Arial" panose="020B0604020202020204" pitchFamily="34" charset="0"/>
              </a:rPr>
              <a:t>sessions every other day for a minimum of 4 to a maximum of 9 </a:t>
            </a:r>
          </a:p>
          <a:p>
            <a:pPr marL="0" indent="0">
              <a:spcBef>
                <a:spcPts val="0"/>
              </a:spcBef>
              <a:buNone/>
            </a:pPr>
            <a:r>
              <a:rPr lang="en-GB" sz="1100" dirty="0">
                <a:solidFill>
                  <a:schemeClr val="accent1"/>
                </a:solidFill>
                <a:latin typeface="Arial" panose="020B0604020202020204" pitchFamily="34" charset="0"/>
                <a:cs typeface="Arial" panose="020B0604020202020204" pitchFamily="34" charset="0"/>
              </a:rPr>
              <a:t>sessions depending on clinical response.</a:t>
            </a:r>
            <a:br>
              <a:rPr lang="en-GB" sz="1100" noProof="0" dirty="0">
                <a:latin typeface="Arial" panose="020B0604020202020204" pitchFamily="34" charset="0"/>
                <a:cs typeface="Arial" panose="020B0604020202020204" pitchFamily="34" charset="0"/>
              </a:rPr>
            </a:br>
            <a:r>
              <a:rPr lang="en-GB" sz="1100" baseline="30000" dirty="0">
                <a:solidFill>
                  <a:schemeClr val="accent1"/>
                </a:solidFill>
                <a:latin typeface="Arial" panose="020B0604020202020204" pitchFamily="34" charset="0"/>
                <a:cs typeface="Arial" panose="020B0604020202020204" pitchFamily="34" charset="0"/>
              </a:rPr>
              <a:t>‡</a:t>
            </a:r>
            <a:r>
              <a:rPr lang="en-GB" sz="1100" dirty="0">
                <a:solidFill>
                  <a:schemeClr val="accent1"/>
                </a:solidFill>
                <a:latin typeface="Arial" panose="020B0604020202020204" pitchFamily="34" charset="0"/>
                <a:cs typeface="Arial" panose="020B0604020202020204" pitchFamily="34" charset="0"/>
              </a:rPr>
              <a:t>At</a:t>
            </a:r>
            <a:r>
              <a:rPr lang="en-GB" sz="1100" dirty="0">
                <a:solidFill>
                  <a:schemeClr val="tx2"/>
                </a:solidFill>
                <a:latin typeface="Arial" panose="020B0604020202020204" pitchFamily="34" charset="0"/>
                <a:cs typeface="Arial" panose="020B0604020202020204" pitchFamily="34" charset="0"/>
              </a:rPr>
              <a:t> 72% of target patient randomization. </a:t>
            </a:r>
            <a:br>
              <a:rPr lang="en-GB" sz="11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Fernández </a:t>
            </a:r>
            <a:r>
              <a:rPr lang="en-GB" sz="1100" noProof="0" dirty="0">
                <a:solidFill>
                  <a:srgbClr val="004B87"/>
                </a:solidFill>
                <a:latin typeface="Arial" panose="020B0604020202020204" pitchFamily="34" charset="0"/>
                <a:cs typeface="Arial" panose="020B0604020202020204" pitchFamily="34" charset="0"/>
              </a:rPr>
              <a:t>J, et al. EASL 2026; LBO-002.</a:t>
            </a: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2" y="998071"/>
            <a:ext cx="4651444"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noProof="0" dirty="0">
              <a:highlight>
                <a:srgbClr val="826B6A"/>
              </a:highlight>
              <a:latin typeface="Arial" panose="020B0604020202020204" pitchFamily="34" charset="0"/>
              <a:cs typeface="Arial" panose="020B0604020202020204" pitchFamily="34" charset="0"/>
            </a:endParaRPr>
          </a:p>
          <a:p>
            <a:pPr marL="174625" indent="-174625">
              <a:lnSpc>
                <a:spcPct val="100000"/>
              </a:lnSpc>
            </a:pPr>
            <a:r>
              <a:rPr lang="en-GB" sz="1600" dirty="0">
                <a:latin typeface="Arial" panose="020B0604020202020204" pitchFamily="34" charset="0"/>
                <a:cs typeface="Arial" panose="020B0604020202020204" pitchFamily="34" charset="0"/>
              </a:rPr>
              <a:t>A</a:t>
            </a:r>
            <a:r>
              <a:rPr lang="en-GB" sz="1600" noProof="0" dirty="0">
                <a:latin typeface="Arial" panose="020B0604020202020204" pitchFamily="34" charset="0"/>
                <a:cs typeface="Arial" panose="020B0604020202020204" pitchFamily="34" charset="0"/>
              </a:rPr>
              <a:t>CLF is characterized by organ failure and high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short-term mortality</a:t>
            </a:r>
            <a:endParaRPr lang="en-GB" sz="1600" baseline="30000" noProof="0" dirty="0">
              <a:latin typeface="Arial" panose="020B0604020202020204" pitchFamily="34" charset="0"/>
              <a:cs typeface="Arial" panose="020B0604020202020204" pitchFamily="34" charset="0"/>
            </a:endParaRPr>
          </a:p>
          <a:p>
            <a:pPr marL="538163" indent="-273050">
              <a:lnSpc>
                <a:spcPct val="100000"/>
              </a:lnSpc>
              <a:buFont typeface="Engravers MT" panose="02090707080505020304" pitchFamily="18" charset="0"/>
              <a:buChar char="–"/>
            </a:pPr>
            <a:r>
              <a:rPr lang="en-GB" sz="1600" dirty="0">
                <a:latin typeface="Arial" panose="020B0604020202020204" pitchFamily="34" charset="0"/>
                <a:cs typeface="Arial" panose="020B0604020202020204" pitchFamily="34" charset="0"/>
              </a:rPr>
              <a:t>Liver transplantation is currently the only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life-saving treatment</a:t>
            </a:r>
          </a:p>
          <a:p>
            <a:pPr marL="538163" indent="-273050">
              <a:lnSpc>
                <a:spcPct val="100000"/>
              </a:lnSpc>
              <a:buFont typeface="Engravers MT" panose="02090707080505020304" pitchFamily="18" charset="0"/>
              <a:buChar char="–"/>
            </a:pPr>
            <a:r>
              <a:rPr lang="en-GB" sz="1600" dirty="0">
                <a:latin typeface="Arial" panose="020B0604020202020204" pitchFamily="34" charset="0"/>
                <a:cs typeface="Arial" panose="020B0604020202020204" pitchFamily="34" charset="0"/>
              </a:rPr>
              <a:t>Therapies to increase survival remain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an unmet need</a:t>
            </a:r>
          </a:p>
          <a:p>
            <a:pPr marL="174625" indent="-174625">
              <a:lnSpc>
                <a:spcPct val="100000"/>
              </a:lnSpc>
            </a:pPr>
            <a:r>
              <a:rPr lang="en-GB" sz="1600" noProof="0" dirty="0">
                <a:latin typeface="Arial" panose="020B0604020202020204" pitchFamily="34" charset="0"/>
                <a:cs typeface="Arial" panose="020B0604020202020204" pitchFamily="34" charset="0"/>
              </a:rPr>
              <a:t>APACHE (NCT03702920) was a Phase 3, multicentre, randomized controlled,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parallel-group, open-label trial</a:t>
            </a:r>
          </a:p>
          <a:p>
            <a:pPr marL="174625" indent="-174625">
              <a:lnSpc>
                <a:spcPct val="100000"/>
              </a:lnSpc>
            </a:pPr>
            <a:r>
              <a:rPr lang="en-GB" sz="1600" b="1" noProof="0" dirty="0">
                <a:latin typeface="Arial" panose="020B0604020202020204" pitchFamily="34" charset="0"/>
                <a:cs typeface="Arial" panose="020B0604020202020204" pitchFamily="34" charset="0"/>
              </a:rPr>
              <a:t>AIM:</a:t>
            </a:r>
            <a:r>
              <a:rPr lang="en-GB" sz="1600" noProof="0" dirty="0">
                <a:latin typeface="Arial" panose="020B0604020202020204" pitchFamily="34" charset="0"/>
                <a:cs typeface="Arial" panose="020B0604020202020204" pitchFamily="34" charset="0"/>
              </a:rPr>
              <a:t> To evaluate the safety and efficacy of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plasma exchange with Albutein 5%</a:t>
            </a:r>
            <a:r>
              <a:rPr lang="en-GB" sz="1600" baseline="30000" noProof="0" dirty="0">
                <a:latin typeface="Arial" panose="020B0604020202020204" pitchFamily="34" charset="0"/>
                <a:cs typeface="Arial" panose="020B0604020202020204" pitchFamily="34" charset="0"/>
              </a:rPr>
              <a:t>®</a:t>
            </a:r>
            <a:r>
              <a:rPr lang="en-GB" sz="1600" noProof="0" dirty="0">
                <a:latin typeface="Arial" panose="020B0604020202020204" pitchFamily="34" charset="0"/>
                <a:cs typeface="Arial" panose="020B0604020202020204" pitchFamily="34" charset="0"/>
              </a:rPr>
              <a:t> (PE-A5%) in patients with ACLF*</a:t>
            </a:r>
          </a:p>
          <a:p>
            <a:pPr>
              <a:lnSpc>
                <a:spcPct val="100000"/>
              </a:lnSpc>
            </a:pPr>
            <a:endParaRPr lang="en-GB" sz="1600" noProof="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5030604" y="1340769"/>
            <a:ext cx="0" cy="302970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826B6A"/>
                </a:highlight>
                <a:latin typeface="Arial" panose="020B0604020202020204" pitchFamily="34" charset="0"/>
                <a:cs typeface="Arial" panose="020B0604020202020204" pitchFamily="34" charset="0"/>
              </a:rPr>
              <a:t>METHODS</a:t>
            </a:r>
          </a:p>
        </p:txBody>
      </p:sp>
      <p:sp>
        <p:nvSpPr>
          <p:cNvPr id="32" name="Rectangle 31">
            <a:extLst>
              <a:ext uri="{FF2B5EF4-FFF2-40B4-BE49-F238E27FC236}">
                <a16:creationId xmlns:a16="http://schemas.microsoft.com/office/drawing/2014/main" id="{C414D941-4198-7FFF-ADEA-A12EB52DB029}"/>
              </a:ext>
            </a:extLst>
          </p:cNvPr>
          <p:cNvSpPr/>
          <p:nvPr/>
        </p:nvSpPr>
        <p:spPr>
          <a:xfrm flipH="1">
            <a:off x="6045008" y="2410301"/>
            <a:ext cx="1862478" cy="527600"/>
          </a:xfrm>
          <a:prstGeom prst="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300" b="1" noProof="0" dirty="0">
                <a:solidFill>
                  <a:schemeClr val="accent1"/>
                </a:solidFill>
                <a:latin typeface="Arial" panose="020B0604020202020204" pitchFamily="34" charset="0"/>
                <a:cs typeface="Arial" panose="020B0604020202020204" pitchFamily="34" charset="0"/>
              </a:rPr>
              <a:t>SMT + PE-A5%</a:t>
            </a:r>
            <a:r>
              <a:rPr lang="en-GB" sz="1300" b="1" baseline="30000" dirty="0">
                <a:solidFill>
                  <a:schemeClr val="accent1"/>
                </a:solidFill>
                <a:latin typeface="Arial" panose="020B0604020202020204" pitchFamily="34" charset="0"/>
                <a:cs typeface="Arial" panose="020B0604020202020204" pitchFamily="34" charset="0"/>
              </a:rPr>
              <a:t>† </a:t>
            </a:r>
            <a:r>
              <a:rPr lang="en-GB" sz="1300" noProof="0" dirty="0">
                <a:solidFill>
                  <a:schemeClr val="accent1"/>
                </a:solidFill>
                <a:latin typeface="Arial" panose="020B0604020202020204" pitchFamily="34" charset="0"/>
                <a:cs typeface="Arial" panose="020B0604020202020204" pitchFamily="34" charset="0"/>
              </a:rPr>
              <a:t>(n=135) </a:t>
            </a:r>
          </a:p>
        </p:txBody>
      </p:sp>
      <p:grpSp>
        <p:nvGrpSpPr>
          <p:cNvPr id="21" name="Group 20">
            <a:extLst>
              <a:ext uri="{FF2B5EF4-FFF2-40B4-BE49-F238E27FC236}">
                <a16:creationId xmlns:a16="http://schemas.microsoft.com/office/drawing/2014/main" id="{9A757FEE-EA54-5AA7-09E6-6BCCD97ED065}"/>
              </a:ext>
            </a:extLst>
          </p:cNvPr>
          <p:cNvGrpSpPr/>
          <p:nvPr/>
        </p:nvGrpSpPr>
        <p:grpSpPr>
          <a:xfrm>
            <a:off x="5348244" y="2985017"/>
            <a:ext cx="3516899" cy="780873"/>
            <a:chOff x="4846202" y="4647945"/>
            <a:chExt cx="3516899" cy="780873"/>
          </a:xfrm>
        </p:grpSpPr>
        <p:grpSp>
          <p:nvGrpSpPr>
            <p:cNvPr id="68" name="Group 67">
              <a:extLst>
                <a:ext uri="{FF2B5EF4-FFF2-40B4-BE49-F238E27FC236}">
                  <a16:creationId xmlns:a16="http://schemas.microsoft.com/office/drawing/2014/main" id="{B91BA346-1283-C98F-8DE4-F1216A5006F9}"/>
                </a:ext>
              </a:extLst>
            </p:cNvPr>
            <p:cNvGrpSpPr/>
            <p:nvPr/>
          </p:nvGrpSpPr>
          <p:grpSpPr>
            <a:xfrm>
              <a:off x="4846202" y="4647945"/>
              <a:ext cx="3516899" cy="780873"/>
              <a:chOff x="5575111" y="4717822"/>
              <a:chExt cx="3516899" cy="780873"/>
            </a:xfrm>
          </p:grpSpPr>
          <p:sp>
            <p:nvSpPr>
              <p:cNvPr id="70" name="Rectangle 69">
                <a:extLst>
                  <a:ext uri="{FF2B5EF4-FFF2-40B4-BE49-F238E27FC236}">
                    <a16:creationId xmlns:a16="http://schemas.microsoft.com/office/drawing/2014/main" id="{81A5D01B-5DC6-0514-4A34-8ECA3CDF7942}"/>
                  </a:ext>
                </a:extLst>
              </p:cNvPr>
              <p:cNvSpPr/>
              <p:nvPr/>
            </p:nvSpPr>
            <p:spPr>
              <a:xfrm>
                <a:off x="5901266" y="4717822"/>
                <a:ext cx="3190744" cy="780873"/>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rIns="144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Primary endpoint: </a:t>
                </a:r>
                <a:br>
                  <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br>
                <a:r>
                  <a:rPr lang="en-GB" sz="1400" noProof="0" dirty="0">
                    <a:solidFill>
                      <a:srgbClr val="004B87"/>
                    </a:solidFill>
                    <a:latin typeface="Arial" panose="020B0604020202020204" pitchFamily="34" charset="0"/>
                    <a:cs typeface="Arial" panose="020B0604020202020204" pitchFamily="34" charset="0"/>
                  </a:rPr>
                  <a:t>90-day OS with censoring on </a:t>
                </a:r>
                <a:r>
                  <a:rPr lang="en-GB" sz="1400" dirty="0">
                    <a:solidFill>
                      <a:srgbClr val="004B87"/>
                    </a:solidFill>
                    <a:latin typeface="Arial" panose="020B0604020202020204" pitchFamily="34" charset="0"/>
                    <a:cs typeface="Arial" panose="020B0604020202020204" pitchFamily="34" charset="0"/>
                  </a:rPr>
                  <a:t>liver transplantation  </a:t>
                </a:r>
              </a:p>
            </p:txBody>
          </p:sp>
          <p:sp>
            <p:nvSpPr>
              <p:cNvPr id="71" name="Oval 70">
                <a:extLst>
                  <a:ext uri="{FF2B5EF4-FFF2-40B4-BE49-F238E27FC236}">
                    <a16:creationId xmlns:a16="http://schemas.microsoft.com/office/drawing/2014/main" id="{A7E37773-260F-6DD7-167F-25C44A3B89EC}"/>
                  </a:ext>
                </a:extLst>
              </p:cNvPr>
              <p:cNvSpPr/>
              <p:nvPr/>
            </p:nvSpPr>
            <p:spPr>
              <a:xfrm>
                <a:off x="5575111" y="4777948"/>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noProof="0" dirty="0">
                  <a:latin typeface="Arial" panose="020B0604020202020204" pitchFamily="34" charset="0"/>
                  <a:cs typeface="Arial" panose="020B0604020202020204" pitchFamily="34" charset="0"/>
                </a:endParaRPr>
              </a:p>
            </p:txBody>
          </p:sp>
        </p:grpSp>
        <p:pic>
          <p:nvPicPr>
            <p:cNvPr id="72" name="Graphic 71">
              <a:extLst>
                <a:ext uri="{FF2B5EF4-FFF2-40B4-BE49-F238E27FC236}">
                  <a16:creationId xmlns:a16="http://schemas.microsoft.com/office/drawing/2014/main" id="{4077076E-FD6F-1063-957D-B0D274EDCBF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56127" y="4814449"/>
              <a:ext cx="452438" cy="452438"/>
            </a:xfrm>
            <a:prstGeom prst="rect">
              <a:avLst/>
            </a:prstGeom>
          </p:spPr>
        </p:pic>
      </p:grpSp>
      <p:grpSp>
        <p:nvGrpSpPr>
          <p:cNvPr id="95" name="Group 94">
            <a:extLst>
              <a:ext uri="{FF2B5EF4-FFF2-40B4-BE49-F238E27FC236}">
                <a16:creationId xmlns:a16="http://schemas.microsoft.com/office/drawing/2014/main" id="{AA429106-0A99-5EA5-0C1C-7D02065403F5}"/>
              </a:ext>
            </a:extLst>
          </p:cNvPr>
          <p:cNvGrpSpPr/>
          <p:nvPr/>
        </p:nvGrpSpPr>
        <p:grpSpPr>
          <a:xfrm>
            <a:off x="5348244" y="3890303"/>
            <a:ext cx="3516899" cy="1032674"/>
            <a:chOff x="5575111" y="4868266"/>
            <a:chExt cx="3516899" cy="1032674"/>
          </a:xfrm>
        </p:grpSpPr>
        <p:sp>
          <p:nvSpPr>
            <p:cNvPr id="96" name="Rectangle 95">
              <a:extLst>
                <a:ext uri="{FF2B5EF4-FFF2-40B4-BE49-F238E27FC236}">
                  <a16:creationId xmlns:a16="http://schemas.microsoft.com/office/drawing/2014/main" id="{5E45A901-E45C-78CE-D9D4-A668C05C037D}"/>
                </a:ext>
              </a:extLst>
            </p:cNvPr>
            <p:cNvSpPr/>
            <p:nvPr/>
          </p:nvSpPr>
          <p:spPr>
            <a:xfrm>
              <a:off x="5901266" y="4868266"/>
              <a:ext cx="3190744" cy="1032674"/>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tIns="108000" rIns="144000" b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Secondary </a:t>
              </a:r>
              <a:r>
                <a:rPr lang="en-GB" sz="1400" b="1" dirty="0">
                  <a:solidFill>
                    <a:srgbClr val="004B87"/>
                  </a:solidFill>
                  <a:latin typeface="Arial" panose="020B0604020202020204" pitchFamily="34" charset="0"/>
                  <a:cs typeface="Arial" panose="020B0604020202020204" pitchFamily="34" charset="0"/>
                </a:rPr>
                <a:t>endpoints:</a:t>
              </a:r>
              <a:br>
                <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b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90-day TFS, 28-day OS </a:t>
              </a:r>
            </a:p>
            <a:p>
              <a:pPr lvl="0">
                <a:defRPr/>
              </a:pPr>
              <a:r>
                <a:rPr lang="en-GB" sz="1400" b="1" dirty="0">
                  <a:solidFill>
                    <a:srgbClr val="004B87"/>
                  </a:solidFill>
                  <a:latin typeface="Arial" panose="020B0604020202020204" pitchFamily="34" charset="0"/>
                  <a:cs typeface="Arial" panose="020B0604020202020204" pitchFamily="34" charset="0"/>
                </a:rPr>
                <a:t>Exploratory endpoints:</a:t>
              </a:r>
            </a:p>
            <a:p>
              <a:pPr lvl="0">
                <a:defRPr/>
              </a:pP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ACLF grade subgroup analyses</a:t>
              </a:r>
              <a:endPar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97" name="Oval 96">
              <a:extLst>
                <a:ext uri="{FF2B5EF4-FFF2-40B4-BE49-F238E27FC236}">
                  <a16:creationId xmlns:a16="http://schemas.microsoft.com/office/drawing/2014/main" id="{DBCA2616-8995-674A-1424-E302A4078E51}"/>
                </a:ext>
              </a:extLst>
            </p:cNvPr>
            <p:cNvSpPr/>
            <p:nvPr/>
          </p:nvSpPr>
          <p:spPr>
            <a:xfrm>
              <a:off x="5575111" y="5054094"/>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noProof="0" dirty="0">
                <a:latin typeface="Arial" panose="020B0604020202020204" pitchFamily="34" charset="0"/>
                <a:cs typeface="Arial" panose="020B0604020202020204" pitchFamily="34" charset="0"/>
              </a:endParaRPr>
            </a:p>
          </p:txBody>
        </p:sp>
      </p:grpSp>
      <p:cxnSp>
        <p:nvCxnSpPr>
          <p:cNvPr id="103" name="Connector: Elbow 102">
            <a:extLst>
              <a:ext uri="{FF2B5EF4-FFF2-40B4-BE49-F238E27FC236}">
                <a16:creationId xmlns:a16="http://schemas.microsoft.com/office/drawing/2014/main" id="{433FD16A-A00D-E80D-3275-520733BD7C95}"/>
              </a:ext>
            </a:extLst>
          </p:cNvPr>
          <p:cNvCxnSpPr>
            <a:cxnSpLocks/>
            <a:stCxn id="8" idx="2"/>
            <a:endCxn id="32" idx="0"/>
          </p:cNvCxnSpPr>
          <p:nvPr/>
        </p:nvCxnSpPr>
        <p:spPr>
          <a:xfrm rot="5400000">
            <a:off x="7655605" y="1302454"/>
            <a:ext cx="428489" cy="1787204"/>
          </a:xfrm>
          <a:prstGeom prst="bentConnector3">
            <a:avLst>
              <a:gd name="adj1" fmla="val 50000"/>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C2F992A2-D86A-2F41-9874-AF96983DE5BB}"/>
              </a:ext>
            </a:extLst>
          </p:cNvPr>
          <p:cNvCxnSpPr>
            <a:cxnSpLocks/>
            <a:stCxn id="8" idx="2"/>
            <a:endCxn id="20" idx="0"/>
          </p:cNvCxnSpPr>
          <p:nvPr/>
        </p:nvCxnSpPr>
        <p:spPr>
          <a:xfrm rot="16200000" flipH="1">
            <a:off x="9443487" y="1301775"/>
            <a:ext cx="428489" cy="1788561"/>
          </a:xfrm>
          <a:prstGeom prst="bentConnector3">
            <a:avLst>
              <a:gd name="adj1" fmla="val 50000"/>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32" name="Graphic 131">
            <a:extLst>
              <a:ext uri="{FF2B5EF4-FFF2-40B4-BE49-F238E27FC236}">
                <a16:creationId xmlns:a16="http://schemas.microsoft.com/office/drawing/2014/main" id="{A6C6BD62-FD4F-5F21-1A6D-ABDF82B78D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05688" y="4166547"/>
            <a:ext cx="480186" cy="480186"/>
          </a:xfrm>
          <a:prstGeom prst="rect">
            <a:avLst/>
          </a:prstGeom>
        </p:spPr>
      </p:pic>
      <p:grpSp>
        <p:nvGrpSpPr>
          <p:cNvPr id="133" name="Group 132">
            <a:extLst>
              <a:ext uri="{FF2B5EF4-FFF2-40B4-BE49-F238E27FC236}">
                <a16:creationId xmlns:a16="http://schemas.microsoft.com/office/drawing/2014/main" id="{E2A9208D-7DD4-67D5-D024-AF5D3B92CF33}"/>
              </a:ext>
            </a:extLst>
          </p:cNvPr>
          <p:cNvGrpSpPr/>
          <p:nvPr/>
        </p:nvGrpSpPr>
        <p:grpSpPr>
          <a:xfrm>
            <a:off x="8943453" y="3089403"/>
            <a:ext cx="2547273" cy="1062081"/>
            <a:chOff x="5566047" y="5107664"/>
            <a:chExt cx="2547273" cy="1062081"/>
          </a:xfrm>
        </p:grpSpPr>
        <p:sp>
          <p:nvSpPr>
            <p:cNvPr id="134" name="Rectangle 133">
              <a:extLst>
                <a:ext uri="{FF2B5EF4-FFF2-40B4-BE49-F238E27FC236}">
                  <a16:creationId xmlns:a16="http://schemas.microsoft.com/office/drawing/2014/main" id="{ADC9AFA2-B582-2016-9AE9-C8113AC61A8C}"/>
                </a:ext>
              </a:extLst>
            </p:cNvPr>
            <p:cNvSpPr/>
            <p:nvPr/>
          </p:nvSpPr>
          <p:spPr>
            <a:xfrm>
              <a:off x="5901267" y="5107664"/>
              <a:ext cx="2212053" cy="1062081"/>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tIns="108000" rIns="180000" bIns="108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Safety:</a:t>
              </a:r>
            </a:p>
            <a:p>
              <a:pPr marL="182563" marR="0" lvl="0" indent="-182563"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noProof="0" dirty="0">
                  <a:solidFill>
                    <a:srgbClr val="004B87"/>
                  </a:solidFill>
                  <a:latin typeface="Arial" panose="020B0604020202020204" pitchFamily="34" charset="0"/>
                  <a:cs typeface="Arial" panose="020B0604020202020204" pitchFamily="34" charset="0"/>
                </a:rPr>
                <a:t>TEAEs</a:t>
              </a:r>
            </a:p>
            <a:p>
              <a:pPr marL="182563" marR="0" lvl="0" indent="-182563"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noProof="0" dirty="0">
                  <a:solidFill>
                    <a:srgbClr val="004B87"/>
                  </a:solidFill>
                  <a:latin typeface="Arial" panose="020B0604020202020204" pitchFamily="34" charset="0"/>
                  <a:cs typeface="Arial" panose="020B0604020202020204" pitchFamily="34" charset="0"/>
                </a:rPr>
                <a:t>Suspected ADRs</a:t>
              </a:r>
            </a:p>
            <a:p>
              <a:pPr marL="182563" marR="0" lvl="0" indent="-182563"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noProof="0" dirty="0">
                  <a:solidFill>
                    <a:srgbClr val="004B87"/>
                  </a:solidFill>
                  <a:latin typeface="Arial" panose="020B0604020202020204" pitchFamily="34" charset="0"/>
                  <a:cs typeface="Arial" panose="020B0604020202020204" pitchFamily="34" charset="0"/>
                </a:rPr>
                <a:t>ARs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135" name="Oval 134">
              <a:extLst>
                <a:ext uri="{FF2B5EF4-FFF2-40B4-BE49-F238E27FC236}">
                  <a16:creationId xmlns:a16="http://schemas.microsoft.com/office/drawing/2014/main" id="{F524DE53-AAEF-349D-D8A6-EA2160941F9E}"/>
                </a:ext>
              </a:extLst>
            </p:cNvPr>
            <p:cNvSpPr/>
            <p:nvPr/>
          </p:nvSpPr>
          <p:spPr>
            <a:xfrm>
              <a:off x="5566047" y="5292385"/>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noProof="0" dirty="0">
                <a:latin typeface="Arial" panose="020B0604020202020204" pitchFamily="34" charset="0"/>
                <a:cs typeface="Arial" panose="020B0604020202020204" pitchFamily="34" charset="0"/>
              </a:endParaRPr>
            </a:p>
          </p:txBody>
        </p:sp>
      </p:grpSp>
      <p:pic>
        <p:nvPicPr>
          <p:cNvPr id="138" name="Graphic 137">
            <a:extLst>
              <a:ext uri="{FF2B5EF4-FFF2-40B4-BE49-F238E27FC236}">
                <a16:creationId xmlns:a16="http://schemas.microsoft.com/office/drawing/2014/main" id="{2DA551FD-7A24-A71A-BC11-05198316CAB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33824" y="3374004"/>
            <a:ext cx="489697" cy="489697"/>
          </a:xfrm>
          <a:prstGeom prst="rect">
            <a:avLst/>
          </a:prstGeom>
        </p:spPr>
      </p:pic>
      <p:pic>
        <p:nvPicPr>
          <p:cNvPr id="148" name="Graphic 147">
            <a:extLst>
              <a:ext uri="{FF2B5EF4-FFF2-40B4-BE49-F238E27FC236}">
                <a16:creationId xmlns:a16="http://schemas.microsoft.com/office/drawing/2014/main" id="{93ACDBDB-A4D7-6ABB-5895-F17565ADA7A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91777" y="5212054"/>
            <a:ext cx="715709" cy="715709"/>
          </a:xfrm>
          <a:prstGeom prst="rect">
            <a:avLst/>
          </a:prstGeom>
        </p:spPr>
      </p:pic>
      <p:sp>
        <p:nvSpPr>
          <p:cNvPr id="149" name="Rectangle 148">
            <a:extLst>
              <a:ext uri="{FF2B5EF4-FFF2-40B4-BE49-F238E27FC236}">
                <a16:creationId xmlns:a16="http://schemas.microsoft.com/office/drawing/2014/main" id="{8329A682-6F1A-9F02-7600-05F0EA2D9DC3}"/>
              </a:ext>
            </a:extLst>
          </p:cNvPr>
          <p:cNvSpPr/>
          <p:nvPr/>
        </p:nvSpPr>
        <p:spPr>
          <a:xfrm>
            <a:off x="7996419" y="5104885"/>
            <a:ext cx="2452413" cy="9032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b="1" noProof="0" dirty="0">
                <a:solidFill>
                  <a:schemeClr val="tx2"/>
                </a:solidFill>
                <a:latin typeface="Arial" panose="020B0604020202020204" pitchFamily="34" charset="0"/>
                <a:cs typeface="Arial" panose="020B0604020202020204" pitchFamily="34" charset="0"/>
              </a:rPr>
              <a:t>The study was terminated early for non-clinical reasons</a:t>
            </a:r>
            <a:r>
              <a:rPr lang="en-GB" sz="1600" b="1" baseline="30000" dirty="0">
                <a:solidFill>
                  <a:schemeClr val="accent1"/>
                </a:solidFill>
                <a:latin typeface="Arial" panose="020B0604020202020204" pitchFamily="34" charset="0"/>
                <a:cs typeface="Arial" panose="020B0604020202020204" pitchFamily="34" charset="0"/>
              </a:rPr>
              <a:t>‡</a:t>
            </a:r>
            <a:r>
              <a:rPr lang="en-GB" sz="1600" b="1" noProof="0" dirty="0">
                <a:solidFill>
                  <a:schemeClr val="tx2"/>
                </a:solidFill>
                <a:latin typeface="Arial" panose="020B0604020202020204" pitchFamily="34" charset="0"/>
                <a:cs typeface="Arial" panose="020B0604020202020204" pitchFamily="34" charset="0"/>
              </a:rPr>
              <a:t> </a:t>
            </a:r>
          </a:p>
        </p:txBody>
      </p:sp>
      <p:sp>
        <p:nvSpPr>
          <p:cNvPr id="3" name="Oval 2">
            <a:extLst>
              <a:ext uri="{FF2B5EF4-FFF2-40B4-BE49-F238E27FC236}">
                <a16:creationId xmlns:a16="http://schemas.microsoft.com/office/drawing/2014/main" id="{3C792C1F-D3E2-CFDC-DACC-25F10FD030E5}"/>
              </a:ext>
            </a:extLst>
          </p:cNvPr>
          <p:cNvSpPr/>
          <p:nvPr/>
        </p:nvSpPr>
        <p:spPr>
          <a:xfrm>
            <a:off x="8583453" y="2050301"/>
            <a:ext cx="360000" cy="36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300" b="1" dirty="0">
                <a:solidFill>
                  <a:schemeClr val="bg1"/>
                </a:solidFill>
                <a:latin typeface="Arial" panose="020B0604020202020204" pitchFamily="34" charset="0"/>
                <a:cs typeface="Arial" panose="020B0604020202020204" pitchFamily="34" charset="0"/>
              </a:rPr>
              <a:t>R</a:t>
            </a:r>
          </a:p>
        </p:txBody>
      </p:sp>
      <p:sp>
        <p:nvSpPr>
          <p:cNvPr id="8" name="Rectangle 7">
            <a:extLst>
              <a:ext uri="{FF2B5EF4-FFF2-40B4-BE49-F238E27FC236}">
                <a16:creationId xmlns:a16="http://schemas.microsoft.com/office/drawing/2014/main" id="{E99784AD-AAAE-927C-C21F-FEFFB7E03018}"/>
              </a:ext>
            </a:extLst>
          </p:cNvPr>
          <p:cNvSpPr/>
          <p:nvPr/>
        </p:nvSpPr>
        <p:spPr>
          <a:xfrm>
            <a:off x="6884844" y="1475610"/>
            <a:ext cx="3757214" cy="506202"/>
          </a:xfrm>
          <a:prstGeom prst="rect">
            <a:avLst/>
          </a:prstGeom>
          <a:noFill/>
          <a:ln w="12700">
            <a:solidFill>
              <a:srgbClr val="826B6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GB" sz="1400" dirty="0">
                <a:solidFill>
                  <a:schemeClr val="tx1"/>
                </a:solidFill>
                <a:latin typeface="Arial" panose="020B0604020202020204" pitchFamily="34" charset="0"/>
                <a:cs typeface="Arial" panose="020B0604020202020204" pitchFamily="34" charset="0"/>
              </a:rPr>
              <a:t>Patients with ACLF from 29 centres worldwide</a:t>
            </a:r>
            <a:br>
              <a:rPr lang="en-GB" sz="1400" b="1" noProof="0" dirty="0">
                <a:solidFill>
                  <a:schemeClr val="tx1"/>
                </a:solidFill>
                <a:latin typeface="Arial" panose="020B0604020202020204" pitchFamily="34" charset="0"/>
                <a:cs typeface="Arial" panose="020B0604020202020204" pitchFamily="34" charset="0"/>
              </a:rPr>
            </a:br>
            <a:r>
              <a:rPr lang="en-GB" sz="1400" b="1" noProof="0" dirty="0">
                <a:solidFill>
                  <a:schemeClr val="tx1"/>
                </a:solidFill>
                <a:latin typeface="Arial" panose="020B0604020202020204" pitchFamily="34" charset="0"/>
                <a:cs typeface="Arial" panose="020B0604020202020204" pitchFamily="34" charset="0"/>
              </a:rPr>
              <a:t>(N=</a:t>
            </a:r>
            <a:r>
              <a:rPr lang="en-GB" sz="1400" b="1" dirty="0">
                <a:solidFill>
                  <a:schemeClr val="tx1"/>
                </a:solidFill>
                <a:latin typeface="Arial" panose="020B0604020202020204" pitchFamily="34" charset="0"/>
                <a:cs typeface="Arial" panose="020B0604020202020204" pitchFamily="34" charset="0"/>
              </a:rPr>
              <a:t>274</a:t>
            </a:r>
            <a:r>
              <a:rPr lang="en-GB" sz="1400" b="1" noProof="0" dirty="0">
                <a:solidFill>
                  <a:schemeClr val="tx1"/>
                </a:solidFill>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347FE28C-B5D2-9607-6EEB-08219FD315FB}"/>
              </a:ext>
            </a:extLst>
          </p:cNvPr>
          <p:cNvSpPr/>
          <p:nvPr/>
        </p:nvSpPr>
        <p:spPr>
          <a:xfrm flipH="1">
            <a:off x="9620773" y="2410301"/>
            <a:ext cx="1862478" cy="527600"/>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bg1"/>
                </a:solidFill>
                <a:latin typeface="Arial" panose="020B0604020202020204" pitchFamily="34" charset="0"/>
                <a:cs typeface="Arial" panose="020B0604020202020204" pitchFamily="34" charset="0"/>
              </a:rPr>
              <a:t>SMT </a:t>
            </a:r>
            <a:br>
              <a:rPr lang="en-GB" sz="1300" b="1" noProof="0" dirty="0">
                <a:solidFill>
                  <a:schemeClr val="bg1"/>
                </a:solidFill>
                <a:latin typeface="Arial" panose="020B0604020202020204" pitchFamily="34" charset="0"/>
                <a:cs typeface="Arial" panose="020B0604020202020204" pitchFamily="34" charset="0"/>
              </a:rPr>
            </a:br>
            <a:r>
              <a:rPr lang="en-GB" sz="1300" noProof="0" dirty="0">
                <a:solidFill>
                  <a:schemeClr val="bg1"/>
                </a:solidFill>
                <a:latin typeface="Arial" panose="020B0604020202020204" pitchFamily="34" charset="0"/>
                <a:cs typeface="Arial" panose="020B0604020202020204" pitchFamily="34" charset="0"/>
              </a:rPr>
              <a:t>(n=139) </a:t>
            </a:r>
          </a:p>
        </p:txBody>
      </p:sp>
      <p:pic>
        <p:nvPicPr>
          <p:cNvPr id="9" name="Picture 8">
            <a:hlinkClick r:id="rId7" action="ppaction://hlinksldjump"/>
            <a:extLst>
              <a:ext uri="{FF2B5EF4-FFF2-40B4-BE49-F238E27FC236}">
                <a16:creationId xmlns:a16="http://schemas.microsoft.com/office/drawing/2014/main" id="{CEEA7B1C-79AB-84E9-A9F1-A2788FB70E02}"/>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93897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1AECE98C-0467-48E4-873E-76BE29155FF3}"/>
              </a:ext>
            </a:extLst>
          </p:cNvPr>
          <p:cNvSpPr/>
          <p:nvPr/>
        </p:nvSpPr>
        <p:spPr>
          <a:xfrm>
            <a:off x="7424477" y="1089497"/>
            <a:ext cx="3486624" cy="1826825"/>
          </a:xfrm>
          <a:prstGeom prst="roundRect">
            <a:avLst>
              <a:gd name="adj" fmla="val 14638"/>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300" dirty="0">
              <a:solidFill>
                <a:schemeClr val="accent1"/>
              </a:solidFill>
              <a:latin typeface="Arial" panose="020B0604020202020204" pitchFamily="34" charset="0"/>
              <a:cs typeface="Arial" panose="020B0604020202020204" pitchFamily="34" charset="0"/>
            </a:endParaRPr>
          </a:p>
        </p:txBody>
      </p:sp>
      <p:graphicFrame>
        <p:nvGraphicFramePr>
          <p:cNvPr id="25" name="Table 24">
            <a:extLst>
              <a:ext uri="{FF2B5EF4-FFF2-40B4-BE49-F238E27FC236}">
                <a16:creationId xmlns:a16="http://schemas.microsoft.com/office/drawing/2014/main" id="{283267F3-53D2-99BB-F4F9-0A6A7E940882}"/>
              </a:ext>
            </a:extLst>
          </p:cNvPr>
          <p:cNvGraphicFramePr>
            <a:graphicFrameLocks noGrp="1"/>
          </p:cNvGraphicFramePr>
          <p:nvPr>
            <p:extLst>
              <p:ext uri="{D42A27DB-BD31-4B8C-83A1-F6EECF244321}">
                <p14:modId xmlns:p14="http://schemas.microsoft.com/office/powerpoint/2010/main" val="2266196357"/>
              </p:ext>
            </p:extLst>
          </p:nvPr>
        </p:nvGraphicFramePr>
        <p:xfrm>
          <a:off x="307574" y="2648825"/>
          <a:ext cx="5835431" cy="2842708"/>
        </p:xfrm>
        <a:graphic>
          <a:graphicData uri="http://schemas.openxmlformats.org/drawingml/2006/table">
            <a:tbl>
              <a:tblPr firstRow="1" bandRow="1">
                <a:tableStyleId>{5C22544A-7EE6-4342-B048-85BDC9FD1C3A}</a:tableStyleId>
              </a:tblPr>
              <a:tblGrid>
                <a:gridCol w="1942914">
                  <a:extLst>
                    <a:ext uri="{9D8B030D-6E8A-4147-A177-3AD203B41FA5}">
                      <a16:colId xmlns:a16="http://schemas.microsoft.com/office/drawing/2014/main" val="4268344248"/>
                    </a:ext>
                  </a:extLst>
                </a:gridCol>
                <a:gridCol w="1770794">
                  <a:extLst>
                    <a:ext uri="{9D8B030D-6E8A-4147-A177-3AD203B41FA5}">
                      <a16:colId xmlns:a16="http://schemas.microsoft.com/office/drawing/2014/main" val="476145063"/>
                    </a:ext>
                  </a:extLst>
                </a:gridCol>
                <a:gridCol w="1353004">
                  <a:extLst>
                    <a:ext uri="{9D8B030D-6E8A-4147-A177-3AD203B41FA5}">
                      <a16:colId xmlns:a16="http://schemas.microsoft.com/office/drawing/2014/main" val="924307928"/>
                    </a:ext>
                  </a:extLst>
                </a:gridCol>
                <a:gridCol w="768719">
                  <a:extLst>
                    <a:ext uri="{9D8B030D-6E8A-4147-A177-3AD203B41FA5}">
                      <a16:colId xmlns:a16="http://schemas.microsoft.com/office/drawing/2014/main" val="2552836157"/>
                    </a:ext>
                  </a:extLst>
                </a:gridCol>
              </a:tblGrid>
              <a:tr h="113207">
                <a:tc>
                  <a:txBody>
                    <a:bodyPr/>
                    <a:lstStyle/>
                    <a:p>
                      <a:pPr algn="l"/>
                      <a:r>
                        <a:rPr lang="en-NZ" sz="1300" kern="1200" dirty="0">
                          <a:solidFill>
                            <a:schemeClr val="accent5"/>
                          </a:solidFill>
                          <a:latin typeface="Arial" panose="020B0604020202020204" pitchFamily="34" charset="0"/>
                          <a:ea typeface="+mn-ea"/>
                          <a:cs typeface="Arial" panose="020B0604020202020204" pitchFamily="34" charset="0"/>
                        </a:rPr>
                        <a:t>Endpoint</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1" dirty="0">
                          <a:solidFill>
                            <a:schemeClr val="accent1"/>
                          </a:solidFill>
                          <a:latin typeface="Arial" panose="020B0604020202020204" pitchFamily="34" charset="0"/>
                          <a:cs typeface="Arial" panose="020B0604020202020204" pitchFamily="34" charset="0"/>
                        </a:rPr>
                        <a:t>HR (95%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1" dirty="0">
                          <a:solidFill>
                            <a:schemeClr val="accent1"/>
                          </a:solidFill>
                          <a:latin typeface="Arial" panose="020B0604020202020204" pitchFamily="34" charset="0"/>
                          <a:cs typeface="Arial" panose="020B0604020202020204" pitchFamily="34" charset="0"/>
                        </a:rPr>
                        <a:t>p value </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244778">
                <a:tc>
                  <a:txBody>
                    <a:bodyPr/>
                    <a:lstStyle/>
                    <a:p>
                      <a:pPr algn="l"/>
                      <a:r>
                        <a:rPr lang="en-NZ" sz="1200" b="1" dirty="0">
                          <a:solidFill>
                            <a:schemeClr val="accent1"/>
                          </a:solidFill>
                          <a:latin typeface="Arial" panose="020B0604020202020204" pitchFamily="34" charset="0"/>
                          <a:cs typeface="Arial" panose="020B0604020202020204" pitchFamily="34" charset="0"/>
                        </a:rPr>
                        <a:t>90-day OS</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5205300"/>
                  </a:ext>
                </a:extLst>
              </a:tr>
              <a:tr h="251209">
                <a:tc>
                  <a:txBody>
                    <a:bodyPr/>
                    <a:lstStyle/>
                    <a:p>
                      <a:pPr marL="92075" indent="0" algn="l"/>
                      <a:r>
                        <a:rPr lang="en-NZ" sz="1200" b="0" dirty="0">
                          <a:solidFill>
                            <a:schemeClr val="accent1"/>
                          </a:solidFill>
                          <a:latin typeface="Arial" panose="020B0604020202020204" pitchFamily="34" charset="0"/>
                          <a:cs typeface="Arial" panose="020B0604020202020204" pitchFamily="34" charset="0"/>
                        </a:rPr>
                        <a:t>All grades</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0.65 (0.45–0.94)</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dirty="0">
                          <a:solidFill>
                            <a:schemeClr val="accent1"/>
                          </a:solidFill>
                          <a:latin typeface="Arial" panose="020B0604020202020204" pitchFamily="34" charset="0"/>
                          <a:cs typeface="Arial" panose="020B0604020202020204" pitchFamily="34" charset="0"/>
                        </a:rPr>
                        <a:t>0.021</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488032"/>
                  </a:ext>
                </a:extLst>
              </a:tr>
              <a:tr h="231112">
                <a:tc>
                  <a:txBody>
                    <a:bodyPr/>
                    <a:lstStyle/>
                    <a:p>
                      <a:pPr marL="92075" indent="0" algn="l"/>
                      <a:r>
                        <a:rPr lang="en-NZ" sz="1200" b="0" dirty="0">
                          <a:solidFill>
                            <a:schemeClr val="tx2"/>
                          </a:solidFill>
                          <a:latin typeface="Arial" panose="020B0604020202020204" pitchFamily="34" charset="0"/>
                          <a:cs typeface="Arial" panose="020B0604020202020204" pitchFamily="34" charset="0"/>
                        </a:rPr>
                        <a:t>Grade 1b</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dirty="0">
                          <a:solidFill>
                            <a:schemeClr val="tx2"/>
                          </a:solidFill>
                          <a:latin typeface="Arial" panose="020B0604020202020204" pitchFamily="34" charset="0"/>
                          <a:cs typeface="Arial" panose="020B0604020202020204" pitchFamily="34" charset="0"/>
                        </a:rPr>
                        <a:t>0.73 (0.27–2.02)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dirty="0">
                          <a:solidFill>
                            <a:schemeClr val="tx2"/>
                          </a:solidFill>
                          <a:latin typeface="Arial" panose="020B0604020202020204" pitchFamily="34" charset="0"/>
                          <a:cs typeface="Arial" panose="020B0604020202020204" pitchFamily="34" charset="0"/>
                        </a:rPr>
                        <a:t>NR</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194315"/>
                  </a:ext>
                </a:extLst>
              </a:tr>
              <a:tr h="273927">
                <a:tc>
                  <a:txBody>
                    <a:bodyPr/>
                    <a:lstStyle/>
                    <a:p>
                      <a:pPr marL="92075" indent="0" algn="l"/>
                      <a:r>
                        <a:rPr lang="en-NZ" sz="1200" b="0" dirty="0">
                          <a:solidFill>
                            <a:schemeClr val="tx2"/>
                          </a:solidFill>
                          <a:latin typeface="Arial" panose="020B0604020202020204" pitchFamily="34" charset="0"/>
                          <a:cs typeface="Arial" panose="020B0604020202020204" pitchFamily="34" charset="0"/>
                        </a:rPr>
                        <a:t>Grade 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0.55 (0.34–0.90)</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NR</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320373"/>
                  </a:ext>
                </a:extLst>
              </a:tr>
              <a:tr h="273927">
                <a:tc>
                  <a:txBody>
                    <a:bodyPr/>
                    <a:lstStyle/>
                    <a:p>
                      <a:pPr marL="92075" indent="0" algn="l"/>
                      <a:r>
                        <a:rPr lang="en-NZ" sz="1200" b="0" dirty="0">
                          <a:solidFill>
                            <a:schemeClr val="tx2"/>
                          </a:solidFill>
                          <a:latin typeface="Arial" panose="020B0604020202020204" pitchFamily="34" charset="0"/>
                          <a:cs typeface="Arial" panose="020B0604020202020204" pitchFamily="34" charset="0"/>
                        </a:rPr>
                        <a:t>Grade 3a</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0.83 (0.43–1.59) </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NR</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021282"/>
                  </a:ext>
                </a:extLst>
              </a:tr>
              <a:tr h="273927">
                <a:tc>
                  <a:txBody>
                    <a:bodyPr/>
                    <a:lstStyle/>
                    <a:p>
                      <a:pPr algn="l"/>
                      <a:r>
                        <a:rPr lang="en-NZ" sz="1200" b="1" dirty="0">
                          <a:solidFill>
                            <a:schemeClr val="accent1"/>
                          </a:solidFill>
                          <a:latin typeface="Arial" panose="020B0604020202020204" pitchFamily="34" charset="0"/>
                          <a:cs typeface="Arial" panose="020B0604020202020204" pitchFamily="34" charset="0"/>
                        </a:rPr>
                        <a:t>28-day OS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006315"/>
                  </a:ext>
                </a:extLst>
              </a:tr>
              <a:tr h="273927">
                <a:tc>
                  <a:txBody>
                    <a:bodyPr/>
                    <a:lstStyle/>
                    <a:p>
                      <a:pPr marL="92075" indent="0" algn="l"/>
                      <a:r>
                        <a:rPr lang="en-NZ" sz="1200" b="0" dirty="0">
                          <a:solidFill>
                            <a:schemeClr val="tx2"/>
                          </a:solidFill>
                          <a:latin typeface="Arial" panose="020B0604020202020204" pitchFamily="34" charset="0"/>
                          <a:cs typeface="Arial" panose="020B0604020202020204" pitchFamily="34" charset="0"/>
                        </a:rPr>
                        <a:t>All grades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0.67 (0.44–1.01)</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0.06</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07431"/>
                  </a:ext>
                </a:extLst>
              </a:tr>
              <a:tr h="27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solidFill>
                            <a:schemeClr val="accent1"/>
                          </a:solidFill>
                          <a:latin typeface="Arial" panose="020B0604020202020204" pitchFamily="34" charset="0"/>
                          <a:cs typeface="Arial" panose="020B0604020202020204" pitchFamily="34" charset="0"/>
                        </a:rPr>
                        <a:t>90-day </a:t>
                      </a:r>
                      <a:r>
                        <a:rPr lang="en-NZ" sz="1200" b="1" kern="1200" dirty="0">
                          <a:solidFill>
                            <a:schemeClr val="accent1"/>
                          </a:solidFill>
                          <a:latin typeface="Arial" panose="020B0604020202020204" pitchFamily="34" charset="0"/>
                          <a:ea typeface="+mn-ea"/>
                          <a:cs typeface="Arial" panose="020B0604020202020204" pitchFamily="34" charset="0"/>
                        </a:rPr>
                        <a:t>TFS</a:t>
                      </a:r>
                      <a:endParaRPr lang="en-NZ" sz="1200" b="1" kern="1200" baseline="30000" dirty="0">
                        <a:solidFill>
                          <a:schemeClr val="accent1"/>
                        </a:solidFill>
                        <a:latin typeface="Arial" panose="020B0604020202020204" pitchFamily="34" charset="0"/>
                        <a:ea typeface="+mn-ea"/>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0501916"/>
                  </a:ext>
                </a:extLst>
              </a:tr>
              <a:tr h="273927">
                <a:tc>
                  <a:txBody>
                    <a:bodyPr/>
                    <a:lstStyle/>
                    <a:p>
                      <a:pPr marL="92075" indent="0" algn="l"/>
                      <a:r>
                        <a:rPr lang="en-NZ" sz="1200" b="0" dirty="0">
                          <a:solidFill>
                            <a:schemeClr val="accent1"/>
                          </a:solidFill>
                          <a:latin typeface="Arial" panose="020B0604020202020204" pitchFamily="34" charset="0"/>
                          <a:cs typeface="Arial" panose="020B0604020202020204" pitchFamily="34" charset="0"/>
                        </a:rPr>
                        <a:t>All grades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b="0" dirty="0">
                          <a:solidFill>
                            <a:schemeClr val="accent1"/>
                          </a:solidFill>
                          <a:latin typeface="Arial" panose="020B0604020202020204" pitchFamily="34" charset="0"/>
                          <a:cs typeface="Arial" panose="020B0604020202020204" pitchFamily="34" charset="0"/>
                        </a:rPr>
                        <a:t>0.83 (0.62–1.12)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0.22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5615398"/>
                  </a:ext>
                </a:extLst>
              </a:tr>
              <a:tr h="273927">
                <a:tc>
                  <a:txBody>
                    <a:bodyPr/>
                    <a:lstStyle/>
                    <a:p>
                      <a:pPr algn="l"/>
                      <a:endParaRPr lang="en-NZ" sz="1200" b="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tx2"/>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6259425"/>
                  </a:ext>
                </a:extLst>
              </a:tr>
            </a:tbl>
          </a:graphicData>
        </a:graphic>
      </p:graphicFrame>
      <p:sp>
        <p:nvSpPr>
          <p:cNvPr id="9" name="Content Placeholder 2">
            <a:extLst>
              <a:ext uri="{FF2B5EF4-FFF2-40B4-BE49-F238E27FC236}">
                <a16:creationId xmlns:a16="http://schemas.microsoft.com/office/drawing/2014/main" id="{9A6E5A45-8643-D3FA-9141-1FA212F9BA69}"/>
              </a:ext>
            </a:extLst>
          </p:cNvPr>
          <p:cNvSpPr txBox="1">
            <a:spLocks/>
          </p:cNvSpPr>
          <p:nvPr/>
        </p:nvSpPr>
        <p:spPr>
          <a:xfrm>
            <a:off x="6238314" y="4117915"/>
            <a:ext cx="5704812" cy="220570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CONCLUSIONS</a:t>
            </a:r>
            <a:endParaRPr lang="en-US" sz="2000" dirty="0">
              <a:highlight>
                <a:srgbClr val="826B6A"/>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In APACHE, SMT + PE-A5% significantly increased 90-day OS compared to SMT in ACLF patients, with a numerically greater benefit in </a:t>
            </a:r>
            <a:r>
              <a:rPr lang="en-US" sz="1600" dirty="0" err="1">
                <a:latin typeface="Arial" panose="020B0604020202020204" pitchFamily="34" charset="0"/>
                <a:cs typeface="Arial" panose="020B0604020202020204" pitchFamily="34" charset="0"/>
              </a:rPr>
              <a:t>ACLF</a:t>
            </a:r>
            <a:r>
              <a:rPr lang="en-US" sz="1600" dirty="0">
                <a:latin typeface="Arial" panose="020B0604020202020204" pitchFamily="34" charset="0"/>
                <a:cs typeface="Arial" panose="020B0604020202020204" pitchFamily="34" charset="0"/>
              </a:rPr>
              <a:t> Grade 2</a:t>
            </a:r>
          </a:p>
          <a:p>
            <a:pPr>
              <a:lnSpc>
                <a:spcPct val="100000"/>
              </a:lnSpc>
            </a:pPr>
            <a:r>
              <a:rPr lang="en-US" sz="1600" dirty="0">
                <a:latin typeface="Arial" panose="020B0604020202020204" pitchFamily="34" charset="0"/>
                <a:cs typeface="Arial" panose="020B0604020202020204" pitchFamily="34" charset="0"/>
              </a:rPr>
              <a:t>TEAEs reflected known safety risks for PE-A5%</a:t>
            </a:r>
          </a:p>
          <a:p>
            <a:pPr>
              <a:lnSpc>
                <a:spcPct val="100000"/>
              </a:lnSpc>
            </a:pPr>
            <a:r>
              <a:rPr lang="en-US" sz="1600" dirty="0">
                <a:latin typeface="Arial" panose="020B0604020202020204" pitchFamily="34" charset="0"/>
                <a:cs typeface="Arial" panose="020B0604020202020204" pitchFamily="34" charset="0"/>
              </a:rPr>
              <a:t>APACHE demonstrated a favourable benefit-risk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profile for treatment of ACLF with SMT + PE-A5%</a:t>
            </a:r>
          </a:p>
        </p:txBody>
      </p:sp>
      <p:cxnSp>
        <p:nvCxnSpPr>
          <p:cNvPr id="10" name="Straight Connector 9">
            <a:extLst>
              <a:ext uri="{FF2B5EF4-FFF2-40B4-BE49-F238E27FC236}">
                <a16:creationId xmlns:a16="http://schemas.microsoft.com/office/drawing/2014/main" id="{9D79DD8D-FCC3-AC52-FD14-463087F29740}"/>
              </a:ext>
            </a:extLst>
          </p:cNvPr>
          <p:cNvCxnSpPr>
            <a:cxnSpLocks/>
          </p:cNvCxnSpPr>
          <p:nvPr/>
        </p:nvCxnSpPr>
        <p:spPr>
          <a:xfrm>
            <a:off x="6158138" y="4106118"/>
            <a:ext cx="15133" cy="241634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6AE89BA1-AC7F-D0F0-BFF0-F272E51D8B0A}"/>
              </a:ext>
            </a:extLst>
          </p:cNvPr>
          <p:cNvSpPr txBox="1">
            <a:spLocks/>
          </p:cNvSpPr>
          <p:nvPr/>
        </p:nvSpPr>
        <p:spPr>
          <a:xfrm>
            <a:off x="425752" y="998070"/>
            <a:ext cx="5670247" cy="13370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RESULTS</a:t>
            </a:r>
          </a:p>
          <a:p>
            <a:pPr>
              <a:lnSpc>
                <a:spcPct val="100000"/>
              </a:lnSpc>
            </a:pPr>
            <a:r>
              <a:rPr lang="en-US" sz="1600" dirty="0">
                <a:solidFill>
                  <a:schemeClr val="tx2"/>
                </a:solidFill>
                <a:latin typeface="Arial" panose="020B0604020202020204" pitchFamily="34" charset="0"/>
                <a:cs typeface="Arial" panose="020B0604020202020204" pitchFamily="34" charset="0"/>
              </a:rPr>
              <a:t>Baseline characteristics were balanced </a:t>
            </a:r>
          </a:p>
          <a:p>
            <a:pPr>
              <a:lnSpc>
                <a:spcPct val="100000"/>
              </a:lnSpc>
            </a:pPr>
            <a:r>
              <a:rPr lang="en-US" sz="1600" dirty="0">
                <a:solidFill>
                  <a:schemeClr val="tx2"/>
                </a:solidFill>
                <a:latin typeface="Arial" panose="020B0604020202020204" pitchFamily="34" charset="0"/>
                <a:cs typeface="Arial" panose="020B0604020202020204" pitchFamily="34" charset="0"/>
              </a:rPr>
              <a:t>The median number of PE-A5% sessions a patient underwent was 4</a:t>
            </a:r>
          </a:p>
        </p:txBody>
      </p:sp>
      <p:sp>
        <p:nvSpPr>
          <p:cNvPr id="7" name="Title 1">
            <a:extLst>
              <a:ext uri="{FF2B5EF4-FFF2-40B4-BE49-F238E27FC236}">
                <a16:creationId xmlns:a16="http://schemas.microsoft.com/office/drawing/2014/main" id="{B70DF86D-7C74-9362-D096-C6995BD6F489}"/>
              </a:ext>
            </a:extLst>
          </p:cNvPr>
          <p:cNvSpPr>
            <a:spLocks noGrp="1"/>
          </p:cNvSpPr>
          <p:nvPr>
            <p:ph type="title"/>
          </p:nvPr>
        </p:nvSpPr>
        <p:spPr>
          <a:xfrm>
            <a:off x="838200" y="-106179"/>
            <a:ext cx="10515600" cy="838947"/>
          </a:xfrm>
        </p:spPr>
        <p:txBody>
          <a:bodyPr>
            <a:noAutofit/>
          </a:bodyPr>
          <a:lstStyle/>
          <a:p>
            <a:r>
              <a:rPr lang="en-GB" dirty="0">
                <a:latin typeface="Arial" panose="020B0604020202020204" pitchFamily="34" charset="0"/>
                <a:cs typeface="Arial" panose="020B0604020202020204" pitchFamily="34" charset="0"/>
              </a:rPr>
              <a:t>Plasma exchange with albumin 5% significantly increases 90-day OS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acute-on-chronic liver failure: Topline results of the APACHE trial</a:t>
            </a: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BD875E34-9463-B9D9-E370-ADC081AEA9F1}"/>
              </a:ext>
            </a:extLst>
          </p:cNvPr>
          <p:cNvCxnSpPr>
            <a:cxnSpLocks/>
          </p:cNvCxnSpPr>
          <p:nvPr/>
        </p:nvCxnSpPr>
        <p:spPr>
          <a:xfrm>
            <a:off x="6158138" y="4106118"/>
            <a:ext cx="546928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665781D5-AA9A-1066-037D-6DFA26031BB2}"/>
              </a:ext>
            </a:extLst>
          </p:cNvPr>
          <p:cNvSpPr txBox="1">
            <a:spLocks/>
          </p:cNvSpPr>
          <p:nvPr/>
        </p:nvSpPr>
        <p:spPr>
          <a:xfrm>
            <a:off x="190498" y="6289675"/>
            <a:ext cx="10741661"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latin typeface="Arial" panose="020B0604020202020204" pitchFamily="34" charset="0"/>
                <a:cs typeface="Arial" panose="020B0604020202020204" pitchFamily="34" charset="0"/>
              </a:rPr>
            </a:br>
            <a:br>
              <a:rPr lang="en-GB" sz="10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Fernández </a:t>
            </a:r>
            <a:r>
              <a:rPr lang="en-GB" sz="1100" noProof="0" dirty="0">
                <a:solidFill>
                  <a:srgbClr val="004B87"/>
                </a:solidFill>
                <a:latin typeface="Arial" panose="020B0604020202020204" pitchFamily="34" charset="0"/>
                <a:cs typeface="Arial" panose="020B0604020202020204" pitchFamily="34" charset="0"/>
              </a:rPr>
              <a:t>J, et al. EASL 2026; LBO-002.</a:t>
            </a:r>
            <a:endParaRPr lang="en-GB" sz="1000" noProof="0" dirty="0">
              <a:solidFill>
                <a:srgbClr val="004B87"/>
              </a:solidFill>
              <a:latin typeface="Arial" panose="020B0604020202020204" pitchFamily="34" charset="0"/>
              <a:cs typeface="Arial" panose="020B0604020202020204" pitchFamily="34" charset="0"/>
            </a:endParaRPr>
          </a:p>
        </p:txBody>
      </p:sp>
      <p:graphicFrame>
        <p:nvGraphicFramePr>
          <p:cNvPr id="21" name="Chart 20">
            <a:extLst>
              <a:ext uri="{FF2B5EF4-FFF2-40B4-BE49-F238E27FC236}">
                <a16:creationId xmlns:a16="http://schemas.microsoft.com/office/drawing/2014/main" id="{315ACBF9-D2EF-C9A4-E6BF-6BA2C6D8F382}"/>
              </a:ext>
            </a:extLst>
          </p:cNvPr>
          <p:cNvGraphicFramePr/>
          <p:nvPr/>
        </p:nvGraphicFramePr>
        <p:xfrm>
          <a:off x="1211966" y="2538939"/>
          <a:ext cx="2866487" cy="3026518"/>
        </p:xfrm>
        <a:graphic>
          <a:graphicData uri="http://schemas.openxmlformats.org/drawingml/2006/chart">
            <c:chart xmlns:c="http://schemas.openxmlformats.org/drawingml/2006/chart" xmlns:r="http://schemas.openxmlformats.org/officeDocument/2006/relationships" r:id="rId3"/>
          </a:graphicData>
        </a:graphic>
      </p:graphicFrame>
      <p:sp>
        <p:nvSpPr>
          <p:cNvPr id="22" name="Content Placeholder 1">
            <a:extLst>
              <a:ext uri="{FF2B5EF4-FFF2-40B4-BE49-F238E27FC236}">
                <a16:creationId xmlns:a16="http://schemas.microsoft.com/office/drawing/2014/main" id="{C8AA8CF3-0298-FA75-2652-5FD687EDEB58}"/>
              </a:ext>
            </a:extLst>
          </p:cNvPr>
          <p:cNvSpPr txBox="1">
            <a:spLocks/>
          </p:cNvSpPr>
          <p:nvPr/>
        </p:nvSpPr>
        <p:spPr>
          <a:xfrm>
            <a:off x="2068679" y="5534138"/>
            <a:ext cx="1142337" cy="27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accent1"/>
                </a:solidFill>
                <a:latin typeface="Arial" panose="020B0604020202020204" pitchFamily="34" charset="0"/>
                <a:cs typeface="Arial" panose="020B0604020202020204" pitchFamily="34" charset="0"/>
              </a:rPr>
              <a:t>HR</a:t>
            </a:r>
          </a:p>
        </p:txBody>
      </p:sp>
      <p:cxnSp>
        <p:nvCxnSpPr>
          <p:cNvPr id="23" name="Straight Arrow Connector 22">
            <a:extLst>
              <a:ext uri="{FF2B5EF4-FFF2-40B4-BE49-F238E27FC236}">
                <a16:creationId xmlns:a16="http://schemas.microsoft.com/office/drawing/2014/main" id="{F75710D9-27CD-8637-F025-B0EBD312C83F}"/>
              </a:ext>
            </a:extLst>
          </p:cNvPr>
          <p:cNvCxnSpPr>
            <a:cxnSpLocks/>
          </p:cNvCxnSpPr>
          <p:nvPr/>
        </p:nvCxnSpPr>
        <p:spPr>
          <a:xfrm flipH="1">
            <a:off x="2068679" y="5678283"/>
            <a:ext cx="38266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178C28A-C6B2-6A2F-07DE-26BFB4D88E42}"/>
              </a:ext>
            </a:extLst>
          </p:cNvPr>
          <p:cNvSpPr txBox="1"/>
          <p:nvPr/>
        </p:nvSpPr>
        <p:spPr>
          <a:xfrm>
            <a:off x="759014" y="5539783"/>
            <a:ext cx="1309665" cy="276999"/>
          </a:xfrm>
          <a:prstGeom prst="rect">
            <a:avLst/>
          </a:prstGeom>
          <a:noFill/>
        </p:spPr>
        <p:txBody>
          <a:bodyPr wrap="square" rtlCol="0">
            <a:spAutoFit/>
          </a:bodyPr>
          <a:lstStyle/>
          <a:p>
            <a:pPr algn="r"/>
            <a:r>
              <a:rPr lang="en-NZ" sz="1200" dirty="0">
                <a:solidFill>
                  <a:schemeClr val="accent5"/>
                </a:solidFill>
                <a:latin typeface="Arial" panose="020B0604020202020204" pitchFamily="34" charset="0"/>
                <a:cs typeface="Arial" panose="020B0604020202020204" pitchFamily="34" charset="0"/>
              </a:rPr>
              <a:t>Decreased risk</a:t>
            </a:r>
          </a:p>
        </p:txBody>
      </p:sp>
      <p:sp>
        <p:nvSpPr>
          <p:cNvPr id="20" name="TextBox 19">
            <a:extLst>
              <a:ext uri="{FF2B5EF4-FFF2-40B4-BE49-F238E27FC236}">
                <a16:creationId xmlns:a16="http://schemas.microsoft.com/office/drawing/2014/main" id="{2E469017-0C77-49B0-AFCB-E553EE5BF057}"/>
              </a:ext>
            </a:extLst>
          </p:cNvPr>
          <p:cNvSpPr txBox="1"/>
          <p:nvPr/>
        </p:nvSpPr>
        <p:spPr>
          <a:xfrm>
            <a:off x="214433" y="2327524"/>
            <a:ext cx="5917160" cy="307777"/>
          </a:xfrm>
          <a:prstGeom prst="rect">
            <a:avLst/>
          </a:prstGeom>
          <a:noFill/>
        </p:spPr>
        <p:txBody>
          <a:bodyPr wrap="square" rtlCol="0">
            <a:spAutoFit/>
          </a:bodyPr>
          <a:lstStyle/>
          <a:p>
            <a:pPr algn="ctr"/>
            <a:r>
              <a:rPr lang="en-NZ" sz="1400" b="1" dirty="0">
                <a:latin typeface="Arial" panose="020B0604020202020204" pitchFamily="34" charset="0"/>
                <a:cs typeface="Arial" panose="020B0604020202020204" pitchFamily="34" charset="0"/>
              </a:rPr>
              <a:t>Efficacy of SMT + PE-A5%</a:t>
            </a:r>
            <a:r>
              <a:rPr lang="en-US" sz="1400" b="1" dirty="0">
                <a:latin typeface="Arial" panose="020B0604020202020204" pitchFamily="34" charset="0"/>
                <a:cs typeface="Arial" panose="020B0604020202020204" pitchFamily="34" charset="0"/>
              </a:rPr>
              <a:t> </a:t>
            </a:r>
            <a:endParaRPr lang="en-NZ" sz="1400" b="1"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1DEF9348-76E9-94C9-0DA4-E663E21A69C1}"/>
              </a:ext>
            </a:extLst>
          </p:cNvPr>
          <p:cNvSpPr/>
          <p:nvPr/>
        </p:nvSpPr>
        <p:spPr>
          <a:xfrm>
            <a:off x="382917" y="5879385"/>
            <a:ext cx="5580191" cy="52057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dirty="0">
                <a:solidFill>
                  <a:schemeClr val="accent1"/>
                </a:solidFill>
                <a:latin typeface="Arial" panose="020B0604020202020204" pitchFamily="34" charset="0"/>
                <a:cs typeface="Arial" panose="020B0604020202020204" pitchFamily="34" charset="0"/>
              </a:rPr>
              <a:t>There were 36 LTs and 51 deaths in the SMT + PE-A5% group vs </a:t>
            </a:r>
          </a:p>
          <a:p>
            <a:pPr algn="ctr"/>
            <a:r>
              <a:rPr lang="en-US" sz="1300" dirty="0">
                <a:solidFill>
                  <a:schemeClr val="accent1"/>
                </a:solidFill>
                <a:latin typeface="Arial" panose="020B0604020202020204" pitchFamily="34" charset="0"/>
                <a:cs typeface="Arial" panose="020B0604020202020204" pitchFamily="34" charset="0"/>
              </a:rPr>
              <a:t>20 LTs and 69 deaths in the SMT group </a:t>
            </a:r>
            <a:endParaRPr lang="en-NZ" sz="1300" dirty="0">
              <a:solidFill>
                <a:schemeClr val="accent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90FE81E-F37E-001C-E655-589F1CE76353}"/>
              </a:ext>
            </a:extLst>
          </p:cNvPr>
          <p:cNvSpPr txBox="1"/>
          <p:nvPr/>
        </p:nvSpPr>
        <p:spPr>
          <a:xfrm>
            <a:off x="7434142" y="1106681"/>
            <a:ext cx="3486624" cy="307777"/>
          </a:xfrm>
          <a:prstGeom prst="rect">
            <a:avLst/>
          </a:prstGeom>
          <a:noFill/>
        </p:spPr>
        <p:txBody>
          <a:bodyPr wrap="square" rtlCol="0">
            <a:spAutoFit/>
          </a:bodyPr>
          <a:lstStyle/>
          <a:p>
            <a:pPr algn="ctr"/>
            <a:r>
              <a:rPr lang="en-NZ" sz="1400" b="1" dirty="0">
                <a:latin typeface="Arial" panose="020B0604020202020204" pitchFamily="34" charset="0"/>
                <a:cs typeface="Arial" panose="020B0604020202020204" pitchFamily="34" charset="0"/>
              </a:rPr>
              <a:t>TEAEs resulting in death</a:t>
            </a:r>
          </a:p>
        </p:txBody>
      </p:sp>
      <p:graphicFrame>
        <p:nvGraphicFramePr>
          <p:cNvPr id="34" name="Chart 33">
            <a:extLst>
              <a:ext uri="{FF2B5EF4-FFF2-40B4-BE49-F238E27FC236}">
                <a16:creationId xmlns:a16="http://schemas.microsoft.com/office/drawing/2014/main" id="{6A5D0EB0-9CE5-CDBD-D527-FB0AE20CF5FF}"/>
              </a:ext>
            </a:extLst>
          </p:cNvPr>
          <p:cNvGraphicFramePr/>
          <p:nvPr/>
        </p:nvGraphicFramePr>
        <p:xfrm>
          <a:off x="7787371" y="1627481"/>
          <a:ext cx="943088" cy="1046680"/>
        </p:xfrm>
        <a:graphic>
          <a:graphicData uri="http://schemas.openxmlformats.org/drawingml/2006/chart">
            <c:chart xmlns:c="http://schemas.openxmlformats.org/drawingml/2006/chart" xmlns:r="http://schemas.openxmlformats.org/officeDocument/2006/relationships" r:id="rId4"/>
          </a:graphicData>
        </a:graphic>
      </p:graphicFrame>
      <p:sp>
        <p:nvSpPr>
          <p:cNvPr id="35" name="Content Placeholder 1">
            <a:extLst>
              <a:ext uri="{FF2B5EF4-FFF2-40B4-BE49-F238E27FC236}">
                <a16:creationId xmlns:a16="http://schemas.microsoft.com/office/drawing/2014/main" id="{BB0E4A96-AC8E-5213-9BAF-9E097C062CA4}"/>
              </a:ext>
            </a:extLst>
          </p:cNvPr>
          <p:cNvSpPr txBox="1">
            <a:spLocks/>
          </p:cNvSpPr>
          <p:nvPr/>
        </p:nvSpPr>
        <p:spPr>
          <a:xfrm>
            <a:off x="7648609" y="1737691"/>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7.0%</a:t>
            </a:r>
          </a:p>
        </p:txBody>
      </p:sp>
      <p:sp>
        <p:nvSpPr>
          <p:cNvPr id="37" name="Rectangle 36">
            <a:extLst>
              <a:ext uri="{FF2B5EF4-FFF2-40B4-BE49-F238E27FC236}">
                <a16:creationId xmlns:a16="http://schemas.microsoft.com/office/drawing/2014/main" id="{ACBC6169-918A-DC8D-B712-A21AB22E8953}"/>
              </a:ext>
            </a:extLst>
          </p:cNvPr>
          <p:cNvSpPr/>
          <p:nvPr/>
        </p:nvSpPr>
        <p:spPr>
          <a:xfrm>
            <a:off x="7713802" y="2547184"/>
            <a:ext cx="1137234" cy="451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200" noProof="0" dirty="0">
                <a:solidFill>
                  <a:schemeClr val="tx2"/>
                </a:solidFill>
                <a:latin typeface="Arial" panose="020B0604020202020204" pitchFamily="34" charset="0"/>
                <a:cs typeface="Arial" panose="020B0604020202020204" pitchFamily="34" charset="0"/>
              </a:rPr>
              <a:t>(n/N=</a:t>
            </a:r>
            <a:r>
              <a:rPr lang="en-GB" sz="1200" dirty="0">
                <a:solidFill>
                  <a:schemeClr val="tx2"/>
                </a:solidFill>
                <a:latin typeface="Arial" panose="020B0604020202020204" pitchFamily="34" charset="0"/>
                <a:cs typeface="Arial" panose="020B0604020202020204" pitchFamily="34" charset="0"/>
              </a:rPr>
              <a:t>9/128</a:t>
            </a:r>
            <a:r>
              <a:rPr lang="en-GB" sz="1200" noProof="0" dirty="0">
                <a:solidFill>
                  <a:schemeClr val="tx2"/>
                </a:solidFill>
                <a:latin typeface="Arial" panose="020B0604020202020204" pitchFamily="34" charset="0"/>
                <a:cs typeface="Arial" panose="020B0604020202020204" pitchFamily="34" charset="0"/>
              </a:rPr>
              <a:t>)</a:t>
            </a:r>
            <a:endParaRPr lang="en-GB" sz="1200" b="1" noProof="0" dirty="0">
              <a:solidFill>
                <a:schemeClr val="tx2"/>
              </a:solidFill>
              <a:latin typeface="Arial" panose="020B0604020202020204" pitchFamily="34" charset="0"/>
              <a:cs typeface="Arial" panose="020B0604020202020204" pitchFamily="34" charset="0"/>
            </a:endParaRPr>
          </a:p>
        </p:txBody>
      </p:sp>
      <p:graphicFrame>
        <p:nvGraphicFramePr>
          <p:cNvPr id="38" name="Chart 37">
            <a:extLst>
              <a:ext uri="{FF2B5EF4-FFF2-40B4-BE49-F238E27FC236}">
                <a16:creationId xmlns:a16="http://schemas.microsoft.com/office/drawing/2014/main" id="{8732605A-20DA-E194-D41D-ED38E8A2F6C2}"/>
              </a:ext>
            </a:extLst>
          </p:cNvPr>
          <p:cNvGraphicFramePr/>
          <p:nvPr/>
        </p:nvGraphicFramePr>
        <p:xfrm>
          <a:off x="9564219" y="1622564"/>
          <a:ext cx="943088" cy="1046680"/>
        </p:xfrm>
        <a:graphic>
          <a:graphicData uri="http://schemas.openxmlformats.org/drawingml/2006/chart">
            <c:chart xmlns:c="http://schemas.openxmlformats.org/drawingml/2006/chart" xmlns:r="http://schemas.openxmlformats.org/officeDocument/2006/relationships" r:id="rId5"/>
          </a:graphicData>
        </a:graphic>
      </p:graphicFrame>
      <p:sp>
        <p:nvSpPr>
          <p:cNvPr id="39" name="Content Placeholder 1">
            <a:extLst>
              <a:ext uri="{FF2B5EF4-FFF2-40B4-BE49-F238E27FC236}">
                <a16:creationId xmlns:a16="http://schemas.microsoft.com/office/drawing/2014/main" id="{87D5BF9E-D3F6-8BDF-F9E7-C18136BCBB2C}"/>
              </a:ext>
            </a:extLst>
          </p:cNvPr>
          <p:cNvSpPr txBox="1">
            <a:spLocks/>
          </p:cNvSpPr>
          <p:nvPr/>
        </p:nvSpPr>
        <p:spPr>
          <a:xfrm>
            <a:off x="9425457" y="1732774"/>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7.2%</a:t>
            </a:r>
          </a:p>
        </p:txBody>
      </p:sp>
      <p:sp>
        <p:nvSpPr>
          <p:cNvPr id="40" name="Rectangle 39">
            <a:extLst>
              <a:ext uri="{FF2B5EF4-FFF2-40B4-BE49-F238E27FC236}">
                <a16:creationId xmlns:a16="http://schemas.microsoft.com/office/drawing/2014/main" id="{B3649F51-686F-3B32-EAC9-8CA95E62159F}"/>
              </a:ext>
            </a:extLst>
          </p:cNvPr>
          <p:cNvSpPr/>
          <p:nvPr/>
        </p:nvSpPr>
        <p:spPr>
          <a:xfrm>
            <a:off x="9515461" y="2542267"/>
            <a:ext cx="1081507" cy="451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200" noProof="0" dirty="0">
                <a:solidFill>
                  <a:schemeClr val="tx2"/>
                </a:solidFill>
                <a:latin typeface="Arial" panose="020B0604020202020204" pitchFamily="34" charset="0"/>
                <a:cs typeface="Arial" panose="020B0604020202020204" pitchFamily="34" charset="0"/>
              </a:rPr>
              <a:t>(n/N=</a:t>
            </a:r>
            <a:r>
              <a:rPr lang="en-GB" sz="1200" dirty="0">
                <a:solidFill>
                  <a:schemeClr val="tx2"/>
                </a:solidFill>
                <a:latin typeface="Arial" panose="020B0604020202020204" pitchFamily="34" charset="0"/>
                <a:cs typeface="Arial" panose="020B0604020202020204" pitchFamily="34" charset="0"/>
              </a:rPr>
              <a:t>10/139</a:t>
            </a:r>
            <a:r>
              <a:rPr lang="en-GB" sz="1200" noProof="0" dirty="0">
                <a:solidFill>
                  <a:schemeClr val="tx2"/>
                </a:solidFill>
                <a:latin typeface="Arial" panose="020B0604020202020204" pitchFamily="34" charset="0"/>
                <a:cs typeface="Arial" panose="020B0604020202020204" pitchFamily="34" charset="0"/>
              </a:rPr>
              <a:t>)</a:t>
            </a:r>
            <a:endParaRPr lang="en-GB" sz="1200" b="1" noProof="0" dirty="0">
              <a:solidFill>
                <a:schemeClr val="tx2"/>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F2D99607-60AB-2E08-845F-98151D100DB7}"/>
              </a:ext>
            </a:extLst>
          </p:cNvPr>
          <p:cNvSpPr txBox="1"/>
          <p:nvPr/>
        </p:nvSpPr>
        <p:spPr>
          <a:xfrm>
            <a:off x="6231598" y="2960457"/>
            <a:ext cx="5960401" cy="110697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TEAEs were more frequent in the </a:t>
            </a:r>
            <a:r>
              <a:rPr kumimoji="0" lang="en-US" sz="1600" b="0" i="0" u="none" strike="noStrike" kern="1200" cap="none" spc="0" normalizeH="0" baseline="0" noProof="0" dirty="0" err="1">
                <a:ln>
                  <a:noFill/>
                </a:ln>
                <a:solidFill>
                  <a:srgbClr val="004B87"/>
                </a:solidFill>
                <a:effectLst/>
                <a:uLnTx/>
                <a:uFillTx/>
                <a:latin typeface="Arial" panose="020B0604020202020204" pitchFamily="34" charset="0"/>
                <a:cs typeface="Arial" panose="020B0604020202020204" pitchFamily="34" charset="0"/>
              </a:rPr>
              <a:t>SMT</a:t>
            </a:r>
            <a:r>
              <a:rPr kumimoji="0" lang="en-US" sz="1600" b="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 + PE-A5% </a:t>
            </a:r>
            <a:r>
              <a:rPr lang="en-US" sz="1600" dirty="0">
                <a:solidFill>
                  <a:srgbClr val="004B87"/>
                </a:solidFill>
                <a:latin typeface="Arial" panose="020B0604020202020204" pitchFamily="34" charset="0"/>
                <a:cs typeface="Arial" panose="020B0604020202020204" pitchFamily="34" charset="0"/>
              </a:rPr>
              <a:t>group,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503 in 109 patients, vs SMT group, 452 in 100 patients </a:t>
            </a:r>
          </a:p>
          <a:p>
            <a:pPr marL="228600" lvl="0" indent="-228600">
              <a:lnSpc>
                <a:spcPct val="90000"/>
              </a:lnSpc>
              <a:spcBef>
                <a:spcPts val="1000"/>
              </a:spcBef>
              <a:buFont typeface="Arial" panose="020B0604020202020204" pitchFamily="34" charset="0"/>
              <a:buChar char="•"/>
              <a:defRPr/>
            </a:pPr>
            <a:r>
              <a:rPr lang="en-US" sz="1600" dirty="0">
                <a:solidFill>
                  <a:srgbClr val="004B87"/>
                </a:solidFill>
                <a:latin typeface="Arial" panose="020B0604020202020204" pitchFamily="34" charset="0"/>
                <a:cs typeface="Arial" panose="020B0604020202020204" pitchFamily="34" charset="0"/>
              </a:rPr>
              <a:t>Overall, suspected ADRs or ARs were infrequent and were </a:t>
            </a:r>
            <a:r>
              <a:rPr lang="en-GB" sz="1600" dirty="0">
                <a:latin typeface="Arial" panose="020B0604020202020204" pitchFamily="34" charset="0"/>
                <a:cs typeface="Arial" panose="020B0604020202020204" pitchFamily="34" charset="0"/>
              </a:rPr>
              <a:t>within the known risk profile of </a:t>
            </a:r>
            <a:r>
              <a:rPr lang="en-GB" sz="1600" dirty="0" err="1">
                <a:latin typeface="Arial" panose="020B0604020202020204" pitchFamily="34" charset="0"/>
                <a:cs typeface="Arial" panose="020B0604020202020204" pitchFamily="34" charset="0"/>
              </a:rPr>
              <a:t>Albutein</a:t>
            </a:r>
            <a:r>
              <a:rPr lang="en-GB" sz="1600" dirty="0">
                <a:latin typeface="Arial" panose="020B0604020202020204" pitchFamily="34" charset="0"/>
                <a:cs typeface="Arial" panose="020B0604020202020204" pitchFamily="34" charset="0"/>
              </a:rPr>
              <a:t> 5%</a:t>
            </a:r>
            <a:endParaRPr lang="en-US" sz="1600" dirty="0">
              <a:solidFill>
                <a:srgbClr val="004B87"/>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DF72D82-A79D-E86F-4C14-C1542C964326}"/>
              </a:ext>
            </a:extLst>
          </p:cNvPr>
          <p:cNvSpPr txBox="1"/>
          <p:nvPr/>
        </p:nvSpPr>
        <p:spPr>
          <a:xfrm>
            <a:off x="7327279" y="1392051"/>
            <a:ext cx="1887475" cy="292388"/>
          </a:xfrm>
          <a:prstGeom prst="rect">
            <a:avLst/>
          </a:prstGeom>
          <a:noFill/>
        </p:spPr>
        <p:txBody>
          <a:bodyPr wrap="square" rtlCol="0">
            <a:spAutoFit/>
          </a:bodyPr>
          <a:lstStyle/>
          <a:p>
            <a:pPr algn="ctr"/>
            <a:r>
              <a:rPr lang="en-NZ" sz="1300" b="1" dirty="0">
                <a:latin typeface="Arial" panose="020B0604020202020204" pitchFamily="34" charset="0"/>
                <a:cs typeface="Arial" panose="020B0604020202020204" pitchFamily="34" charset="0"/>
              </a:rPr>
              <a:t>SMT + PE-A5% </a:t>
            </a:r>
          </a:p>
        </p:txBody>
      </p:sp>
      <p:sp>
        <p:nvSpPr>
          <p:cNvPr id="44" name="TextBox 43">
            <a:extLst>
              <a:ext uri="{FF2B5EF4-FFF2-40B4-BE49-F238E27FC236}">
                <a16:creationId xmlns:a16="http://schemas.microsoft.com/office/drawing/2014/main" id="{0A3278EB-8198-5664-4D54-0CD4B5F8E5BF}"/>
              </a:ext>
            </a:extLst>
          </p:cNvPr>
          <p:cNvSpPr txBox="1"/>
          <p:nvPr/>
        </p:nvSpPr>
        <p:spPr>
          <a:xfrm>
            <a:off x="9107356" y="1394023"/>
            <a:ext cx="1887475" cy="292388"/>
          </a:xfrm>
          <a:prstGeom prst="rect">
            <a:avLst/>
          </a:prstGeom>
          <a:noFill/>
        </p:spPr>
        <p:txBody>
          <a:bodyPr wrap="square" rtlCol="0">
            <a:spAutoFit/>
          </a:bodyPr>
          <a:lstStyle/>
          <a:p>
            <a:pPr algn="ctr"/>
            <a:r>
              <a:rPr lang="en-NZ" sz="1300" b="1" dirty="0">
                <a:latin typeface="Arial" panose="020B0604020202020204" pitchFamily="34" charset="0"/>
                <a:cs typeface="Arial" panose="020B0604020202020204" pitchFamily="34" charset="0"/>
              </a:rPr>
              <a:t>SMT</a:t>
            </a:r>
          </a:p>
        </p:txBody>
      </p:sp>
      <p:sp>
        <p:nvSpPr>
          <p:cNvPr id="2" name="Rectángulo 1">
            <a:extLst>
              <a:ext uri="{FF2B5EF4-FFF2-40B4-BE49-F238E27FC236}">
                <a16:creationId xmlns:a16="http://schemas.microsoft.com/office/drawing/2014/main" id="{D0EB15D6-4C95-14AD-C3FF-C8444AB25FAB}"/>
              </a:ext>
            </a:extLst>
          </p:cNvPr>
          <p:cNvSpPr/>
          <p:nvPr/>
        </p:nvSpPr>
        <p:spPr>
          <a:xfrm>
            <a:off x="3567790" y="5240208"/>
            <a:ext cx="705693" cy="3878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solidFill>
                  <a:srgbClr val="004B87"/>
                </a:solidFill>
                <a:latin typeface="Arial" panose="020B0604020202020204" pitchFamily="34" charset="0"/>
                <a:cs typeface="Arial" panose="020B0604020202020204" pitchFamily="34" charset="0"/>
              </a:rPr>
              <a:t>5,0</a:t>
            </a:r>
          </a:p>
        </p:txBody>
      </p:sp>
      <p:pic>
        <p:nvPicPr>
          <p:cNvPr id="4" name="Picture 3">
            <a:hlinkClick r:id="rId6" action="ppaction://hlinksldjump"/>
            <a:extLst>
              <a:ext uri="{FF2B5EF4-FFF2-40B4-BE49-F238E27FC236}">
                <a16:creationId xmlns:a16="http://schemas.microsoft.com/office/drawing/2014/main" id="{33040B6E-67AE-08EE-A20A-4CB6EFB830AD}"/>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385996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Krag A, et al. EASL 2026; LBP-020.</a:t>
            </a:r>
            <a:endParaRPr lang="en-GB" sz="1000" noProof="0" dirty="0">
              <a:solidFill>
                <a:srgbClr val="004B87"/>
              </a:solidFill>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2" y="998071"/>
            <a:ext cx="4786099"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GB" sz="1600" noProof="0" dirty="0">
                <a:latin typeface="Arial"/>
                <a:cs typeface="Arial"/>
              </a:rPr>
              <a:t>The term ‘cirrhosis’ has historically been used to define the late stage of </a:t>
            </a:r>
            <a:r>
              <a:rPr lang="en-GB" sz="1600" dirty="0">
                <a:latin typeface="Arial"/>
                <a:cs typeface="Arial"/>
              </a:rPr>
              <a:t>CLD</a:t>
            </a:r>
            <a:r>
              <a:rPr lang="en-GB" sz="1600" noProof="0" dirty="0">
                <a:latin typeface="Arial"/>
                <a:cs typeface="Arial"/>
              </a:rPr>
              <a:t> based </a:t>
            </a:r>
            <a:br>
              <a:rPr lang="en-GB" sz="1600" noProof="0" dirty="0">
                <a:latin typeface="Arial" panose="020B0604020202020204" pitchFamily="34" charset="0"/>
                <a:cs typeface="Arial" panose="020B0604020202020204" pitchFamily="34" charset="0"/>
              </a:rPr>
            </a:br>
            <a:r>
              <a:rPr lang="en-GB" sz="1600" noProof="0" dirty="0">
                <a:latin typeface="Arial"/>
                <a:cs typeface="Arial"/>
              </a:rPr>
              <a:t>on histology</a:t>
            </a:r>
          </a:p>
          <a:p>
            <a:pPr>
              <a:lnSpc>
                <a:spcPct val="100000"/>
              </a:lnSpc>
            </a:pPr>
            <a:r>
              <a:rPr lang="en-GB" sz="1600" noProof="0" dirty="0">
                <a:latin typeface="Arial"/>
                <a:cs typeface="Arial"/>
              </a:rPr>
              <a:t>The static concept of ‘cirrhosis’ no longer reflects the current understanding of </a:t>
            </a:r>
            <a:r>
              <a:rPr lang="en-GB" sz="1600" dirty="0" err="1">
                <a:latin typeface="Arial"/>
                <a:cs typeface="Arial"/>
              </a:rPr>
              <a:t>ACLD</a:t>
            </a:r>
            <a:r>
              <a:rPr lang="en-GB" sz="1600" dirty="0">
                <a:latin typeface="Arial"/>
                <a:cs typeface="Arial"/>
              </a:rPr>
              <a:t>,</a:t>
            </a:r>
            <a:br>
              <a:rPr lang="en-GB" sz="1600" noProof="0" dirty="0">
                <a:latin typeface="Arial" panose="020B0604020202020204" pitchFamily="34" charset="0"/>
                <a:cs typeface="Arial" panose="020B0604020202020204" pitchFamily="34" charset="0"/>
              </a:rPr>
            </a:br>
            <a:r>
              <a:rPr lang="en-GB" sz="1600" noProof="0" dirty="0">
                <a:latin typeface="Arial"/>
                <a:cs typeface="Arial"/>
              </a:rPr>
              <a:t>based on:</a:t>
            </a:r>
          </a:p>
          <a:p>
            <a:pPr marL="538163" indent="-273050">
              <a:lnSpc>
                <a:spcPct val="100000"/>
              </a:lnSpc>
              <a:buFont typeface="Engravers MT" panose="02090707080505020304" pitchFamily="18" charset="0"/>
              <a:buChar char="–"/>
            </a:pPr>
            <a:r>
              <a:rPr lang="en-GB" sz="1600" dirty="0">
                <a:latin typeface="Arial" panose="020B0604020202020204" pitchFamily="34" charset="0"/>
                <a:cs typeface="Arial" panose="020B0604020202020204" pitchFamily="34" charset="0"/>
              </a:rPr>
              <a:t>Evolving insights into disease mechanisms</a:t>
            </a:r>
          </a:p>
          <a:p>
            <a:pPr marL="538163" indent="-273050">
              <a:lnSpc>
                <a:spcPct val="100000"/>
              </a:lnSpc>
              <a:buFont typeface="Engravers MT" panose="02090707080505020304" pitchFamily="18" charset="0"/>
              <a:buChar char="–"/>
            </a:pPr>
            <a:r>
              <a:rPr lang="en-GB" sz="1600" dirty="0">
                <a:latin typeface="Arial" panose="020B0604020202020204" pitchFamily="34" charset="0"/>
                <a:cs typeface="Arial" panose="020B0604020202020204" pitchFamily="34" charset="0"/>
              </a:rPr>
              <a:t>Wider availability of non-invasive tests</a:t>
            </a:r>
          </a:p>
          <a:p>
            <a:pPr marL="538163" indent="-273050">
              <a:lnSpc>
                <a:spcPct val="100000"/>
              </a:lnSpc>
              <a:buFont typeface="Engravers MT" panose="02090707080505020304" pitchFamily="18" charset="0"/>
              <a:buChar char="–"/>
            </a:pPr>
            <a:r>
              <a:rPr lang="en-GB" sz="1600" dirty="0">
                <a:latin typeface="Arial" panose="020B0604020202020204" pitchFamily="34" charset="0"/>
                <a:cs typeface="Arial" panose="020B0604020202020204" pitchFamily="34" charset="0"/>
              </a:rPr>
              <a:t>Evidence for reversibility with effective aetiologic therapies</a:t>
            </a:r>
          </a:p>
          <a:p>
            <a:pPr marL="538163" indent="-273050">
              <a:lnSpc>
                <a:spcPct val="100000"/>
              </a:lnSpc>
              <a:buFont typeface="Engravers MT" panose="02090707080505020304" pitchFamily="18" charset="0"/>
              <a:buChar char="–"/>
            </a:pPr>
            <a:r>
              <a:rPr lang="en-GB" sz="1600" dirty="0">
                <a:latin typeface="Arial" panose="020B0604020202020204" pitchFamily="34" charset="0"/>
                <a:cs typeface="Arial" panose="020B0604020202020204" pitchFamily="34" charset="0"/>
              </a:rPr>
              <a:t>Updated natural history studies </a:t>
            </a:r>
          </a:p>
          <a:p>
            <a:pPr>
              <a:lnSpc>
                <a:spcPct val="100000"/>
              </a:lnSpc>
            </a:pPr>
            <a:r>
              <a:rPr lang="en-GB" sz="1600" b="1" noProof="0" dirty="0">
                <a:latin typeface="Arial" panose="020B0604020202020204" pitchFamily="34" charset="0"/>
                <a:cs typeface="Arial" panose="020B0604020202020204" pitchFamily="34" charset="0"/>
              </a:rPr>
              <a:t>AIM:</a:t>
            </a:r>
            <a:r>
              <a:rPr lang="en-GB" sz="1600" noProof="0" dirty="0">
                <a:latin typeface="Arial" panose="020B0604020202020204" pitchFamily="34" charset="0"/>
                <a:cs typeface="Arial" panose="020B0604020202020204" pitchFamily="34" charset="0"/>
              </a:rPr>
              <a:t> To evaluate whether a modern definition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of CLD severity based on disease stage is acceptable among global stakeholders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in hepatology</a:t>
            </a:r>
          </a:p>
          <a:p>
            <a:pPr>
              <a:lnSpc>
                <a:spcPct val="100000"/>
              </a:lnSpc>
            </a:pPr>
            <a:endParaRPr lang="en-GB" sz="1600" noProof="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5206465"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5396828"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826B6A"/>
                </a:highlight>
                <a:latin typeface="Arial" panose="020B0604020202020204" pitchFamily="34" charset="0"/>
                <a:cs typeface="Arial" panose="020B0604020202020204" pitchFamily="34" charset="0"/>
              </a:rPr>
              <a:t>METHODS</a:t>
            </a:r>
          </a:p>
        </p:txBody>
      </p:sp>
      <p:sp>
        <p:nvSpPr>
          <p:cNvPr id="10" name="Title 1">
            <a:extLst>
              <a:ext uri="{FF2B5EF4-FFF2-40B4-BE49-F238E27FC236}">
                <a16:creationId xmlns:a16="http://schemas.microsoft.com/office/drawing/2014/main" id="{61FA334C-A441-7B0A-F42D-ED86F068022E}"/>
              </a:ext>
            </a:extLst>
          </p:cNvPr>
          <p:cNvSpPr>
            <a:spLocks noGrp="1"/>
          </p:cNvSpPr>
          <p:nvPr>
            <p:ph type="title"/>
          </p:nvPr>
        </p:nvSpPr>
        <p:spPr>
          <a:xfrm>
            <a:off x="838200" y="-106179"/>
            <a:ext cx="10515600" cy="838947"/>
          </a:xfrm>
        </p:spPr>
        <p:txBody>
          <a:bodyPr>
            <a:noAutofit/>
          </a:bodyPr>
          <a:lstStyle/>
          <a:p>
            <a:r>
              <a:rPr lang="en-GB" sz="2400" noProof="0" dirty="0">
                <a:latin typeface="Arial" panose="020B0604020202020204" pitchFamily="34" charset="0"/>
                <a:cs typeface="Arial" panose="020B0604020202020204" pitchFamily="34" charset="0"/>
              </a:rPr>
              <a:t>A global Delphi consensus to define chronic liver disease severity: Replacing cirrhosis with a stage-based model</a:t>
            </a:r>
            <a:endParaRPr lang="en-GB" sz="2400" baseline="30000" noProof="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18810ED-9FBD-CE3A-9A2E-E3DD92E8F35F}"/>
              </a:ext>
            </a:extLst>
          </p:cNvPr>
          <p:cNvGrpSpPr/>
          <p:nvPr/>
        </p:nvGrpSpPr>
        <p:grpSpPr>
          <a:xfrm>
            <a:off x="5316262" y="1590047"/>
            <a:ext cx="7084646" cy="4855558"/>
            <a:chOff x="5316262" y="1768719"/>
            <a:chExt cx="7084646" cy="4855558"/>
          </a:xfrm>
        </p:grpSpPr>
        <p:grpSp>
          <p:nvGrpSpPr>
            <p:cNvPr id="12" name="Group 11">
              <a:extLst>
                <a:ext uri="{FF2B5EF4-FFF2-40B4-BE49-F238E27FC236}">
                  <a16:creationId xmlns:a16="http://schemas.microsoft.com/office/drawing/2014/main" id="{0D8778C8-AF8B-E8FD-B6CB-764DA6DDCDDB}"/>
                </a:ext>
              </a:extLst>
            </p:cNvPr>
            <p:cNvGrpSpPr/>
            <p:nvPr/>
          </p:nvGrpSpPr>
          <p:grpSpPr>
            <a:xfrm>
              <a:off x="5317287" y="1768719"/>
              <a:ext cx="841544" cy="991488"/>
              <a:chOff x="6772130" y="3461602"/>
              <a:chExt cx="841544" cy="991488"/>
            </a:xfrm>
          </p:grpSpPr>
          <p:sp>
            <p:nvSpPr>
              <p:cNvPr id="70" name="Flowchart: Process 69">
                <a:extLst>
                  <a:ext uri="{FF2B5EF4-FFF2-40B4-BE49-F238E27FC236}">
                    <a16:creationId xmlns:a16="http://schemas.microsoft.com/office/drawing/2014/main" id="{A7B2EED1-8D41-073B-0A4F-72A93D68D862}"/>
                  </a:ext>
                </a:extLst>
              </p:cNvPr>
              <p:cNvSpPr/>
              <p:nvPr/>
            </p:nvSpPr>
            <p:spPr>
              <a:xfrm>
                <a:off x="6772130" y="3461602"/>
                <a:ext cx="841544" cy="761588"/>
              </a:xfrm>
              <a:prstGeom prst="flowChartProcess">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1" name="Isosceles Triangle 70">
                <a:extLst>
                  <a:ext uri="{FF2B5EF4-FFF2-40B4-BE49-F238E27FC236}">
                    <a16:creationId xmlns:a16="http://schemas.microsoft.com/office/drawing/2014/main" id="{1005500E-304E-0D0C-0236-F64F75373129}"/>
                  </a:ext>
                </a:extLst>
              </p:cNvPr>
              <p:cNvSpPr/>
              <p:nvPr/>
            </p:nvSpPr>
            <p:spPr>
              <a:xfrm rot="10800000">
                <a:off x="6772130" y="4222429"/>
                <a:ext cx="841543" cy="230661"/>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3" name="TextBox 12">
              <a:extLst>
                <a:ext uri="{FF2B5EF4-FFF2-40B4-BE49-F238E27FC236}">
                  <a16:creationId xmlns:a16="http://schemas.microsoft.com/office/drawing/2014/main" id="{A4EFBF55-F1FB-7F12-8D0A-964DC21AAE82}"/>
                </a:ext>
              </a:extLst>
            </p:cNvPr>
            <p:cNvSpPr txBox="1"/>
            <p:nvPr/>
          </p:nvSpPr>
          <p:spPr>
            <a:xfrm>
              <a:off x="6158829" y="1773344"/>
              <a:ext cx="5678361" cy="738664"/>
            </a:xfrm>
            <a:prstGeom prst="rect">
              <a:avLst/>
            </a:prstGeom>
            <a:noFill/>
          </p:spPr>
          <p:txBody>
            <a:bodyPr wrap="square" rtlCol="0">
              <a:spAutoFit/>
            </a:bodyPr>
            <a:lstStyle/>
            <a:p>
              <a:r>
                <a:rPr lang="en-GB" sz="1400" b="1" noProof="0" dirty="0">
                  <a:solidFill>
                    <a:schemeClr val="accent1"/>
                  </a:solidFill>
                  <a:latin typeface="Arial" panose="020B0604020202020204" pitchFamily="34" charset="0"/>
                  <a:cs typeface="Arial" panose="020B0604020202020204" pitchFamily="34" charset="0"/>
                </a:rPr>
                <a:t>Modified Delphi process </a:t>
              </a:r>
              <a:br>
                <a:rPr lang="en-GB" sz="1400" b="1" noProof="0" dirty="0">
                  <a:solidFill>
                    <a:schemeClr val="accent1"/>
                  </a:solidFill>
                  <a:latin typeface="Arial" panose="020B0604020202020204" pitchFamily="34" charset="0"/>
                  <a:cs typeface="Arial" panose="020B0604020202020204" pitchFamily="34" charset="0"/>
                </a:rPr>
              </a:br>
              <a:r>
                <a:rPr lang="en-GB" sz="1400" noProof="0" dirty="0">
                  <a:solidFill>
                    <a:schemeClr val="accent1"/>
                  </a:solidFill>
                  <a:latin typeface="Arial" panose="020B0604020202020204" pitchFamily="34" charset="0"/>
                  <a:cs typeface="Arial" panose="020B0604020202020204" pitchFamily="34" charset="0"/>
                </a:rPr>
                <a:t>Investigate international expert consensus (endorsed by the Baveno Cooperation and guided by an expert methodologist)</a:t>
              </a:r>
            </a:p>
          </p:txBody>
        </p:sp>
        <p:sp>
          <p:nvSpPr>
            <p:cNvPr id="14" name="TextBox 13">
              <a:extLst>
                <a:ext uri="{FF2B5EF4-FFF2-40B4-BE49-F238E27FC236}">
                  <a16:creationId xmlns:a16="http://schemas.microsoft.com/office/drawing/2014/main" id="{A59EC1DB-FCDD-2704-C645-5C857292B6C1}"/>
                </a:ext>
              </a:extLst>
            </p:cNvPr>
            <p:cNvSpPr txBox="1"/>
            <p:nvPr/>
          </p:nvSpPr>
          <p:spPr>
            <a:xfrm>
              <a:off x="6154531" y="2662794"/>
              <a:ext cx="6246377" cy="738664"/>
            </a:xfrm>
            <a:prstGeom prst="rect">
              <a:avLst/>
            </a:prstGeom>
            <a:noFill/>
          </p:spPr>
          <p:txBody>
            <a:bodyPr wrap="square" rtlCol="0">
              <a:spAutoFit/>
            </a:bodyPr>
            <a:lstStyle/>
            <a:p>
              <a:r>
                <a:rPr lang="en-GB" sz="1400" b="1" noProof="0" dirty="0">
                  <a:solidFill>
                    <a:schemeClr val="accent1"/>
                  </a:solidFill>
                  <a:latin typeface="Arial" panose="020B0604020202020204" pitchFamily="34" charset="0"/>
                  <a:cs typeface="Arial" panose="020B0604020202020204" pitchFamily="34" charset="0"/>
                </a:rPr>
                <a:t>Literature review and input from the </a:t>
              </a:r>
              <a:br>
                <a:rPr lang="en-GB" sz="1400" b="1" noProof="0" dirty="0">
                  <a:solidFill>
                    <a:schemeClr val="accent1"/>
                  </a:solidFill>
                  <a:latin typeface="Arial" panose="020B0604020202020204" pitchFamily="34" charset="0"/>
                  <a:cs typeface="Arial" panose="020B0604020202020204" pitchFamily="34" charset="0"/>
                </a:rPr>
              </a:br>
              <a:r>
                <a:rPr lang="en-GB" sz="1400" b="1" noProof="0" dirty="0" err="1">
                  <a:solidFill>
                    <a:schemeClr val="accent1"/>
                  </a:solidFill>
                  <a:latin typeface="Arial" panose="020B0604020202020204" pitchFamily="34" charset="0"/>
                  <a:cs typeface="Arial" panose="020B0604020202020204" pitchFamily="34" charset="0"/>
                </a:rPr>
                <a:t>Baveno</a:t>
              </a:r>
              <a:r>
                <a:rPr lang="en-GB" sz="1400" b="1" noProof="0" dirty="0">
                  <a:solidFill>
                    <a:schemeClr val="accent1"/>
                  </a:solidFill>
                  <a:latin typeface="Arial" panose="020B0604020202020204" pitchFamily="34" charset="0"/>
                  <a:cs typeface="Arial" panose="020B0604020202020204" pitchFamily="34" charset="0"/>
                </a:rPr>
                <a:t> Cooperation leadership</a:t>
              </a:r>
            </a:p>
            <a:p>
              <a:r>
                <a:rPr lang="en-GB" sz="1400" noProof="0" dirty="0">
                  <a:solidFill>
                    <a:schemeClr val="accent1"/>
                  </a:solidFill>
                  <a:latin typeface="Arial" panose="020B0604020202020204" pitchFamily="34" charset="0"/>
                  <a:cs typeface="Arial" panose="020B0604020202020204" pitchFamily="34" charset="0"/>
                </a:rPr>
                <a:t>Conceptual framework was developed to inform the Delphi statements</a:t>
              </a:r>
            </a:p>
          </p:txBody>
        </p:sp>
        <p:grpSp>
          <p:nvGrpSpPr>
            <p:cNvPr id="15" name="Group 14">
              <a:extLst>
                <a:ext uri="{FF2B5EF4-FFF2-40B4-BE49-F238E27FC236}">
                  <a16:creationId xmlns:a16="http://schemas.microsoft.com/office/drawing/2014/main" id="{B971662D-42FD-4134-7DFD-968EE92B53A4}"/>
                </a:ext>
              </a:extLst>
            </p:cNvPr>
            <p:cNvGrpSpPr/>
            <p:nvPr/>
          </p:nvGrpSpPr>
          <p:grpSpPr>
            <a:xfrm>
              <a:off x="5317287" y="2587320"/>
              <a:ext cx="841544" cy="1099798"/>
              <a:chOff x="6356647" y="2260344"/>
              <a:chExt cx="841544" cy="1099798"/>
            </a:xfrm>
          </p:grpSpPr>
          <p:grpSp>
            <p:nvGrpSpPr>
              <p:cNvPr id="64" name="Group 63">
                <a:extLst>
                  <a:ext uri="{FF2B5EF4-FFF2-40B4-BE49-F238E27FC236}">
                    <a16:creationId xmlns:a16="http://schemas.microsoft.com/office/drawing/2014/main" id="{A4073971-9038-E711-CF0D-21D67902F538}"/>
                  </a:ext>
                </a:extLst>
              </p:cNvPr>
              <p:cNvGrpSpPr/>
              <p:nvPr/>
            </p:nvGrpSpPr>
            <p:grpSpPr>
              <a:xfrm>
                <a:off x="6356647" y="2486648"/>
                <a:ext cx="841544" cy="873494"/>
                <a:chOff x="6772130" y="3692130"/>
                <a:chExt cx="841544" cy="782388"/>
              </a:xfrm>
              <a:solidFill>
                <a:srgbClr val="A6D2CE"/>
              </a:solidFill>
            </p:grpSpPr>
            <p:sp>
              <p:nvSpPr>
                <p:cNvPr id="67" name="Flowchart: Process 66">
                  <a:extLst>
                    <a:ext uri="{FF2B5EF4-FFF2-40B4-BE49-F238E27FC236}">
                      <a16:creationId xmlns:a16="http://schemas.microsoft.com/office/drawing/2014/main" id="{9A7CDDD2-B1A8-E009-3F66-871E25F86160}"/>
                    </a:ext>
                  </a:extLst>
                </p:cNvPr>
                <p:cNvSpPr/>
                <p:nvPr/>
              </p:nvSpPr>
              <p:spPr>
                <a:xfrm>
                  <a:off x="6772130" y="3692130"/>
                  <a:ext cx="841544" cy="551731"/>
                </a:xfrm>
                <a:prstGeom prst="flowChartProcess">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8" name="Isosceles Triangle 67">
                  <a:extLst>
                    <a:ext uri="{FF2B5EF4-FFF2-40B4-BE49-F238E27FC236}">
                      <a16:creationId xmlns:a16="http://schemas.microsoft.com/office/drawing/2014/main" id="{43BA6F5B-9868-4AF8-4A8A-F24A4E249C03}"/>
                    </a:ext>
                  </a:extLst>
                </p:cNvPr>
                <p:cNvSpPr/>
                <p:nvPr/>
              </p:nvSpPr>
              <p:spPr>
                <a:xfrm rot="10800000">
                  <a:off x="6772130" y="4243861"/>
                  <a:ext cx="841543" cy="230661"/>
                </a:xfrm>
                <a:prstGeom prst="triangl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65" name="Isosceles Triangle 64">
                <a:extLst>
                  <a:ext uri="{FF2B5EF4-FFF2-40B4-BE49-F238E27FC236}">
                    <a16:creationId xmlns:a16="http://schemas.microsoft.com/office/drawing/2014/main" id="{C64AE052-5F5B-E2AF-BAD9-D549A8681AE5}"/>
                  </a:ext>
                </a:extLst>
              </p:cNvPr>
              <p:cNvSpPr/>
              <p:nvPr/>
            </p:nvSpPr>
            <p:spPr>
              <a:xfrm>
                <a:off x="6356652" y="2260344"/>
                <a:ext cx="424659" cy="230660"/>
              </a:xfrm>
              <a:prstGeom prst="triangle">
                <a:avLst>
                  <a:gd name="adj" fmla="val 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6" name="Isosceles Triangle 65">
                <a:extLst>
                  <a:ext uri="{FF2B5EF4-FFF2-40B4-BE49-F238E27FC236}">
                    <a16:creationId xmlns:a16="http://schemas.microsoft.com/office/drawing/2014/main" id="{C2139E74-996F-70D1-52BE-B12AC84C9CBA}"/>
                  </a:ext>
                </a:extLst>
              </p:cNvPr>
              <p:cNvSpPr/>
              <p:nvPr/>
            </p:nvSpPr>
            <p:spPr>
              <a:xfrm flipH="1">
                <a:off x="6773529" y="2260985"/>
                <a:ext cx="424662" cy="230660"/>
              </a:xfrm>
              <a:prstGeom prst="triangle">
                <a:avLst>
                  <a:gd name="adj" fmla="val 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17" name="Group 16">
              <a:extLst>
                <a:ext uri="{FF2B5EF4-FFF2-40B4-BE49-F238E27FC236}">
                  <a16:creationId xmlns:a16="http://schemas.microsoft.com/office/drawing/2014/main" id="{5E2950D6-B657-57FD-7656-7E71CDA4F51B}"/>
                </a:ext>
              </a:extLst>
            </p:cNvPr>
            <p:cNvGrpSpPr/>
            <p:nvPr/>
          </p:nvGrpSpPr>
          <p:grpSpPr>
            <a:xfrm>
              <a:off x="5317168" y="3476698"/>
              <a:ext cx="841662" cy="1393573"/>
              <a:chOff x="6356529" y="2219644"/>
              <a:chExt cx="841662" cy="1393573"/>
            </a:xfrm>
            <a:solidFill>
              <a:schemeClr val="accent6"/>
            </a:solidFill>
          </p:grpSpPr>
          <p:grpSp>
            <p:nvGrpSpPr>
              <p:cNvPr id="56" name="Group 55">
                <a:extLst>
                  <a:ext uri="{FF2B5EF4-FFF2-40B4-BE49-F238E27FC236}">
                    <a16:creationId xmlns:a16="http://schemas.microsoft.com/office/drawing/2014/main" id="{47B19129-A849-DBCF-735E-DC2E6A22BB84}"/>
                  </a:ext>
                </a:extLst>
              </p:cNvPr>
              <p:cNvGrpSpPr/>
              <p:nvPr/>
            </p:nvGrpSpPr>
            <p:grpSpPr>
              <a:xfrm>
                <a:off x="6356529" y="2486648"/>
                <a:ext cx="841662" cy="1126569"/>
                <a:chOff x="6772012" y="3692129"/>
                <a:chExt cx="841662" cy="1009067"/>
              </a:xfrm>
              <a:grpFill/>
            </p:grpSpPr>
            <p:sp>
              <p:nvSpPr>
                <p:cNvPr id="59" name="Flowchart: Process 58">
                  <a:extLst>
                    <a:ext uri="{FF2B5EF4-FFF2-40B4-BE49-F238E27FC236}">
                      <a16:creationId xmlns:a16="http://schemas.microsoft.com/office/drawing/2014/main" id="{5B4B1B21-03D5-0C6A-3B1C-3E29830C7B4A}"/>
                    </a:ext>
                  </a:extLst>
                </p:cNvPr>
                <p:cNvSpPr/>
                <p:nvPr/>
              </p:nvSpPr>
              <p:spPr>
                <a:xfrm>
                  <a:off x="6772130" y="3692129"/>
                  <a:ext cx="841544" cy="750344"/>
                </a:xfrm>
                <a:prstGeom prst="flowChartProcess">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0" name="Isosceles Triangle 59">
                  <a:extLst>
                    <a:ext uri="{FF2B5EF4-FFF2-40B4-BE49-F238E27FC236}">
                      <a16:creationId xmlns:a16="http://schemas.microsoft.com/office/drawing/2014/main" id="{ED898B99-FE0E-6D6F-7084-C9D84854B75D}"/>
                    </a:ext>
                  </a:extLst>
                </p:cNvPr>
                <p:cNvSpPr/>
                <p:nvPr/>
              </p:nvSpPr>
              <p:spPr>
                <a:xfrm rot="10800000">
                  <a:off x="6772012" y="4443408"/>
                  <a:ext cx="841545" cy="257788"/>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57" name="Isosceles Triangle 56">
                <a:extLst>
                  <a:ext uri="{FF2B5EF4-FFF2-40B4-BE49-F238E27FC236}">
                    <a16:creationId xmlns:a16="http://schemas.microsoft.com/office/drawing/2014/main" id="{E9928997-9CF1-DF2E-361B-78DEEF461B04}"/>
                  </a:ext>
                </a:extLst>
              </p:cNvPr>
              <p:cNvSpPr/>
              <p:nvPr/>
            </p:nvSpPr>
            <p:spPr>
              <a:xfrm>
                <a:off x="6356652" y="2228866"/>
                <a:ext cx="424659" cy="262138"/>
              </a:xfrm>
              <a:prstGeom prst="triangle">
                <a:avLst>
                  <a:gd name="adj" fmla="val 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8" name="Isosceles Triangle 57">
                <a:extLst>
                  <a:ext uri="{FF2B5EF4-FFF2-40B4-BE49-F238E27FC236}">
                    <a16:creationId xmlns:a16="http://schemas.microsoft.com/office/drawing/2014/main" id="{DA908A42-4A90-4C28-8152-72818F15650E}"/>
                  </a:ext>
                </a:extLst>
              </p:cNvPr>
              <p:cNvSpPr/>
              <p:nvPr/>
            </p:nvSpPr>
            <p:spPr>
              <a:xfrm flipH="1">
                <a:off x="6773529" y="2219644"/>
                <a:ext cx="424662" cy="272001"/>
              </a:xfrm>
              <a:prstGeom prst="triangle">
                <a:avLst>
                  <a:gd name="adj" fmla="val 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18" name="Group 17">
              <a:extLst>
                <a:ext uri="{FF2B5EF4-FFF2-40B4-BE49-F238E27FC236}">
                  <a16:creationId xmlns:a16="http://schemas.microsoft.com/office/drawing/2014/main" id="{37EF35C3-6BE3-0FCE-D41E-C155399F1027}"/>
                </a:ext>
              </a:extLst>
            </p:cNvPr>
            <p:cNvGrpSpPr/>
            <p:nvPr/>
          </p:nvGrpSpPr>
          <p:grpSpPr>
            <a:xfrm>
              <a:off x="5316262" y="4639195"/>
              <a:ext cx="841544" cy="1532644"/>
              <a:chOff x="6359631" y="2506132"/>
              <a:chExt cx="841544" cy="1532644"/>
            </a:xfrm>
            <a:solidFill>
              <a:schemeClr val="accent6">
                <a:lumMod val="75000"/>
              </a:schemeClr>
            </a:solidFill>
          </p:grpSpPr>
          <p:sp>
            <p:nvSpPr>
              <p:cNvPr id="50" name="Flowchart: Process 49">
                <a:extLst>
                  <a:ext uri="{FF2B5EF4-FFF2-40B4-BE49-F238E27FC236}">
                    <a16:creationId xmlns:a16="http://schemas.microsoft.com/office/drawing/2014/main" id="{88A36D50-8F48-564F-DD35-7D63FEA7AC41}"/>
                  </a:ext>
                </a:extLst>
              </p:cNvPr>
              <p:cNvSpPr/>
              <p:nvPr/>
            </p:nvSpPr>
            <p:spPr>
              <a:xfrm>
                <a:off x="6359631" y="2785666"/>
                <a:ext cx="841544" cy="1253110"/>
              </a:xfrm>
              <a:prstGeom prst="flowChartProcess">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1" name="Isosceles Triangle 50">
                <a:extLst>
                  <a:ext uri="{FF2B5EF4-FFF2-40B4-BE49-F238E27FC236}">
                    <a16:creationId xmlns:a16="http://schemas.microsoft.com/office/drawing/2014/main" id="{D0A08C18-07A8-98E8-A284-56B9BCFE4BAC}"/>
                  </a:ext>
                </a:extLst>
              </p:cNvPr>
              <p:cNvSpPr/>
              <p:nvPr/>
            </p:nvSpPr>
            <p:spPr>
              <a:xfrm>
                <a:off x="6359636" y="2506132"/>
                <a:ext cx="424659" cy="283893"/>
              </a:xfrm>
              <a:prstGeom prst="triangle">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4" name="Isosceles Triangle 53">
                <a:extLst>
                  <a:ext uri="{FF2B5EF4-FFF2-40B4-BE49-F238E27FC236}">
                    <a16:creationId xmlns:a16="http://schemas.microsoft.com/office/drawing/2014/main" id="{7405E91B-C9F2-8A48-5939-CDA84508C49D}"/>
                  </a:ext>
                </a:extLst>
              </p:cNvPr>
              <p:cNvSpPr/>
              <p:nvPr/>
            </p:nvSpPr>
            <p:spPr>
              <a:xfrm flipH="1">
                <a:off x="6776513" y="2518665"/>
                <a:ext cx="424662" cy="272001"/>
              </a:xfrm>
              <a:prstGeom prst="triangle">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9" name="TextBox 18">
              <a:extLst>
                <a:ext uri="{FF2B5EF4-FFF2-40B4-BE49-F238E27FC236}">
                  <a16:creationId xmlns:a16="http://schemas.microsoft.com/office/drawing/2014/main" id="{E9036AD5-2882-34E8-4A8B-1E2B90A79B2A}"/>
                </a:ext>
              </a:extLst>
            </p:cNvPr>
            <p:cNvSpPr txBox="1"/>
            <p:nvPr/>
          </p:nvSpPr>
          <p:spPr>
            <a:xfrm>
              <a:off x="6139276" y="3638844"/>
              <a:ext cx="5796047" cy="1169551"/>
            </a:xfrm>
            <a:prstGeom prst="rect">
              <a:avLst/>
            </a:prstGeom>
            <a:noFill/>
          </p:spPr>
          <p:txBody>
            <a:bodyPr wrap="square" rtlCol="0">
              <a:spAutoFit/>
            </a:bodyPr>
            <a:lstStyle/>
            <a:p>
              <a:r>
                <a:rPr lang="en-GB" sz="1400" b="1" noProof="0" dirty="0">
                  <a:solidFill>
                    <a:schemeClr val="accent1"/>
                  </a:solidFill>
                  <a:latin typeface="Arial" panose="020B0604020202020204" pitchFamily="34" charset="0"/>
                  <a:cs typeface="Arial" panose="020B0604020202020204" pitchFamily="34" charset="0"/>
                </a:rPr>
                <a:t>Identification of Delphi panellists </a:t>
              </a:r>
            </a:p>
            <a:p>
              <a:pPr marL="285750" indent="-285750">
                <a:buFont typeface="Arial" panose="020B0604020202020204" pitchFamily="34" charset="0"/>
                <a:buChar char="•"/>
              </a:pPr>
              <a:r>
                <a:rPr lang="en-GB" sz="1400" noProof="0" dirty="0">
                  <a:solidFill>
                    <a:schemeClr val="accent1"/>
                  </a:solidFill>
                  <a:latin typeface="Arial" panose="020B0604020202020204" pitchFamily="34" charset="0"/>
                  <a:cs typeface="Arial" panose="020B0604020202020204" pitchFamily="34" charset="0"/>
                </a:rPr>
                <a:t>By Baveno Cooperation nomination and through a literature review</a:t>
              </a:r>
            </a:p>
            <a:p>
              <a:pPr marL="285750" indent="-285750">
                <a:buFont typeface="Arial" panose="020B0604020202020204" pitchFamily="34" charset="0"/>
                <a:buChar char="•"/>
              </a:pPr>
              <a:r>
                <a:rPr lang="en-GB" sz="1400" noProof="0" dirty="0">
                  <a:solidFill>
                    <a:schemeClr val="accent1"/>
                  </a:solidFill>
                  <a:latin typeface="Arial" panose="020B0604020202020204" pitchFamily="34" charset="0"/>
                  <a:cs typeface="Arial" panose="020B0604020202020204" pitchFamily="34" charset="0"/>
                </a:rPr>
                <a:t>456 panellists from 52 countries</a:t>
              </a:r>
            </a:p>
            <a:p>
              <a:pPr marL="285750" indent="-285750">
                <a:buFont typeface="Arial" panose="020B0604020202020204" pitchFamily="34" charset="0"/>
                <a:buChar char="•"/>
              </a:pPr>
              <a:r>
                <a:rPr lang="en-GB" sz="1400" noProof="0" dirty="0">
                  <a:solidFill>
                    <a:schemeClr val="accent1"/>
                  </a:solidFill>
                  <a:latin typeface="Arial" panose="020B0604020202020204" pitchFamily="34" charset="0"/>
                  <a:cs typeface="Arial" panose="020B0604020202020204" pitchFamily="34" charset="0"/>
                </a:rPr>
                <a:t>2 rounds of agreement/feedback</a:t>
              </a:r>
            </a:p>
            <a:p>
              <a:r>
                <a:rPr lang="en-GB" sz="1400" noProof="0" dirty="0">
                  <a:solidFill>
                    <a:schemeClr val="accent1"/>
                  </a:solidFill>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0ECF30D8-2766-1F23-0221-27C18252F534}"/>
                </a:ext>
              </a:extLst>
            </p:cNvPr>
            <p:cNvSpPr txBox="1"/>
            <p:nvPr/>
          </p:nvSpPr>
          <p:spPr>
            <a:xfrm>
              <a:off x="6139276" y="4808395"/>
              <a:ext cx="6052724" cy="1815882"/>
            </a:xfrm>
            <a:prstGeom prst="rect">
              <a:avLst/>
            </a:prstGeom>
            <a:noFill/>
          </p:spPr>
          <p:txBody>
            <a:bodyPr wrap="square" lIns="91440" tIns="45720" rIns="91440" bIns="45720" rtlCol="0" anchor="t">
              <a:spAutoFit/>
            </a:bodyPr>
            <a:lstStyle/>
            <a:p>
              <a:r>
                <a:rPr lang="en-GB" sz="1400" b="1" noProof="0" dirty="0">
                  <a:solidFill>
                    <a:schemeClr val="accent1"/>
                  </a:solidFill>
                  <a:latin typeface="Arial" panose="020B0604020202020204" pitchFamily="34" charset="0"/>
                  <a:cs typeface="Arial" panose="020B0604020202020204" pitchFamily="34" charset="0"/>
                </a:rPr>
                <a:t>Statements and consensus </a:t>
              </a:r>
            </a:p>
            <a:p>
              <a:pPr marL="285750" indent="-285750">
                <a:buFont typeface="Arial" panose="020B0604020202020204" pitchFamily="34" charset="0"/>
                <a:buChar char="•"/>
              </a:pPr>
              <a:r>
                <a:rPr lang="en-GB" sz="1400" noProof="0" dirty="0">
                  <a:solidFill>
                    <a:schemeClr val="accent1"/>
                  </a:solidFill>
                  <a:latin typeface="Arial"/>
                  <a:cs typeface="Arial"/>
                </a:rPr>
                <a:t>Scored using a </a:t>
              </a:r>
              <a:r>
                <a:rPr lang="en-GB" sz="1400" dirty="0">
                  <a:solidFill>
                    <a:schemeClr val="accent1"/>
                  </a:solidFill>
                  <a:latin typeface="Arial"/>
                  <a:cs typeface="Arial"/>
                </a:rPr>
                <a:t>4-point</a:t>
              </a:r>
              <a:r>
                <a:rPr lang="en-GB" sz="1400" noProof="0" dirty="0">
                  <a:solidFill>
                    <a:schemeClr val="accent1"/>
                  </a:solidFill>
                  <a:latin typeface="Arial"/>
                  <a:cs typeface="Arial"/>
                </a:rPr>
                <a:t> Likert scale (opportunity to provide comments)</a:t>
              </a:r>
            </a:p>
            <a:p>
              <a:pPr marL="285750" indent="-285750">
                <a:buFont typeface="Arial" panose="020B0604020202020204" pitchFamily="34" charset="0"/>
                <a:buChar char="•"/>
              </a:pPr>
              <a:r>
                <a:rPr lang="en-GB" sz="1400" noProof="0" dirty="0">
                  <a:solidFill>
                    <a:schemeClr val="accent1"/>
                  </a:solidFill>
                  <a:latin typeface="Arial" panose="020B0604020202020204" pitchFamily="34" charset="0"/>
                  <a:cs typeface="Arial" panose="020B0604020202020204" pitchFamily="34" charset="0"/>
                </a:rPr>
                <a:t>Revised between rounds based on agreement and </a:t>
              </a:r>
              <a:br>
                <a:rPr lang="en-GB" sz="1400" noProof="0" dirty="0">
                  <a:solidFill>
                    <a:schemeClr val="accent1"/>
                  </a:solidFill>
                  <a:latin typeface="Arial" panose="020B0604020202020204" pitchFamily="34" charset="0"/>
                  <a:cs typeface="Arial" panose="020B0604020202020204" pitchFamily="34" charset="0"/>
                </a:rPr>
              </a:br>
              <a:r>
                <a:rPr lang="en-GB" sz="1400" noProof="0" dirty="0">
                  <a:solidFill>
                    <a:schemeClr val="accent1"/>
                  </a:solidFill>
                  <a:latin typeface="Arial" panose="020B0604020202020204" pitchFamily="34" charset="0"/>
                  <a:cs typeface="Arial" panose="020B0604020202020204" pitchFamily="34" charset="0"/>
                </a:rPr>
                <a:t>qualitative feedback</a:t>
              </a:r>
            </a:p>
            <a:p>
              <a:pPr marL="285750" indent="-285750">
                <a:buFont typeface="Arial" panose="020B0604020202020204" pitchFamily="34" charset="0"/>
                <a:buChar char="•"/>
              </a:pPr>
              <a:r>
                <a:rPr lang="en-GB" sz="1400" noProof="0" dirty="0">
                  <a:solidFill>
                    <a:schemeClr val="accent1"/>
                  </a:solidFill>
                  <a:latin typeface="Arial" panose="020B0604020202020204" pitchFamily="34" charset="0"/>
                  <a:cs typeface="Arial" panose="020B0604020202020204" pitchFamily="34" charset="0"/>
                </a:rPr>
                <a:t>Consensus pre-defined as the supermajority (≥67% ‘agree’ or ‘somewhat agree’)</a:t>
              </a:r>
            </a:p>
            <a:p>
              <a:pPr marL="285750" indent="-285750">
                <a:buFont typeface="Arial" panose="020B0604020202020204" pitchFamily="34" charset="0"/>
                <a:buChar char="•"/>
              </a:pPr>
              <a:endParaRPr lang="en-GB" sz="1400" noProof="0"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noProof="0" dirty="0">
                <a:solidFill>
                  <a:schemeClr val="accent1"/>
                </a:solidFill>
                <a:latin typeface="Arial" panose="020B0604020202020204" pitchFamily="34" charset="0"/>
                <a:cs typeface="Arial" panose="020B0604020202020204" pitchFamily="34" charset="0"/>
              </a:endParaRPr>
            </a:p>
          </p:txBody>
        </p:sp>
        <p:pic>
          <p:nvPicPr>
            <p:cNvPr id="21" name="Graphic 20">
              <a:extLst>
                <a:ext uri="{FF2B5EF4-FFF2-40B4-BE49-F238E27FC236}">
                  <a16:creationId xmlns:a16="http://schemas.microsoft.com/office/drawing/2014/main" id="{97014D8D-C0F3-8D14-EF4C-233299512D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39800" y="1931507"/>
              <a:ext cx="602251" cy="602251"/>
            </a:xfrm>
            <a:prstGeom prst="rect">
              <a:avLst/>
            </a:prstGeom>
          </p:spPr>
        </p:pic>
        <p:pic>
          <p:nvPicPr>
            <p:cNvPr id="22" name="Graphic 21">
              <a:extLst>
                <a:ext uri="{FF2B5EF4-FFF2-40B4-BE49-F238E27FC236}">
                  <a16:creationId xmlns:a16="http://schemas.microsoft.com/office/drawing/2014/main" id="{2F2D8575-49A0-356B-04C3-B0778B1CE53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03509" y="3948225"/>
              <a:ext cx="497114" cy="497114"/>
            </a:xfrm>
            <a:prstGeom prst="rect">
              <a:avLst/>
            </a:prstGeom>
          </p:spPr>
        </p:pic>
      </p:grpSp>
      <p:pic>
        <p:nvPicPr>
          <p:cNvPr id="75" name="Graphic 74">
            <a:extLst>
              <a:ext uri="{FF2B5EF4-FFF2-40B4-BE49-F238E27FC236}">
                <a16:creationId xmlns:a16="http://schemas.microsoft.com/office/drawing/2014/main" id="{FEE418BB-882F-93E3-AB34-D6263C437CA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423460" y="2644402"/>
            <a:ext cx="624899" cy="624899"/>
          </a:xfrm>
          <a:prstGeom prst="rect">
            <a:avLst/>
          </a:prstGeom>
        </p:spPr>
      </p:pic>
      <p:pic>
        <p:nvPicPr>
          <p:cNvPr id="81" name="Graphic 80">
            <a:extLst>
              <a:ext uri="{FF2B5EF4-FFF2-40B4-BE49-F238E27FC236}">
                <a16:creationId xmlns:a16="http://schemas.microsoft.com/office/drawing/2014/main" id="{BECD6921-CC06-FED2-E1C7-7E39BEFEE5B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435348" y="5006174"/>
            <a:ext cx="586295" cy="586295"/>
          </a:xfrm>
          <a:prstGeom prst="rect">
            <a:avLst/>
          </a:prstGeom>
        </p:spPr>
      </p:pic>
      <p:pic>
        <p:nvPicPr>
          <p:cNvPr id="3" name="Picture 2">
            <a:hlinkClick r:id="rId7" action="ppaction://hlinksldjump"/>
            <a:extLst>
              <a:ext uri="{FF2B5EF4-FFF2-40B4-BE49-F238E27FC236}">
                <a16:creationId xmlns:a16="http://schemas.microsoft.com/office/drawing/2014/main" id="{8B492704-D00B-12B7-9AA7-6918212C889A}"/>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73669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5D756-91BD-DC41-31A8-3C6E9C624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ADE4F-54D4-462E-A35A-D619FB3C77C8}"/>
              </a:ext>
            </a:extLst>
          </p:cNvPr>
          <p:cNvSpPr>
            <a:spLocks noGrp="1"/>
          </p:cNvSpPr>
          <p:nvPr>
            <p:ph type="title"/>
          </p:nvPr>
        </p:nvSpPr>
        <p:spPr/>
        <p:txBody>
          <a:bodyPr/>
          <a:lstStyle/>
          <a:p>
            <a:r>
              <a:rPr lang="en-US" dirty="0"/>
              <a:t>Contents</a:t>
            </a:r>
          </a:p>
        </p:txBody>
      </p:sp>
      <p:graphicFrame>
        <p:nvGraphicFramePr>
          <p:cNvPr id="5" name="Content Placeholder 13">
            <a:extLst>
              <a:ext uri="{FF2B5EF4-FFF2-40B4-BE49-F238E27FC236}">
                <a16:creationId xmlns:a16="http://schemas.microsoft.com/office/drawing/2014/main" id="{DEEB21EE-7C30-6AC7-3E7B-63B3EA9FFCB8}"/>
              </a:ext>
            </a:extLst>
          </p:cNvPr>
          <p:cNvGraphicFramePr>
            <a:graphicFrameLocks/>
          </p:cNvGraphicFramePr>
          <p:nvPr>
            <p:extLst>
              <p:ext uri="{D42A27DB-BD31-4B8C-83A1-F6EECF244321}">
                <p14:modId xmlns:p14="http://schemas.microsoft.com/office/powerpoint/2010/main" val="681313113"/>
              </p:ext>
            </p:extLst>
          </p:nvPr>
        </p:nvGraphicFramePr>
        <p:xfrm>
          <a:off x="344488" y="1177027"/>
          <a:ext cx="11418585" cy="1652400"/>
        </p:xfrm>
        <a:graphic>
          <a:graphicData uri="http://schemas.openxmlformats.org/drawingml/2006/table">
            <a:tbl>
              <a:tblPr/>
              <a:tblGrid>
                <a:gridCol w="1169353">
                  <a:extLst>
                    <a:ext uri="{9D8B030D-6E8A-4147-A177-3AD203B41FA5}">
                      <a16:colId xmlns:a16="http://schemas.microsoft.com/office/drawing/2014/main" val="3279649220"/>
                    </a:ext>
                  </a:extLst>
                </a:gridCol>
                <a:gridCol w="10249232">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Arial" panose="020B0604020202020204" pitchFamily="34" charset="0"/>
                          <a:cs typeface="Arial" panose="020B0604020202020204" pitchFamily="34" charset="0"/>
                        </a:rPr>
                        <a:t>1. Portal hypertension (cirrhosis and non-cirrhosis)</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26B6A"/>
                    </a:solidFill>
                  </a:tcPr>
                </a:tc>
                <a:tc hMerge="1">
                  <a:txBody>
                    <a:bodyPr/>
                    <a:lstStyle/>
                    <a:p>
                      <a:endParaRPr lang="en-GB" dirty="0"/>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OS-046</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Post-TIPS recompensation is achievable and associated with excellent survival: </a:t>
                      </a:r>
                      <a:b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br>
                      <a:r>
                        <a:rPr lang="en-GB" sz="1800" b="0" i="0" u="none" strike="noStrike" kern="1200" dirty="0" err="1">
                          <a:solidFill>
                            <a:srgbClr val="004B87"/>
                          </a:solidFill>
                          <a:effectLst/>
                          <a:latin typeface="Arial" panose="020B0604020202020204" pitchFamily="34" charset="0"/>
                          <a:ea typeface="+mn-ea"/>
                          <a:cs typeface="Arial" panose="020B0604020202020204" pitchFamily="34" charset="0"/>
                        </a:rPr>
                        <a:t>EuroTIPS</a:t>
                      </a: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-German cirrhosis study group multicentre study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OS-084</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algn="l" fontAlgn="b">
                        <a:buNone/>
                      </a:pPr>
                      <a:r>
                        <a:rPr lang="en-GB" sz="1800" b="0" i="0" u="none" strike="noStrike" dirty="0">
                          <a:solidFill>
                            <a:srgbClr val="004B87"/>
                          </a:solidFill>
                          <a:effectLst/>
                          <a:latin typeface="Arial" panose="020B0604020202020204" pitchFamily="34" charset="0"/>
                          <a:cs typeface="Arial" panose="020B0604020202020204" pitchFamily="34" charset="0"/>
                        </a:rPr>
                        <a:t>Futility criteria for TIPS placement in patients with refractory acute variceal bleeding: </a:t>
                      </a:r>
                      <a:br>
                        <a:rPr lang="en-GB" sz="1800" b="0" i="0" u="none" strike="noStrike" dirty="0">
                          <a:solidFill>
                            <a:srgbClr val="004B87"/>
                          </a:solidFill>
                          <a:effectLst/>
                          <a:latin typeface="Arial" panose="020B0604020202020204" pitchFamily="34" charset="0"/>
                          <a:cs typeface="Arial" panose="020B0604020202020204" pitchFamily="34" charset="0"/>
                        </a:rPr>
                      </a:br>
                      <a:r>
                        <a:rPr lang="en-GB" sz="1800" b="0" i="0" u="none" strike="noStrike" dirty="0">
                          <a:solidFill>
                            <a:srgbClr val="004B87"/>
                          </a:solidFill>
                          <a:effectLst/>
                          <a:latin typeface="Arial" panose="020B0604020202020204" pitchFamily="34" charset="0"/>
                          <a:cs typeface="Arial" panose="020B0604020202020204" pitchFamily="34" charset="0"/>
                        </a:rPr>
                        <a:t>A </a:t>
                      </a:r>
                      <a:r>
                        <a:rPr lang="en-GB" sz="1800" b="0" i="0" u="none" strike="noStrike" dirty="0" err="1">
                          <a:solidFill>
                            <a:srgbClr val="004B87"/>
                          </a:solidFill>
                          <a:effectLst/>
                          <a:latin typeface="Arial" panose="020B0604020202020204" pitchFamily="34" charset="0"/>
                          <a:cs typeface="Arial" panose="020B0604020202020204" pitchFamily="34" charset="0"/>
                        </a:rPr>
                        <a:t>EuroTIPS</a:t>
                      </a:r>
                      <a:r>
                        <a:rPr lang="en-GB" sz="1800" b="0" i="0" u="none" strike="noStrike" dirty="0">
                          <a:solidFill>
                            <a:srgbClr val="004B87"/>
                          </a:solidFill>
                          <a:effectLst/>
                          <a:latin typeface="Arial" panose="020B0604020202020204" pitchFamily="34" charset="0"/>
                          <a:cs typeface="Arial" panose="020B0604020202020204" pitchFamily="34" charset="0"/>
                        </a:rPr>
                        <a:t> study</a:t>
                      </a:r>
                      <a:endParaRPr lang="en-GB" sz="1800" b="0" i="0" u="none" strike="noStrike" kern="1200" dirty="0">
                        <a:solidFill>
                          <a:srgbClr val="004B87"/>
                        </a:solidFill>
                        <a:effectLst/>
                        <a:latin typeface="Arial" panose="020B0604020202020204" pitchFamily="34" charset="0"/>
                        <a:ea typeface="+mn-ea"/>
                        <a:cs typeface="Arial" panose="020B0604020202020204" pitchFamily="34" charset="0"/>
                      </a:endParaRP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100625088"/>
                  </a:ext>
                </a:extLst>
              </a:tr>
            </a:tbl>
          </a:graphicData>
        </a:graphic>
      </p:graphicFrame>
      <p:sp>
        <p:nvSpPr>
          <p:cNvPr id="9" name="TextBox 8">
            <a:hlinkClick r:id="rId2" action="ppaction://hlinksldjump"/>
            <a:extLst>
              <a:ext uri="{FF2B5EF4-FFF2-40B4-BE49-F238E27FC236}">
                <a16:creationId xmlns:a16="http://schemas.microsoft.com/office/drawing/2014/main" id="{65971EC3-B7AD-DCA1-3D1D-5A9E35747705}"/>
              </a:ext>
            </a:extLst>
          </p:cNvPr>
          <p:cNvSpPr txBox="1"/>
          <p:nvPr/>
        </p:nvSpPr>
        <p:spPr>
          <a:xfrm>
            <a:off x="4072393" y="3090148"/>
            <a:ext cx="4047214" cy="369332"/>
          </a:xfrm>
          <a:prstGeom prst="rect">
            <a:avLst/>
          </a:prstGeom>
          <a:noFill/>
          <a:ln w="38100">
            <a:solidFill>
              <a:srgbClr val="826B6A"/>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graphicFrame>
        <p:nvGraphicFramePr>
          <p:cNvPr id="3" name="Content Placeholder 13">
            <a:extLst>
              <a:ext uri="{FF2B5EF4-FFF2-40B4-BE49-F238E27FC236}">
                <a16:creationId xmlns:a16="http://schemas.microsoft.com/office/drawing/2014/main" id="{EBC1498B-D469-2063-DBC1-D40374A15E9B}"/>
              </a:ext>
            </a:extLst>
          </p:cNvPr>
          <p:cNvGraphicFramePr>
            <a:graphicFrameLocks/>
          </p:cNvGraphicFramePr>
          <p:nvPr>
            <p:extLst>
              <p:ext uri="{D42A27DB-BD31-4B8C-83A1-F6EECF244321}">
                <p14:modId xmlns:p14="http://schemas.microsoft.com/office/powerpoint/2010/main" val="2791044400"/>
              </p:ext>
            </p:extLst>
          </p:nvPr>
        </p:nvGraphicFramePr>
        <p:xfrm>
          <a:off x="344487" y="3720202"/>
          <a:ext cx="11418585" cy="2020320"/>
        </p:xfrm>
        <a:graphic>
          <a:graphicData uri="http://schemas.openxmlformats.org/drawingml/2006/table">
            <a:tbl>
              <a:tblPr/>
              <a:tblGrid>
                <a:gridCol w="1298832">
                  <a:extLst>
                    <a:ext uri="{9D8B030D-6E8A-4147-A177-3AD203B41FA5}">
                      <a16:colId xmlns:a16="http://schemas.microsoft.com/office/drawing/2014/main" val="3279649220"/>
                    </a:ext>
                  </a:extLst>
                </a:gridCol>
                <a:gridCol w="10119753">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Arial" panose="020B0604020202020204" pitchFamily="34" charset="0"/>
                          <a:cs typeface="Arial" panose="020B0604020202020204" pitchFamily="34" charset="0"/>
                        </a:rPr>
                        <a:t>2. </a:t>
                      </a:r>
                      <a:r>
                        <a:rPr lang="en-GB" sz="1800" b="1" i="0" dirty="0">
                          <a:solidFill>
                            <a:srgbClr val="FFFFFF"/>
                          </a:solidFill>
                          <a:effectLst/>
                          <a:latin typeface="Arial" panose="020B0604020202020204" pitchFamily="34" charset="0"/>
                          <a:cs typeface="Arial" panose="020B0604020202020204" pitchFamily="34" charset="0"/>
                        </a:rPr>
                        <a:t>ACLF and critical illness</a:t>
                      </a:r>
                      <a:endParaRPr lang="en-US" sz="1800" b="1" i="0" dirty="0">
                        <a:solidFill>
                          <a:srgbClr val="FFFFFF"/>
                        </a:solidFill>
                        <a:effectLst/>
                        <a:latin typeface="Arial" panose="020B0604020202020204" pitchFamily="34" charset="0"/>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26B6A"/>
                    </a:solidFill>
                  </a:tcPr>
                </a:tc>
                <a:tc hMerge="1">
                  <a:txBody>
                    <a:bodyPr/>
                    <a:lstStyle/>
                    <a:p>
                      <a:endParaRPr lang="en-GB" dirty="0"/>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OS-041</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Development of new criteria for response to plasma volume expansion at 24 hours in patients with cirrhosis and acute kidney injury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TOP-454-YI</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Impact of apixaban on hepatic decompensation in cirrhosis (</a:t>
                      </a:r>
                      <a:r>
                        <a:rPr lang="en-GB" sz="1800" b="0" i="0" u="none" strike="noStrike" kern="1200" dirty="0" err="1">
                          <a:solidFill>
                            <a:srgbClr val="004B87"/>
                          </a:solidFill>
                          <a:effectLst/>
                          <a:latin typeface="Arial" panose="020B0604020202020204" pitchFamily="34" charset="0"/>
                          <a:ea typeface="+mn-ea"/>
                          <a:cs typeface="Arial" panose="020B0604020202020204" pitchFamily="34" charset="0"/>
                        </a:rPr>
                        <a:t>ApiHep</a:t>
                      </a: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 A randomized controlled trial</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100625088"/>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TOP-470-YI</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Longitudinal trajectories of IL-6 and </a:t>
                      </a:r>
                      <a:r>
                        <a:rPr lang="en-GB" sz="1800" b="0" i="0" u="none" strike="noStrike" kern="1200" dirty="0" err="1">
                          <a:solidFill>
                            <a:srgbClr val="004B87"/>
                          </a:solidFill>
                          <a:effectLst/>
                          <a:latin typeface="Arial" panose="020B0604020202020204" pitchFamily="34" charset="0"/>
                          <a:ea typeface="+mn-ea"/>
                          <a:cs typeface="Arial" panose="020B0604020202020204" pitchFamily="34" charset="0"/>
                        </a:rPr>
                        <a:t>vWF</a:t>
                      </a: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 predict clinical outcomes in advanced chronic liver disease independent of liver function</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049442789"/>
                  </a:ext>
                </a:extLst>
              </a:tr>
            </a:tbl>
          </a:graphicData>
        </a:graphic>
      </p:graphicFrame>
      <p:sp>
        <p:nvSpPr>
          <p:cNvPr id="6" name="TextBox 5">
            <a:hlinkClick r:id="rId3" action="ppaction://hlinksldjump"/>
            <a:extLst>
              <a:ext uri="{FF2B5EF4-FFF2-40B4-BE49-F238E27FC236}">
                <a16:creationId xmlns:a16="http://schemas.microsoft.com/office/drawing/2014/main" id="{34FE0E6C-2300-EBE8-C770-67542BDC6B6E}"/>
              </a:ext>
            </a:extLst>
          </p:cNvPr>
          <p:cNvSpPr txBox="1"/>
          <p:nvPr/>
        </p:nvSpPr>
        <p:spPr>
          <a:xfrm>
            <a:off x="4072393" y="6001244"/>
            <a:ext cx="4047214" cy="369332"/>
          </a:xfrm>
          <a:prstGeom prst="rect">
            <a:avLst/>
          </a:prstGeom>
          <a:noFill/>
          <a:ln w="38100">
            <a:solidFill>
              <a:srgbClr val="826B6A"/>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1907603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Graphic 112">
            <a:extLst>
              <a:ext uri="{FF2B5EF4-FFF2-40B4-BE49-F238E27FC236}">
                <a16:creationId xmlns:a16="http://schemas.microsoft.com/office/drawing/2014/main" id="{7F9E9BC7-0B90-E88A-C3F9-B389DC6787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44498" y="988367"/>
            <a:ext cx="611946" cy="611946"/>
          </a:xfrm>
          <a:prstGeom prst="rect">
            <a:avLst/>
          </a:prstGeom>
        </p:spPr>
      </p:pic>
      <p:pic>
        <p:nvPicPr>
          <p:cNvPr id="66" name="Graphic 65">
            <a:extLst>
              <a:ext uri="{FF2B5EF4-FFF2-40B4-BE49-F238E27FC236}">
                <a16:creationId xmlns:a16="http://schemas.microsoft.com/office/drawing/2014/main" id="{84CF8D6C-B09D-BC98-4681-B404F489CF6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28755" y="3044789"/>
            <a:ext cx="611946" cy="611946"/>
          </a:xfrm>
          <a:prstGeom prst="rect">
            <a:avLst/>
          </a:prstGeom>
        </p:spPr>
      </p:pic>
      <p:sp>
        <p:nvSpPr>
          <p:cNvPr id="9" name="Content Placeholder 2">
            <a:extLst>
              <a:ext uri="{FF2B5EF4-FFF2-40B4-BE49-F238E27FC236}">
                <a16:creationId xmlns:a16="http://schemas.microsoft.com/office/drawing/2014/main" id="{9A6E5A45-8643-D3FA-9141-1FA212F9BA69}"/>
              </a:ext>
            </a:extLst>
          </p:cNvPr>
          <p:cNvSpPr txBox="1">
            <a:spLocks/>
          </p:cNvSpPr>
          <p:nvPr/>
        </p:nvSpPr>
        <p:spPr>
          <a:xfrm>
            <a:off x="8512412" y="977012"/>
            <a:ext cx="3725109" cy="220233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b="1" noProof="0" dirty="0" err="1">
                <a:latin typeface="Arial"/>
                <a:cs typeface="Arial"/>
              </a:rPr>
              <a:t>Panellists</a:t>
            </a:r>
            <a:r>
              <a:rPr lang="en-US" sz="1600" b="1" noProof="0" dirty="0">
                <a:latin typeface="Arial"/>
                <a:cs typeface="Arial"/>
              </a:rPr>
              <a:t> agreed that:</a:t>
            </a:r>
            <a:endParaRPr lang="en-US" sz="1600" b="1" dirty="0">
              <a:latin typeface="Arial"/>
              <a:cs typeface="Arial"/>
            </a:endParaRPr>
          </a:p>
          <a:p>
            <a:pPr>
              <a:lnSpc>
                <a:spcPct val="100000"/>
              </a:lnSpc>
            </a:pPr>
            <a:r>
              <a:rPr lang="en-US" sz="1600" dirty="0">
                <a:latin typeface="Arial"/>
                <a:cs typeface="Arial"/>
              </a:rPr>
              <a:t>The term 'cirrhosis’ does </a:t>
            </a:r>
            <a:br>
              <a:rPr lang="en-US" sz="1600" dirty="0">
                <a:latin typeface="Arial" panose="020B0604020202020204" pitchFamily="34" charset="0"/>
                <a:cs typeface="Arial" panose="020B0604020202020204" pitchFamily="34" charset="0"/>
              </a:rPr>
            </a:br>
            <a:r>
              <a:rPr lang="en-US" sz="1600" dirty="0">
                <a:latin typeface="Arial"/>
                <a:cs typeface="Arial"/>
              </a:rPr>
              <a:t>not identify clinically meaningful distinctions, particularly regarding the degree of portal hypertension and </a:t>
            </a:r>
            <a:r>
              <a:rPr lang="en-US" sz="1600" noProof="0" dirty="0">
                <a:latin typeface="Arial"/>
                <a:cs typeface="Arial"/>
              </a:rPr>
              <a:t>given the widespread use of non-invasive tests</a:t>
            </a:r>
          </a:p>
          <a:p>
            <a:pPr>
              <a:lnSpc>
                <a:spcPct val="100000"/>
              </a:lnSpc>
            </a:pPr>
            <a:r>
              <a:rPr lang="en-US" sz="1600" noProof="0" dirty="0">
                <a:latin typeface="Arial" panose="020B0604020202020204" pitchFamily="34" charset="0"/>
                <a:cs typeface="Arial" panose="020B0604020202020204" pitchFamily="34" charset="0"/>
              </a:rPr>
              <a:t>A stage-based framework for CLD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is preferred</a:t>
            </a:r>
          </a:p>
          <a:p>
            <a:pPr marL="542925" indent="-277495">
              <a:lnSpc>
                <a:spcPct val="100000"/>
              </a:lnSpc>
              <a:buFont typeface="Engravers MT" panose="02090707080505020304" pitchFamily="18" charset="0"/>
              <a:buChar char="–"/>
            </a:pPr>
            <a:r>
              <a:rPr lang="en-US" sz="1600" dirty="0">
                <a:latin typeface="Arial"/>
                <a:cs typeface="Arial"/>
              </a:rPr>
              <a:t>S</a:t>
            </a:r>
            <a:r>
              <a:rPr lang="en-US" sz="1600" noProof="0" dirty="0" err="1">
                <a:latin typeface="Arial"/>
                <a:cs typeface="Arial"/>
              </a:rPr>
              <a:t>tage</a:t>
            </a:r>
            <a:r>
              <a:rPr lang="en-US" sz="1600" noProof="0" dirty="0">
                <a:latin typeface="Arial"/>
                <a:cs typeface="Arial"/>
              </a:rPr>
              <a:t> 1 (</a:t>
            </a:r>
            <a:r>
              <a:rPr lang="en-US" sz="1600" dirty="0">
                <a:latin typeface="Arial"/>
                <a:cs typeface="Arial"/>
              </a:rPr>
              <a:t>non-ACLD</a:t>
            </a:r>
            <a:r>
              <a:rPr lang="en-US" sz="1600" noProof="0" dirty="0">
                <a:latin typeface="Arial"/>
                <a:cs typeface="Arial"/>
              </a:rPr>
              <a:t>)</a:t>
            </a:r>
          </a:p>
          <a:p>
            <a:pPr marL="542925" indent="-277495">
              <a:lnSpc>
                <a:spcPct val="100000"/>
              </a:lnSpc>
              <a:buFont typeface="Engravers MT" panose="02090707080505020304" pitchFamily="18" charset="0"/>
              <a:buChar char="–"/>
            </a:pPr>
            <a:r>
              <a:rPr lang="en-US" sz="1600" noProof="0" dirty="0">
                <a:latin typeface="Arial"/>
                <a:cs typeface="Arial"/>
              </a:rPr>
              <a:t>Stage 2 (</a:t>
            </a:r>
            <a:r>
              <a:rPr lang="en-US" sz="1600" dirty="0" err="1">
                <a:latin typeface="Arial"/>
                <a:cs typeface="Arial"/>
              </a:rPr>
              <a:t>cACLD</a:t>
            </a:r>
            <a:r>
              <a:rPr lang="en-US" sz="1600" dirty="0">
                <a:latin typeface="Arial"/>
                <a:cs typeface="Arial"/>
              </a:rPr>
              <a:t> without CSPH</a:t>
            </a:r>
            <a:r>
              <a:rPr lang="en-US" sz="1600" noProof="0" dirty="0">
                <a:latin typeface="Arial"/>
                <a:cs typeface="Arial"/>
              </a:rPr>
              <a:t>)</a:t>
            </a:r>
          </a:p>
          <a:p>
            <a:pPr marL="542925" indent="-277495">
              <a:lnSpc>
                <a:spcPct val="100000"/>
              </a:lnSpc>
              <a:buFont typeface="Engravers MT" panose="02090707080505020304" pitchFamily="18" charset="0"/>
              <a:buChar char="–"/>
            </a:pPr>
            <a:r>
              <a:rPr lang="en-US" sz="1600" dirty="0">
                <a:latin typeface="Arial"/>
                <a:cs typeface="Arial"/>
              </a:rPr>
              <a:t>Stage 3 (</a:t>
            </a:r>
            <a:r>
              <a:rPr lang="en-US" sz="1600" dirty="0" err="1">
                <a:latin typeface="Arial"/>
                <a:cs typeface="Arial"/>
              </a:rPr>
              <a:t>cACLD</a:t>
            </a:r>
            <a:r>
              <a:rPr lang="en-US" sz="1600" dirty="0">
                <a:latin typeface="Arial"/>
                <a:cs typeface="Arial"/>
              </a:rPr>
              <a:t> with CSPH)</a:t>
            </a:r>
          </a:p>
          <a:p>
            <a:pPr marL="542925" indent="-277495">
              <a:lnSpc>
                <a:spcPct val="100000"/>
              </a:lnSpc>
              <a:buFont typeface="Engravers MT" panose="02090707080505020304" pitchFamily="18" charset="0"/>
              <a:buChar char="–"/>
            </a:pPr>
            <a:r>
              <a:rPr lang="en-US" sz="1600" noProof="0" dirty="0">
                <a:latin typeface="Arial"/>
                <a:cs typeface="Arial"/>
              </a:rPr>
              <a:t>Stage </a:t>
            </a:r>
            <a:r>
              <a:rPr lang="en-US" sz="1600" dirty="0">
                <a:latin typeface="Arial"/>
                <a:cs typeface="Arial"/>
              </a:rPr>
              <a:t>4 (</a:t>
            </a:r>
            <a:r>
              <a:rPr lang="en-US" sz="1600" dirty="0" err="1">
                <a:latin typeface="Arial"/>
                <a:cs typeface="Arial"/>
              </a:rPr>
              <a:t>dACLD</a:t>
            </a:r>
            <a:r>
              <a:rPr lang="en-US" sz="1600" dirty="0">
                <a:latin typeface="Arial"/>
                <a:cs typeface="Arial"/>
              </a:rPr>
              <a:t>)</a:t>
            </a:r>
            <a:endParaRPr lang="en-US" sz="1600" noProof="0" dirty="0">
              <a:latin typeface="Arial"/>
              <a:cs typeface="Arial"/>
            </a:endParaRPr>
          </a:p>
          <a:p>
            <a:pPr>
              <a:lnSpc>
                <a:spcPct val="100000"/>
              </a:lnSpc>
            </a:pPr>
            <a:endParaRPr lang="en-US" sz="1600" noProof="0" dirty="0">
              <a:latin typeface="Arial" panose="020B0604020202020204" pitchFamily="34" charset="0"/>
              <a:cs typeface="Arial" panose="020B0604020202020204" pitchFamily="34" charset="0"/>
            </a:endParaRPr>
          </a:p>
          <a:p>
            <a:pPr>
              <a:lnSpc>
                <a:spcPct val="100000"/>
              </a:lnSpc>
            </a:pPr>
            <a:endParaRPr lang="en-GB" sz="1600" noProof="0" dirty="0">
              <a:latin typeface="Arial" panose="020B0604020202020204" pitchFamily="34" charset="0"/>
              <a:cs typeface="Arial" panose="020B0604020202020204" pitchFamily="34" charset="0"/>
            </a:endParaRPr>
          </a:p>
        </p:txBody>
      </p:sp>
      <p:sp>
        <p:nvSpPr>
          <p:cNvPr id="11" name="Content Placeholder 1">
            <a:extLst>
              <a:ext uri="{FF2B5EF4-FFF2-40B4-BE49-F238E27FC236}">
                <a16:creationId xmlns:a16="http://schemas.microsoft.com/office/drawing/2014/main" id="{6AE89BA1-AC7F-D0F0-BFF0-F272E51D8B0A}"/>
              </a:ext>
            </a:extLst>
          </p:cNvPr>
          <p:cNvSpPr txBox="1">
            <a:spLocks/>
          </p:cNvSpPr>
          <p:nvPr/>
        </p:nvSpPr>
        <p:spPr>
          <a:xfrm>
            <a:off x="190499" y="998071"/>
            <a:ext cx="6125239" cy="1088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RESULTS</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70DF86D-7C74-9362-D096-C6995BD6F489}"/>
              </a:ext>
            </a:extLst>
          </p:cNvPr>
          <p:cNvSpPr>
            <a:spLocks noGrp="1"/>
          </p:cNvSpPr>
          <p:nvPr>
            <p:ph type="title"/>
          </p:nvPr>
        </p:nvSpPr>
        <p:spPr>
          <a:xfrm>
            <a:off x="838200" y="-106179"/>
            <a:ext cx="10515600" cy="838947"/>
          </a:xfrm>
        </p:spPr>
        <p:txBody>
          <a:bodyPr>
            <a:noAutofit/>
          </a:bodyPr>
          <a:lstStyle/>
          <a:p>
            <a:r>
              <a:rPr lang="en-US" sz="2400" dirty="0">
                <a:latin typeface="Arial" panose="020B0604020202020204" pitchFamily="34" charset="0"/>
                <a:cs typeface="Arial" panose="020B0604020202020204" pitchFamily="34" charset="0"/>
              </a:rPr>
              <a:t>A global Delphi consensus to define chronic liver disease severity: Replacing cirrhosis with a stage-based model</a:t>
            </a:r>
            <a:endParaRPr lang="en-GB" sz="2400" noProof="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22DD94-A7DC-C061-3A56-309C98729EBE}"/>
              </a:ext>
            </a:extLst>
          </p:cNvPr>
          <p:cNvSpPr txBox="1">
            <a:spLocks/>
          </p:cNvSpPr>
          <p:nvPr/>
        </p:nvSpPr>
        <p:spPr>
          <a:xfrm>
            <a:off x="190499" y="6289675"/>
            <a:ext cx="1068660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Krag A, et al. EASL 2026; LBP-020.</a:t>
            </a:r>
            <a:endParaRPr lang="en-GB" sz="1100" noProof="0" dirty="0">
              <a:solidFill>
                <a:srgbClr val="004B87"/>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7AB56E8-8B14-C673-1BAE-25DFFF572965}"/>
              </a:ext>
            </a:extLst>
          </p:cNvPr>
          <p:cNvCxnSpPr>
            <a:cxnSpLocks/>
          </p:cNvCxnSpPr>
          <p:nvPr/>
        </p:nvCxnSpPr>
        <p:spPr>
          <a:xfrm>
            <a:off x="525781" y="5365543"/>
            <a:ext cx="1118066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CAE5C1EC-F786-0245-440F-BFC1CAF14CD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92379" y="1538161"/>
            <a:ext cx="891614" cy="891614"/>
          </a:xfrm>
          <a:prstGeom prst="rect">
            <a:avLst/>
          </a:prstGeom>
        </p:spPr>
      </p:pic>
      <p:sp>
        <p:nvSpPr>
          <p:cNvPr id="14" name="Rectangle 13">
            <a:extLst>
              <a:ext uri="{FF2B5EF4-FFF2-40B4-BE49-F238E27FC236}">
                <a16:creationId xmlns:a16="http://schemas.microsoft.com/office/drawing/2014/main" id="{9FBF2F47-638D-55B1-C615-252F0DE18CCC}"/>
              </a:ext>
            </a:extLst>
          </p:cNvPr>
          <p:cNvSpPr/>
          <p:nvPr/>
        </p:nvSpPr>
        <p:spPr>
          <a:xfrm>
            <a:off x="996289" y="1833671"/>
            <a:ext cx="1853514" cy="506202"/>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tx2"/>
                </a:solidFill>
                <a:latin typeface="Arial" panose="020B0604020202020204"/>
              </a:rPr>
              <a:t>Invited panellists (n=547)</a:t>
            </a:r>
            <a:endParaRPr kumimoji="0" lang="en-GB" sz="1300" b="1" i="0" u="none" strike="noStrike" kern="1200" cap="none" spc="0" normalizeH="0" baseline="30000" noProof="0" dirty="0">
              <a:ln>
                <a:noFill/>
              </a:ln>
              <a:solidFill>
                <a:schemeClr val="tx2"/>
              </a:solidFill>
              <a:effectLst/>
              <a:uLnTx/>
              <a:uFillTx/>
              <a:latin typeface="Arial" panose="020B0604020202020204"/>
              <a:ea typeface="+mn-ea"/>
              <a:cs typeface="+mn-cs"/>
            </a:endParaRPr>
          </a:p>
        </p:txBody>
      </p:sp>
      <p:cxnSp>
        <p:nvCxnSpPr>
          <p:cNvPr id="16" name="Straight Arrow Connector 15">
            <a:extLst>
              <a:ext uri="{FF2B5EF4-FFF2-40B4-BE49-F238E27FC236}">
                <a16:creationId xmlns:a16="http://schemas.microsoft.com/office/drawing/2014/main" id="{5A7B0AD7-5FFD-EB92-CCF4-77568DC50F28}"/>
              </a:ext>
            </a:extLst>
          </p:cNvPr>
          <p:cNvCxnSpPr>
            <a:cxnSpLocks/>
            <a:stCxn id="14" idx="2"/>
            <a:endCxn id="21" idx="0"/>
          </p:cNvCxnSpPr>
          <p:nvPr/>
        </p:nvCxnSpPr>
        <p:spPr>
          <a:xfrm flipH="1">
            <a:off x="1909813" y="2339873"/>
            <a:ext cx="13233" cy="50330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6E919D2-F5FD-BFEB-7E96-EFD794BD0CB3}"/>
              </a:ext>
            </a:extLst>
          </p:cNvPr>
          <p:cNvSpPr/>
          <p:nvPr/>
        </p:nvSpPr>
        <p:spPr>
          <a:xfrm flipH="1">
            <a:off x="983056" y="2843173"/>
            <a:ext cx="1853514" cy="608513"/>
          </a:xfrm>
          <a:prstGeom prst="rect">
            <a:avLst/>
          </a:prstGeom>
          <a:solidFill>
            <a:schemeClr val="accent5">
              <a:lumMod val="40000"/>
              <a:lumOff val="6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accent1"/>
                </a:solidFill>
                <a:latin typeface="Arial" panose="020B0604020202020204"/>
              </a:rPr>
              <a:t>456 participated</a:t>
            </a:r>
          </a:p>
          <a:p>
            <a:pPr marL="266700" marR="0" lvl="0" indent="-920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tab pos="92075" algn="l"/>
              </a:tabLst>
              <a:defRPr/>
            </a:pPr>
            <a:r>
              <a:rPr lang="en-GB" sz="1300" noProof="0" dirty="0">
                <a:solidFill>
                  <a:schemeClr val="accent1"/>
                </a:solidFill>
                <a:latin typeface="Arial" panose="020B0604020202020204"/>
              </a:rPr>
              <a:t>52 countries</a:t>
            </a:r>
          </a:p>
          <a:p>
            <a:pPr marL="266700" marR="0" lvl="0" indent="-92075" algn="ctr" defTabSz="914400" rtl="0" eaLnBrk="1" fontAlgn="auto" latinLnBrk="0" hangingPunct="1">
              <a:lnSpc>
                <a:spcPct val="100000"/>
              </a:lnSpc>
              <a:spcBef>
                <a:spcPts val="0"/>
              </a:spcBef>
              <a:spcAft>
                <a:spcPts val="0"/>
              </a:spcAft>
              <a:buClrTx/>
              <a:buSzTx/>
              <a:buFont typeface="Arial" panose="020B0604020202020204" pitchFamily="34" charset="0"/>
              <a:buChar char="•"/>
              <a:tabLst>
                <a:tab pos="92075" algn="l"/>
              </a:tabLst>
              <a:defRPr/>
            </a:pPr>
            <a:r>
              <a:rPr lang="en-GB" sz="1300" noProof="0" dirty="0">
                <a:solidFill>
                  <a:schemeClr val="accent1"/>
                </a:solidFill>
                <a:latin typeface="Arial" panose="020B0604020202020204"/>
              </a:rPr>
              <a:t>6 continents</a:t>
            </a:r>
          </a:p>
        </p:txBody>
      </p:sp>
      <p:sp>
        <p:nvSpPr>
          <p:cNvPr id="22" name="Oval 21">
            <a:extLst>
              <a:ext uri="{FF2B5EF4-FFF2-40B4-BE49-F238E27FC236}">
                <a16:creationId xmlns:a16="http://schemas.microsoft.com/office/drawing/2014/main" id="{E72E41AC-0344-6E38-C1A5-F4FF06A0DCA1}"/>
              </a:ext>
            </a:extLst>
          </p:cNvPr>
          <p:cNvSpPr/>
          <p:nvPr/>
        </p:nvSpPr>
        <p:spPr>
          <a:xfrm>
            <a:off x="563881" y="2815442"/>
            <a:ext cx="658212" cy="65138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53" name="Graphic 52">
            <a:extLst>
              <a:ext uri="{FF2B5EF4-FFF2-40B4-BE49-F238E27FC236}">
                <a16:creationId xmlns:a16="http://schemas.microsoft.com/office/drawing/2014/main" id="{A598DD10-DE63-E185-5D14-04FE77DCBF4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5246" y="2929348"/>
            <a:ext cx="414462" cy="414462"/>
          </a:xfrm>
          <a:prstGeom prst="rect">
            <a:avLst/>
          </a:prstGeom>
        </p:spPr>
      </p:pic>
      <p:sp>
        <p:nvSpPr>
          <p:cNvPr id="59" name="Arrow: Chevron 58">
            <a:extLst>
              <a:ext uri="{FF2B5EF4-FFF2-40B4-BE49-F238E27FC236}">
                <a16:creationId xmlns:a16="http://schemas.microsoft.com/office/drawing/2014/main" id="{964B2E43-6784-32CD-6C85-92BECC0CC356}"/>
              </a:ext>
            </a:extLst>
          </p:cNvPr>
          <p:cNvSpPr/>
          <p:nvPr/>
        </p:nvSpPr>
        <p:spPr>
          <a:xfrm rot="10800000" flipH="1">
            <a:off x="2852649" y="2823812"/>
            <a:ext cx="496698" cy="718392"/>
          </a:xfrm>
          <a:prstGeom prst="chevron">
            <a:avLst>
              <a:gd name="adj" fmla="val 7706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0" name="Arrow: Chevron 59">
            <a:extLst>
              <a:ext uri="{FF2B5EF4-FFF2-40B4-BE49-F238E27FC236}">
                <a16:creationId xmlns:a16="http://schemas.microsoft.com/office/drawing/2014/main" id="{7752E8BA-72B0-5D0E-96FF-E88F5578D5CE}"/>
              </a:ext>
            </a:extLst>
          </p:cNvPr>
          <p:cNvSpPr/>
          <p:nvPr/>
        </p:nvSpPr>
        <p:spPr>
          <a:xfrm rot="10800000" flipH="1">
            <a:off x="3139646" y="2820145"/>
            <a:ext cx="496698" cy="718392"/>
          </a:xfrm>
          <a:prstGeom prst="chevron">
            <a:avLst>
              <a:gd name="adj" fmla="val 7706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1" name="Arrow: Chevron 60">
            <a:extLst>
              <a:ext uri="{FF2B5EF4-FFF2-40B4-BE49-F238E27FC236}">
                <a16:creationId xmlns:a16="http://schemas.microsoft.com/office/drawing/2014/main" id="{05B8D2DB-930C-E041-30EB-33E54A7BD917}"/>
              </a:ext>
            </a:extLst>
          </p:cNvPr>
          <p:cNvSpPr/>
          <p:nvPr/>
        </p:nvSpPr>
        <p:spPr>
          <a:xfrm rot="10800000" flipH="1">
            <a:off x="7415644" y="2823813"/>
            <a:ext cx="496698" cy="718392"/>
          </a:xfrm>
          <a:prstGeom prst="chevron">
            <a:avLst>
              <a:gd name="adj" fmla="val 7706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2" name="Arrow: Chevron 61">
            <a:extLst>
              <a:ext uri="{FF2B5EF4-FFF2-40B4-BE49-F238E27FC236}">
                <a16:creationId xmlns:a16="http://schemas.microsoft.com/office/drawing/2014/main" id="{84226744-F309-A11D-F4C7-138F1F1C391C}"/>
              </a:ext>
            </a:extLst>
          </p:cNvPr>
          <p:cNvSpPr/>
          <p:nvPr/>
        </p:nvSpPr>
        <p:spPr>
          <a:xfrm rot="10800000" flipH="1">
            <a:off x="7702641" y="2820146"/>
            <a:ext cx="496698" cy="718392"/>
          </a:xfrm>
          <a:prstGeom prst="chevron">
            <a:avLst>
              <a:gd name="adj" fmla="val 7706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4" name="Rectangle 63">
            <a:extLst>
              <a:ext uri="{FF2B5EF4-FFF2-40B4-BE49-F238E27FC236}">
                <a16:creationId xmlns:a16="http://schemas.microsoft.com/office/drawing/2014/main" id="{20F533E6-1D15-CEF6-287B-B206A1E547B0}"/>
              </a:ext>
            </a:extLst>
          </p:cNvPr>
          <p:cNvSpPr/>
          <p:nvPr/>
        </p:nvSpPr>
        <p:spPr>
          <a:xfrm>
            <a:off x="4320201" y="1151936"/>
            <a:ext cx="2049423" cy="412117"/>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tx2"/>
                </a:solidFill>
                <a:latin typeface="Arial" panose="020B0604020202020204"/>
              </a:rPr>
              <a:t>24 statements </a:t>
            </a:r>
            <a:endParaRPr kumimoji="0" lang="en-GB" sz="1300" b="1" i="0" u="none" strike="noStrike" kern="1200" cap="none" spc="0" normalizeH="0" baseline="30000" noProof="0" dirty="0">
              <a:ln>
                <a:noFill/>
              </a:ln>
              <a:solidFill>
                <a:schemeClr val="tx2"/>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7434C4A0-9088-19A3-2D2F-FA6E4FD7E350}"/>
              </a:ext>
            </a:extLst>
          </p:cNvPr>
          <p:cNvGrpSpPr/>
          <p:nvPr/>
        </p:nvGrpSpPr>
        <p:grpSpPr>
          <a:xfrm>
            <a:off x="5401715" y="1628182"/>
            <a:ext cx="2565047" cy="1289013"/>
            <a:chOff x="4810385" y="1628182"/>
            <a:chExt cx="2565047" cy="1289013"/>
          </a:xfrm>
        </p:grpSpPr>
        <p:graphicFrame>
          <p:nvGraphicFramePr>
            <p:cNvPr id="68" name="Chart 67">
              <a:extLst>
                <a:ext uri="{FF2B5EF4-FFF2-40B4-BE49-F238E27FC236}">
                  <a16:creationId xmlns:a16="http://schemas.microsoft.com/office/drawing/2014/main" id="{86107427-39FA-8D23-F33A-0F71763CAC0A}"/>
                </a:ext>
              </a:extLst>
            </p:cNvPr>
            <p:cNvGraphicFramePr/>
            <p:nvPr/>
          </p:nvGraphicFramePr>
          <p:xfrm>
            <a:off x="5032513" y="1870515"/>
            <a:ext cx="943088" cy="1046680"/>
          </p:xfrm>
          <a:graphic>
            <a:graphicData uri="http://schemas.openxmlformats.org/drawingml/2006/chart">
              <c:chart xmlns:c="http://schemas.openxmlformats.org/drawingml/2006/chart" xmlns:r="http://schemas.openxmlformats.org/officeDocument/2006/relationships" r:id="rId7"/>
            </a:graphicData>
          </a:graphic>
        </p:graphicFrame>
        <p:sp>
          <p:nvSpPr>
            <p:cNvPr id="69" name="Content Placeholder 1">
              <a:extLst>
                <a:ext uri="{FF2B5EF4-FFF2-40B4-BE49-F238E27FC236}">
                  <a16:creationId xmlns:a16="http://schemas.microsoft.com/office/drawing/2014/main" id="{51B9E8F8-2511-5C8E-377A-AF464ABBD9AF}"/>
                </a:ext>
              </a:extLst>
            </p:cNvPr>
            <p:cNvSpPr txBox="1">
              <a:spLocks/>
            </p:cNvSpPr>
            <p:nvPr/>
          </p:nvSpPr>
          <p:spPr>
            <a:xfrm>
              <a:off x="4893751" y="1993695"/>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8</a:t>
              </a:r>
              <a:r>
                <a:rPr lang="en-US" b="1" dirty="0">
                  <a:solidFill>
                    <a:schemeClr val="accent5"/>
                  </a:solidFill>
                  <a:latin typeface="Arial" panose="020B0604020202020204" pitchFamily="34" charset="0"/>
                  <a:cs typeface="Arial" panose="020B0604020202020204" pitchFamily="34" charset="0"/>
                </a:rPr>
                <a:t>6</a:t>
              </a:r>
              <a:r>
                <a:rPr kumimoji="0" lang="en-US"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a:t>
              </a:r>
            </a:p>
          </p:txBody>
        </p:sp>
        <p:sp>
          <p:nvSpPr>
            <p:cNvPr id="70" name="TextBox 69">
              <a:extLst>
                <a:ext uri="{FF2B5EF4-FFF2-40B4-BE49-F238E27FC236}">
                  <a16:creationId xmlns:a16="http://schemas.microsoft.com/office/drawing/2014/main" id="{5AC64FC1-B68B-7517-B62B-4BE941FE96E5}"/>
                </a:ext>
              </a:extLst>
            </p:cNvPr>
            <p:cNvSpPr txBox="1"/>
            <p:nvPr/>
          </p:nvSpPr>
          <p:spPr>
            <a:xfrm>
              <a:off x="4810385" y="1628182"/>
              <a:ext cx="1745503"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Mean agreement</a:t>
              </a:r>
              <a:endParaRPr lang="en-NZ" sz="14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33184AEB-1AD0-DF14-8B53-D54B1E43706D}"/>
                </a:ext>
              </a:extLst>
            </p:cNvPr>
            <p:cNvSpPr/>
            <p:nvPr/>
          </p:nvSpPr>
          <p:spPr>
            <a:xfrm>
              <a:off x="5903486" y="2230805"/>
              <a:ext cx="1471946" cy="451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sz="1600" noProof="0" dirty="0">
                  <a:solidFill>
                    <a:schemeClr val="tx2"/>
                  </a:solidFill>
                  <a:latin typeface="Arial" panose="020B0604020202020204"/>
                </a:rPr>
                <a:t>1,458 </a:t>
              </a:r>
              <a:br>
                <a:rPr lang="en-GB" sz="1600" noProof="0" dirty="0">
                  <a:solidFill>
                    <a:schemeClr val="tx2"/>
                  </a:solidFill>
                  <a:latin typeface="Arial" panose="020B0604020202020204"/>
                </a:rPr>
              </a:br>
              <a:r>
                <a:rPr lang="en-GB" sz="1600" noProof="0" dirty="0">
                  <a:solidFill>
                    <a:schemeClr val="tx2"/>
                  </a:solidFill>
                  <a:latin typeface="Arial" panose="020B0604020202020204"/>
                </a:rPr>
                <a:t>comments</a:t>
              </a:r>
              <a:endParaRPr lang="en-GB" sz="1600" b="1" noProof="0" dirty="0">
                <a:solidFill>
                  <a:schemeClr val="tx2"/>
                </a:solidFill>
                <a:latin typeface="Arial" panose="020B0604020202020204"/>
              </a:endParaRPr>
            </a:p>
          </p:txBody>
        </p:sp>
      </p:grpSp>
      <p:sp>
        <p:nvSpPr>
          <p:cNvPr id="72" name="Rectangle: Rounded Corners 71">
            <a:extLst>
              <a:ext uri="{FF2B5EF4-FFF2-40B4-BE49-F238E27FC236}">
                <a16:creationId xmlns:a16="http://schemas.microsoft.com/office/drawing/2014/main" id="{72376462-9365-950D-B443-11D3C068DEBD}"/>
              </a:ext>
            </a:extLst>
          </p:cNvPr>
          <p:cNvSpPr/>
          <p:nvPr/>
        </p:nvSpPr>
        <p:spPr>
          <a:xfrm>
            <a:off x="4602577" y="1015759"/>
            <a:ext cx="1452880" cy="268258"/>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600" dirty="0">
                <a:latin typeface="Arial" panose="020B0604020202020204" pitchFamily="34" charset="0"/>
                <a:cs typeface="Arial" panose="020B0604020202020204" pitchFamily="34" charset="0"/>
              </a:rPr>
              <a:t>Round</a:t>
            </a:r>
            <a:r>
              <a:rPr lang="en-NZ" dirty="0"/>
              <a:t> 1</a:t>
            </a:r>
          </a:p>
        </p:txBody>
      </p:sp>
      <p:grpSp>
        <p:nvGrpSpPr>
          <p:cNvPr id="2" name="Group 1">
            <a:extLst>
              <a:ext uri="{FF2B5EF4-FFF2-40B4-BE49-F238E27FC236}">
                <a16:creationId xmlns:a16="http://schemas.microsoft.com/office/drawing/2014/main" id="{67144166-908C-66C4-4A99-C4E55E513FB6}"/>
              </a:ext>
            </a:extLst>
          </p:cNvPr>
          <p:cNvGrpSpPr/>
          <p:nvPr/>
        </p:nvGrpSpPr>
        <p:grpSpPr>
          <a:xfrm>
            <a:off x="3819271" y="1631464"/>
            <a:ext cx="1491283" cy="1545320"/>
            <a:chOff x="959956" y="3562714"/>
            <a:chExt cx="1491283" cy="1545320"/>
          </a:xfrm>
        </p:grpSpPr>
        <p:graphicFrame>
          <p:nvGraphicFramePr>
            <p:cNvPr id="55" name="Chart 54">
              <a:extLst>
                <a:ext uri="{FF2B5EF4-FFF2-40B4-BE49-F238E27FC236}">
                  <a16:creationId xmlns:a16="http://schemas.microsoft.com/office/drawing/2014/main" id="{A77A4B05-ABF2-9288-A60B-485D2E599966}"/>
                </a:ext>
              </a:extLst>
            </p:cNvPr>
            <p:cNvGraphicFramePr/>
            <p:nvPr/>
          </p:nvGraphicFramePr>
          <p:xfrm>
            <a:off x="1217455" y="3785885"/>
            <a:ext cx="943088" cy="1046680"/>
          </p:xfrm>
          <a:graphic>
            <a:graphicData uri="http://schemas.openxmlformats.org/drawingml/2006/chart">
              <c:chart xmlns:c="http://schemas.openxmlformats.org/drawingml/2006/chart" xmlns:r="http://schemas.openxmlformats.org/officeDocument/2006/relationships" r:id="rId8"/>
            </a:graphicData>
          </a:graphic>
        </p:graphicFrame>
        <p:sp>
          <p:nvSpPr>
            <p:cNvPr id="56" name="Content Placeholder 1">
              <a:extLst>
                <a:ext uri="{FF2B5EF4-FFF2-40B4-BE49-F238E27FC236}">
                  <a16:creationId xmlns:a16="http://schemas.microsoft.com/office/drawing/2014/main" id="{23CB03D9-945C-7A0A-3295-6FB87851988F}"/>
                </a:ext>
              </a:extLst>
            </p:cNvPr>
            <p:cNvSpPr txBox="1">
              <a:spLocks/>
            </p:cNvSpPr>
            <p:nvPr/>
          </p:nvSpPr>
          <p:spPr>
            <a:xfrm>
              <a:off x="1078693" y="3909065"/>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83%</a:t>
              </a:r>
            </a:p>
          </p:txBody>
        </p:sp>
        <p:sp>
          <p:nvSpPr>
            <p:cNvPr id="57" name="TextBox 56">
              <a:extLst>
                <a:ext uri="{FF2B5EF4-FFF2-40B4-BE49-F238E27FC236}">
                  <a16:creationId xmlns:a16="http://schemas.microsoft.com/office/drawing/2014/main" id="{30A767F3-F099-11AA-FFAB-6BBE264DEF39}"/>
                </a:ext>
              </a:extLst>
            </p:cNvPr>
            <p:cNvSpPr txBox="1"/>
            <p:nvPr/>
          </p:nvSpPr>
          <p:spPr>
            <a:xfrm>
              <a:off x="959956" y="3562714"/>
              <a:ext cx="1491138"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Response rate </a:t>
              </a:r>
              <a:endParaRPr lang="en-NZ" sz="1400" dirty="0">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8A86B458-DD18-E14B-B137-B8508F778E63}"/>
                </a:ext>
              </a:extLst>
            </p:cNvPr>
            <p:cNvSpPr/>
            <p:nvPr/>
          </p:nvSpPr>
          <p:spPr>
            <a:xfrm>
              <a:off x="1369732" y="4656402"/>
              <a:ext cx="1081507" cy="451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sz="1200" noProof="0" dirty="0">
                  <a:solidFill>
                    <a:schemeClr val="tx2"/>
                  </a:solidFill>
                  <a:latin typeface="Arial" panose="020B0604020202020204"/>
                </a:rPr>
                <a:t>456/547</a:t>
              </a:r>
              <a:endParaRPr lang="en-GB" sz="1200" b="1" noProof="0" dirty="0">
                <a:solidFill>
                  <a:schemeClr val="tx2"/>
                </a:solidFill>
                <a:latin typeface="Arial" panose="020B0604020202020204"/>
              </a:endParaRPr>
            </a:p>
          </p:txBody>
        </p:sp>
      </p:grpSp>
      <p:sp>
        <p:nvSpPr>
          <p:cNvPr id="104" name="Rectangle 103">
            <a:extLst>
              <a:ext uri="{FF2B5EF4-FFF2-40B4-BE49-F238E27FC236}">
                <a16:creationId xmlns:a16="http://schemas.microsoft.com/office/drawing/2014/main" id="{9B0102EA-996C-0054-2A3D-0037ABDC219F}"/>
              </a:ext>
            </a:extLst>
          </p:cNvPr>
          <p:cNvSpPr/>
          <p:nvPr/>
        </p:nvSpPr>
        <p:spPr>
          <a:xfrm>
            <a:off x="4315194" y="3219016"/>
            <a:ext cx="2049423" cy="412117"/>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0" lvl="0" algn="ctr" defTabSz="914400" rtl="0" eaLnBrk="1" fontAlgn="auto" latinLnBrk="0" hangingPunct="1">
              <a:lnSpc>
                <a:spcPct val="100000"/>
              </a:lnSpc>
              <a:spcBef>
                <a:spcPts val="0"/>
              </a:spcBef>
              <a:spcAft>
                <a:spcPts val="0"/>
              </a:spcAft>
              <a:buClrTx/>
              <a:buSzTx/>
              <a:tabLst/>
              <a:defRPr/>
            </a:pPr>
            <a:r>
              <a:rPr lang="en-GB" sz="1300" b="1" dirty="0">
                <a:solidFill>
                  <a:schemeClr val="tx2"/>
                </a:solidFill>
                <a:latin typeface="Arial" panose="020B0604020202020204"/>
              </a:rPr>
              <a:t>30</a:t>
            </a:r>
            <a:r>
              <a:rPr lang="en-GB" sz="1300" b="1" noProof="0" dirty="0">
                <a:solidFill>
                  <a:schemeClr val="tx2"/>
                </a:solidFill>
                <a:latin typeface="Arial" panose="020B0604020202020204"/>
              </a:rPr>
              <a:t> statements </a:t>
            </a:r>
            <a:endParaRPr kumimoji="0" lang="en-GB" sz="1300" b="1" i="0" u="none" strike="noStrike" kern="1200" cap="none" spc="0" normalizeH="0" baseline="30000" noProof="0" dirty="0">
              <a:ln>
                <a:noFill/>
              </a:ln>
              <a:solidFill>
                <a:schemeClr val="tx2"/>
              </a:solidFill>
              <a:effectLst/>
              <a:uLnTx/>
              <a:uFillTx/>
              <a:latin typeface="Arial" panose="020B0604020202020204"/>
              <a:ea typeface="+mn-ea"/>
              <a:cs typeface="+mn-cs"/>
            </a:endParaRPr>
          </a:p>
        </p:txBody>
      </p:sp>
      <p:graphicFrame>
        <p:nvGraphicFramePr>
          <p:cNvPr id="106" name="Chart 105">
            <a:extLst>
              <a:ext uri="{FF2B5EF4-FFF2-40B4-BE49-F238E27FC236}">
                <a16:creationId xmlns:a16="http://schemas.microsoft.com/office/drawing/2014/main" id="{3395BFE7-1927-16F4-614C-45410F0A5258}"/>
              </a:ext>
            </a:extLst>
          </p:cNvPr>
          <p:cNvGraphicFramePr/>
          <p:nvPr/>
        </p:nvGraphicFramePr>
        <p:xfrm>
          <a:off x="5643782" y="4023739"/>
          <a:ext cx="943088" cy="1046680"/>
        </p:xfrm>
        <a:graphic>
          <a:graphicData uri="http://schemas.openxmlformats.org/drawingml/2006/chart">
            <c:chart xmlns:c="http://schemas.openxmlformats.org/drawingml/2006/chart" xmlns:r="http://schemas.openxmlformats.org/officeDocument/2006/relationships" r:id="rId9"/>
          </a:graphicData>
        </a:graphic>
      </p:graphicFrame>
      <p:sp>
        <p:nvSpPr>
          <p:cNvPr id="107" name="Content Placeholder 1">
            <a:extLst>
              <a:ext uri="{FF2B5EF4-FFF2-40B4-BE49-F238E27FC236}">
                <a16:creationId xmlns:a16="http://schemas.microsoft.com/office/drawing/2014/main" id="{FA25EEB1-A190-0CA6-C983-EEC0744C81A7}"/>
              </a:ext>
            </a:extLst>
          </p:cNvPr>
          <p:cNvSpPr txBox="1">
            <a:spLocks/>
          </p:cNvSpPr>
          <p:nvPr/>
        </p:nvSpPr>
        <p:spPr>
          <a:xfrm>
            <a:off x="5505020" y="41469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93%</a:t>
            </a:r>
          </a:p>
        </p:txBody>
      </p:sp>
      <p:sp>
        <p:nvSpPr>
          <p:cNvPr id="108" name="TextBox 107">
            <a:extLst>
              <a:ext uri="{FF2B5EF4-FFF2-40B4-BE49-F238E27FC236}">
                <a16:creationId xmlns:a16="http://schemas.microsoft.com/office/drawing/2014/main" id="{835E1745-8F59-A603-FD4C-3A4433D62F00}"/>
              </a:ext>
            </a:extLst>
          </p:cNvPr>
          <p:cNvSpPr txBox="1"/>
          <p:nvPr/>
        </p:nvSpPr>
        <p:spPr>
          <a:xfrm>
            <a:off x="5421654" y="3771358"/>
            <a:ext cx="1745503"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Mean agreement</a:t>
            </a:r>
            <a:endParaRPr lang="en-NZ" sz="1400" dirty="0">
              <a:latin typeface="Arial" panose="020B0604020202020204" pitchFamily="34" charset="0"/>
              <a:cs typeface="Arial" panose="020B0604020202020204" pitchFamily="34" charset="0"/>
            </a:endParaRPr>
          </a:p>
        </p:txBody>
      </p:sp>
      <p:sp>
        <p:nvSpPr>
          <p:cNvPr id="110" name="Rectangle: Rounded Corners 109">
            <a:extLst>
              <a:ext uri="{FF2B5EF4-FFF2-40B4-BE49-F238E27FC236}">
                <a16:creationId xmlns:a16="http://schemas.microsoft.com/office/drawing/2014/main" id="{4C2743E8-9A4B-3975-F41F-86B0EAA130AE}"/>
              </a:ext>
            </a:extLst>
          </p:cNvPr>
          <p:cNvSpPr/>
          <p:nvPr/>
        </p:nvSpPr>
        <p:spPr>
          <a:xfrm>
            <a:off x="4597570" y="3082839"/>
            <a:ext cx="1452880" cy="268258"/>
          </a:xfrm>
          <a:prstGeom prst="round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600" dirty="0">
                <a:latin typeface="Arial" panose="020B0604020202020204" pitchFamily="34" charset="0"/>
                <a:cs typeface="Arial" panose="020B0604020202020204" pitchFamily="34" charset="0"/>
              </a:rPr>
              <a:t>Round 2</a:t>
            </a:r>
          </a:p>
        </p:txBody>
      </p:sp>
      <p:sp>
        <p:nvSpPr>
          <p:cNvPr id="123" name="Rectangle 122">
            <a:extLst>
              <a:ext uri="{FF2B5EF4-FFF2-40B4-BE49-F238E27FC236}">
                <a16:creationId xmlns:a16="http://schemas.microsoft.com/office/drawing/2014/main" id="{D4C5D344-230A-30BB-FF54-02D5AA5A4DAE}"/>
              </a:ext>
            </a:extLst>
          </p:cNvPr>
          <p:cNvSpPr/>
          <p:nvPr/>
        </p:nvSpPr>
        <p:spPr>
          <a:xfrm>
            <a:off x="6494816" y="4417006"/>
            <a:ext cx="1933422" cy="451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noProof="0" dirty="0">
                <a:solidFill>
                  <a:schemeClr val="tx2"/>
                </a:solidFill>
                <a:latin typeface="Arial" panose="020B0604020202020204"/>
              </a:rPr>
              <a:t>875 comments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2"/>
                </a:solidFill>
                <a:latin typeface="Arial" panose="020B0604020202020204"/>
              </a:rPr>
              <a:t>A</a:t>
            </a:r>
            <a:r>
              <a:rPr lang="en-US" sz="1600" noProof="0" dirty="0">
                <a:solidFill>
                  <a:schemeClr val="tx2"/>
                </a:solidFill>
                <a:latin typeface="Arial" panose="020B0604020202020204"/>
              </a:rPr>
              <a:t>ll statements in ≥85% agreement </a:t>
            </a:r>
            <a:endParaRPr lang="en-GB" sz="1600" noProof="0" dirty="0">
              <a:solidFill>
                <a:schemeClr val="tx2"/>
              </a:solidFill>
              <a:latin typeface="Arial" panose="020B0604020202020204"/>
            </a:endParaRPr>
          </a:p>
        </p:txBody>
      </p:sp>
      <p:graphicFrame>
        <p:nvGraphicFramePr>
          <p:cNvPr id="126" name="Chart 125">
            <a:extLst>
              <a:ext uri="{FF2B5EF4-FFF2-40B4-BE49-F238E27FC236}">
                <a16:creationId xmlns:a16="http://schemas.microsoft.com/office/drawing/2014/main" id="{0EECDBA9-3D08-DFF2-47AB-FBD0E1E21FE7}"/>
              </a:ext>
            </a:extLst>
          </p:cNvPr>
          <p:cNvGraphicFramePr/>
          <p:nvPr/>
        </p:nvGraphicFramePr>
        <p:xfrm>
          <a:off x="4106958" y="4017751"/>
          <a:ext cx="943088" cy="1046680"/>
        </p:xfrm>
        <a:graphic>
          <a:graphicData uri="http://schemas.openxmlformats.org/drawingml/2006/chart">
            <c:chart xmlns:c="http://schemas.openxmlformats.org/drawingml/2006/chart" xmlns:r="http://schemas.openxmlformats.org/officeDocument/2006/relationships" r:id="rId10"/>
          </a:graphicData>
        </a:graphic>
      </p:graphicFrame>
      <p:sp>
        <p:nvSpPr>
          <p:cNvPr id="127" name="Content Placeholder 1">
            <a:extLst>
              <a:ext uri="{FF2B5EF4-FFF2-40B4-BE49-F238E27FC236}">
                <a16:creationId xmlns:a16="http://schemas.microsoft.com/office/drawing/2014/main" id="{FE2AE673-769D-3489-A7F5-401A620A50D2}"/>
              </a:ext>
            </a:extLst>
          </p:cNvPr>
          <p:cNvSpPr txBox="1">
            <a:spLocks/>
          </p:cNvSpPr>
          <p:nvPr/>
        </p:nvSpPr>
        <p:spPr>
          <a:xfrm>
            <a:off x="3968196" y="4140931"/>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b="1" dirty="0">
                <a:solidFill>
                  <a:schemeClr val="accent5">
                    <a:lumMod val="50000"/>
                  </a:schemeClr>
                </a:solidFill>
                <a:latin typeface="Arial" panose="020B0604020202020204" pitchFamily="34" charset="0"/>
                <a:cs typeface="Arial" panose="020B0604020202020204" pitchFamily="34" charset="0"/>
              </a:rPr>
              <a:t>83</a:t>
            </a:r>
            <a:r>
              <a:rPr kumimoji="0" lang="en-US" b="1"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rPr>
              <a:t>%</a:t>
            </a:r>
          </a:p>
        </p:txBody>
      </p:sp>
      <p:sp>
        <p:nvSpPr>
          <p:cNvPr id="128" name="TextBox 127">
            <a:extLst>
              <a:ext uri="{FF2B5EF4-FFF2-40B4-BE49-F238E27FC236}">
                <a16:creationId xmlns:a16="http://schemas.microsoft.com/office/drawing/2014/main" id="{D801BB36-06E1-D1B6-25DE-25372C5DE8DB}"/>
              </a:ext>
            </a:extLst>
          </p:cNvPr>
          <p:cNvSpPr txBox="1"/>
          <p:nvPr/>
        </p:nvSpPr>
        <p:spPr>
          <a:xfrm>
            <a:off x="3884830" y="3765370"/>
            <a:ext cx="1745503"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Response rate</a:t>
            </a:r>
            <a:endParaRPr lang="en-NZ" sz="1400" dirty="0">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68E5923D-DE89-14A2-F4FF-FBD6B1D16C7F}"/>
              </a:ext>
            </a:extLst>
          </p:cNvPr>
          <p:cNvSpPr/>
          <p:nvPr/>
        </p:nvSpPr>
        <p:spPr>
          <a:xfrm>
            <a:off x="4264047" y="4903261"/>
            <a:ext cx="1081507" cy="451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sz="1200" noProof="0" dirty="0">
                <a:solidFill>
                  <a:schemeClr val="tx2"/>
                </a:solidFill>
                <a:latin typeface="Arial" panose="020B0604020202020204"/>
              </a:rPr>
              <a:t>377</a:t>
            </a:r>
            <a:r>
              <a:rPr lang="en-GB" sz="1200" dirty="0">
                <a:solidFill>
                  <a:schemeClr val="tx2"/>
                </a:solidFill>
                <a:latin typeface="Arial" panose="020B0604020202020204"/>
              </a:rPr>
              <a:t>/456</a:t>
            </a:r>
            <a:endParaRPr lang="en-GB" sz="1200" b="1" noProof="0" dirty="0">
              <a:solidFill>
                <a:schemeClr val="tx2"/>
              </a:solidFill>
              <a:latin typeface="Arial" panose="020B0604020202020204"/>
            </a:endParaRPr>
          </a:p>
        </p:txBody>
      </p:sp>
      <p:sp>
        <p:nvSpPr>
          <p:cNvPr id="131" name="Content Placeholder 2">
            <a:extLst>
              <a:ext uri="{FF2B5EF4-FFF2-40B4-BE49-F238E27FC236}">
                <a16:creationId xmlns:a16="http://schemas.microsoft.com/office/drawing/2014/main" id="{3FAF12C8-D1A3-58C2-7DF5-68A96D1BB4AB}"/>
              </a:ext>
            </a:extLst>
          </p:cNvPr>
          <p:cNvSpPr txBox="1">
            <a:spLocks/>
          </p:cNvSpPr>
          <p:nvPr/>
        </p:nvSpPr>
        <p:spPr>
          <a:xfrm>
            <a:off x="421998" y="5433144"/>
            <a:ext cx="11284449" cy="10421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CONCLUSIONS</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NZ" sz="1600" noProof="0" dirty="0">
                <a:latin typeface="Arial"/>
                <a:cs typeface="Arial"/>
              </a:rPr>
              <a:t>The global </a:t>
            </a:r>
            <a:r>
              <a:rPr lang="en-US" sz="1600" noProof="0" dirty="0">
                <a:latin typeface="Arial"/>
                <a:cs typeface="Arial"/>
              </a:rPr>
              <a:t>Delphi consensus process demonstrated broad expert support towards a </a:t>
            </a:r>
            <a:r>
              <a:rPr lang="en-US" sz="1600" dirty="0">
                <a:latin typeface="Arial"/>
                <a:cs typeface="Arial"/>
              </a:rPr>
              <a:t>stage-based definition</a:t>
            </a:r>
            <a:r>
              <a:rPr lang="en-US" sz="1600" noProof="0" dirty="0">
                <a:latin typeface="Arial"/>
                <a:cs typeface="Arial"/>
              </a:rPr>
              <a:t> of CLD based on </a:t>
            </a:r>
            <a:r>
              <a:rPr lang="en-US" sz="1600" dirty="0">
                <a:latin typeface="Arial"/>
                <a:cs typeface="Arial"/>
              </a:rPr>
              <a:t>non-invasive tests</a:t>
            </a:r>
            <a:r>
              <a:rPr lang="en-US" sz="1600" noProof="0" dirty="0">
                <a:latin typeface="Arial"/>
                <a:cs typeface="Arial"/>
              </a:rPr>
              <a:t>, which reflects the current understanding of ACLD</a:t>
            </a:r>
            <a:endParaRPr lang="en-GB" sz="1600" noProof="0" dirty="0">
              <a:latin typeface="Arial"/>
              <a:cs typeface="Arial"/>
            </a:endParaRPr>
          </a:p>
        </p:txBody>
      </p:sp>
      <p:pic>
        <p:nvPicPr>
          <p:cNvPr id="6" name="Picture 5">
            <a:hlinkClick r:id="rId11" action="ppaction://hlinksldjump"/>
            <a:extLst>
              <a:ext uri="{FF2B5EF4-FFF2-40B4-BE49-F238E27FC236}">
                <a16:creationId xmlns:a16="http://schemas.microsoft.com/office/drawing/2014/main" id="{FD388626-B49D-6319-64E0-AED36BF89274}"/>
              </a:ext>
            </a:extLst>
          </p:cNvPr>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47990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*Defined as (i) </a:t>
            </a:r>
            <a:r>
              <a:rPr lang="en-US" sz="1100" noProof="0" dirty="0">
                <a:solidFill>
                  <a:srgbClr val="004B87"/>
                </a:solidFill>
                <a:latin typeface="Arial" panose="020B0604020202020204" pitchFamily="34" charset="0"/>
                <a:cs typeface="Arial" panose="020B0604020202020204" pitchFamily="34" charset="0"/>
              </a:rPr>
              <a:t>bleeding from multiple sites in addition to the primary variceal source (oesophageal varices, gastric varices, or both), including post-endoscopic variceal ligation ulcer bleeding, and/or </a:t>
            </a:r>
            <a:r>
              <a:rPr lang="en-GB" sz="1100" dirty="0">
                <a:solidFill>
                  <a:srgbClr val="004B87"/>
                </a:solidFill>
                <a:latin typeface="Arial" panose="020B0604020202020204" pitchFamily="34" charset="0"/>
                <a:cs typeface="Arial" panose="020B0604020202020204" pitchFamily="34" charset="0"/>
              </a:rPr>
              <a:t>(ii) </a:t>
            </a:r>
            <a:r>
              <a:rPr lang="en-US" sz="1100" noProof="0" dirty="0">
                <a:solidFill>
                  <a:srgbClr val="004B87"/>
                </a:solidFill>
                <a:latin typeface="Arial" panose="020B0604020202020204" pitchFamily="34" charset="0"/>
                <a:cs typeface="Arial" panose="020B0604020202020204" pitchFamily="34" charset="0"/>
              </a:rPr>
              <a:t>failure to control bleeding, despite appropriate pharmacological and endoscopic therapy</a:t>
            </a:r>
            <a:r>
              <a:rPr lang="en-US" sz="1100" dirty="0">
                <a:solidFill>
                  <a:srgbClr val="004B87"/>
                </a:solidFill>
                <a:latin typeface="Arial" panose="020B0604020202020204" pitchFamily="34" charset="0"/>
                <a:cs typeface="Arial" panose="020B0604020202020204" pitchFamily="34" charset="0"/>
              </a:rPr>
              <a:t>,</a:t>
            </a:r>
            <a:r>
              <a:rPr lang="en-US" sz="1100" noProof="0" dirty="0">
                <a:solidFill>
                  <a:srgbClr val="004B87"/>
                </a:solidFill>
                <a:latin typeface="Arial" panose="020B0604020202020204" pitchFamily="34" charset="0"/>
                <a:cs typeface="Arial" panose="020B0604020202020204" pitchFamily="34" charset="0"/>
              </a:rPr>
              <a:t> and/or </a:t>
            </a:r>
            <a:r>
              <a:rPr lang="en-GB" sz="1100" dirty="0">
                <a:solidFill>
                  <a:srgbClr val="004B87"/>
                </a:solidFill>
                <a:latin typeface="Arial" panose="020B0604020202020204" pitchFamily="34" charset="0"/>
                <a:cs typeface="Arial" panose="020B0604020202020204" pitchFamily="34" charset="0"/>
              </a:rPr>
              <a:t>(iii) </a:t>
            </a:r>
            <a:r>
              <a:rPr lang="en-US" sz="1100" noProof="0" dirty="0">
                <a:solidFill>
                  <a:srgbClr val="004B87"/>
                </a:solidFill>
                <a:latin typeface="Arial" panose="020B0604020202020204" pitchFamily="34" charset="0"/>
                <a:cs typeface="Arial" panose="020B0604020202020204" pitchFamily="34" charset="0"/>
              </a:rPr>
              <a:t>requirement for escalation to rescue therapies such as balloon tamponade, Danis-Ella SEMS placement, or pre-emptive or salvage TIPS.</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Premkumar </a:t>
            </a:r>
            <a:r>
              <a:rPr lang="en-GB" sz="1100" dirty="0">
                <a:solidFill>
                  <a:srgbClr val="004B87"/>
                </a:solidFill>
                <a:latin typeface="Arial" panose="020B0604020202020204" pitchFamily="34" charset="0"/>
                <a:cs typeface="Arial" panose="020B0604020202020204" pitchFamily="34" charset="0"/>
              </a:rPr>
              <a:t>M</a:t>
            </a:r>
            <a:r>
              <a:rPr lang="en-GB" sz="1100" noProof="0" dirty="0">
                <a:solidFill>
                  <a:srgbClr val="004B87"/>
                </a:solidFill>
                <a:latin typeface="Arial" panose="020B0604020202020204" pitchFamily="34" charset="0"/>
                <a:cs typeface="Arial" panose="020B0604020202020204" pitchFamily="34" charset="0"/>
              </a:rPr>
              <a:t>, et al. EASL 2026; LBP-030</a:t>
            </a:r>
            <a:r>
              <a:rPr lang="en-GB" sz="1100" dirty="0">
                <a:solidFill>
                  <a:srgbClr val="004B87"/>
                </a:solidFill>
                <a:latin typeface="Arial" panose="020B0604020202020204" pitchFamily="34" charset="0"/>
                <a:cs typeface="Arial" panose="020B0604020202020204" pitchFamily="34" charset="0"/>
              </a:rPr>
              <a:t>.</a:t>
            </a:r>
            <a:endParaRPr lang="en-GB" sz="1000" dirty="0">
              <a:solidFill>
                <a:srgbClr val="004B87"/>
              </a:solidFill>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Acute variceal bleeding (AVB) during ACLF </a:t>
            </a:r>
            <a:r>
              <a:rPr lang="en-US" sz="1600" noProof="0" dirty="0">
                <a:latin typeface="Arial" panose="020B0604020202020204" pitchFamily="34" charset="0"/>
                <a:cs typeface="Arial" panose="020B0604020202020204" pitchFamily="34" charset="0"/>
              </a:rPr>
              <a:t>is driven by portal hypertension</a:t>
            </a:r>
          </a:p>
          <a:p>
            <a:pPr marL="542925" indent="-276225">
              <a:lnSpc>
                <a:spcPct val="100000"/>
              </a:lnSpc>
              <a:buFont typeface="Engravers MT" panose="02090707080505020304" pitchFamily="18" charset="0"/>
              <a:buChar char="–"/>
            </a:pPr>
            <a:r>
              <a:rPr lang="en-US" sz="1600" dirty="0">
                <a:latin typeface="Arial" panose="020B0604020202020204" pitchFamily="34" charset="0"/>
                <a:cs typeface="Arial" panose="020B0604020202020204" pitchFamily="34" charset="0"/>
              </a:rPr>
              <a:t>AVB is m</a:t>
            </a:r>
            <a:r>
              <a:rPr lang="en-US" sz="1600" noProof="0" dirty="0" err="1">
                <a:latin typeface="Arial" panose="020B0604020202020204" pitchFamily="34" charset="0"/>
                <a:cs typeface="Arial" panose="020B0604020202020204" pitchFamily="34" charset="0"/>
              </a:rPr>
              <a:t>anaged</a:t>
            </a:r>
            <a:r>
              <a:rPr lang="en-US" sz="1600" noProof="0" dirty="0">
                <a:latin typeface="Arial" panose="020B0604020202020204" pitchFamily="34" charset="0"/>
                <a:cs typeface="Arial" panose="020B0604020202020204" pitchFamily="34" charset="0"/>
              </a:rPr>
              <a:t> with vasoactive therapy and endoscopic control</a:t>
            </a:r>
          </a:p>
          <a:p>
            <a:pPr>
              <a:lnSpc>
                <a:spcPct val="100000"/>
              </a:lnSpc>
            </a:pPr>
            <a:r>
              <a:rPr lang="en-US" sz="1600" dirty="0">
                <a:latin typeface="Arial" panose="020B0604020202020204" pitchFamily="34" charset="0"/>
                <a:cs typeface="Arial" panose="020B0604020202020204" pitchFamily="34" charset="0"/>
              </a:rPr>
              <a:t>Some patients may be difficult to treat and require substantial transfusion support, predisposing to adverse events</a:t>
            </a:r>
          </a:p>
          <a:p>
            <a:pPr>
              <a:lnSpc>
                <a:spcPct val="100000"/>
              </a:lnSpc>
            </a:pPr>
            <a:r>
              <a:rPr lang="en-GB" sz="1600" b="1" noProof="0" dirty="0">
                <a:latin typeface="Arial" panose="020B0604020202020204" pitchFamily="34" charset="0"/>
                <a:cs typeface="Arial" panose="020B0604020202020204" pitchFamily="34" charset="0"/>
              </a:rPr>
              <a:t>AIM: </a:t>
            </a:r>
            <a:r>
              <a:rPr lang="en-GB" sz="1600" noProof="0" dirty="0">
                <a:latin typeface="Arial" panose="020B0604020202020204" pitchFamily="34" charset="0"/>
                <a:cs typeface="Arial" panose="020B0604020202020204" pitchFamily="34" charset="0"/>
              </a:rPr>
              <a:t>To investigate a ROTEM-guided transfusion strategy vs conventional management in patients with </a:t>
            </a:r>
            <a:r>
              <a:rPr lang="en-GB" sz="1600" noProof="0" dirty="0" err="1">
                <a:latin typeface="Arial" panose="020B0604020202020204" pitchFamily="34" charset="0"/>
                <a:cs typeface="Arial" panose="020B0604020202020204" pitchFamily="34" charset="0"/>
              </a:rPr>
              <a:t>ACLF</a:t>
            </a:r>
            <a:r>
              <a:rPr lang="en-GB" sz="1600" noProof="0" dirty="0">
                <a:latin typeface="Arial" panose="020B0604020202020204" pitchFamily="34" charset="0"/>
                <a:cs typeface="Arial" panose="020B0604020202020204" pitchFamily="34" charset="0"/>
              </a:rPr>
              <a:t> and</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difficult-to-treat </a:t>
            </a:r>
            <a:r>
              <a:rPr lang="en-GB" sz="1600" noProof="0" dirty="0" err="1">
                <a:latin typeface="Arial" panose="020B0604020202020204" pitchFamily="34" charset="0"/>
                <a:cs typeface="Arial" panose="020B0604020202020204" pitchFamily="34" charset="0"/>
              </a:rPr>
              <a:t>AVB</a:t>
            </a:r>
            <a:r>
              <a:rPr lang="en-GB" sz="1600" noProof="0" dirty="0">
                <a:latin typeface="Arial" panose="020B0604020202020204" pitchFamily="34" charset="0"/>
                <a:cs typeface="Arial" panose="020B0604020202020204" pitchFamily="34" charset="0"/>
              </a:rPr>
              <a:t> </a:t>
            </a:r>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50215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826B6A"/>
                </a:highlight>
                <a:latin typeface="Arial" panose="020B0604020202020204" pitchFamily="34" charset="0"/>
                <a:cs typeface="Arial" panose="020B0604020202020204" pitchFamily="34" charset="0"/>
              </a:rPr>
              <a:t>METHODS</a:t>
            </a:r>
          </a:p>
        </p:txBody>
      </p:sp>
      <p:sp>
        <p:nvSpPr>
          <p:cNvPr id="10" name="Title 1">
            <a:extLst>
              <a:ext uri="{FF2B5EF4-FFF2-40B4-BE49-F238E27FC236}">
                <a16:creationId xmlns:a16="http://schemas.microsoft.com/office/drawing/2014/main" id="{61FA334C-A441-7B0A-F42D-ED86F068022E}"/>
              </a:ext>
            </a:extLst>
          </p:cNvPr>
          <p:cNvSpPr>
            <a:spLocks noGrp="1"/>
          </p:cNvSpPr>
          <p:nvPr>
            <p:ph type="title"/>
          </p:nvPr>
        </p:nvSpPr>
        <p:spPr>
          <a:xfrm>
            <a:off x="838200" y="-106179"/>
            <a:ext cx="10515600" cy="838947"/>
          </a:xfrm>
        </p:spPr>
        <p:txBody>
          <a:bodyPr>
            <a:noAutofit/>
          </a:bodyPr>
          <a:lstStyle/>
          <a:p>
            <a:r>
              <a:rPr lang="en-US" sz="2400" noProof="0" dirty="0">
                <a:latin typeface="Arial" panose="020B0604020202020204" pitchFamily="34" charset="0"/>
                <a:cs typeface="Arial" panose="020B0604020202020204" pitchFamily="34" charset="0"/>
              </a:rPr>
              <a:t>ROTEM-guided transfusion strategy vs conventional management in difficult-to-treat AVB in ACLF: A randomized controlled trial</a:t>
            </a:r>
            <a:endParaRPr lang="en-GB" sz="2400" baseline="30000" noProof="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B0580BD-E91D-E83A-7EA2-EECD2290D7BD}"/>
              </a:ext>
            </a:extLst>
          </p:cNvPr>
          <p:cNvSpPr/>
          <p:nvPr/>
        </p:nvSpPr>
        <p:spPr>
          <a:xfrm>
            <a:off x="6412267" y="1745628"/>
            <a:ext cx="4615035" cy="44080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a:rPr>
              <a:t>S</a:t>
            </a:r>
            <a:r>
              <a:rPr lang="en-GB" sz="1400" b="1" noProof="0" dirty="0">
                <a:solidFill>
                  <a:schemeClr val="bg1"/>
                </a:solidFill>
                <a:latin typeface="Arial" panose="020B0604020202020204"/>
              </a:rPr>
              <a:t>ingle-centre, randomized, double-blind trial</a:t>
            </a:r>
            <a:endParaRPr lang="en-GB" sz="1400" noProof="0" dirty="0"/>
          </a:p>
        </p:txBody>
      </p:sp>
      <p:sp>
        <p:nvSpPr>
          <p:cNvPr id="11" name="Oval 10">
            <a:extLst>
              <a:ext uri="{FF2B5EF4-FFF2-40B4-BE49-F238E27FC236}">
                <a16:creationId xmlns:a16="http://schemas.microsoft.com/office/drawing/2014/main" id="{0430A2BD-E2CB-6DBA-88DF-9C9964462712}"/>
              </a:ext>
            </a:extLst>
          </p:cNvPr>
          <p:cNvSpPr/>
          <p:nvPr/>
        </p:nvSpPr>
        <p:spPr>
          <a:xfrm>
            <a:off x="5929457" y="1569438"/>
            <a:ext cx="784361" cy="77623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23" name="Group 22">
            <a:extLst>
              <a:ext uri="{FF2B5EF4-FFF2-40B4-BE49-F238E27FC236}">
                <a16:creationId xmlns:a16="http://schemas.microsoft.com/office/drawing/2014/main" id="{E8EAD076-6D73-52AA-3CE4-31024EF45327}"/>
              </a:ext>
            </a:extLst>
          </p:cNvPr>
          <p:cNvGrpSpPr/>
          <p:nvPr/>
        </p:nvGrpSpPr>
        <p:grpSpPr>
          <a:xfrm>
            <a:off x="5971408" y="1718760"/>
            <a:ext cx="700458" cy="500890"/>
            <a:chOff x="5326262" y="2874941"/>
            <a:chExt cx="813014" cy="581378"/>
          </a:xfrm>
        </p:grpSpPr>
        <p:pic>
          <p:nvPicPr>
            <p:cNvPr id="24" name="Graphic 23">
              <a:extLst>
                <a:ext uri="{FF2B5EF4-FFF2-40B4-BE49-F238E27FC236}">
                  <a16:creationId xmlns:a16="http://schemas.microsoft.com/office/drawing/2014/main" id="{E25D71C8-0414-E762-EDDC-F6DD98125A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6262" y="2874941"/>
              <a:ext cx="424662" cy="424662"/>
            </a:xfrm>
            <a:prstGeom prst="rect">
              <a:avLst/>
            </a:prstGeom>
          </p:spPr>
        </p:pic>
        <p:pic>
          <p:nvPicPr>
            <p:cNvPr id="28" name="Graphic 27">
              <a:extLst>
                <a:ext uri="{FF2B5EF4-FFF2-40B4-BE49-F238E27FC236}">
                  <a16:creationId xmlns:a16="http://schemas.microsoft.com/office/drawing/2014/main" id="{5EDADB48-F6B7-42D6-2FFC-CA07547BFD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4614" y="2874941"/>
              <a:ext cx="424662" cy="424662"/>
            </a:xfrm>
            <a:prstGeom prst="rect">
              <a:avLst/>
            </a:prstGeom>
          </p:spPr>
        </p:pic>
        <p:pic>
          <p:nvPicPr>
            <p:cNvPr id="29" name="Graphic 28">
              <a:extLst>
                <a:ext uri="{FF2B5EF4-FFF2-40B4-BE49-F238E27FC236}">
                  <a16:creationId xmlns:a16="http://schemas.microsoft.com/office/drawing/2014/main" id="{C6A3C14B-0932-1386-DB37-E94F24A3057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6036" y="2904588"/>
              <a:ext cx="551731" cy="551731"/>
            </a:xfrm>
            <a:prstGeom prst="rect">
              <a:avLst/>
            </a:prstGeom>
          </p:spPr>
        </p:pic>
      </p:grpSp>
      <p:cxnSp>
        <p:nvCxnSpPr>
          <p:cNvPr id="34" name="Straight Arrow Connector 33">
            <a:extLst>
              <a:ext uri="{FF2B5EF4-FFF2-40B4-BE49-F238E27FC236}">
                <a16:creationId xmlns:a16="http://schemas.microsoft.com/office/drawing/2014/main" id="{08938AD6-E4BF-39E6-20E4-E59F216734B2}"/>
              </a:ext>
            </a:extLst>
          </p:cNvPr>
          <p:cNvCxnSpPr>
            <a:cxnSpLocks/>
            <a:stCxn id="3" idx="2"/>
            <a:endCxn id="37" idx="0"/>
          </p:cNvCxnSpPr>
          <p:nvPr/>
        </p:nvCxnSpPr>
        <p:spPr>
          <a:xfrm flipH="1">
            <a:off x="8716209" y="2186432"/>
            <a:ext cx="3576" cy="28912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88F4D64-5154-ADE6-F582-D9EA3D70C4A7}"/>
              </a:ext>
            </a:extLst>
          </p:cNvPr>
          <p:cNvSpPr/>
          <p:nvPr/>
        </p:nvSpPr>
        <p:spPr>
          <a:xfrm>
            <a:off x="7143010" y="2475552"/>
            <a:ext cx="3146398" cy="506202"/>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300" b="1" dirty="0">
                <a:solidFill>
                  <a:schemeClr val="tx1"/>
                </a:solidFill>
                <a:latin typeface="Arial" panose="020B0604020202020204"/>
              </a:rPr>
              <a:t>Difficult-to-treat </a:t>
            </a:r>
            <a:r>
              <a:rPr lang="en-GB" sz="1300" b="1" noProof="0" dirty="0">
                <a:solidFill>
                  <a:schemeClr val="tx1"/>
                </a:solidFill>
                <a:latin typeface="Arial" panose="020B0604020202020204"/>
              </a:rPr>
              <a:t>AVB* </a:t>
            </a:r>
            <a:br>
              <a:rPr lang="en-GB" sz="1300" b="1" noProof="0" dirty="0">
                <a:solidFill>
                  <a:schemeClr val="tx1"/>
                </a:solidFill>
                <a:latin typeface="Arial" panose="020B0604020202020204"/>
              </a:rPr>
            </a:br>
            <a:r>
              <a:rPr lang="en-GB" sz="1300" noProof="0" dirty="0">
                <a:solidFill>
                  <a:schemeClr val="tx1"/>
                </a:solidFill>
                <a:latin typeface="Arial" panose="020B0604020202020204"/>
              </a:rPr>
              <a:t>(N=1,341 screened)</a:t>
            </a:r>
          </a:p>
        </p:txBody>
      </p:sp>
      <p:sp>
        <p:nvSpPr>
          <p:cNvPr id="38" name="Oval 37">
            <a:extLst>
              <a:ext uri="{FF2B5EF4-FFF2-40B4-BE49-F238E27FC236}">
                <a16:creationId xmlns:a16="http://schemas.microsoft.com/office/drawing/2014/main" id="{17411CE4-FA64-7625-6982-AB4A73799AEF}"/>
              </a:ext>
            </a:extLst>
          </p:cNvPr>
          <p:cNvSpPr/>
          <p:nvPr/>
        </p:nvSpPr>
        <p:spPr>
          <a:xfrm>
            <a:off x="6746029" y="2379416"/>
            <a:ext cx="658212" cy="65138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39" name="Group 38">
            <a:extLst>
              <a:ext uri="{FF2B5EF4-FFF2-40B4-BE49-F238E27FC236}">
                <a16:creationId xmlns:a16="http://schemas.microsoft.com/office/drawing/2014/main" id="{47F3E75C-831B-EF71-0ACD-5CE4155D366A}"/>
              </a:ext>
            </a:extLst>
          </p:cNvPr>
          <p:cNvGrpSpPr/>
          <p:nvPr/>
        </p:nvGrpSpPr>
        <p:grpSpPr>
          <a:xfrm>
            <a:off x="6881870" y="2552302"/>
            <a:ext cx="460719" cy="370869"/>
            <a:chOff x="6676480" y="3913730"/>
            <a:chExt cx="886568" cy="603248"/>
          </a:xfrm>
        </p:grpSpPr>
        <p:sp>
          <p:nvSpPr>
            <p:cNvPr id="40" name="Freeform: Shape 39">
              <a:extLst>
                <a:ext uri="{FF2B5EF4-FFF2-40B4-BE49-F238E27FC236}">
                  <a16:creationId xmlns:a16="http://schemas.microsoft.com/office/drawing/2014/main" id="{B3E55808-BC4D-5E0D-24FC-960E2D696FDA}"/>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accent5"/>
            </a:solidFill>
            <a:ln w="818" cap="flat">
              <a:solidFill>
                <a:schemeClr val="accent5">
                  <a:lumMod val="40000"/>
                  <a:lumOff val="60000"/>
                </a:schemeClr>
              </a:solidFill>
              <a:prstDash val="solid"/>
              <a:miter/>
            </a:ln>
          </p:spPr>
          <p:txBody>
            <a:bodyPr/>
            <a:lstStyle/>
            <a:p>
              <a:endParaRPr lang="en-GB" noProof="0" dirty="0"/>
            </a:p>
          </p:txBody>
        </p:sp>
        <p:sp>
          <p:nvSpPr>
            <p:cNvPr id="41" name="Freeform: Shape 40">
              <a:extLst>
                <a:ext uri="{FF2B5EF4-FFF2-40B4-BE49-F238E27FC236}">
                  <a16:creationId xmlns:a16="http://schemas.microsoft.com/office/drawing/2014/main" id="{DD40FA05-0EA2-047B-B2CD-19876D7777E4}"/>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accent5"/>
            </a:solidFill>
            <a:ln w="818" cap="flat">
              <a:noFill/>
              <a:prstDash val="solid"/>
              <a:miter/>
            </a:ln>
          </p:spPr>
          <p:txBody>
            <a:bodyPr/>
            <a:lstStyle/>
            <a:p>
              <a:endParaRPr lang="en-GB" noProof="0" dirty="0"/>
            </a:p>
          </p:txBody>
        </p:sp>
        <p:sp>
          <p:nvSpPr>
            <p:cNvPr id="42" name="Freeform: Shape 41">
              <a:extLst>
                <a:ext uri="{FF2B5EF4-FFF2-40B4-BE49-F238E27FC236}">
                  <a16:creationId xmlns:a16="http://schemas.microsoft.com/office/drawing/2014/main" id="{C8E0E3A7-F0FC-C40C-A0E6-262005845753}"/>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5">
                <a:lumMod val="60000"/>
                <a:lumOff val="40000"/>
              </a:schemeClr>
            </a:solidFill>
            <a:ln w="818" cap="flat">
              <a:noFill/>
              <a:prstDash val="solid"/>
              <a:miter/>
            </a:ln>
          </p:spPr>
          <p:txBody>
            <a:bodyPr/>
            <a:lstStyle/>
            <a:p>
              <a:endParaRPr lang="en-GB" noProof="0" dirty="0"/>
            </a:p>
          </p:txBody>
        </p:sp>
        <p:sp>
          <p:nvSpPr>
            <p:cNvPr id="43" name="Freeform: Shape 42">
              <a:extLst>
                <a:ext uri="{FF2B5EF4-FFF2-40B4-BE49-F238E27FC236}">
                  <a16:creationId xmlns:a16="http://schemas.microsoft.com/office/drawing/2014/main" id="{F9B3C8B7-8E15-99B7-BB35-AC6A53E6615E}"/>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accent5"/>
            </a:solidFill>
            <a:ln w="818" cap="flat">
              <a:noFill/>
              <a:prstDash val="solid"/>
              <a:miter/>
            </a:ln>
          </p:spPr>
          <p:txBody>
            <a:bodyPr/>
            <a:lstStyle/>
            <a:p>
              <a:endParaRPr lang="en-GB" noProof="0" dirty="0"/>
            </a:p>
          </p:txBody>
        </p:sp>
        <p:sp>
          <p:nvSpPr>
            <p:cNvPr id="44" name="Freeform: Shape 43">
              <a:extLst>
                <a:ext uri="{FF2B5EF4-FFF2-40B4-BE49-F238E27FC236}">
                  <a16:creationId xmlns:a16="http://schemas.microsoft.com/office/drawing/2014/main" id="{52C8FCB9-6712-7326-F1AF-BBC0AA0E5E18}"/>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5">
                <a:lumMod val="60000"/>
                <a:lumOff val="40000"/>
              </a:schemeClr>
            </a:solidFill>
            <a:ln w="818" cap="flat">
              <a:noFill/>
              <a:prstDash val="solid"/>
              <a:miter/>
            </a:ln>
          </p:spPr>
          <p:txBody>
            <a:bodyPr/>
            <a:lstStyle/>
            <a:p>
              <a:endParaRPr lang="en-GB" noProof="0" dirty="0"/>
            </a:p>
          </p:txBody>
        </p:sp>
      </p:grpSp>
      <p:sp>
        <p:nvSpPr>
          <p:cNvPr id="48" name="Rectangle 47">
            <a:extLst>
              <a:ext uri="{FF2B5EF4-FFF2-40B4-BE49-F238E27FC236}">
                <a16:creationId xmlns:a16="http://schemas.microsoft.com/office/drawing/2014/main" id="{B7332C59-FF1C-5DC1-DB96-1289AD9D785D}"/>
              </a:ext>
            </a:extLst>
          </p:cNvPr>
          <p:cNvSpPr/>
          <p:nvPr/>
        </p:nvSpPr>
        <p:spPr>
          <a:xfrm>
            <a:off x="8390797" y="3760748"/>
            <a:ext cx="679796" cy="325662"/>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noProof="0" dirty="0">
                <a:solidFill>
                  <a:srgbClr val="004B87"/>
                </a:solidFill>
                <a:latin typeface="Arial" panose="020B0604020202020204"/>
              </a:rPr>
              <a:t>N=262</a:t>
            </a:r>
            <a:endParaRPr kumimoji="0" lang="en-GB" sz="13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cxnSp>
        <p:nvCxnSpPr>
          <p:cNvPr id="52" name="Connector: Elbow 51">
            <a:extLst>
              <a:ext uri="{FF2B5EF4-FFF2-40B4-BE49-F238E27FC236}">
                <a16:creationId xmlns:a16="http://schemas.microsoft.com/office/drawing/2014/main" id="{CFA78E3A-1DD6-ABA7-3A78-E6F3F89C780A}"/>
              </a:ext>
            </a:extLst>
          </p:cNvPr>
          <p:cNvCxnSpPr>
            <a:cxnSpLocks/>
            <a:stCxn id="37" idx="2"/>
            <a:endCxn id="53" idx="0"/>
          </p:cNvCxnSpPr>
          <p:nvPr/>
        </p:nvCxnSpPr>
        <p:spPr>
          <a:xfrm rot="5400000">
            <a:off x="7348772" y="2473229"/>
            <a:ext cx="858912" cy="1875963"/>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AD43901-1821-9F72-2EAE-99AE1E3F78CC}"/>
              </a:ext>
            </a:extLst>
          </p:cNvPr>
          <p:cNvSpPr/>
          <p:nvPr/>
        </p:nvSpPr>
        <p:spPr>
          <a:xfrm flipH="1">
            <a:off x="5819333" y="3840666"/>
            <a:ext cx="2041827" cy="525707"/>
          </a:xfrm>
          <a:prstGeom prst="rect">
            <a:avLst/>
          </a:prstGeom>
          <a:solidFill>
            <a:schemeClr val="accent5">
              <a:lumMod val="60000"/>
              <a:lumOff val="40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bg1"/>
                </a:solidFill>
                <a:latin typeface="Arial" panose="020B0604020202020204"/>
              </a:rPr>
              <a:t>ROTEM</a:t>
            </a:r>
          </a:p>
          <a:p>
            <a:pPr marR="0" lvl="0" algn="ctr" defTabSz="914400" rtl="0" eaLnBrk="1" fontAlgn="auto" latinLnBrk="0" hangingPunct="1">
              <a:lnSpc>
                <a:spcPct val="100000"/>
              </a:lnSpc>
              <a:spcBef>
                <a:spcPts val="0"/>
              </a:spcBef>
              <a:spcAft>
                <a:spcPts val="0"/>
              </a:spcAft>
              <a:buClrTx/>
              <a:buSzTx/>
              <a:tabLst/>
              <a:defRPr/>
            </a:pPr>
            <a:r>
              <a:rPr lang="en-GB" sz="1300" noProof="0" dirty="0">
                <a:solidFill>
                  <a:schemeClr val="bg1"/>
                </a:solidFill>
                <a:latin typeface="Arial" panose="020B0604020202020204"/>
              </a:rPr>
              <a:t>(n=</a:t>
            </a:r>
            <a:r>
              <a:rPr lang="en-GB" sz="1300" dirty="0">
                <a:solidFill>
                  <a:schemeClr val="bg1"/>
                </a:solidFill>
                <a:latin typeface="Arial" panose="020B0604020202020204"/>
              </a:rPr>
              <a:t>132</a:t>
            </a:r>
            <a:r>
              <a:rPr lang="en-GB" sz="1300" noProof="0" dirty="0">
                <a:solidFill>
                  <a:schemeClr val="bg1"/>
                </a:solidFill>
                <a:latin typeface="Arial" panose="020B0604020202020204"/>
              </a:rPr>
              <a:t>) </a:t>
            </a:r>
          </a:p>
        </p:txBody>
      </p:sp>
      <p:sp>
        <p:nvSpPr>
          <p:cNvPr id="55" name="Oval 54">
            <a:extLst>
              <a:ext uri="{FF2B5EF4-FFF2-40B4-BE49-F238E27FC236}">
                <a16:creationId xmlns:a16="http://schemas.microsoft.com/office/drawing/2014/main" id="{F784E5A4-6D20-0C43-61AF-E6393814D007}"/>
              </a:ext>
            </a:extLst>
          </p:cNvPr>
          <p:cNvSpPr/>
          <p:nvPr/>
        </p:nvSpPr>
        <p:spPr>
          <a:xfrm>
            <a:off x="5362064" y="3774534"/>
            <a:ext cx="658212" cy="651388"/>
          </a:xfrm>
          <a:prstGeom prst="ellipse">
            <a:avLst/>
          </a:prstGeom>
          <a:solidFill>
            <a:schemeClr val="accent5">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9" name="Rectangle 68">
            <a:extLst>
              <a:ext uri="{FF2B5EF4-FFF2-40B4-BE49-F238E27FC236}">
                <a16:creationId xmlns:a16="http://schemas.microsoft.com/office/drawing/2014/main" id="{6DC814CF-AD15-E8C3-EF7A-4329E47842F7}"/>
              </a:ext>
            </a:extLst>
          </p:cNvPr>
          <p:cNvSpPr/>
          <p:nvPr/>
        </p:nvSpPr>
        <p:spPr>
          <a:xfrm flipH="1">
            <a:off x="9588418" y="3840666"/>
            <a:ext cx="2041827" cy="525707"/>
          </a:xfrm>
          <a:prstGeom prst="rect">
            <a:avLst/>
          </a:prstGeom>
          <a:solidFill>
            <a:schemeClr val="accent5">
              <a:lumMod val="40000"/>
              <a:lumOff val="6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accent1"/>
                </a:solidFill>
                <a:latin typeface="Arial" panose="020B0604020202020204"/>
              </a:rPr>
              <a:t>SCT</a:t>
            </a:r>
          </a:p>
          <a:p>
            <a:pPr marR="0" lvl="0" algn="ctr" defTabSz="914400" rtl="0" eaLnBrk="1" fontAlgn="auto" latinLnBrk="0" hangingPunct="1">
              <a:lnSpc>
                <a:spcPct val="100000"/>
              </a:lnSpc>
              <a:spcBef>
                <a:spcPts val="0"/>
              </a:spcBef>
              <a:spcAft>
                <a:spcPts val="0"/>
              </a:spcAft>
              <a:buClrTx/>
              <a:buSzTx/>
              <a:tabLst/>
              <a:defRPr/>
            </a:pPr>
            <a:r>
              <a:rPr lang="en-GB" sz="1300" noProof="0" dirty="0">
                <a:solidFill>
                  <a:schemeClr val="accent1"/>
                </a:solidFill>
                <a:latin typeface="Arial" panose="020B0604020202020204"/>
              </a:rPr>
              <a:t>(n=</a:t>
            </a:r>
            <a:r>
              <a:rPr lang="en-GB" sz="1300" dirty="0">
                <a:solidFill>
                  <a:schemeClr val="accent1"/>
                </a:solidFill>
                <a:latin typeface="Arial" panose="020B0604020202020204"/>
              </a:rPr>
              <a:t>130</a:t>
            </a:r>
            <a:r>
              <a:rPr lang="en-GB" sz="1300" noProof="0" dirty="0">
                <a:solidFill>
                  <a:schemeClr val="accent1"/>
                </a:solidFill>
                <a:latin typeface="Arial" panose="020B0604020202020204"/>
              </a:rPr>
              <a:t>) </a:t>
            </a:r>
          </a:p>
        </p:txBody>
      </p:sp>
      <p:sp>
        <p:nvSpPr>
          <p:cNvPr id="73" name="Oval 72">
            <a:extLst>
              <a:ext uri="{FF2B5EF4-FFF2-40B4-BE49-F238E27FC236}">
                <a16:creationId xmlns:a16="http://schemas.microsoft.com/office/drawing/2014/main" id="{1B16B61A-E651-78D6-118A-6556CA21D5A1}"/>
              </a:ext>
            </a:extLst>
          </p:cNvPr>
          <p:cNvSpPr/>
          <p:nvPr/>
        </p:nvSpPr>
        <p:spPr>
          <a:xfrm>
            <a:off x="9131149" y="3784143"/>
            <a:ext cx="658212" cy="651388"/>
          </a:xfrm>
          <a:prstGeom prst="ellipse">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74" name="Connector: Elbow 73">
            <a:extLst>
              <a:ext uri="{FF2B5EF4-FFF2-40B4-BE49-F238E27FC236}">
                <a16:creationId xmlns:a16="http://schemas.microsoft.com/office/drawing/2014/main" id="{F497487F-6F0A-195A-C000-BF0254AAD75C}"/>
              </a:ext>
            </a:extLst>
          </p:cNvPr>
          <p:cNvCxnSpPr>
            <a:cxnSpLocks/>
            <a:stCxn id="37" idx="2"/>
            <a:endCxn id="69" idx="0"/>
          </p:cNvCxnSpPr>
          <p:nvPr/>
        </p:nvCxnSpPr>
        <p:spPr>
          <a:xfrm rot="16200000" flipH="1">
            <a:off x="9233314" y="2464649"/>
            <a:ext cx="858912" cy="1893122"/>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3BD8C12E-DA55-79D6-EB36-9B7185451216}"/>
              </a:ext>
            </a:extLst>
          </p:cNvPr>
          <p:cNvGrpSpPr/>
          <p:nvPr/>
        </p:nvGrpSpPr>
        <p:grpSpPr>
          <a:xfrm>
            <a:off x="5806545" y="4554253"/>
            <a:ext cx="5547255" cy="672288"/>
            <a:chOff x="5637457" y="4815101"/>
            <a:chExt cx="5547255" cy="672288"/>
          </a:xfrm>
        </p:grpSpPr>
        <p:sp>
          <p:nvSpPr>
            <p:cNvPr id="78" name="Rectangle 77">
              <a:extLst>
                <a:ext uri="{FF2B5EF4-FFF2-40B4-BE49-F238E27FC236}">
                  <a16:creationId xmlns:a16="http://schemas.microsoft.com/office/drawing/2014/main" id="{8B8ED3CE-35B6-12D4-4DDE-735154C2A05A}"/>
                </a:ext>
              </a:extLst>
            </p:cNvPr>
            <p:cNvSpPr/>
            <p:nvPr/>
          </p:nvSpPr>
          <p:spPr>
            <a:xfrm>
              <a:off x="5901266" y="4868267"/>
              <a:ext cx="5283446" cy="572428"/>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endpoint: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Rebleeding rate at 48 hours, </a:t>
              </a:r>
              <a:b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b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Day 5, and Day 42</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sp>
          <p:nvSpPr>
            <p:cNvPr id="79" name="Oval 78">
              <a:extLst>
                <a:ext uri="{FF2B5EF4-FFF2-40B4-BE49-F238E27FC236}">
                  <a16:creationId xmlns:a16="http://schemas.microsoft.com/office/drawing/2014/main" id="{27D0978D-88ED-9FE1-D6A6-B308FD9208F3}"/>
                </a:ext>
              </a:extLst>
            </p:cNvPr>
            <p:cNvSpPr/>
            <p:nvPr/>
          </p:nvSpPr>
          <p:spPr>
            <a:xfrm>
              <a:off x="5637457" y="4815101"/>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80" name="Graphic 79">
            <a:extLst>
              <a:ext uri="{FF2B5EF4-FFF2-40B4-BE49-F238E27FC236}">
                <a16:creationId xmlns:a16="http://schemas.microsoft.com/office/drawing/2014/main" id="{3942D032-EC0D-8F5E-0324-6EEC7CFC583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09490" y="4650273"/>
            <a:ext cx="452438" cy="452438"/>
          </a:xfrm>
          <a:prstGeom prst="rect">
            <a:avLst/>
          </a:prstGeom>
        </p:spPr>
      </p:pic>
      <p:grpSp>
        <p:nvGrpSpPr>
          <p:cNvPr id="93" name="Group 92">
            <a:extLst>
              <a:ext uri="{FF2B5EF4-FFF2-40B4-BE49-F238E27FC236}">
                <a16:creationId xmlns:a16="http://schemas.microsoft.com/office/drawing/2014/main" id="{EE09BA0A-C62A-31C8-812B-B9D31A93A15D}"/>
              </a:ext>
            </a:extLst>
          </p:cNvPr>
          <p:cNvGrpSpPr/>
          <p:nvPr/>
        </p:nvGrpSpPr>
        <p:grpSpPr>
          <a:xfrm>
            <a:off x="5819333" y="5320579"/>
            <a:ext cx="5547255" cy="672288"/>
            <a:chOff x="5637457" y="4815101"/>
            <a:chExt cx="5547255" cy="672288"/>
          </a:xfrm>
        </p:grpSpPr>
        <p:sp>
          <p:nvSpPr>
            <p:cNvPr id="94" name="Rectangle 93">
              <a:extLst>
                <a:ext uri="{FF2B5EF4-FFF2-40B4-BE49-F238E27FC236}">
                  <a16:creationId xmlns:a16="http://schemas.microsoft.com/office/drawing/2014/main" id="{F24A1795-B96D-E5C5-3456-674301B7EAA9}"/>
                </a:ext>
              </a:extLst>
            </p:cNvPr>
            <p:cNvSpPr/>
            <p:nvPr/>
          </p:nvSpPr>
          <p:spPr>
            <a:xfrm>
              <a:off x="5901266" y="4868267"/>
              <a:ext cx="5283446" cy="572428"/>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lang="en-GB" sz="1400" b="1" dirty="0">
                  <a:solidFill>
                    <a:srgbClr val="004B87"/>
                  </a:solidFill>
                  <a:latin typeface="Arial" panose="020B0604020202020204"/>
                </a:rPr>
                <a:t>Secondary endpoint: </a:t>
              </a:r>
              <a:r>
                <a:rPr lang="en-GB" sz="1400" dirty="0">
                  <a:solidFill>
                    <a:srgbClr val="004B87"/>
                  </a:solidFill>
                  <a:latin typeface="Arial" panose="020B0604020202020204"/>
                </a:rPr>
                <a:t>B</a:t>
              </a:r>
              <a:r>
                <a:rPr lang="en-US" sz="1400" dirty="0">
                  <a:solidFill>
                    <a:srgbClr val="004B87"/>
                  </a:solidFill>
                  <a:latin typeface="Arial" panose="020B0604020202020204"/>
                </a:rPr>
                <a:t>lood component utilization, intensive care need, adverse events, and survival</a:t>
              </a:r>
              <a:r>
                <a:rPr lang="en-GB" sz="1400" dirty="0">
                  <a:solidFill>
                    <a:srgbClr val="004B87"/>
                  </a:solidFill>
                  <a:latin typeface="Arial" panose="020B0604020202020204"/>
                </a:rPr>
                <a:t> </a:t>
              </a:r>
              <a:endParaRPr kumimoji="0" lang="en-GB" sz="1400"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sp>
          <p:nvSpPr>
            <p:cNvPr id="95" name="Oval 94">
              <a:extLst>
                <a:ext uri="{FF2B5EF4-FFF2-40B4-BE49-F238E27FC236}">
                  <a16:creationId xmlns:a16="http://schemas.microsoft.com/office/drawing/2014/main" id="{91022E4A-5E79-5D4C-AA50-0E1B8E934997}"/>
                </a:ext>
              </a:extLst>
            </p:cNvPr>
            <p:cNvSpPr/>
            <p:nvPr/>
          </p:nvSpPr>
          <p:spPr>
            <a:xfrm>
              <a:off x="5637457" y="4815101"/>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98" name="Graphic 97">
            <a:extLst>
              <a:ext uri="{FF2B5EF4-FFF2-40B4-BE49-F238E27FC236}">
                <a16:creationId xmlns:a16="http://schemas.microsoft.com/office/drawing/2014/main" id="{2B26E024-378F-589D-BDF9-3955EC24C46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91137" y="5399839"/>
            <a:ext cx="480186" cy="480186"/>
          </a:xfrm>
          <a:prstGeom prst="rect">
            <a:avLst/>
          </a:prstGeom>
        </p:spPr>
      </p:pic>
      <p:pic>
        <p:nvPicPr>
          <p:cNvPr id="100" name="Graphic 99">
            <a:extLst>
              <a:ext uri="{FF2B5EF4-FFF2-40B4-BE49-F238E27FC236}">
                <a16:creationId xmlns:a16="http://schemas.microsoft.com/office/drawing/2014/main" id="{C1DC120D-D60D-8A1F-A89E-62F3EF25BAC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455884" y="3869976"/>
            <a:ext cx="452439" cy="452439"/>
          </a:xfrm>
          <a:prstGeom prst="rect">
            <a:avLst/>
          </a:prstGeom>
        </p:spPr>
      </p:pic>
      <p:pic>
        <p:nvPicPr>
          <p:cNvPr id="101" name="Graphic 100">
            <a:extLst>
              <a:ext uri="{FF2B5EF4-FFF2-40B4-BE49-F238E27FC236}">
                <a16:creationId xmlns:a16="http://schemas.microsoft.com/office/drawing/2014/main" id="{4FD94DD6-13C5-D547-00FE-8D01D0206E8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234035" y="3887451"/>
            <a:ext cx="452439" cy="452439"/>
          </a:xfrm>
          <a:prstGeom prst="rect">
            <a:avLst/>
          </a:prstGeom>
        </p:spPr>
      </p:pic>
      <p:sp>
        <p:nvSpPr>
          <p:cNvPr id="2" name="Oval 1">
            <a:extLst>
              <a:ext uri="{FF2B5EF4-FFF2-40B4-BE49-F238E27FC236}">
                <a16:creationId xmlns:a16="http://schemas.microsoft.com/office/drawing/2014/main" id="{8C1E4CFB-4846-0C33-16A7-34E7C3E8D677}"/>
              </a:ext>
            </a:extLst>
          </p:cNvPr>
          <p:cNvSpPr/>
          <p:nvPr/>
        </p:nvSpPr>
        <p:spPr>
          <a:xfrm>
            <a:off x="8390797" y="3219958"/>
            <a:ext cx="658212" cy="50972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300" b="1" dirty="0">
                <a:solidFill>
                  <a:schemeClr val="bg1"/>
                </a:solidFill>
                <a:latin typeface="Arial" panose="020B0604020202020204"/>
              </a:rPr>
              <a:t>R</a:t>
            </a:r>
          </a:p>
          <a:p>
            <a:pPr algn="ctr"/>
            <a:r>
              <a:rPr lang="en-NZ" sz="1300" b="1" dirty="0">
                <a:solidFill>
                  <a:schemeClr val="bg1"/>
                </a:solidFill>
                <a:latin typeface="Arial" panose="020B0604020202020204"/>
              </a:rPr>
              <a:t>1:1</a:t>
            </a:r>
          </a:p>
        </p:txBody>
      </p:sp>
      <p:pic>
        <p:nvPicPr>
          <p:cNvPr id="9" name="Picture 8">
            <a:hlinkClick r:id="rId8" action="ppaction://hlinksldjump"/>
            <a:extLst>
              <a:ext uri="{FF2B5EF4-FFF2-40B4-BE49-F238E27FC236}">
                <a16:creationId xmlns:a16="http://schemas.microsoft.com/office/drawing/2014/main" id="{FFB16C8B-7AAC-B259-2E2B-3E0E2611DFA3}"/>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857603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A6E5A45-8643-D3FA-9141-1FA212F9BA69}"/>
              </a:ext>
            </a:extLst>
          </p:cNvPr>
          <p:cNvSpPr txBox="1">
            <a:spLocks/>
          </p:cNvSpPr>
          <p:nvPr/>
        </p:nvSpPr>
        <p:spPr>
          <a:xfrm>
            <a:off x="6356570" y="4668284"/>
            <a:ext cx="5729848" cy="2202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CONCLUSIONS</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GB" sz="1600" noProof="0" dirty="0">
                <a:latin typeface="Arial" panose="020B0604020202020204" pitchFamily="34" charset="0"/>
                <a:cs typeface="Arial" panose="020B0604020202020204" pitchFamily="34" charset="0"/>
              </a:rPr>
              <a:t>In patients with </a:t>
            </a:r>
            <a:r>
              <a:rPr lang="en-GB" sz="1600" noProof="0" dirty="0" err="1">
                <a:latin typeface="Arial" panose="020B0604020202020204" pitchFamily="34" charset="0"/>
                <a:cs typeface="Arial" panose="020B0604020202020204" pitchFamily="34" charset="0"/>
              </a:rPr>
              <a:t>ACLF</a:t>
            </a:r>
            <a:r>
              <a:rPr lang="en-GB" sz="1600" noProof="0" dirty="0">
                <a:latin typeface="Arial" panose="020B0604020202020204" pitchFamily="34" charset="0"/>
                <a:cs typeface="Arial" panose="020B0604020202020204" pitchFamily="34" charset="0"/>
              </a:rPr>
              <a:t> and difficult-to-treat </a:t>
            </a:r>
            <a:r>
              <a:rPr lang="en-GB" sz="1600" noProof="0" dirty="0" err="1">
                <a:latin typeface="Arial" panose="020B0604020202020204" pitchFamily="34" charset="0"/>
                <a:cs typeface="Arial" panose="020B0604020202020204" pitchFamily="34" charset="0"/>
              </a:rPr>
              <a:t>AVB</a:t>
            </a:r>
            <a:r>
              <a:rPr lang="en-GB" sz="1600" noProof="0" dirty="0">
                <a:latin typeface="Arial" panose="020B0604020202020204" pitchFamily="34" charset="0"/>
                <a:cs typeface="Arial" panose="020B0604020202020204" pitchFamily="34" charset="0"/>
              </a:rPr>
              <a:t>,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ROTEM-guided transfusion reduced plasma and platelet exposure, and adverse events </a:t>
            </a:r>
          </a:p>
          <a:p>
            <a:pPr marL="542925" indent="-276225">
              <a:lnSpc>
                <a:spcPct val="100000"/>
              </a:lnSpc>
              <a:buFont typeface="Engravers MT" panose="02090707080505020304" pitchFamily="18" charset="0"/>
              <a:buChar char="–"/>
            </a:pPr>
            <a:r>
              <a:rPr lang="en-GB" sz="1600" noProof="0" dirty="0">
                <a:latin typeface="Arial" panose="020B0604020202020204" pitchFamily="34" charset="0"/>
                <a:cs typeface="Arial" panose="020B0604020202020204" pitchFamily="34" charset="0"/>
              </a:rPr>
              <a:t>Bleeding control and survival were not compromised</a:t>
            </a:r>
            <a:endParaRPr lang="en-GB" sz="1400" noProof="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D79DD8D-FCC3-AC52-FD14-463087F29740}"/>
              </a:ext>
            </a:extLst>
          </p:cNvPr>
          <p:cNvCxnSpPr>
            <a:cxnSpLocks/>
          </p:cNvCxnSpPr>
          <p:nvPr/>
        </p:nvCxnSpPr>
        <p:spPr>
          <a:xfrm>
            <a:off x="6250991" y="4637758"/>
            <a:ext cx="0" cy="166712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6AE89BA1-AC7F-D0F0-BFF0-F272E51D8B0A}"/>
              </a:ext>
            </a:extLst>
          </p:cNvPr>
          <p:cNvSpPr txBox="1">
            <a:spLocks/>
          </p:cNvSpPr>
          <p:nvPr/>
        </p:nvSpPr>
        <p:spPr>
          <a:xfrm>
            <a:off x="190499" y="998071"/>
            <a:ext cx="6125239" cy="1088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70DF86D-7C74-9362-D096-C6995BD6F489}"/>
              </a:ext>
            </a:extLst>
          </p:cNvPr>
          <p:cNvSpPr>
            <a:spLocks noGrp="1"/>
          </p:cNvSpPr>
          <p:nvPr>
            <p:ph type="title"/>
          </p:nvPr>
        </p:nvSpPr>
        <p:spPr>
          <a:xfrm>
            <a:off x="838200" y="-106179"/>
            <a:ext cx="10515600" cy="838947"/>
          </a:xfrm>
        </p:spPr>
        <p:txBody>
          <a:bodyPr>
            <a:noAutofit/>
          </a:bodyPr>
          <a:lstStyle/>
          <a:p>
            <a:r>
              <a:rPr lang="en-GB" sz="2400" noProof="0" dirty="0">
                <a:latin typeface="Arial" panose="020B0604020202020204" pitchFamily="34" charset="0"/>
                <a:cs typeface="Arial" panose="020B0604020202020204" pitchFamily="34" charset="0"/>
              </a:rPr>
              <a:t>ROTEM-guided transfusion strategy vs conventional management in difficult-to-treat AVB in ACLF: A randomized controlled trial</a:t>
            </a:r>
          </a:p>
        </p:txBody>
      </p:sp>
      <p:sp>
        <p:nvSpPr>
          <p:cNvPr id="4" name="Text Placeholder 3">
            <a:extLst>
              <a:ext uri="{FF2B5EF4-FFF2-40B4-BE49-F238E27FC236}">
                <a16:creationId xmlns:a16="http://schemas.microsoft.com/office/drawing/2014/main" id="{4522DD94-A7DC-C061-3A56-309C98729EBE}"/>
              </a:ext>
            </a:extLst>
          </p:cNvPr>
          <p:cNvSpPr txBox="1">
            <a:spLocks/>
          </p:cNvSpPr>
          <p:nvPr/>
        </p:nvSpPr>
        <p:spPr>
          <a:xfrm>
            <a:off x="190499" y="6289675"/>
            <a:ext cx="1068660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solidFill>
                  <a:srgbClr val="004B87"/>
                </a:solidFill>
                <a:latin typeface="Arial" panose="020B0604020202020204" pitchFamily="34" charset="0"/>
                <a:cs typeface="Arial" panose="020B0604020202020204" pitchFamily="34" charset="0"/>
              </a:rPr>
              <a:t>*</a:t>
            </a:r>
            <a:r>
              <a:rPr lang="pt-BR" sz="1100" noProof="0" dirty="0">
                <a:solidFill>
                  <a:srgbClr val="004B87"/>
                </a:solidFill>
                <a:latin typeface="Arial" panose="020B0604020202020204" pitchFamily="34" charset="0"/>
                <a:cs typeface="Arial" panose="020B0604020202020204" pitchFamily="34" charset="0"/>
              </a:rPr>
              <a:t>TIPS, n=17; SEMS, n=20</a:t>
            </a:r>
            <a:r>
              <a:rPr lang="en-GB" sz="1100" noProof="0" dirty="0">
                <a:solidFill>
                  <a:srgbClr val="004B87"/>
                </a:solidFill>
                <a:latin typeface="Arial" panose="020B0604020202020204" pitchFamily="34" charset="0"/>
                <a:cs typeface="Arial" panose="020B0604020202020204" pitchFamily="34" charset="0"/>
              </a:rPr>
              <a:t>. </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Premkumar M, et al. EASL 2026; LBP-030.</a:t>
            </a:r>
          </a:p>
        </p:txBody>
      </p:sp>
      <p:cxnSp>
        <p:nvCxnSpPr>
          <p:cNvPr id="5" name="Straight Connector 4">
            <a:extLst>
              <a:ext uri="{FF2B5EF4-FFF2-40B4-BE49-F238E27FC236}">
                <a16:creationId xmlns:a16="http://schemas.microsoft.com/office/drawing/2014/main" id="{07AB56E8-8B14-C673-1BAE-25DFFF572965}"/>
              </a:ext>
            </a:extLst>
          </p:cNvPr>
          <p:cNvCxnSpPr>
            <a:cxnSpLocks/>
          </p:cNvCxnSpPr>
          <p:nvPr/>
        </p:nvCxnSpPr>
        <p:spPr>
          <a:xfrm>
            <a:off x="6250991" y="4641225"/>
            <a:ext cx="51651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02CDDDBD-BDF9-CDDE-6D5C-0C2D26458D5A}"/>
              </a:ext>
            </a:extLst>
          </p:cNvPr>
          <p:cNvSpPr/>
          <p:nvPr/>
        </p:nvSpPr>
        <p:spPr>
          <a:xfrm>
            <a:off x="251099" y="1485364"/>
            <a:ext cx="4867001" cy="132913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noProof="0"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9C029DB2-90C5-4ED7-4E72-EC76781DB117}"/>
              </a:ext>
            </a:extLst>
          </p:cNvPr>
          <p:cNvGrpSpPr/>
          <p:nvPr/>
        </p:nvGrpSpPr>
        <p:grpSpPr>
          <a:xfrm>
            <a:off x="-6076" y="1469064"/>
            <a:ext cx="5428418" cy="1508973"/>
            <a:chOff x="-27241" y="1391330"/>
            <a:chExt cx="5428418" cy="1508973"/>
          </a:xfrm>
        </p:grpSpPr>
        <p:sp>
          <p:nvSpPr>
            <p:cNvPr id="8" name="TextBox 7">
              <a:extLst>
                <a:ext uri="{FF2B5EF4-FFF2-40B4-BE49-F238E27FC236}">
                  <a16:creationId xmlns:a16="http://schemas.microsoft.com/office/drawing/2014/main" id="{3F063DD9-1F4A-6869-F80E-BBE0590A4CFB}"/>
                </a:ext>
              </a:extLst>
            </p:cNvPr>
            <p:cNvSpPr txBox="1"/>
            <p:nvPr/>
          </p:nvSpPr>
          <p:spPr>
            <a:xfrm>
              <a:off x="-27241" y="1391330"/>
              <a:ext cx="5428418" cy="307777"/>
            </a:xfrm>
            <a:prstGeom prst="rect">
              <a:avLst/>
            </a:prstGeom>
            <a:noFill/>
          </p:spPr>
          <p:txBody>
            <a:bodyPr wrap="square" rtlCol="0">
              <a:spAutoFit/>
            </a:bodyPr>
            <a:lstStyle/>
            <a:p>
              <a:pPr algn="ctr"/>
              <a:r>
                <a:rPr lang="en-GB" sz="1400" b="1" noProof="0" dirty="0">
                  <a:solidFill>
                    <a:schemeClr val="accent1"/>
                  </a:solidFill>
                  <a:latin typeface="Arial" panose="020B0604020202020204" pitchFamily="34" charset="0"/>
                  <a:cs typeface="Arial" panose="020B0604020202020204" pitchFamily="34" charset="0"/>
                </a:rPr>
                <a:t>Key baseline characteristics were comparable (N=262)</a:t>
              </a:r>
            </a:p>
          </p:txBody>
        </p:sp>
        <p:sp>
          <p:nvSpPr>
            <p:cNvPr id="15" name="TextBox 14">
              <a:extLst>
                <a:ext uri="{FF2B5EF4-FFF2-40B4-BE49-F238E27FC236}">
                  <a16:creationId xmlns:a16="http://schemas.microsoft.com/office/drawing/2014/main" id="{20C5B66F-5953-F30E-13D5-F6EE65D26D47}"/>
                </a:ext>
              </a:extLst>
            </p:cNvPr>
            <p:cNvSpPr txBox="1"/>
            <p:nvPr/>
          </p:nvSpPr>
          <p:spPr>
            <a:xfrm>
              <a:off x="169334" y="2253972"/>
              <a:ext cx="1081241" cy="646331"/>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Mean age</a:t>
              </a:r>
              <a:br>
                <a:rPr lang="en-GB" sz="1200" noProof="0" dirty="0">
                  <a:solidFill>
                    <a:schemeClr val="accent1"/>
                  </a:solidFill>
                  <a:latin typeface="Arial" panose="020B0604020202020204" pitchFamily="34" charset="0"/>
                  <a:cs typeface="Arial" panose="020B0604020202020204" pitchFamily="34" charset="0"/>
                </a:rPr>
              </a:br>
              <a:r>
                <a:rPr lang="en-GB" sz="1200" noProof="0" dirty="0">
                  <a:solidFill>
                    <a:schemeClr val="accent1"/>
                  </a:solidFill>
                  <a:latin typeface="Arial" panose="020B0604020202020204" pitchFamily="34" charset="0"/>
                  <a:cs typeface="Arial" panose="020B0604020202020204" pitchFamily="34" charset="0"/>
                </a:rPr>
                <a:t>(± 11.6)</a:t>
              </a:r>
              <a:br>
                <a:rPr lang="en-GB" sz="1200" noProof="0" dirty="0">
                  <a:solidFill>
                    <a:schemeClr val="accent1"/>
                  </a:solidFill>
                  <a:latin typeface="Arial" panose="020B0604020202020204" pitchFamily="34" charset="0"/>
                  <a:cs typeface="Arial" panose="020B0604020202020204" pitchFamily="34" charset="0"/>
                </a:rPr>
              </a:br>
              <a:endParaRPr lang="en-GB" sz="1200" noProof="0" dirty="0">
                <a:solidFill>
                  <a:schemeClr val="accent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4F653AFB-19CC-DD1B-8D1D-7CCC45556CD4}"/>
                </a:ext>
              </a:extLst>
            </p:cNvPr>
            <p:cNvSpPr/>
            <p:nvPr/>
          </p:nvSpPr>
          <p:spPr>
            <a:xfrm>
              <a:off x="447817" y="1735530"/>
              <a:ext cx="540000" cy="54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45.1 </a:t>
              </a:r>
            </a:p>
            <a:p>
              <a:pPr algn="ctr"/>
              <a:r>
                <a:rPr lang="en-GB" sz="900" b="1" noProof="0" dirty="0">
                  <a:solidFill>
                    <a:schemeClr val="bg1"/>
                  </a:solidFill>
                  <a:latin typeface="Arial" panose="020B0604020202020204" pitchFamily="34" charset="0"/>
                  <a:cs typeface="Arial" panose="020B0604020202020204" pitchFamily="34" charset="0"/>
                </a:rPr>
                <a:t>years</a:t>
              </a:r>
            </a:p>
          </p:txBody>
        </p:sp>
        <p:sp>
          <p:nvSpPr>
            <p:cNvPr id="23" name="TextBox 22">
              <a:extLst>
                <a:ext uri="{FF2B5EF4-FFF2-40B4-BE49-F238E27FC236}">
                  <a16:creationId xmlns:a16="http://schemas.microsoft.com/office/drawing/2014/main" id="{5F9AB419-B6E2-F126-0D85-F13E3F7F7582}"/>
                </a:ext>
              </a:extLst>
            </p:cNvPr>
            <p:cNvSpPr txBox="1"/>
            <p:nvPr/>
          </p:nvSpPr>
          <p:spPr>
            <a:xfrm>
              <a:off x="980624" y="2253972"/>
              <a:ext cx="1227623" cy="276999"/>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Male</a:t>
              </a:r>
            </a:p>
          </p:txBody>
        </p:sp>
        <p:sp>
          <p:nvSpPr>
            <p:cNvPr id="24" name="Oval 23">
              <a:extLst>
                <a:ext uri="{FF2B5EF4-FFF2-40B4-BE49-F238E27FC236}">
                  <a16:creationId xmlns:a16="http://schemas.microsoft.com/office/drawing/2014/main" id="{43F4B3F0-690F-0327-5C27-64DA06A5D448}"/>
                </a:ext>
              </a:extLst>
            </p:cNvPr>
            <p:cNvSpPr/>
            <p:nvPr/>
          </p:nvSpPr>
          <p:spPr>
            <a:xfrm>
              <a:off x="1326948" y="1730064"/>
              <a:ext cx="540000" cy="54000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89 </a:t>
              </a:r>
            </a:p>
            <a:p>
              <a:pPr algn="ctr"/>
              <a:r>
                <a:rPr lang="en-GB" sz="900" b="1" noProof="0" dirty="0">
                  <a:solidFill>
                    <a:schemeClr val="bg1"/>
                  </a:solidFill>
                  <a:latin typeface="Arial" panose="020B0604020202020204" pitchFamily="34" charset="0"/>
                  <a:cs typeface="Arial" panose="020B0604020202020204" pitchFamily="34" charset="0"/>
                </a:rPr>
                <a:t>%</a:t>
              </a:r>
            </a:p>
          </p:txBody>
        </p:sp>
        <p:sp>
          <p:nvSpPr>
            <p:cNvPr id="27" name="Rectangle: Rounded Corners 26">
              <a:extLst>
                <a:ext uri="{FF2B5EF4-FFF2-40B4-BE49-F238E27FC236}">
                  <a16:creationId xmlns:a16="http://schemas.microsoft.com/office/drawing/2014/main" id="{CFB8AC10-932E-1BBD-08A4-ED3024D64E41}"/>
                </a:ext>
              </a:extLst>
            </p:cNvPr>
            <p:cNvSpPr/>
            <p:nvPr/>
          </p:nvSpPr>
          <p:spPr>
            <a:xfrm>
              <a:off x="2781507" y="1795671"/>
              <a:ext cx="1828373" cy="579266"/>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tIns="0" rIns="0" bIns="0" rtlCol="0" anchor="ctr"/>
            <a:lstStyle/>
            <a:p>
              <a:r>
                <a:rPr lang="en-GB" sz="1300" b="1" noProof="0" dirty="0">
                  <a:solidFill>
                    <a:schemeClr val="bg1"/>
                  </a:solidFill>
                  <a:latin typeface="Arial" panose="020B0604020202020204" pitchFamily="34" charset="0"/>
                  <a:cs typeface="Arial" panose="020B0604020202020204" pitchFamily="34" charset="0"/>
                </a:rPr>
                <a:t>AVB related to:</a:t>
              </a:r>
            </a:p>
            <a:p>
              <a:pPr marL="198438" indent="-198438">
                <a:buFont typeface="Arial" panose="020B0604020202020204" pitchFamily="34" charset="0"/>
                <a:buChar char="•"/>
              </a:pPr>
              <a:r>
                <a:rPr lang="en-GB" sz="1300" noProof="0" dirty="0">
                  <a:solidFill>
                    <a:schemeClr val="bg1"/>
                  </a:solidFill>
                  <a:latin typeface="Arial" panose="020B0604020202020204" pitchFamily="34" charset="0"/>
                  <a:cs typeface="Arial" panose="020B0604020202020204" pitchFamily="34" charset="0"/>
                </a:rPr>
                <a:t>Alcohol, 64.5%</a:t>
              </a:r>
            </a:p>
            <a:p>
              <a:pPr marL="198438" indent="-198438">
                <a:buFont typeface="Arial" panose="020B0604020202020204" pitchFamily="34" charset="0"/>
                <a:buChar char="•"/>
              </a:pPr>
              <a:r>
                <a:rPr lang="en-GB" sz="1300" noProof="0" dirty="0">
                  <a:solidFill>
                    <a:schemeClr val="bg1"/>
                  </a:solidFill>
                  <a:latin typeface="Arial" panose="020B0604020202020204" pitchFamily="34" charset="0"/>
                  <a:cs typeface="Arial" panose="020B0604020202020204" pitchFamily="34" charset="0"/>
                </a:rPr>
                <a:t>Shock, 73%</a:t>
              </a:r>
            </a:p>
          </p:txBody>
        </p:sp>
        <p:sp>
          <p:nvSpPr>
            <p:cNvPr id="28" name="TextBox 27">
              <a:extLst>
                <a:ext uri="{FF2B5EF4-FFF2-40B4-BE49-F238E27FC236}">
                  <a16:creationId xmlns:a16="http://schemas.microsoft.com/office/drawing/2014/main" id="{B356589B-1435-7953-A0E2-B4A54D33863E}"/>
                </a:ext>
              </a:extLst>
            </p:cNvPr>
            <p:cNvSpPr txBox="1"/>
            <p:nvPr/>
          </p:nvSpPr>
          <p:spPr>
            <a:xfrm>
              <a:off x="1647742" y="2275096"/>
              <a:ext cx="1476289" cy="461665"/>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MELD-Na</a:t>
              </a:r>
            </a:p>
            <a:p>
              <a:pPr algn="ctr"/>
              <a:r>
                <a:rPr lang="en-GB" sz="1200" noProof="0" dirty="0">
                  <a:solidFill>
                    <a:schemeClr val="accent1"/>
                  </a:solidFill>
                  <a:latin typeface="Arial" panose="020B0604020202020204" pitchFamily="34" charset="0"/>
                  <a:cs typeface="Arial" panose="020B0604020202020204" pitchFamily="34" charset="0"/>
                </a:rPr>
                <a:t>(± 9.7)</a:t>
              </a:r>
            </a:p>
          </p:txBody>
        </p:sp>
        <p:sp>
          <p:nvSpPr>
            <p:cNvPr id="29" name="Oval 28">
              <a:extLst>
                <a:ext uri="{FF2B5EF4-FFF2-40B4-BE49-F238E27FC236}">
                  <a16:creationId xmlns:a16="http://schemas.microsoft.com/office/drawing/2014/main" id="{6ECC4654-05E7-2D14-407E-6A2E456753AD}"/>
                </a:ext>
              </a:extLst>
            </p:cNvPr>
            <p:cNvSpPr/>
            <p:nvPr/>
          </p:nvSpPr>
          <p:spPr>
            <a:xfrm>
              <a:off x="2098725" y="1740995"/>
              <a:ext cx="540000" cy="54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24.2</a:t>
              </a:r>
              <a:endParaRPr lang="en-GB" sz="900" b="1" noProof="0" dirty="0">
                <a:solidFill>
                  <a:schemeClr val="bg1"/>
                </a:solidFill>
                <a:latin typeface="Arial" panose="020B0604020202020204" pitchFamily="34" charset="0"/>
                <a:cs typeface="Arial" panose="020B0604020202020204" pitchFamily="34" charset="0"/>
              </a:endParaRPr>
            </a:p>
          </p:txBody>
        </p:sp>
      </p:grpSp>
      <p:graphicFrame>
        <p:nvGraphicFramePr>
          <p:cNvPr id="40" name="Table 39">
            <a:extLst>
              <a:ext uri="{FF2B5EF4-FFF2-40B4-BE49-F238E27FC236}">
                <a16:creationId xmlns:a16="http://schemas.microsoft.com/office/drawing/2014/main" id="{DC4B9A59-C4D1-0DBE-2909-335671EE9397}"/>
              </a:ext>
            </a:extLst>
          </p:cNvPr>
          <p:cNvGraphicFramePr>
            <a:graphicFrameLocks noGrp="1"/>
          </p:cNvGraphicFramePr>
          <p:nvPr>
            <p:extLst>
              <p:ext uri="{D42A27DB-BD31-4B8C-83A1-F6EECF244321}">
                <p14:modId xmlns:p14="http://schemas.microsoft.com/office/powerpoint/2010/main" val="2792786422"/>
              </p:ext>
            </p:extLst>
          </p:nvPr>
        </p:nvGraphicFramePr>
        <p:xfrm>
          <a:off x="6250991" y="1245180"/>
          <a:ext cx="5835431" cy="1975924"/>
        </p:xfrm>
        <a:graphic>
          <a:graphicData uri="http://schemas.openxmlformats.org/drawingml/2006/table">
            <a:tbl>
              <a:tblPr firstRow="1" bandRow="1">
                <a:tableStyleId>{5C22544A-7EE6-4342-B048-85BDC9FD1C3A}</a:tableStyleId>
              </a:tblPr>
              <a:tblGrid>
                <a:gridCol w="1942914">
                  <a:extLst>
                    <a:ext uri="{9D8B030D-6E8A-4147-A177-3AD203B41FA5}">
                      <a16:colId xmlns:a16="http://schemas.microsoft.com/office/drawing/2014/main" val="4268344248"/>
                    </a:ext>
                  </a:extLst>
                </a:gridCol>
                <a:gridCol w="1758169">
                  <a:extLst>
                    <a:ext uri="{9D8B030D-6E8A-4147-A177-3AD203B41FA5}">
                      <a16:colId xmlns:a16="http://schemas.microsoft.com/office/drawing/2014/main" val="476145063"/>
                    </a:ext>
                  </a:extLst>
                </a:gridCol>
                <a:gridCol w="1365629">
                  <a:extLst>
                    <a:ext uri="{9D8B030D-6E8A-4147-A177-3AD203B41FA5}">
                      <a16:colId xmlns:a16="http://schemas.microsoft.com/office/drawing/2014/main" val="924307928"/>
                    </a:ext>
                  </a:extLst>
                </a:gridCol>
                <a:gridCol w="768719">
                  <a:extLst>
                    <a:ext uri="{9D8B030D-6E8A-4147-A177-3AD203B41FA5}">
                      <a16:colId xmlns:a16="http://schemas.microsoft.com/office/drawing/2014/main" val="2552836157"/>
                    </a:ext>
                  </a:extLst>
                </a:gridCol>
              </a:tblGrid>
              <a:tr h="218418">
                <a:tc>
                  <a:txBody>
                    <a:bodyPr/>
                    <a:lstStyle/>
                    <a:p>
                      <a:pPr algn="l"/>
                      <a:r>
                        <a:rPr lang="en-GB" sz="1300" b="1" noProof="0" dirty="0">
                          <a:solidFill>
                            <a:srgbClr val="826B6A"/>
                          </a:solidFill>
                          <a:latin typeface="Arial" panose="020B0604020202020204" pitchFamily="34" charset="0"/>
                          <a:cs typeface="Arial" panose="020B0604020202020204" pitchFamily="34" charset="0"/>
                        </a:rPr>
                        <a:t>Event</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1200" b="1" noProof="0" dirty="0">
                          <a:solidFill>
                            <a:schemeClr val="accent1"/>
                          </a:solidFill>
                          <a:latin typeface="Arial" panose="020B0604020202020204" pitchFamily="34" charset="0"/>
                          <a:cs typeface="Arial" panose="020B0604020202020204" pitchFamily="34" charset="0"/>
                        </a:rPr>
                        <a:t>aHR (95%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1200" b="1" noProof="0" dirty="0">
                          <a:solidFill>
                            <a:schemeClr val="accent1"/>
                          </a:solidFill>
                          <a:latin typeface="Arial" panose="020B0604020202020204" pitchFamily="34" charset="0"/>
                          <a:cs typeface="Arial" panose="020B0604020202020204" pitchFamily="34" charset="0"/>
                        </a:rPr>
                        <a:t>p value </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218645">
                <a:tc>
                  <a:txBody>
                    <a:bodyPr/>
                    <a:lstStyle/>
                    <a:p>
                      <a:pPr algn="l"/>
                      <a:r>
                        <a:rPr lang="en-GB" sz="1200" b="1" noProof="0" dirty="0">
                          <a:solidFill>
                            <a:schemeClr val="accent1"/>
                          </a:solidFill>
                          <a:latin typeface="Arial" panose="020B0604020202020204" pitchFamily="34" charset="0"/>
                          <a:cs typeface="Arial" panose="020B0604020202020204" pitchFamily="34" charset="0"/>
                        </a:rPr>
                        <a:t>Rebleeding</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GB" sz="1200" noProof="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GB" sz="1200" noProof="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5205300"/>
                  </a:ext>
                </a:extLst>
              </a:tr>
              <a:tr h="224390">
                <a:tc>
                  <a:txBody>
                    <a:bodyPr/>
                    <a:lstStyle/>
                    <a:p>
                      <a:pPr algn="l"/>
                      <a:r>
                        <a:rPr lang="en-GB" sz="1200" b="0" noProof="0" dirty="0">
                          <a:solidFill>
                            <a:schemeClr val="accent1"/>
                          </a:solidFill>
                          <a:latin typeface="Arial" panose="020B0604020202020204" pitchFamily="34" charset="0"/>
                          <a:cs typeface="Arial" panose="020B0604020202020204" pitchFamily="34" charset="0"/>
                        </a:rPr>
                        <a:t>Multiple bleeding sites</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1200" noProof="0" dirty="0">
                          <a:solidFill>
                            <a:schemeClr val="accent1"/>
                          </a:solidFill>
                          <a:latin typeface="Arial" panose="020B0604020202020204" pitchFamily="34" charset="0"/>
                          <a:cs typeface="Arial" panose="020B0604020202020204" pitchFamily="34" charset="0"/>
                        </a:rPr>
                        <a:t>1.9 (1.1–2.5) </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1200" noProof="0" dirty="0">
                          <a:solidFill>
                            <a:schemeClr val="accent1"/>
                          </a:solidFill>
                          <a:latin typeface="Arial" panose="020B0604020202020204" pitchFamily="34" charset="0"/>
                          <a:cs typeface="Arial" panose="020B0604020202020204" pitchFamily="34" charset="0"/>
                        </a:rPr>
                        <a:t>0.007</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488032"/>
                  </a:ext>
                </a:extLst>
              </a:tr>
              <a:tr h="206439">
                <a:tc>
                  <a:txBody>
                    <a:bodyPr/>
                    <a:lstStyle/>
                    <a:p>
                      <a:pPr algn="l"/>
                      <a:r>
                        <a:rPr lang="en-GB" sz="1200" b="0" noProof="0" dirty="0">
                          <a:solidFill>
                            <a:schemeClr val="accent1"/>
                          </a:solidFill>
                          <a:latin typeface="Arial" panose="020B0604020202020204" pitchFamily="34" charset="0"/>
                          <a:cs typeface="Arial" panose="020B0604020202020204" pitchFamily="34" charset="0"/>
                        </a:rPr>
                        <a:t>CLIF-C ACLF score </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1200" noProof="0" dirty="0">
                          <a:solidFill>
                            <a:schemeClr val="accent1"/>
                          </a:solidFill>
                          <a:latin typeface="Arial" panose="020B0604020202020204" pitchFamily="34" charset="0"/>
                          <a:cs typeface="Arial" panose="020B0604020202020204" pitchFamily="34" charset="0"/>
                        </a:rPr>
                        <a:t>1.04 (1.01–1.07)</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1200" noProof="0" dirty="0">
                          <a:solidFill>
                            <a:schemeClr val="accent1"/>
                          </a:solidFill>
                          <a:latin typeface="Arial" panose="020B0604020202020204" pitchFamily="34" charset="0"/>
                          <a:cs typeface="Arial" panose="020B0604020202020204" pitchFamily="34" charset="0"/>
                        </a:rPr>
                        <a:t>0.022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194315"/>
                  </a:ext>
                </a:extLst>
              </a:tr>
              <a:tr h="196093">
                <a:tc>
                  <a:txBody>
                    <a:bodyPr/>
                    <a:lstStyle/>
                    <a:p>
                      <a:pPr algn="l"/>
                      <a:r>
                        <a:rPr lang="en-GB" sz="1200" b="1" noProof="0" dirty="0">
                          <a:solidFill>
                            <a:schemeClr val="tx2"/>
                          </a:solidFill>
                          <a:latin typeface="Arial" panose="020B0604020202020204" pitchFamily="34" charset="0"/>
                          <a:cs typeface="Arial" panose="020B0604020202020204" pitchFamily="34" charset="0"/>
                        </a:rPr>
                        <a:t>180-day mortality </a:t>
                      </a: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1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a:solidFill>
                            <a:schemeClr val="accent1"/>
                          </a:solidFill>
                          <a:latin typeface="Arial" panose="020B0604020202020204" pitchFamily="34" charset="0"/>
                          <a:cs typeface="Arial" panose="020B0604020202020204" pitchFamily="34" charset="0"/>
                        </a:rPr>
                        <a:t>sHR (95% CI)</a:t>
                      </a: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a:solidFill>
                            <a:schemeClr val="accent1"/>
                          </a:solidFill>
                          <a:latin typeface="Arial" panose="020B0604020202020204" pitchFamily="34" charset="0"/>
                          <a:cs typeface="Arial" panose="020B0604020202020204" pitchFamily="34" charset="0"/>
                        </a:rPr>
                        <a:t>p value</a:t>
                      </a:r>
                    </a:p>
                  </a:txBody>
                  <a:tcPr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320373"/>
                  </a:ext>
                </a:extLst>
              </a:tr>
              <a:tr h="252908">
                <a:tc>
                  <a:txBody>
                    <a:bodyPr/>
                    <a:lstStyle/>
                    <a:p>
                      <a:pPr algn="l"/>
                      <a:r>
                        <a:rPr lang="en-GB" sz="1200" b="0" noProof="0" dirty="0">
                          <a:solidFill>
                            <a:schemeClr val="tx2"/>
                          </a:solidFill>
                          <a:latin typeface="Arial" panose="020B0604020202020204" pitchFamily="34" charset="0"/>
                          <a:cs typeface="Arial" panose="020B0604020202020204" pitchFamily="34" charset="0"/>
                        </a:rPr>
                        <a:t>Rebleeding</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1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latin typeface="Arial" panose="020B0604020202020204" pitchFamily="34" charset="0"/>
                          <a:cs typeface="Arial" panose="020B0604020202020204" pitchFamily="34" charset="0"/>
                        </a:rPr>
                        <a:t>1.4 (1.2–3.9)</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latin typeface="Arial" panose="020B0604020202020204" pitchFamily="34" charset="0"/>
                          <a:cs typeface="Arial" panose="020B0604020202020204" pitchFamily="34" charset="0"/>
                        </a:rPr>
                        <a:t>0.026</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021282"/>
                  </a:ext>
                </a:extLst>
              </a:tr>
              <a:tr h="244682">
                <a:tc>
                  <a:txBody>
                    <a:bodyPr/>
                    <a:lstStyle/>
                    <a:p>
                      <a:pPr algn="l"/>
                      <a:r>
                        <a:rPr lang="en-GB" sz="1200" b="0" noProof="0" dirty="0">
                          <a:solidFill>
                            <a:schemeClr val="tx2"/>
                          </a:solidFill>
                          <a:latin typeface="Arial" panose="020B0604020202020204" pitchFamily="34" charset="0"/>
                          <a:cs typeface="Arial" panose="020B0604020202020204" pitchFamily="34" charset="0"/>
                        </a:rPr>
                        <a:t>ACLF Grade 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1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latin typeface="Arial" panose="020B0604020202020204" pitchFamily="34" charset="0"/>
                          <a:cs typeface="Arial" panose="020B0604020202020204" pitchFamily="34" charset="0"/>
                        </a:rPr>
                        <a:t>5.0 (1.5–16.3)</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latin typeface="Arial" panose="020B0604020202020204" pitchFamily="34" charset="0"/>
                          <a:cs typeface="Arial" panose="020B0604020202020204" pitchFamily="34" charset="0"/>
                        </a:rPr>
                        <a:t>0.007</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006315"/>
                  </a:ext>
                </a:extLst>
              </a:tr>
              <a:tr h="244682">
                <a:tc>
                  <a:txBody>
                    <a:bodyPr/>
                    <a:lstStyle/>
                    <a:p>
                      <a:pPr algn="l"/>
                      <a:r>
                        <a:rPr lang="en-GB" sz="1200" b="0" noProof="0" dirty="0">
                          <a:solidFill>
                            <a:schemeClr val="tx2"/>
                          </a:solidFill>
                          <a:latin typeface="Arial" panose="020B0604020202020204" pitchFamily="34" charset="0"/>
                          <a:cs typeface="Arial" panose="020B0604020202020204" pitchFamily="34" charset="0"/>
                        </a:rPr>
                        <a:t>ACLF Grade 3</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1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latin typeface="Arial" panose="020B0604020202020204" pitchFamily="34" charset="0"/>
                          <a:cs typeface="Arial" panose="020B0604020202020204" pitchFamily="34" charset="0"/>
                        </a:rPr>
                        <a:t>18.9 (5.5–65.5) </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latin typeface="Arial" panose="020B0604020202020204" pitchFamily="34" charset="0"/>
                          <a:cs typeface="Arial" panose="020B0604020202020204" pitchFamily="34" charset="0"/>
                        </a:rPr>
                        <a:t>&lt;0.001</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07431"/>
                  </a:ext>
                </a:extLst>
              </a:tr>
            </a:tbl>
          </a:graphicData>
        </a:graphic>
      </p:graphicFrame>
      <p:graphicFrame>
        <p:nvGraphicFramePr>
          <p:cNvPr id="41" name="Chart 40">
            <a:extLst>
              <a:ext uri="{FF2B5EF4-FFF2-40B4-BE49-F238E27FC236}">
                <a16:creationId xmlns:a16="http://schemas.microsoft.com/office/drawing/2014/main" id="{B144AE3B-078A-428A-B5DE-D3E830DAA861}"/>
              </a:ext>
            </a:extLst>
          </p:cNvPr>
          <p:cNvGraphicFramePr/>
          <p:nvPr/>
        </p:nvGraphicFramePr>
        <p:xfrm>
          <a:off x="7760707" y="1250824"/>
          <a:ext cx="2238179" cy="2222949"/>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994C2A21-D01B-E902-7120-C448CB5104D7}"/>
              </a:ext>
            </a:extLst>
          </p:cNvPr>
          <p:cNvSpPr txBox="1"/>
          <p:nvPr/>
        </p:nvSpPr>
        <p:spPr>
          <a:xfrm>
            <a:off x="6039621" y="882067"/>
            <a:ext cx="6046801" cy="307777"/>
          </a:xfrm>
          <a:prstGeom prst="rect">
            <a:avLst/>
          </a:prstGeom>
          <a:noFill/>
        </p:spPr>
        <p:txBody>
          <a:bodyPr wrap="square" rtlCol="0">
            <a:spAutoFit/>
          </a:bodyPr>
          <a:lstStyle/>
          <a:p>
            <a:pPr algn="ctr"/>
            <a:r>
              <a:rPr lang="en-GB" sz="1400" b="1" noProof="0" dirty="0">
                <a:solidFill>
                  <a:schemeClr val="accent1"/>
                </a:solidFill>
                <a:latin typeface="Arial" panose="020B0604020202020204" pitchFamily="34" charset="0"/>
                <a:cs typeface="Arial" panose="020B0604020202020204" pitchFamily="34" charset="0"/>
              </a:rPr>
              <a:t>Key predictors of rebleeding or 180-day mortality</a:t>
            </a:r>
          </a:p>
        </p:txBody>
      </p:sp>
      <p:graphicFrame>
        <p:nvGraphicFramePr>
          <p:cNvPr id="47" name="Table 46">
            <a:extLst>
              <a:ext uri="{FF2B5EF4-FFF2-40B4-BE49-F238E27FC236}">
                <a16:creationId xmlns:a16="http://schemas.microsoft.com/office/drawing/2014/main" id="{9B78BADF-EDBD-2FB4-9704-CB57296891DD}"/>
              </a:ext>
            </a:extLst>
          </p:cNvPr>
          <p:cNvGraphicFramePr>
            <a:graphicFrameLocks noGrp="1"/>
          </p:cNvGraphicFramePr>
          <p:nvPr>
            <p:extLst>
              <p:ext uri="{D42A27DB-BD31-4B8C-83A1-F6EECF244321}">
                <p14:modId xmlns:p14="http://schemas.microsoft.com/office/powerpoint/2010/main" val="2184564885"/>
              </p:ext>
            </p:extLst>
          </p:nvPr>
        </p:nvGraphicFramePr>
        <p:xfrm>
          <a:off x="251100" y="4869209"/>
          <a:ext cx="5307484" cy="1420466"/>
        </p:xfrm>
        <a:graphic>
          <a:graphicData uri="http://schemas.openxmlformats.org/drawingml/2006/table">
            <a:tbl>
              <a:tblPr firstRow="1" bandRow="1">
                <a:tableStyleId>{5C22544A-7EE6-4342-B048-85BDC9FD1C3A}</a:tableStyleId>
              </a:tblPr>
              <a:tblGrid>
                <a:gridCol w="2755147">
                  <a:extLst>
                    <a:ext uri="{9D8B030D-6E8A-4147-A177-3AD203B41FA5}">
                      <a16:colId xmlns:a16="http://schemas.microsoft.com/office/drawing/2014/main" val="2350095507"/>
                    </a:ext>
                  </a:extLst>
                </a:gridCol>
                <a:gridCol w="850779">
                  <a:extLst>
                    <a:ext uri="{9D8B030D-6E8A-4147-A177-3AD203B41FA5}">
                      <a16:colId xmlns:a16="http://schemas.microsoft.com/office/drawing/2014/main" val="1442077296"/>
                    </a:ext>
                  </a:extLst>
                </a:gridCol>
                <a:gridCol w="850779">
                  <a:extLst>
                    <a:ext uri="{9D8B030D-6E8A-4147-A177-3AD203B41FA5}">
                      <a16:colId xmlns:a16="http://schemas.microsoft.com/office/drawing/2014/main" val="3240475084"/>
                    </a:ext>
                  </a:extLst>
                </a:gridCol>
                <a:gridCol w="850779">
                  <a:extLst>
                    <a:ext uri="{9D8B030D-6E8A-4147-A177-3AD203B41FA5}">
                      <a16:colId xmlns:a16="http://schemas.microsoft.com/office/drawing/2014/main" val="3620264316"/>
                    </a:ext>
                  </a:extLst>
                </a:gridCol>
              </a:tblGrid>
              <a:tr h="496412">
                <a:tc>
                  <a:txBody>
                    <a:bodyPr/>
                    <a:lstStyle/>
                    <a:p>
                      <a:r>
                        <a:rPr lang="en-GB" sz="1200" noProof="0" dirty="0">
                          <a:solidFill>
                            <a:schemeClr val="accent5"/>
                          </a:solidFill>
                          <a:latin typeface="Arial" panose="020B0604020202020204" pitchFamily="34" charset="0"/>
                          <a:cs typeface="Arial" panose="020B0604020202020204" pitchFamily="34" charset="0"/>
                        </a:rPr>
                        <a:t>Blood product use</a:t>
                      </a:r>
                      <a:endParaRPr lang="en-GB" sz="1200" baseline="30000" noProof="0" dirty="0">
                        <a:solidFill>
                          <a:schemeClr val="accent5"/>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200" noProof="0" dirty="0">
                          <a:latin typeface="Arial" panose="020B0604020202020204" pitchFamily="34" charset="0"/>
                          <a:cs typeface="Arial" panose="020B0604020202020204" pitchFamily="34" charset="0"/>
                        </a:rPr>
                        <a:t>ROTEM</a:t>
                      </a:r>
                    </a:p>
                  </a:txBody>
                  <a:tcPr anchor="ctr">
                    <a:solidFill>
                      <a:schemeClr val="accent5"/>
                    </a:solidFill>
                  </a:tcPr>
                </a:tc>
                <a:tc>
                  <a:txBody>
                    <a:bodyPr/>
                    <a:lstStyle/>
                    <a:p>
                      <a:pPr algn="ctr"/>
                      <a:r>
                        <a:rPr lang="en-GB" sz="1200" noProof="0" dirty="0">
                          <a:latin typeface="Arial" panose="020B0604020202020204" pitchFamily="34" charset="0"/>
                          <a:cs typeface="Arial" panose="020B0604020202020204" pitchFamily="34" charset="0"/>
                        </a:rPr>
                        <a:t>SCT</a:t>
                      </a:r>
                    </a:p>
                  </a:txBody>
                  <a:tcPr anchor="ctr">
                    <a:solidFill>
                      <a:schemeClr val="accent5"/>
                    </a:solidFill>
                  </a:tcPr>
                </a:tc>
                <a:tc>
                  <a:txBody>
                    <a:bodyPr/>
                    <a:lstStyle/>
                    <a:p>
                      <a:pPr algn="ctr"/>
                      <a:r>
                        <a:rPr lang="en-GB" sz="1200" noProof="0" dirty="0">
                          <a:latin typeface="Arial" panose="020B0604020202020204" pitchFamily="34" charset="0"/>
                          <a:cs typeface="Arial" panose="020B0604020202020204" pitchFamily="34" charset="0"/>
                        </a:rPr>
                        <a:t>p value</a:t>
                      </a:r>
                    </a:p>
                  </a:txBody>
                  <a:tcPr anchor="ctr">
                    <a:solidFill>
                      <a:schemeClr val="accent5"/>
                    </a:solidFill>
                  </a:tcPr>
                </a:tc>
                <a:extLst>
                  <a:ext uri="{0D108BD9-81ED-4DB2-BD59-A6C34878D82A}">
                    <a16:rowId xmlns:a16="http://schemas.microsoft.com/office/drawing/2014/main" val="672096379"/>
                  </a:ext>
                </a:extLst>
              </a:tr>
              <a:tr h="308018">
                <a:tc>
                  <a:txBody>
                    <a:bodyPr/>
                    <a:lstStyle/>
                    <a:p>
                      <a:r>
                        <a:rPr lang="en-GB" sz="1200" b="1" noProof="0" dirty="0">
                          <a:solidFill>
                            <a:schemeClr val="tx2"/>
                          </a:solidFill>
                          <a:latin typeface="Arial" panose="020B0604020202020204" pitchFamily="34" charset="0"/>
                          <a:cs typeface="Arial" panose="020B0604020202020204" pitchFamily="34" charset="0"/>
                        </a:rPr>
                        <a:t>Fresh frozen plasma</a:t>
                      </a:r>
                      <a:endParaRPr lang="en-GB" sz="1200" b="1"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7.6</a:t>
                      </a:r>
                    </a:p>
                  </a:txBody>
                  <a:tcPr anchor="ctr">
                    <a:solidFill>
                      <a:schemeClr val="bg1">
                        <a:lumMod val="95000"/>
                      </a:schemeClr>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29.2</a:t>
                      </a:r>
                    </a:p>
                  </a:txBody>
                  <a:tcPr anchor="ctr">
                    <a:solidFill>
                      <a:schemeClr val="bg1">
                        <a:lumMod val="95000"/>
                      </a:schemeClr>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&lt;0.001</a:t>
                      </a:r>
                    </a:p>
                  </a:txBody>
                  <a:tcPr anchor="ctr">
                    <a:solidFill>
                      <a:schemeClr val="bg1">
                        <a:lumMod val="95000"/>
                      </a:schemeClr>
                    </a:solidFill>
                  </a:tcPr>
                </a:tc>
                <a:extLst>
                  <a:ext uri="{0D108BD9-81ED-4DB2-BD59-A6C34878D82A}">
                    <a16:rowId xmlns:a16="http://schemas.microsoft.com/office/drawing/2014/main" val="3955119680"/>
                  </a:ext>
                </a:extLst>
              </a:tr>
              <a:tr h="308018">
                <a:tc>
                  <a:txBody>
                    <a:bodyPr/>
                    <a:lstStyle/>
                    <a:p>
                      <a:r>
                        <a:rPr lang="en-GB" sz="1200" b="1" noProof="0" dirty="0">
                          <a:solidFill>
                            <a:schemeClr val="accent1"/>
                          </a:solidFill>
                          <a:latin typeface="Arial" panose="020B0604020202020204" pitchFamily="34" charset="0"/>
                          <a:cs typeface="Arial" panose="020B0604020202020204" pitchFamily="34" charset="0"/>
                        </a:rPr>
                        <a:t>Platelet units</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9.1</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26.9</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&lt;0.001</a:t>
                      </a:r>
                    </a:p>
                  </a:txBody>
                  <a:tcPr anchor="ctr">
                    <a:solidFill>
                      <a:schemeClr val="bg1"/>
                    </a:solidFill>
                  </a:tcPr>
                </a:tc>
                <a:extLst>
                  <a:ext uri="{0D108BD9-81ED-4DB2-BD59-A6C34878D82A}">
                    <a16:rowId xmlns:a16="http://schemas.microsoft.com/office/drawing/2014/main" val="2087262494"/>
                  </a:ext>
                </a:extLst>
              </a:tr>
              <a:tr h="308018">
                <a:tc>
                  <a:txBody>
                    <a:bodyPr/>
                    <a:lstStyle/>
                    <a:p>
                      <a:r>
                        <a:rPr lang="en-GB" sz="1200" b="1" noProof="0" dirty="0">
                          <a:solidFill>
                            <a:schemeClr val="accent1"/>
                          </a:solidFill>
                          <a:latin typeface="Arial" panose="020B0604020202020204" pitchFamily="34" charset="0"/>
                          <a:cs typeface="Arial" panose="020B0604020202020204" pitchFamily="34" charset="0"/>
                        </a:rPr>
                        <a:t>Transfusion-related adverse events</a:t>
                      </a:r>
                      <a:endParaRPr lang="en-GB" sz="1200" b="1" baseline="300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6.8</a:t>
                      </a:r>
                    </a:p>
                  </a:txBody>
                  <a:tcPr anchor="ctr">
                    <a:solidFill>
                      <a:schemeClr val="bg1">
                        <a:lumMod val="95000"/>
                      </a:schemeClr>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14.6</a:t>
                      </a:r>
                    </a:p>
                  </a:txBody>
                  <a:tcPr anchor="ctr">
                    <a:solidFill>
                      <a:schemeClr val="bg1">
                        <a:lumMod val="95000"/>
                      </a:schemeClr>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0.047</a:t>
                      </a:r>
                    </a:p>
                  </a:txBody>
                  <a:tcPr anchor="ctr">
                    <a:solidFill>
                      <a:schemeClr val="bg1">
                        <a:lumMod val="95000"/>
                      </a:schemeClr>
                    </a:solidFill>
                  </a:tcPr>
                </a:tc>
                <a:extLst>
                  <a:ext uri="{0D108BD9-81ED-4DB2-BD59-A6C34878D82A}">
                    <a16:rowId xmlns:a16="http://schemas.microsoft.com/office/drawing/2014/main" val="2785188041"/>
                  </a:ext>
                </a:extLst>
              </a:tr>
            </a:tbl>
          </a:graphicData>
        </a:graphic>
      </p:graphicFrame>
      <p:sp>
        <p:nvSpPr>
          <p:cNvPr id="48" name="TextBox 47">
            <a:extLst>
              <a:ext uri="{FF2B5EF4-FFF2-40B4-BE49-F238E27FC236}">
                <a16:creationId xmlns:a16="http://schemas.microsoft.com/office/drawing/2014/main" id="{E3978EAD-532C-9E65-9DEE-5E54F050010C}"/>
              </a:ext>
            </a:extLst>
          </p:cNvPr>
          <p:cNvSpPr txBox="1"/>
          <p:nvPr/>
        </p:nvSpPr>
        <p:spPr>
          <a:xfrm>
            <a:off x="205930" y="2819526"/>
            <a:ext cx="6537767" cy="2021066"/>
          </a:xfrm>
          <a:prstGeom prst="rect">
            <a:avLst/>
          </a:prstGeom>
          <a:noFill/>
        </p:spPr>
        <p:txBody>
          <a:bodyPr wrap="square">
            <a:spAutoFit/>
          </a:bodyPr>
          <a:lstStyle/>
          <a:p>
            <a:pPr marL="285750" indent="-285750">
              <a:lnSpc>
                <a:spcPct val="100000"/>
              </a:lnSpc>
              <a:spcBef>
                <a:spcPts val="300"/>
              </a:spcBef>
              <a:buFont typeface="Arial" panose="020B0604020202020204" pitchFamily="34" charset="0"/>
              <a:buChar char="•"/>
            </a:pPr>
            <a:r>
              <a:rPr lang="en-GB" sz="1600" noProof="0" dirty="0">
                <a:solidFill>
                  <a:schemeClr val="tx2"/>
                </a:solidFill>
                <a:latin typeface="Arial" panose="020B0604020202020204" pitchFamily="34" charset="0"/>
                <a:cs typeface="Arial" panose="020B0604020202020204" pitchFamily="34" charset="0"/>
              </a:rPr>
              <a:t>Difficult-to-treat bleeding included:</a:t>
            </a:r>
          </a:p>
          <a:p>
            <a:pPr marL="538163" lvl="1" indent="-273050">
              <a:spcBef>
                <a:spcPts val="10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Multiple bleeding sites (n=113)</a:t>
            </a:r>
          </a:p>
          <a:p>
            <a:pPr marL="538163" lvl="1" indent="-273050">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Active spurting (n=112)</a:t>
            </a:r>
          </a:p>
          <a:p>
            <a:pPr marL="538163" lvl="1" indent="-273050">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Failure-to-control bleed (n=37)*</a:t>
            </a:r>
          </a:p>
          <a:p>
            <a:pPr marL="285750" indent="-285750">
              <a:lnSpc>
                <a:spcPct val="100000"/>
              </a:lnSpc>
              <a:spcBef>
                <a:spcPts val="300"/>
              </a:spcBef>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Bleeding sites: LEV (76.7%), EV (9.2%), and GV (14.1%) </a:t>
            </a:r>
          </a:p>
          <a:p>
            <a:pPr marL="285750" indent="-285750">
              <a:lnSpc>
                <a:spcPct val="100000"/>
              </a:lnSpc>
              <a:spcBef>
                <a:spcPts val="300"/>
              </a:spcBef>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ROTEM significantly reduced the blood product use without differences in ICU admission or 180-day mortality (34.7%)</a:t>
            </a:r>
          </a:p>
        </p:txBody>
      </p:sp>
      <p:sp>
        <p:nvSpPr>
          <p:cNvPr id="35" name="Content Placeholder 1">
            <a:extLst>
              <a:ext uri="{FF2B5EF4-FFF2-40B4-BE49-F238E27FC236}">
                <a16:creationId xmlns:a16="http://schemas.microsoft.com/office/drawing/2014/main" id="{B600E9DD-39AF-8CE1-9BA8-5496A8158B1D}"/>
              </a:ext>
            </a:extLst>
          </p:cNvPr>
          <p:cNvSpPr txBox="1">
            <a:spLocks/>
          </p:cNvSpPr>
          <p:nvPr/>
        </p:nvSpPr>
        <p:spPr>
          <a:xfrm>
            <a:off x="7585964" y="3515232"/>
            <a:ext cx="1142337" cy="27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200" noProof="0" dirty="0">
                <a:solidFill>
                  <a:schemeClr val="accent1"/>
                </a:solidFill>
                <a:latin typeface="Arial" panose="020B0604020202020204" pitchFamily="34" charset="0"/>
                <a:cs typeface="Arial" panose="020B0604020202020204" pitchFamily="34" charset="0"/>
              </a:rPr>
              <a:t>sHR</a:t>
            </a:r>
          </a:p>
        </p:txBody>
      </p:sp>
      <p:cxnSp>
        <p:nvCxnSpPr>
          <p:cNvPr id="37" name="Straight Arrow Connector 36">
            <a:extLst>
              <a:ext uri="{FF2B5EF4-FFF2-40B4-BE49-F238E27FC236}">
                <a16:creationId xmlns:a16="http://schemas.microsoft.com/office/drawing/2014/main" id="{A779AC8C-B5DB-1EEC-2856-B3554913AFCA}"/>
              </a:ext>
            </a:extLst>
          </p:cNvPr>
          <p:cNvCxnSpPr>
            <a:cxnSpLocks/>
          </p:cNvCxnSpPr>
          <p:nvPr/>
        </p:nvCxnSpPr>
        <p:spPr>
          <a:xfrm>
            <a:off x="8407951" y="3659377"/>
            <a:ext cx="38266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7D494B8C-F97D-3E9D-24AB-584EF3B57F18}"/>
              </a:ext>
            </a:extLst>
          </p:cNvPr>
          <p:cNvSpPr txBox="1"/>
          <p:nvPr/>
        </p:nvSpPr>
        <p:spPr>
          <a:xfrm>
            <a:off x="8616519" y="3520877"/>
            <a:ext cx="1309665" cy="276999"/>
          </a:xfrm>
          <a:prstGeom prst="rect">
            <a:avLst/>
          </a:prstGeom>
          <a:noFill/>
        </p:spPr>
        <p:txBody>
          <a:bodyPr wrap="square" rtlCol="0">
            <a:spAutoFit/>
          </a:bodyPr>
          <a:lstStyle/>
          <a:p>
            <a:pPr algn="r"/>
            <a:r>
              <a:rPr lang="en-GB" sz="1200" noProof="0" dirty="0">
                <a:solidFill>
                  <a:schemeClr val="accent5"/>
                </a:solidFill>
                <a:latin typeface="Arial" panose="020B0604020202020204" pitchFamily="34" charset="0"/>
                <a:cs typeface="Arial" panose="020B0604020202020204" pitchFamily="34" charset="0"/>
              </a:rPr>
              <a:t>Increased risk</a:t>
            </a:r>
          </a:p>
        </p:txBody>
      </p:sp>
      <p:sp>
        <p:nvSpPr>
          <p:cNvPr id="18" name="TextBox 17">
            <a:extLst>
              <a:ext uri="{FF2B5EF4-FFF2-40B4-BE49-F238E27FC236}">
                <a16:creationId xmlns:a16="http://schemas.microsoft.com/office/drawing/2014/main" id="{C8EC0AA1-4875-ED5C-91F4-39FFAFB178F1}"/>
              </a:ext>
            </a:extLst>
          </p:cNvPr>
          <p:cNvSpPr txBox="1"/>
          <p:nvPr/>
        </p:nvSpPr>
        <p:spPr>
          <a:xfrm>
            <a:off x="6356569" y="3776758"/>
            <a:ext cx="5835431" cy="584775"/>
          </a:xfrm>
          <a:prstGeom prst="rect">
            <a:avLst/>
          </a:prstGeom>
          <a:noFill/>
        </p:spPr>
        <p:txBody>
          <a:bodyPr wrap="square">
            <a:spAutoFit/>
          </a:bodyPr>
          <a:lstStyle/>
          <a:p>
            <a:pPr marL="285750" indent="-285750">
              <a:lnSpc>
                <a:spcPct val="100000"/>
              </a:lnSpc>
              <a:spcBef>
                <a:spcPts val="0"/>
              </a:spcBef>
              <a:buFont typeface="Arial" panose="020B0604020202020204" pitchFamily="34" charset="0"/>
              <a:buChar char="•"/>
            </a:pPr>
            <a:r>
              <a:rPr lang="en-GB" sz="1600" noProof="0" dirty="0">
                <a:solidFill>
                  <a:schemeClr val="tx2"/>
                </a:solidFill>
                <a:latin typeface="Arial" panose="020B0604020202020204" pitchFamily="34" charset="0"/>
                <a:cs typeface="Arial" panose="020B0604020202020204" pitchFamily="34" charset="0"/>
              </a:rPr>
              <a:t>Rebleeding rates at 48–120 hours (4.6%), 6–42 days (13.4%), and 42–180 days (8.8%) were similar</a:t>
            </a:r>
            <a:endParaRPr lang="en-GB" sz="1600" dirty="0">
              <a:solidFill>
                <a:schemeClr val="tx2"/>
              </a:solidFill>
              <a:latin typeface="Arial" panose="020B0604020202020204" pitchFamily="34" charset="0"/>
              <a:cs typeface="Arial" panose="020B0604020202020204" pitchFamily="34" charset="0"/>
            </a:endParaRPr>
          </a:p>
        </p:txBody>
      </p:sp>
      <p:pic>
        <p:nvPicPr>
          <p:cNvPr id="2" name="Picture 1">
            <a:hlinkClick r:id="rId4" action="ppaction://hlinksldjump"/>
            <a:extLst>
              <a:ext uri="{FF2B5EF4-FFF2-40B4-BE49-F238E27FC236}">
                <a16:creationId xmlns:a16="http://schemas.microsoft.com/office/drawing/2014/main" id="{F0860221-9521-DDC3-45A0-F3146F1648F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1351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44279-6FFA-AD2B-1AD1-5C6FB32A8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888F5-1FCF-B1E2-FFED-479EED782F8F}"/>
              </a:ext>
            </a:extLst>
          </p:cNvPr>
          <p:cNvSpPr>
            <a:spLocks noGrp="1"/>
          </p:cNvSpPr>
          <p:nvPr>
            <p:ph type="title"/>
          </p:nvPr>
        </p:nvSpPr>
        <p:spPr/>
        <p:txBody>
          <a:bodyPr/>
          <a:lstStyle/>
          <a:p>
            <a:r>
              <a:rPr lang="en-US" dirty="0"/>
              <a:t>Contents</a:t>
            </a:r>
          </a:p>
        </p:txBody>
      </p:sp>
      <p:graphicFrame>
        <p:nvGraphicFramePr>
          <p:cNvPr id="5" name="Content Placeholder 13">
            <a:extLst>
              <a:ext uri="{FF2B5EF4-FFF2-40B4-BE49-F238E27FC236}">
                <a16:creationId xmlns:a16="http://schemas.microsoft.com/office/drawing/2014/main" id="{0161694E-3D58-D19F-33F8-5AB1816F294C}"/>
              </a:ext>
            </a:extLst>
          </p:cNvPr>
          <p:cNvGraphicFramePr>
            <a:graphicFrameLocks/>
          </p:cNvGraphicFramePr>
          <p:nvPr>
            <p:extLst>
              <p:ext uri="{D42A27DB-BD31-4B8C-83A1-F6EECF244321}">
                <p14:modId xmlns:p14="http://schemas.microsoft.com/office/powerpoint/2010/main" val="1412518029"/>
              </p:ext>
            </p:extLst>
          </p:nvPr>
        </p:nvGraphicFramePr>
        <p:xfrm>
          <a:off x="344489" y="1177027"/>
          <a:ext cx="11418584" cy="1652400"/>
        </p:xfrm>
        <a:graphic>
          <a:graphicData uri="http://schemas.openxmlformats.org/drawingml/2006/table">
            <a:tbl>
              <a:tblPr/>
              <a:tblGrid>
                <a:gridCol w="1517277">
                  <a:extLst>
                    <a:ext uri="{9D8B030D-6E8A-4147-A177-3AD203B41FA5}">
                      <a16:colId xmlns:a16="http://schemas.microsoft.com/office/drawing/2014/main" val="3279649220"/>
                    </a:ext>
                  </a:extLst>
                </a:gridCol>
                <a:gridCol w="9901307">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Arial" panose="020B0604020202020204" pitchFamily="34" charset="0"/>
                          <a:cs typeface="Arial" panose="020B0604020202020204" pitchFamily="34" charset="0"/>
                        </a:rPr>
                        <a:t>3. </a:t>
                      </a:r>
                      <a:r>
                        <a:rPr lang="en-GB" sz="1800" b="1" i="0" dirty="0">
                          <a:solidFill>
                            <a:srgbClr val="FFFFFF"/>
                          </a:solidFill>
                          <a:effectLst/>
                          <a:latin typeface="Arial" panose="020B0604020202020204" pitchFamily="34" charset="0"/>
                          <a:cs typeface="Arial" panose="020B0604020202020204" pitchFamily="34" charset="0"/>
                        </a:rPr>
                        <a:t>Experimental and pathophysiology</a:t>
                      </a:r>
                      <a:endParaRPr lang="en-US" sz="1800" b="1" i="0" dirty="0">
                        <a:solidFill>
                          <a:srgbClr val="FFFFFF"/>
                        </a:solidFill>
                        <a:effectLst/>
                        <a:latin typeface="Arial" panose="020B0604020202020204" pitchFamily="34" charset="0"/>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26B6A"/>
                    </a:solidFill>
                  </a:tcPr>
                </a:tc>
                <a:tc hMerge="1">
                  <a:txBody>
                    <a:bodyPr/>
                    <a:lstStyle/>
                    <a:p>
                      <a:endParaRPr lang="en-GB" dirty="0"/>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OS-050-YI</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marL="0" algn="l" defTabSz="914400" rtl="0" eaLnBrk="1" fontAlgn="b" latinLnBrk="0" hangingPunct="1">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A genome-wide association study identifies </a:t>
                      </a:r>
                      <a:r>
                        <a:rPr lang="en-GB" sz="1800" b="0" i="1" u="none" strike="noStrike" kern="1200" dirty="0">
                          <a:solidFill>
                            <a:srgbClr val="004B87"/>
                          </a:solidFill>
                          <a:effectLst/>
                          <a:latin typeface="Arial" panose="020B0604020202020204" pitchFamily="34" charset="0"/>
                          <a:ea typeface="+mn-ea"/>
                          <a:cs typeface="Arial" panose="020B0604020202020204" pitchFamily="34" charset="0"/>
                        </a:rPr>
                        <a:t>SUSD1</a:t>
                      </a: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 as a risk locus for renal impairment in decompensated cirrhosis</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TOP-471-YI </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marL="0" algn="l" defTabSz="914400" rtl="0" eaLnBrk="1" fontAlgn="b" latinLnBrk="0" hangingPunct="1">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The modified hepatic encephalopathy staging tool has significantly greater diagnostic consistency, prognostic performance and clinical impact compared with the West Haven criteria</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100625088"/>
                  </a:ext>
                </a:extLst>
              </a:tr>
            </a:tbl>
          </a:graphicData>
        </a:graphic>
      </p:graphicFrame>
      <p:graphicFrame>
        <p:nvGraphicFramePr>
          <p:cNvPr id="10" name="Table 9">
            <a:extLst>
              <a:ext uri="{FF2B5EF4-FFF2-40B4-BE49-F238E27FC236}">
                <a16:creationId xmlns:a16="http://schemas.microsoft.com/office/drawing/2014/main" id="{A47238E7-0AA6-89E8-09A3-FC9F73CBBE37}"/>
              </a:ext>
            </a:extLst>
          </p:cNvPr>
          <p:cNvGraphicFramePr>
            <a:graphicFrameLocks noGrp="1"/>
          </p:cNvGraphicFramePr>
          <p:nvPr>
            <p:extLst>
              <p:ext uri="{D42A27DB-BD31-4B8C-83A1-F6EECF244321}">
                <p14:modId xmlns:p14="http://schemas.microsoft.com/office/powerpoint/2010/main" val="2682685952"/>
              </p:ext>
            </p:extLst>
          </p:nvPr>
        </p:nvGraphicFramePr>
        <p:xfrm>
          <a:off x="344488" y="4101720"/>
          <a:ext cx="11418584" cy="1010160"/>
        </p:xfrm>
        <a:graphic>
          <a:graphicData uri="http://schemas.openxmlformats.org/drawingml/2006/table">
            <a:tbl>
              <a:tblPr/>
              <a:tblGrid>
                <a:gridCol w="1191361">
                  <a:extLst>
                    <a:ext uri="{9D8B030D-6E8A-4147-A177-3AD203B41FA5}">
                      <a16:colId xmlns:a16="http://schemas.microsoft.com/office/drawing/2014/main" val="4150930771"/>
                    </a:ext>
                  </a:extLst>
                </a:gridCol>
                <a:gridCol w="10227223">
                  <a:extLst>
                    <a:ext uri="{9D8B030D-6E8A-4147-A177-3AD203B41FA5}">
                      <a16:colId xmlns:a16="http://schemas.microsoft.com/office/drawing/2014/main" val="2174045397"/>
                    </a:ext>
                  </a:extLst>
                </a:gridCol>
              </a:tblGrid>
              <a:tr h="318929">
                <a:tc gridSpan="2">
                  <a:txBody>
                    <a:bodyPr/>
                    <a:lstStyle/>
                    <a:p>
                      <a:pPr algn="l" fontAlgn="base"/>
                      <a:r>
                        <a:rPr lang="en-US" sz="1800" b="1" i="0" dirty="0">
                          <a:solidFill>
                            <a:srgbClr val="FFFFFF"/>
                          </a:solidFill>
                          <a:effectLst/>
                          <a:latin typeface="Arial" panose="020B0604020202020204" pitchFamily="34" charset="0"/>
                          <a:cs typeface="Arial" panose="020B0604020202020204" pitchFamily="34" charset="0"/>
                        </a:rPr>
                        <a:t>4. </a:t>
                      </a:r>
                      <a:r>
                        <a:rPr lang="en-GB" sz="1800" b="1" i="0" dirty="0">
                          <a:solidFill>
                            <a:srgbClr val="FFFFFF"/>
                          </a:solidFill>
                          <a:effectLst/>
                          <a:latin typeface="Arial" panose="020B0604020202020204" pitchFamily="34" charset="0"/>
                          <a:cs typeface="Arial" panose="020B0604020202020204" pitchFamily="34" charset="0"/>
                        </a:rPr>
                        <a:t>Public health except viral hepatitis</a:t>
                      </a:r>
                      <a:endParaRPr lang="en-US" sz="1800" b="1" i="0" dirty="0">
                        <a:solidFill>
                          <a:srgbClr val="FFFFFF"/>
                        </a:solidFill>
                        <a:effectLst/>
                        <a:latin typeface="Arial" panose="020B0604020202020204" pitchFamily="34" charset="0"/>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26B6A"/>
                    </a:solidFill>
                  </a:tcPr>
                </a:tc>
                <a:tc hMerge="1">
                  <a:txBody>
                    <a:bodyPr/>
                    <a:lstStyle/>
                    <a:p>
                      <a:endParaRPr lang="en-GB" dirty="0"/>
                    </a:p>
                  </a:txBody>
                  <a:tcPr/>
                </a:tc>
                <a:extLst>
                  <a:ext uri="{0D108BD9-81ED-4DB2-BD59-A6C34878D82A}">
                    <a16:rowId xmlns:a16="http://schemas.microsoft.com/office/drawing/2014/main" val="818204870"/>
                  </a:ext>
                </a:extLst>
              </a:tr>
              <a:tr h="0">
                <a:tc>
                  <a:txBody>
                    <a:bodyPr/>
                    <a:lstStyle/>
                    <a:p>
                      <a:pPr algn="ct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SAT-052</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Mapping the risk of liver cirrhosis by occupational groups in Sweden: A population-based </a:t>
                      </a:r>
                      <a:b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b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case-control study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974069426"/>
                  </a:ext>
                </a:extLst>
              </a:tr>
            </a:tbl>
          </a:graphicData>
        </a:graphic>
      </p:graphicFrame>
      <p:sp>
        <p:nvSpPr>
          <p:cNvPr id="13" name="TextBox 12">
            <a:hlinkClick r:id="rId2" action="ppaction://hlinksldjump"/>
            <a:extLst>
              <a:ext uri="{FF2B5EF4-FFF2-40B4-BE49-F238E27FC236}">
                <a16:creationId xmlns:a16="http://schemas.microsoft.com/office/drawing/2014/main" id="{4F507DA6-58FE-99B5-29A7-1A93AEE0AB12}"/>
              </a:ext>
            </a:extLst>
          </p:cNvPr>
          <p:cNvSpPr txBox="1"/>
          <p:nvPr/>
        </p:nvSpPr>
        <p:spPr>
          <a:xfrm>
            <a:off x="4072393" y="3090148"/>
            <a:ext cx="4047214" cy="369332"/>
          </a:xfrm>
          <a:prstGeom prst="rect">
            <a:avLst/>
          </a:prstGeom>
          <a:noFill/>
          <a:ln w="38100">
            <a:solidFill>
              <a:srgbClr val="826B6A"/>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sp>
        <p:nvSpPr>
          <p:cNvPr id="14" name="TextBox 13">
            <a:hlinkClick r:id="rId3" action="ppaction://hlinksldjump"/>
            <a:extLst>
              <a:ext uri="{FF2B5EF4-FFF2-40B4-BE49-F238E27FC236}">
                <a16:creationId xmlns:a16="http://schemas.microsoft.com/office/drawing/2014/main" id="{9D1E351D-FCE5-B5B0-E837-FF11081B9EA8}"/>
              </a:ext>
            </a:extLst>
          </p:cNvPr>
          <p:cNvSpPr txBox="1"/>
          <p:nvPr/>
        </p:nvSpPr>
        <p:spPr>
          <a:xfrm>
            <a:off x="4201182" y="5384788"/>
            <a:ext cx="4047214" cy="369332"/>
          </a:xfrm>
          <a:prstGeom prst="rect">
            <a:avLst/>
          </a:prstGeom>
          <a:noFill/>
          <a:ln w="38100">
            <a:solidFill>
              <a:srgbClr val="826B6A"/>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372786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B0859-F23E-B28B-C580-6C7C75961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8701E-0B08-E2CB-E30F-CE01D68F8171}"/>
              </a:ext>
            </a:extLst>
          </p:cNvPr>
          <p:cNvSpPr>
            <a:spLocks noGrp="1"/>
          </p:cNvSpPr>
          <p:nvPr>
            <p:ph type="title"/>
          </p:nvPr>
        </p:nvSpPr>
        <p:spPr/>
        <p:txBody>
          <a:bodyPr/>
          <a:lstStyle/>
          <a:p>
            <a:r>
              <a:rPr lang="en-US" dirty="0"/>
              <a:t>Contents</a:t>
            </a:r>
          </a:p>
        </p:txBody>
      </p:sp>
      <p:graphicFrame>
        <p:nvGraphicFramePr>
          <p:cNvPr id="10" name="Table 9">
            <a:extLst>
              <a:ext uri="{FF2B5EF4-FFF2-40B4-BE49-F238E27FC236}">
                <a16:creationId xmlns:a16="http://schemas.microsoft.com/office/drawing/2014/main" id="{786C03F2-A049-A46D-3CF2-3229CD5878E4}"/>
              </a:ext>
            </a:extLst>
          </p:cNvPr>
          <p:cNvGraphicFramePr>
            <a:graphicFrameLocks noGrp="1"/>
          </p:cNvGraphicFramePr>
          <p:nvPr>
            <p:extLst>
              <p:ext uri="{D42A27DB-BD31-4B8C-83A1-F6EECF244321}">
                <p14:modId xmlns:p14="http://schemas.microsoft.com/office/powerpoint/2010/main" val="1404628884"/>
              </p:ext>
            </p:extLst>
          </p:nvPr>
        </p:nvGraphicFramePr>
        <p:xfrm>
          <a:off x="344488" y="1164841"/>
          <a:ext cx="11097875" cy="2294640"/>
        </p:xfrm>
        <a:graphic>
          <a:graphicData uri="http://schemas.openxmlformats.org/drawingml/2006/table">
            <a:tbl>
              <a:tblPr/>
              <a:tblGrid>
                <a:gridCol w="1157900">
                  <a:extLst>
                    <a:ext uri="{9D8B030D-6E8A-4147-A177-3AD203B41FA5}">
                      <a16:colId xmlns:a16="http://schemas.microsoft.com/office/drawing/2014/main" val="4150930771"/>
                    </a:ext>
                  </a:extLst>
                </a:gridCol>
                <a:gridCol w="9939975">
                  <a:extLst>
                    <a:ext uri="{9D8B030D-6E8A-4147-A177-3AD203B41FA5}">
                      <a16:colId xmlns:a16="http://schemas.microsoft.com/office/drawing/2014/main" val="2174045397"/>
                    </a:ext>
                  </a:extLst>
                </a:gridCol>
              </a:tblGrid>
              <a:tr h="318929">
                <a:tc gridSpan="2">
                  <a:txBody>
                    <a:bodyPr/>
                    <a:lstStyle/>
                    <a:p>
                      <a:pPr algn="l" fontAlgn="base"/>
                      <a:r>
                        <a:rPr lang="en-US" sz="1800" b="1" i="0" dirty="0">
                          <a:solidFill>
                            <a:srgbClr val="FFFFFF"/>
                          </a:solidFill>
                          <a:effectLst/>
                          <a:latin typeface="Arial" panose="020B0604020202020204" pitchFamily="34" charset="0"/>
                          <a:cs typeface="Arial" panose="020B0604020202020204" pitchFamily="34" charset="0"/>
                        </a:rPr>
                        <a:t>5. </a:t>
                      </a:r>
                      <a:r>
                        <a:rPr lang="en-GB" sz="1800" b="1" i="0" dirty="0">
                          <a:solidFill>
                            <a:srgbClr val="FFFFFF"/>
                          </a:solidFill>
                          <a:effectLst/>
                          <a:latin typeface="Arial" panose="020B0604020202020204" pitchFamily="34" charset="0"/>
                          <a:cs typeface="Arial" panose="020B0604020202020204" pitchFamily="34" charset="0"/>
                        </a:rPr>
                        <a:t>Late breaker </a:t>
                      </a:r>
                      <a:endParaRPr lang="en-US" sz="1800" b="1" i="0" dirty="0">
                        <a:solidFill>
                          <a:srgbClr val="FFFFFF"/>
                        </a:solidFill>
                        <a:effectLst/>
                        <a:latin typeface="Arial" panose="020B0604020202020204" pitchFamily="34" charset="0"/>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26B6A"/>
                    </a:solidFill>
                  </a:tcPr>
                </a:tc>
                <a:tc hMerge="1">
                  <a:txBody>
                    <a:bodyPr/>
                    <a:lstStyle/>
                    <a:p>
                      <a:endParaRPr lang="en-GB" dirty="0"/>
                    </a:p>
                  </a:txBody>
                  <a:tcPr/>
                </a:tc>
                <a:extLst>
                  <a:ext uri="{0D108BD9-81ED-4DB2-BD59-A6C34878D82A}">
                    <a16:rowId xmlns:a16="http://schemas.microsoft.com/office/drawing/2014/main" val="818204870"/>
                  </a:ext>
                </a:extLst>
              </a:tr>
              <a:tr h="0">
                <a:tc>
                  <a:txBody>
                    <a:bodyPr/>
                    <a:lstStyle/>
                    <a:p>
                      <a:pPr algn="ct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LBO-002</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Plasma exchange with albumin 5% significantly increases 90-day overall survival in </a:t>
                      </a:r>
                      <a:b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b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acute-on-chronic liver failure: Topline results of the APACHE trial</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974069426"/>
                  </a:ext>
                </a:extLst>
              </a:tr>
              <a:tr h="389231">
                <a:tc>
                  <a:txBody>
                    <a:bodyPr/>
                    <a:lstStyle/>
                    <a:p>
                      <a:pPr marL="0" algn="ctr" defTabSz="914400" rtl="0" eaLnBrk="1" fontAlgn="ctr" latinLnBrk="0" hangingPunct="1">
                        <a:buNone/>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LBP-020</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A global Delphi consensus to define chronic liver disease severity: Replacing cirrhosis with a stage-based model</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961652142"/>
                  </a:ext>
                </a:extLst>
              </a:tr>
              <a:tr h="3203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LBP-030</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826B6A"/>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Rotational </a:t>
                      </a:r>
                      <a:r>
                        <a:rPr lang="en-GB" sz="1800" b="0" i="0" u="none" strike="noStrike" kern="1200" dirty="0" err="1">
                          <a:solidFill>
                            <a:srgbClr val="004B87"/>
                          </a:solidFill>
                          <a:effectLst/>
                          <a:latin typeface="Arial" panose="020B0604020202020204" pitchFamily="34" charset="0"/>
                          <a:ea typeface="+mn-ea"/>
                          <a:cs typeface="Arial" panose="020B0604020202020204" pitchFamily="34" charset="0"/>
                        </a:rPr>
                        <a:t>thromboelastometry</a:t>
                      </a: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-guided transfusion strategy versus conventional management in difficult-to-treat acute variceal bleeding in ACLF: A randomised controlled trial</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576829333"/>
                  </a:ext>
                </a:extLst>
              </a:tr>
            </a:tbl>
          </a:graphicData>
        </a:graphic>
      </p:graphicFrame>
      <p:sp>
        <p:nvSpPr>
          <p:cNvPr id="14" name="TextBox 13">
            <a:hlinkClick r:id="rId2" action="ppaction://hlinksldjump"/>
            <a:extLst>
              <a:ext uri="{FF2B5EF4-FFF2-40B4-BE49-F238E27FC236}">
                <a16:creationId xmlns:a16="http://schemas.microsoft.com/office/drawing/2014/main" id="{1B53F43B-2BD3-A08A-F2ED-4C565E5CB934}"/>
              </a:ext>
            </a:extLst>
          </p:cNvPr>
          <p:cNvSpPr txBox="1"/>
          <p:nvPr/>
        </p:nvSpPr>
        <p:spPr>
          <a:xfrm>
            <a:off x="4072393" y="3659242"/>
            <a:ext cx="4047214" cy="369332"/>
          </a:xfrm>
          <a:prstGeom prst="rect">
            <a:avLst/>
          </a:prstGeom>
          <a:noFill/>
          <a:ln w="38100">
            <a:solidFill>
              <a:srgbClr val="826B6A"/>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313106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3859730" y="2670061"/>
            <a:ext cx="8094218" cy="1517877"/>
          </a:xfrm>
        </p:spPr>
        <p:txBody>
          <a:bodyPr>
            <a:normAutofit fontScale="90000"/>
          </a:bodyPr>
          <a:lstStyle/>
          <a:p>
            <a:pPr algn="r"/>
            <a:r>
              <a:rPr lang="en-US" dirty="0"/>
              <a:t>Portal hypertension (cirrhosis and non-cirrhosis)</a:t>
            </a:r>
          </a:p>
        </p:txBody>
      </p:sp>
    </p:spTree>
    <p:extLst>
      <p:ext uri="{BB962C8B-B14F-4D97-AF65-F5344CB8AC3E}">
        <p14:creationId xmlns:p14="http://schemas.microsoft.com/office/powerpoint/2010/main" val="24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106179"/>
            <a:ext cx="10515600" cy="838947"/>
          </a:xfrm>
        </p:spPr>
        <p:txBody>
          <a:bodyPr>
            <a:noAutofit/>
          </a:bodyPr>
          <a:lstStyle/>
          <a:p>
            <a:r>
              <a:rPr lang="en-GB" noProof="0" dirty="0">
                <a:latin typeface="Arial" panose="020B0604020202020204" pitchFamily="34" charset="0"/>
                <a:cs typeface="Arial" panose="020B0604020202020204" pitchFamily="34" charset="0"/>
              </a:rPr>
              <a:t>Post-TIPS recompensation is achievable and associated with excellent survival: </a:t>
            </a:r>
            <a:r>
              <a:rPr lang="en-GB" noProof="0" dirty="0" err="1">
                <a:latin typeface="Arial" panose="020B0604020202020204" pitchFamily="34" charset="0"/>
                <a:cs typeface="Arial" panose="020B0604020202020204" pitchFamily="34" charset="0"/>
              </a:rPr>
              <a:t>EuroTIPS</a:t>
            </a:r>
            <a:r>
              <a:rPr lang="en-GB" noProof="0" dirty="0">
                <a:latin typeface="Arial" panose="020B0604020202020204" pitchFamily="34" charset="0"/>
                <a:cs typeface="Arial" panose="020B0604020202020204" pitchFamily="34" charset="0"/>
              </a:rPr>
              <a:t>-German cirrhosis study group multicentre study </a:t>
            </a:r>
          </a:p>
        </p:txBody>
      </p:sp>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8" y="6289675"/>
            <a:ext cx="10711415"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85725">
              <a:buNone/>
            </a:pPr>
            <a:br>
              <a:rPr lang="en-GB" sz="1000" noProof="0" dirty="0"/>
            </a:br>
            <a:br>
              <a:rPr lang="en-GB" sz="10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*Alcohol: n=819, 74%; viral: n=121, 11%; autoimmune/PBC: n=166, 15%.</a:t>
            </a:r>
            <a:br>
              <a:rPr lang="en-GB" sz="1100" noProof="0" dirty="0">
                <a:latin typeface="Arial" panose="020B0604020202020204" pitchFamily="34" charset="0"/>
                <a:cs typeface="Arial" panose="020B0604020202020204" pitchFamily="34" charset="0"/>
              </a:rPr>
            </a:br>
            <a:r>
              <a:rPr lang="en-GB" sz="1100" baseline="30000" noProof="0" dirty="0">
                <a:latin typeface="Arial" panose="020B0604020202020204" pitchFamily="34" charset="0"/>
                <a:cs typeface="Arial" panose="020B0604020202020204" pitchFamily="34" charset="0"/>
              </a:rPr>
              <a:t>†</a:t>
            </a:r>
            <a:r>
              <a:rPr lang="en-GB" sz="1100" noProof="0" dirty="0">
                <a:latin typeface="Arial" panose="020B0604020202020204" pitchFamily="34" charset="0"/>
                <a:cs typeface="Arial" panose="020B0604020202020204" pitchFamily="34" charset="0"/>
              </a:rPr>
              <a:t>Recompensation was defined according to Baveno VII criteria (excluding TIPS): (i) including control of aetiology; (ii) resolution of decompensating events off diuretics and  laxatives/rifaximin for 12 months; and (iii) improvement of liver function to Child-Pugh A.</a:t>
            </a:r>
            <a:br>
              <a:rPr lang="en-GB" sz="1100" noProof="0" dirty="0">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Praktiknjo M, et al. EASL 2026; OS-046.</a:t>
            </a: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826B6A"/>
                </a:highlight>
                <a:latin typeface="Arial" panose="020B0604020202020204" pitchFamily="34" charset="0"/>
                <a:cs typeface="Arial" panose="020B0604020202020204" pitchFamily="34" charset="0"/>
              </a:rPr>
              <a:t>BACKGROUND &amp; AIM</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pPr>
            <a:r>
              <a:rPr lang="en-GB" sz="1600" noProof="0" dirty="0">
                <a:latin typeface="Arial" panose="020B0604020202020204" pitchFamily="34" charset="0"/>
                <a:cs typeface="Arial" panose="020B0604020202020204" pitchFamily="34" charset="0"/>
              </a:rPr>
              <a:t>The Baveno VII definition of recompensation of decompensated cirrhosis excluded patients with TIPS</a:t>
            </a:r>
          </a:p>
          <a:p>
            <a:pPr>
              <a:lnSpc>
                <a:spcPct val="100000"/>
              </a:lnSpc>
            </a:pPr>
            <a:r>
              <a:rPr lang="en-GB" sz="1600" noProof="0" dirty="0">
                <a:latin typeface="Arial" panose="020B0604020202020204" pitchFamily="34" charset="0"/>
                <a:cs typeface="Arial" panose="020B0604020202020204" pitchFamily="34" charset="0"/>
              </a:rPr>
              <a:t>Patients achieving </a:t>
            </a:r>
            <a:r>
              <a:rPr lang="en-GB" sz="1600" noProof="0" dirty="0">
                <a:solidFill>
                  <a:schemeClr val="tx1"/>
                </a:solidFill>
                <a:latin typeface="Arial" panose="020B0604020202020204" pitchFamily="34" charset="0"/>
                <a:cs typeface="Arial" panose="020B0604020202020204" pitchFamily="34" charset="0"/>
              </a:rPr>
              <a:t>aetiologic</a:t>
            </a:r>
            <a:r>
              <a:rPr lang="en-GB" sz="1600" noProof="0" dirty="0">
                <a:latin typeface="Arial" panose="020B0604020202020204" pitchFamily="34" charset="0"/>
                <a:cs typeface="Arial" panose="020B0604020202020204" pitchFamily="34" charset="0"/>
              </a:rPr>
              <a:t> control or cure may still recompensate with or after TIPS</a:t>
            </a:r>
          </a:p>
          <a:p>
            <a:pPr marL="538163" indent="-268288">
              <a:lnSpc>
                <a:spcPct val="100000"/>
              </a:lnSpc>
              <a:buFont typeface="Engravers MT" panose="02090707080505020304" pitchFamily="18" charset="0"/>
              <a:buChar char="–"/>
            </a:pPr>
            <a:r>
              <a:rPr lang="en-GB" sz="1600" noProof="0" dirty="0">
                <a:latin typeface="Arial" panose="020B0604020202020204" pitchFamily="34" charset="0"/>
                <a:cs typeface="Arial" panose="020B0604020202020204" pitchFamily="34" charset="0"/>
              </a:rPr>
              <a:t>The incidence of recompensation and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its impact on survival is unknown</a:t>
            </a:r>
          </a:p>
          <a:p>
            <a:pPr>
              <a:lnSpc>
                <a:spcPct val="100000"/>
              </a:lnSpc>
            </a:pPr>
            <a:r>
              <a:rPr lang="en-GB" sz="1600" b="1" noProof="0" dirty="0">
                <a:latin typeface="Arial" panose="020B0604020202020204" pitchFamily="34" charset="0"/>
                <a:cs typeface="Arial" panose="020B0604020202020204" pitchFamily="34" charset="0"/>
              </a:rPr>
              <a:t>AIM: </a:t>
            </a:r>
            <a:r>
              <a:rPr lang="en-GB" sz="1600" noProof="0" dirty="0">
                <a:latin typeface="Arial" panose="020B0604020202020204" pitchFamily="34" charset="0"/>
                <a:cs typeface="Arial" panose="020B0604020202020204" pitchFamily="34" charset="0"/>
              </a:rPr>
              <a:t>Investigate the concept of recompensation in patients with decompensated cirrhosis treated with TIPS</a:t>
            </a:r>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dirty="0">
                <a:solidFill>
                  <a:schemeClr val="bg1"/>
                </a:solidFill>
                <a:highlight>
                  <a:srgbClr val="826B6A"/>
                </a:highlight>
                <a:latin typeface="Arial" panose="020B0604020202020204" pitchFamily="34" charset="0"/>
                <a:cs typeface="Arial" panose="020B0604020202020204" pitchFamily="34" charset="0"/>
              </a:rPr>
              <a:t>METHODS</a:t>
            </a:r>
          </a:p>
        </p:txBody>
      </p:sp>
      <p:sp>
        <p:nvSpPr>
          <p:cNvPr id="3" name="Rectangle 2">
            <a:extLst>
              <a:ext uri="{FF2B5EF4-FFF2-40B4-BE49-F238E27FC236}">
                <a16:creationId xmlns:a16="http://schemas.microsoft.com/office/drawing/2014/main" id="{1EA0493A-BC96-FA5E-5499-BD909930903B}"/>
              </a:ext>
            </a:extLst>
          </p:cNvPr>
          <p:cNvSpPr/>
          <p:nvPr/>
        </p:nvSpPr>
        <p:spPr>
          <a:xfrm>
            <a:off x="6784883" y="1639137"/>
            <a:ext cx="4167894" cy="75776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ctr"/>
          <a:lstStyle/>
          <a:p>
            <a:pPr algn="ctr"/>
            <a:r>
              <a:rPr lang="en-GB" sz="1400" b="1" noProof="0" dirty="0">
                <a:solidFill>
                  <a:schemeClr val="bg1"/>
                </a:solidFill>
                <a:latin typeface="Arial" panose="020B0604020202020204"/>
              </a:rPr>
              <a:t>Retrospective multicentre study</a:t>
            </a:r>
            <a:br>
              <a:rPr lang="en-GB" sz="1400" b="1" noProof="0" dirty="0">
                <a:solidFill>
                  <a:schemeClr val="bg1"/>
                </a:solidFill>
                <a:latin typeface="Arial" panose="020B0604020202020204"/>
              </a:rPr>
            </a:br>
            <a:r>
              <a:rPr lang="en-GB" sz="1400" noProof="0" dirty="0">
                <a:solidFill>
                  <a:schemeClr val="bg1"/>
                </a:solidFill>
                <a:latin typeface="Arial" panose="020B0604020202020204"/>
              </a:rPr>
              <a:t>(Patients with controllable aetiology*, N=1,106) </a:t>
            </a:r>
            <a:endParaRPr lang="en-GB" sz="1400" noProof="0" dirty="0"/>
          </a:p>
        </p:txBody>
      </p:sp>
      <p:sp>
        <p:nvSpPr>
          <p:cNvPr id="8" name="Rectangle 7">
            <a:extLst>
              <a:ext uri="{FF2B5EF4-FFF2-40B4-BE49-F238E27FC236}">
                <a16:creationId xmlns:a16="http://schemas.microsoft.com/office/drawing/2014/main" id="{F1054818-DB7F-BB5A-FD9E-3E050D523F22}"/>
              </a:ext>
            </a:extLst>
          </p:cNvPr>
          <p:cNvSpPr/>
          <p:nvPr/>
        </p:nvSpPr>
        <p:spPr>
          <a:xfrm>
            <a:off x="5963298" y="2425574"/>
            <a:ext cx="2060898"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sz="1200" noProof="0" dirty="0">
                <a:solidFill>
                  <a:schemeClr val="tx2"/>
                </a:solidFill>
                <a:latin typeface="Arial" panose="020B0604020202020204"/>
              </a:rPr>
              <a:t>Prospective TIPS patients </a:t>
            </a:r>
            <a:endParaRPr lang="en-GB" sz="1200" b="1" noProof="0" dirty="0">
              <a:solidFill>
                <a:schemeClr val="tx2"/>
              </a:solidFill>
              <a:latin typeface="Arial" panose="020B0604020202020204"/>
            </a:endParaRPr>
          </a:p>
        </p:txBody>
      </p:sp>
      <p:sp>
        <p:nvSpPr>
          <p:cNvPr id="10" name="Oval 9">
            <a:extLst>
              <a:ext uri="{FF2B5EF4-FFF2-40B4-BE49-F238E27FC236}">
                <a16:creationId xmlns:a16="http://schemas.microsoft.com/office/drawing/2014/main" id="{364814A5-EE60-987B-4488-A012EA60CA96}"/>
              </a:ext>
            </a:extLst>
          </p:cNvPr>
          <p:cNvSpPr/>
          <p:nvPr/>
        </p:nvSpPr>
        <p:spPr>
          <a:xfrm>
            <a:off x="6341124" y="1626806"/>
            <a:ext cx="784361" cy="77623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8" name="Graphic 27">
            <a:extLst>
              <a:ext uri="{FF2B5EF4-FFF2-40B4-BE49-F238E27FC236}">
                <a16:creationId xmlns:a16="http://schemas.microsoft.com/office/drawing/2014/main" id="{592816DB-962C-C34D-14F5-F5CB5986C18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86135" y="3014822"/>
            <a:ext cx="909031" cy="909031"/>
          </a:xfrm>
          <a:prstGeom prst="rect">
            <a:avLst/>
          </a:prstGeom>
        </p:spPr>
      </p:pic>
      <p:pic>
        <p:nvPicPr>
          <p:cNvPr id="36" name="Graphic 35">
            <a:extLst>
              <a:ext uri="{FF2B5EF4-FFF2-40B4-BE49-F238E27FC236}">
                <a16:creationId xmlns:a16="http://schemas.microsoft.com/office/drawing/2014/main" id="{DB32D366-0AD8-C791-FB6A-23AF7CEB3DC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41916" y="4110517"/>
            <a:ext cx="452438" cy="452438"/>
          </a:xfrm>
          <a:prstGeom prst="rect">
            <a:avLst/>
          </a:prstGeom>
        </p:spPr>
      </p:pic>
      <p:pic>
        <p:nvPicPr>
          <p:cNvPr id="38" name="Graphic 37">
            <a:extLst>
              <a:ext uri="{FF2B5EF4-FFF2-40B4-BE49-F238E27FC236}">
                <a16:creationId xmlns:a16="http://schemas.microsoft.com/office/drawing/2014/main" id="{BB44A8BE-3182-F39D-E496-B7E19A84B8C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62341" y="3014822"/>
            <a:ext cx="891614" cy="891614"/>
          </a:xfrm>
          <a:prstGeom prst="rect">
            <a:avLst/>
          </a:prstGeom>
        </p:spPr>
      </p:pic>
      <p:sp>
        <p:nvSpPr>
          <p:cNvPr id="39" name="Rectangle 38">
            <a:extLst>
              <a:ext uri="{FF2B5EF4-FFF2-40B4-BE49-F238E27FC236}">
                <a16:creationId xmlns:a16="http://schemas.microsoft.com/office/drawing/2014/main" id="{53D20D10-639F-FB37-A2EB-6785C3058A30}"/>
              </a:ext>
            </a:extLst>
          </p:cNvPr>
          <p:cNvSpPr/>
          <p:nvPr/>
        </p:nvSpPr>
        <p:spPr>
          <a:xfrm>
            <a:off x="5891718" y="3125406"/>
            <a:ext cx="2768839" cy="672288"/>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tx2"/>
                </a:solidFill>
                <a:latin typeface="Arial" panose="020B0604020202020204"/>
              </a:rPr>
              <a:t>Derivation cohort</a:t>
            </a:r>
            <a:br>
              <a:rPr lang="en-GB" sz="1300" b="1" noProof="0" dirty="0">
                <a:solidFill>
                  <a:schemeClr val="tx2"/>
                </a:solidFill>
                <a:latin typeface="Arial" panose="020B0604020202020204"/>
              </a:rPr>
            </a:br>
            <a:r>
              <a:rPr lang="en-GB" sz="1300" noProof="0" dirty="0">
                <a:solidFill>
                  <a:schemeClr val="tx2"/>
                </a:solidFill>
                <a:latin typeface="Arial" panose="020B0604020202020204"/>
              </a:rPr>
              <a:t>8 centres, EuroTIPS consortium</a:t>
            </a:r>
            <a:br>
              <a:rPr lang="en-GB" sz="1300" noProof="0" dirty="0">
                <a:solidFill>
                  <a:schemeClr val="tx2"/>
                </a:solidFill>
                <a:latin typeface="Arial" panose="020B0604020202020204"/>
              </a:rPr>
            </a:br>
            <a:r>
              <a:rPr lang="en-GB" sz="1300" noProof="0" dirty="0">
                <a:solidFill>
                  <a:schemeClr val="tx2"/>
                </a:solidFill>
                <a:latin typeface="Arial" panose="020B0604020202020204"/>
              </a:rPr>
              <a:t>(n=242)</a:t>
            </a:r>
            <a:endParaRPr kumimoji="0" lang="en-GB" sz="1300" i="0" u="none" strike="noStrike" kern="1200" cap="none" spc="0" normalizeH="0" baseline="30000" noProof="0" dirty="0">
              <a:ln>
                <a:noFill/>
              </a:ln>
              <a:solidFill>
                <a:schemeClr val="tx2"/>
              </a:solidFill>
              <a:effectLst/>
              <a:uLnTx/>
              <a:uFillTx/>
              <a:latin typeface="Arial" panose="020B0604020202020204"/>
              <a:ea typeface="+mn-ea"/>
              <a:cs typeface="+mn-cs"/>
            </a:endParaRPr>
          </a:p>
        </p:txBody>
      </p:sp>
      <p:cxnSp>
        <p:nvCxnSpPr>
          <p:cNvPr id="44" name="Connector: Elbow 43">
            <a:extLst>
              <a:ext uri="{FF2B5EF4-FFF2-40B4-BE49-F238E27FC236}">
                <a16:creationId xmlns:a16="http://schemas.microsoft.com/office/drawing/2014/main" id="{8D70D8F7-3560-B60A-E6D3-5A7877EFCC64}"/>
              </a:ext>
            </a:extLst>
          </p:cNvPr>
          <p:cNvCxnSpPr>
            <a:cxnSpLocks/>
            <a:stCxn id="3" idx="2"/>
            <a:endCxn id="39" idx="0"/>
          </p:cNvCxnSpPr>
          <p:nvPr/>
        </p:nvCxnSpPr>
        <p:spPr>
          <a:xfrm rot="5400000">
            <a:off x="7708234" y="1964810"/>
            <a:ext cx="728500" cy="1592692"/>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89CEEF4-88BD-DB86-B2AB-24C5EFEAAC41}"/>
              </a:ext>
            </a:extLst>
          </p:cNvPr>
          <p:cNvSpPr/>
          <p:nvPr/>
        </p:nvSpPr>
        <p:spPr>
          <a:xfrm>
            <a:off x="9368866" y="3109180"/>
            <a:ext cx="2783649" cy="688511"/>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tx2"/>
                </a:solidFill>
                <a:latin typeface="Arial" panose="020B0604020202020204"/>
              </a:rPr>
              <a:t>Validation cohort</a:t>
            </a:r>
            <a:br>
              <a:rPr lang="en-GB" sz="1300" b="1" noProof="0" dirty="0">
                <a:solidFill>
                  <a:schemeClr val="tx2"/>
                </a:solidFill>
                <a:latin typeface="Arial" panose="020B0604020202020204"/>
              </a:rPr>
            </a:br>
            <a:r>
              <a:rPr lang="en-GB" sz="1300" noProof="0" dirty="0">
                <a:solidFill>
                  <a:schemeClr val="tx2"/>
                </a:solidFill>
                <a:latin typeface="Arial" panose="020B0604020202020204"/>
              </a:rPr>
              <a:t>7 centres, national real-life cohort</a:t>
            </a:r>
            <a:br>
              <a:rPr lang="en-GB" sz="1300" noProof="0" dirty="0">
                <a:solidFill>
                  <a:schemeClr val="tx2"/>
                </a:solidFill>
                <a:latin typeface="Arial" panose="020B0604020202020204"/>
              </a:rPr>
            </a:br>
            <a:r>
              <a:rPr lang="en-GB" sz="1300" noProof="0" dirty="0">
                <a:solidFill>
                  <a:schemeClr val="tx2"/>
                </a:solidFill>
                <a:latin typeface="Arial" panose="020B0604020202020204"/>
              </a:rPr>
              <a:t>(n=864)</a:t>
            </a:r>
            <a:endParaRPr kumimoji="0" lang="en-GB" sz="1300" i="0" u="none" strike="noStrike" kern="1200" cap="none" spc="0" normalizeH="0" baseline="30000" noProof="0" dirty="0">
              <a:ln>
                <a:noFill/>
              </a:ln>
              <a:solidFill>
                <a:schemeClr val="tx2"/>
              </a:solidFill>
              <a:effectLst/>
              <a:uLnTx/>
              <a:uFillTx/>
              <a:latin typeface="Arial" panose="020B0604020202020204"/>
              <a:ea typeface="+mn-ea"/>
              <a:cs typeface="+mn-cs"/>
            </a:endParaRPr>
          </a:p>
        </p:txBody>
      </p:sp>
      <p:cxnSp>
        <p:nvCxnSpPr>
          <p:cNvPr id="52" name="Connector: Elbow 51">
            <a:extLst>
              <a:ext uri="{FF2B5EF4-FFF2-40B4-BE49-F238E27FC236}">
                <a16:creationId xmlns:a16="http://schemas.microsoft.com/office/drawing/2014/main" id="{0FF258F7-7A1D-9594-7597-C4130D9450B1}"/>
              </a:ext>
            </a:extLst>
          </p:cNvPr>
          <p:cNvCxnSpPr>
            <a:cxnSpLocks/>
            <a:stCxn id="3" idx="2"/>
            <a:endCxn id="49" idx="0"/>
          </p:cNvCxnSpPr>
          <p:nvPr/>
        </p:nvCxnSpPr>
        <p:spPr>
          <a:xfrm rot="16200000" flipH="1">
            <a:off x="9458623" y="1807112"/>
            <a:ext cx="712274" cy="1891861"/>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74996C0-5F15-B088-0DD5-C3233264112E}"/>
              </a:ext>
            </a:extLst>
          </p:cNvPr>
          <p:cNvSpPr/>
          <p:nvPr/>
        </p:nvSpPr>
        <p:spPr>
          <a:xfrm>
            <a:off x="9348919" y="2425574"/>
            <a:ext cx="2473346"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200" noProof="0" dirty="0">
                <a:solidFill>
                  <a:schemeClr val="tx2"/>
                </a:solidFill>
                <a:latin typeface="Arial" panose="020B0604020202020204"/>
              </a:rPr>
              <a:t>Retrospective patients</a:t>
            </a:r>
            <a:endParaRPr lang="en-GB" sz="1200" b="1" noProof="0" dirty="0">
              <a:solidFill>
                <a:schemeClr val="tx2"/>
              </a:solidFill>
              <a:latin typeface="Arial" panose="020B0604020202020204"/>
            </a:endParaRPr>
          </a:p>
        </p:txBody>
      </p:sp>
      <p:grpSp>
        <p:nvGrpSpPr>
          <p:cNvPr id="73" name="Group 72">
            <a:extLst>
              <a:ext uri="{FF2B5EF4-FFF2-40B4-BE49-F238E27FC236}">
                <a16:creationId xmlns:a16="http://schemas.microsoft.com/office/drawing/2014/main" id="{E299AF4F-7E8F-FCAA-ED9A-9A59001E7DD3}"/>
              </a:ext>
            </a:extLst>
          </p:cNvPr>
          <p:cNvGrpSpPr/>
          <p:nvPr/>
        </p:nvGrpSpPr>
        <p:grpSpPr>
          <a:xfrm>
            <a:off x="5963298" y="4393045"/>
            <a:ext cx="5547255" cy="672288"/>
            <a:chOff x="5637457" y="4815101"/>
            <a:chExt cx="5547255" cy="672288"/>
          </a:xfrm>
        </p:grpSpPr>
        <p:sp>
          <p:nvSpPr>
            <p:cNvPr id="74" name="Rectangle 73">
              <a:extLst>
                <a:ext uri="{FF2B5EF4-FFF2-40B4-BE49-F238E27FC236}">
                  <a16:creationId xmlns:a16="http://schemas.microsoft.com/office/drawing/2014/main" id="{07AABF54-80A2-D0BD-7A78-3E8D18B123EE}"/>
                </a:ext>
              </a:extLst>
            </p:cNvPr>
            <p:cNvSpPr/>
            <p:nvPr/>
          </p:nvSpPr>
          <p:spPr>
            <a:xfrm>
              <a:off x="5901266" y="4868267"/>
              <a:ext cx="5283446" cy="572428"/>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a:t>
              </a:r>
              <a:r>
                <a:rPr lang="en-GB" sz="1400" b="1" noProof="0" dirty="0">
                  <a:solidFill>
                    <a:srgbClr val="004B87"/>
                  </a:solidFill>
                  <a:latin typeface="Arial" panose="020B0604020202020204"/>
                </a:rPr>
                <a:t>outcome</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Achievement of recompensation</a:t>
              </a:r>
              <a:r>
                <a:rPr kumimoji="0" lang="en-GB" sz="1400" i="0" u="none" strike="noStrike" kern="1200" cap="none" spc="0" normalizeH="0" baseline="30000" noProof="0" dirty="0">
                  <a:ln>
                    <a:noFill/>
                  </a:ln>
                  <a:solidFill>
                    <a:srgbClr val="004B87"/>
                  </a:solidFill>
                  <a:effectLst/>
                  <a:uLnTx/>
                  <a:uFillTx/>
                  <a:latin typeface="Arial" panose="020B0604020202020204"/>
                  <a:ea typeface="+mn-ea"/>
                  <a:cs typeface="+mn-cs"/>
                </a:rPr>
                <a:t>†</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sp>
          <p:nvSpPr>
            <p:cNvPr id="75" name="Oval 74">
              <a:extLst>
                <a:ext uri="{FF2B5EF4-FFF2-40B4-BE49-F238E27FC236}">
                  <a16:creationId xmlns:a16="http://schemas.microsoft.com/office/drawing/2014/main" id="{9FE97403-3202-D375-F841-FA1AEC28E4E5}"/>
                </a:ext>
              </a:extLst>
            </p:cNvPr>
            <p:cNvSpPr/>
            <p:nvPr/>
          </p:nvSpPr>
          <p:spPr>
            <a:xfrm>
              <a:off x="5637457" y="4815101"/>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79" name="Graphic 78">
            <a:extLst>
              <a:ext uri="{FF2B5EF4-FFF2-40B4-BE49-F238E27FC236}">
                <a16:creationId xmlns:a16="http://schemas.microsoft.com/office/drawing/2014/main" id="{AF0A1AA0-A69E-6458-B240-C09E15C849E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66243" y="4489065"/>
            <a:ext cx="452438" cy="452438"/>
          </a:xfrm>
          <a:prstGeom prst="rect">
            <a:avLst/>
          </a:prstGeom>
        </p:spPr>
      </p:pic>
      <p:grpSp>
        <p:nvGrpSpPr>
          <p:cNvPr id="88" name="Group 87">
            <a:extLst>
              <a:ext uri="{FF2B5EF4-FFF2-40B4-BE49-F238E27FC236}">
                <a16:creationId xmlns:a16="http://schemas.microsoft.com/office/drawing/2014/main" id="{B1CE387E-2393-9495-9AEE-97172DD31E6E}"/>
              </a:ext>
            </a:extLst>
          </p:cNvPr>
          <p:cNvGrpSpPr/>
          <p:nvPr/>
        </p:nvGrpSpPr>
        <p:grpSpPr>
          <a:xfrm>
            <a:off x="5977475" y="5188861"/>
            <a:ext cx="5533078" cy="672288"/>
            <a:chOff x="5637457" y="4815101"/>
            <a:chExt cx="5533078" cy="672288"/>
          </a:xfrm>
        </p:grpSpPr>
        <p:sp>
          <p:nvSpPr>
            <p:cNvPr id="89" name="Rectangle 88">
              <a:extLst>
                <a:ext uri="{FF2B5EF4-FFF2-40B4-BE49-F238E27FC236}">
                  <a16:creationId xmlns:a16="http://schemas.microsoft.com/office/drawing/2014/main" id="{A9C5E4DB-5262-05D8-96DF-129E6B42B7B0}"/>
                </a:ext>
              </a:extLst>
            </p:cNvPr>
            <p:cNvSpPr/>
            <p:nvPr/>
          </p:nvSpPr>
          <p:spPr>
            <a:xfrm>
              <a:off x="5901265" y="4868267"/>
              <a:ext cx="5269270" cy="572428"/>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Secondary </a:t>
              </a:r>
              <a:r>
                <a:rPr lang="en-GB" sz="1400" b="1" noProof="0" dirty="0">
                  <a:solidFill>
                    <a:srgbClr val="004B87"/>
                  </a:solidFill>
                  <a:latin typeface="Arial" panose="020B0604020202020204"/>
                </a:rPr>
                <a:t>outcomes</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1- and 3-year transplant-free survival</a:t>
              </a:r>
              <a:endPar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90" name="Oval 89">
              <a:extLst>
                <a:ext uri="{FF2B5EF4-FFF2-40B4-BE49-F238E27FC236}">
                  <a16:creationId xmlns:a16="http://schemas.microsoft.com/office/drawing/2014/main" id="{0F84D712-6691-A6A9-D2DC-730044740C37}"/>
                </a:ext>
              </a:extLst>
            </p:cNvPr>
            <p:cNvSpPr/>
            <p:nvPr/>
          </p:nvSpPr>
          <p:spPr>
            <a:xfrm>
              <a:off x="5637457" y="4815101"/>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97" name="Graphic 96">
            <a:extLst>
              <a:ext uri="{FF2B5EF4-FFF2-40B4-BE49-F238E27FC236}">
                <a16:creationId xmlns:a16="http://schemas.microsoft.com/office/drawing/2014/main" id="{615A7954-4773-D899-2497-F4EC3AAF9DD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037257" y="5272157"/>
            <a:ext cx="480186" cy="480186"/>
          </a:xfrm>
          <a:prstGeom prst="rect">
            <a:avLst/>
          </a:prstGeom>
        </p:spPr>
      </p:pic>
      <p:pic>
        <p:nvPicPr>
          <p:cNvPr id="102" name="Graphic 101">
            <a:extLst>
              <a:ext uri="{FF2B5EF4-FFF2-40B4-BE49-F238E27FC236}">
                <a16:creationId xmlns:a16="http://schemas.microsoft.com/office/drawing/2014/main" id="{349E6661-A62F-6C67-CF42-91453425578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424207" y="1684920"/>
            <a:ext cx="621943" cy="621943"/>
          </a:xfrm>
          <a:prstGeom prst="rect">
            <a:avLst/>
          </a:prstGeom>
        </p:spPr>
      </p:pic>
      <p:cxnSp>
        <p:nvCxnSpPr>
          <p:cNvPr id="108" name="Connector: Elbow 107">
            <a:extLst>
              <a:ext uri="{FF2B5EF4-FFF2-40B4-BE49-F238E27FC236}">
                <a16:creationId xmlns:a16="http://schemas.microsoft.com/office/drawing/2014/main" id="{677D765C-23AB-7BE3-303D-8C4E52267B34}"/>
              </a:ext>
            </a:extLst>
          </p:cNvPr>
          <p:cNvCxnSpPr>
            <a:cxnSpLocks/>
            <a:stCxn id="39" idx="2"/>
            <a:endCxn id="74" idx="0"/>
          </p:cNvCxnSpPr>
          <p:nvPr/>
        </p:nvCxnSpPr>
        <p:spPr>
          <a:xfrm rot="16200000" flipH="1">
            <a:off x="7748226" y="3325606"/>
            <a:ext cx="648517" cy="1592692"/>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F115EDD7-F762-8835-42C5-F215C33A4533}"/>
              </a:ext>
            </a:extLst>
          </p:cNvPr>
          <p:cNvCxnSpPr>
            <a:cxnSpLocks/>
            <a:stCxn id="49" idx="2"/>
            <a:endCxn id="74" idx="0"/>
          </p:cNvCxnSpPr>
          <p:nvPr/>
        </p:nvCxnSpPr>
        <p:spPr>
          <a:xfrm rot="5400000">
            <a:off x="9490501" y="3176021"/>
            <a:ext cx="648520" cy="1891861"/>
          </a:xfrm>
          <a:prstGeom prst="bentConnector3">
            <a:avLst>
              <a:gd name="adj1" fmla="val 50000"/>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hlinkClick r:id="rId8" action="ppaction://hlinksldjump"/>
            <a:extLst>
              <a:ext uri="{FF2B5EF4-FFF2-40B4-BE49-F238E27FC236}">
                <a16:creationId xmlns:a16="http://schemas.microsoft.com/office/drawing/2014/main" id="{0CE3B6DA-40B1-1466-F44E-151DCBBA5D8A}"/>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94009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A6E5A45-8643-D3FA-9141-1FA212F9BA69}"/>
              </a:ext>
            </a:extLst>
          </p:cNvPr>
          <p:cNvSpPr txBox="1">
            <a:spLocks/>
          </p:cNvSpPr>
          <p:nvPr/>
        </p:nvSpPr>
        <p:spPr>
          <a:xfrm>
            <a:off x="6528139" y="3817630"/>
            <a:ext cx="5506508" cy="22679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CONCLUSIONS</a:t>
            </a:r>
            <a:endParaRPr lang="en-US" sz="2000" dirty="0">
              <a:highlight>
                <a:srgbClr val="826B6A"/>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Patients with recompensation after TIPS have excellent transplant-free survival</a:t>
            </a:r>
          </a:p>
          <a:p>
            <a:pPr marL="538163" indent="-268288">
              <a:lnSpc>
                <a:spcPct val="100000"/>
              </a:lnSpc>
              <a:buFont typeface="Engravers MT" panose="02090707080505020304" pitchFamily="18" charset="0"/>
              <a:buChar char="–"/>
            </a:pPr>
            <a:r>
              <a:rPr lang="en-US" sz="1600" dirty="0">
                <a:latin typeface="Arial" panose="020B0604020202020204" pitchFamily="34" charset="0"/>
                <a:cs typeface="Arial" panose="020B0604020202020204" pitchFamily="34" charset="0"/>
              </a:rPr>
              <a:t>This finding supports the concept that recompensation after TIPS is achievable</a:t>
            </a:r>
          </a:p>
          <a:p>
            <a:pPr>
              <a:lnSpc>
                <a:spcPct val="100000"/>
              </a:lnSpc>
            </a:pPr>
            <a:r>
              <a:rPr lang="en-US" sz="1600" dirty="0">
                <a:latin typeface="Arial" panose="020B0604020202020204" pitchFamily="34" charset="0"/>
                <a:cs typeface="Arial" panose="020B0604020202020204" pitchFamily="34" charset="0"/>
              </a:rPr>
              <a:t>The role of post-TIPS recompensation may merit consideration in future refinements of current definitions</a:t>
            </a:r>
          </a:p>
        </p:txBody>
      </p:sp>
      <p:cxnSp>
        <p:nvCxnSpPr>
          <p:cNvPr id="10" name="Straight Connector 9">
            <a:extLst>
              <a:ext uri="{FF2B5EF4-FFF2-40B4-BE49-F238E27FC236}">
                <a16:creationId xmlns:a16="http://schemas.microsoft.com/office/drawing/2014/main" id="{9D79DD8D-FCC3-AC52-FD14-463087F29740}"/>
              </a:ext>
            </a:extLst>
          </p:cNvPr>
          <p:cNvCxnSpPr>
            <a:cxnSpLocks/>
          </p:cNvCxnSpPr>
          <p:nvPr/>
        </p:nvCxnSpPr>
        <p:spPr>
          <a:xfrm>
            <a:off x="6528139" y="3666309"/>
            <a:ext cx="0" cy="24354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6AE89BA1-AC7F-D0F0-BFF0-F272E51D8B0A}"/>
              </a:ext>
            </a:extLst>
          </p:cNvPr>
          <p:cNvSpPr txBox="1">
            <a:spLocks/>
          </p:cNvSpPr>
          <p:nvPr/>
        </p:nvSpPr>
        <p:spPr>
          <a:xfrm>
            <a:off x="425752" y="998070"/>
            <a:ext cx="5177589" cy="5178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RESULTS</a:t>
            </a:r>
            <a:endParaRPr lang="en-US" sz="2000" dirty="0">
              <a:highlight>
                <a:srgbClr val="826B6A"/>
              </a:highlight>
              <a:latin typeface="Arial" panose="020B0604020202020204" pitchFamily="34" charset="0"/>
              <a:cs typeface="Arial" panose="020B0604020202020204" pitchFamily="34" charset="0"/>
            </a:endParaRPr>
          </a:p>
          <a:p>
            <a:pPr marL="0" indent="0">
              <a:lnSpc>
                <a:spcPct val="100000"/>
              </a:lnSpc>
              <a:buNone/>
            </a:pPr>
            <a:endParaRPr lang="en-US" sz="1600" dirty="0">
              <a:solidFill>
                <a:schemeClr val="tx2"/>
              </a:solidFill>
            </a:endParaRPr>
          </a:p>
        </p:txBody>
      </p:sp>
      <p:sp>
        <p:nvSpPr>
          <p:cNvPr id="5" name="Title 1">
            <a:extLst>
              <a:ext uri="{FF2B5EF4-FFF2-40B4-BE49-F238E27FC236}">
                <a16:creationId xmlns:a16="http://schemas.microsoft.com/office/drawing/2014/main" id="{D7C0D39A-74AD-2544-5F23-04904B272CEC}"/>
              </a:ext>
            </a:extLst>
          </p:cNvPr>
          <p:cNvSpPr>
            <a:spLocks noGrp="1"/>
          </p:cNvSpPr>
          <p:nvPr>
            <p:ph type="title"/>
          </p:nvPr>
        </p:nvSpPr>
        <p:spPr>
          <a:xfrm>
            <a:off x="838200" y="-106179"/>
            <a:ext cx="10515600" cy="838947"/>
          </a:xfrm>
        </p:spPr>
        <p:txBody>
          <a:bodyPr>
            <a:noAutofit/>
          </a:bodyPr>
          <a:lstStyle/>
          <a:p>
            <a:r>
              <a:rPr lang="en-US" noProof="0" dirty="0">
                <a:latin typeface="Arial" panose="020B0604020202020204" pitchFamily="34" charset="0"/>
                <a:cs typeface="Arial" panose="020B0604020202020204" pitchFamily="34" charset="0"/>
              </a:rPr>
              <a:t>Post-TIPS recompensation is achievable and associated with excellent survival: E</a:t>
            </a:r>
            <a:r>
              <a:rPr lang="en-US" dirty="0" err="1"/>
              <a:t>uro</a:t>
            </a:r>
            <a:r>
              <a:rPr lang="en-US" noProof="0" dirty="0">
                <a:latin typeface="Arial" panose="020B0604020202020204" pitchFamily="34" charset="0"/>
                <a:cs typeface="Arial" panose="020B0604020202020204" pitchFamily="34" charset="0"/>
              </a:rPr>
              <a:t>TIPS-German cirrhosis study group multicentre study </a:t>
            </a:r>
            <a:endParaRPr lang="en-GB" noProof="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6DD13033-4CA0-D287-E6DB-28507A165AA4}"/>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br>
            <a:br>
              <a:rPr lang="en-GB" sz="1000" noProof="0" dirty="0"/>
            </a:br>
            <a:r>
              <a:rPr lang="en-GB" sz="1100" dirty="0">
                <a:latin typeface="Arial" panose="020B0604020202020204" pitchFamily="34" charset="0"/>
                <a:cs typeface="Arial" panose="020B0604020202020204" pitchFamily="34" charset="0"/>
              </a:rPr>
              <a:t>*p=0.001.</a:t>
            </a:r>
            <a:br>
              <a:rPr lang="en-GB" sz="1100" dirty="0">
                <a:latin typeface="Arial" panose="020B0604020202020204" pitchFamily="34" charset="0"/>
                <a:cs typeface="Arial" panose="020B0604020202020204" pitchFamily="34" charset="0"/>
              </a:rPr>
            </a:br>
            <a:r>
              <a:rPr lang="en-GB"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82% male, median age of 57 years, MELD score of 11, 83.3% controlled aetiology at TIPS implantation, and a median follow-up of 3.2 years.</a:t>
            </a:r>
            <a:br>
              <a:rPr lang="en-US" sz="1100" dirty="0">
                <a:latin typeface="Arial" panose="020B0604020202020204" pitchFamily="34" charset="0"/>
                <a:cs typeface="Arial" panose="020B0604020202020204" pitchFamily="34" charset="0"/>
              </a:rPr>
            </a:br>
            <a:r>
              <a:rPr lang="en-GB"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63.8% controlled </a:t>
            </a:r>
            <a:r>
              <a:rPr lang="en-US" sz="1100" dirty="0" err="1">
                <a:latin typeface="Arial" panose="020B0604020202020204" pitchFamily="34" charset="0"/>
                <a:cs typeface="Arial" panose="020B0604020202020204" pitchFamily="34" charset="0"/>
              </a:rPr>
              <a:t>aetiology</a:t>
            </a:r>
            <a:r>
              <a:rPr lang="en-US" sz="1100" dirty="0">
                <a:latin typeface="Arial" panose="020B0604020202020204" pitchFamily="34" charset="0"/>
                <a:cs typeface="Arial" panose="020B0604020202020204" pitchFamily="34" charset="0"/>
              </a:rPr>
              <a:t> at baseline.</a:t>
            </a:r>
            <a:br>
              <a:rPr lang="en-GB" sz="1100" noProof="0" dirty="0">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Praktiknjo M, et al. EASL 2026; </a:t>
            </a:r>
            <a:r>
              <a:rPr lang="en-GB" sz="1100" dirty="0">
                <a:solidFill>
                  <a:srgbClr val="004B87"/>
                </a:solidFill>
                <a:latin typeface="Arial" panose="020B0604020202020204" pitchFamily="34" charset="0"/>
                <a:cs typeface="Arial" panose="020B0604020202020204" pitchFamily="34" charset="0"/>
              </a:rPr>
              <a:t>OS-046.</a:t>
            </a:r>
            <a:endParaRPr lang="en-GB" sz="1100" noProof="0" dirty="0">
              <a:solidFill>
                <a:srgbClr val="004B87"/>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CBCF93C9-AB32-8365-25FE-863E862613C8}"/>
              </a:ext>
            </a:extLst>
          </p:cNvPr>
          <p:cNvCxnSpPr>
            <a:cxnSpLocks/>
          </p:cNvCxnSpPr>
          <p:nvPr/>
        </p:nvCxnSpPr>
        <p:spPr>
          <a:xfrm>
            <a:off x="6528139" y="3666967"/>
            <a:ext cx="509679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4" name="Table 43">
            <a:extLst>
              <a:ext uri="{FF2B5EF4-FFF2-40B4-BE49-F238E27FC236}">
                <a16:creationId xmlns:a16="http://schemas.microsoft.com/office/drawing/2014/main" id="{008E55F7-9C97-11C9-13C8-F1BFA97C25C0}"/>
              </a:ext>
            </a:extLst>
          </p:cNvPr>
          <p:cNvGraphicFramePr>
            <a:graphicFrameLocks noGrp="1"/>
          </p:cNvGraphicFramePr>
          <p:nvPr/>
        </p:nvGraphicFramePr>
        <p:xfrm>
          <a:off x="6199216" y="1660222"/>
          <a:ext cx="5835431" cy="1199146"/>
        </p:xfrm>
        <a:graphic>
          <a:graphicData uri="http://schemas.openxmlformats.org/drawingml/2006/table">
            <a:tbl>
              <a:tblPr firstRow="1" bandRow="1">
                <a:tableStyleId>{5C22544A-7EE6-4342-B048-85BDC9FD1C3A}</a:tableStyleId>
              </a:tblPr>
              <a:tblGrid>
                <a:gridCol w="2712337">
                  <a:extLst>
                    <a:ext uri="{9D8B030D-6E8A-4147-A177-3AD203B41FA5}">
                      <a16:colId xmlns:a16="http://schemas.microsoft.com/office/drawing/2014/main" val="4268344248"/>
                    </a:ext>
                  </a:extLst>
                </a:gridCol>
                <a:gridCol w="1392327">
                  <a:extLst>
                    <a:ext uri="{9D8B030D-6E8A-4147-A177-3AD203B41FA5}">
                      <a16:colId xmlns:a16="http://schemas.microsoft.com/office/drawing/2014/main" val="476145063"/>
                    </a:ext>
                  </a:extLst>
                </a:gridCol>
                <a:gridCol w="1730767">
                  <a:extLst>
                    <a:ext uri="{9D8B030D-6E8A-4147-A177-3AD203B41FA5}">
                      <a16:colId xmlns:a16="http://schemas.microsoft.com/office/drawing/2014/main" val="924307928"/>
                    </a:ext>
                  </a:extLst>
                </a:gridCol>
              </a:tblGrid>
              <a:tr h="113207">
                <a:tc>
                  <a:txBody>
                    <a:bodyPr/>
                    <a:lstStyle/>
                    <a:p>
                      <a:pPr algn="l"/>
                      <a:r>
                        <a:rPr lang="en-NZ" sz="1300" b="1" dirty="0">
                          <a:solidFill>
                            <a:srgbClr val="826B6A"/>
                          </a:solidFill>
                          <a:latin typeface="Arial" panose="020B0604020202020204" pitchFamily="34" charset="0"/>
                          <a:cs typeface="Arial" panose="020B0604020202020204" pitchFamily="34" charset="0"/>
                        </a:rPr>
                        <a:t>Event</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accent1"/>
                          </a:solidFill>
                          <a:latin typeface="Arial" panose="020B0604020202020204" pitchFamily="34" charset="0"/>
                          <a:cs typeface="Arial" panose="020B0604020202020204" pitchFamily="34" charset="0"/>
                        </a:rPr>
                        <a:t>sHR (95%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244778">
                <a:tc>
                  <a:txBody>
                    <a:bodyPr/>
                    <a:lstStyle/>
                    <a:p>
                      <a:pPr algn="l"/>
                      <a:r>
                        <a:rPr lang="en-NZ" sz="1200" b="0" dirty="0">
                          <a:solidFill>
                            <a:schemeClr val="accent1"/>
                          </a:solidFill>
                          <a:latin typeface="Arial" panose="020B0604020202020204" pitchFamily="34" charset="0"/>
                          <a:cs typeface="Arial" panose="020B0604020202020204" pitchFamily="34" charset="0"/>
                        </a:rPr>
                        <a:t>Lower MELD</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0" dirty="0">
                          <a:solidFill>
                            <a:schemeClr val="accent1"/>
                          </a:solidFill>
                          <a:latin typeface="Arial" panose="020B0604020202020204" pitchFamily="34" charset="0"/>
                          <a:cs typeface="Arial" panose="020B0604020202020204" pitchFamily="34" charset="0"/>
                        </a:rPr>
                        <a:t>0.82 (0.69</a:t>
                      </a:r>
                      <a:r>
                        <a:rPr lang="en-US" sz="1200" b="0" dirty="0">
                          <a:solidFill>
                            <a:schemeClr val="accent1"/>
                          </a:solidFill>
                          <a:latin typeface="Arial" panose="020B0604020202020204" pitchFamily="34" charset="0"/>
                          <a:ea typeface="Calibri" panose="020F0502020204030204" pitchFamily="34" charset="0"/>
                          <a:cs typeface="Arial" panose="020B0604020202020204" pitchFamily="34" charset="0"/>
                        </a:rPr>
                        <a:t>–0.96)</a:t>
                      </a:r>
                      <a:endParaRPr lang="en-NZ" sz="1200" b="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5205300"/>
                  </a:ext>
                </a:extLst>
              </a:tr>
              <a:tr h="251209">
                <a:tc>
                  <a:txBody>
                    <a:bodyPr/>
                    <a:lstStyle/>
                    <a:p>
                      <a:pPr algn="l"/>
                      <a:r>
                        <a:rPr lang="en-NZ" sz="1200" b="0" dirty="0">
                          <a:solidFill>
                            <a:schemeClr val="accent1"/>
                          </a:solidFill>
                          <a:latin typeface="Arial" panose="020B0604020202020204" pitchFamily="34" charset="0"/>
                          <a:cs typeface="Arial" panose="020B0604020202020204" pitchFamily="34" charset="0"/>
                        </a:rPr>
                        <a:t>Alcohol aetiology</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NZ" sz="1200" dirty="0">
                          <a:solidFill>
                            <a:schemeClr val="accent1"/>
                          </a:solidFill>
                          <a:latin typeface="Arial" panose="020B0604020202020204" pitchFamily="34" charset="0"/>
                          <a:cs typeface="Arial" panose="020B0604020202020204" pitchFamily="34" charset="0"/>
                        </a:rPr>
                        <a:t>0.28 (0.11</a:t>
                      </a:r>
                      <a:r>
                        <a:rPr lang="en-US" sz="1200" dirty="0">
                          <a:solidFill>
                            <a:schemeClr val="accent1"/>
                          </a:solidFill>
                          <a:latin typeface="Arial" panose="020B0604020202020204" pitchFamily="34" charset="0"/>
                          <a:ea typeface="Calibri" panose="020F0502020204030204" pitchFamily="34" charset="0"/>
                          <a:cs typeface="Arial" panose="020B0604020202020204" pitchFamily="34" charset="0"/>
                        </a:rPr>
                        <a:t>–0.69)</a:t>
                      </a:r>
                      <a:endParaRPr lang="en-NZ" sz="1200" dirty="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488032"/>
                  </a:ext>
                </a:extLst>
              </a:tr>
              <a:tr h="231112">
                <a:tc>
                  <a:txBody>
                    <a:bodyPr/>
                    <a:lstStyle/>
                    <a:p>
                      <a:pPr algn="l"/>
                      <a:endParaRPr lang="en-NZ" sz="1200" b="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194315"/>
                  </a:ext>
                </a:extLst>
              </a:tr>
              <a:tr h="273927">
                <a:tc>
                  <a:txBody>
                    <a:bodyPr/>
                    <a:lstStyle/>
                    <a:p>
                      <a:pPr algn="l"/>
                      <a:endParaRPr lang="en-NZ" sz="1200" b="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320373"/>
                  </a:ext>
                </a:extLst>
              </a:tr>
            </a:tbl>
          </a:graphicData>
        </a:graphic>
      </p:graphicFrame>
      <p:sp>
        <p:nvSpPr>
          <p:cNvPr id="45" name="TextBox 44">
            <a:extLst>
              <a:ext uri="{FF2B5EF4-FFF2-40B4-BE49-F238E27FC236}">
                <a16:creationId xmlns:a16="http://schemas.microsoft.com/office/drawing/2014/main" id="{9513B083-527D-002E-508E-2CC33EB4D59C}"/>
              </a:ext>
            </a:extLst>
          </p:cNvPr>
          <p:cNvSpPr txBox="1"/>
          <p:nvPr/>
        </p:nvSpPr>
        <p:spPr>
          <a:xfrm>
            <a:off x="6117487" y="1360159"/>
            <a:ext cx="5917160" cy="307777"/>
          </a:xfrm>
          <a:prstGeom prst="rect">
            <a:avLst/>
          </a:prstGeom>
          <a:noFill/>
        </p:spPr>
        <p:txBody>
          <a:bodyPr wrap="square" rtlCol="0">
            <a:spAutoFit/>
          </a:bodyPr>
          <a:lstStyle/>
          <a:p>
            <a:pPr algn="ctr"/>
            <a:r>
              <a:rPr lang="en-NZ" sz="1400" b="1" dirty="0">
                <a:solidFill>
                  <a:schemeClr val="accent1"/>
                </a:solidFill>
                <a:latin typeface="Arial" panose="020B0604020202020204" pitchFamily="34" charset="0"/>
                <a:cs typeface="Arial" panose="020B0604020202020204" pitchFamily="34" charset="0"/>
              </a:rPr>
              <a:t>Association between MELD, alcohol aetiology, and recompensation</a:t>
            </a:r>
          </a:p>
        </p:txBody>
      </p:sp>
      <p:graphicFrame>
        <p:nvGraphicFramePr>
          <p:cNvPr id="46" name="Chart 45">
            <a:extLst>
              <a:ext uri="{FF2B5EF4-FFF2-40B4-BE49-F238E27FC236}">
                <a16:creationId xmlns:a16="http://schemas.microsoft.com/office/drawing/2014/main" id="{2EEA47A0-34CE-19D9-F83D-649BEA0704F9}"/>
              </a:ext>
            </a:extLst>
          </p:cNvPr>
          <p:cNvGraphicFramePr/>
          <p:nvPr/>
        </p:nvGraphicFramePr>
        <p:xfrm>
          <a:off x="7541543" y="1620515"/>
          <a:ext cx="2851125" cy="1255833"/>
        </p:xfrm>
        <a:graphic>
          <a:graphicData uri="http://schemas.openxmlformats.org/drawingml/2006/chart">
            <c:chart xmlns:c="http://schemas.openxmlformats.org/drawingml/2006/chart" xmlns:r="http://schemas.openxmlformats.org/officeDocument/2006/relationships" r:id="rId3"/>
          </a:graphicData>
        </a:graphic>
      </p:graphicFrame>
      <p:sp>
        <p:nvSpPr>
          <p:cNvPr id="49" name="Content Placeholder 1">
            <a:extLst>
              <a:ext uri="{FF2B5EF4-FFF2-40B4-BE49-F238E27FC236}">
                <a16:creationId xmlns:a16="http://schemas.microsoft.com/office/drawing/2014/main" id="{FC7C5CAB-17CC-CF56-1F40-5913A961C378}"/>
              </a:ext>
            </a:extLst>
          </p:cNvPr>
          <p:cNvSpPr txBox="1">
            <a:spLocks/>
          </p:cNvSpPr>
          <p:nvPr/>
        </p:nvSpPr>
        <p:spPr>
          <a:xfrm>
            <a:off x="8392389" y="2877678"/>
            <a:ext cx="1142337" cy="27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accent1"/>
                </a:solidFill>
                <a:latin typeface="Arial" panose="020B0604020202020204" pitchFamily="34" charset="0"/>
                <a:cs typeface="Arial" panose="020B0604020202020204" pitchFamily="34" charset="0"/>
              </a:rPr>
              <a:t>sHR (95% CI)</a:t>
            </a:r>
          </a:p>
        </p:txBody>
      </p:sp>
      <p:cxnSp>
        <p:nvCxnSpPr>
          <p:cNvPr id="54" name="Straight Arrow Connector 53">
            <a:extLst>
              <a:ext uri="{FF2B5EF4-FFF2-40B4-BE49-F238E27FC236}">
                <a16:creationId xmlns:a16="http://schemas.microsoft.com/office/drawing/2014/main" id="{5E717A0A-FB4F-583F-87F4-D837807AB56A}"/>
              </a:ext>
            </a:extLst>
          </p:cNvPr>
          <p:cNvCxnSpPr>
            <a:cxnSpLocks/>
          </p:cNvCxnSpPr>
          <p:nvPr/>
        </p:nvCxnSpPr>
        <p:spPr>
          <a:xfrm flipH="1">
            <a:off x="7666087" y="3016178"/>
            <a:ext cx="733676"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E4BC708C-E70C-E40C-DCD0-B03979192F2C}"/>
              </a:ext>
            </a:extLst>
          </p:cNvPr>
          <p:cNvSpPr txBox="1"/>
          <p:nvPr/>
        </p:nvSpPr>
        <p:spPr>
          <a:xfrm>
            <a:off x="6956029" y="3069941"/>
            <a:ext cx="1309665" cy="276999"/>
          </a:xfrm>
          <a:prstGeom prst="rect">
            <a:avLst/>
          </a:prstGeom>
          <a:noFill/>
        </p:spPr>
        <p:txBody>
          <a:bodyPr wrap="square" rtlCol="0">
            <a:spAutoFit/>
          </a:bodyPr>
          <a:lstStyle/>
          <a:p>
            <a:pPr algn="r"/>
            <a:r>
              <a:rPr lang="en-NZ" sz="1200" dirty="0">
                <a:solidFill>
                  <a:schemeClr val="accent5"/>
                </a:solidFill>
                <a:latin typeface="Arial" panose="020B0604020202020204" pitchFamily="34" charset="0"/>
                <a:cs typeface="Arial" panose="020B0604020202020204" pitchFamily="34" charset="0"/>
              </a:rPr>
              <a:t>Decreased risk</a:t>
            </a:r>
          </a:p>
        </p:txBody>
      </p:sp>
      <p:graphicFrame>
        <p:nvGraphicFramePr>
          <p:cNvPr id="58" name="Chart 57">
            <a:extLst>
              <a:ext uri="{FF2B5EF4-FFF2-40B4-BE49-F238E27FC236}">
                <a16:creationId xmlns:a16="http://schemas.microsoft.com/office/drawing/2014/main" id="{9EBA2279-3E23-6AA3-3795-EEFB49A3CB04}"/>
              </a:ext>
            </a:extLst>
          </p:cNvPr>
          <p:cNvGraphicFramePr/>
          <p:nvPr>
            <p:extLst>
              <p:ext uri="{D42A27DB-BD31-4B8C-83A1-F6EECF244321}">
                <p14:modId xmlns:p14="http://schemas.microsoft.com/office/powerpoint/2010/main" val="866879090"/>
              </p:ext>
            </p:extLst>
          </p:nvPr>
        </p:nvGraphicFramePr>
        <p:xfrm>
          <a:off x="272897" y="1509355"/>
          <a:ext cx="4545788" cy="2156954"/>
        </p:xfrm>
        <a:graphic>
          <a:graphicData uri="http://schemas.openxmlformats.org/drawingml/2006/chart">
            <c:chart xmlns:c="http://schemas.openxmlformats.org/drawingml/2006/chart" xmlns:r="http://schemas.openxmlformats.org/officeDocument/2006/relationships" r:id="rId4"/>
          </a:graphicData>
        </a:graphic>
      </p:graphicFrame>
      <p:sp>
        <p:nvSpPr>
          <p:cNvPr id="59" name="TextBox 58">
            <a:extLst>
              <a:ext uri="{FF2B5EF4-FFF2-40B4-BE49-F238E27FC236}">
                <a16:creationId xmlns:a16="http://schemas.microsoft.com/office/drawing/2014/main" id="{6DB43A66-71DE-D08C-8F75-4332CDED9C38}"/>
              </a:ext>
            </a:extLst>
          </p:cNvPr>
          <p:cNvSpPr txBox="1"/>
          <p:nvPr/>
        </p:nvSpPr>
        <p:spPr>
          <a:xfrm>
            <a:off x="1053094" y="1344771"/>
            <a:ext cx="3486624" cy="307777"/>
          </a:xfrm>
          <a:prstGeom prst="rect">
            <a:avLst/>
          </a:prstGeom>
          <a:noFill/>
        </p:spPr>
        <p:txBody>
          <a:bodyPr wrap="square" rtlCol="0">
            <a:spAutoFit/>
          </a:bodyPr>
          <a:lstStyle/>
          <a:p>
            <a:pPr algn="ctr"/>
            <a:r>
              <a:rPr lang="en-NZ" sz="1400" b="1" dirty="0">
                <a:latin typeface="Arial" panose="020B0604020202020204" pitchFamily="34" charset="0"/>
                <a:cs typeface="Arial" panose="020B0604020202020204" pitchFamily="34" charset="0"/>
              </a:rPr>
              <a:t>Survival (derivation cohort</a:t>
            </a:r>
            <a:r>
              <a:rPr lang="en-GB" sz="1400" baseline="30000" dirty="0">
                <a:latin typeface="Arial" panose="020B0604020202020204" pitchFamily="34" charset="0"/>
                <a:cs typeface="Arial" panose="020B0604020202020204" pitchFamily="34" charset="0"/>
              </a:rPr>
              <a:t>†</a:t>
            </a:r>
            <a:r>
              <a:rPr lang="en-NZ" sz="1400" b="1" dirty="0">
                <a:latin typeface="Arial" panose="020B0604020202020204" pitchFamily="34" charset="0"/>
                <a:cs typeface="Arial" panose="020B0604020202020204" pitchFamily="34" charset="0"/>
              </a:rPr>
              <a:t>) </a:t>
            </a:r>
          </a:p>
        </p:txBody>
      </p:sp>
      <p:sp>
        <p:nvSpPr>
          <p:cNvPr id="66" name="Rectangle: Rounded Corners 65">
            <a:extLst>
              <a:ext uri="{FF2B5EF4-FFF2-40B4-BE49-F238E27FC236}">
                <a16:creationId xmlns:a16="http://schemas.microsoft.com/office/drawing/2014/main" id="{F4DC39EC-6D35-F713-2A95-75017C9259D8}"/>
              </a:ext>
            </a:extLst>
          </p:cNvPr>
          <p:cNvSpPr/>
          <p:nvPr/>
        </p:nvSpPr>
        <p:spPr>
          <a:xfrm>
            <a:off x="4550286" y="1735400"/>
            <a:ext cx="1567200" cy="94880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latin typeface="Arial" panose="020B0604020202020204" pitchFamily="34" charset="0"/>
                <a:cs typeface="Arial" panose="020B0604020202020204" pitchFamily="34" charset="0"/>
              </a:rPr>
              <a:t>13.4% achieved recompensation at a median of 1.1 years </a:t>
            </a:r>
            <a:br>
              <a:rPr lang="en-US" sz="1100" dirty="0">
                <a:solidFill>
                  <a:schemeClr val="accent1"/>
                </a:solidFill>
                <a:latin typeface="Arial" panose="020B0604020202020204" pitchFamily="34" charset="0"/>
                <a:cs typeface="Arial" panose="020B0604020202020204" pitchFamily="34" charset="0"/>
              </a:rPr>
            </a:br>
            <a:r>
              <a:rPr lang="en-US" sz="1100" dirty="0">
                <a:solidFill>
                  <a:schemeClr val="accent1"/>
                </a:solidFill>
                <a:latin typeface="Arial" panose="020B0604020202020204" pitchFamily="34" charset="0"/>
                <a:cs typeface="Arial" panose="020B0604020202020204" pitchFamily="34" charset="0"/>
              </a:rPr>
              <a:t>after TIPS</a:t>
            </a:r>
            <a:endParaRPr lang="en-NZ" sz="1100" dirty="0">
              <a:solidFill>
                <a:schemeClr val="accent1"/>
              </a:solidFill>
              <a:latin typeface="Arial" panose="020B0604020202020204" pitchFamily="34" charset="0"/>
              <a:cs typeface="Arial" panose="020B0604020202020204" pitchFamily="34" charset="0"/>
            </a:endParaRPr>
          </a:p>
        </p:txBody>
      </p:sp>
      <p:sp>
        <p:nvSpPr>
          <p:cNvPr id="67" name="Isosceles Triangle 66">
            <a:extLst>
              <a:ext uri="{FF2B5EF4-FFF2-40B4-BE49-F238E27FC236}">
                <a16:creationId xmlns:a16="http://schemas.microsoft.com/office/drawing/2014/main" id="{CA146652-6495-AE34-A0E0-D9047F87BEEE}"/>
              </a:ext>
            </a:extLst>
          </p:cNvPr>
          <p:cNvSpPr/>
          <p:nvPr/>
        </p:nvSpPr>
        <p:spPr>
          <a:xfrm rot="16200000">
            <a:off x="4345659" y="2110056"/>
            <a:ext cx="290313" cy="215789"/>
          </a:xfrm>
          <a:prstGeom prst="triangl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9" name="TextBox 68">
            <a:extLst>
              <a:ext uri="{FF2B5EF4-FFF2-40B4-BE49-F238E27FC236}">
                <a16:creationId xmlns:a16="http://schemas.microsoft.com/office/drawing/2014/main" id="{4D7E7DB5-816F-CF6F-E85E-977A77220926}"/>
              </a:ext>
            </a:extLst>
          </p:cNvPr>
          <p:cNvSpPr txBox="1"/>
          <p:nvPr/>
        </p:nvSpPr>
        <p:spPr>
          <a:xfrm>
            <a:off x="1004190" y="3859121"/>
            <a:ext cx="3486624" cy="307777"/>
          </a:xfrm>
          <a:prstGeom prst="rect">
            <a:avLst/>
          </a:prstGeom>
          <a:noFill/>
        </p:spPr>
        <p:txBody>
          <a:bodyPr wrap="square" rtlCol="0">
            <a:spAutoFit/>
          </a:bodyPr>
          <a:lstStyle/>
          <a:p>
            <a:pPr algn="ctr"/>
            <a:r>
              <a:rPr lang="en-NZ" sz="1400" b="1" dirty="0">
                <a:latin typeface="Arial" panose="020B0604020202020204" pitchFamily="34" charset="0"/>
                <a:cs typeface="Arial" panose="020B0604020202020204" pitchFamily="34" charset="0"/>
              </a:rPr>
              <a:t>Survival* (validation cohort</a:t>
            </a:r>
            <a:r>
              <a:rPr lang="en-GB" sz="1400" baseline="30000" dirty="0"/>
              <a:t>‡</a:t>
            </a:r>
            <a:r>
              <a:rPr lang="en-NZ" sz="1400" b="1" dirty="0">
                <a:latin typeface="Arial" panose="020B0604020202020204" pitchFamily="34" charset="0"/>
                <a:cs typeface="Arial" panose="020B0604020202020204" pitchFamily="34" charset="0"/>
              </a:rPr>
              <a:t>) </a:t>
            </a:r>
          </a:p>
        </p:txBody>
      </p:sp>
      <p:sp>
        <p:nvSpPr>
          <p:cNvPr id="70" name="Rectangle: Rounded Corners 69">
            <a:extLst>
              <a:ext uri="{FF2B5EF4-FFF2-40B4-BE49-F238E27FC236}">
                <a16:creationId xmlns:a16="http://schemas.microsoft.com/office/drawing/2014/main" id="{F74C8C05-4CCE-6895-E812-870513D6228C}"/>
              </a:ext>
            </a:extLst>
          </p:cNvPr>
          <p:cNvSpPr/>
          <p:nvPr/>
        </p:nvSpPr>
        <p:spPr>
          <a:xfrm>
            <a:off x="4550285" y="4145116"/>
            <a:ext cx="1567200" cy="94880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latin typeface="Arial" panose="020B0604020202020204" pitchFamily="34" charset="0"/>
                <a:cs typeface="Arial" panose="020B0604020202020204" pitchFamily="34" charset="0"/>
              </a:rPr>
              <a:t>15.9% achieved recompensation at </a:t>
            </a:r>
            <a:br>
              <a:rPr lang="en-US" sz="1100" dirty="0">
                <a:solidFill>
                  <a:schemeClr val="accent1"/>
                </a:solidFill>
                <a:latin typeface="Arial" panose="020B0604020202020204" pitchFamily="34" charset="0"/>
                <a:cs typeface="Arial" panose="020B0604020202020204" pitchFamily="34" charset="0"/>
              </a:rPr>
            </a:br>
            <a:r>
              <a:rPr lang="en-US" sz="1100" dirty="0">
                <a:solidFill>
                  <a:schemeClr val="accent1"/>
                </a:solidFill>
                <a:latin typeface="Arial" panose="020B0604020202020204" pitchFamily="34" charset="0"/>
                <a:cs typeface="Arial" panose="020B0604020202020204" pitchFamily="34" charset="0"/>
              </a:rPr>
              <a:t>a median of </a:t>
            </a:r>
            <a:br>
              <a:rPr lang="en-US" sz="1100" dirty="0">
                <a:solidFill>
                  <a:schemeClr val="accent1"/>
                </a:solidFill>
                <a:latin typeface="Arial" panose="020B0604020202020204" pitchFamily="34" charset="0"/>
                <a:cs typeface="Arial" panose="020B0604020202020204" pitchFamily="34" charset="0"/>
              </a:rPr>
            </a:br>
            <a:r>
              <a:rPr lang="en-US" sz="1100" dirty="0">
                <a:solidFill>
                  <a:schemeClr val="accent1"/>
                </a:solidFill>
                <a:latin typeface="Arial" panose="020B0604020202020204" pitchFamily="34" charset="0"/>
                <a:cs typeface="Arial" panose="020B0604020202020204" pitchFamily="34" charset="0"/>
              </a:rPr>
              <a:t>1.4 years after TIPS</a:t>
            </a:r>
            <a:endParaRPr lang="en-NZ" sz="1100" dirty="0">
              <a:solidFill>
                <a:schemeClr val="accent1"/>
              </a:solidFill>
              <a:latin typeface="Arial" panose="020B0604020202020204" pitchFamily="34" charset="0"/>
              <a:cs typeface="Arial" panose="020B0604020202020204" pitchFamily="34" charset="0"/>
            </a:endParaRPr>
          </a:p>
        </p:txBody>
      </p:sp>
      <p:sp>
        <p:nvSpPr>
          <p:cNvPr id="71" name="Isosceles Triangle 70">
            <a:extLst>
              <a:ext uri="{FF2B5EF4-FFF2-40B4-BE49-F238E27FC236}">
                <a16:creationId xmlns:a16="http://schemas.microsoft.com/office/drawing/2014/main" id="{A67E15EA-4D02-D116-790A-D2C14A8E990F}"/>
              </a:ext>
            </a:extLst>
          </p:cNvPr>
          <p:cNvSpPr/>
          <p:nvPr/>
        </p:nvSpPr>
        <p:spPr>
          <a:xfrm rot="16200000">
            <a:off x="4345658" y="4519772"/>
            <a:ext cx="290313" cy="215789"/>
          </a:xfrm>
          <a:prstGeom prst="triangl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graphicFrame>
        <p:nvGraphicFramePr>
          <p:cNvPr id="3" name="Chart 2">
            <a:extLst>
              <a:ext uri="{FF2B5EF4-FFF2-40B4-BE49-F238E27FC236}">
                <a16:creationId xmlns:a16="http://schemas.microsoft.com/office/drawing/2014/main" id="{A3C5EFCB-C877-5DCD-B0A0-304F53B43212}"/>
              </a:ext>
            </a:extLst>
          </p:cNvPr>
          <p:cNvGraphicFramePr/>
          <p:nvPr>
            <p:extLst>
              <p:ext uri="{D42A27DB-BD31-4B8C-83A1-F6EECF244321}">
                <p14:modId xmlns:p14="http://schemas.microsoft.com/office/powerpoint/2010/main" val="2295944907"/>
              </p:ext>
            </p:extLst>
          </p:nvPr>
        </p:nvGraphicFramePr>
        <p:xfrm>
          <a:off x="272897" y="4119197"/>
          <a:ext cx="4545788" cy="190387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7C6E93AD-EE9F-CDB1-8BAF-3546599B90E8}"/>
              </a:ext>
            </a:extLst>
          </p:cNvPr>
          <p:cNvSpPr txBox="1"/>
          <p:nvPr/>
        </p:nvSpPr>
        <p:spPr>
          <a:xfrm>
            <a:off x="1806252" y="1774316"/>
            <a:ext cx="335280" cy="369332"/>
          </a:xfrm>
          <a:prstGeom prst="rect">
            <a:avLst/>
          </a:prstGeom>
          <a:noFill/>
        </p:spPr>
        <p:txBody>
          <a:bodyPr wrap="square">
            <a:spAutoFit/>
          </a:bodyPr>
          <a:lstStyle/>
          <a:p>
            <a:pPr algn="ctr"/>
            <a:r>
              <a:rPr lang="en-NZ" sz="1800" b="1" dirty="0">
                <a:latin typeface="Arial" panose="020B0604020202020204" pitchFamily="34" charset="0"/>
                <a:cs typeface="Arial" panose="020B0604020202020204" pitchFamily="34" charset="0"/>
              </a:rPr>
              <a:t>*</a:t>
            </a:r>
            <a:endParaRPr lang="en-GB" dirty="0"/>
          </a:p>
        </p:txBody>
      </p:sp>
      <p:sp>
        <p:nvSpPr>
          <p:cNvPr id="13" name="TextBox 12">
            <a:extLst>
              <a:ext uri="{FF2B5EF4-FFF2-40B4-BE49-F238E27FC236}">
                <a16:creationId xmlns:a16="http://schemas.microsoft.com/office/drawing/2014/main" id="{D20EE881-F77D-B1F0-3DCF-BFF0BFE335D3}"/>
              </a:ext>
            </a:extLst>
          </p:cNvPr>
          <p:cNvSpPr txBox="1"/>
          <p:nvPr/>
        </p:nvSpPr>
        <p:spPr>
          <a:xfrm>
            <a:off x="3548256" y="1825362"/>
            <a:ext cx="335280" cy="369332"/>
          </a:xfrm>
          <a:prstGeom prst="rect">
            <a:avLst/>
          </a:prstGeom>
          <a:noFill/>
        </p:spPr>
        <p:txBody>
          <a:bodyPr wrap="square">
            <a:spAutoFit/>
          </a:bodyPr>
          <a:lstStyle/>
          <a:p>
            <a:pPr algn="ctr"/>
            <a:r>
              <a:rPr lang="en-NZ" sz="1800" b="1" dirty="0">
                <a:latin typeface="Arial" panose="020B0604020202020204" pitchFamily="34" charset="0"/>
                <a:cs typeface="Arial" panose="020B0604020202020204" pitchFamily="34" charset="0"/>
              </a:rPr>
              <a:t>*</a:t>
            </a:r>
            <a:endParaRPr lang="en-GB" dirty="0"/>
          </a:p>
        </p:txBody>
      </p:sp>
      <p:sp>
        <p:nvSpPr>
          <p:cNvPr id="15" name="TextBox 14">
            <a:extLst>
              <a:ext uri="{FF2B5EF4-FFF2-40B4-BE49-F238E27FC236}">
                <a16:creationId xmlns:a16="http://schemas.microsoft.com/office/drawing/2014/main" id="{899237D2-3CAD-0AAD-C080-DFECFDAA36FB}"/>
              </a:ext>
            </a:extLst>
          </p:cNvPr>
          <p:cNvSpPr txBox="1"/>
          <p:nvPr/>
        </p:nvSpPr>
        <p:spPr>
          <a:xfrm>
            <a:off x="1805210" y="4109863"/>
            <a:ext cx="335280" cy="369332"/>
          </a:xfrm>
          <a:prstGeom prst="rect">
            <a:avLst/>
          </a:prstGeom>
          <a:noFill/>
        </p:spPr>
        <p:txBody>
          <a:bodyPr wrap="square">
            <a:spAutoFit/>
          </a:bodyPr>
          <a:lstStyle/>
          <a:p>
            <a:pPr algn="ctr"/>
            <a:r>
              <a:rPr lang="en-NZ" sz="1800" b="1" dirty="0">
                <a:latin typeface="Arial" panose="020B0604020202020204" pitchFamily="34" charset="0"/>
                <a:cs typeface="Arial" panose="020B0604020202020204" pitchFamily="34" charset="0"/>
              </a:rPr>
              <a:t>*</a:t>
            </a:r>
            <a:endParaRPr lang="en-GB" dirty="0"/>
          </a:p>
        </p:txBody>
      </p:sp>
      <p:sp>
        <p:nvSpPr>
          <p:cNvPr id="16" name="TextBox 15">
            <a:extLst>
              <a:ext uri="{FF2B5EF4-FFF2-40B4-BE49-F238E27FC236}">
                <a16:creationId xmlns:a16="http://schemas.microsoft.com/office/drawing/2014/main" id="{3ECF5F05-B704-5A2F-C6F8-6DC42DDE0D97}"/>
              </a:ext>
            </a:extLst>
          </p:cNvPr>
          <p:cNvSpPr txBox="1"/>
          <p:nvPr/>
        </p:nvSpPr>
        <p:spPr>
          <a:xfrm>
            <a:off x="3548257" y="4226095"/>
            <a:ext cx="335280" cy="369332"/>
          </a:xfrm>
          <a:prstGeom prst="rect">
            <a:avLst/>
          </a:prstGeom>
          <a:noFill/>
        </p:spPr>
        <p:txBody>
          <a:bodyPr wrap="square">
            <a:spAutoFit/>
          </a:bodyPr>
          <a:lstStyle/>
          <a:p>
            <a:pPr algn="ctr"/>
            <a:r>
              <a:rPr lang="en-NZ" sz="1800" b="1" dirty="0">
                <a:latin typeface="Arial" panose="020B0604020202020204" pitchFamily="34" charset="0"/>
                <a:cs typeface="Arial" panose="020B0604020202020204" pitchFamily="34" charset="0"/>
              </a:rPr>
              <a:t>*</a:t>
            </a:r>
            <a:endParaRPr lang="en-GB" dirty="0"/>
          </a:p>
        </p:txBody>
      </p:sp>
      <p:pic>
        <p:nvPicPr>
          <p:cNvPr id="2" name="Picture 1">
            <a:hlinkClick r:id="rId6" action="ppaction://hlinksldjump"/>
            <a:extLst>
              <a:ext uri="{FF2B5EF4-FFF2-40B4-BE49-F238E27FC236}">
                <a16:creationId xmlns:a16="http://schemas.microsoft.com/office/drawing/2014/main" id="{8B8A817B-47CE-73DE-4A05-2A38085FFC4D}"/>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41514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106179"/>
            <a:ext cx="10515600" cy="838947"/>
          </a:xfrm>
        </p:spPr>
        <p:txBody>
          <a:bodyPr>
            <a:noAutofit/>
          </a:bodyPr>
          <a:lstStyle/>
          <a:p>
            <a:r>
              <a:rPr lang="en-US" dirty="0">
                <a:latin typeface="Arial" panose="020B0604020202020204" pitchFamily="34" charset="0"/>
                <a:cs typeface="Arial" panose="020B0604020202020204" pitchFamily="34" charset="0"/>
              </a:rPr>
              <a:t>Futility criteria for TIPS placement in patients with refractory acute variceal bleeding: A </a:t>
            </a:r>
            <a:r>
              <a:rPr lang="en-GB" noProof="0" dirty="0" err="1">
                <a:latin typeface="Arial" panose="020B0604020202020204" pitchFamily="34" charset="0"/>
                <a:cs typeface="Arial" panose="020B0604020202020204" pitchFamily="34" charset="0"/>
              </a:rPr>
              <a:t>EuroTIPS</a:t>
            </a:r>
            <a:r>
              <a:rPr lang="en-US" dirty="0">
                <a:latin typeface="Arial" panose="020B0604020202020204" pitchFamily="34" charset="0"/>
                <a:cs typeface="Arial" panose="020B0604020202020204" pitchFamily="34" charset="0"/>
              </a:rPr>
              <a:t> study </a:t>
            </a:r>
          </a:p>
        </p:txBody>
      </p:sp>
      <p:sp>
        <p:nvSpPr>
          <p:cNvPr id="4" name="Text Placeholder 3">
            <a:extLst>
              <a:ext uri="{FF2B5EF4-FFF2-40B4-BE49-F238E27FC236}">
                <a16:creationId xmlns:a16="http://schemas.microsoft.com/office/drawing/2014/main" id="{0E379910-7241-E9FE-D014-C5DCF57240A8}"/>
              </a:ext>
            </a:extLst>
          </p:cNvPr>
          <p:cNvSpPr txBox="1">
            <a:spLocks/>
          </p:cNvSpPr>
          <p:nvPr/>
        </p:nvSpPr>
        <p:spPr>
          <a:xfrm>
            <a:off x="190499" y="63277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dirty="0"/>
            </a:br>
            <a:r>
              <a:rPr lang="en-US" sz="1100" dirty="0">
                <a:latin typeface="Arial" panose="020B0604020202020204" pitchFamily="34" charset="0"/>
                <a:cs typeface="Arial" panose="020B0604020202020204" pitchFamily="34" charset="0"/>
              </a:rPr>
              <a:t>*A clinical tool used to assess the prognosis of chronic liver disease, mainly cirrhosis patients.</a:t>
            </a:r>
            <a:br>
              <a:rPr lang="en-US" sz="1100" dirty="0">
                <a:latin typeface="Arial" panose="020B0604020202020204" pitchFamily="34" charset="0"/>
                <a:cs typeface="Arial" panose="020B0604020202020204" pitchFamily="34" charset="0"/>
              </a:rPr>
            </a:br>
            <a:r>
              <a:rPr lang="en-GB"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Especially if they are not a candidate for LT.</a:t>
            </a:r>
            <a:br>
              <a:rPr lang="en-US" sz="1100" dirty="0">
                <a:latin typeface="Arial" panose="020B0604020202020204" pitchFamily="34" charset="0"/>
                <a:cs typeface="Arial" panose="020B0604020202020204" pitchFamily="34" charset="0"/>
              </a:rPr>
            </a:br>
            <a:r>
              <a:rPr lang="en-US" sz="1100" dirty="0" err="1">
                <a:latin typeface="Arial" panose="020B0604020202020204" pitchFamily="34" charset="0"/>
                <a:cs typeface="Arial" panose="020B0604020202020204" pitchFamily="34" charset="0"/>
              </a:rPr>
              <a:t>Bouzbib</a:t>
            </a:r>
            <a:r>
              <a:rPr lang="en-GB" sz="1100" dirty="0">
                <a:solidFill>
                  <a:srgbClr val="004B87"/>
                </a:solidFill>
                <a:latin typeface="Arial" panose="020B0604020202020204" pitchFamily="34" charset="0"/>
                <a:cs typeface="Arial" panose="020B0604020202020204" pitchFamily="34" charset="0"/>
              </a:rPr>
              <a:t> C, et al. EASL 2026; OS-084.</a:t>
            </a:r>
          </a:p>
        </p:txBody>
      </p:sp>
      <p:sp>
        <p:nvSpPr>
          <p:cNvPr id="5" name="Content Placeholder 1">
            <a:extLst>
              <a:ext uri="{FF2B5EF4-FFF2-40B4-BE49-F238E27FC236}">
                <a16:creationId xmlns:a16="http://schemas.microsoft.com/office/drawing/2014/main" id="{4526AB2A-B7E3-FC97-B006-55DCC697FA4C}"/>
              </a:ext>
            </a:extLst>
          </p:cNvPr>
          <p:cNvSpPr txBox="1">
            <a:spLocks/>
          </p:cNvSpPr>
          <p:nvPr/>
        </p:nvSpPr>
        <p:spPr>
          <a:xfrm>
            <a:off x="425752" y="998071"/>
            <a:ext cx="4538177"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826B6A"/>
                </a:highlight>
                <a:latin typeface="Arial" panose="020B0604020202020204" pitchFamily="34" charset="0"/>
                <a:cs typeface="Arial" panose="020B0604020202020204" pitchFamily="34" charset="0"/>
              </a:rPr>
              <a:t>BACKGROUND &amp; AIM</a:t>
            </a:r>
            <a:endParaRPr lang="en-US" sz="2000" dirty="0">
              <a:highlight>
                <a:srgbClr val="826B6A"/>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In patients with cirrhosis and refractory acute variceal bleeding, salvage/rescue TIPS placement is associated with a 6-week mortality rate of 30–50%</a:t>
            </a:r>
          </a:p>
          <a:p>
            <a:pPr>
              <a:lnSpc>
                <a:spcPct val="100000"/>
              </a:lnSpc>
            </a:pPr>
            <a:r>
              <a:rPr lang="en-US" sz="1600" dirty="0">
                <a:latin typeface="Arial"/>
                <a:cs typeface="Arial"/>
              </a:rPr>
              <a:t>International guidelines question placing </a:t>
            </a:r>
            <a:br>
              <a:rPr lang="en-US" sz="1600" dirty="0">
                <a:latin typeface="Arial" panose="020B0604020202020204" pitchFamily="34" charset="0"/>
                <a:cs typeface="Arial" panose="020B0604020202020204" pitchFamily="34" charset="0"/>
              </a:rPr>
            </a:br>
            <a:r>
              <a:rPr lang="en-US" sz="1600" dirty="0">
                <a:latin typeface="Arial"/>
                <a:cs typeface="Arial"/>
              </a:rPr>
              <a:t>a TIPS in patients with a 6-week mortality </a:t>
            </a:r>
            <a:br>
              <a:rPr lang="en-US" sz="1600" dirty="0">
                <a:latin typeface="Arial" panose="020B0604020202020204" pitchFamily="34" charset="0"/>
                <a:cs typeface="Arial" panose="020B0604020202020204" pitchFamily="34" charset="0"/>
              </a:rPr>
            </a:br>
            <a:r>
              <a:rPr lang="en-US" sz="1600" dirty="0">
                <a:latin typeface="Arial"/>
                <a:cs typeface="Arial"/>
              </a:rPr>
              <a:t>risk &gt;90%</a:t>
            </a:r>
          </a:p>
          <a:p>
            <a:pPr marL="536575" indent="-273050">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This population includes patients with a Child-Pugh score* ≥14, lactate ≥12 mM, and/or a MELD score ≥30</a:t>
            </a:r>
            <a:r>
              <a:rPr lang="en-GB" sz="1600" baseline="30000" dirty="0">
                <a:latin typeface="Arial" panose="020B0604020202020204" pitchFamily="34" charset="0"/>
                <a:cs typeface="Arial" panose="020B0604020202020204" pitchFamily="34" charset="0"/>
              </a:rPr>
              <a:t>†</a:t>
            </a:r>
            <a:endParaRPr lang="en-US" sz="1600" baseline="30000" dirty="0">
              <a:latin typeface="Arial" panose="020B0604020202020204" pitchFamily="34" charset="0"/>
              <a:cs typeface="Arial" panose="020B0604020202020204" pitchFamily="34" charset="0"/>
            </a:endParaRPr>
          </a:p>
          <a:p>
            <a:pPr>
              <a:lnSpc>
                <a:spcPct val="100000"/>
              </a:lnSpc>
            </a:pPr>
            <a:r>
              <a:rPr lang="en-US" sz="1600" b="1" dirty="0">
                <a:latin typeface="Arial"/>
                <a:cs typeface="Arial"/>
              </a:rPr>
              <a:t>AIM: </a:t>
            </a:r>
          </a:p>
          <a:p>
            <a:pPr marL="536575" indent="-273050">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To validate futility criteria in a prospective multicentre European cohort</a:t>
            </a:r>
          </a:p>
          <a:p>
            <a:pPr marL="536575" indent="-273050">
              <a:lnSpc>
                <a:spcPct val="100000"/>
              </a:lnSpc>
              <a:spcBef>
                <a:spcPts val="500"/>
              </a:spcBef>
              <a:buFont typeface="Engravers MT" panose="02090707080505020304" pitchFamily="18" charset="0"/>
              <a:buChar char="–"/>
            </a:pPr>
            <a:r>
              <a:rPr lang="en-US" sz="1600" dirty="0">
                <a:latin typeface="Arial" panose="020B0604020202020204" pitchFamily="34" charset="0"/>
                <a:cs typeface="Arial" panose="020B0604020202020204" pitchFamily="34" charset="0"/>
              </a:rPr>
              <a:t>To develop and validate a futility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score for salvage TIPS placement in a retrospective cohort</a:t>
            </a:r>
          </a:p>
          <a:p>
            <a:pPr>
              <a:lnSpc>
                <a:spcPct val="100000"/>
              </a:lnSpc>
            </a:pPr>
            <a:endParaRPr lang="en-US" sz="1600" dirty="0"/>
          </a:p>
        </p:txBody>
      </p:sp>
      <p:cxnSp>
        <p:nvCxnSpPr>
          <p:cNvPr id="6" name="Straight Connector 5">
            <a:extLst>
              <a:ext uri="{FF2B5EF4-FFF2-40B4-BE49-F238E27FC236}">
                <a16:creationId xmlns:a16="http://schemas.microsoft.com/office/drawing/2014/main" id="{0E85F774-1F7B-C2F7-1776-44E2B0B560A7}"/>
              </a:ext>
            </a:extLst>
          </p:cNvPr>
          <p:cNvCxnSpPr>
            <a:cxnSpLocks/>
          </p:cNvCxnSpPr>
          <p:nvPr/>
        </p:nvCxnSpPr>
        <p:spPr>
          <a:xfrm>
            <a:off x="4963929"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3A3C95A7-C673-811E-858F-35A6FEC017EC}"/>
              </a:ext>
            </a:extLst>
          </p:cNvPr>
          <p:cNvSpPr txBox="1">
            <a:spLocks/>
          </p:cNvSpPr>
          <p:nvPr/>
        </p:nvSpPr>
        <p:spPr>
          <a:xfrm>
            <a:off x="5211854"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826B6A"/>
                </a:highlight>
                <a:latin typeface="Arial" panose="020B0604020202020204" pitchFamily="34" charset="0"/>
                <a:cs typeface="Arial" panose="020B0604020202020204" pitchFamily="34" charset="0"/>
              </a:rPr>
              <a:t>METHODS</a:t>
            </a:r>
          </a:p>
        </p:txBody>
      </p:sp>
      <p:sp>
        <p:nvSpPr>
          <p:cNvPr id="58" name="Rectangle 57">
            <a:extLst>
              <a:ext uri="{FF2B5EF4-FFF2-40B4-BE49-F238E27FC236}">
                <a16:creationId xmlns:a16="http://schemas.microsoft.com/office/drawing/2014/main" id="{F027E149-347C-F47C-EDEF-72F7833B1D4A}"/>
              </a:ext>
            </a:extLst>
          </p:cNvPr>
          <p:cNvSpPr/>
          <p:nvPr/>
        </p:nvSpPr>
        <p:spPr>
          <a:xfrm>
            <a:off x="6993747" y="1761370"/>
            <a:ext cx="3550077" cy="55671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a:rPr>
              <a:t>Ancillary multicentre study </a:t>
            </a:r>
            <a:br>
              <a:rPr lang="en-GB" sz="1400" b="1" dirty="0">
                <a:solidFill>
                  <a:schemeClr val="bg1"/>
                </a:solidFill>
                <a:latin typeface="Arial" panose="020B0604020202020204"/>
              </a:rPr>
            </a:br>
            <a:r>
              <a:rPr lang="en-GB" sz="1400" dirty="0">
                <a:solidFill>
                  <a:schemeClr val="bg1"/>
                </a:solidFill>
                <a:latin typeface="Arial" panose="020B0604020202020204"/>
              </a:rPr>
              <a:t>(</a:t>
            </a:r>
            <a:r>
              <a:rPr lang="en-GB" sz="1400" dirty="0" err="1">
                <a:solidFill>
                  <a:schemeClr val="bg1"/>
                </a:solidFill>
                <a:latin typeface="Arial" panose="020B0604020202020204"/>
              </a:rPr>
              <a:t>EuroTIPS</a:t>
            </a:r>
            <a:r>
              <a:rPr lang="en-GB" sz="1400" dirty="0">
                <a:solidFill>
                  <a:schemeClr val="bg1"/>
                </a:solidFill>
                <a:latin typeface="Arial" panose="020B0604020202020204"/>
              </a:rPr>
              <a:t> registry, 2020–2024)</a:t>
            </a:r>
            <a:endParaRPr lang="en-NZ" sz="1400" dirty="0"/>
          </a:p>
        </p:txBody>
      </p:sp>
      <p:sp>
        <p:nvSpPr>
          <p:cNvPr id="9" name="Rectangle 8">
            <a:extLst>
              <a:ext uri="{FF2B5EF4-FFF2-40B4-BE49-F238E27FC236}">
                <a16:creationId xmlns:a16="http://schemas.microsoft.com/office/drawing/2014/main" id="{5E681D81-BC1B-030B-26A7-15F346E64900}"/>
              </a:ext>
            </a:extLst>
          </p:cNvPr>
          <p:cNvSpPr/>
          <p:nvPr/>
        </p:nvSpPr>
        <p:spPr>
          <a:xfrm>
            <a:off x="8798706" y="2421246"/>
            <a:ext cx="3259142"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US" sz="1200" dirty="0">
                <a:solidFill>
                  <a:schemeClr val="tx2"/>
                </a:solidFill>
                <a:latin typeface="Arial" panose="020B0604020202020204"/>
              </a:rPr>
              <a:t>Patients treated with salvage/rescue </a:t>
            </a:r>
            <a:br>
              <a:rPr lang="en-US" sz="1200" dirty="0">
                <a:solidFill>
                  <a:schemeClr val="tx2"/>
                </a:solidFill>
                <a:latin typeface="Arial" panose="020B0604020202020204"/>
              </a:rPr>
            </a:br>
            <a:r>
              <a:rPr lang="en-US" sz="1200" dirty="0">
                <a:solidFill>
                  <a:schemeClr val="tx2"/>
                </a:solidFill>
                <a:latin typeface="Arial" panose="020B0604020202020204"/>
              </a:rPr>
              <a:t>TIPS in 19 </a:t>
            </a:r>
            <a:r>
              <a:rPr lang="en-US" sz="1200" dirty="0" err="1">
                <a:solidFill>
                  <a:schemeClr val="tx2"/>
                </a:solidFill>
                <a:latin typeface="Arial" panose="020B0604020202020204"/>
              </a:rPr>
              <a:t>centres</a:t>
            </a:r>
            <a:r>
              <a:rPr lang="en-US" sz="1200" dirty="0">
                <a:solidFill>
                  <a:schemeClr val="tx2"/>
                </a:solidFill>
                <a:latin typeface="Arial" panose="020B0604020202020204"/>
              </a:rPr>
              <a:t> across Europe </a:t>
            </a:r>
            <a:endParaRPr lang="en-US" sz="1200" b="1" dirty="0">
              <a:solidFill>
                <a:schemeClr val="tx2"/>
              </a:solidFill>
              <a:latin typeface="Arial" panose="020B0604020202020204"/>
            </a:endParaRPr>
          </a:p>
        </p:txBody>
      </p:sp>
      <p:sp>
        <p:nvSpPr>
          <p:cNvPr id="57" name="Oval 56">
            <a:extLst>
              <a:ext uri="{FF2B5EF4-FFF2-40B4-BE49-F238E27FC236}">
                <a16:creationId xmlns:a16="http://schemas.microsoft.com/office/drawing/2014/main" id="{17516191-F61A-E011-975D-14A4027EB4BF}"/>
              </a:ext>
            </a:extLst>
          </p:cNvPr>
          <p:cNvSpPr/>
          <p:nvPr/>
        </p:nvSpPr>
        <p:spPr>
          <a:xfrm>
            <a:off x="6510937" y="1643137"/>
            <a:ext cx="784361" cy="77623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60" name="Straight Arrow Connector 59">
            <a:extLst>
              <a:ext uri="{FF2B5EF4-FFF2-40B4-BE49-F238E27FC236}">
                <a16:creationId xmlns:a16="http://schemas.microsoft.com/office/drawing/2014/main" id="{83BDC32E-FD13-8AB6-6096-8E1BBC4B82B9}"/>
              </a:ext>
            </a:extLst>
          </p:cNvPr>
          <p:cNvCxnSpPr>
            <a:cxnSpLocks/>
            <a:stCxn id="58" idx="2"/>
            <a:endCxn id="76" idx="0"/>
          </p:cNvCxnSpPr>
          <p:nvPr/>
        </p:nvCxnSpPr>
        <p:spPr>
          <a:xfrm flipH="1">
            <a:off x="8768477" y="2318087"/>
            <a:ext cx="309" cy="65113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C3434E6F-8321-B169-5E8F-5CDCBCB5F195}"/>
              </a:ext>
            </a:extLst>
          </p:cNvPr>
          <p:cNvSpPr/>
          <p:nvPr/>
        </p:nvSpPr>
        <p:spPr>
          <a:xfrm flipH="1">
            <a:off x="7926442" y="2969223"/>
            <a:ext cx="1684071" cy="527600"/>
          </a:xfrm>
          <a:prstGeom prst="rect">
            <a:avLst/>
          </a:prstGeom>
          <a:solidFill>
            <a:schemeClr val="accent5">
              <a:lumMod val="40000"/>
              <a:lumOff val="6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sz="1300" b="1" dirty="0">
                <a:solidFill>
                  <a:schemeClr val="accent1"/>
                </a:solidFill>
                <a:latin typeface="Arial" panose="020B0604020202020204"/>
              </a:rPr>
              <a:t>Liver cirrhosis</a:t>
            </a:r>
          </a:p>
          <a:p>
            <a:pPr marR="0" lvl="0" algn="ctr" defTabSz="914400" rtl="0" eaLnBrk="1" fontAlgn="auto" latinLnBrk="0" hangingPunct="1">
              <a:lnSpc>
                <a:spcPct val="100000"/>
              </a:lnSpc>
              <a:spcBef>
                <a:spcPts val="0"/>
              </a:spcBef>
              <a:spcAft>
                <a:spcPts val="0"/>
              </a:spcAft>
              <a:buClrTx/>
              <a:buSzTx/>
              <a:tabLst/>
              <a:defRPr/>
            </a:pPr>
            <a:r>
              <a:rPr lang="en-US" sz="1300" dirty="0">
                <a:solidFill>
                  <a:schemeClr val="accent1"/>
                </a:solidFill>
                <a:latin typeface="Arial" panose="020B0604020202020204"/>
              </a:rPr>
              <a:t>(n=177) </a:t>
            </a:r>
          </a:p>
        </p:txBody>
      </p:sp>
      <p:sp>
        <p:nvSpPr>
          <p:cNvPr id="95" name="Oval 94">
            <a:extLst>
              <a:ext uri="{FF2B5EF4-FFF2-40B4-BE49-F238E27FC236}">
                <a16:creationId xmlns:a16="http://schemas.microsoft.com/office/drawing/2014/main" id="{94A5049D-E951-91BC-FE95-C548C940FF28}"/>
              </a:ext>
            </a:extLst>
          </p:cNvPr>
          <p:cNvSpPr/>
          <p:nvPr/>
        </p:nvSpPr>
        <p:spPr>
          <a:xfrm>
            <a:off x="7469166" y="2915699"/>
            <a:ext cx="658212" cy="65138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86" name="Group 85">
            <a:extLst>
              <a:ext uri="{FF2B5EF4-FFF2-40B4-BE49-F238E27FC236}">
                <a16:creationId xmlns:a16="http://schemas.microsoft.com/office/drawing/2014/main" id="{68235E33-BC3D-F47B-D880-90754D44898F}"/>
              </a:ext>
            </a:extLst>
          </p:cNvPr>
          <p:cNvGrpSpPr/>
          <p:nvPr/>
        </p:nvGrpSpPr>
        <p:grpSpPr>
          <a:xfrm>
            <a:off x="7597002" y="3066231"/>
            <a:ext cx="460719" cy="370869"/>
            <a:chOff x="6676480" y="3913730"/>
            <a:chExt cx="886568" cy="603248"/>
          </a:xfrm>
        </p:grpSpPr>
        <p:sp>
          <p:nvSpPr>
            <p:cNvPr id="80" name="Freeform: Shape 79">
              <a:extLst>
                <a:ext uri="{FF2B5EF4-FFF2-40B4-BE49-F238E27FC236}">
                  <a16:creationId xmlns:a16="http://schemas.microsoft.com/office/drawing/2014/main" id="{846E7F9E-E7C0-5EF2-BA88-065F538C258B}"/>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accent5"/>
            </a:solidFill>
            <a:ln w="818" cap="flat">
              <a:solidFill>
                <a:schemeClr val="accent5">
                  <a:lumMod val="40000"/>
                  <a:lumOff val="60000"/>
                </a:schemeClr>
              </a:solidFill>
              <a:prstDash val="solid"/>
              <a:miter/>
            </a:ln>
          </p:spPr>
          <p:txBody>
            <a:bodyPr/>
            <a:lstStyle/>
            <a:p>
              <a:endParaRPr lang="en-NZ"/>
            </a:p>
          </p:txBody>
        </p:sp>
        <p:sp>
          <p:nvSpPr>
            <p:cNvPr id="81" name="Freeform: Shape 80">
              <a:extLst>
                <a:ext uri="{FF2B5EF4-FFF2-40B4-BE49-F238E27FC236}">
                  <a16:creationId xmlns:a16="http://schemas.microsoft.com/office/drawing/2014/main" id="{FD8FD94B-B84F-6DB1-DF46-8302991A7376}"/>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accent5"/>
            </a:solidFill>
            <a:ln w="818" cap="flat">
              <a:noFill/>
              <a:prstDash val="solid"/>
              <a:miter/>
            </a:ln>
          </p:spPr>
          <p:txBody>
            <a:bodyPr/>
            <a:lstStyle/>
            <a:p>
              <a:endParaRPr lang="en-NZ"/>
            </a:p>
          </p:txBody>
        </p:sp>
        <p:sp>
          <p:nvSpPr>
            <p:cNvPr id="82" name="Freeform: Shape 81">
              <a:extLst>
                <a:ext uri="{FF2B5EF4-FFF2-40B4-BE49-F238E27FC236}">
                  <a16:creationId xmlns:a16="http://schemas.microsoft.com/office/drawing/2014/main" id="{E684340A-B29C-393E-51BA-C8A53196BAB8}"/>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5">
                <a:lumMod val="40000"/>
                <a:lumOff val="60000"/>
              </a:schemeClr>
            </a:solidFill>
            <a:ln w="818" cap="flat">
              <a:noFill/>
              <a:prstDash val="solid"/>
              <a:miter/>
            </a:ln>
          </p:spPr>
          <p:txBody>
            <a:bodyPr/>
            <a:lstStyle/>
            <a:p>
              <a:endParaRPr lang="en-NZ"/>
            </a:p>
          </p:txBody>
        </p:sp>
        <p:sp>
          <p:nvSpPr>
            <p:cNvPr id="83" name="Freeform: Shape 82">
              <a:extLst>
                <a:ext uri="{FF2B5EF4-FFF2-40B4-BE49-F238E27FC236}">
                  <a16:creationId xmlns:a16="http://schemas.microsoft.com/office/drawing/2014/main" id="{69515FB0-B90F-710F-FD0A-2ECB1DA65F05}"/>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accent5"/>
            </a:solidFill>
            <a:ln w="818" cap="flat">
              <a:noFill/>
              <a:prstDash val="solid"/>
              <a:miter/>
            </a:ln>
          </p:spPr>
          <p:txBody>
            <a:bodyPr/>
            <a:lstStyle/>
            <a:p>
              <a:endParaRPr lang="en-NZ"/>
            </a:p>
          </p:txBody>
        </p:sp>
        <p:sp>
          <p:nvSpPr>
            <p:cNvPr id="84" name="Freeform: Shape 83">
              <a:extLst>
                <a:ext uri="{FF2B5EF4-FFF2-40B4-BE49-F238E27FC236}">
                  <a16:creationId xmlns:a16="http://schemas.microsoft.com/office/drawing/2014/main" id="{376417CE-E555-E51D-C35A-9C269E05F256}"/>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5">
                <a:lumMod val="40000"/>
                <a:lumOff val="60000"/>
              </a:schemeClr>
            </a:solidFill>
            <a:ln w="818" cap="flat">
              <a:noFill/>
              <a:prstDash val="solid"/>
              <a:miter/>
            </a:ln>
          </p:spPr>
          <p:txBody>
            <a:bodyPr/>
            <a:lstStyle/>
            <a:p>
              <a:endParaRPr lang="en-NZ"/>
            </a:p>
          </p:txBody>
        </p:sp>
      </p:grpSp>
      <p:cxnSp>
        <p:nvCxnSpPr>
          <p:cNvPr id="99" name="Connector: Elbow 98">
            <a:extLst>
              <a:ext uri="{FF2B5EF4-FFF2-40B4-BE49-F238E27FC236}">
                <a16:creationId xmlns:a16="http://schemas.microsoft.com/office/drawing/2014/main" id="{24FE819B-4C02-1C8E-F42C-5726B3F11047}"/>
              </a:ext>
            </a:extLst>
          </p:cNvPr>
          <p:cNvCxnSpPr>
            <a:cxnSpLocks/>
            <a:stCxn id="76" idx="2"/>
            <a:endCxn id="8" idx="2"/>
          </p:cNvCxnSpPr>
          <p:nvPr/>
        </p:nvCxnSpPr>
        <p:spPr>
          <a:xfrm rot="5400000">
            <a:off x="6984905" y="2318241"/>
            <a:ext cx="604990" cy="2962154"/>
          </a:xfrm>
          <a:prstGeom prst="bentConnector4">
            <a:avLst>
              <a:gd name="adj1" fmla="val 36254"/>
              <a:gd name="adj2" fmla="val 107717"/>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Arrow: Pentagon 2">
            <a:extLst>
              <a:ext uri="{FF2B5EF4-FFF2-40B4-BE49-F238E27FC236}">
                <a16:creationId xmlns:a16="http://schemas.microsoft.com/office/drawing/2014/main" id="{A18E246E-CC71-DFA0-C848-ECF7F47BB556}"/>
              </a:ext>
            </a:extLst>
          </p:cNvPr>
          <p:cNvSpPr/>
          <p:nvPr/>
        </p:nvSpPr>
        <p:spPr>
          <a:xfrm>
            <a:off x="6018028" y="3960912"/>
            <a:ext cx="5711799" cy="247473"/>
          </a:xfrm>
          <a:prstGeom prst="homePlate">
            <a:avLst>
              <a:gd name="adj" fmla="val 45878"/>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ea typeface="+mn-ea"/>
              <a:cs typeface="+mn-cs"/>
            </a:endParaRPr>
          </a:p>
        </p:txBody>
      </p:sp>
      <p:sp>
        <p:nvSpPr>
          <p:cNvPr id="8" name="Oval 7">
            <a:extLst>
              <a:ext uri="{FF2B5EF4-FFF2-40B4-BE49-F238E27FC236}">
                <a16:creationId xmlns:a16="http://schemas.microsoft.com/office/drawing/2014/main" id="{6C75DEC0-4E9A-A730-37C3-DAC4C9837924}"/>
              </a:ext>
            </a:extLst>
          </p:cNvPr>
          <p:cNvSpPr/>
          <p:nvPr/>
        </p:nvSpPr>
        <p:spPr>
          <a:xfrm>
            <a:off x="5806323" y="3935489"/>
            <a:ext cx="332648" cy="332648"/>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1</a:t>
            </a:r>
            <a:endParaRPr kumimoji="0" lang="en-NZ" sz="13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42257F56-4CD8-EB0C-EEA5-EDF4084A2F30}"/>
              </a:ext>
            </a:extLst>
          </p:cNvPr>
          <p:cNvSpPr/>
          <p:nvPr/>
        </p:nvSpPr>
        <p:spPr>
          <a:xfrm>
            <a:off x="7863388" y="3935489"/>
            <a:ext cx="332648" cy="332648"/>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accent5"/>
                </a:solidFill>
                <a:latin typeface="Arial" panose="020B0604020202020204" pitchFamily="34" charset="0"/>
                <a:cs typeface="Arial" panose="020B0604020202020204" pitchFamily="34" charset="0"/>
              </a:rPr>
              <a:t>6</a:t>
            </a:r>
            <a:endParaRPr kumimoji="0" lang="en-NZ" sz="13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FCF8B47-E0DA-E161-F86B-7EFC9B00A3E1}"/>
              </a:ext>
            </a:extLst>
          </p:cNvPr>
          <p:cNvSpPr/>
          <p:nvPr/>
        </p:nvSpPr>
        <p:spPr>
          <a:xfrm>
            <a:off x="5581796" y="4248883"/>
            <a:ext cx="672288" cy="2238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rPr>
              <a:t>Month</a:t>
            </a:r>
          </a:p>
        </p:txBody>
      </p:sp>
      <p:sp>
        <p:nvSpPr>
          <p:cNvPr id="12" name="Oval 11">
            <a:extLst>
              <a:ext uri="{FF2B5EF4-FFF2-40B4-BE49-F238E27FC236}">
                <a16:creationId xmlns:a16="http://schemas.microsoft.com/office/drawing/2014/main" id="{C3617B96-660C-FE53-D780-385274BC4704}"/>
              </a:ext>
            </a:extLst>
          </p:cNvPr>
          <p:cNvSpPr/>
          <p:nvPr/>
        </p:nvSpPr>
        <p:spPr>
          <a:xfrm>
            <a:off x="10089894" y="3925978"/>
            <a:ext cx="332648" cy="332648"/>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accent5"/>
                </a:solidFill>
                <a:latin typeface="Arial" panose="020B0604020202020204" pitchFamily="34" charset="0"/>
                <a:cs typeface="Arial" panose="020B0604020202020204" pitchFamily="34" charset="0"/>
              </a:rPr>
              <a:t>12</a:t>
            </a:r>
            <a:endParaRPr kumimoji="0" lang="en-NZ" sz="13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954B0714-D661-3A50-C5C7-394C37206FC2}"/>
              </a:ext>
            </a:extLst>
          </p:cNvPr>
          <p:cNvSpPr/>
          <p:nvPr/>
        </p:nvSpPr>
        <p:spPr>
          <a:xfrm>
            <a:off x="6749480" y="3935489"/>
            <a:ext cx="332648" cy="332648"/>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accent5"/>
                </a:solidFill>
                <a:latin typeface="Arial" panose="020B0604020202020204" pitchFamily="34" charset="0"/>
                <a:cs typeface="Arial" panose="020B0604020202020204" pitchFamily="34" charset="0"/>
              </a:rPr>
              <a:t>3</a:t>
            </a:r>
            <a:endParaRPr kumimoji="0" lang="en-NZ" sz="13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4047FFAE-9D9A-B375-F7E1-DAFDA40C3D2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20660" y="1720366"/>
            <a:ext cx="619618" cy="619618"/>
          </a:xfrm>
          <a:prstGeom prst="rect">
            <a:avLst/>
          </a:prstGeom>
        </p:spPr>
      </p:pic>
      <p:sp>
        <p:nvSpPr>
          <p:cNvPr id="22" name="Oval 21">
            <a:extLst>
              <a:ext uri="{FF2B5EF4-FFF2-40B4-BE49-F238E27FC236}">
                <a16:creationId xmlns:a16="http://schemas.microsoft.com/office/drawing/2014/main" id="{7EB8F15E-D081-B67A-1A0E-82C14134C745}"/>
              </a:ext>
            </a:extLst>
          </p:cNvPr>
          <p:cNvSpPr/>
          <p:nvPr/>
        </p:nvSpPr>
        <p:spPr>
          <a:xfrm>
            <a:off x="8977296" y="3942123"/>
            <a:ext cx="332648" cy="332648"/>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9</a:t>
            </a:r>
            <a:endParaRPr kumimoji="0" lang="en-NZ" sz="13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AD6A432-231C-1EFE-23E4-CECB0DD089B9}"/>
              </a:ext>
            </a:extLst>
          </p:cNvPr>
          <p:cNvSpPr/>
          <p:nvPr/>
        </p:nvSpPr>
        <p:spPr>
          <a:xfrm>
            <a:off x="6400523" y="3335249"/>
            <a:ext cx="943927"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US" sz="1200" dirty="0">
                <a:solidFill>
                  <a:schemeClr val="tx2"/>
                </a:solidFill>
                <a:latin typeface="Arial" panose="020B0604020202020204"/>
              </a:rPr>
              <a:t>Follow-up</a:t>
            </a:r>
            <a:endParaRPr lang="en-US" sz="1200" b="1" dirty="0">
              <a:solidFill>
                <a:schemeClr val="tx2"/>
              </a:solidFill>
              <a:latin typeface="Arial" panose="020B0604020202020204"/>
            </a:endParaRPr>
          </a:p>
        </p:txBody>
      </p:sp>
      <p:sp>
        <p:nvSpPr>
          <p:cNvPr id="25" name="Rectangle 24">
            <a:extLst>
              <a:ext uri="{FF2B5EF4-FFF2-40B4-BE49-F238E27FC236}">
                <a16:creationId xmlns:a16="http://schemas.microsoft.com/office/drawing/2014/main" id="{0D3B57A9-F8D7-E369-4AF2-0CFD1B52F7DD}"/>
              </a:ext>
            </a:extLst>
          </p:cNvPr>
          <p:cNvSpPr/>
          <p:nvPr/>
        </p:nvSpPr>
        <p:spPr>
          <a:xfrm>
            <a:off x="10325799" y="3968956"/>
            <a:ext cx="1307285" cy="2238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Wingdings 2" panose="05020102010507070707" pitchFamily="18" charset="2"/>
              </a:rPr>
              <a:t>Or until death or LT</a:t>
            </a:r>
          </a:p>
        </p:txBody>
      </p:sp>
      <p:cxnSp>
        <p:nvCxnSpPr>
          <p:cNvPr id="27" name="Connector: Elbow 26">
            <a:extLst>
              <a:ext uri="{FF2B5EF4-FFF2-40B4-BE49-F238E27FC236}">
                <a16:creationId xmlns:a16="http://schemas.microsoft.com/office/drawing/2014/main" id="{42D751E5-5011-DC30-7A19-8622369DDDA7}"/>
              </a:ext>
            </a:extLst>
          </p:cNvPr>
          <p:cNvCxnSpPr>
            <a:cxnSpLocks/>
            <a:stCxn id="3" idx="3"/>
            <a:endCxn id="37" idx="0"/>
          </p:cNvCxnSpPr>
          <p:nvPr/>
        </p:nvCxnSpPr>
        <p:spPr>
          <a:xfrm flipH="1">
            <a:off x="8737691" y="4084649"/>
            <a:ext cx="2992136" cy="872291"/>
          </a:xfrm>
          <a:prstGeom prst="bentConnector4">
            <a:avLst>
              <a:gd name="adj1" fmla="val -7640"/>
              <a:gd name="adj2" fmla="val 57093"/>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5D7A646B-77B0-2AF7-2043-B80204BEDF4F}"/>
              </a:ext>
            </a:extLst>
          </p:cNvPr>
          <p:cNvGrpSpPr/>
          <p:nvPr/>
        </p:nvGrpSpPr>
        <p:grpSpPr>
          <a:xfrm>
            <a:off x="6138971" y="4903774"/>
            <a:ext cx="4933631" cy="672288"/>
            <a:chOff x="5637457" y="4815101"/>
            <a:chExt cx="4933631" cy="672288"/>
          </a:xfrm>
        </p:grpSpPr>
        <p:sp>
          <p:nvSpPr>
            <p:cNvPr id="37" name="Rectangle 36">
              <a:extLst>
                <a:ext uri="{FF2B5EF4-FFF2-40B4-BE49-F238E27FC236}">
                  <a16:creationId xmlns:a16="http://schemas.microsoft.com/office/drawing/2014/main" id="{5E6FC19E-9A17-DA7C-41AE-92990F451BB5}"/>
                </a:ext>
              </a:extLst>
            </p:cNvPr>
            <p:cNvSpPr/>
            <p:nvPr/>
          </p:nvSpPr>
          <p:spPr>
            <a:xfrm>
              <a:off x="5901266" y="4868267"/>
              <a:ext cx="4669822" cy="572428"/>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endpoint: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42-day mortality </a:t>
              </a:r>
              <a:b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b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(LT as a competing event)</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 </a:t>
              </a:r>
              <a:endPar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47F89243-6DB7-6240-673E-5E3123EA9E4C}"/>
                </a:ext>
              </a:extLst>
            </p:cNvPr>
            <p:cNvSpPr/>
            <p:nvPr/>
          </p:nvSpPr>
          <p:spPr>
            <a:xfrm>
              <a:off x="5637457" y="4815101"/>
              <a:ext cx="672288" cy="67228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59" name="Graphic 58">
            <a:extLst>
              <a:ext uri="{FF2B5EF4-FFF2-40B4-BE49-F238E27FC236}">
                <a16:creationId xmlns:a16="http://schemas.microsoft.com/office/drawing/2014/main" id="{980B160B-A9F3-013E-0E8A-CF29B47B89F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41916" y="4999794"/>
            <a:ext cx="452438" cy="452438"/>
          </a:xfrm>
          <a:prstGeom prst="rect">
            <a:avLst/>
          </a:prstGeom>
        </p:spPr>
      </p:pic>
      <p:pic>
        <p:nvPicPr>
          <p:cNvPr id="16" name="Picture 15">
            <a:hlinkClick r:id="rId5" action="ppaction://hlinksldjump"/>
            <a:extLst>
              <a:ext uri="{FF2B5EF4-FFF2-40B4-BE49-F238E27FC236}">
                <a16:creationId xmlns:a16="http://schemas.microsoft.com/office/drawing/2014/main" id="{E588B667-AB2E-9683-9DE9-A37E993F4819}"/>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771205495"/>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st of EASL Congress 2026 slide deck - Basic Science" id="{531B0557-C6FE-4AAA-B2D3-0A2DA4A70690}" vid="{EF6ED67D-3892-49CD-B833-B700A3CF3A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b561b17f7c21f93afa062037f26231d">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6c0f4c0e66902de7cd30dab334f64cac"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axCatchAll xmlns="4222ee06-a7a1-4582-887c-e371f583a6cc" xsi:nil="true"/>
    <lcf76f155ced4ddcb4097134ff3c332f xmlns="a2d59425-1cce-4a4f-9336-2a5f75205b93">
      <Terms xmlns="http://schemas.microsoft.com/office/infopath/2007/PartnerControls"/>
    </lcf76f155ced4ddcb4097134ff3c332f>
    <Test xmlns="a2d59425-1cce-4a4f-9336-2a5f75205b9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108703-7F57-4374-B5CC-2AF762E48D78}"/>
</file>

<file path=customXml/itemProps2.xml><?xml version="1.0" encoding="utf-8"?>
<ds:datastoreItem xmlns:ds="http://schemas.openxmlformats.org/officeDocument/2006/customXml" ds:itemID="{939A2E0B-04AD-4E58-9FDD-31B5B5A55E1D}">
  <ds:schemaRefs>
    <ds:schemaRef ds:uri="http://schemas.microsoft.com/office/2006/metadata/properties"/>
    <ds:schemaRef ds:uri="http://schemas.microsoft.com/office/infopath/2007/PartnerControls"/>
    <ds:schemaRef ds:uri="4222ee06-a7a1-4582-887c-e371f583a6cc"/>
    <ds:schemaRef ds:uri="a2d59425-1cce-4a4f-9336-2a5f75205b93"/>
    <ds:schemaRef ds:uri="e07dbf77-e1aa-43f5-ad2d-f2c388585f24"/>
    <ds:schemaRef ds:uri="544159a2-a4f6-44a7-a8f4-79f07ee0b71a"/>
  </ds:schemaRefs>
</ds:datastoreItem>
</file>

<file path=customXml/itemProps3.xml><?xml version="1.0" encoding="utf-8"?>
<ds:datastoreItem xmlns:ds="http://schemas.openxmlformats.org/officeDocument/2006/customXml" ds:itemID="{2FC79616-789B-4623-BD39-5F23410887FD}">
  <ds:schemaRefs>
    <ds:schemaRef ds:uri="http://schemas.microsoft.com/sharepoint/v3/contenttype/forms"/>
  </ds:schemaRefs>
</ds:datastoreItem>
</file>

<file path=docMetadata/LabelInfo.xml><?xml version="1.0" encoding="utf-8"?>
<clbl:labelList xmlns:clbl="http://schemas.microsoft.com/office/2020/mipLabelMetadata">
  <clbl:label id="{daab1027-8f87-431c-a71c-724abb67cd7b}" enabled="0" method="" siteId="{daab1027-8f87-431c-a71c-724abb67cd7b}" removed="1"/>
</clbl:labelList>
</file>

<file path=docProps/app.xml><?xml version="1.0" encoding="utf-8"?>
<Properties xmlns="http://schemas.openxmlformats.org/officeDocument/2006/extended-properties" xmlns:vt="http://schemas.openxmlformats.org/officeDocument/2006/docPropsVTypes">
  <Template>Best of EASL Congress 2026 slide deck - Cirrhosis and complications</Template>
  <TotalTime>0</TotalTime>
  <Words>24433</Words>
  <Application>Microsoft Office PowerPoint</Application>
  <PresentationFormat>Widescreen</PresentationFormat>
  <Paragraphs>1135</Paragraphs>
  <Slides>32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Calibri</vt:lpstr>
      <vt:lpstr>Engravers MT</vt:lpstr>
      <vt:lpstr>HelveticaNeueLT Pro 55 Roman</vt:lpstr>
      <vt:lpstr>Office Theme</vt:lpstr>
      <vt:lpstr>PowerPoint Presentation</vt:lpstr>
      <vt:lpstr>About these slides </vt:lpstr>
      <vt:lpstr>Contents</vt:lpstr>
      <vt:lpstr>Contents</vt:lpstr>
      <vt:lpstr>Contents</vt:lpstr>
      <vt:lpstr>Portal hypertension (cirrhosis and non-cirrhosis)</vt:lpstr>
      <vt:lpstr>Post-TIPS recompensation is achievable and associated with excellent survival: EuroTIPS-German cirrhosis study group multicentre study </vt:lpstr>
      <vt:lpstr>Post-TIPS recompensation is achievable and associated with excellent survival: EuroTIPS-German cirrhosis study group multicentre study </vt:lpstr>
      <vt:lpstr>Futility criteria for TIPS placement in patients with refractory acute variceal bleeding: A EuroTIPS study </vt:lpstr>
      <vt:lpstr>Futility criteria for TIPS placement in patients with refractory acute variceal bleeding: A EuroTIPS study </vt:lpstr>
      <vt:lpstr>ACLF and critical illness</vt:lpstr>
      <vt:lpstr>Development of new criteria for response to plasma volume expansion at  24 hours in patients with cirrhosis and AKI</vt:lpstr>
      <vt:lpstr>Development of new criteria for response to plasma volume expansion at  24 hours in patients with cirrhosis and AKI</vt:lpstr>
      <vt:lpstr>Impact of apixaban on hepatic decompensation in cirrhosis (ApiHep):  A randomized controlled trial </vt:lpstr>
      <vt:lpstr>Impact of apixaban on hepatic decompensation in cirrhosis (ApiHep):  A randomized controlled trial </vt:lpstr>
      <vt:lpstr>Longitudinal trajectories of IL-6 and vWF predict clinical outcomes in advanced chronic liver disease independent of liver function </vt:lpstr>
      <vt:lpstr>Longitudinal trajectories of IL-6 and vWF predict clinical outcomes in advanced chronic liver disease independent of liver function </vt:lpstr>
      <vt:lpstr>Experimental and pathophysiology</vt:lpstr>
      <vt:lpstr>A genome-wide association study identifies SUSD1 as a risk locus for renal impairment in decompensated cirrhosis </vt:lpstr>
      <vt:lpstr>A genome-wide association study identifies SUSD1 as a risk locus for renal impairment in decompensated cirrhosis </vt:lpstr>
      <vt:lpstr>The modified Hepatic Encephalopathy Staging Tool has significantly greater diagnostic consistency, prognostic performance, and clinical impact versus the West Haven criteria </vt:lpstr>
      <vt:lpstr>The modified Hepatic Encephalopathy Staging Tool has significantly greater diagnostic consistency, prognostic performance, and clinical impact versus the West Haven criteria </vt:lpstr>
      <vt:lpstr>Public health  except viral hepatitis</vt:lpstr>
      <vt:lpstr>Mapping the risk of liver cirrhosis by occupational groups in Sweden:  A population-based case-control study </vt:lpstr>
      <vt:lpstr>Mapping the risk of liver cirrhosis by occupational groups in Sweden:  A population-based case-control study </vt:lpstr>
      <vt:lpstr>Late breaker </vt:lpstr>
      <vt:lpstr>Plasma exchange with albumin 5% significantly increases 90-day OS  in acute-on-chronic liver failure: Topline results of the APACHE trial</vt:lpstr>
      <vt:lpstr>Plasma exchange with albumin 5% significantly increases 90-day OS  in acute-on-chronic liver failure: Topline results of the APACHE trial</vt:lpstr>
      <vt:lpstr>A global Delphi consensus to define chronic liver disease severity: Replacing cirrhosis with a stage-based model</vt:lpstr>
      <vt:lpstr>A global Delphi consensus to define chronic liver disease severity: Replacing cirrhosis with a stage-based model</vt:lpstr>
      <vt:lpstr>ROTEM-guided transfusion strategy vs conventional management in difficult-to-treat AVB in ACLF: A randomized controlled trial</vt:lpstr>
      <vt:lpstr>ROTEM-guided transfusion strategy vs conventional management in difficult-to-treat AVB in ACLF: A randomized controlled trial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Suah Lee</dc:creator>
  <cp:lastModifiedBy>Elinam Gayi</cp:lastModifiedBy>
  <cp:revision>29</cp:revision>
  <dcterms:created xsi:type="dcterms:W3CDTF">2026-05-14T10:13:46Z</dcterms:created>
  <dcterms:modified xsi:type="dcterms:W3CDTF">2026-05-20T12:49:45Z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