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60" r:id="rId5"/>
    <p:sldId id="258" r:id="rId6"/>
    <p:sldId id="294" r:id="rId7"/>
    <p:sldId id="295" r:id="rId8"/>
    <p:sldId id="296" r:id="rId9"/>
    <p:sldId id="257" r:id="rId10"/>
    <p:sldId id="367" r:id="rId11"/>
    <p:sldId id="364" r:id="rId12"/>
    <p:sldId id="298" r:id="rId13"/>
    <p:sldId id="361" r:id="rId14"/>
    <p:sldId id="368" r:id="rId15"/>
    <p:sldId id="369" r:id="rId16"/>
    <p:sldId id="362" r:id="rId17"/>
    <p:sldId id="299" r:id="rId18"/>
    <p:sldId id="370" r:id="rId19"/>
    <p:sldId id="371" r:id="rId20"/>
    <p:sldId id="372" r:id="rId21"/>
    <p:sldId id="373" r:id="rId22"/>
    <p:sldId id="300" r:id="rId23"/>
    <p:sldId id="374" r:id="rId24"/>
    <p:sldId id="375" r:id="rId25"/>
    <p:sldId id="301" r:id="rId26"/>
    <p:sldId id="376" r:id="rId27"/>
    <p:sldId id="377" r:id="rId28"/>
    <p:sldId id="303" r:id="rId29"/>
    <p:sldId id="331" r:id="rId30"/>
    <p:sldId id="360" r:id="rId31"/>
    <p:sldId id="302" r:id="rId32"/>
    <p:sldId id="378" r:id="rId33"/>
    <p:sldId id="3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D642D5-1913-4474-AED9-4F015EE2FC61}">
          <p14:sldIdLst>
            <p14:sldId id="260"/>
            <p14:sldId id="258"/>
            <p14:sldId id="294"/>
            <p14:sldId id="295"/>
            <p14:sldId id="296"/>
            <p14:sldId id="257"/>
            <p14:sldId id="367"/>
            <p14:sldId id="364"/>
            <p14:sldId id="298"/>
            <p14:sldId id="361"/>
            <p14:sldId id="368"/>
            <p14:sldId id="369"/>
            <p14:sldId id="362"/>
            <p14:sldId id="299"/>
            <p14:sldId id="370"/>
            <p14:sldId id="371"/>
            <p14:sldId id="372"/>
            <p14:sldId id="373"/>
            <p14:sldId id="300"/>
            <p14:sldId id="374"/>
            <p14:sldId id="375"/>
            <p14:sldId id="301"/>
            <p14:sldId id="376"/>
            <p14:sldId id="377"/>
            <p14:sldId id="303"/>
            <p14:sldId id="331"/>
            <p14:sldId id="360"/>
            <p14:sldId id="302"/>
            <p14:sldId id="378"/>
            <p14:sldId id="379"/>
          </p14:sldIdLst>
        </p14:section>
        <p14:section name="Default Section" id="{FFEBF570-2E15-49AA-BAEE-BD02F9A9DBB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B520F-478A-7925-2A40-F35E7B992C81}" name="Suah Lee" initials="SL" userId="S::Suah@rise-scientific.com::61a48b89-9040-4037-a2c8-29105684fa84" providerId="AD"/>
  <p188:author id="{78ECF00F-7410-B733-A71A-A2D0718B3728}" name="Natasha Curry" initials="NC" userId="S::natasha@medicomm.co.za::118af86a-014e-43a9-9b26-b32d280d57bc" providerId="AD"/>
  <p188:author id="{BD37052F-E485-15BD-1499-765761EE4C95}" name="Jamil Bacha" initials="JB" userId="S::jamil@rise-scientific.com::1b12df93-8345-41b4-9dbb-6495ec6766bf" providerId="AD"/>
  <p188:author id="{9A754552-0B71-3F15-3B0C-EC433E05F48A}" name="Oksana Birch" initials="OB" userId="S::oksana@rise-scientific.com::647164c5-b68f-49b4-974d-ba6a17468391" providerId="AD"/>
  <p188:author id="{9FB7C16E-C369-13A0-C82A-86F9A04733A0}" name="Alice Zundo" initials="AZ" userId="S::Alice@rise-scientific.com::4fe561fc-d601-44bc-afac-b413558c3403" providerId="AD"/>
  <p188:author id="{CBB8B7F4-55B6-A810-BD06-AD512AEFE794}" name="lauraanne.liebig@mdc-berlin.de" initials="la" userId="S::urn:spo:guest#lauraanne.liebig@mdc-berlin.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2E7"/>
    <a:srgbClr val="003057"/>
    <a:srgbClr val="98D9F0"/>
    <a:srgbClr val="00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81607-1201-4946-AE9E-06B243E26EC5}" v="3" dt="2026-05-21T23:15:35.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40" autoAdjust="0"/>
    <p:restoredTop sz="62626" autoAdjust="0"/>
  </p:normalViewPr>
  <p:slideViewPr>
    <p:cSldViewPr snapToGrid="0">
      <p:cViewPr varScale="1">
        <p:scale>
          <a:sx n="65" d="100"/>
          <a:sy n="65" d="100"/>
        </p:scale>
        <p:origin x="266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a:t>
            </a:fld>
            <a:endParaRPr lang="en-US"/>
          </a:p>
        </p:txBody>
      </p:sp>
    </p:spTree>
    <p:extLst>
      <p:ext uri="{BB962C8B-B14F-4D97-AF65-F5344CB8AC3E}">
        <p14:creationId xmlns:p14="http://schemas.microsoft.com/office/powerpoint/2010/main" val="2392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4E47B-A0EC-4D77-2E6A-9256AC499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D57AD-F0B9-9839-2744-6A2371BACA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9556857-1A88-9865-A2A9-49EDA1917C40}"/>
              </a:ext>
            </a:extLst>
          </p:cNvPr>
          <p:cNvSpPr>
            <a:spLocks noGrp="1"/>
          </p:cNvSpPr>
          <p:nvPr>
            <p:ph type="body" idx="1"/>
          </p:nvPr>
        </p:nvSpPr>
        <p:spPr/>
        <p:txBody>
          <a:bodyPr/>
          <a:lstStyle/>
          <a:p>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3D, three-dimensional; CD13, </a:t>
            </a:r>
            <a:r>
              <a:rPr lang="en-NZ" sz="1200" b="0" i="1" kern="1200" dirty="0">
                <a:solidFill>
                  <a:schemeClr val="tx1"/>
                </a:solidFill>
                <a:effectLst/>
                <a:latin typeface="+mn-lt"/>
                <a:ea typeface="+mn-ea"/>
                <a:cs typeface="+mn-cs"/>
              </a:rPr>
              <a:t>aminopeptidase N; </a:t>
            </a:r>
            <a:r>
              <a:rPr lang="en-US" b="0" i="1" dirty="0">
                <a:effectLst/>
                <a:latin typeface="Arial" panose="020B0604020202020204" pitchFamily="34" charset="0"/>
                <a:ea typeface="Times New Roman" panose="02020603050405020304" pitchFamily="18" charset="0"/>
                <a:cs typeface="Arial" panose="020B0604020202020204" pitchFamily="34" charset="0"/>
              </a:rPr>
              <a:t>DAPI, </a:t>
            </a:r>
            <a:r>
              <a:rPr lang="en-NZ" sz="1200" b="0" i="1" kern="1200" dirty="0">
                <a:solidFill>
                  <a:schemeClr val="tx1"/>
                </a:solidFill>
                <a:effectLst/>
                <a:latin typeface="+mn-lt"/>
                <a:ea typeface="+mn-ea"/>
                <a:cs typeface="+mn-cs"/>
              </a:rPr>
              <a:t>4′,6-diamidino-2-phenylindole; FLK-1, liver kinase-1.</a:t>
            </a:r>
            <a:endParaRPr lang="en-US" b="0" i="1" dirty="0">
              <a:effectLst/>
              <a:latin typeface="Arial" panose="020B0604020202020204" pitchFamily="34" charset="0"/>
              <a:ea typeface="Times New Roman" panose="02020603050405020304" pitchFamily="18" charset="0"/>
              <a:cs typeface="Arial" panose="020B0604020202020204" pitchFamily="34" charset="0"/>
            </a:endParaRPr>
          </a:p>
          <a:p>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A 3D atlas of liver tissue microarchitecture during regeneration reveals how hepatocyte division preserves bile canalicular integrity</a:t>
            </a: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TOP-327-YI </a:t>
            </a:r>
            <a:endParaRPr lang="en-NZ" sz="1200" kern="1200" dirty="0">
              <a:solidFill>
                <a:schemeClr val="tx1"/>
              </a:solidFill>
              <a:effectLst/>
              <a:latin typeface="+mn-lt"/>
              <a:ea typeface="+mn-ea"/>
              <a:cs typeface="+mn-cs"/>
            </a:endParaRPr>
          </a:p>
          <a:p>
            <a:endParaRPr lang="en-US" sz="1200" b="1" u="none" dirty="0">
              <a:effectLst/>
              <a:latin typeface="Arial" panose="020B0604020202020204" pitchFamily="34" charset="0"/>
              <a:cs typeface="Arial" panose="020B0604020202020204" pitchFamily="34" charset="0"/>
            </a:endParaRPr>
          </a:p>
          <a:p>
            <a:r>
              <a:rPr lang="en-NZ" sz="1200" u="none" dirty="0"/>
              <a:t>Dilan Martinez Torres</a:t>
            </a:r>
            <a:r>
              <a:rPr lang="en-NZ" sz="1200" u="none" baseline="30000" dirty="0"/>
              <a:t>1,2</a:t>
            </a:r>
            <a:r>
              <a:rPr lang="en-NZ" sz="1200" u="none" dirty="0"/>
              <a:t>, Valeria </a:t>
            </a:r>
            <a:r>
              <a:rPr lang="en-NZ" sz="1200" dirty="0"/>
              <a:t>Candia-Campano</a:t>
            </a:r>
            <a:r>
              <a:rPr lang="en-NZ" sz="1200" baseline="30000" dirty="0"/>
              <a:t>1,2</a:t>
            </a:r>
            <a:r>
              <a:rPr lang="en-NZ" sz="1200" dirty="0"/>
              <a:t>, Cristian Perez Gallardo</a:t>
            </a:r>
            <a:r>
              <a:rPr lang="en-NZ" sz="1200" baseline="30000" dirty="0"/>
              <a:t>1,2</a:t>
            </a:r>
            <a:r>
              <a:rPr lang="en-NZ" sz="1200" dirty="0"/>
              <a:t>, Hernán Morales-Navarrete</a:t>
            </a:r>
            <a:r>
              <a:rPr lang="en-NZ" sz="1200" baseline="30000" dirty="0"/>
              <a:t>3</a:t>
            </a:r>
            <a:r>
              <a:rPr lang="en-NZ" sz="1200" dirty="0"/>
              <a:t>, Fabián Segovia-Miranda</a:t>
            </a:r>
            <a:r>
              <a:rPr lang="en-NZ" sz="1200" baseline="30000" dirty="0"/>
              <a:t>1,2</a:t>
            </a:r>
            <a:r>
              <a:rPr lang="en-NZ" sz="1200" dirty="0"/>
              <a:t> </a:t>
            </a:r>
            <a:endParaRPr lang="en-NZ" sz="1200" i="0" u="sng" baseline="30000" dirty="0">
              <a:solidFill>
                <a:schemeClr val="tx1"/>
              </a:solidFill>
            </a:endParaRPr>
          </a:p>
          <a:p>
            <a:r>
              <a:rPr lang="en-US" sz="1200" i="1" baseline="30000" dirty="0">
                <a:solidFill>
                  <a:schemeClr val="bg1"/>
                </a:solidFill>
              </a:rPr>
              <a:t>1</a:t>
            </a:r>
            <a:r>
              <a:rPr lang="en-US" sz="1200" i="1" dirty="0">
                <a:solidFill>
                  <a:schemeClr val="bg1"/>
                </a:solidFill>
              </a:rPr>
              <a:t>Department of Cell Biology, Faculty of Biological-Sciences, Universidad de Concepción, Concepcion, Chile, </a:t>
            </a:r>
            <a:r>
              <a:rPr lang="en-US" sz="1200" i="1" baseline="30000" dirty="0">
                <a:solidFill>
                  <a:schemeClr val="bg1"/>
                </a:solidFill>
              </a:rPr>
              <a:t>2</a:t>
            </a:r>
            <a:r>
              <a:rPr lang="en-US" sz="1200" i="1" dirty="0">
                <a:solidFill>
                  <a:schemeClr val="bg1"/>
                </a:solidFill>
              </a:rPr>
              <a:t>Grupo de </a:t>
            </a:r>
            <a:r>
              <a:rPr lang="en-US" sz="1200" i="1" dirty="0" err="1">
                <a:solidFill>
                  <a:schemeClr val="bg1"/>
                </a:solidFill>
              </a:rPr>
              <a:t>Procesos</a:t>
            </a:r>
            <a:r>
              <a:rPr lang="en-US" sz="1200" i="1" dirty="0">
                <a:solidFill>
                  <a:schemeClr val="bg1"/>
                </a:solidFill>
              </a:rPr>
              <a:t> </a:t>
            </a:r>
            <a:r>
              <a:rPr lang="en-US" sz="1200" i="1" dirty="0" err="1">
                <a:solidFill>
                  <a:schemeClr val="bg1"/>
                </a:solidFill>
              </a:rPr>
              <a:t>en</a:t>
            </a:r>
            <a:r>
              <a:rPr lang="en-US" sz="1200" i="1" dirty="0">
                <a:solidFill>
                  <a:schemeClr val="bg1"/>
                </a:solidFill>
              </a:rPr>
              <a:t> </a:t>
            </a:r>
            <a:r>
              <a:rPr lang="en-US" sz="1200" i="1" dirty="0" err="1">
                <a:solidFill>
                  <a:schemeClr val="bg1"/>
                </a:solidFill>
              </a:rPr>
              <a:t>Biología</a:t>
            </a:r>
            <a:r>
              <a:rPr lang="en-US" sz="1200" i="1" dirty="0">
                <a:solidFill>
                  <a:schemeClr val="bg1"/>
                </a:solidFill>
              </a:rPr>
              <a:t> del Desarrollo (</a:t>
            </a:r>
            <a:r>
              <a:rPr lang="en-US" sz="1200" i="1" dirty="0" err="1">
                <a:solidFill>
                  <a:schemeClr val="bg1"/>
                </a:solidFill>
              </a:rPr>
              <a:t>GDeP</a:t>
            </a:r>
            <a:r>
              <a:rPr lang="en-US" sz="1200" i="1" dirty="0">
                <a:solidFill>
                  <a:schemeClr val="bg1"/>
                </a:solidFill>
              </a:rPr>
              <a:t>), Faculty of Biological Sciences, Universidad de Concepción, Concepcion, Chile, </a:t>
            </a:r>
            <a:r>
              <a:rPr lang="en-US" sz="1200" i="1" baseline="30000" dirty="0">
                <a:solidFill>
                  <a:schemeClr val="bg1"/>
                </a:solidFill>
              </a:rPr>
              <a:t>3</a:t>
            </a:r>
            <a:r>
              <a:rPr lang="en-US" sz="1200" i="1" dirty="0">
                <a:solidFill>
                  <a:schemeClr val="bg1"/>
                </a:solidFill>
              </a:rPr>
              <a:t>Bio-Cheminformatics Research Group, Universidad de Las </a:t>
            </a:r>
            <a:r>
              <a:rPr lang="en-US" sz="1200" i="1" dirty="0" err="1">
                <a:solidFill>
                  <a:schemeClr val="bg1"/>
                </a:solidFill>
              </a:rPr>
              <a:t>Américas</a:t>
            </a:r>
            <a:r>
              <a:rPr lang="en-US" sz="1200" i="1" dirty="0">
                <a:solidFill>
                  <a:schemeClr val="bg1"/>
                </a:solidFill>
              </a:rPr>
              <a:t>, Quito, Ecuador </a:t>
            </a:r>
            <a:endParaRPr lang="en-US" sz="1200" dirty="0"/>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The liver exhibits a remarkable regenerative capacity, restoring its mass within approximately seven days after 70% partial hepatectomy in mice. Successful regeneration, however, requires more than hepatocyte proliferation, demanding the coordinated reconstruction of a highly organized three-dimensional tissue architecture that supports bile and blood flow. This architecture arises from hepatocyte multipolar polarity, aligning apical membranes to form bile canaliculi while maintaining basal sinusoidal interfaces. During regeneration, hepatocytes divide in a crowded environment while preserving bile canalicular integrity, a critical barrier preventing toxic bile acid leakage. How these architectural and functional constraints are maintained remains poorly understood. Here, we generated a time-resolved 3D atlas of liver tissue architecture and used it to investigate how dividing hepatocytes preserve bile canalicular integrity.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Eight- to ten-week-old C57BL/6J mice were subjected to a 70% partial hepatectomy. Fixation was performed by </a:t>
            </a:r>
            <a:r>
              <a:rPr lang="en-NZ" sz="1200" kern="1200" dirty="0" err="1">
                <a:solidFill>
                  <a:schemeClr val="tx1"/>
                </a:solidFill>
                <a:effectLst/>
                <a:latin typeface="+mn-lt"/>
                <a:ea typeface="+mn-ea"/>
                <a:cs typeface="+mn-cs"/>
              </a:rPr>
              <a:t>transcardial</a:t>
            </a:r>
            <a:r>
              <a:rPr lang="en-NZ" sz="1200" kern="1200" dirty="0">
                <a:solidFill>
                  <a:schemeClr val="tx1"/>
                </a:solidFill>
                <a:effectLst/>
                <a:latin typeface="+mn-lt"/>
                <a:ea typeface="+mn-ea"/>
                <a:cs typeface="+mn-cs"/>
              </a:rPr>
              <a:t> perfusion at daily intervals (days 1-7) post hepatectomy, followed by the collection of 200 </a:t>
            </a:r>
            <a:r>
              <a:rPr lang="en-NZ" sz="1200" kern="1200" dirty="0" err="1">
                <a:solidFill>
                  <a:schemeClr val="tx1"/>
                </a:solidFill>
                <a:effectLst/>
                <a:latin typeface="+mn-lt"/>
                <a:ea typeface="+mn-ea"/>
                <a:cs typeface="+mn-cs"/>
              </a:rPr>
              <a:t>μm</a:t>
            </a:r>
            <a:r>
              <a:rPr lang="en-NZ" sz="1200" kern="1200" dirty="0">
                <a:solidFill>
                  <a:schemeClr val="tx1"/>
                </a:solidFill>
                <a:effectLst/>
                <a:latin typeface="+mn-lt"/>
                <a:ea typeface="+mn-ea"/>
                <a:cs typeface="+mn-cs"/>
              </a:rPr>
              <a:t> vibratome liver sections. Sections were stained for cell borders (phalloidin), bile canaliculi (CD13), sinusoids (FLK-1), and nuclei (DAPI), and subsequently cleared using the </a:t>
            </a:r>
            <a:r>
              <a:rPr lang="en-NZ" sz="1200" kern="1200" dirty="0" err="1">
                <a:solidFill>
                  <a:schemeClr val="tx1"/>
                </a:solidFill>
                <a:effectLst/>
                <a:latin typeface="+mn-lt"/>
                <a:ea typeface="+mn-ea"/>
                <a:cs typeface="+mn-cs"/>
              </a:rPr>
              <a:t>SeeDB</a:t>
            </a:r>
            <a:r>
              <a:rPr lang="en-NZ" sz="1200" kern="1200" dirty="0">
                <a:solidFill>
                  <a:schemeClr val="tx1"/>
                </a:solidFill>
                <a:effectLst/>
                <a:latin typeface="+mn-lt"/>
                <a:ea typeface="+mn-ea"/>
                <a:cs typeface="+mn-cs"/>
              </a:rPr>
              <a:t> protocol. Images were acquired using a multiphoton microscope and were processed, reconstructed in 3D, and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using Fiji and </a:t>
            </a:r>
            <a:r>
              <a:rPr lang="en-NZ" sz="1200" kern="1200" dirty="0" err="1">
                <a:solidFill>
                  <a:schemeClr val="tx1"/>
                </a:solidFill>
                <a:effectLst/>
                <a:latin typeface="+mn-lt"/>
                <a:ea typeface="+mn-ea"/>
                <a:cs typeface="+mn-cs"/>
              </a:rPr>
              <a:t>MotionTracking</a:t>
            </a:r>
            <a:r>
              <a:rPr lang="en-NZ" sz="1200" kern="1200" dirty="0">
                <a:solidFill>
                  <a:schemeClr val="tx1"/>
                </a:solidFill>
                <a:effectLst/>
                <a:latin typeface="+mn-lt"/>
                <a:ea typeface="+mn-ea"/>
                <a:cs typeface="+mn-cs"/>
              </a:rPr>
              <a:t> software powered by neural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The 3D atlas provides a comprehensive overview of liver tissue organization throughout regeneration. Analysis of hepatocyte division across metaphase, anaphase, and cytokinesis revealed that the spatial organization of apical membranes preserves bile canalicular continuity and consistently positions apical domains between sister cells to generate a new bile canalicular segment. Apical, basal, and lateral membrane domains were symmetrically inherited by daughter cells.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This 3D atlas provides a quantitative, tissue-scale framework to study liver regeneration. By linking hepatocyte division to the preservation of bile canalicular integrity, our work highlights how functional tissue architecture is maintained during regeneration. Moreover, this dataset establishes a foundation for computational and biophysical </a:t>
            </a:r>
            <a:r>
              <a:rPr lang="en-NZ" sz="1200" kern="1200" dirty="0" err="1">
                <a:solidFill>
                  <a:schemeClr val="tx1"/>
                </a:solidFill>
                <a:effectLst/>
                <a:latin typeface="+mn-lt"/>
                <a:ea typeface="+mn-ea"/>
                <a:cs typeface="+mn-cs"/>
              </a:rPr>
              <a:t>modeling</a:t>
            </a:r>
            <a:r>
              <a:rPr lang="en-NZ" sz="1200" kern="1200" dirty="0">
                <a:solidFill>
                  <a:schemeClr val="tx1"/>
                </a:solidFill>
                <a:effectLst/>
                <a:latin typeface="+mn-lt"/>
                <a:ea typeface="+mn-ea"/>
                <a:cs typeface="+mn-cs"/>
              </a:rPr>
              <a:t> of tissue growth, polarity maintenance, and network </a:t>
            </a:r>
            <a:r>
              <a:rPr lang="en-NZ" sz="1200" kern="1200" dirty="0" err="1">
                <a:solidFill>
                  <a:schemeClr val="tx1"/>
                </a:solidFill>
                <a:effectLst/>
                <a:latin typeface="+mn-lt"/>
                <a:ea typeface="+mn-ea"/>
                <a:cs typeface="+mn-cs"/>
              </a:rPr>
              <a:t>remodeling</a:t>
            </a:r>
            <a:r>
              <a:rPr lang="en-NZ" sz="1200" kern="1200" dirty="0">
                <a:solidFill>
                  <a:schemeClr val="tx1"/>
                </a:solidFill>
                <a:effectLst/>
                <a:latin typeface="+mn-lt"/>
                <a:ea typeface="+mn-ea"/>
                <a:cs typeface="+mn-cs"/>
              </a:rPr>
              <a:t>. </a:t>
            </a:r>
            <a:endParaRPr lang="en-NZ" dirty="0"/>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70F283B-A6FE-9BFD-0D91-FD3599A75E61}"/>
              </a:ext>
            </a:extLst>
          </p:cNvPr>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38936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13F3B-790D-F643-0B29-139C73E8E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F580D-51F7-A5D6-334E-96FDEF4E2F7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CB8E11C-2757-839E-2E8E-1DC509AE984C}"/>
              </a:ext>
            </a:extLst>
          </p:cNvPr>
          <p:cNvSpPr>
            <a:spLocks noGrp="1"/>
          </p:cNvSpPr>
          <p:nvPr>
            <p:ph type="body" idx="1"/>
          </p:nvPr>
        </p:nvSpPr>
        <p:spPr/>
        <p:txBody>
          <a:bodyPr/>
          <a:lstStyle/>
          <a:p>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3D, three-dimensional.</a:t>
            </a:r>
          </a:p>
          <a:p>
            <a:endParaRPr lang="en-US" b="0" i="1" dirty="0">
              <a:effectLst/>
              <a:latin typeface="Arial" panose="020B0604020202020204" pitchFamily="34" charset="0"/>
              <a:ea typeface="Times New Roman" panose="02020603050405020304" pitchFamily="18" charset="0"/>
              <a:cs typeface="Arial" panose="020B0604020202020204" pitchFamily="34" charset="0"/>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A 3D atlas of liver tissue microarchitecture during regeneration reveals how hepatocyte division preserves bile canalicular integrity</a:t>
            </a: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TOP-327-YI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u="none" dirty="0"/>
              <a:t>Dilan Martinez Torres</a:t>
            </a:r>
            <a:r>
              <a:rPr lang="en-NZ" sz="1200" u="none" baseline="30000" dirty="0"/>
              <a:t>1,2</a:t>
            </a:r>
            <a:r>
              <a:rPr lang="en-NZ" sz="1200" u="none" dirty="0"/>
              <a:t>, Valeria </a:t>
            </a:r>
            <a:r>
              <a:rPr lang="en-NZ" sz="1200" dirty="0"/>
              <a:t>Candia-Campano</a:t>
            </a:r>
            <a:r>
              <a:rPr lang="en-NZ" sz="1200" baseline="30000" dirty="0"/>
              <a:t>1,2</a:t>
            </a:r>
            <a:r>
              <a:rPr lang="en-NZ" sz="1200" dirty="0"/>
              <a:t>, Cristian Perez Gallardo</a:t>
            </a:r>
            <a:r>
              <a:rPr lang="en-NZ" sz="1200" baseline="30000" dirty="0"/>
              <a:t>1,2</a:t>
            </a:r>
            <a:r>
              <a:rPr lang="en-NZ" sz="1200" dirty="0"/>
              <a:t>, Hernán Morales-Navarrete</a:t>
            </a:r>
            <a:r>
              <a:rPr lang="en-NZ" sz="1200" baseline="30000" dirty="0"/>
              <a:t>3</a:t>
            </a:r>
            <a:r>
              <a:rPr lang="en-NZ" sz="1200" dirty="0"/>
              <a:t>, Fabián Segovia-Miranda</a:t>
            </a:r>
            <a:r>
              <a:rPr lang="en-NZ" sz="1200" baseline="30000" dirty="0"/>
              <a:t>1,2</a:t>
            </a:r>
            <a:r>
              <a:rPr lang="en-NZ" sz="1200" dirty="0"/>
              <a:t> </a:t>
            </a:r>
            <a:endParaRPr lang="en-NZ" sz="1200" i="0" u="sng" baseline="30000" dirty="0">
              <a:solidFill>
                <a:schemeClr val="tx1"/>
              </a:solidFill>
            </a:endParaRPr>
          </a:p>
          <a:p>
            <a:r>
              <a:rPr lang="en-US" sz="1200" i="1" baseline="30000" dirty="0">
                <a:solidFill>
                  <a:schemeClr val="bg1"/>
                </a:solidFill>
              </a:rPr>
              <a:t>1</a:t>
            </a:r>
            <a:r>
              <a:rPr lang="en-US" sz="1200" i="1" dirty="0">
                <a:solidFill>
                  <a:schemeClr val="bg1"/>
                </a:solidFill>
              </a:rPr>
              <a:t>Department of Cell Biology, Faculty of Biological-Sciences, Universidad de Concepción, Concepcion, Chile, </a:t>
            </a:r>
            <a:r>
              <a:rPr lang="en-US" sz="1200" i="1" baseline="30000" dirty="0">
                <a:solidFill>
                  <a:schemeClr val="bg1"/>
                </a:solidFill>
              </a:rPr>
              <a:t>2</a:t>
            </a:r>
            <a:r>
              <a:rPr lang="en-US" sz="1200" i="1" dirty="0">
                <a:solidFill>
                  <a:schemeClr val="bg1"/>
                </a:solidFill>
              </a:rPr>
              <a:t>Grupo de </a:t>
            </a:r>
            <a:r>
              <a:rPr lang="en-US" sz="1200" i="1" dirty="0" err="1">
                <a:solidFill>
                  <a:schemeClr val="bg1"/>
                </a:solidFill>
              </a:rPr>
              <a:t>Procesos</a:t>
            </a:r>
            <a:r>
              <a:rPr lang="en-US" sz="1200" i="1" dirty="0">
                <a:solidFill>
                  <a:schemeClr val="bg1"/>
                </a:solidFill>
              </a:rPr>
              <a:t> </a:t>
            </a:r>
            <a:r>
              <a:rPr lang="en-US" sz="1200" i="1" dirty="0" err="1">
                <a:solidFill>
                  <a:schemeClr val="bg1"/>
                </a:solidFill>
              </a:rPr>
              <a:t>en</a:t>
            </a:r>
            <a:r>
              <a:rPr lang="en-US" sz="1200" i="1" dirty="0">
                <a:solidFill>
                  <a:schemeClr val="bg1"/>
                </a:solidFill>
              </a:rPr>
              <a:t> </a:t>
            </a:r>
            <a:r>
              <a:rPr lang="en-US" sz="1200" i="1" dirty="0" err="1">
                <a:solidFill>
                  <a:schemeClr val="bg1"/>
                </a:solidFill>
              </a:rPr>
              <a:t>Biología</a:t>
            </a:r>
            <a:r>
              <a:rPr lang="en-US" sz="1200" i="1" dirty="0">
                <a:solidFill>
                  <a:schemeClr val="bg1"/>
                </a:solidFill>
              </a:rPr>
              <a:t> del Desarrollo (</a:t>
            </a:r>
            <a:r>
              <a:rPr lang="en-US" sz="1200" i="1" dirty="0" err="1">
                <a:solidFill>
                  <a:schemeClr val="bg1"/>
                </a:solidFill>
              </a:rPr>
              <a:t>GDeP</a:t>
            </a:r>
            <a:r>
              <a:rPr lang="en-US" sz="1200" i="1" dirty="0">
                <a:solidFill>
                  <a:schemeClr val="bg1"/>
                </a:solidFill>
              </a:rPr>
              <a:t>), Faculty of Biological Sciences, Universidad de Concepción, Concepcion, Chile, </a:t>
            </a:r>
            <a:r>
              <a:rPr lang="en-US" sz="1200" i="1" baseline="30000" dirty="0">
                <a:solidFill>
                  <a:schemeClr val="bg1"/>
                </a:solidFill>
              </a:rPr>
              <a:t>3</a:t>
            </a:r>
            <a:r>
              <a:rPr lang="en-US" sz="1200" i="1" dirty="0">
                <a:solidFill>
                  <a:schemeClr val="bg1"/>
                </a:solidFill>
              </a:rPr>
              <a:t>Bio-Cheminformatics Research Group, Universidad de Las </a:t>
            </a:r>
            <a:r>
              <a:rPr lang="en-US" sz="1200" i="1" dirty="0" err="1">
                <a:solidFill>
                  <a:schemeClr val="bg1"/>
                </a:solidFill>
              </a:rPr>
              <a:t>Américas</a:t>
            </a:r>
            <a:r>
              <a:rPr lang="en-US" sz="1200" i="1" dirty="0">
                <a:solidFill>
                  <a:schemeClr val="bg1"/>
                </a:solidFill>
              </a:rPr>
              <a:t>, Quito, Ecuador </a:t>
            </a:r>
            <a:endParaRPr lang="en-US" sz="1200" dirty="0"/>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The liver exhibits a remarkable regenerative capacity, restoring its mass within approximately seven days after 70% partial hepatectomy in mice. Successful regeneration, however, requires more than hepatocyte proliferation, demanding the coordinated reconstruction of a highly organized three-dimensional tissue architecture that supports bile and blood flow. This architecture arises from hepatocyte multipolar polarity, aligning apical membranes to form bile canaliculi while maintaining basal sinusoidal interfaces. During regeneration, hepatocytes divide in a crowded environment while preserving bile canalicular integrity, a critical barrier preventing toxic bile acid leakage. How these architectural and functional constraints are maintained remains poorly understood. Here, we generated a time-resolved 3D atlas of liver tissue architecture and used it to investigate how dividing hepatocytes preserve bile canalicular integrity.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Eight- to ten-week-old C57BL/6J mice were subjected to a 70% partial hepatectomy. Fixation was performed by </a:t>
            </a:r>
            <a:r>
              <a:rPr lang="en-NZ" sz="1200" kern="1200" dirty="0" err="1">
                <a:solidFill>
                  <a:schemeClr val="tx1"/>
                </a:solidFill>
                <a:effectLst/>
                <a:latin typeface="+mn-lt"/>
                <a:ea typeface="+mn-ea"/>
                <a:cs typeface="+mn-cs"/>
              </a:rPr>
              <a:t>transcardial</a:t>
            </a:r>
            <a:r>
              <a:rPr lang="en-NZ" sz="1200" kern="1200" dirty="0">
                <a:solidFill>
                  <a:schemeClr val="tx1"/>
                </a:solidFill>
                <a:effectLst/>
                <a:latin typeface="+mn-lt"/>
                <a:ea typeface="+mn-ea"/>
                <a:cs typeface="+mn-cs"/>
              </a:rPr>
              <a:t> perfusion at daily intervals (days 1-7) post hepatectomy, followed by the collection of 200 </a:t>
            </a:r>
            <a:r>
              <a:rPr lang="en-NZ" sz="1200" kern="1200" dirty="0" err="1">
                <a:solidFill>
                  <a:schemeClr val="tx1"/>
                </a:solidFill>
                <a:effectLst/>
                <a:latin typeface="+mn-lt"/>
                <a:ea typeface="+mn-ea"/>
                <a:cs typeface="+mn-cs"/>
              </a:rPr>
              <a:t>μm</a:t>
            </a:r>
            <a:r>
              <a:rPr lang="en-NZ" sz="1200" kern="1200" dirty="0">
                <a:solidFill>
                  <a:schemeClr val="tx1"/>
                </a:solidFill>
                <a:effectLst/>
                <a:latin typeface="+mn-lt"/>
                <a:ea typeface="+mn-ea"/>
                <a:cs typeface="+mn-cs"/>
              </a:rPr>
              <a:t> vibratome liver sections. Sections were stained for cell borders (phalloidin), bile canaliculi (CD13), sinusoids (FLK-1), and nuclei (DAPI), and subsequently cleared using the </a:t>
            </a:r>
            <a:r>
              <a:rPr lang="en-NZ" sz="1200" kern="1200" dirty="0" err="1">
                <a:solidFill>
                  <a:schemeClr val="tx1"/>
                </a:solidFill>
                <a:effectLst/>
                <a:latin typeface="+mn-lt"/>
                <a:ea typeface="+mn-ea"/>
                <a:cs typeface="+mn-cs"/>
              </a:rPr>
              <a:t>SeeDB</a:t>
            </a:r>
            <a:r>
              <a:rPr lang="en-NZ" sz="1200" kern="1200" dirty="0">
                <a:solidFill>
                  <a:schemeClr val="tx1"/>
                </a:solidFill>
                <a:effectLst/>
                <a:latin typeface="+mn-lt"/>
                <a:ea typeface="+mn-ea"/>
                <a:cs typeface="+mn-cs"/>
              </a:rPr>
              <a:t> protocol. Images were acquired using a multiphoton microscope and were processed, reconstructed in 3D, and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using Fiji and </a:t>
            </a:r>
            <a:r>
              <a:rPr lang="en-NZ" sz="1200" kern="1200" dirty="0" err="1">
                <a:solidFill>
                  <a:schemeClr val="tx1"/>
                </a:solidFill>
                <a:effectLst/>
                <a:latin typeface="+mn-lt"/>
                <a:ea typeface="+mn-ea"/>
                <a:cs typeface="+mn-cs"/>
              </a:rPr>
              <a:t>MotionTracking</a:t>
            </a:r>
            <a:r>
              <a:rPr lang="en-NZ" sz="1200" kern="1200" dirty="0">
                <a:solidFill>
                  <a:schemeClr val="tx1"/>
                </a:solidFill>
                <a:effectLst/>
                <a:latin typeface="+mn-lt"/>
                <a:ea typeface="+mn-ea"/>
                <a:cs typeface="+mn-cs"/>
              </a:rPr>
              <a:t> software powered by neural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The 3D atlas provides a comprehensive overview of liver tissue organization throughout regeneration. Analysis of hepatocyte division across metaphase, anaphase, and cytokinesis revealed that the spatial organization of apical membranes preserves bile canalicular continuity and consistently positions apical domains between sister cells to generate a new bile canalicular segment. Apical, basal, and lateral membrane domains were symmetrically inherited by daughter cells.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This 3D atlas provides a quantitative, tissue-scale framework to study liver regeneration. By linking hepatocyte division to the preservation of bile canalicular integrity, our work highlights how functional tissue architecture is maintained during regeneration. Moreover, this dataset establishes a foundation for computational and biophysical </a:t>
            </a:r>
            <a:r>
              <a:rPr lang="en-NZ" sz="1200" kern="1200" dirty="0" err="1">
                <a:solidFill>
                  <a:schemeClr val="tx1"/>
                </a:solidFill>
                <a:effectLst/>
                <a:latin typeface="+mn-lt"/>
                <a:ea typeface="+mn-ea"/>
                <a:cs typeface="+mn-cs"/>
              </a:rPr>
              <a:t>modeling</a:t>
            </a:r>
            <a:r>
              <a:rPr lang="en-NZ" sz="1200" kern="1200" dirty="0">
                <a:solidFill>
                  <a:schemeClr val="tx1"/>
                </a:solidFill>
                <a:effectLst/>
                <a:latin typeface="+mn-lt"/>
                <a:ea typeface="+mn-ea"/>
                <a:cs typeface="+mn-cs"/>
              </a:rPr>
              <a:t> of tissue growth, polarity maintenance, and network </a:t>
            </a:r>
            <a:r>
              <a:rPr lang="en-NZ" sz="1200" kern="1200" dirty="0" err="1">
                <a:solidFill>
                  <a:schemeClr val="tx1"/>
                </a:solidFill>
                <a:effectLst/>
                <a:latin typeface="+mn-lt"/>
                <a:ea typeface="+mn-ea"/>
                <a:cs typeface="+mn-cs"/>
              </a:rPr>
              <a:t>remodeling</a:t>
            </a:r>
            <a:r>
              <a:rPr lang="en-NZ" sz="1200" kern="1200" dirty="0">
                <a:solidFill>
                  <a:schemeClr val="tx1"/>
                </a:solidFill>
                <a:effectLst/>
                <a:latin typeface="+mn-lt"/>
                <a:ea typeface="+mn-ea"/>
                <a:cs typeface="+mn-cs"/>
              </a:rPr>
              <a:t>. </a:t>
            </a:r>
            <a:endParaRPr lang="en-NZ" dirty="0"/>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B4CC5B5-32C0-AE1F-175E-104B7AD4D91A}"/>
              </a:ext>
            </a:extLst>
          </p:cNvPr>
          <p:cNvSpPr>
            <a:spLocks noGrp="1"/>
          </p:cNvSpPr>
          <p:nvPr>
            <p:ph type="sldNum" sz="quarter" idx="5"/>
          </p:nvPr>
        </p:nvSpPr>
        <p:spPr/>
        <p:txBody>
          <a:bodyPr/>
          <a:lstStyle/>
          <a:p>
            <a:fld id="{F872C0F0-71E7-46B6-AA6F-1D7E0E2B8B3E}" type="slidenum">
              <a:rPr lang="en-US" smtClean="0"/>
              <a:t>13</a:t>
            </a:fld>
            <a:endParaRPr lang="en-US"/>
          </a:p>
        </p:txBody>
      </p:sp>
    </p:spTree>
    <p:extLst>
      <p:ext uri="{BB962C8B-B14F-4D97-AF65-F5344CB8AC3E}">
        <p14:creationId xmlns:p14="http://schemas.microsoft.com/office/powerpoint/2010/main" val="292952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D7F9-F3EE-41B0-E0C5-E5EF96687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81BFD-5124-4033-D60A-D3E63FC4D43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A09BC07-17D6-BE2D-353E-13313852D7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cs typeface="Arial" panose="020B0604020202020204" pitchFamily="34" charset="0"/>
              </a:rPr>
              <a:t>Abbreviations: </a:t>
            </a:r>
            <a:r>
              <a:rPr lang="en-US" b="0" i="1" dirty="0">
                <a:latin typeface="Arial" panose="020B0604020202020204" pitchFamily="34" charset="0"/>
                <a:cs typeface="Arial" panose="020B0604020202020204" pitchFamily="34" charset="0"/>
              </a:rPr>
              <a:t>CCI</a:t>
            </a:r>
            <a:r>
              <a:rPr lang="en-US" b="0" i="1" baseline="-25000" dirty="0">
                <a:latin typeface="Arial" panose="020B0604020202020204" pitchFamily="34" charset="0"/>
                <a:cs typeface="Arial" panose="020B0604020202020204" pitchFamily="34" charset="0"/>
              </a:rPr>
              <a:t>4</a:t>
            </a:r>
            <a:r>
              <a:rPr lang="en-US" b="0" i="1" dirty="0">
                <a:latin typeface="Arial" panose="020B0604020202020204" pitchFamily="34" charset="0"/>
                <a:cs typeface="Arial" panose="020B0604020202020204" pitchFamily="34" charset="0"/>
              </a:rPr>
              <a:t>, </a:t>
            </a:r>
            <a:r>
              <a:rPr lang="en-NZ" sz="1200" b="0" i="1" kern="1200" dirty="0">
                <a:solidFill>
                  <a:schemeClr val="tx1"/>
                </a:solidFill>
                <a:effectLst/>
                <a:latin typeface="+mn-lt"/>
                <a:ea typeface="+mn-ea"/>
                <a:cs typeface="+mn-cs"/>
              </a:rPr>
              <a:t>carbon tetrachloride; </a:t>
            </a:r>
            <a:r>
              <a:rPr lang="en-US" b="0" i="1" dirty="0">
                <a:latin typeface="Arial" panose="020B0604020202020204" pitchFamily="34" charset="0"/>
                <a:cs typeface="Arial" panose="020B0604020202020204" pitchFamily="34" charset="0"/>
              </a:rPr>
              <a:t>CD1d, </a:t>
            </a:r>
            <a:r>
              <a:rPr lang="en-NZ" sz="1200" b="0" i="1" kern="1200" dirty="0">
                <a:solidFill>
                  <a:schemeClr val="tx1"/>
                </a:solidFill>
                <a:effectLst/>
                <a:latin typeface="+mn-lt"/>
                <a:ea typeface="+mn-ea"/>
                <a:cs typeface="+mn-cs"/>
              </a:rPr>
              <a:t>cluster of differentiation; DAMP, damage-associated molecular pattern</a:t>
            </a:r>
            <a:r>
              <a:rPr lang="en-US" sz="1200" b="0" i="0" kern="1200" dirty="0">
                <a:solidFill>
                  <a:schemeClr val="tx1"/>
                </a:solidFill>
                <a:effectLst/>
                <a:latin typeface="+mn-lt"/>
                <a:ea typeface="+mn-ea"/>
                <a:cs typeface="+mn-cs"/>
              </a:rPr>
              <a:t>; </a:t>
            </a:r>
            <a:r>
              <a:rPr lang="en-NZ" sz="1200" b="0" i="1" kern="1200" dirty="0">
                <a:solidFill>
                  <a:schemeClr val="tx1"/>
                </a:solidFill>
                <a:effectLst/>
                <a:latin typeface="+mn-lt"/>
                <a:ea typeface="+mn-ea"/>
                <a:cs typeface="+mn-cs"/>
              </a:rPr>
              <a:t>HSC, hepatic stellate cell; </a:t>
            </a:r>
            <a:r>
              <a:rPr lang="en-NZ" b="0" i="1" dirty="0" err="1"/>
              <a:t>iNKT</a:t>
            </a:r>
            <a:r>
              <a:rPr lang="en-NZ" b="0" i="1" dirty="0"/>
              <a:t>, invariant natural killer T; L, ligand; </a:t>
            </a:r>
            <a:r>
              <a:rPr kumimoji="0" lang="en-NZ" sz="1200" b="0" i="1" u="none" strike="noStrike" kern="1200" cap="none" spc="0" normalizeH="0" baseline="0" noProof="0" dirty="0" err="1">
                <a:ln>
                  <a:noFill/>
                </a:ln>
                <a:solidFill>
                  <a:schemeClr val="tx2"/>
                </a:solidFill>
                <a:effectLst/>
                <a:uLnTx/>
                <a:uFillTx/>
                <a:ea typeface="+mn-ea"/>
                <a:cs typeface="+mn-cs"/>
              </a:rPr>
              <a:t>qRT</a:t>
            </a:r>
            <a:r>
              <a:rPr kumimoji="0" lang="en-NZ" sz="1200" b="0" i="1" u="none" strike="noStrike" kern="1200" cap="none" spc="0" normalizeH="0" baseline="0" noProof="0" dirty="0">
                <a:ln>
                  <a:noFill/>
                </a:ln>
                <a:solidFill>
                  <a:schemeClr val="tx2"/>
                </a:solidFill>
                <a:effectLst/>
                <a:uLnTx/>
                <a:uFillTx/>
                <a:ea typeface="+mn-ea"/>
                <a:cs typeface="+mn-cs"/>
              </a:rPr>
              <a:t>-PCR, quantitative reverse transcriptase polymerase chain reaction; RNA, </a:t>
            </a:r>
            <a:r>
              <a:rPr kumimoji="0" lang="en-NZ" sz="1200" b="0" i="1" u="none" strike="noStrike" kern="1200" cap="none" spc="0" normalizeH="0" baseline="0" dirty="0">
                <a:ln>
                  <a:noFill/>
                </a:ln>
                <a:solidFill>
                  <a:schemeClr val="tx2"/>
                </a:solidFill>
                <a:effectLst/>
                <a:uLnTx/>
                <a:uFillTx/>
                <a:latin typeface="+mn-lt"/>
                <a:ea typeface="+mn-ea"/>
                <a:cs typeface="+mn-cs"/>
              </a:rPr>
              <a:t>ribonucleic acid; </a:t>
            </a:r>
            <a:r>
              <a:rPr kumimoji="0" lang="en-NZ" sz="1200" b="0" i="1" u="none" strike="noStrike" kern="1200" cap="none" spc="0" normalizeH="0" baseline="0" noProof="0" dirty="0">
                <a:ln>
                  <a:noFill/>
                </a:ln>
                <a:solidFill>
                  <a:schemeClr val="tx2"/>
                </a:solidFill>
                <a:effectLst/>
                <a:uLnTx/>
                <a:uFillTx/>
                <a:latin typeface="+mn-lt"/>
                <a:ea typeface="+mn-ea"/>
                <a:cs typeface="+mn-cs"/>
              </a:rPr>
              <a:t>RNA-</a:t>
            </a:r>
            <a:r>
              <a:rPr kumimoji="0" lang="en-NZ" sz="1200" b="0" i="1" u="none" strike="noStrike" kern="1200" cap="none" spc="0" normalizeH="0" baseline="0" noProof="0" dirty="0" err="1">
                <a:ln>
                  <a:noFill/>
                </a:ln>
                <a:solidFill>
                  <a:schemeClr val="tx2"/>
                </a:solidFill>
                <a:effectLst/>
                <a:uLnTx/>
                <a:uFillTx/>
                <a:latin typeface="+mn-lt"/>
                <a:ea typeface="+mn-ea"/>
                <a:cs typeface="+mn-cs"/>
              </a:rPr>
              <a:t>seq</a:t>
            </a:r>
            <a:r>
              <a:rPr kumimoji="0" lang="en-NZ" sz="1200" b="0" i="1" u="none" strike="noStrike" kern="1200" cap="none" spc="0" normalizeH="0" baseline="0" noProof="0" dirty="0">
                <a:ln>
                  <a:noFill/>
                </a:ln>
                <a:solidFill>
                  <a:schemeClr val="tx2"/>
                </a:solidFill>
                <a:effectLst/>
                <a:uLnTx/>
                <a:uFillTx/>
                <a:ea typeface="+mn-ea"/>
                <a:cs typeface="+mn-cs"/>
              </a:rPr>
              <a:t>, RNA sequencing; scRNA-seq, </a:t>
            </a:r>
            <a:r>
              <a:rPr kumimoji="0" lang="en-NZ" sz="1200" b="0" i="1" u="none" strike="noStrike" kern="1200" cap="none" spc="0" normalizeH="0" baseline="0" noProof="0" dirty="0">
                <a:ln>
                  <a:noFill/>
                </a:ln>
                <a:solidFill>
                  <a:schemeClr val="tx1"/>
                </a:solidFill>
                <a:effectLst/>
                <a:uLnTx/>
                <a:uFillTx/>
                <a:latin typeface="+mn-lt"/>
                <a:ea typeface="+mn-ea"/>
                <a:cs typeface="+mn-cs"/>
              </a:rPr>
              <a:t>s</a:t>
            </a:r>
            <a:r>
              <a:rPr lang="en-NZ" sz="1200" b="0" i="1" kern="1200" dirty="0">
                <a:solidFill>
                  <a:schemeClr val="tx1"/>
                </a:solidFill>
                <a:effectLst/>
                <a:latin typeface="+mn-lt"/>
                <a:ea typeface="+mn-ea"/>
                <a:cs typeface="+mn-cs"/>
              </a:rPr>
              <a:t>ingle cell RNA sequencing; </a:t>
            </a:r>
            <a:r>
              <a:rPr lang="en-NZ" b="0" i="1" dirty="0"/>
              <a:t>TCR, </a:t>
            </a:r>
            <a:r>
              <a:rPr lang="en-NZ" sz="1200" b="0" i="1" kern="1200" dirty="0">
                <a:solidFill>
                  <a:schemeClr val="tx1"/>
                </a:solidFill>
                <a:effectLst/>
                <a:latin typeface="+mn-lt"/>
                <a:ea typeface="+mn-ea"/>
                <a:cs typeface="+mn-cs"/>
              </a:rPr>
              <a:t>T-cell receptor; WT, wild type. </a:t>
            </a:r>
            <a:endParaRPr lang="en-US" b="0"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Hepatic B cells interact with invariant natural killer T cells via CD40 to stimulate hepatic stellate cells </a:t>
            </a: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TOP-342-YI  </a:t>
            </a:r>
            <a:endParaRPr lang="en-NZ" sz="1200" kern="1200" dirty="0">
              <a:solidFill>
                <a:schemeClr val="tx1"/>
              </a:solidFill>
              <a:effectLst/>
              <a:latin typeface="+mn-lt"/>
              <a:ea typeface="+mn-ea"/>
              <a:cs typeface="+mn-cs"/>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Jihyo Byun1, </a:t>
            </a:r>
            <a:r>
              <a:rPr lang="en-NZ" sz="1200" dirty="0" err="1"/>
              <a:t>Kyurae</a:t>
            </a:r>
            <a:r>
              <a:rPr lang="en-NZ" sz="1200" dirty="0"/>
              <a:t> Kim</a:t>
            </a:r>
            <a:r>
              <a:rPr lang="en-NZ" sz="1200" baseline="30000" dirty="0"/>
              <a:t>1</a:t>
            </a:r>
            <a:r>
              <a:rPr lang="en-NZ" sz="1200" dirty="0"/>
              <a:t>, </a:t>
            </a:r>
            <a:r>
              <a:rPr lang="en-NZ" sz="1200" dirty="0" err="1"/>
              <a:t>Kwangwoo</a:t>
            </a:r>
            <a:r>
              <a:rPr lang="en-NZ" sz="1200" dirty="0"/>
              <a:t> </a:t>
            </a:r>
            <a:r>
              <a:rPr lang="en-NZ" sz="1200" u="none" dirty="0"/>
              <a:t>LEE</a:t>
            </a:r>
            <a:r>
              <a:rPr lang="en-NZ" sz="1200" u="none" baseline="30000" dirty="0"/>
              <a:t>1</a:t>
            </a:r>
            <a:r>
              <a:rPr lang="en-NZ" sz="1200" u="none" dirty="0"/>
              <a:t>, Won-il Jeong</a:t>
            </a:r>
            <a:r>
              <a:rPr lang="en-NZ" sz="1200" u="none" baseline="30000" dirty="0"/>
              <a:t>1</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Korea Advanced Institute of Science and Technology (KAIST), Daejeon 34051, Korea, Rep. of South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Hepatic B cells contribute to liver fibrosis by secreting cytokines that activate hepatic stellate cells (HSCs), yet the mechanisms remain unclear. In the fibrotic microenvironment, damaged hepatocytes release damage-associated molecular patterns (DAMPs), including lipid-related molecules. In addition, B cells can present lipid antigens to invariant natural killer T (</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cells via CD1d–T cell receptor (TCR) engagement, together with CD40–CD40L co-stimulatory signalling. Thus, this study examined the potential role of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 interactions in liver fibrosis.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Wild-type (WT) and B cell-specific CD40-deficient mice were treated with carbon tetrachloride (CCl4). Then, blood chemistry, histological staining, immunofluorescence, and </a:t>
            </a:r>
            <a:r>
              <a:rPr lang="en-NZ" sz="1200" kern="1200" dirty="0" err="1">
                <a:solidFill>
                  <a:schemeClr val="tx1"/>
                </a:solidFill>
                <a:effectLst/>
                <a:latin typeface="+mn-lt"/>
                <a:ea typeface="+mn-ea"/>
                <a:cs typeface="+mn-cs"/>
              </a:rPr>
              <a:t>qRT</a:t>
            </a:r>
            <a:r>
              <a:rPr lang="en-NZ" sz="1200" kern="1200" dirty="0">
                <a:solidFill>
                  <a:schemeClr val="tx1"/>
                </a:solidFill>
                <a:effectLst/>
                <a:latin typeface="+mn-lt"/>
                <a:ea typeface="+mn-ea"/>
                <a:cs typeface="+mn-cs"/>
              </a:rPr>
              <a:t>-PCR were performed. Primary hepatic cells were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by bulk RNA sequencing, single-cell RNA sequencing (scRNA-seq), and flow cytometry. </a:t>
            </a:r>
            <a:r>
              <a:rPr lang="en-NZ" sz="1200" i="1" kern="1200" dirty="0">
                <a:solidFill>
                  <a:schemeClr val="tx1"/>
                </a:solidFill>
                <a:effectLst/>
                <a:latin typeface="+mn-lt"/>
                <a:ea typeface="+mn-ea"/>
                <a:cs typeface="+mn-cs"/>
              </a:rPr>
              <a:t>In vitro </a:t>
            </a:r>
            <a:r>
              <a:rPr lang="en-NZ" sz="1200" kern="1200" dirty="0">
                <a:solidFill>
                  <a:schemeClr val="tx1"/>
                </a:solidFill>
                <a:effectLst/>
                <a:latin typeface="+mn-lt"/>
                <a:ea typeface="+mn-ea"/>
                <a:cs typeface="+mn-cs"/>
              </a:rPr>
              <a:t>migration assays and co-culture experiments were conducted using hepatocytes, B cells, </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cells, and HSCs.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Bulk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revealed significant upregulation of B cell activation markers, including </a:t>
            </a:r>
            <a:r>
              <a:rPr lang="en-NZ" sz="1200" i="1" kern="1200" dirty="0">
                <a:solidFill>
                  <a:schemeClr val="tx1"/>
                </a:solidFill>
                <a:effectLst/>
                <a:latin typeface="+mn-lt"/>
                <a:ea typeface="+mn-ea"/>
                <a:cs typeface="+mn-cs"/>
              </a:rPr>
              <a:t>Cd40, Cd86</a:t>
            </a:r>
            <a:r>
              <a:rPr lang="en-NZ" sz="1200" kern="1200" dirty="0">
                <a:solidFill>
                  <a:schemeClr val="tx1"/>
                </a:solidFill>
                <a:effectLst/>
                <a:latin typeface="+mn-lt"/>
                <a:ea typeface="+mn-ea"/>
                <a:cs typeface="+mn-cs"/>
              </a:rPr>
              <a:t>, and </a:t>
            </a:r>
            <a:r>
              <a:rPr lang="en-NZ" sz="1200" i="1" kern="1200" dirty="0">
                <a:solidFill>
                  <a:schemeClr val="tx1"/>
                </a:solidFill>
                <a:effectLst/>
                <a:latin typeface="+mn-lt"/>
                <a:ea typeface="+mn-ea"/>
                <a:cs typeface="+mn-cs"/>
              </a:rPr>
              <a:t>Cxcr4 </a:t>
            </a:r>
            <a:r>
              <a:rPr lang="en-NZ" sz="1200" kern="1200" dirty="0">
                <a:solidFill>
                  <a:schemeClr val="tx1"/>
                </a:solidFill>
                <a:effectLst/>
                <a:latin typeface="+mn-lt"/>
                <a:ea typeface="+mn-ea"/>
                <a:cs typeface="+mn-cs"/>
              </a:rPr>
              <a:t>in the fibrotic livers of WT mice compared to controls. Consistently, flow cytometry and immunostaining demonstrated marked accumulation of B cells and their interaction with activated HSCs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within fibrotic septa. Moreover, scRNA-seq and </a:t>
            </a:r>
            <a:r>
              <a:rPr lang="en-NZ" sz="1200" kern="1200" dirty="0" err="1">
                <a:solidFill>
                  <a:schemeClr val="tx1"/>
                </a:solidFill>
                <a:effectLst/>
                <a:latin typeface="+mn-lt"/>
                <a:ea typeface="+mn-ea"/>
                <a:cs typeface="+mn-cs"/>
              </a:rPr>
              <a:t>qRT</a:t>
            </a:r>
            <a:r>
              <a:rPr lang="en-NZ" sz="1200" kern="1200" dirty="0">
                <a:solidFill>
                  <a:schemeClr val="tx1"/>
                </a:solidFill>
                <a:effectLst/>
                <a:latin typeface="+mn-lt"/>
                <a:ea typeface="+mn-ea"/>
                <a:cs typeface="+mn-cs"/>
              </a:rPr>
              <a:t>-PCR analyses revealed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as the principal source of the B cell-recruiting chemokine ligand, CXCL12. In line with this, </a:t>
            </a:r>
            <a:r>
              <a:rPr lang="en-NZ" sz="1200" i="1" kern="1200" dirty="0">
                <a:solidFill>
                  <a:schemeClr val="tx1"/>
                </a:solidFill>
                <a:effectLst/>
                <a:latin typeface="+mn-lt"/>
                <a:ea typeface="+mn-ea"/>
                <a:cs typeface="+mn-cs"/>
              </a:rPr>
              <a:t>in vitro </a:t>
            </a:r>
            <a:r>
              <a:rPr lang="en-NZ" sz="1200" kern="1200" dirty="0">
                <a:solidFill>
                  <a:schemeClr val="tx1"/>
                </a:solidFill>
                <a:effectLst/>
                <a:latin typeface="+mn-lt"/>
                <a:ea typeface="+mn-ea"/>
                <a:cs typeface="+mn-cs"/>
              </a:rPr>
              <a:t>chemotaxis assays showed enhanced B cell migration toward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confirming their interaction, whereas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expressed neither TCR nor CD40L to stimulate B cells. Instead, we observed upregulated CD1d and CD40 in B cells isolated from CCl4-treated mice or co-cultured with conditioned media from damaged hepatocytes, suggesting that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 interactions in fibrotic areas contribute to HSC stimulation. Both </a:t>
            </a:r>
            <a:r>
              <a:rPr lang="en-NZ" sz="1200" i="1" kern="1200" dirty="0">
                <a:solidFill>
                  <a:schemeClr val="tx1"/>
                </a:solidFill>
                <a:effectLst/>
                <a:latin typeface="+mn-lt"/>
                <a:ea typeface="+mn-ea"/>
                <a:cs typeface="+mn-cs"/>
              </a:rPr>
              <a:t>in vivo </a:t>
            </a:r>
            <a:r>
              <a:rPr lang="en-NZ" sz="1200" kern="1200" dirty="0">
                <a:solidFill>
                  <a:schemeClr val="tx1"/>
                </a:solidFill>
                <a:effectLst/>
                <a:latin typeface="+mn-lt"/>
                <a:ea typeface="+mn-ea"/>
                <a:cs typeface="+mn-cs"/>
              </a:rPr>
              <a:t>and </a:t>
            </a:r>
            <a:r>
              <a:rPr lang="en-NZ" sz="1200" i="1" kern="1200" dirty="0">
                <a:solidFill>
                  <a:schemeClr val="tx1"/>
                </a:solidFill>
                <a:effectLst/>
                <a:latin typeface="+mn-lt"/>
                <a:ea typeface="+mn-ea"/>
                <a:cs typeface="+mn-cs"/>
              </a:rPr>
              <a:t>in vitro</a:t>
            </a:r>
            <a:r>
              <a:rPr lang="en-NZ" sz="1200" kern="1200" dirty="0">
                <a:solidFill>
                  <a:schemeClr val="tx1"/>
                </a:solidFill>
                <a:effectLst/>
                <a:latin typeface="+mn-lt"/>
                <a:ea typeface="+mn-ea"/>
                <a:cs typeface="+mn-cs"/>
              </a:rPr>
              <a:t>, CD40 deficiency in B cells reduced CD1d and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interactions, thereby attenuating HSC activation and liver fibrosis through decreased expression of </a:t>
            </a:r>
            <a:r>
              <a:rPr lang="en-NZ" sz="1200" i="1" kern="1200" dirty="0" err="1">
                <a:solidFill>
                  <a:schemeClr val="tx1"/>
                </a:solidFill>
                <a:effectLst/>
                <a:latin typeface="+mn-lt"/>
                <a:ea typeface="+mn-ea"/>
                <a:cs typeface="+mn-cs"/>
              </a:rPr>
              <a:t>Tnfa</a:t>
            </a:r>
            <a:r>
              <a:rPr lang="en-NZ" sz="1200" i="1" kern="120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and </a:t>
            </a:r>
            <a:r>
              <a:rPr lang="en-NZ" sz="1200" i="1" kern="1200" dirty="0">
                <a:solidFill>
                  <a:schemeClr val="tx1"/>
                </a:solidFill>
                <a:effectLst/>
                <a:latin typeface="+mn-lt"/>
                <a:ea typeface="+mn-ea"/>
                <a:cs typeface="+mn-cs"/>
              </a:rPr>
              <a:t>Tgfb1</a:t>
            </a:r>
            <a:r>
              <a:rPr lang="en-NZ" sz="1200" kern="1200" dirty="0">
                <a:solidFill>
                  <a:schemeClr val="tx1"/>
                </a:solidFill>
                <a:effectLst/>
                <a:latin typeface="+mn-lt"/>
                <a:ea typeface="+mn-ea"/>
                <a:cs typeface="+mn-cs"/>
              </a:rPr>
              <a:t>.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Our findings indicate that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recruit B cells to the fibrotic niche through the CXCL12-CXCR4 axis, where hepatocyte-derived lipid-related DAMPs may initiate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 interactions. These interactions promote the production of fibrotic mediators by B cells via CD1d/TCR and CD40/CD40L signalling. Collectively, this mechanism highlights a potential therapeutic strategy for treating liver fibrosis. </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D1C4F6-404F-5B5B-FEE8-669B8D59A17E}"/>
              </a:ext>
            </a:extLst>
          </p:cNvPr>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227463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8801F-DB53-2B14-6052-D390DED3F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CC6B4-30E6-9213-3C96-4B16EC139C7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5453B3A-9C51-D385-D272-88CDB3ED66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cs typeface="Arial" panose="020B0604020202020204" pitchFamily="34" charset="0"/>
              </a:rPr>
              <a:t>Abbreviations: </a:t>
            </a:r>
            <a:r>
              <a:rPr lang="en-US" b="0" i="1" dirty="0" err="1">
                <a:latin typeface="Arial" panose="020B0604020202020204" pitchFamily="34" charset="0"/>
                <a:cs typeface="Arial" panose="020B0604020202020204" pitchFamily="34" charset="0"/>
              </a:rPr>
              <a:t>aHSC</a:t>
            </a:r>
            <a:r>
              <a:rPr lang="en-US" b="0" i="1" dirty="0">
                <a:latin typeface="Arial" panose="020B0604020202020204" pitchFamily="34" charset="0"/>
                <a:cs typeface="Arial" panose="020B0604020202020204" pitchFamily="34" charset="0"/>
              </a:rPr>
              <a:t>, activated </a:t>
            </a:r>
            <a:r>
              <a:rPr lang="en-NZ" sz="1200" b="0" i="1" kern="1200" dirty="0">
                <a:solidFill>
                  <a:schemeClr val="tx1"/>
                </a:solidFill>
                <a:effectLst/>
                <a:latin typeface="+mn-lt"/>
                <a:ea typeface="+mn-ea"/>
                <a:cs typeface="+mn-cs"/>
              </a:rPr>
              <a:t>hepatic stellate cell;</a:t>
            </a:r>
            <a:r>
              <a:rPr lang="en-US" b="0" i="1" dirty="0">
                <a:latin typeface="Arial" panose="020B0604020202020204" pitchFamily="34" charset="0"/>
                <a:cs typeface="Arial" panose="020B0604020202020204" pitchFamily="34" charset="0"/>
              </a:rPr>
              <a:t> CCI</a:t>
            </a:r>
            <a:r>
              <a:rPr lang="en-US" b="0" i="1" baseline="-25000" dirty="0">
                <a:latin typeface="Arial" panose="020B0604020202020204" pitchFamily="34" charset="0"/>
                <a:cs typeface="Arial" panose="020B0604020202020204" pitchFamily="34" charset="0"/>
              </a:rPr>
              <a:t>4</a:t>
            </a:r>
            <a:r>
              <a:rPr lang="en-US" b="0" i="1" dirty="0">
                <a:latin typeface="Arial" panose="020B0604020202020204" pitchFamily="34" charset="0"/>
                <a:cs typeface="Arial" panose="020B0604020202020204" pitchFamily="34" charset="0"/>
              </a:rPr>
              <a:t>, </a:t>
            </a:r>
            <a:r>
              <a:rPr lang="en-NZ" sz="1200" b="0" i="1" kern="1200" dirty="0">
                <a:solidFill>
                  <a:schemeClr val="tx1"/>
                </a:solidFill>
                <a:effectLst/>
                <a:latin typeface="+mn-lt"/>
                <a:ea typeface="+mn-ea"/>
                <a:cs typeface="+mn-cs"/>
              </a:rPr>
              <a:t>carbon tetrachloride; </a:t>
            </a:r>
            <a:r>
              <a:rPr lang="en-US" b="0" i="1" dirty="0">
                <a:latin typeface="Arial" panose="020B0604020202020204" pitchFamily="34" charset="0"/>
                <a:cs typeface="Arial" panose="020B0604020202020204" pitchFamily="34" charset="0"/>
              </a:rPr>
              <a:t>CD, </a:t>
            </a:r>
            <a:r>
              <a:rPr lang="en-NZ" sz="1200" b="0" i="1" kern="1200" dirty="0">
                <a:solidFill>
                  <a:schemeClr val="tx1"/>
                </a:solidFill>
                <a:effectLst/>
                <a:latin typeface="+mn-lt"/>
                <a:ea typeface="+mn-ea"/>
                <a:cs typeface="+mn-cs"/>
              </a:rPr>
              <a:t>cluster of differentiation; CXCL12, CXC motif chemokine ligand 12; CXCR4, CXC motif chemokine receptor 4; DAMP, damage associated molecular pattern</a:t>
            </a:r>
            <a:r>
              <a:rPr lang="en-US" sz="1200" b="0" i="0" kern="1200" dirty="0">
                <a:solidFill>
                  <a:schemeClr val="tx1"/>
                </a:solidFill>
                <a:effectLst/>
                <a:latin typeface="+mn-lt"/>
                <a:ea typeface="+mn-ea"/>
                <a:cs typeface="+mn-cs"/>
              </a:rPr>
              <a:t>; </a:t>
            </a:r>
            <a:r>
              <a:rPr lang="en-NZ" sz="1200" b="0" i="1" kern="1200" dirty="0">
                <a:solidFill>
                  <a:schemeClr val="tx1"/>
                </a:solidFill>
                <a:effectLst/>
                <a:latin typeface="+mn-lt"/>
                <a:ea typeface="+mn-ea"/>
                <a:cs typeface="+mn-cs"/>
              </a:rPr>
              <a:t>HSC, hepatic stellate cell; </a:t>
            </a:r>
            <a:r>
              <a:rPr lang="en-NZ" b="0" i="1" dirty="0" err="1"/>
              <a:t>iNKT</a:t>
            </a:r>
            <a:r>
              <a:rPr lang="en-NZ" b="0" i="1" dirty="0"/>
              <a:t>, invariant natural killer T; L, ligand; </a:t>
            </a:r>
            <a:r>
              <a:rPr kumimoji="0" lang="en-NZ" sz="1200" b="0" i="1" u="none" strike="noStrike" kern="1200" cap="none" spc="0" normalizeH="0" baseline="0" noProof="0" dirty="0" err="1">
                <a:ln>
                  <a:noFill/>
                </a:ln>
                <a:solidFill>
                  <a:schemeClr val="tx2"/>
                </a:solidFill>
                <a:effectLst/>
                <a:uLnTx/>
                <a:uFillTx/>
                <a:ea typeface="+mn-ea"/>
                <a:cs typeface="+mn-cs"/>
              </a:rPr>
              <a:t>qRT</a:t>
            </a:r>
            <a:r>
              <a:rPr kumimoji="0" lang="en-NZ" sz="1200" b="0" i="1" u="none" strike="noStrike" kern="1200" cap="none" spc="0" normalizeH="0" baseline="0" noProof="0" dirty="0">
                <a:ln>
                  <a:noFill/>
                </a:ln>
                <a:solidFill>
                  <a:schemeClr val="tx2"/>
                </a:solidFill>
                <a:effectLst/>
                <a:uLnTx/>
                <a:uFillTx/>
                <a:ea typeface="+mn-ea"/>
                <a:cs typeface="+mn-cs"/>
              </a:rPr>
              <a:t>-PCR, Quantitative Reverse Transcription polymerase chain reaction; RNA, ribonucleic acid; RNA-</a:t>
            </a:r>
            <a:r>
              <a:rPr kumimoji="0" lang="en-NZ" sz="1200" b="0" i="1" u="none" strike="noStrike" kern="1200" cap="none" spc="0" normalizeH="0" baseline="0" noProof="0" dirty="0" err="1">
                <a:ln>
                  <a:noFill/>
                </a:ln>
                <a:solidFill>
                  <a:schemeClr val="tx2"/>
                </a:solidFill>
                <a:effectLst/>
                <a:uLnTx/>
                <a:uFillTx/>
                <a:ea typeface="+mn-ea"/>
                <a:cs typeface="+mn-cs"/>
              </a:rPr>
              <a:t>seq</a:t>
            </a:r>
            <a:r>
              <a:rPr kumimoji="0" lang="en-NZ" sz="1200" b="0" i="1" u="none" strike="noStrike" kern="1200" cap="none" spc="0" normalizeH="0" baseline="0" noProof="0" dirty="0">
                <a:ln>
                  <a:noFill/>
                </a:ln>
                <a:solidFill>
                  <a:schemeClr val="tx2"/>
                </a:solidFill>
                <a:effectLst/>
                <a:uLnTx/>
                <a:uFillTx/>
                <a:ea typeface="+mn-ea"/>
                <a:cs typeface="+mn-cs"/>
              </a:rPr>
              <a:t>, RNA sequencing;</a:t>
            </a:r>
            <a:r>
              <a:rPr kumimoji="0" lang="en-NZ" sz="1200" b="1" i="1" u="none" strike="noStrike" kern="1200" cap="none" spc="0" normalizeH="0" baseline="0" noProof="0" dirty="0">
                <a:ln>
                  <a:noFill/>
                </a:ln>
                <a:solidFill>
                  <a:schemeClr val="tx2"/>
                </a:solidFill>
                <a:effectLst/>
                <a:uLnTx/>
                <a:uFillTx/>
                <a:ea typeface="+mn-ea"/>
                <a:cs typeface="+mn-cs"/>
              </a:rPr>
              <a:t> </a:t>
            </a:r>
            <a:r>
              <a:rPr kumimoji="0" lang="en-NZ" sz="1200" b="0" i="1" u="none" strike="noStrike" kern="1200" cap="none" spc="0" normalizeH="0" baseline="0" noProof="0" dirty="0">
                <a:ln>
                  <a:noFill/>
                </a:ln>
                <a:solidFill>
                  <a:schemeClr val="tx2"/>
                </a:solidFill>
                <a:effectLst/>
                <a:uLnTx/>
                <a:uFillTx/>
                <a:ea typeface="+mn-ea"/>
                <a:cs typeface="+mn-cs"/>
              </a:rPr>
              <a:t>scRNA-seq, </a:t>
            </a:r>
            <a:r>
              <a:rPr kumimoji="0" lang="en-NZ" sz="1200" b="0" i="1" u="none" strike="noStrike" kern="1200" cap="none" spc="0" normalizeH="0" baseline="0" noProof="0" dirty="0">
                <a:ln>
                  <a:noFill/>
                </a:ln>
                <a:solidFill>
                  <a:schemeClr val="tx1"/>
                </a:solidFill>
                <a:effectLst/>
                <a:uLnTx/>
                <a:uFillTx/>
                <a:latin typeface="+mn-lt"/>
                <a:ea typeface="+mn-ea"/>
                <a:cs typeface="+mn-cs"/>
              </a:rPr>
              <a:t>s</a:t>
            </a:r>
            <a:r>
              <a:rPr lang="en-NZ" sz="1200" b="0" i="1" kern="1200" dirty="0">
                <a:solidFill>
                  <a:schemeClr val="tx1"/>
                </a:solidFill>
                <a:effectLst/>
                <a:latin typeface="+mn-lt"/>
                <a:ea typeface="+mn-ea"/>
                <a:cs typeface="+mn-cs"/>
              </a:rPr>
              <a:t>ingle cell RNA sequencing; </a:t>
            </a:r>
            <a:r>
              <a:rPr lang="en-NZ" b="0" i="1" dirty="0"/>
              <a:t>TCR, </a:t>
            </a:r>
            <a:r>
              <a:rPr lang="en-NZ" sz="1200" b="0" i="1" kern="1200" dirty="0">
                <a:solidFill>
                  <a:schemeClr val="tx1"/>
                </a:solidFill>
                <a:effectLst/>
                <a:latin typeface="+mn-lt"/>
                <a:ea typeface="+mn-ea"/>
                <a:cs typeface="+mn-cs"/>
              </a:rPr>
              <a:t>T-cell receptor;</a:t>
            </a:r>
            <a:r>
              <a:rPr lang="en-US" sz="1200" b="0" dirty="0"/>
              <a:t> </a:t>
            </a:r>
            <a:r>
              <a:rPr lang="en-US" sz="1200" b="0" i="1" dirty="0"/>
              <a:t>TGF-</a:t>
            </a:r>
            <a:r>
              <a:rPr lang="el-GR" sz="1200" b="0" i="1" dirty="0">
                <a:solidFill>
                  <a:schemeClr val="tx1"/>
                </a:solidFill>
              </a:rPr>
              <a:t>β</a:t>
            </a:r>
            <a:r>
              <a:rPr lang="en-US" sz="1200" b="0" i="1" dirty="0"/>
              <a:t>1, transforming growth factor-beta 1; TNF-</a:t>
            </a:r>
            <a:r>
              <a:rPr lang="en-GB" sz="1200" b="0" i="1" dirty="0"/>
              <a:t>ɑ, </a:t>
            </a:r>
            <a:r>
              <a:rPr lang="en-GB" sz="1200" b="0" i="1" dirty="0" err="1"/>
              <a:t>tumor</a:t>
            </a:r>
            <a:r>
              <a:rPr lang="en-GB" sz="1200" b="0" i="1" dirty="0"/>
              <a:t> </a:t>
            </a:r>
            <a:r>
              <a:rPr lang="en-GB" sz="1200" b="0" i="1" dirty="0" err="1"/>
              <a:t>nercosis</a:t>
            </a:r>
            <a:r>
              <a:rPr lang="en-GB" sz="1200" b="0" i="1" dirty="0"/>
              <a:t> factor-alpha; </a:t>
            </a:r>
            <a:r>
              <a:rPr lang="en-NZ" sz="1200" b="0" i="1" kern="1200" dirty="0">
                <a:solidFill>
                  <a:schemeClr val="tx1"/>
                </a:solidFill>
                <a:effectLst/>
                <a:latin typeface="+mn-lt"/>
                <a:ea typeface="+mn-ea"/>
                <a:cs typeface="+mn-cs"/>
              </a:rPr>
              <a:t>WT, wild type. </a:t>
            </a:r>
            <a:endParaRPr lang="en-US" b="0"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Hepatic B cells interact with invariant natural killer T cells via CD40 to stimulate hepatic stellate cells </a:t>
            </a: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TOP-342-YI  </a:t>
            </a:r>
            <a:endParaRPr lang="en-NZ" sz="1200" kern="1200" dirty="0">
              <a:solidFill>
                <a:schemeClr val="tx1"/>
              </a:solidFill>
              <a:effectLst/>
              <a:latin typeface="+mn-lt"/>
              <a:ea typeface="+mn-ea"/>
              <a:cs typeface="+mn-cs"/>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Jihyo Byun1, </a:t>
            </a:r>
            <a:r>
              <a:rPr lang="en-NZ" sz="1200" dirty="0" err="1"/>
              <a:t>Kyurae</a:t>
            </a:r>
            <a:r>
              <a:rPr lang="en-NZ" sz="1200" dirty="0"/>
              <a:t> Kim</a:t>
            </a:r>
            <a:r>
              <a:rPr lang="en-NZ" sz="1200" baseline="30000" dirty="0"/>
              <a:t>1</a:t>
            </a:r>
            <a:r>
              <a:rPr lang="en-NZ" sz="1200" dirty="0"/>
              <a:t>, </a:t>
            </a:r>
            <a:r>
              <a:rPr lang="en-NZ" sz="1200" u="none" dirty="0" err="1"/>
              <a:t>Kwangwoo</a:t>
            </a:r>
            <a:r>
              <a:rPr lang="en-NZ" sz="1200" u="none" dirty="0"/>
              <a:t> LEE</a:t>
            </a:r>
            <a:r>
              <a:rPr lang="en-NZ" sz="1200" u="none" baseline="30000" dirty="0"/>
              <a:t>1</a:t>
            </a:r>
            <a:r>
              <a:rPr lang="en-NZ" sz="1200" u="none" dirty="0"/>
              <a:t>, Won-il Jeong</a:t>
            </a:r>
            <a:r>
              <a:rPr lang="en-NZ" sz="1200" u="none" baseline="30000" dirty="0"/>
              <a:t>1</a:t>
            </a:r>
          </a:p>
          <a:p>
            <a:r>
              <a:rPr lang="en-NZ" sz="1200" i="1" u="none" kern="1200" baseline="30000" dirty="0">
                <a:solidFill>
                  <a:schemeClr val="tx1"/>
                </a:solidFill>
                <a:effectLst/>
                <a:latin typeface="+mn-lt"/>
                <a:ea typeface="+mn-ea"/>
                <a:cs typeface="+mn-cs"/>
              </a:rPr>
              <a:t>1</a:t>
            </a:r>
            <a:r>
              <a:rPr lang="en-NZ" sz="1200" i="1" u="none" kern="1200" dirty="0">
                <a:solidFill>
                  <a:schemeClr val="tx1"/>
                </a:solidFill>
                <a:effectLst/>
                <a:latin typeface="+mn-lt"/>
                <a:ea typeface="+mn-ea"/>
                <a:cs typeface="+mn-cs"/>
              </a:rPr>
              <a:t>Korea Advanced Institute of Science and Technology (KAIST), Daejeon </a:t>
            </a:r>
            <a:r>
              <a:rPr lang="en-NZ" sz="1200" i="1" kern="1200" dirty="0">
                <a:solidFill>
                  <a:schemeClr val="tx1"/>
                </a:solidFill>
                <a:effectLst/>
                <a:latin typeface="+mn-lt"/>
                <a:ea typeface="+mn-ea"/>
                <a:cs typeface="+mn-cs"/>
              </a:rPr>
              <a:t>34051, Korea, Rep. of South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Hepatic B cells contribute to liver fibrosis by secreting cytokines that activate hepatic stellate cells (HSCs), yet the mechanisms remain unclear. In the fibrotic microenvironment, damaged hepatocytes release damage-associated molecular patterns (DAMPs), including lipid-related molecules. In addition, B cells can present lipid antigens to invariant natural killer T (</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cells via CD1d–T cell receptor (TCR) engagement, together with CD40–CD40L co-stimulatory signalling. Thus, this study examined the potential role of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 interactions in liver fibrosis.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Wild-type (WT) and B cell-specific CD40-deficient mice were treated with carbon tetrachloride (CCl4). Then, blood chemistry, histological staining, immunofluorescence, and </a:t>
            </a:r>
            <a:r>
              <a:rPr lang="en-NZ" sz="1200" kern="1200" dirty="0" err="1">
                <a:solidFill>
                  <a:schemeClr val="tx1"/>
                </a:solidFill>
                <a:effectLst/>
                <a:latin typeface="+mn-lt"/>
                <a:ea typeface="+mn-ea"/>
                <a:cs typeface="+mn-cs"/>
              </a:rPr>
              <a:t>qRT</a:t>
            </a:r>
            <a:r>
              <a:rPr lang="en-NZ" sz="1200" kern="1200" dirty="0">
                <a:solidFill>
                  <a:schemeClr val="tx1"/>
                </a:solidFill>
                <a:effectLst/>
                <a:latin typeface="+mn-lt"/>
                <a:ea typeface="+mn-ea"/>
                <a:cs typeface="+mn-cs"/>
              </a:rPr>
              <a:t>-PCR were performed. Primary hepatic cells were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by bulk RNA sequencing, single-cell RNA sequencing (scRNA-seq), and flow cytometry. </a:t>
            </a:r>
            <a:r>
              <a:rPr lang="en-NZ" sz="1200" i="1" kern="1200" dirty="0">
                <a:solidFill>
                  <a:schemeClr val="tx1"/>
                </a:solidFill>
                <a:effectLst/>
                <a:latin typeface="+mn-lt"/>
                <a:ea typeface="+mn-ea"/>
                <a:cs typeface="+mn-cs"/>
              </a:rPr>
              <a:t>In vitro </a:t>
            </a:r>
            <a:r>
              <a:rPr lang="en-NZ" sz="1200" kern="1200" dirty="0">
                <a:solidFill>
                  <a:schemeClr val="tx1"/>
                </a:solidFill>
                <a:effectLst/>
                <a:latin typeface="+mn-lt"/>
                <a:ea typeface="+mn-ea"/>
                <a:cs typeface="+mn-cs"/>
              </a:rPr>
              <a:t>migration assays and co-culture experiments were conducted using hepatocytes, B cells, </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cells, and HSCs.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Bulk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revealed significant upregulation of B cell activation markers, including </a:t>
            </a:r>
            <a:r>
              <a:rPr lang="en-NZ" sz="1200" i="1" kern="1200" dirty="0">
                <a:solidFill>
                  <a:schemeClr val="tx1"/>
                </a:solidFill>
                <a:effectLst/>
                <a:latin typeface="+mn-lt"/>
                <a:ea typeface="+mn-ea"/>
                <a:cs typeface="+mn-cs"/>
              </a:rPr>
              <a:t>Cd40, Cd86</a:t>
            </a:r>
            <a:r>
              <a:rPr lang="en-NZ" sz="1200" kern="1200" dirty="0">
                <a:solidFill>
                  <a:schemeClr val="tx1"/>
                </a:solidFill>
                <a:effectLst/>
                <a:latin typeface="+mn-lt"/>
                <a:ea typeface="+mn-ea"/>
                <a:cs typeface="+mn-cs"/>
              </a:rPr>
              <a:t>, and </a:t>
            </a:r>
            <a:r>
              <a:rPr lang="en-NZ" sz="1200" i="1" kern="1200" dirty="0">
                <a:solidFill>
                  <a:schemeClr val="tx1"/>
                </a:solidFill>
                <a:effectLst/>
                <a:latin typeface="+mn-lt"/>
                <a:ea typeface="+mn-ea"/>
                <a:cs typeface="+mn-cs"/>
              </a:rPr>
              <a:t>Cxcr4 </a:t>
            </a:r>
            <a:r>
              <a:rPr lang="en-NZ" sz="1200" kern="1200" dirty="0">
                <a:solidFill>
                  <a:schemeClr val="tx1"/>
                </a:solidFill>
                <a:effectLst/>
                <a:latin typeface="+mn-lt"/>
                <a:ea typeface="+mn-ea"/>
                <a:cs typeface="+mn-cs"/>
              </a:rPr>
              <a:t>in the fibrotic livers of WT mice compared to controls. Consistently, flow cytometry and immunostaining demonstrated marked accumulation of B cells and their interaction with activated HSCs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within fibrotic septa. Moreover, scRNA-seq and </a:t>
            </a:r>
            <a:r>
              <a:rPr lang="en-NZ" sz="1200" kern="1200" dirty="0" err="1">
                <a:solidFill>
                  <a:schemeClr val="tx1"/>
                </a:solidFill>
                <a:effectLst/>
                <a:latin typeface="+mn-lt"/>
                <a:ea typeface="+mn-ea"/>
                <a:cs typeface="+mn-cs"/>
              </a:rPr>
              <a:t>qRT</a:t>
            </a:r>
            <a:r>
              <a:rPr lang="en-NZ" sz="1200" kern="1200" dirty="0">
                <a:solidFill>
                  <a:schemeClr val="tx1"/>
                </a:solidFill>
                <a:effectLst/>
                <a:latin typeface="+mn-lt"/>
                <a:ea typeface="+mn-ea"/>
                <a:cs typeface="+mn-cs"/>
              </a:rPr>
              <a:t>-PCR analyses revealed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as the principal source of the B cell-recruiting chemokine ligand, CXCL12. In line with this, </a:t>
            </a:r>
            <a:r>
              <a:rPr lang="en-NZ" sz="1200" i="1" kern="1200" dirty="0">
                <a:solidFill>
                  <a:schemeClr val="tx1"/>
                </a:solidFill>
                <a:effectLst/>
                <a:latin typeface="+mn-lt"/>
                <a:ea typeface="+mn-ea"/>
                <a:cs typeface="+mn-cs"/>
              </a:rPr>
              <a:t>in vitro </a:t>
            </a:r>
            <a:r>
              <a:rPr lang="en-NZ" sz="1200" kern="1200" dirty="0">
                <a:solidFill>
                  <a:schemeClr val="tx1"/>
                </a:solidFill>
                <a:effectLst/>
                <a:latin typeface="+mn-lt"/>
                <a:ea typeface="+mn-ea"/>
                <a:cs typeface="+mn-cs"/>
              </a:rPr>
              <a:t>chemotaxis assays showed enhanced B cell migration toward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confirming their interaction, whereas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expressed neither TCR nor CD40L to stimulate B cells. Instead, we observed upregulated CD1d and CD40 in B cells isolated from CCl4-treated mice or co-cultured with conditioned media from damaged hepatocytes, suggesting that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 interactions in fibrotic areas contribute to HSC stimulation. Both </a:t>
            </a:r>
            <a:r>
              <a:rPr lang="en-NZ" sz="1200" i="1" kern="1200" dirty="0">
                <a:solidFill>
                  <a:schemeClr val="tx1"/>
                </a:solidFill>
                <a:effectLst/>
                <a:latin typeface="+mn-lt"/>
                <a:ea typeface="+mn-ea"/>
                <a:cs typeface="+mn-cs"/>
              </a:rPr>
              <a:t>in vivo </a:t>
            </a:r>
            <a:r>
              <a:rPr lang="en-NZ" sz="1200" kern="1200" dirty="0">
                <a:solidFill>
                  <a:schemeClr val="tx1"/>
                </a:solidFill>
                <a:effectLst/>
                <a:latin typeface="+mn-lt"/>
                <a:ea typeface="+mn-ea"/>
                <a:cs typeface="+mn-cs"/>
              </a:rPr>
              <a:t>and </a:t>
            </a:r>
            <a:r>
              <a:rPr lang="en-NZ" sz="1200" i="1" kern="1200" dirty="0">
                <a:solidFill>
                  <a:schemeClr val="tx1"/>
                </a:solidFill>
                <a:effectLst/>
                <a:latin typeface="+mn-lt"/>
                <a:ea typeface="+mn-ea"/>
                <a:cs typeface="+mn-cs"/>
              </a:rPr>
              <a:t>in vitro</a:t>
            </a:r>
            <a:r>
              <a:rPr lang="en-NZ" sz="1200" kern="1200" dirty="0">
                <a:solidFill>
                  <a:schemeClr val="tx1"/>
                </a:solidFill>
                <a:effectLst/>
                <a:latin typeface="+mn-lt"/>
                <a:ea typeface="+mn-ea"/>
                <a:cs typeface="+mn-cs"/>
              </a:rPr>
              <a:t>, CD40 deficiency in B cells reduced CD1d and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interactions, thereby attenuating HSC activation and liver fibrosis through decreased expression of </a:t>
            </a:r>
            <a:r>
              <a:rPr lang="en-NZ" sz="1200" i="1" kern="1200" dirty="0" err="1">
                <a:solidFill>
                  <a:schemeClr val="tx1"/>
                </a:solidFill>
                <a:effectLst/>
                <a:latin typeface="+mn-lt"/>
                <a:ea typeface="+mn-ea"/>
                <a:cs typeface="+mn-cs"/>
              </a:rPr>
              <a:t>Tnfa</a:t>
            </a:r>
            <a:r>
              <a:rPr lang="en-NZ" sz="1200" i="1" kern="120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and </a:t>
            </a:r>
            <a:r>
              <a:rPr lang="en-NZ" sz="1200" i="1" kern="1200" dirty="0">
                <a:solidFill>
                  <a:schemeClr val="tx1"/>
                </a:solidFill>
                <a:effectLst/>
                <a:latin typeface="+mn-lt"/>
                <a:ea typeface="+mn-ea"/>
                <a:cs typeface="+mn-cs"/>
              </a:rPr>
              <a:t>Tgfb1</a:t>
            </a:r>
            <a:r>
              <a:rPr lang="en-NZ" sz="1200" kern="1200" dirty="0">
                <a:solidFill>
                  <a:schemeClr val="tx1"/>
                </a:solidFill>
                <a:effectLst/>
                <a:latin typeface="+mn-lt"/>
                <a:ea typeface="+mn-ea"/>
                <a:cs typeface="+mn-cs"/>
              </a:rPr>
              <a:t>.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Our findings indicate that </a:t>
            </a:r>
            <a:r>
              <a:rPr lang="en-NZ" sz="1200" kern="1200" dirty="0" err="1">
                <a:solidFill>
                  <a:schemeClr val="tx1"/>
                </a:solidFill>
                <a:effectLst/>
                <a:latin typeface="+mn-lt"/>
                <a:ea typeface="+mn-ea"/>
                <a:cs typeface="+mn-cs"/>
              </a:rPr>
              <a:t>aHSCs</a:t>
            </a:r>
            <a:r>
              <a:rPr lang="en-NZ" sz="1200" kern="1200" dirty="0">
                <a:solidFill>
                  <a:schemeClr val="tx1"/>
                </a:solidFill>
                <a:effectLst/>
                <a:latin typeface="+mn-lt"/>
                <a:ea typeface="+mn-ea"/>
                <a:cs typeface="+mn-cs"/>
              </a:rPr>
              <a:t> recruit B cells to the fibrotic niche through the CXCL12-CXCR4 axis, where hepatocyte-derived lipid-related DAMPs may initiate B-</a:t>
            </a:r>
            <a:r>
              <a:rPr lang="en-NZ" sz="1200" kern="1200" dirty="0" err="1">
                <a:solidFill>
                  <a:schemeClr val="tx1"/>
                </a:solidFill>
                <a:effectLst/>
                <a:latin typeface="+mn-lt"/>
                <a:ea typeface="+mn-ea"/>
                <a:cs typeface="+mn-cs"/>
              </a:rPr>
              <a:t>iNKT</a:t>
            </a:r>
            <a:r>
              <a:rPr lang="en-NZ" sz="1200" kern="1200" dirty="0">
                <a:solidFill>
                  <a:schemeClr val="tx1"/>
                </a:solidFill>
                <a:effectLst/>
                <a:latin typeface="+mn-lt"/>
                <a:ea typeface="+mn-ea"/>
                <a:cs typeface="+mn-cs"/>
              </a:rPr>
              <a:t> cell interactions. These interactions promote the production of fibrotic mediators by B cells via CD1d/TCR and CD40/CD40L signalling. Collectively, this mechanism highlights a potential therapeutic strategy for treating liver fibrosis. </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020B4F3-2660-DD6F-E371-B9CE1C01041B}"/>
              </a:ext>
            </a:extLst>
          </p:cNvPr>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17140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cs typeface="Arial" panose="020B0604020202020204" pitchFamily="34" charset="0"/>
              </a:rPr>
              <a:t>Abbreviations: </a:t>
            </a:r>
            <a:r>
              <a:rPr lang="en-US" b="0" i="1" dirty="0">
                <a:latin typeface="Arial" panose="020B0604020202020204" pitchFamily="34" charset="0"/>
                <a:cs typeface="Arial" panose="020B0604020202020204" pitchFamily="34" charset="0"/>
              </a:rPr>
              <a:t>APC, antigen-presenting cell; CCI</a:t>
            </a:r>
            <a:r>
              <a:rPr lang="en-US" b="0" i="1" baseline="-25000" dirty="0">
                <a:latin typeface="Arial" panose="020B0604020202020204" pitchFamily="34" charset="0"/>
                <a:cs typeface="Arial" panose="020B0604020202020204" pitchFamily="34" charset="0"/>
              </a:rPr>
              <a:t>4</a:t>
            </a:r>
            <a:r>
              <a:rPr lang="en-US" b="0" i="1" dirty="0">
                <a:latin typeface="Arial" panose="020B0604020202020204" pitchFamily="34" charset="0"/>
                <a:cs typeface="Arial" panose="020B0604020202020204" pitchFamily="34" charset="0"/>
              </a:rPr>
              <a:t>, </a:t>
            </a:r>
            <a:r>
              <a:rPr lang="en-NZ" sz="1200" b="0" i="1" kern="1200" dirty="0">
                <a:solidFill>
                  <a:schemeClr val="tx1"/>
                </a:solidFill>
                <a:effectLst/>
                <a:latin typeface="+mn-lt"/>
                <a:ea typeface="+mn-ea"/>
                <a:cs typeface="+mn-cs"/>
              </a:rPr>
              <a:t>carbon tetrachloride; </a:t>
            </a:r>
            <a:r>
              <a:rPr lang="en-US" b="0" i="1" dirty="0" err="1">
                <a:latin typeface="Arial" panose="020B0604020202020204" pitchFamily="34" charset="0"/>
                <a:cs typeface="Arial" panose="020B0604020202020204" pitchFamily="34" charset="0"/>
              </a:rPr>
              <a:t>hAPC</a:t>
            </a:r>
            <a:r>
              <a:rPr lang="en-US" b="0" i="1" dirty="0">
                <a:latin typeface="Arial" panose="020B0604020202020204" pitchFamily="34" charset="0"/>
                <a:cs typeface="Arial" panose="020B0604020202020204" pitchFamily="34" charset="0"/>
              </a:rPr>
              <a:t>, hepatic antigen-presenting cell</a:t>
            </a:r>
            <a:r>
              <a:rPr lang="en-US" sz="1200" b="0" i="1" kern="1200" dirty="0">
                <a:solidFill>
                  <a:schemeClr val="tx1"/>
                </a:solidFill>
                <a:effectLst/>
                <a:latin typeface="+mn-lt"/>
                <a:ea typeface="+mn-ea"/>
                <a:cs typeface="+mn-cs"/>
              </a:rPr>
              <a:t>; IP, intraperitoneally; </a:t>
            </a:r>
            <a:r>
              <a:rPr kumimoji="0" lang="en-NZ" sz="1200" b="0" i="1" u="none" strike="noStrike" kern="1200" cap="none" spc="0" normalizeH="0" baseline="0" noProof="0" dirty="0" err="1">
                <a:ln>
                  <a:noFill/>
                </a:ln>
                <a:solidFill>
                  <a:prstClr val="black"/>
                </a:solidFill>
                <a:effectLst/>
                <a:uLnTx/>
                <a:uFillTx/>
                <a:latin typeface="Arial" panose="020B0604020202020204"/>
                <a:ea typeface="+mn-ea"/>
                <a:cs typeface="+mn-cs"/>
              </a:rPr>
              <a:t>imKC</a:t>
            </a:r>
            <a:r>
              <a:rPr kumimoji="0" lang="en-NZ" sz="1200" b="0" i="1" u="none" strike="noStrike" kern="1200" cap="none" spc="0" normalizeH="0" baseline="0" noProof="0" dirty="0">
                <a:ln>
                  <a:noFill/>
                </a:ln>
                <a:solidFill>
                  <a:prstClr val="black"/>
                </a:solidFill>
                <a:effectLst/>
                <a:uLnTx/>
                <a:uFillTx/>
                <a:latin typeface="Arial" panose="020B0604020202020204"/>
                <a:ea typeface="+mn-ea"/>
                <a:cs typeface="+mn-cs"/>
              </a:rPr>
              <a:t>, </a:t>
            </a:r>
            <a:r>
              <a:rPr lang="en-NZ" sz="1200" b="0" i="1" kern="1200" dirty="0">
                <a:solidFill>
                  <a:schemeClr val="tx1"/>
                </a:solidFill>
                <a:effectLst/>
                <a:latin typeface="+mn-lt"/>
                <a:ea typeface="+mn-ea"/>
                <a:cs typeface="+mn-cs"/>
              </a:rPr>
              <a:t>immortalized </a:t>
            </a:r>
            <a:r>
              <a:rPr lang="en-NZ" sz="1200" b="0" i="1" kern="1200" dirty="0" err="1">
                <a:solidFill>
                  <a:schemeClr val="tx1"/>
                </a:solidFill>
                <a:effectLst/>
                <a:latin typeface="+mn-lt"/>
                <a:ea typeface="+mn-ea"/>
                <a:cs typeface="+mn-cs"/>
              </a:rPr>
              <a:t>Kuppfer</a:t>
            </a:r>
            <a:r>
              <a:rPr lang="en-NZ" sz="1200" b="0" i="1" kern="1200" dirty="0">
                <a:solidFill>
                  <a:schemeClr val="tx1"/>
                </a:solidFill>
                <a:effectLst/>
                <a:latin typeface="+mn-lt"/>
                <a:ea typeface="+mn-ea"/>
                <a:cs typeface="+mn-cs"/>
              </a:rPr>
              <a:t> cell; </a:t>
            </a:r>
            <a:r>
              <a:rPr lang="en-NZ" sz="1200" b="0" i="1" kern="1200" dirty="0" err="1">
                <a:solidFill>
                  <a:schemeClr val="tx1"/>
                </a:solidFill>
                <a:effectLst/>
                <a:latin typeface="+mn-lt"/>
                <a:ea typeface="+mn-ea"/>
                <a:cs typeface="+mn-cs"/>
              </a:rPr>
              <a:t>imLSEC</a:t>
            </a:r>
            <a:r>
              <a:rPr lang="en-NZ" sz="1200" b="0" i="1" kern="1200" dirty="0">
                <a:solidFill>
                  <a:schemeClr val="tx1"/>
                </a:solidFill>
                <a:effectLst/>
                <a:latin typeface="+mn-lt"/>
                <a:ea typeface="+mn-ea"/>
                <a:cs typeface="+mn-cs"/>
              </a:rPr>
              <a:t>, immortalized liver sinusoidal endothelial cell; </a:t>
            </a:r>
            <a:r>
              <a:rPr lang="en-US" sz="1200" b="0" i="1" dirty="0" err="1"/>
              <a:t>LSECtin</a:t>
            </a:r>
            <a:r>
              <a:rPr lang="en-US" sz="1200" b="0" i="1" dirty="0"/>
              <a:t>, liver sinusoidal endothelial cell lectin; PO, per </a:t>
            </a:r>
            <a:r>
              <a:rPr lang="en-US" sz="1200" b="0" i="1" dirty="0" err="1"/>
              <a:t>os</a:t>
            </a:r>
            <a:r>
              <a:rPr lang="en-US" sz="1200" b="0" i="1" dirty="0"/>
              <a:t>; q2w, once every 2 weeks; Th17, T helper 17; VEH, vehicle. </a:t>
            </a:r>
            <a:endParaRPr lang="en-US" sz="1200" b="0"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b="1" dirty="0" err="1">
                <a:effectLst/>
                <a:latin typeface="Arial" panose="020B0604020202020204" pitchFamily="34" charset="0"/>
                <a:ea typeface="Times New Roman" panose="02020603050405020304" pitchFamily="18" charset="0"/>
                <a:cs typeface="Arial" panose="020B0604020202020204" pitchFamily="34" charset="0"/>
              </a:rPr>
              <a:t>LSECtin</a:t>
            </a:r>
            <a:r>
              <a:rPr lang="en-US" b="1" dirty="0">
                <a:effectLst/>
                <a:latin typeface="Arial" panose="020B0604020202020204" pitchFamily="34" charset="0"/>
                <a:ea typeface="Times New Roman" panose="02020603050405020304" pitchFamily="18" charset="0"/>
                <a:cs typeface="Arial" panose="020B0604020202020204" pitchFamily="34" charset="0"/>
              </a:rPr>
              <a:t> delivered to </a:t>
            </a:r>
            <a:r>
              <a:rPr lang="en-US" b="1" dirty="0" err="1">
                <a:effectLst/>
                <a:latin typeface="Arial" panose="020B0604020202020204" pitchFamily="34" charset="0"/>
                <a:ea typeface="Times New Roman" panose="02020603050405020304" pitchFamily="18" charset="0"/>
                <a:cs typeface="Arial" panose="020B0604020202020204" pitchFamily="34" charset="0"/>
              </a:rPr>
              <a:t>hAPCs</a:t>
            </a:r>
            <a:r>
              <a:rPr lang="en-US" b="1" dirty="0">
                <a:effectLst/>
                <a:latin typeface="Arial" panose="020B0604020202020204" pitchFamily="34" charset="0"/>
                <a:ea typeface="Times New Roman" panose="02020603050405020304" pitchFamily="18" charset="0"/>
                <a:cs typeface="Arial" panose="020B0604020202020204" pitchFamily="34" charset="0"/>
              </a:rPr>
              <a:t> by functionalized nanoparticles ameliorates chronic liver damage in experimental cirrhosis </a:t>
            </a: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TOP-343-YI </a:t>
            </a:r>
            <a:endParaRPr lang="en-NZ" sz="1200" kern="1200" dirty="0">
              <a:solidFill>
                <a:schemeClr val="tx1"/>
              </a:solidFill>
              <a:effectLst/>
              <a:latin typeface="+mn-lt"/>
              <a:ea typeface="+mn-ea"/>
              <a:cs typeface="+mn-cs"/>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Oriol Juanola</a:t>
            </a:r>
            <a:r>
              <a:rPr lang="en-NZ" sz="1200" baseline="30000" dirty="0"/>
              <a:t>1</a:t>
            </a:r>
            <a:r>
              <a:rPr lang="en-NZ" sz="1200" dirty="0"/>
              <a:t>, Vicente Candela</a:t>
            </a:r>
            <a:r>
              <a:rPr lang="en-NZ" sz="1200" baseline="30000" dirty="0"/>
              <a:t>2</a:t>
            </a:r>
            <a:r>
              <a:rPr lang="en-NZ" sz="1200" dirty="0"/>
              <a:t>, Esther Caparrós</a:t>
            </a:r>
            <a:r>
              <a:rPr lang="en-NZ" sz="1200" baseline="30000" dirty="0"/>
              <a:t>1</a:t>
            </a:r>
            <a:r>
              <a:rPr lang="en-NZ" sz="1200" dirty="0"/>
              <a:t>, Isabel Gómez-Hurtado</a:t>
            </a:r>
            <a:r>
              <a:rPr lang="en-NZ" sz="1200" baseline="30000" dirty="0"/>
              <a:t>1</a:t>
            </a:r>
            <a:r>
              <a:rPr lang="en-NZ" sz="1200" dirty="0"/>
              <a:t>, Paula Boix</a:t>
            </a:r>
            <a:r>
              <a:rPr lang="en-NZ" sz="1200" baseline="30000" dirty="0"/>
              <a:t>3</a:t>
            </a:r>
            <a:r>
              <a:rPr lang="en-NZ" sz="1200" dirty="0"/>
              <a:t>, Ani Gasparyan</a:t>
            </a:r>
            <a:r>
              <a:rPr lang="en-NZ" sz="1200" baseline="30000" dirty="0"/>
              <a:t>3,4</a:t>
            </a:r>
            <a:r>
              <a:rPr lang="en-NZ" sz="1200" dirty="0"/>
              <a:t>, Albina Espana</a:t>
            </a:r>
            <a:r>
              <a:rPr lang="en-NZ" sz="1200" baseline="30000" dirty="0"/>
              <a:t>3</a:t>
            </a:r>
            <a:r>
              <a:rPr lang="en-NZ" sz="1200" dirty="0"/>
              <a:t>, Hong Liang</a:t>
            </a:r>
            <a:r>
              <a:rPr lang="en-NZ" sz="1200" baseline="30000" dirty="0"/>
              <a:t>3</a:t>
            </a:r>
            <a:r>
              <a:rPr lang="en-NZ" sz="1200" dirty="0"/>
              <a:t>, Ana Blas-García</a:t>
            </a:r>
            <a:r>
              <a:rPr lang="en-NZ" sz="1200" baseline="30000" dirty="0"/>
              <a:t>5</a:t>
            </a:r>
            <a:r>
              <a:rPr lang="en-NZ" sz="1200" dirty="0"/>
              <a:t>, Ramón </a:t>
            </a:r>
            <a:r>
              <a:rPr lang="en-NZ" sz="1200" u="none" dirty="0"/>
              <a:t>Martínez-Máñez</a:t>
            </a:r>
            <a:r>
              <a:rPr lang="en-NZ" sz="1200" u="none" baseline="30000" dirty="0"/>
              <a:t>6</a:t>
            </a:r>
            <a:r>
              <a:rPr lang="en-NZ" sz="1200" u="none" dirty="0"/>
              <a:t>, Rubén Francés</a:t>
            </a:r>
            <a:r>
              <a:rPr lang="en-NZ" sz="1200" u="none" baseline="30000"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baseline="30000" dirty="0">
                <a:solidFill>
                  <a:schemeClr val="bg1"/>
                </a:solidFill>
              </a:rPr>
              <a:t>1</a:t>
            </a:r>
            <a:r>
              <a:rPr lang="en-NZ" sz="1200" i="1" dirty="0">
                <a:solidFill>
                  <a:schemeClr val="bg1"/>
                </a:solidFill>
              </a:rPr>
              <a:t>Grupo de </a:t>
            </a:r>
            <a:r>
              <a:rPr lang="en-NZ" sz="1200" i="1" dirty="0" err="1">
                <a:solidFill>
                  <a:schemeClr val="bg1"/>
                </a:solidFill>
              </a:rPr>
              <a:t>Inmunobiología</a:t>
            </a:r>
            <a:r>
              <a:rPr lang="en-NZ" sz="1200" i="1" dirty="0">
                <a:solidFill>
                  <a:schemeClr val="bg1"/>
                </a:solidFill>
              </a:rPr>
              <a:t> </a:t>
            </a:r>
            <a:r>
              <a:rPr lang="en-NZ" sz="1200" i="1" dirty="0" err="1">
                <a:solidFill>
                  <a:schemeClr val="bg1"/>
                </a:solidFill>
              </a:rPr>
              <a:t>Hepática</a:t>
            </a:r>
            <a:r>
              <a:rPr lang="en-NZ" sz="1200" i="1" dirty="0">
                <a:solidFill>
                  <a:schemeClr val="bg1"/>
                </a:solidFill>
              </a:rPr>
              <a:t> e Intestinal, </a:t>
            </a:r>
            <a:r>
              <a:rPr lang="en-NZ" sz="1200" i="1" dirty="0" err="1">
                <a:solidFill>
                  <a:schemeClr val="bg1"/>
                </a:solidFill>
              </a:rPr>
              <a:t>Dpto</a:t>
            </a:r>
            <a:r>
              <a:rPr lang="en-NZ" sz="1200" i="1" dirty="0">
                <a:solidFill>
                  <a:schemeClr val="bg1"/>
                </a:solidFill>
              </a:rPr>
              <a:t>. Medicina Clínica, Universidad Miguel Hernández, San Juan, Alicante, España., IIS ISABIAL, Hospital General Universitario Dr. </a:t>
            </a:r>
            <a:r>
              <a:rPr lang="en-NZ" sz="1200" i="1" dirty="0" err="1">
                <a:solidFill>
                  <a:schemeClr val="bg1"/>
                </a:solidFill>
              </a:rPr>
              <a:t>Balmis</a:t>
            </a:r>
            <a:r>
              <a:rPr lang="en-NZ" sz="1200" i="1" dirty="0">
                <a:solidFill>
                  <a:schemeClr val="bg1"/>
                </a:solidFill>
              </a:rPr>
              <a:t>, Alicante, España., </a:t>
            </a:r>
            <a:r>
              <a:rPr lang="en-NZ" sz="1200" i="1" dirty="0" err="1">
                <a:solidFill>
                  <a:schemeClr val="bg1"/>
                </a:solidFill>
              </a:rPr>
              <a:t>CIBERehd</a:t>
            </a:r>
            <a:r>
              <a:rPr lang="en-NZ" sz="1200" i="1" dirty="0">
                <a:solidFill>
                  <a:schemeClr val="bg1"/>
                </a:solidFill>
              </a:rPr>
              <a:t>, Instituto de Salud Carlos III, Madrid, España., San Juan de Alicante, Spain</a:t>
            </a:r>
            <a:r>
              <a:rPr lang="en-NZ" sz="1200" dirty="0">
                <a:solidFill>
                  <a:schemeClr val="bg1"/>
                </a:solidFill>
              </a:rPr>
              <a:t>, </a:t>
            </a:r>
            <a:r>
              <a:rPr lang="en-NZ" sz="1200" i="1" baseline="30000" dirty="0">
                <a:solidFill>
                  <a:schemeClr val="bg1"/>
                </a:solidFill>
              </a:rPr>
              <a:t>2</a:t>
            </a:r>
            <a:r>
              <a:rPr lang="en-NZ" sz="1200" i="1" dirty="0">
                <a:solidFill>
                  <a:schemeClr val="bg1"/>
                </a:solidFill>
              </a:rPr>
              <a:t>Instituto </a:t>
            </a:r>
            <a:r>
              <a:rPr lang="en-NZ" sz="1200" i="1" dirty="0" err="1">
                <a:solidFill>
                  <a:schemeClr val="bg1"/>
                </a:solidFill>
              </a:rPr>
              <a:t>Interuniversitario</a:t>
            </a:r>
            <a:r>
              <a:rPr lang="en-NZ" sz="1200" i="1" dirty="0">
                <a:solidFill>
                  <a:schemeClr val="bg1"/>
                </a:solidFill>
              </a:rPr>
              <a:t> de </a:t>
            </a:r>
            <a:r>
              <a:rPr lang="en-NZ" sz="1200" i="1" dirty="0" err="1">
                <a:solidFill>
                  <a:schemeClr val="bg1"/>
                </a:solidFill>
              </a:rPr>
              <a:t>Investigación</a:t>
            </a:r>
            <a:r>
              <a:rPr lang="en-NZ" sz="1200" i="1" dirty="0">
                <a:solidFill>
                  <a:schemeClr val="bg1"/>
                </a:solidFill>
              </a:rPr>
              <a:t> de </a:t>
            </a:r>
            <a:r>
              <a:rPr lang="en-NZ" sz="1200" i="1" dirty="0" err="1">
                <a:solidFill>
                  <a:schemeClr val="bg1"/>
                </a:solidFill>
              </a:rPr>
              <a:t>Reconocimiento</a:t>
            </a:r>
            <a:r>
              <a:rPr lang="en-NZ" sz="1200" i="1" dirty="0">
                <a:solidFill>
                  <a:schemeClr val="bg1"/>
                </a:solidFill>
              </a:rPr>
              <a:t> Molecular y Desarrollo Tecnológico (IDM),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a:t>
            </a:r>
            <a:r>
              <a:rPr lang="en-NZ" sz="1200" i="1" dirty="0" err="1">
                <a:solidFill>
                  <a:schemeClr val="bg1"/>
                </a:solidFill>
              </a:rPr>
              <a:t>Universitat</a:t>
            </a:r>
            <a:r>
              <a:rPr lang="en-NZ" sz="1200" i="1" dirty="0">
                <a:solidFill>
                  <a:schemeClr val="bg1"/>
                </a:solidFill>
              </a:rPr>
              <a:t> de Valencia, Spain., Unidad Mixta UPV-CIPF de </a:t>
            </a:r>
            <a:r>
              <a:rPr lang="en-NZ" sz="1200" i="1" dirty="0" err="1">
                <a:solidFill>
                  <a:schemeClr val="bg1"/>
                </a:solidFill>
              </a:rPr>
              <a:t>Investigación</a:t>
            </a:r>
            <a:r>
              <a:rPr lang="en-NZ" sz="1200" i="1" dirty="0">
                <a:solidFill>
                  <a:schemeClr val="bg1"/>
                </a:solidFill>
              </a:rPr>
              <a:t> </a:t>
            </a:r>
            <a:r>
              <a:rPr lang="en-NZ" sz="1200" i="1" dirty="0" err="1">
                <a:solidFill>
                  <a:schemeClr val="bg1"/>
                </a:solidFill>
              </a:rPr>
              <a:t>en</a:t>
            </a:r>
            <a:r>
              <a:rPr lang="en-NZ" sz="1200" i="1" dirty="0">
                <a:solidFill>
                  <a:schemeClr val="bg1"/>
                </a:solidFill>
              </a:rPr>
              <a:t> </a:t>
            </a:r>
            <a:r>
              <a:rPr lang="en-NZ" sz="1200" i="1" dirty="0" err="1">
                <a:solidFill>
                  <a:schemeClr val="bg1"/>
                </a:solidFill>
              </a:rPr>
              <a:t>Mecanismos</a:t>
            </a:r>
            <a:r>
              <a:rPr lang="en-NZ" sz="1200" i="1" dirty="0">
                <a:solidFill>
                  <a:schemeClr val="bg1"/>
                </a:solidFill>
              </a:rPr>
              <a:t> de </a:t>
            </a:r>
            <a:r>
              <a:rPr lang="en-NZ" sz="1200" i="1" dirty="0" err="1">
                <a:solidFill>
                  <a:schemeClr val="bg1"/>
                </a:solidFill>
              </a:rPr>
              <a:t>Enfermedades</a:t>
            </a:r>
            <a:r>
              <a:rPr lang="en-NZ" sz="1200" i="1" dirty="0">
                <a:solidFill>
                  <a:schemeClr val="bg1"/>
                </a:solidFill>
              </a:rPr>
              <a:t> y </a:t>
            </a:r>
            <a:r>
              <a:rPr lang="en-NZ" sz="1200" i="1" dirty="0" err="1">
                <a:solidFill>
                  <a:schemeClr val="bg1"/>
                </a:solidFill>
              </a:rPr>
              <a:t>Nanomedicina</a:t>
            </a:r>
            <a:r>
              <a:rPr lang="en-NZ" sz="1200" i="1" dirty="0">
                <a:solidFill>
                  <a:schemeClr val="bg1"/>
                </a:solidFill>
              </a:rPr>
              <a:t>, Valencia,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Centro de </a:t>
            </a:r>
            <a:r>
              <a:rPr lang="en-NZ" sz="1200" i="1" dirty="0" err="1">
                <a:solidFill>
                  <a:schemeClr val="bg1"/>
                </a:solidFill>
              </a:rPr>
              <a:t>Investigación</a:t>
            </a:r>
            <a:r>
              <a:rPr lang="en-NZ" sz="1200" i="1" dirty="0">
                <a:solidFill>
                  <a:schemeClr val="bg1"/>
                </a:solidFill>
              </a:rPr>
              <a:t> Príncipe Felipe, València, Spain., CIBER de </a:t>
            </a:r>
            <a:r>
              <a:rPr lang="en-NZ" sz="1200" i="1" dirty="0" err="1">
                <a:solidFill>
                  <a:schemeClr val="bg1"/>
                </a:solidFill>
              </a:rPr>
              <a:t>Bioingeniería</a:t>
            </a:r>
            <a:r>
              <a:rPr lang="en-NZ" sz="1200" i="1" dirty="0">
                <a:solidFill>
                  <a:schemeClr val="bg1"/>
                </a:solidFill>
              </a:rPr>
              <a:t>, </a:t>
            </a:r>
            <a:r>
              <a:rPr lang="en-NZ" sz="1200" i="1" dirty="0" err="1">
                <a:solidFill>
                  <a:schemeClr val="bg1"/>
                </a:solidFill>
              </a:rPr>
              <a:t>Biomateriales</a:t>
            </a:r>
            <a:r>
              <a:rPr lang="en-NZ" sz="1200" i="1" dirty="0">
                <a:solidFill>
                  <a:schemeClr val="bg1"/>
                </a:solidFill>
              </a:rPr>
              <a:t> y </a:t>
            </a:r>
            <a:r>
              <a:rPr lang="en-NZ" sz="1200" i="1" dirty="0" err="1">
                <a:solidFill>
                  <a:schemeClr val="bg1"/>
                </a:solidFill>
              </a:rPr>
              <a:t>Nanomedicina</a:t>
            </a:r>
            <a:r>
              <a:rPr lang="en-NZ" sz="1200" i="1" dirty="0">
                <a:solidFill>
                  <a:schemeClr val="bg1"/>
                </a:solidFill>
              </a:rPr>
              <a:t> (CIBER-BBN), Madrid, Spain., Valencia, Spain</a:t>
            </a:r>
            <a:r>
              <a:rPr lang="en-NZ" sz="1200" dirty="0">
                <a:solidFill>
                  <a:schemeClr val="bg1"/>
                </a:solidFill>
              </a:rPr>
              <a:t>, </a:t>
            </a:r>
            <a:r>
              <a:rPr lang="en-NZ" sz="1200" i="1" baseline="30000" dirty="0">
                <a:solidFill>
                  <a:schemeClr val="bg1"/>
                </a:solidFill>
              </a:rPr>
              <a:t>3</a:t>
            </a:r>
            <a:r>
              <a:rPr lang="en-NZ" sz="1200" i="1" dirty="0">
                <a:solidFill>
                  <a:schemeClr val="bg1"/>
                </a:solidFill>
              </a:rPr>
              <a:t>Grupo de </a:t>
            </a:r>
            <a:r>
              <a:rPr lang="en-NZ" sz="1200" i="1" dirty="0" err="1">
                <a:solidFill>
                  <a:schemeClr val="bg1"/>
                </a:solidFill>
              </a:rPr>
              <a:t>Inmunobiología</a:t>
            </a:r>
            <a:r>
              <a:rPr lang="en-NZ" sz="1200" i="1" dirty="0">
                <a:solidFill>
                  <a:schemeClr val="bg1"/>
                </a:solidFill>
              </a:rPr>
              <a:t> </a:t>
            </a:r>
            <a:r>
              <a:rPr lang="en-NZ" sz="1200" i="1" dirty="0" err="1">
                <a:solidFill>
                  <a:schemeClr val="bg1"/>
                </a:solidFill>
              </a:rPr>
              <a:t>Hepática</a:t>
            </a:r>
            <a:r>
              <a:rPr lang="en-NZ" sz="1200" i="1" dirty="0">
                <a:solidFill>
                  <a:schemeClr val="bg1"/>
                </a:solidFill>
              </a:rPr>
              <a:t> e Intestinal, </a:t>
            </a:r>
            <a:r>
              <a:rPr lang="en-NZ" sz="1200" i="1" dirty="0" err="1">
                <a:solidFill>
                  <a:schemeClr val="bg1"/>
                </a:solidFill>
              </a:rPr>
              <a:t>Dpto</a:t>
            </a:r>
            <a:r>
              <a:rPr lang="en-NZ" sz="1200" i="1" dirty="0">
                <a:solidFill>
                  <a:schemeClr val="bg1"/>
                </a:solidFill>
              </a:rPr>
              <a:t>. Medicina Clínica, Universidad Miguel Hernández, San Juan, Alicante, España., IIS ISABIAL, Hospital General Universitario Dr. </a:t>
            </a:r>
            <a:r>
              <a:rPr lang="en-NZ" sz="1200" i="1" dirty="0" err="1">
                <a:solidFill>
                  <a:schemeClr val="bg1"/>
                </a:solidFill>
              </a:rPr>
              <a:t>Balmis</a:t>
            </a:r>
            <a:r>
              <a:rPr lang="en-NZ" sz="1200" i="1" dirty="0">
                <a:solidFill>
                  <a:schemeClr val="bg1"/>
                </a:solidFill>
              </a:rPr>
              <a:t>, Alicante, España., San Juan de Alicante, Spain</a:t>
            </a:r>
            <a:r>
              <a:rPr lang="en-NZ" sz="1200" dirty="0">
                <a:solidFill>
                  <a:schemeClr val="bg1"/>
                </a:solidFill>
              </a:rPr>
              <a:t>, </a:t>
            </a:r>
            <a:r>
              <a:rPr lang="en-NZ" sz="1200" i="1" baseline="30000" dirty="0">
                <a:solidFill>
                  <a:schemeClr val="bg1"/>
                </a:solidFill>
              </a:rPr>
              <a:t>4</a:t>
            </a:r>
            <a:r>
              <a:rPr lang="en-NZ" sz="1200" i="1" dirty="0">
                <a:solidFill>
                  <a:schemeClr val="bg1"/>
                </a:solidFill>
              </a:rPr>
              <a:t>Universidad Miguel Hernández de Elche, Pharmacology, San Juan , Spain</a:t>
            </a:r>
            <a:r>
              <a:rPr lang="en-NZ" sz="1200" dirty="0">
                <a:solidFill>
                  <a:schemeClr val="bg1"/>
                </a:solidFill>
              </a:rPr>
              <a:t>, </a:t>
            </a:r>
            <a:r>
              <a:rPr lang="en-NZ" sz="1200" i="1" baseline="30000" dirty="0">
                <a:solidFill>
                  <a:schemeClr val="bg1"/>
                </a:solidFill>
              </a:rPr>
              <a:t>5</a:t>
            </a:r>
            <a:r>
              <a:rPr lang="en-NZ" sz="1200" i="1" dirty="0">
                <a:solidFill>
                  <a:schemeClr val="bg1"/>
                </a:solidFill>
              </a:rPr>
              <a:t>CIBERehd, Instituto de Salud Carlos III, Madrid, España., Fundación para </a:t>
            </a:r>
            <a:r>
              <a:rPr lang="en-NZ" sz="1200" i="1" dirty="0" err="1">
                <a:solidFill>
                  <a:schemeClr val="bg1"/>
                </a:solidFill>
              </a:rPr>
              <a:t>el</a:t>
            </a:r>
            <a:r>
              <a:rPr lang="en-NZ" sz="1200" i="1" dirty="0">
                <a:solidFill>
                  <a:schemeClr val="bg1"/>
                </a:solidFill>
              </a:rPr>
              <a:t> Fomento de la </a:t>
            </a:r>
            <a:r>
              <a:rPr lang="en-NZ" sz="1200" i="1" dirty="0" err="1">
                <a:solidFill>
                  <a:schemeClr val="bg1"/>
                </a:solidFill>
              </a:rPr>
              <a:t>Investigación</a:t>
            </a:r>
            <a:r>
              <a:rPr lang="en-NZ" sz="1200" i="1" dirty="0">
                <a:solidFill>
                  <a:schemeClr val="bg1"/>
                </a:solidFill>
              </a:rPr>
              <a:t> Sanitaria y </a:t>
            </a:r>
            <a:r>
              <a:rPr lang="en-NZ" sz="1200" i="1" dirty="0" err="1">
                <a:solidFill>
                  <a:schemeClr val="bg1"/>
                </a:solidFill>
              </a:rPr>
              <a:t>Biomédica</a:t>
            </a:r>
            <a:r>
              <a:rPr lang="en-NZ" sz="1200" i="1" dirty="0">
                <a:solidFill>
                  <a:schemeClr val="bg1"/>
                </a:solidFill>
              </a:rPr>
              <a:t> </a:t>
            </a:r>
            <a:r>
              <a:rPr lang="en-NZ" sz="1200" i="1" dirty="0" err="1">
                <a:solidFill>
                  <a:schemeClr val="bg1"/>
                </a:solidFill>
              </a:rPr>
              <a:t>en</a:t>
            </a:r>
            <a:r>
              <a:rPr lang="en-NZ" sz="1200" i="1" dirty="0">
                <a:solidFill>
                  <a:schemeClr val="bg1"/>
                </a:solidFill>
              </a:rPr>
              <a:t> la Comunidad Valenciana (FISABIO)., Departamento de </a:t>
            </a:r>
            <a:r>
              <a:rPr lang="en-NZ" sz="1200" i="1" dirty="0" err="1">
                <a:solidFill>
                  <a:schemeClr val="bg1"/>
                </a:solidFill>
              </a:rPr>
              <a:t>Fisiología</a:t>
            </a:r>
            <a:r>
              <a:rPr lang="en-NZ" sz="1200" i="1" dirty="0">
                <a:solidFill>
                  <a:schemeClr val="bg1"/>
                </a:solidFill>
              </a:rPr>
              <a:t>, </a:t>
            </a:r>
            <a:r>
              <a:rPr lang="en-NZ" sz="1200" i="1" dirty="0" err="1">
                <a:solidFill>
                  <a:schemeClr val="bg1"/>
                </a:solidFill>
              </a:rPr>
              <a:t>Universitat</a:t>
            </a:r>
            <a:r>
              <a:rPr lang="en-NZ" sz="1200" i="1" dirty="0">
                <a:solidFill>
                  <a:schemeClr val="bg1"/>
                </a:solidFill>
              </a:rPr>
              <a:t> de València, Valencia, Spain, Valencia, Spain</a:t>
            </a:r>
            <a:r>
              <a:rPr lang="en-NZ" sz="1200" dirty="0">
                <a:solidFill>
                  <a:schemeClr val="bg1"/>
                </a:solidFill>
              </a:rPr>
              <a:t>, </a:t>
            </a:r>
            <a:r>
              <a:rPr lang="en-NZ" sz="1200" i="1" baseline="30000" dirty="0">
                <a:solidFill>
                  <a:schemeClr val="bg1"/>
                </a:solidFill>
              </a:rPr>
              <a:t>6</a:t>
            </a:r>
            <a:r>
              <a:rPr lang="en-NZ" sz="1200" i="1" dirty="0">
                <a:solidFill>
                  <a:schemeClr val="bg1"/>
                </a:solidFill>
              </a:rPr>
              <a:t>Instituto </a:t>
            </a:r>
            <a:r>
              <a:rPr lang="en-NZ" sz="1200" i="1" dirty="0" err="1">
                <a:solidFill>
                  <a:schemeClr val="bg1"/>
                </a:solidFill>
              </a:rPr>
              <a:t>Interuniversitario</a:t>
            </a:r>
            <a:r>
              <a:rPr lang="en-NZ" sz="1200" i="1" dirty="0">
                <a:solidFill>
                  <a:schemeClr val="bg1"/>
                </a:solidFill>
              </a:rPr>
              <a:t> de </a:t>
            </a:r>
            <a:r>
              <a:rPr lang="en-NZ" sz="1200" i="1" dirty="0" err="1">
                <a:solidFill>
                  <a:schemeClr val="bg1"/>
                </a:solidFill>
              </a:rPr>
              <a:t>Investigación</a:t>
            </a:r>
            <a:r>
              <a:rPr lang="en-NZ" sz="1200" i="1" dirty="0">
                <a:solidFill>
                  <a:schemeClr val="bg1"/>
                </a:solidFill>
              </a:rPr>
              <a:t> de </a:t>
            </a:r>
            <a:r>
              <a:rPr lang="en-NZ" sz="1200" i="1" dirty="0" err="1">
                <a:solidFill>
                  <a:schemeClr val="bg1"/>
                </a:solidFill>
              </a:rPr>
              <a:t>Reconocimiento</a:t>
            </a:r>
            <a:r>
              <a:rPr lang="en-NZ" sz="1200" i="1" dirty="0">
                <a:solidFill>
                  <a:schemeClr val="bg1"/>
                </a:solidFill>
              </a:rPr>
              <a:t> Molecular y Desarrollo Tecnológico (IDM),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a:t>
            </a:r>
            <a:r>
              <a:rPr lang="en-NZ" sz="1200" i="1" dirty="0" err="1">
                <a:solidFill>
                  <a:schemeClr val="bg1"/>
                </a:solidFill>
              </a:rPr>
              <a:t>Universitat</a:t>
            </a:r>
            <a:r>
              <a:rPr lang="en-NZ" sz="1200" i="1" dirty="0">
                <a:solidFill>
                  <a:schemeClr val="bg1"/>
                </a:solidFill>
              </a:rPr>
              <a:t> de Valencia, Spain., CIBER de </a:t>
            </a:r>
            <a:r>
              <a:rPr lang="en-NZ" sz="1200" i="1" dirty="0" err="1">
                <a:solidFill>
                  <a:schemeClr val="bg1"/>
                </a:solidFill>
              </a:rPr>
              <a:t>Bioingeniería</a:t>
            </a:r>
            <a:r>
              <a:rPr lang="en-NZ" sz="1200" i="1" dirty="0">
                <a:solidFill>
                  <a:schemeClr val="bg1"/>
                </a:solidFill>
              </a:rPr>
              <a:t>, </a:t>
            </a:r>
            <a:r>
              <a:rPr lang="en-NZ" sz="1200" i="1" dirty="0" err="1">
                <a:solidFill>
                  <a:schemeClr val="bg1"/>
                </a:solidFill>
              </a:rPr>
              <a:t>Biomateriales</a:t>
            </a:r>
            <a:r>
              <a:rPr lang="en-NZ" sz="1200" i="1" dirty="0">
                <a:solidFill>
                  <a:schemeClr val="bg1"/>
                </a:solidFill>
              </a:rPr>
              <a:t> y </a:t>
            </a:r>
            <a:r>
              <a:rPr lang="en-NZ" sz="1200" i="1" dirty="0" err="1">
                <a:solidFill>
                  <a:schemeClr val="bg1"/>
                </a:solidFill>
              </a:rPr>
              <a:t>Nanomedicina</a:t>
            </a:r>
            <a:r>
              <a:rPr lang="en-NZ" sz="1200" i="1" dirty="0">
                <a:solidFill>
                  <a:schemeClr val="bg1"/>
                </a:solidFill>
              </a:rPr>
              <a:t> (CIBER-BBN), Madrid, Spain., Departamento de </a:t>
            </a:r>
            <a:r>
              <a:rPr lang="en-NZ" sz="1200" i="1" dirty="0" err="1">
                <a:solidFill>
                  <a:schemeClr val="bg1"/>
                </a:solidFill>
              </a:rPr>
              <a:t>Química</a:t>
            </a:r>
            <a:r>
              <a:rPr lang="en-NZ" sz="1200" i="1" dirty="0">
                <a:solidFill>
                  <a:schemeClr val="bg1"/>
                </a:solidFill>
              </a:rPr>
              <a:t>,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Spain., Valencia, Spain </a:t>
            </a:r>
            <a:endParaRPr lang="en-NZ" sz="1200" dirty="0">
              <a:solidFill>
                <a:schemeClr val="bg1"/>
              </a:solidFill>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We have described a loss of expression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in hepatic antigen-presenting cells in human cirrhotic liver biopsies that correlates with an expansion of a proinflammatory hepatic Th17 immune response.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This project aims at delivering genetic cargo into the hepatic antigen presenting cells to restore the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expression for reducing the T-cell mediated inflammation. We used immortalized </a:t>
            </a:r>
            <a:r>
              <a:rPr lang="en-NZ" sz="1200" kern="1200" dirty="0" err="1">
                <a:solidFill>
                  <a:schemeClr val="tx1"/>
                </a:solidFill>
                <a:effectLst/>
                <a:latin typeface="+mn-lt"/>
                <a:ea typeface="+mn-ea"/>
                <a:cs typeface="+mn-cs"/>
              </a:rPr>
              <a:t>Kuppfer</a:t>
            </a:r>
            <a:r>
              <a:rPr lang="en-NZ" sz="1200" kern="1200" dirty="0">
                <a:solidFill>
                  <a:schemeClr val="tx1"/>
                </a:solidFill>
                <a:effectLst/>
                <a:latin typeface="+mn-lt"/>
                <a:ea typeface="+mn-ea"/>
                <a:cs typeface="+mn-cs"/>
              </a:rPr>
              <a:t> cells (</a:t>
            </a:r>
            <a:r>
              <a:rPr lang="en-NZ" sz="1200" kern="1200" dirty="0" err="1">
                <a:solidFill>
                  <a:schemeClr val="tx1"/>
                </a:solidFill>
                <a:effectLst/>
                <a:latin typeface="+mn-lt"/>
                <a:ea typeface="+mn-ea"/>
                <a:cs typeface="+mn-cs"/>
              </a:rPr>
              <a:t>imKCs</a:t>
            </a:r>
            <a:r>
              <a:rPr lang="en-NZ" sz="1200" kern="1200" dirty="0">
                <a:solidFill>
                  <a:schemeClr val="tx1"/>
                </a:solidFill>
                <a:effectLst/>
                <a:latin typeface="+mn-lt"/>
                <a:ea typeface="+mn-ea"/>
                <a:cs typeface="+mn-cs"/>
              </a:rPr>
              <a:t>) and liver sinusoidal endothelial cells (</a:t>
            </a:r>
            <a:r>
              <a:rPr lang="en-NZ" sz="1200" kern="1200" dirty="0" err="1">
                <a:solidFill>
                  <a:schemeClr val="tx1"/>
                </a:solidFill>
                <a:effectLst/>
                <a:latin typeface="+mn-lt"/>
                <a:ea typeface="+mn-ea"/>
                <a:cs typeface="+mn-cs"/>
              </a:rPr>
              <a:t>imLSECs</a:t>
            </a:r>
            <a:r>
              <a:rPr lang="en-NZ" sz="1200" kern="1200" dirty="0">
                <a:solidFill>
                  <a:schemeClr val="tx1"/>
                </a:solidFill>
                <a:effectLst/>
                <a:latin typeface="+mn-lt"/>
                <a:ea typeface="+mn-ea"/>
                <a:cs typeface="+mn-cs"/>
              </a:rPr>
              <a:t>), primary hepatic cells, and organs obtained from control and cirrhotic mice treated or untreated with functionalized nanoparticles. 10w-old male mice were subjected to a chronic liver injury protocol with 2 weekly oral doses of weight-controlled CCl4 for 3 months. Control mice received vehicle (olive oil). A subgroup of mice received functionalized nanoparticles intraperitoneally twice per week in the last two weeks of liver injury protocol.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Functionalized nanoparticles reached mainly the liver and its content was expressed by the endothelial cells found in the hepatic sinusoids. Administration of functionalized nanoparticles retrieved the gene and protein expression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in the liver of mice with cirrhosis; and this effect is observed mainly in isolated hepatic LSECs, but not in isolated hepatic macrophages. The recovery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expression in the cirrhotic liver is associated with lower infiltration of T lymphocytes (CD3) which suffer an immune reprogramming towards an </a:t>
            </a:r>
            <a:r>
              <a:rPr lang="en-NZ" sz="1200" kern="1200" dirty="0" err="1">
                <a:solidFill>
                  <a:schemeClr val="tx1"/>
                </a:solidFill>
                <a:effectLst/>
                <a:latin typeface="+mn-lt"/>
                <a:ea typeface="+mn-ea"/>
                <a:cs typeface="+mn-cs"/>
              </a:rPr>
              <a:t>antiinflammatory</a:t>
            </a:r>
            <a:r>
              <a:rPr lang="en-NZ" sz="1200" kern="1200" dirty="0">
                <a:solidFill>
                  <a:schemeClr val="tx1"/>
                </a:solidFill>
                <a:effectLst/>
                <a:latin typeface="+mn-lt"/>
                <a:ea typeface="+mn-ea"/>
                <a:cs typeface="+mn-cs"/>
              </a:rPr>
              <a:t> Treg phenotype. As consequence of reduced liver inflammation, we observe lower deposition of extracellular matrix proteins in the liver of mice with cirrhosis treated with functionalized nanoparticles, and improved liver function due to reduced circulating levels of ALT/AST and restored levels of albumin when compared to untreated cirrhosis mice. Mice with cirrhosis treated with functionalized nanoparticles showed reduced neuroinflammation due to reduced infiltration of myeloid cells in the brain and reduced protein expression of granzyme B in brain tissue homogenates.</a:t>
            </a:r>
            <a:br>
              <a:rPr lang="en-US" sz="1200" kern="1200" dirty="0">
                <a:solidFill>
                  <a:schemeClr val="tx1"/>
                </a:solidFill>
                <a:effectLst/>
                <a:latin typeface="+mn-lt"/>
                <a:ea typeface="+mn-ea"/>
                <a:cs typeface="+mn-cs"/>
              </a:rPr>
            </a:b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delivery by </a:t>
            </a:r>
            <a:r>
              <a:rPr lang="en-NZ" sz="1200" kern="1200" dirty="0" err="1">
                <a:solidFill>
                  <a:schemeClr val="tx1"/>
                </a:solidFill>
                <a:effectLst/>
                <a:latin typeface="+mn-lt"/>
                <a:ea typeface="+mn-ea"/>
                <a:cs typeface="+mn-cs"/>
              </a:rPr>
              <a:t>funcionalized</a:t>
            </a:r>
            <a:r>
              <a:rPr lang="en-NZ" sz="1200" kern="1200" dirty="0">
                <a:solidFill>
                  <a:schemeClr val="tx1"/>
                </a:solidFill>
                <a:effectLst/>
                <a:latin typeface="+mn-lt"/>
                <a:ea typeface="+mn-ea"/>
                <a:cs typeface="+mn-cs"/>
              </a:rPr>
              <a:t> nanoparticles increased the hepatic expression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in experimental cirrhosis, leading to a reduction of T-cell mediated inflammation and fibrosis progression.</a:t>
            </a:r>
            <a:endParaRPr lang="en-NZ"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173323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09B72-8C56-20F8-CBDE-986482C23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D7B68-3779-28D7-C901-23CFDA41EB2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2E47765-29F3-1158-A714-DBF1A215CB21}"/>
              </a:ext>
            </a:extLst>
          </p:cNvPr>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Abbreviations: </a:t>
            </a:r>
            <a:r>
              <a:rPr lang="en-US" b="0" i="1" dirty="0">
                <a:latin typeface="Arial" panose="020B0604020202020204" pitchFamily="34" charset="0"/>
                <a:cs typeface="Arial" panose="020B0604020202020204" pitchFamily="34" charset="0"/>
              </a:rPr>
              <a:t>ALT, </a:t>
            </a:r>
            <a:r>
              <a:rPr lang="en-NZ" sz="1200" b="0" i="1" kern="1200" dirty="0">
                <a:solidFill>
                  <a:schemeClr val="tx1"/>
                </a:solidFill>
                <a:effectLst/>
                <a:latin typeface="+mn-lt"/>
                <a:ea typeface="+mn-ea"/>
                <a:cs typeface="+mn-cs"/>
              </a:rPr>
              <a:t>alanine transaminase; AST, aspartate transaminase; CD, cluster of differentiation; ECM, extracellular matrix; </a:t>
            </a:r>
            <a:r>
              <a:rPr lang="en-US" b="0" i="1" dirty="0" err="1">
                <a:latin typeface="Arial" panose="020B0604020202020204" pitchFamily="34" charset="0"/>
                <a:cs typeface="Arial" panose="020B0604020202020204" pitchFamily="34" charset="0"/>
              </a:rPr>
              <a:t>hAPC</a:t>
            </a:r>
            <a:r>
              <a:rPr lang="en-US" b="0" i="1" dirty="0">
                <a:latin typeface="Arial" panose="020B0604020202020204" pitchFamily="34" charset="0"/>
                <a:cs typeface="Arial" panose="020B0604020202020204" pitchFamily="34" charset="0"/>
              </a:rPr>
              <a:t>, </a:t>
            </a:r>
            <a:r>
              <a:rPr lang="en-US" sz="1200" b="0" i="1" kern="1200" dirty="0">
                <a:solidFill>
                  <a:schemeClr val="tx1"/>
                </a:solidFill>
                <a:effectLst/>
                <a:latin typeface="+mn-lt"/>
                <a:ea typeface="+mn-ea"/>
                <a:cs typeface="+mn-cs"/>
              </a:rPr>
              <a:t>hepatic antigen-presenting cell; LSEC, liver sinusoidal endothelial cell;</a:t>
            </a:r>
            <a:r>
              <a:rPr lang="en-US" sz="1200" b="1" i="1" kern="1200" dirty="0">
                <a:solidFill>
                  <a:schemeClr val="tx1"/>
                </a:solidFill>
                <a:effectLst/>
                <a:latin typeface="+mn-lt"/>
                <a:ea typeface="+mn-ea"/>
                <a:cs typeface="+mn-cs"/>
              </a:rPr>
              <a:t> </a:t>
            </a:r>
            <a:r>
              <a:rPr lang="en-US" sz="1200" b="0" i="1" dirty="0" err="1"/>
              <a:t>LSECtin</a:t>
            </a:r>
            <a:r>
              <a:rPr lang="en-US" sz="1200" b="0" i="1" dirty="0"/>
              <a:t>, liver sinusoidal endothelial cell lectin; Treg, regulatory T cell. </a:t>
            </a:r>
            <a:endParaRPr lang="en-US" sz="1200" b="0"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b="1" dirty="0" err="1">
                <a:effectLst/>
                <a:latin typeface="Arial" panose="020B0604020202020204" pitchFamily="34" charset="0"/>
                <a:ea typeface="Times New Roman" panose="02020603050405020304" pitchFamily="18" charset="0"/>
                <a:cs typeface="Arial" panose="020B0604020202020204" pitchFamily="34" charset="0"/>
              </a:rPr>
              <a:t>LSECtin</a:t>
            </a:r>
            <a:r>
              <a:rPr lang="en-US" b="1" dirty="0">
                <a:effectLst/>
                <a:latin typeface="Arial" panose="020B0604020202020204" pitchFamily="34" charset="0"/>
                <a:ea typeface="Times New Roman" panose="02020603050405020304" pitchFamily="18" charset="0"/>
                <a:cs typeface="Arial" panose="020B0604020202020204" pitchFamily="34" charset="0"/>
              </a:rPr>
              <a:t> delivered to </a:t>
            </a:r>
            <a:r>
              <a:rPr lang="en-US" b="1" dirty="0" err="1">
                <a:effectLst/>
                <a:latin typeface="Arial" panose="020B0604020202020204" pitchFamily="34" charset="0"/>
                <a:ea typeface="Times New Roman" panose="02020603050405020304" pitchFamily="18" charset="0"/>
                <a:cs typeface="Arial" panose="020B0604020202020204" pitchFamily="34" charset="0"/>
              </a:rPr>
              <a:t>hAPCs</a:t>
            </a:r>
            <a:r>
              <a:rPr lang="en-US" b="1" dirty="0">
                <a:effectLst/>
                <a:latin typeface="Arial" panose="020B0604020202020204" pitchFamily="34" charset="0"/>
                <a:ea typeface="Times New Roman" panose="02020603050405020304" pitchFamily="18" charset="0"/>
                <a:cs typeface="Arial" panose="020B0604020202020204" pitchFamily="34" charset="0"/>
              </a:rPr>
              <a:t> by functionalized nanoparticles ameliorates chronic liver damage in experimental cirrhosis </a:t>
            </a: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TOP-343-YI </a:t>
            </a:r>
            <a:endParaRPr lang="en-NZ" sz="1200" kern="1200" dirty="0">
              <a:solidFill>
                <a:schemeClr val="tx1"/>
              </a:solidFill>
              <a:effectLst/>
              <a:latin typeface="+mn-lt"/>
              <a:ea typeface="+mn-ea"/>
              <a:cs typeface="+mn-cs"/>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Oriol Juanola</a:t>
            </a:r>
            <a:r>
              <a:rPr lang="en-NZ" sz="1200" baseline="30000" dirty="0"/>
              <a:t>1</a:t>
            </a:r>
            <a:r>
              <a:rPr lang="en-NZ" sz="1200" dirty="0"/>
              <a:t>, Vicente Candela</a:t>
            </a:r>
            <a:r>
              <a:rPr lang="en-NZ" sz="1200" baseline="30000" dirty="0"/>
              <a:t>2</a:t>
            </a:r>
            <a:r>
              <a:rPr lang="en-NZ" sz="1200" dirty="0"/>
              <a:t>, Esther Caparrós</a:t>
            </a:r>
            <a:r>
              <a:rPr lang="en-NZ" sz="1200" baseline="30000" dirty="0"/>
              <a:t>1</a:t>
            </a:r>
            <a:r>
              <a:rPr lang="en-NZ" sz="1200" dirty="0"/>
              <a:t>, Isabel Gómez-Hurtado</a:t>
            </a:r>
            <a:r>
              <a:rPr lang="en-NZ" sz="1200" baseline="30000" dirty="0"/>
              <a:t>1</a:t>
            </a:r>
            <a:r>
              <a:rPr lang="en-NZ" sz="1200" dirty="0"/>
              <a:t>, Paula Boix</a:t>
            </a:r>
            <a:r>
              <a:rPr lang="en-NZ" sz="1200" baseline="30000" dirty="0"/>
              <a:t>3</a:t>
            </a:r>
            <a:r>
              <a:rPr lang="en-NZ" sz="1200" dirty="0"/>
              <a:t>, Ani Gasparyan</a:t>
            </a:r>
            <a:r>
              <a:rPr lang="en-NZ" sz="1200" baseline="30000" dirty="0"/>
              <a:t>3,4</a:t>
            </a:r>
            <a:r>
              <a:rPr lang="en-NZ" sz="1200" dirty="0"/>
              <a:t>, Albina Espana</a:t>
            </a:r>
            <a:r>
              <a:rPr lang="en-NZ" sz="1200" baseline="30000" dirty="0"/>
              <a:t>3</a:t>
            </a:r>
            <a:r>
              <a:rPr lang="en-NZ" sz="1200" dirty="0"/>
              <a:t>, Hong Liang</a:t>
            </a:r>
            <a:r>
              <a:rPr lang="en-NZ" sz="1200" baseline="30000" dirty="0"/>
              <a:t>3</a:t>
            </a:r>
            <a:r>
              <a:rPr lang="en-NZ" sz="1200" dirty="0"/>
              <a:t>, Ana Blas-García</a:t>
            </a:r>
            <a:r>
              <a:rPr lang="en-NZ" sz="1200" baseline="30000" dirty="0"/>
              <a:t>5</a:t>
            </a:r>
            <a:r>
              <a:rPr lang="en-NZ" sz="1200" dirty="0"/>
              <a:t>, Ramón </a:t>
            </a:r>
            <a:r>
              <a:rPr lang="en-NZ" sz="1200" u="none" dirty="0"/>
              <a:t>Martínez-Máñez</a:t>
            </a:r>
            <a:r>
              <a:rPr lang="en-NZ" sz="1200" u="none" baseline="30000" dirty="0"/>
              <a:t>6</a:t>
            </a:r>
            <a:r>
              <a:rPr lang="en-NZ" sz="1200" u="none" dirty="0"/>
              <a:t>, Rubén Francés</a:t>
            </a:r>
            <a:r>
              <a:rPr lang="en-NZ" sz="1200" u="none" baseline="30000"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baseline="30000" dirty="0">
                <a:solidFill>
                  <a:schemeClr val="bg1"/>
                </a:solidFill>
              </a:rPr>
              <a:t>1</a:t>
            </a:r>
            <a:r>
              <a:rPr lang="en-NZ" sz="1200" i="1" dirty="0">
                <a:solidFill>
                  <a:schemeClr val="bg1"/>
                </a:solidFill>
              </a:rPr>
              <a:t>Grupo de </a:t>
            </a:r>
            <a:r>
              <a:rPr lang="en-NZ" sz="1200" i="1" dirty="0" err="1">
                <a:solidFill>
                  <a:schemeClr val="bg1"/>
                </a:solidFill>
              </a:rPr>
              <a:t>Inmunobiología</a:t>
            </a:r>
            <a:r>
              <a:rPr lang="en-NZ" sz="1200" i="1" dirty="0">
                <a:solidFill>
                  <a:schemeClr val="bg1"/>
                </a:solidFill>
              </a:rPr>
              <a:t> </a:t>
            </a:r>
            <a:r>
              <a:rPr lang="en-NZ" sz="1200" i="1" dirty="0" err="1">
                <a:solidFill>
                  <a:schemeClr val="bg1"/>
                </a:solidFill>
              </a:rPr>
              <a:t>Hepática</a:t>
            </a:r>
            <a:r>
              <a:rPr lang="en-NZ" sz="1200" i="1" dirty="0">
                <a:solidFill>
                  <a:schemeClr val="bg1"/>
                </a:solidFill>
              </a:rPr>
              <a:t> e Intestinal, </a:t>
            </a:r>
            <a:r>
              <a:rPr lang="en-NZ" sz="1200" i="1" dirty="0" err="1">
                <a:solidFill>
                  <a:schemeClr val="bg1"/>
                </a:solidFill>
              </a:rPr>
              <a:t>Dpto</a:t>
            </a:r>
            <a:r>
              <a:rPr lang="en-NZ" sz="1200" i="1" dirty="0">
                <a:solidFill>
                  <a:schemeClr val="bg1"/>
                </a:solidFill>
              </a:rPr>
              <a:t>. Medicina Clínica, Universidad Miguel Hernández, San Juan, Alicante, España., IIS ISABIAL, Hospital General Universitario Dr. </a:t>
            </a:r>
            <a:r>
              <a:rPr lang="en-NZ" sz="1200" i="1" dirty="0" err="1">
                <a:solidFill>
                  <a:schemeClr val="bg1"/>
                </a:solidFill>
              </a:rPr>
              <a:t>Balmis</a:t>
            </a:r>
            <a:r>
              <a:rPr lang="en-NZ" sz="1200" i="1" dirty="0">
                <a:solidFill>
                  <a:schemeClr val="bg1"/>
                </a:solidFill>
              </a:rPr>
              <a:t>, Alicante, España., </a:t>
            </a:r>
            <a:r>
              <a:rPr lang="en-NZ" sz="1200" i="1" dirty="0" err="1">
                <a:solidFill>
                  <a:schemeClr val="bg1"/>
                </a:solidFill>
              </a:rPr>
              <a:t>CIBERehd</a:t>
            </a:r>
            <a:r>
              <a:rPr lang="en-NZ" sz="1200" i="1" dirty="0">
                <a:solidFill>
                  <a:schemeClr val="bg1"/>
                </a:solidFill>
              </a:rPr>
              <a:t>, Instituto de Salud Carlos III, Madrid, España., San Juan de Alicante, Spain</a:t>
            </a:r>
            <a:r>
              <a:rPr lang="en-NZ" sz="1200" dirty="0">
                <a:solidFill>
                  <a:schemeClr val="bg1"/>
                </a:solidFill>
              </a:rPr>
              <a:t>, </a:t>
            </a:r>
            <a:r>
              <a:rPr lang="en-NZ" sz="1200" i="1" baseline="30000" dirty="0">
                <a:solidFill>
                  <a:schemeClr val="bg1"/>
                </a:solidFill>
              </a:rPr>
              <a:t>2</a:t>
            </a:r>
            <a:r>
              <a:rPr lang="en-NZ" sz="1200" i="1" dirty="0">
                <a:solidFill>
                  <a:schemeClr val="bg1"/>
                </a:solidFill>
              </a:rPr>
              <a:t>Instituto </a:t>
            </a:r>
            <a:r>
              <a:rPr lang="en-NZ" sz="1200" i="1" dirty="0" err="1">
                <a:solidFill>
                  <a:schemeClr val="bg1"/>
                </a:solidFill>
              </a:rPr>
              <a:t>Interuniversitario</a:t>
            </a:r>
            <a:r>
              <a:rPr lang="en-NZ" sz="1200" i="1" dirty="0">
                <a:solidFill>
                  <a:schemeClr val="bg1"/>
                </a:solidFill>
              </a:rPr>
              <a:t> de </a:t>
            </a:r>
            <a:r>
              <a:rPr lang="en-NZ" sz="1200" i="1" dirty="0" err="1">
                <a:solidFill>
                  <a:schemeClr val="bg1"/>
                </a:solidFill>
              </a:rPr>
              <a:t>Investigación</a:t>
            </a:r>
            <a:r>
              <a:rPr lang="en-NZ" sz="1200" i="1" dirty="0">
                <a:solidFill>
                  <a:schemeClr val="bg1"/>
                </a:solidFill>
              </a:rPr>
              <a:t> de </a:t>
            </a:r>
            <a:r>
              <a:rPr lang="en-NZ" sz="1200" i="1" dirty="0" err="1">
                <a:solidFill>
                  <a:schemeClr val="bg1"/>
                </a:solidFill>
              </a:rPr>
              <a:t>Reconocimiento</a:t>
            </a:r>
            <a:r>
              <a:rPr lang="en-NZ" sz="1200" i="1" dirty="0">
                <a:solidFill>
                  <a:schemeClr val="bg1"/>
                </a:solidFill>
              </a:rPr>
              <a:t> Molecular y Desarrollo Tecnológico (IDM),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a:t>
            </a:r>
            <a:r>
              <a:rPr lang="en-NZ" sz="1200" i="1" dirty="0" err="1">
                <a:solidFill>
                  <a:schemeClr val="bg1"/>
                </a:solidFill>
              </a:rPr>
              <a:t>Universitat</a:t>
            </a:r>
            <a:r>
              <a:rPr lang="en-NZ" sz="1200" i="1" dirty="0">
                <a:solidFill>
                  <a:schemeClr val="bg1"/>
                </a:solidFill>
              </a:rPr>
              <a:t> de Valencia, Spain., Unidad Mixta UPV-CIPF de </a:t>
            </a:r>
            <a:r>
              <a:rPr lang="en-NZ" sz="1200" i="1" dirty="0" err="1">
                <a:solidFill>
                  <a:schemeClr val="bg1"/>
                </a:solidFill>
              </a:rPr>
              <a:t>Investigación</a:t>
            </a:r>
            <a:r>
              <a:rPr lang="en-NZ" sz="1200" i="1" dirty="0">
                <a:solidFill>
                  <a:schemeClr val="bg1"/>
                </a:solidFill>
              </a:rPr>
              <a:t> </a:t>
            </a:r>
            <a:r>
              <a:rPr lang="en-NZ" sz="1200" i="1" dirty="0" err="1">
                <a:solidFill>
                  <a:schemeClr val="bg1"/>
                </a:solidFill>
              </a:rPr>
              <a:t>en</a:t>
            </a:r>
            <a:r>
              <a:rPr lang="en-NZ" sz="1200" i="1" dirty="0">
                <a:solidFill>
                  <a:schemeClr val="bg1"/>
                </a:solidFill>
              </a:rPr>
              <a:t> </a:t>
            </a:r>
            <a:r>
              <a:rPr lang="en-NZ" sz="1200" i="1" dirty="0" err="1">
                <a:solidFill>
                  <a:schemeClr val="bg1"/>
                </a:solidFill>
              </a:rPr>
              <a:t>Mecanismos</a:t>
            </a:r>
            <a:r>
              <a:rPr lang="en-NZ" sz="1200" i="1" dirty="0">
                <a:solidFill>
                  <a:schemeClr val="bg1"/>
                </a:solidFill>
              </a:rPr>
              <a:t> de </a:t>
            </a:r>
            <a:r>
              <a:rPr lang="en-NZ" sz="1200" i="1" dirty="0" err="1">
                <a:solidFill>
                  <a:schemeClr val="bg1"/>
                </a:solidFill>
              </a:rPr>
              <a:t>Enfermedades</a:t>
            </a:r>
            <a:r>
              <a:rPr lang="en-NZ" sz="1200" i="1" dirty="0">
                <a:solidFill>
                  <a:schemeClr val="bg1"/>
                </a:solidFill>
              </a:rPr>
              <a:t> y </a:t>
            </a:r>
            <a:r>
              <a:rPr lang="en-NZ" sz="1200" i="1" dirty="0" err="1">
                <a:solidFill>
                  <a:schemeClr val="bg1"/>
                </a:solidFill>
              </a:rPr>
              <a:t>Nanomedicina</a:t>
            </a:r>
            <a:r>
              <a:rPr lang="en-NZ" sz="1200" i="1" dirty="0">
                <a:solidFill>
                  <a:schemeClr val="bg1"/>
                </a:solidFill>
              </a:rPr>
              <a:t>, Valencia,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Centro de </a:t>
            </a:r>
            <a:r>
              <a:rPr lang="en-NZ" sz="1200" i="1" dirty="0" err="1">
                <a:solidFill>
                  <a:schemeClr val="bg1"/>
                </a:solidFill>
              </a:rPr>
              <a:t>Investigación</a:t>
            </a:r>
            <a:r>
              <a:rPr lang="en-NZ" sz="1200" i="1" dirty="0">
                <a:solidFill>
                  <a:schemeClr val="bg1"/>
                </a:solidFill>
              </a:rPr>
              <a:t> Príncipe Felipe, València, Spain., CIBER de </a:t>
            </a:r>
            <a:r>
              <a:rPr lang="en-NZ" sz="1200" i="1" dirty="0" err="1">
                <a:solidFill>
                  <a:schemeClr val="bg1"/>
                </a:solidFill>
              </a:rPr>
              <a:t>Bioingeniería</a:t>
            </a:r>
            <a:r>
              <a:rPr lang="en-NZ" sz="1200" i="1" dirty="0">
                <a:solidFill>
                  <a:schemeClr val="bg1"/>
                </a:solidFill>
              </a:rPr>
              <a:t>, </a:t>
            </a:r>
            <a:r>
              <a:rPr lang="en-NZ" sz="1200" i="1" dirty="0" err="1">
                <a:solidFill>
                  <a:schemeClr val="bg1"/>
                </a:solidFill>
              </a:rPr>
              <a:t>Biomateriales</a:t>
            </a:r>
            <a:r>
              <a:rPr lang="en-NZ" sz="1200" i="1" dirty="0">
                <a:solidFill>
                  <a:schemeClr val="bg1"/>
                </a:solidFill>
              </a:rPr>
              <a:t> y </a:t>
            </a:r>
            <a:r>
              <a:rPr lang="en-NZ" sz="1200" i="1" dirty="0" err="1">
                <a:solidFill>
                  <a:schemeClr val="bg1"/>
                </a:solidFill>
              </a:rPr>
              <a:t>Nanomedicina</a:t>
            </a:r>
            <a:r>
              <a:rPr lang="en-NZ" sz="1200" i="1" dirty="0">
                <a:solidFill>
                  <a:schemeClr val="bg1"/>
                </a:solidFill>
              </a:rPr>
              <a:t> (CIBER-BBN), Madrid, Spain., Valencia, Spain</a:t>
            </a:r>
            <a:r>
              <a:rPr lang="en-NZ" sz="1200" dirty="0">
                <a:solidFill>
                  <a:schemeClr val="bg1"/>
                </a:solidFill>
              </a:rPr>
              <a:t>, </a:t>
            </a:r>
            <a:r>
              <a:rPr lang="en-NZ" sz="1200" i="1" baseline="30000" dirty="0">
                <a:solidFill>
                  <a:schemeClr val="bg1"/>
                </a:solidFill>
              </a:rPr>
              <a:t>3</a:t>
            </a:r>
            <a:r>
              <a:rPr lang="en-NZ" sz="1200" i="1" dirty="0">
                <a:solidFill>
                  <a:schemeClr val="bg1"/>
                </a:solidFill>
              </a:rPr>
              <a:t>Grupo de </a:t>
            </a:r>
            <a:r>
              <a:rPr lang="en-NZ" sz="1200" i="1" dirty="0" err="1">
                <a:solidFill>
                  <a:schemeClr val="bg1"/>
                </a:solidFill>
              </a:rPr>
              <a:t>Inmunobiología</a:t>
            </a:r>
            <a:r>
              <a:rPr lang="en-NZ" sz="1200" i="1" dirty="0">
                <a:solidFill>
                  <a:schemeClr val="bg1"/>
                </a:solidFill>
              </a:rPr>
              <a:t> </a:t>
            </a:r>
            <a:r>
              <a:rPr lang="en-NZ" sz="1200" i="1" dirty="0" err="1">
                <a:solidFill>
                  <a:schemeClr val="bg1"/>
                </a:solidFill>
              </a:rPr>
              <a:t>Hepática</a:t>
            </a:r>
            <a:r>
              <a:rPr lang="en-NZ" sz="1200" i="1" dirty="0">
                <a:solidFill>
                  <a:schemeClr val="bg1"/>
                </a:solidFill>
              </a:rPr>
              <a:t> e Intestinal, </a:t>
            </a:r>
            <a:r>
              <a:rPr lang="en-NZ" sz="1200" i="1" dirty="0" err="1">
                <a:solidFill>
                  <a:schemeClr val="bg1"/>
                </a:solidFill>
              </a:rPr>
              <a:t>Dpto</a:t>
            </a:r>
            <a:r>
              <a:rPr lang="en-NZ" sz="1200" i="1" dirty="0">
                <a:solidFill>
                  <a:schemeClr val="bg1"/>
                </a:solidFill>
              </a:rPr>
              <a:t>. Medicina Clínica, Universidad Miguel Hernández, San Juan, Alicante, España., IIS ISABIAL, Hospital General Universitario Dr. </a:t>
            </a:r>
            <a:r>
              <a:rPr lang="en-NZ" sz="1200" i="1" dirty="0" err="1">
                <a:solidFill>
                  <a:schemeClr val="bg1"/>
                </a:solidFill>
              </a:rPr>
              <a:t>Balmis</a:t>
            </a:r>
            <a:r>
              <a:rPr lang="en-NZ" sz="1200" i="1" dirty="0">
                <a:solidFill>
                  <a:schemeClr val="bg1"/>
                </a:solidFill>
              </a:rPr>
              <a:t>, Alicante, España., San Juan de Alicante, Spain</a:t>
            </a:r>
            <a:r>
              <a:rPr lang="en-NZ" sz="1200" dirty="0">
                <a:solidFill>
                  <a:schemeClr val="bg1"/>
                </a:solidFill>
              </a:rPr>
              <a:t>, </a:t>
            </a:r>
            <a:r>
              <a:rPr lang="en-NZ" sz="1200" i="1" baseline="30000" dirty="0">
                <a:solidFill>
                  <a:schemeClr val="bg1"/>
                </a:solidFill>
              </a:rPr>
              <a:t>4</a:t>
            </a:r>
            <a:r>
              <a:rPr lang="en-NZ" sz="1200" i="1" dirty="0">
                <a:solidFill>
                  <a:schemeClr val="bg1"/>
                </a:solidFill>
              </a:rPr>
              <a:t>Universidad Miguel Hernández de Elche, Pharmacology, San Juan , Spain</a:t>
            </a:r>
            <a:r>
              <a:rPr lang="en-NZ" sz="1200" dirty="0">
                <a:solidFill>
                  <a:schemeClr val="bg1"/>
                </a:solidFill>
              </a:rPr>
              <a:t>, </a:t>
            </a:r>
            <a:r>
              <a:rPr lang="en-NZ" sz="1200" i="1" baseline="30000" dirty="0">
                <a:solidFill>
                  <a:schemeClr val="bg1"/>
                </a:solidFill>
              </a:rPr>
              <a:t>5</a:t>
            </a:r>
            <a:r>
              <a:rPr lang="en-NZ" sz="1200" i="1" dirty="0">
                <a:solidFill>
                  <a:schemeClr val="bg1"/>
                </a:solidFill>
              </a:rPr>
              <a:t>CIBERehd, Instituto de Salud Carlos III, Madrid, España., Fundación para </a:t>
            </a:r>
            <a:r>
              <a:rPr lang="en-NZ" sz="1200" i="1" dirty="0" err="1">
                <a:solidFill>
                  <a:schemeClr val="bg1"/>
                </a:solidFill>
              </a:rPr>
              <a:t>el</a:t>
            </a:r>
            <a:r>
              <a:rPr lang="en-NZ" sz="1200" i="1" dirty="0">
                <a:solidFill>
                  <a:schemeClr val="bg1"/>
                </a:solidFill>
              </a:rPr>
              <a:t> Fomento de la </a:t>
            </a:r>
            <a:r>
              <a:rPr lang="en-NZ" sz="1200" i="1" dirty="0" err="1">
                <a:solidFill>
                  <a:schemeClr val="bg1"/>
                </a:solidFill>
              </a:rPr>
              <a:t>Investigación</a:t>
            </a:r>
            <a:r>
              <a:rPr lang="en-NZ" sz="1200" i="1" dirty="0">
                <a:solidFill>
                  <a:schemeClr val="bg1"/>
                </a:solidFill>
              </a:rPr>
              <a:t> Sanitaria y </a:t>
            </a:r>
            <a:r>
              <a:rPr lang="en-NZ" sz="1200" i="1" dirty="0" err="1">
                <a:solidFill>
                  <a:schemeClr val="bg1"/>
                </a:solidFill>
              </a:rPr>
              <a:t>Biomédica</a:t>
            </a:r>
            <a:r>
              <a:rPr lang="en-NZ" sz="1200" i="1" dirty="0">
                <a:solidFill>
                  <a:schemeClr val="bg1"/>
                </a:solidFill>
              </a:rPr>
              <a:t> </a:t>
            </a:r>
            <a:r>
              <a:rPr lang="en-NZ" sz="1200" i="1" dirty="0" err="1">
                <a:solidFill>
                  <a:schemeClr val="bg1"/>
                </a:solidFill>
              </a:rPr>
              <a:t>en</a:t>
            </a:r>
            <a:r>
              <a:rPr lang="en-NZ" sz="1200" i="1" dirty="0">
                <a:solidFill>
                  <a:schemeClr val="bg1"/>
                </a:solidFill>
              </a:rPr>
              <a:t> la Comunidad Valenciana (FISABIO)., Departamento de </a:t>
            </a:r>
            <a:r>
              <a:rPr lang="en-NZ" sz="1200" i="1" dirty="0" err="1">
                <a:solidFill>
                  <a:schemeClr val="bg1"/>
                </a:solidFill>
              </a:rPr>
              <a:t>Fisiología</a:t>
            </a:r>
            <a:r>
              <a:rPr lang="en-NZ" sz="1200" i="1" dirty="0">
                <a:solidFill>
                  <a:schemeClr val="bg1"/>
                </a:solidFill>
              </a:rPr>
              <a:t>, </a:t>
            </a:r>
            <a:r>
              <a:rPr lang="en-NZ" sz="1200" i="1" dirty="0" err="1">
                <a:solidFill>
                  <a:schemeClr val="bg1"/>
                </a:solidFill>
              </a:rPr>
              <a:t>Universitat</a:t>
            </a:r>
            <a:r>
              <a:rPr lang="en-NZ" sz="1200" i="1" dirty="0">
                <a:solidFill>
                  <a:schemeClr val="bg1"/>
                </a:solidFill>
              </a:rPr>
              <a:t> de València, Valencia, Spain, Valencia, Spain</a:t>
            </a:r>
            <a:r>
              <a:rPr lang="en-NZ" sz="1200" dirty="0">
                <a:solidFill>
                  <a:schemeClr val="bg1"/>
                </a:solidFill>
              </a:rPr>
              <a:t>, </a:t>
            </a:r>
            <a:r>
              <a:rPr lang="en-NZ" sz="1200" i="1" baseline="30000" dirty="0">
                <a:solidFill>
                  <a:schemeClr val="bg1"/>
                </a:solidFill>
              </a:rPr>
              <a:t>6</a:t>
            </a:r>
            <a:r>
              <a:rPr lang="en-NZ" sz="1200" i="1" dirty="0">
                <a:solidFill>
                  <a:schemeClr val="bg1"/>
                </a:solidFill>
              </a:rPr>
              <a:t>Instituto </a:t>
            </a:r>
            <a:r>
              <a:rPr lang="en-NZ" sz="1200" i="1" dirty="0" err="1">
                <a:solidFill>
                  <a:schemeClr val="bg1"/>
                </a:solidFill>
              </a:rPr>
              <a:t>Interuniversitario</a:t>
            </a:r>
            <a:r>
              <a:rPr lang="en-NZ" sz="1200" i="1" dirty="0">
                <a:solidFill>
                  <a:schemeClr val="bg1"/>
                </a:solidFill>
              </a:rPr>
              <a:t> de </a:t>
            </a:r>
            <a:r>
              <a:rPr lang="en-NZ" sz="1200" i="1" dirty="0" err="1">
                <a:solidFill>
                  <a:schemeClr val="bg1"/>
                </a:solidFill>
              </a:rPr>
              <a:t>Investigación</a:t>
            </a:r>
            <a:r>
              <a:rPr lang="en-NZ" sz="1200" i="1" dirty="0">
                <a:solidFill>
                  <a:schemeClr val="bg1"/>
                </a:solidFill>
              </a:rPr>
              <a:t> de </a:t>
            </a:r>
            <a:r>
              <a:rPr lang="en-NZ" sz="1200" i="1" dirty="0" err="1">
                <a:solidFill>
                  <a:schemeClr val="bg1"/>
                </a:solidFill>
              </a:rPr>
              <a:t>Reconocimiento</a:t>
            </a:r>
            <a:r>
              <a:rPr lang="en-NZ" sz="1200" i="1" dirty="0">
                <a:solidFill>
                  <a:schemeClr val="bg1"/>
                </a:solidFill>
              </a:rPr>
              <a:t> Molecular y Desarrollo Tecnológico (IDM),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a:t>
            </a:r>
            <a:r>
              <a:rPr lang="en-NZ" sz="1200" i="1" dirty="0" err="1">
                <a:solidFill>
                  <a:schemeClr val="bg1"/>
                </a:solidFill>
              </a:rPr>
              <a:t>Universitat</a:t>
            </a:r>
            <a:r>
              <a:rPr lang="en-NZ" sz="1200" i="1" dirty="0">
                <a:solidFill>
                  <a:schemeClr val="bg1"/>
                </a:solidFill>
              </a:rPr>
              <a:t> de Valencia, Spain., CIBER de </a:t>
            </a:r>
            <a:r>
              <a:rPr lang="en-NZ" sz="1200" i="1" dirty="0" err="1">
                <a:solidFill>
                  <a:schemeClr val="bg1"/>
                </a:solidFill>
              </a:rPr>
              <a:t>Bioingeniería</a:t>
            </a:r>
            <a:r>
              <a:rPr lang="en-NZ" sz="1200" i="1" dirty="0">
                <a:solidFill>
                  <a:schemeClr val="bg1"/>
                </a:solidFill>
              </a:rPr>
              <a:t>, </a:t>
            </a:r>
            <a:r>
              <a:rPr lang="en-NZ" sz="1200" i="1" dirty="0" err="1">
                <a:solidFill>
                  <a:schemeClr val="bg1"/>
                </a:solidFill>
              </a:rPr>
              <a:t>Biomateriales</a:t>
            </a:r>
            <a:r>
              <a:rPr lang="en-NZ" sz="1200" i="1" dirty="0">
                <a:solidFill>
                  <a:schemeClr val="bg1"/>
                </a:solidFill>
              </a:rPr>
              <a:t> y </a:t>
            </a:r>
            <a:r>
              <a:rPr lang="en-NZ" sz="1200" i="1" dirty="0" err="1">
                <a:solidFill>
                  <a:schemeClr val="bg1"/>
                </a:solidFill>
              </a:rPr>
              <a:t>Nanomedicina</a:t>
            </a:r>
            <a:r>
              <a:rPr lang="en-NZ" sz="1200" i="1" dirty="0">
                <a:solidFill>
                  <a:schemeClr val="bg1"/>
                </a:solidFill>
              </a:rPr>
              <a:t> (CIBER-BBN), Madrid, Spain., Departamento de </a:t>
            </a:r>
            <a:r>
              <a:rPr lang="en-NZ" sz="1200" i="1" dirty="0" err="1">
                <a:solidFill>
                  <a:schemeClr val="bg1"/>
                </a:solidFill>
              </a:rPr>
              <a:t>Química</a:t>
            </a:r>
            <a:r>
              <a:rPr lang="en-NZ" sz="1200" i="1" dirty="0">
                <a:solidFill>
                  <a:schemeClr val="bg1"/>
                </a:solidFill>
              </a:rPr>
              <a:t>, </a:t>
            </a:r>
            <a:r>
              <a:rPr lang="en-NZ" sz="1200" i="1" dirty="0" err="1">
                <a:solidFill>
                  <a:schemeClr val="bg1"/>
                </a:solidFill>
              </a:rPr>
              <a:t>Universitat</a:t>
            </a:r>
            <a:r>
              <a:rPr lang="en-NZ" sz="1200" i="1" dirty="0">
                <a:solidFill>
                  <a:schemeClr val="bg1"/>
                </a:solidFill>
              </a:rPr>
              <a:t> </a:t>
            </a:r>
            <a:r>
              <a:rPr lang="en-NZ" sz="1200" i="1" dirty="0" err="1">
                <a:solidFill>
                  <a:schemeClr val="bg1"/>
                </a:solidFill>
              </a:rPr>
              <a:t>Politècnica</a:t>
            </a:r>
            <a:r>
              <a:rPr lang="en-NZ" sz="1200" i="1" dirty="0">
                <a:solidFill>
                  <a:schemeClr val="bg1"/>
                </a:solidFill>
              </a:rPr>
              <a:t> de València, Spain., Valencia, Spain </a:t>
            </a:r>
            <a:endParaRPr lang="en-NZ" sz="1200" dirty="0">
              <a:solidFill>
                <a:schemeClr val="bg1"/>
              </a:solidFill>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We have described a loss of expression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in hepatic antigen-presenting cells in human cirrhotic liver biopsies that correlates with an expansion of a proinflammatory hepatic Th17 immune response.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This project aims at delivering genetic cargo into the hepatic antigen presenting cells to restore the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expression for reducing the T-cell mediated inflammation. We used immortalized </a:t>
            </a:r>
            <a:r>
              <a:rPr lang="en-NZ" sz="1200" kern="1200" dirty="0" err="1">
                <a:solidFill>
                  <a:schemeClr val="tx1"/>
                </a:solidFill>
                <a:effectLst/>
                <a:latin typeface="+mn-lt"/>
                <a:ea typeface="+mn-ea"/>
                <a:cs typeface="+mn-cs"/>
              </a:rPr>
              <a:t>Kuppfer</a:t>
            </a:r>
            <a:r>
              <a:rPr lang="en-NZ" sz="1200" kern="1200" dirty="0">
                <a:solidFill>
                  <a:schemeClr val="tx1"/>
                </a:solidFill>
                <a:effectLst/>
                <a:latin typeface="+mn-lt"/>
                <a:ea typeface="+mn-ea"/>
                <a:cs typeface="+mn-cs"/>
              </a:rPr>
              <a:t> cells (</a:t>
            </a:r>
            <a:r>
              <a:rPr lang="en-NZ" sz="1200" kern="1200" dirty="0" err="1">
                <a:solidFill>
                  <a:schemeClr val="tx1"/>
                </a:solidFill>
                <a:effectLst/>
                <a:latin typeface="+mn-lt"/>
                <a:ea typeface="+mn-ea"/>
                <a:cs typeface="+mn-cs"/>
              </a:rPr>
              <a:t>imKCs</a:t>
            </a:r>
            <a:r>
              <a:rPr lang="en-NZ" sz="1200" kern="1200" dirty="0">
                <a:solidFill>
                  <a:schemeClr val="tx1"/>
                </a:solidFill>
                <a:effectLst/>
                <a:latin typeface="+mn-lt"/>
                <a:ea typeface="+mn-ea"/>
                <a:cs typeface="+mn-cs"/>
              </a:rPr>
              <a:t>) and liver sinusoidal endothelial cells (</a:t>
            </a:r>
            <a:r>
              <a:rPr lang="en-NZ" sz="1200" kern="1200" dirty="0" err="1">
                <a:solidFill>
                  <a:schemeClr val="tx1"/>
                </a:solidFill>
                <a:effectLst/>
                <a:latin typeface="+mn-lt"/>
                <a:ea typeface="+mn-ea"/>
                <a:cs typeface="+mn-cs"/>
              </a:rPr>
              <a:t>imLSECs</a:t>
            </a:r>
            <a:r>
              <a:rPr lang="en-NZ" sz="1200" kern="1200" dirty="0">
                <a:solidFill>
                  <a:schemeClr val="tx1"/>
                </a:solidFill>
                <a:effectLst/>
                <a:latin typeface="+mn-lt"/>
                <a:ea typeface="+mn-ea"/>
                <a:cs typeface="+mn-cs"/>
              </a:rPr>
              <a:t>), primary hepatic cells, and organs obtained from control and cirrhotic mice treated or untreated with functionalized nanoparticles. 10w-old male mice were subjected to a chronic liver injury protocol with 2 weekly oral doses of weight-controlled CCl4 for 3 months. Control mice received vehicle (olive oil). A subgroup of mice received functionalized nanoparticles intraperitoneally twice per week in the last two weeks of liver injury protocol.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Functionalized nanoparticles reached mainly the liver and its content was expressed by the endothelial cells found in the hepatic sinusoids. Administration of functionalized nanoparticles retrieved the gene and protein expression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in the liver of mice with cirrhosis; and this effect is observed mainly in isolated hepatic LSECs, but not in isolated hepatic macrophages. The recovery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expression in the cirrhotic liver is associated with lower infiltration of T lymphocytes (CD3) which suffer an immune reprogramming towards an </a:t>
            </a:r>
            <a:r>
              <a:rPr lang="en-NZ" sz="1200" kern="1200" dirty="0" err="1">
                <a:solidFill>
                  <a:schemeClr val="tx1"/>
                </a:solidFill>
                <a:effectLst/>
                <a:latin typeface="+mn-lt"/>
                <a:ea typeface="+mn-ea"/>
                <a:cs typeface="+mn-cs"/>
              </a:rPr>
              <a:t>antiinflammatory</a:t>
            </a:r>
            <a:r>
              <a:rPr lang="en-NZ" sz="1200" kern="1200" dirty="0">
                <a:solidFill>
                  <a:schemeClr val="tx1"/>
                </a:solidFill>
                <a:effectLst/>
                <a:latin typeface="+mn-lt"/>
                <a:ea typeface="+mn-ea"/>
                <a:cs typeface="+mn-cs"/>
              </a:rPr>
              <a:t> Treg phenotype. As consequence of reduced liver inflammation, we observe lower deposition of extracellular matrix proteins in the liver of mice with cirrhosis treated with functionalized nanoparticles, and improved liver function due to reduced circulating levels of ALT/AST and restored levels of albumin when compared to untreated cirrhosis mice. Mice with cirrhosis treated with functionalized nanoparticles showed reduced neuroinflammation due to reduced infiltration of myeloid cells in the brain and reduced protein expression of granzyme B in brain tissue homogenates.</a:t>
            </a:r>
            <a:br>
              <a:rPr lang="en-US" sz="1200" kern="1200" dirty="0">
                <a:solidFill>
                  <a:schemeClr val="tx1"/>
                </a:solidFill>
                <a:effectLst/>
                <a:latin typeface="+mn-lt"/>
                <a:ea typeface="+mn-ea"/>
                <a:cs typeface="+mn-cs"/>
              </a:rPr>
            </a:b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delivery by </a:t>
            </a:r>
            <a:r>
              <a:rPr lang="en-NZ" sz="1200" kern="1200" dirty="0" err="1">
                <a:solidFill>
                  <a:schemeClr val="tx1"/>
                </a:solidFill>
                <a:effectLst/>
                <a:latin typeface="+mn-lt"/>
                <a:ea typeface="+mn-ea"/>
                <a:cs typeface="+mn-cs"/>
              </a:rPr>
              <a:t>funcionalized</a:t>
            </a:r>
            <a:r>
              <a:rPr lang="en-NZ" sz="1200" kern="1200" dirty="0">
                <a:solidFill>
                  <a:schemeClr val="tx1"/>
                </a:solidFill>
                <a:effectLst/>
                <a:latin typeface="+mn-lt"/>
                <a:ea typeface="+mn-ea"/>
                <a:cs typeface="+mn-cs"/>
              </a:rPr>
              <a:t> nanoparticles increased the hepatic expression of </a:t>
            </a:r>
            <a:r>
              <a:rPr lang="en-NZ" sz="1200" kern="1200" dirty="0" err="1">
                <a:solidFill>
                  <a:schemeClr val="tx1"/>
                </a:solidFill>
                <a:effectLst/>
                <a:latin typeface="+mn-lt"/>
                <a:ea typeface="+mn-ea"/>
                <a:cs typeface="+mn-cs"/>
              </a:rPr>
              <a:t>LSECtin</a:t>
            </a:r>
            <a:r>
              <a:rPr lang="en-NZ" sz="1200" kern="1200" dirty="0">
                <a:solidFill>
                  <a:schemeClr val="tx1"/>
                </a:solidFill>
                <a:effectLst/>
                <a:latin typeface="+mn-lt"/>
                <a:ea typeface="+mn-ea"/>
                <a:cs typeface="+mn-cs"/>
              </a:rPr>
              <a:t> in experimental cirrhosis, leading to a reduction of T-cell mediated inflammation and fibrosis progression.</a:t>
            </a:r>
            <a:endParaRPr lang="en-NZ"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1D3193-7AB9-9A63-5696-4996F7E9DEE9}"/>
              </a:ext>
            </a:extLst>
          </p:cNvPr>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279919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kumimoji="0" lang="en-US" sz="1200" b="0" i="1" u="none" strike="noStrike" kern="1200" cap="none" spc="0" normalizeH="0" baseline="0" noProof="0" dirty="0">
                <a:ln>
                  <a:noFill/>
                </a:ln>
                <a:solidFill>
                  <a:schemeClr val="tx2"/>
                </a:solidFill>
                <a:effectLst/>
                <a:uLnTx/>
                <a:uFillTx/>
                <a:latin typeface="Arial" panose="020B0604020202020204"/>
                <a:ea typeface="+mn-ea"/>
                <a:cs typeface="+mn-cs"/>
              </a:rPr>
              <a:t>CDAHFD, </a:t>
            </a:r>
            <a:r>
              <a:rPr lang="en-US" sz="1200" b="0" i="1" kern="1200" dirty="0">
                <a:solidFill>
                  <a:schemeClr val="tx1"/>
                </a:solidFill>
                <a:effectLst/>
                <a:latin typeface="+mn-lt"/>
                <a:ea typeface="+mn-ea"/>
                <a:cs typeface="+mn-cs"/>
              </a:rPr>
              <a:t>choline-deficient, L-amino acid-defined, high fat diet; </a:t>
            </a:r>
            <a:r>
              <a:rPr lang="en-NZ" b="0" i="1" dirty="0">
                <a:effectLst/>
                <a:latin typeface="Arial" panose="020B0604020202020204" pitchFamily="34" charset="0"/>
                <a:ea typeface="Times New Roman" panose="02020603050405020304" pitchFamily="18" charset="0"/>
                <a:cs typeface="Arial" panose="020B0604020202020204" pitchFamily="34" charset="0"/>
              </a:rPr>
              <a:t>CHB, </a:t>
            </a:r>
            <a:r>
              <a:rPr lang="en-NZ" sz="1200" b="0" i="1" kern="1200" dirty="0">
                <a:solidFill>
                  <a:schemeClr val="tx1"/>
                </a:solidFill>
                <a:effectLst/>
                <a:latin typeface="+mn-lt"/>
                <a:ea typeface="+mn-ea"/>
                <a:cs typeface="+mn-cs"/>
              </a:rPr>
              <a:t>chronic hepatitis B; </a:t>
            </a:r>
            <a:r>
              <a:rPr lang="en-US" sz="1200" b="0" i="1" dirty="0"/>
              <a:t>HBsAg, </a:t>
            </a:r>
            <a:r>
              <a:rPr lang="en-NZ" sz="1200" b="0" i="1" kern="1200" dirty="0">
                <a:solidFill>
                  <a:schemeClr val="tx1"/>
                </a:solidFill>
                <a:effectLst/>
                <a:latin typeface="+mn-lt"/>
                <a:ea typeface="+mn-ea"/>
                <a:cs typeface="+mn-cs"/>
              </a:rPr>
              <a:t>hepatitis B surface antigen; LCN2, lipocalin-2; </a:t>
            </a:r>
            <a:r>
              <a:rPr lang="en-US" sz="1200" b="0" i="1" dirty="0"/>
              <a:t>MASLD, </a:t>
            </a:r>
            <a:r>
              <a:rPr lang="en-NZ" sz="1200" b="0" i="1" kern="1200" dirty="0">
                <a:solidFill>
                  <a:schemeClr val="tx1"/>
                </a:solidFill>
                <a:effectLst/>
                <a:latin typeface="+mn-lt"/>
                <a:ea typeface="+mn-ea"/>
                <a:cs typeface="+mn-cs"/>
              </a:rPr>
              <a:t>metabolic dysfunction-associated </a:t>
            </a:r>
            <a:r>
              <a:rPr lang="en-NZ" sz="1200" b="0" i="1" kern="1200" dirty="0" err="1">
                <a:solidFill>
                  <a:schemeClr val="tx1"/>
                </a:solidFill>
                <a:effectLst/>
                <a:latin typeface="+mn-lt"/>
                <a:ea typeface="+mn-ea"/>
                <a:cs typeface="+mn-cs"/>
              </a:rPr>
              <a:t>steatotic</a:t>
            </a:r>
            <a:r>
              <a:rPr lang="en-NZ" sz="1200" b="0" i="1" kern="1200" dirty="0">
                <a:solidFill>
                  <a:schemeClr val="tx1"/>
                </a:solidFill>
                <a:effectLst/>
                <a:latin typeface="+mn-lt"/>
                <a:ea typeface="+mn-ea"/>
                <a:cs typeface="+mn-cs"/>
              </a:rPr>
              <a:t> liver disease; MCD, methionine/choline-deficient diet; RNA, ribonucleic acid; RNA-</a:t>
            </a:r>
            <a:r>
              <a:rPr lang="en-NZ" sz="1200" b="0" i="1" kern="1200" dirty="0" err="1">
                <a:solidFill>
                  <a:schemeClr val="tx1"/>
                </a:solidFill>
                <a:effectLst/>
                <a:latin typeface="+mn-lt"/>
                <a:ea typeface="+mn-ea"/>
                <a:cs typeface="+mn-cs"/>
              </a:rPr>
              <a:t>seq</a:t>
            </a:r>
            <a:r>
              <a:rPr lang="en-NZ" sz="1200" b="0" i="1" kern="1200" dirty="0">
                <a:solidFill>
                  <a:schemeClr val="tx1"/>
                </a:solidFill>
                <a:effectLst/>
                <a:latin typeface="+mn-lt"/>
                <a:ea typeface="+mn-ea"/>
                <a:cs typeface="+mn-cs"/>
              </a:rPr>
              <a:t>, RNA sequencing; scRNA-seq, single cell RNA sequencing.</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Metabolic dysfunction-associated </a:t>
            </a:r>
            <a:r>
              <a:rPr lang="en-NZ" sz="1200" b="1" kern="1200" dirty="0" err="1">
                <a:solidFill>
                  <a:schemeClr val="tx1"/>
                </a:solidFill>
                <a:effectLst/>
                <a:latin typeface="+mn-lt"/>
                <a:ea typeface="+mn-ea"/>
                <a:cs typeface="+mn-cs"/>
              </a:rPr>
              <a:t>steatotic</a:t>
            </a:r>
            <a:r>
              <a:rPr lang="en-NZ" sz="1200" b="1" kern="1200" dirty="0">
                <a:solidFill>
                  <a:schemeClr val="tx1"/>
                </a:solidFill>
                <a:effectLst/>
                <a:latin typeface="+mn-lt"/>
                <a:ea typeface="+mn-ea"/>
                <a:cs typeface="+mn-cs"/>
              </a:rPr>
              <a:t> liver disease induces hepatocellular ferroptosis and activates intrahepatic macrophages by upregulating lipocalin-2 to accelerate the clearance of Hepatitis B surface antigen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OS-078</a:t>
            </a:r>
          </a:p>
          <a:p>
            <a:endParaRPr lang="en-US" sz="1200" b="1" dirty="0">
              <a:effectLst/>
              <a:latin typeface="Arial" panose="020B0604020202020204" pitchFamily="34" charset="0"/>
              <a:cs typeface="Arial" panose="020B0604020202020204" pitchFamily="34" charset="0"/>
            </a:endParaRPr>
          </a:p>
          <a:p>
            <a:r>
              <a:rPr lang="da-DK" sz="1200" kern="1200" dirty="0">
                <a:solidFill>
                  <a:schemeClr val="tx1"/>
                </a:solidFill>
                <a:effectLst/>
                <a:latin typeface="+mn-lt"/>
                <a:ea typeface="+mn-ea"/>
                <a:cs typeface="+mn-cs"/>
              </a:rPr>
              <a:t>Yan Han</a:t>
            </a:r>
            <a:r>
              <a:rPr lang="da-DK" sz="1200" kern="1200" baseline="30000" dirty="0">
                <a:solidFill>
                  <a:schemeClr val="tx1"/>
                </a:solidFill>
                <a:effectLst/>
                <a:latin typeface="+mn-lt"/>
                <a:ea typeface="+mn-ea"/>
                <a:cs typeface="+mn-cs"/>
              </a:rPr>
              <a:t>1</a:t>
            </a:r>
            <a:r>
              <a:rPr lang="da-DK" sz="1200" kern="1200" dirty="0">
                <a:solidFill>
                  <a:schemeClr val="tx1"/>
                </a:solidFill>
                <a:effectLst/>
                <a:latin typeface="+mn-lt"/>
                <a:ea typeface="+mn-ea"/>
                <a:cs typeface="+mn-cs"/>
              </a:rPr>
              <a:t>, Jing Tang</a:t>
            </a:r>
            <a:r>
              <a:rPr lang="da-DK" sz="1200" kern="1200" baseline="30000" dirty="0">
                <a:solidFill>
                  <a:schemeClr val="tx1"/>
                </a:solidFill>
                <a:effectLst/>
                <a:latin typeface="+mn-lt"/>
                <a:ea typeface="+mn-ea"/>
                <a:cs typeface="+mn-cs"/>
              </a:rPr>
              <a:t>1</a:t>
            </a:r>
            <a:r>
              <a:rPr lang="da-DK" sz="1200" kern="1200" dirty="0">
                <a:solidFill>
                  <a:schemeClr val="tx1"/>
                </a:solidFill>
                <a:effectLst/>
                <a:latin typeface="+mn-lt"/>
                <a:ea typeface="+mn-ea"/>
                <a:cs typeface="+mn-cs"/>
              </a:rPr>
              <a:t>, Zhiwei </a:t>
            </a:r>
            <a:r>
              <a:rPr lang="da-DK" sz="1200" u="none" kern="1200" dirty="0">
                <a:solidFill>
                  <a:schemeClr val="tx1"/>
                </a:solidFill>
                <a:effectLst/>
                <a:latin typeface="+mn-lt"/>
                <a:ea typeface="+mn-ea"/>
                <a:cs typeface="+mn-cs"/>
              </a:rPr>
              <a:t>Chen</a:t>
            </a:r>
            <a:r>
              <a:rPr lang="da-DK" sz="1200" u="none" kern="1200" baseline="30000" dirty="0">
                <a:solidFill>
                  <a:schemeClr val="tx1"/>
                </a:solidFill>
                <a:effectLst/>
                <a:latin typeface="+mn-lt"/>
                <a:ea typeface="+mn-ea"/>
                <a:cs typeface="+mn-cs"/>
              </a:rPr>
              <a:t>1</a:t>
            </a:r>
            <a:r>
              <a:rPr lang="da-DK" sz="1200" u="none" kern="1200" dirty="0">
                <a:solidFill>
                  <a:schemeClr val="tx1"/>
                </a:solidFill>
                <a:effectLst/>
                <a:latin typeface="+mn-lt"/>
                <a:ea typeface="+mn-ea"/>
                <a:cs typeface="+mn-cs"/>
              </a:rPr>
              <a:t>, Hong Ren</a:t>
            </a:r>
            <a:r>
              <a:rPr lang="da-DK" sz="1200" u="none" kern="1200" baseline="30000" dirty="0">
                <a:solidFill>
                  <a:schemeClr val="tx1"/>
                </a:solidFill>
                <a:effectLst/>
                <a:latin typeface="+mn-lt"/>
                <a:ea typeface="+mn-ea"/>
                <a:cs typeface="+mn-cs"/>
              </a:rPr>
              <a:t>1</a:t>
            </a:r>
            <a:r>
              <a:rPr lang="da-DK" sz="1200" u="none" kern="1200" dirty="0">
                <a:solidFill>
                  <a:schemeClr val="tx1"/>
                </a:solidFill>
                <a:effectLst/>
                <a:latin typeface="+mn-lt"/>
                <a:ea typeface="+mn-ea"/>
                <a:cs typeface="+mn-cs"/>
              </a:rPr>
              <a:t> </a:t>
            </a:r>
            <a:endParaRPr lang="en-NZ" sz="1200" u="none"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Department of infectious diseases, The second affiliated hospital of Chongqing Medical University., Chongqing, China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To date, it remains challenging to cure chronic hepatitis B (CHB). Intriguingly, recent cohort studies have revealed that metabolic dysfunction-associated </a:t>
            </a:r>
            <a:r>
              <a:rPr lang="en-NZ" sz="1200" kern="1200" dirty="0" err="1">
                <a:solidFill>
                  <a:schemeClr val="tx1"/>
                </a:solidFill>
                <a:effectLst/>
                <a:latin typeface="+mn-lt"/>
                <a:ea typeface="+mn-ea"/>
                <a:cs typeface="+mn-cs"/>
              </a:rPr>
              <a:t>steatotic</a:t>
            </a:r>
            <a:r>
              <a:rPr lang="en-NZ" sz="1200" kern="1200" dirty="0">
                <a:solidFill>
                  <a:schemeClr val="tx1"/>
                </a:solidFill>
                <a:effectLst/>
                <a:latin typeface="+mn-lt"/>
                <a:ea typeface="+mn-ea"/>
                <a:cs typeface="+mn-cs"/>
              </a:rPr>
              <a:t> liver disease (MASLD) can promote the spontaneous clearance of HBsAg in CHB patients. This study aims to uncover the underlying mechanism.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C57BL/6J mice were administered rAAV8-1.3HBV via tail-vein injection to establish chronic HBV infection. Subsequently, either a Methionine-Choline Deficient (MCD) or a Choline-Deficient, L-Amino Acid-defined, High-Fat Diet (CDAHFD) regimen was fed to the mice to induce a CHB concurrent with MASLD model. Bulk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of liver tissue and single-cell RNA sequencing (scRNA-seq) of hepatocytes and immune cells were conducted to investigate the mechanism. In vitro, the conditioned medium from lipocalin-2 (LCN2)-overexpressing or ferroptosis-induced hepatocytes was co-cultured with macrophages to mimic cell-cell crosstalk.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In the MASLD/CHB co-diseased group, both mouse models exhibited markedly reduced serum HBsAg levels compared to baseline. ScRNA-seq of hepatocytes revealed a substantial decrease in HBV mRNA-positive cells in the co-diseased group. Bulk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indicated significant upregulation of the hepatic ferroptosis pathway, which was further corroborated by iron overload and elevated malondialdehyde (a lipid peroxidation product). Treatment with Liproxstatin-1, a ferroptosis inhibitor, increased serum HBsAg levels. To assess whether hepatic ferroptosis triggers an immune response, we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intrahepatic immune cells via scRNA-seq and found significant macrophage activation. In vitro studies demonstrated that this activation was characterized by the upregulation of M1 markers and, importantly, the phosphorylation and nuclear translocation of key proteins in the TLR4/NF-</a:t>
            </a:r>
            <a:r>
              <a:rPr lang="en-NZ" sz="1200" kern="1200" dirty="0" err="1">
                <a:solidFill>
                  <a:schemeClr val="tx1"/>
                </a:solidFill>
                <a:effectLst/>
                <a:latin typeface="+mn-lt"/>
                <a:ea typeface="+mn-ea"/>
                <a:cs typeface="+mn-cs"/>
              </a:rPr>
              <a:t>κB</a:t>
            </a:r>
            <a:r>
              <a:rPr lang="en-NZ" sz="1200" kern="1200" dirty="0">
                <a:solidFill>
                  <a:schemeClr val="tx1"/>
                </a:solidFill>
                <a:effectLst/>
                <a:latin typeface="+mn-lt"/>
                <a:ea typeface="+mn-ea"/>
                <a:cs typeface="+mn-cs"/>
              </a:rPr>
              <a:t>/IRF3 axis. Following macrophage depletion with Gacl3, serum HBsAg levels elevated. Notably, Liproxstatin-1 treatment could also attenuate macrophage activation. At Last, we found that LCN2, a key metabolic gene in MASLD, was markedly upregulated. Inhibition of LCN2 significantly alleviated hepatic ferroptosis and reduced macrophage infiltration, leading to a significant rebound in the serum HBsAg level.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Our study demonstrated that MASLD can induce hepatocellular ferroptosis and activate intrahepatic macrophages via LCN2 upregulation, thereby accelerating HBsAg clearance. This finding provides new insights into the MASLD-HBV interplay.</a:t>
            </a:r>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173323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E014-75F9-2226-7C93-9CF196D4B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BC2-49C5-0DF8-7104-5695B6A1E2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2A848A-7D37-87E4-DAAB-AC92477688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NZ" b="0" i="1" dirty="0">
                <a:effectLst/>
                <a:latin typeface="Arial" panose="020B0604020202020204" pitchFamily="34" charset="0"/>
                <a:ea typeface="Times New Roman" panose="02020603050405020304" pitchFamily="18" charset="0"/>
                <a:cs typeface="Arial" panose="020B0604020202020204" pitchFamily="34" charset="0"/>
              </a:rPr>
              <a:t>CHB, </a:t>
            </a:r>
            <a:r>
              <a:rPr lang="en-NZ" sz="1200" b="0" i="1" kern="1200" dirty="0">
                <a:solidFill>
                  <a:schemeClr val="tx1"/>
                </a:solidFill>
                <a:effectLst/>
                <a:latin typeface="+mn-lt"/>
                <a:ea typeface="+mn-ea"/>
                <a:cs typeface="+mn-cs"/>
              </a:rPr>
              <a:t>chronic hepatitis B; </a:t>
            </a:r>
            <a:r>
              <a:rPr lang="en-US" sz="1200" b="0" i="1" dirty="0"/>
              <a:t>HBsAg, </a:t>
            </a:r>
            <a:r>
              <a:rPr lang="en-NZ" sz="1200" b="0" i="1" kern="1200" dirty="0">
                <a:solidFill>
                  <a:schemeClr val="tx1"/>
                </a:solidFill>
                <a:effectLst/>
                <a:latin typeface="+mn-lt"/>
                <a:ea typeface="+mn-ea"/>
                <a:cs typeface="+mn-cs"/>
              </a:rPr>
              <a:t>hepatitis B surface antigen; GaCl</a:t>
            </a:r>
            <a:r>
              <a:rPr lang="en-NZ" sz="1200" b="0" i="1" kern="1200" baseline="-25000" dirty="0">
                <a:solidFill>
                  <a:schemeClr val="tx1"/>
                </a:solidFill>
                <a:effectLst/>
                <a:latin typeface="+mn-lt"/>
                <a:ea typeface="+mn-ea"/>
                <a:cs typeface="+mn-cs"/>
              </a:rPr>
              <a:t>3</a:t>
            </a:r>
            <a:r>
              <a:rPr lang="en-NZ" sz="1200" b="0" i="1" kern="1200" baseline="0" dirty="0">
                <a:solidFill>
                  <a:schemeClr val="tx1"/>
                </a:solidFill>
                <a:effectLst/>
                <a:latin typeface="+mn-lt"/>
                <a:ea typeface="+mn-ea"/>
                <a:cs typeface="+mn-cs"/>
              </a:rPr>
              <a:t>, </a:t>
            </a:r>
            <a:r>
              <a:rPr lang="en-US" sz="1200" b="0" i="1" u="none" strike="noStrike" kern="1200" baseline="0" dirty="0">
                <a:solidFill>
                  <a:schemeClr val="tx1"/>
                </a:solidFill>
                <a:effectLst/>
                <a:latin typeface="+mn-lt"/>
                <a:ea typeface="+mn-ea"/>
                <a:cs typeface="+mn-cs"/>
              </a:rPr>
              <a:t>g</a:t>
            </a:r>
            <a:r>
              <a:rPr lang="en-US" sz="1200" b="0" i="1" u="none" strike="noStrike" kern="1200" dirty="0">
                <a:solidFill>
                  <a:schemeClr val="tx1"/>
                </a:solidFill>
                <a:effectLst/>
                <a:latin typeface="+mn-lt"/>
                <a:ea typeface="+mn-ea"/>
                <a:cs typeface="+mn-cs"/>
              </a:rPr>
              <a:t>adolinium chloride; </a:t>
            </a:r>
            <a:r>
              <a:rPr lang="en-US" b="0" i="1" dirty="0">
                <a:effectLst/>
                <a:latin typeface="Arial" panose="020B0604020202020204" pitchFamily="34" charset="0"/>
                <a:ea typeface="Times New Roman" panose="02020603050405020304" pitchFamily="18" charset="0"/>
                <a:cs typeface="Arial" panose="020B0604020202020204" pitchFamily="34" charset="0"/>
              </a:rPr>
              <a:t>HBV, h</a:t>
            </a:r>
            <a:r>
              <a:rPr lang="en-NZ" sz="1200" b="0" i="1" kern="1200" dirty="0" err="1">
                <a:solidFill>
                  <a:schemeClr val="tx1"/>
                </a:solidFill>
                <a:effectLst/>
                <a:latin typeface="+mn-lt"/>
                <a:ea typeface="+mn-ea"/>
                <a:cs typeface="+mn-cs"/>
              </a:rPr>
              <a:t>epatitis</a:t>
            </a:r>
            <a:r>
              <a:rPr lang="en-NZ" sz="1200" b="0" i="1" kern="1200" dirty="0">
                <a:solidFill>
                  <a:schemeClr val="tx1"/>
                </a:solidFill>
                <a:effectLst/>
                <a:latin typeface="+mn-lt"/>
                <a:ea typeface="+mn-ea"/>
                <a:cs typeface="+mn-cs"/>
              </a:rPr>
              <a:t> B virus; IRF3, interferon regulatory factor 3; LCN2, lipocalin-2; </a:t>
            </a:r>
            <a:r>
              <a:rPr lang="en-US" sz="1200" b="0" i="1" dirty="0"/>
              <a:t>MASLD, </a:t>
            </a:r>
            <a:r>
              <a:rPr lang="en-NZ" sz="1200" b="0" i="1" kern="1200" dirty="0">
                <a:solidFill>
                  <a:schemeClr val="tx1"/>
                </a:solidFill>
                <a:effectLst/>
                <a:latin typeface="+mn-lt"/>
                <a:ea typeface="+mn-ea"/>
                <a:cs typeface="+mn-cs"/>
              </a:rPr>
              <a:t>metabolic dysfunction-associated </a:t>
            </a:r>
            <a:r>
              <a:rPr lang="en-NZ" sz="1200" b="0" i="1" kern="1200" dirty="0" err="1">
                <a:solidFill>
                  <a:schemeClr val="tx1"/>
                </a:solidFill>
                <a:effectLst/>
                <a:latin typeface="+mn-lt"/>
                <a:ea typeface="+mn-ea"/>
                <a:cs typeface="+mn-cs"/>
              </a:rPr>
              <a:t>steatotic</a:t>
            </a:r>
            <a:r>
              <a:rPr lang="en-NZ" sz="1200" b="0" i="1" kern="1200" dirty="0">
                <a:solidFill>
                  <a:schemeClr val="tx1"/>
                </a:solidFill>
                <a:effectLst/>
                <a:latin typeface="+mn-lt"/>
                <a:ea typeface="+mn-ea"/>
                <a:cs typeface="+mn-cs"/>
              </a:rPr>
              <a:t> liver disease; mRNA, messenger RNA; </a:t>
            </a:r>
            <a:r>
              <a:rPr lang="en-US" sz="1200" b="0" i="1" dirty="0">
                <a:solidFill>
                  <a:schemeClr val="tx2"/>
                </a:solidFill>
              </a:rPr>
              <a:t>NF-</a:t>
            </a:r>
            <a:r>
              <a:rPr lang="en-US" sz="1200" b="0" i="1" dirty="0" err="1">
                <a:solidFill>
                  <a:schemeClr val="tx2"/>
                </a:solidFill>
              </a:rPr>
              <a:t>κB</a:t>
            </a:r>
            <a:r>
              <a:rPr lang="en-US" sz="1200" b="0" i="1" dirty="0">
                <a:solidFill>
                  <a:schemeClr val="tx2"/>
                </a:solidFill>
              </a:rPr>
              <a:t>, </a:t>
            </a:r>
            <a:r>
              <a:rPr lang="en-US" sz="1200" b="0" i="1" kern="1200" dirty="0">
                <a:solidFill>
                  <a:schemeClr val="tx1"/>
                </a:solidFill>
                <a:effectLst/>
                <a:latin typeface="+mn-lt"/>
                <a:ea typeface="+mn-ea"/>
                <a:cs typeface="+mn-cs"/>
              </a:rPr>
              <a:t>nuclear factor kappa-light-chain-enhancer of activated B; RNA, ribonucleic acid; RNA-seq, RNA sequencing; </a:t>
            </a:r>
            <a:r>
              <a:rPr lang="en-US" sz="1200" b="0" i="1" dirty="0">
                <a:solidFill>
                  <a:schemeClr val="tx2"/>
                </a:solidFill>
              </a:rPr>
              <a:t>scRNA-seq, </a:t>
            </a:r>
            <a:r>
              <a:rPr lang="en-NZ" sz="1200" b="0" i="1" kern="1200" dirty="0">
                <a:solidFill>
                  <a:schemeClr val="tx1"/>
                </a:solidFill>
                <a:effectLst/>
                <a:latin typeface="+mn-lt"/>
                <a:ea typeface="+mn-ea"/>
                <a:cs typeface="+mn-cs"/>
              </a:rPr>
              <a:t>single cell RNA sequencing; TLR4, toll-like receptor 4.</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Metabolic dysfunction-associated </a:t>
            </a:r>
            <a:r>
              <a:rPr lang="en-NZ" sz="1200" b="1" kern="1200" dirty="0" err="1">
                <a:solidFill>
                  <a:schemeClr val="tx1"/>
                </a:solidFill>
                <a:effectLst/>
                <a:latin typeface="+mn-lt"/>
                <a:ea typeface="+mn-ea"/>
                <a:cs typeface="+mn-cs"/>
              </a:rPr>
              <a:t>steatotic</a:t>
            </a:r>
            <a:r>
              <a:rPr lang="en-NZ" sz="1200" b="1" kern="1200" dirty="0">
                <a:solidFill>
                  <a:schemeClr val="tx1"/>
                </a:solidFill>
                <a:effectLst/>
                <a:latin typeface="+mn-lt"/>
                <a:ea typeface="+mn-ea"/>
                <a:cs typeface="+mn-cs"/>
              </a:rPr>
              <a:t> liver disease induces hepatocellular ferroptosis and activates intrahepatic macrophages by upregulating lipocalin-2 to accelerate the clearance of Hepatitis B surface antigen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OS-078</a:t>
            </a:r>
          </a:p>
          <a:p>
            <a:endParaRPr lang="en-US" sz="1200" b="1" dirty="0">
              <a:effectLst/>
              <a:latin typeface="Arial" panose="020B0604020202020204" pitchFamily="34" charset="0"/>
              <a:cs typeface="Arial" panose="020B0604020202020204" pitchFamily="34" charset="0"/>
            </a:endParaRPr>
          </a:p>
          <a:p>
            <a:r>
              <a:rPr lang="da-DK" sz="1200" kern="1200" dirty="0">
                <a:solidFill>
                  <a:schemeClr val="tx1"/>
                </a:solidFill>
                <a:effectLst/>
                <a:latin typeface="+mn-lt"/>
                <a:ea typeface="+mn-ea"/>
                <a:cs typeface="+mn-cs"/>
              </a:rPr>
              <a:t>Yan Han</a:t>
            </a:r>
            <a:r>
              <a:rPr lang="da-DK" sz="1200" kern="1200" baseline="30000" dirty="0">
                <a:solidFill>
                  <a:schemeClr val="tx1"/>
                </a:solidFill>
                <a:effectLst/>
                <a:latin typeface="+mn-lt"/>
                <a:ea typeface="+mn-ea"/>
                <a:cs typeface="+mn-cs"/>
              </a:rPr>
              <a:t>1</a:t>
            </a:r>
            <a:r>
              <a:rPr lang="da-DK" sz="1200" kern="1200" dirty="0">
                <a:solidFill>
                  <a:schemeClr val="tx1"/>
                </a:solidFill>
                <a:effectLst/>
                <a:latin typeface="+mn-lt"/>
                <a:ea typeface="+mn-ea"/>
                <a:cs typeface="+mn-cs"/>
              </a:rPr>
              <a:t>, Jing Tang</a:t>
            </a:r>
            <a:r>
              <a:rPr lang="da-DK" sz="1200" kern="1200" baseline="30000" dirty="0">
                <a:solidFill>
                  <a:schemeClr val="tx1"/>
                </a:solidFill>
                <a:effectLst/>
                <a:latin typeface="+mn-lt"/>
                <a:ea typeface="+mn-ea"/>
                <a:cs typeface="+mn-cs"/>
              </a:rPr>
              <a:t>1</a:t>
            </a:r>
            <a:r>
              <a:rPr lang="da-DK" sz="1200" kern="1200" dirty="0">
                <a:solidFill>
                  <a:schemeClr val="tx1"/>
                </a:solidFill>
                <a:effectLst/>
                <a:latin typeface="+mn-lt"/>
                <a:ea typeface="+mn-ea"/>
                <a:cs typeface="+mn-cs"/>
              </a:rPr>
              <a:t>, Zhiwei </a:t>
            </a:r>
            <a:r>
              <a:rPr lang="da-DK" sz="1200" u="none" kern="1200" dirty="0">
                <a:solidFill>
                  <a:schemeClr val="tx1"/>
                </a:solidFill>
                <a:effectLst/>
                <a:latin typeface="+mn-lt"/>
                <a:ea typeface="+mn-ea"/>
                <a:cs typeface="+mn-cs"/>
              </a:rPr>
              <a:t>Chen</a:t>
            </a:r>
            <a:r>
              <a:rPr lang="da-DK" sz="1200" u="none" kern="1200" baseline="30000" dirty="0">
                <a:solidFill>
                  <a:schemeClr val="tx1"/>
                </a:solidFill>
                <a:effectLst/>
                <a:latin typeface="+mn-lt"/>
                <a:ea typeface="+mn-ea"/>
                <a:cs typeface="+mn-cs"/>
              </a:rPr>
              <a:t>1</a:t>
            </a:r>
            <a:r>
              <a:rPr lang="da-DK" sz="1200" u="none" kern="1200" dirty="0">
                <a:solidFill>
                  <a:schemeClr val="tx1"/>
                </a:solidFill>
                <a:effectLst/>
                <a:latin typeface="+mn-lt"/>
                <a:ea typeface="+mn-ea"/>
                <a:cs typeface="+mn-cs"/>
              </a:rPr>
              <a:t>, Hong Ren</a:t>
            </a:r>
            <a:r>
              <a:rPr lang="da-DK" sz="1200" u="none" kern="1200" baseline="30000" dirty="0">
                <a:solidFill>
                  <a:schemeClr val="tx1"/>
                </a:solidFill>
                <a:effectLst/>
                <a:latin typeface="+mn-lt"/>
                <a:ea typeface="+mn-ea"/>
                <a:cs typeface="+mn-cs"/>
              </a:rPr>
              <a:t>1</a:t>
            </a:r>
            <a:r>
              <a:rPr lang="da-DK" sz="1200" u="none" kern="1200" dirty="0">
                <a:solidFill>
                  <a:schemeClr val="tx1"/>
                </a:solidFill>
                <a:effectLst/>
                <a:latin typeface="+mn-lt"/>
                <a:ea typeface="+mn-ea"/>
                <a:cs typeface="+mn-cs"/>
              </a:rPr>
              <a:t> </a:t>
            </a:r>
            <a:endParaRPr lang="en-NZ" sz="1200" u="none"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Department of infectious diseases, The second affiliated hospital of Chongqing Medical University., Chongqing, China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To date, it remains challenging to cure chronic hepatitis B (CHB). Intriguingly, recent cohort studies have revealed that metabolic dysfunction-associated </a:t>
            </a:r>
            <a:r>
              <a:rPr lang="en-NZ" sz="1200" kern="1200" dirty="0" err="1">
                <a:solidFill>
                  <a:schemeClr val="tx1"/>
                </a:solidFill>
                <a:effectLst/>
                <a:latin typeface="+mn-lt"/>
                <a:ea typeface="+mn-ea"/>
                <a:cs typeface="+mn-cs"/>
              </a:rPr>
              <a:t>steatotic</a:t>
            </a:r>
            <a:r>
              <a:rPr lang="en-NZ" sz="1200" kern="1200" dirty="0">
                <a:solidFill>
                  <a:schemeClr val="tx1"/>
                </a:solidFill>
                <a:effectLst/>
                <a:latin typeface="+mn-lt"/>
                <a:ea typeface="+mn-ea"/>
                <a:cs typeface="+mn-cs"/>
              </a:rPr>
              <a:t> liver disease (MASLD) can promote the spontaneous clearance of HBsAg in CHB patients. This study aims to uncover the underlying mechanism.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C57BL/6J mice were administered rAAV8-1.3HBV via tail-vein injection to establish chronic HBV infection. Subsequently, either a Methionine-Choline Deficient (MCD) or a Choline-Deficient, L-Amino Acid-defined, High-Fat Diet (CDAHFD) regimen was fed to the mice to induce a CHB concurrent with MASLD model. Bulk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of liver tissue and single-cell RNA sequencing (scRNA-seq) of hepatocytes and immune cells were conducted to investigate the mechanism. In vitro, the conditioned medium from lipocalin-2 (LCN2)-overexpressing or ferroptosis-induced hepatocytes was co-cultured with macrophages to mimic cell-cell crosstalk.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In the MASLD/CHB co-diseased group, both mouse models exhibited markedly reduced serum HBsAg levels compared to baseline. ScRNA-seq of hepatocytes revealed a substantial decrease in HBV mRNA-positive cells in the co-diseased group. Bulk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indicated significant upregulation of the hepatic ferroptosis pathway, which was further corroborated by iron overload and elevated malondialdehyde (a lipid peroxidation product). Treatment with Liproxstatin-1, a ferroptosis inhibitor, increased serum HBsAg levels. To assess whether hepatic ferroptosis triggers an immune response, we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intrahepatic immune cells via scRNA-seq and found significant macrophage activation. In vitro studies demonstrated that this activation was characterized by the upregulation of M1 markers and, importantly, the phosphorylation and nuclear translocation of key proteins in the TLR4/NF-</a:t>
            </a:r>
            <a:r>
              <a:rPr lang="en-NZ" sz="1200" kern="1200" dirty="0" err="1">
                <a:solidFill>
                  <a:schemeClr val="tx1"/>
                </a:solidFill>
                <a:effectLst/>
                <a:latin typeface="+mn-lt"/>
                <a:ea typeface="+mn-ea"/>
                <a:cs typeface="+mn-cs"/>
              </a:rPr>
              <a:t>κB</a:t>
            </a:r>
            <a:r>
              <a:rPr lang="en-NZ" sz="1200" kern="1200" dirty="0">
                <a:solidFill>
                  <a:schemeClr val="tx1"/>
                </a:solidFill>
                <a:effectLst/>
                <a:latin typeface="+mn-lt"/>
                <a:ea typeface="+mn-ea"/>
                <a:cs typeface="+mn-cs"/>
              </a:rPr>
              <a:t>/IRF3 axis. Following macrophage depletion with Gacl3, serum HBsAg levels elevated. Notably, Liproxstatin-1 treatment could also attenuate macrophage activation. At Last, we found that Lcn2, a key metabolic gene in MASLD, was markedly upregulated. Inhibition of Lcn2 significantly alleviated hepatic ferroptosis and reduced macrophage infiltration, leading to a significant rebound in the serum HBsAg level.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Our study demonstrated that MASLD can induce hepatocellular ferroptosis and activate intrahepatic macrophages via Lcn2 upregulation, thereby accelerating HBsAg clearance. This finding provides new insights into the MASLD-HBV interplay.</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0CC015-159D-3401-D759-817D9B9D8816}"/>
              </a:ext>
            </a:extLst>
          </p:cNvPr>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2226299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CD, </a:t>
            </a:r>
            <a:r>
              <a:rPr lang="en-NZ" sz="1200" b="0" i="1" kern="1200" dirty="0">
                <a:solidFill>
                  <a:schemeClr val="tx1"/>
                </a:solidFill>
                <a:effectLst/>
                <a:latin typeface="+mn-lt"/>
                <a:ea typeface="+mn-ea"/>
                <a:cs typeface="+mn-cs"/>
              </a:rPr>
              <a:t>cluster of differentiation</a:t>
            </a:r>
            <a:r>
              <a:rPr lang="en-US" sz="1200" b="0" i="1" kern="1200" dirty="0">
                <a:solidFill>
                  <a:schemeClr val="tx1"/>
                </a:solidFill>
                <a:effectLst/>
                <a:latin typeface="Arial" panose="020B0604020202020204" pitchFamily="34" charset="0"/>
                <a:ea typeface="+mn-ea"/>
                <a:cs typeface="Arial" panose="020B0604020202020204" pitchFamily="34" charset="0"/>
              </a:rPr>
              <a:t>;</a:t>
            </a:r>
            <a:r>
              <a:rPr lang="en-US" b="0" i="1" dirty="0">
                <a:effectLst/>
                <a:latin typeface="Arial" panose="020B0604020202020204" pitchFamily="34" charset="0"/>
                <a:ea typeface="Times New Roman" panose="02020603050405020304" pitchFamily="18" charset="0"/>
                <a:cs typeface="Arial" panose="020B0604020202020204" pitchFamily="34" charset="0"/>
              </a:rPr>
              <a:t> CDAHFD, choline-deficient, L-amino acid-defined, high-fat diet; </a:t>
            </a:r>
            <a:r>
              <a:rPr lang="en-US" sz="1200" b="0" i="1" dirty="0"/>
              <a:t>MASLD, </a:t>
            </a:r>
            <a:r>
              <a:rPr lang="en-NZ" sz="1200" b="0" i="1" kern="1200" dirty="0">
                <a:solidFill>
                  <a:schemeClr val="tx1"/>
                </a:solidFill>
                <a:effectLst/>
                <a:latin typeface="+mn-lt"/>
                <a:ea typeface="+mn-ea"/>
                <a:cs typeface="+mn-cs"/>
              </a:rPr>
              <a:t>metabolic dysfunction-associated fatty liver disease; mIF, multiplex immunofluorescence; </a:t>
            </a:r>
            <a:r>
              <a:rPr lang="en-US" b="0" i="1" dirty="0">
                <a:effectLst/>
                <a:latin typeface="Arial" panose="020B0604020202020204" pitchFamily="34" charset="0"/>
                <a:ea typeface="Times New Roman" panose="02020603050405020304" pitchFamily="18" charset="0"/>
                <a:cs typeface="Arial" panose="020B0604020202020204" pitchFamily="34" charset="0"/>
              </a:rPr>
              <a:t>PCD, </a:t>
            </a:r>
            <a:r>
              <a:rPr lang="en-US" sz="1200" b="0" i="1" dirty="0"/>
              <a:t>programmed cell death; RNA, ribonucleic acid; </a:t>
            </a:r>
            <a:r>
              <a:rPr lang="en-NZ" sz="1200" b="0" i="1" dirty="0">
                <a:solidFill>
                  <a:schemeClr val="tx2"/>
                </a:solidFill>
              </a:rPr>
              <a:t>scRNA-seq</a:t>
            </a:r>
            <a:r>
              <a:rPr lang="en-NZ" b="0" i="1" dirty="0">
                <a:effectLst/>
                <a:latin typeface="Arial" panose="020B0604020202020204" pitchFamily="34" charset="0"/>
                <a:ea typeface="Times New Roman" panose="02020603050405020304" pitchFamily="18" charset="0"/>
                <a:cs typeface="Arial" panose="020B0604020202020204" pitchFamily="34" charset="0"/>
              </a:rPr>
              <a:t>, </a:t>
            </a:r>
            <a:r>
              <a:rPr lang="en-NZ" sz="1200" b="0" i="1" kern="1200" dirty="0">
                <a:solidFill>
                  <a:schemeClr val="tx1"/>
                </a:solidFill>
                <a:effectLst/>
                <a:latin typeface="+mn-lt"/>
                <a:ea typeface="+mn-ea"/>
                <a:cs typeface="+mn-cs"/>
              </a:rPr>
              <a:t>single-cell RNA sequencing.</a:t>
            </a:r>
            <a:r>
              <a:rPr lang="en-NZ" b="1" i="1" dirty="0">
                <a:effectLst/>
                <a:latin typeface="Arial" panose="020B0604020202020204" pitchFamily="34" charset="0"/>
                <a:ea typeface="Times New Roman" panose="02020603050405020304" pitchFamily="18" charset="0"/>
                <a:cs typeface="Arial" panose="020B0604020202020204" pitchFamily="34" charset="0"/>
              </a:rPr>
              <a:t> </a:t>
            </a:r>
            <a:endParaRPr lang="en-US" b="1" i="1" dirty="0">
              <a:effectLst/>
              <a:latin typeface="Arial" panose="020B0604020202020204" pitchFamily="34" charset="0"/>
              <a:ea typeface="Times New Roman" panose="02020603050405020304" pitchFamily="18" charset="0"/>
              <a:cs typeface="Arial" panose="020B0604020202020204" pitchFamily="34" charset="0"/>
            </a:endParaRPr>
          </a:p>
          <a:p>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CD74+ macrophage attenuates metabolic dysfunction-associated </a:t>
            </a:r>
            <a:r>
              <a:rPr lang="en-NZ" sz="1200" b="1" kern="1200" dirty="0" err="1">
                <a:solidFill>
                  <a:schemeClr val="tx1"/>
                </a:solidFill>
                <a:effectLst/>
                <a:latin typeface="+mn-lt"/>
                <a:ea typeface="+mn-ea"/>
                <a:cs typeface="+mn-cs"/>
              </a:rPr>
              <a:t>steatotic</a:t>
            </a:r>
            <a:r>
              <a:rPr lang="en-NZ" sz="1200" b="1" kern="1200" dirty="0">
                <a:solidFill>
                  <a:schemeClr val="tx1"/>
                </a:solidFill>
                <a:effectLst/>
                <a:latin typeface="+mn-lt"/>
                <a:ea typeface="+mn-ea"/>
                <a:cs typeface="+mn-cs"/>
              </a:rPr>
              <a:t> liver disease by driving efferocytosis-dependent metabolic reprogramming and phenotype switch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OS-036-YI</a:t>
            </a:r>
          </a:p>
          <a:p>
            <a:endParaRPr lang="en-US" sz="1200" b="1" dirty="0">
              <a:effectLst/>
              <a:latin typeface="Arial" panose="020B0604020202020204" pitchFamily="34" charset="0"/>
              <a:cs typeface="Arial" panose="020B0604020202020204" pitchFamily="34" charset="0"/>
            </a:endParaRPr>
          </a:p>
          <a:p>
            <a:r>
              <a:rPr lang="en-NZ" sz="1200" u="sng" kern="1200" dirty="0">
                <a:solidFill>
                  <a:schemeClr val="tx1"/>
                </a:solidFill>
                <a:effectLst/>
                <a:latin typeface="+mn-lt"/>
                <a:ea typeface="+mn-ea"/>
                <a:cs typeface="+mn-cs"/>
              </a:rPr>
              <a:t>Yang Xiao</a:t>
            </a:r>
            <a:r>
              <a:rPr lang="en-NZ" sz="1200" u="sng" kern="1200" baseline="30000" dirty="0">
                <a:solidFill>
                  <a:schemeClr val="tx1"/>
                </a:solidFill>
                <a:effectLst/>
                <a:latin typeface="+mn-lt"/>
                <a:ea typeface="+mn-ea"/>
                <a:cs typeface="+mn-cs"/>
              </a:rPr>
              <a:t>1</a:t>
            </a:r>
            <a:r>
              <a:rPr lang="en-NZ" sz="1200" u="none" kern="1200" dirty="0">
                <a:solidFill>
                  <a:schemeClr val="tx1"/>
                </a:solidFill>
                <a:effectLst/>
                <a:latin typeface="+mn-lt"/>
                <a:ea typeface="+mn-ea"/>
                <a:cs typeface="+mn-cs"/>
              </a:rPr>
              <a:t>, Tian </a:t>
            </a:r>
            <a:r>
              <a:rPr lang="en-NZ" sz="1200" kern="1200" dirty="0">
                <a:solidFill>
                  <a:schemeClr val="tx1"/>
                </a:solidFill>
                <a:effectLst/>
                <a:latin typeface="+mn-lt"/>
                <a:ea typeface="+mn-ea"/>
                <a:cs typeface="+mn-cs"/>
              </a:rPr>
              <a:t>Lan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Yuanshui</a:t>
            </a:r>
            <a:r>
              <a:rPr lang="en-NZ" sz="1200" kern="1200" dirty="0">
                <a:solidFill>
                  <a:schemeClr val="tx1"/>
                </a:solidFill>
                <a:effectLst/>
                <a:latin typeface="+mn-lt"/>
                <a:ea typeface="+mn-ea"/>
                <a:cs typeface="+mn-cs"/>
              </a:rPr>
              <a:t> Long</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Chengwei</a:t>
            </a:r>
            <a:r>
              <a:rPr lang="en-NZ" sz="1200" kern="1200" dirty="0">
                <a:solidFill>
                  <a:schemeClr val="tx1"/>
                </a:solidFill>
                <a:effectLst/>
                <a:latin typeface="+mn-lt"/>
                <a:ea typeface="+mn-ea"/>
                <a:cs typeface="+mn-cs"/>
              </a:rPr>
              <a:t> Tang</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Zhiyin</a:t>
            </a:r>
            <a:r>
              <a:rPr lang="en-NZ" sz="1200" kern="1200" dirty="0">
                <a:solidFill>
                  <a:schemeClr val="tx1"/>
                </a:solidFill>
                <a:effectLst/>
                <a:latin typeface="+mn-lt"/>
                <a:ea typeface="+mn-ea"/>
                <a:cs typeface="+mn-cs"/>
              </a:rPr>
              <a:t> Huang</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Jinhang</a:t>
            </a:r>
            <a:r>
              <a:rPr lang="en-NZ" sz="1200" kern="1200" dirty="0">
                <a:solidFill>
                  <a:schemeClr val="tx1"/>
                </a:solidFill>
                <a:effectLst/>
                <a:latin typeface="+mn-lt"/>
                <a:ea typeface="+mn-ea"/>
                <a:cs typeface="+mn-cs"/>
              </a:rPr>
              <a:t> Gao</a:t>
            </a:r>
            <a:r>
              <a:rPr lang="en-NZ" sz="1200" kern="1200" baseline="30000" dirty="0">
                <a:solidFill>
                  <a:schemeClr val="tx1"/>
                </a:solidFill>
                <a:effectLst/>
                <a:latin typeface="+mn-lt"/>
                <a:ea typeface="+mn-ea"/>
                <a:cs typeface="+mn-cs"/>
              </a:rPr>
              <a:t>1</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Department of Gastroenterology and Hepatology, West China Hospital, Sichuan University, Chengdu, China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Macrophages clear hepatocytes that undergo programmed cell death (PCD) through efferocytosis to promote tissue regeneration. How </a:t>
            </a:r>
            <a:r>
              <a:rPr lang="en-NZ" sz="1200" kern="1200" dirty="0" err="1">
                <a:solidFill>
                  <a:schemeClr val="tx1"/>
                </a:solidFill>
                <a:effectLst/>
                <a:latin typeface="+mn-lt"/>
                <a:ea typeface="+mn-ea"/>
                <a:cs typeface="+mn-cs"/>
              </a:rPr>
              <a:t>efferocytic</a:t>
            </a:r>
            <a:r>
              <a:rPr lang="en-NZ" sz="1200" kern="1200" dirty="0">
                <a:solidFill>
                  <a:schemeClr val="tx1"/>
                </a:solidFill>
                <a:effectLst/>
                <a:latin typeface="+mn-lt"/>
                <a:ea typeface="+mn-ea"/>
                <a:cs typeface="+mn-cs"/>
              </a:rPr>
              <a:t> macrophages regulate metabolic dysfunction-associated fatty liver disease (MASLD) and liver fibrosis through metabolic reprogramming remains to be fully deciphered. We aim to investigate the role and mechanism of CD74+ macrophages in efferocytosis and MASLD.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RNA-sequencing and metabolomics were employed to </a:t>
            </a:r>
            <a:r>
              <a:rPr lang="en-NZ" sz="1200" kern="1200" dirty="0" err="1">
                <a:solidFill>
                  <a:schemeClr val="tx1"/>
                </a:solidFill>
                <a:effectLst/>
                <a:latin typeface="+mn-lt"/>
                <a:ea typeface="+mn-ea"/>
                <a:cs typeface="+mn-cs"/>
              </a:rPr>
              <a:t>analyze</a:t>
            </a:r>
            <a:r>
              <a:rPr lang="en-NZ" sz="1200" kern="1200" dirty="0">
                <a:solidFill>
                  <a:schemeClr val="tx1"/>
                </a:solidFill>
                <a:effectLst/>
                <a:latin typeface="+mn-lt"/>
                <a:ea typeface="+mn-ea"/>
                <a:cs typeface="+mn-cs"/>
              </a:rPr>
              <a:t> phenotypes of macrophages after </a:t>
            </a:r>
            <a:r>
              <a:rPr lang="en-NZ" sz="1200" kern="1200" dirty="0" err="1">
                <a:solidFill>
                  <a:schemeClr val="tx1"/>
                </a:solidFill>
                <a:effectLst/>
                <a:latin typeface="+mn-lt"/>
                <a:ea typeface="+mn-ea"/>
                <a:cs typeface="+mn-cs"/>
              </a:rPr>
              <a:t>efferocytosing</a:t>
            </a:r>
            <a:r>
              <a:rPr lang="en-NZ" sz="1200" kern="1200" dirty="0">
                <a:solidFill>
                  <a:schemeClr val="tx1"/>
                </a:solidFill>
                <a:effectLst/>
                <a:latin typeface="+mn-lt"/>
                <a:ea typeface="+mn-ea"/>
                <a:cs typeface="+mn-cs"/>
              </a:rPr>
              <a:t> apoptotic, pyroptotic, and necroptotic hepatocytes. Macrophage-specific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knockdown mice were fed with CDAHFD diet for 12 weeks to induce MASLD. Single-cell RNA sequencing (scRNA-seq), spatial transcriptomics, and multiplex immunofluorescence (mIF) were performed in the liver of CDAHFD diet-fed mice, and fluorescence-activated cell sorting and live cell imaging in cells, to evaluate CD74+ macrophages-mediated efferocytosis.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Depending on the type of PCD, efferocytosis of dying hepatocytes triggered distinct transcriptional and metabolic phenotypes in macrophages, while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expression was consistently upregulated.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deletion in macrophages inhibited efferocytosis of dying hepatocytes </a:t>
            </a:r>
            <a:r>
              <a:rPr lang="en-NZ" sz="1200" i="1" kern="1200" dirty="0">
                <a:solidFill>
                  <a:schemeClr val="tx1"/>
                </a:solidFill>
                <a:effectLst/>
                <a:latin typeface="+mn-lt"/>
                <a:ea typeface="+mn-ea"/>
                <a:cs typeface="+mn-cs"/>
              </a:rPr>
              <a:t>in vitro</a:t>
            </a:r>
            <a:r>
              <a:rPr lang="en-NZ" sz="1200" kern="1200" dirty="0">
                <a:solidFill>
                  <a:schemeClr val="tx1"/>
                </a:solidFill>
                <a:effectLst/>
                <a:latin typeface="+mn-lt"/>
                <a:ea typeface="+mn-ea"/>
                <a:cs typeface="+mn-cs"/>
              </a:rPr>
              <a:t>. Mechanistically, Co-</a:t>
            </a:r>
            <a:r>
              <a:rPr lang="en-NZ" sz="1200" kern="1200" dirty="0" err="1">
                <a:solidFill>
                  <a:schemeClr val="tx1"/>
                </a:solidFill>
                <a:effectLst/>
                <a:latin typeface="+mn-lt"/>
                <a:ea typeface="+mn-ea"/>
                <a:cs typeface="+mn-cs"/>
              </a:rPr>
              <a:t>immunopercipitation</a:t>
            </a:r>
            <a:r>
              <a:rPr lang="en-NZ" sz="1200" kern="1200" dirty="0">
                <a:solidFill>
                  <a:schemeClr val="tx1"/>
                </a:solidFill>
                <a:effectLst/>
                <a:latin typeface="+mn-lt"/>
                <a:ea typeface="+mn-ea"/>
                <a:cs typeface="+mn-cs"/>
              </a:rPr>
              <a:t> assay showed that CD74 bind to GAS6, a bridging molecule crucial for the detection and engulfment of dying cells. ScRNA-seq and mIF from patients revealed that the number and proportion of CD74+ macrophages and efferocytosis of dying hepatocytes were increased with the progression of liver fibrosis. Spatial transcriptomics revealed that macrophage-specific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knockdown inhibited efferocytosis, resulting in an increased number of apoptotic hepatocytes and liver fibrosis and steatosis in MASLD mouse model, confirmed by staining. Metabolomics showed decreased level of S-adenosylmethionine (SAM), the main source of </a:t>
            </a:r>
            <a:r>
              <a:rPr lang="en-NZ" sz="1200" kern="1200" dirty="0" err="1">
                <a:solidFill>
                  <a:schemeClr val="tx1"/>
                </a:solidFill>
                <a:effectLst/>
                <a:latin typeface="+mn-lt"/>
                <a:ea typeface="+mn-ea"/>
                <a:cs typeface="+mn-cs"/>
              </a:rPr>
              <a:t>methionie</a:t>
            </a:r>
            <a:r>
              <a:rPr lang="en-NZ" sz="1200" kern="1200" dirty="0">
                <a:solidFill>
                  <a:schemeClr val="tx1"/>
                </a:solidFill>
                <a:effectLst/>
                <a:latin typeface="+mn-lt"/>
                <a:ea typeface="+mn-ea"/>
                <a:cs typeface="+mn-cs"/>
              </a:rPr>
              <a:t> essential for histone methylation, and increased level of nicotinamide in </a:t>
            </a:r>
            <a:r>
              <a:rPr lang="en-NZ" sz="1200" kern="1200" dirty="0" err="1">
                <a:solidFill>
                  <a:schemeClr val="tx1"/>
                </a:solidFill>
                <a:effectLst/>
                <a:latin typeface="+mn-lt"/>
                <a:ea typeface="+mn-ea"/>
                <a:cs typeface="+mn-cs"/>
              </a:rPr>
              <a:t>efferocytic</a:t>
            </a:r>
            <a:r>
              <a:rPr lang="en-NZ" sz="1200" kern="1200" dirty="0">
                <a:solidFill>
                  <a:schemeClr val="tx1"/>
                </a:solidFill>
                <a:effectLst/>
                <a:latin typeface="+mn-lt"/>
                <a:ea typeface="+mn-ea"/>
                <a:cs typeface="+mn-cs"/>
              </a:rPr>
              <a:t> macrophages, which further increased SAM consumption. These metabolic changes inhibited histone methylation and downstream transcription of macrophage cathepsin S, a profibrotic factor that induced hepatic stellate cell activation and liver fibrosis.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CD74+ macrophages represent a macrophage subset characterized by high </a:t>
            </a:r>
            <a:r>
              <a:rPr lang="en-NZ" sz="1200" kern="1200" dirty="0" err="1">
                <a:solidFill>
                  <a:schemeClr val="tx1"/>
                </a:solidFill>
                <a:effectLst/>
                <a:latin typeface="+mn-lt"/>
                <a:ea typeface="+mn-ea"/>
                <a:cs typeface="+mn-cs"/>
              </a:rPr>
              <a:t>efferocytic</a:t>
            </a:r>
            <a:r>
              <a:rPr lang="en-NZ" sz="1200" kern="1200" dirty="0">
                <a:solidFill>
                  <a:schemeClr val="tx1"/>
                </a:solidFill>
                <a:effectLst/>
                <a:latin typeface="+mn-lt"/>
                <a:ea typeface="+mn-ea"/>
                <a:cs typeface="+mn-cs"/>
              </a:rPr>
              <a:t> capacity. Efferocytosis of dying hepatocytes triggered metabolic reprogramming-mediated histone modification, which reversed the profibrotic phenotype of macrophages and inhibited liver fibrosis. </a:t>
            </a:r>
          </a:p>
        </p:txBody>
      </p:sp>
      <p:sp>
        <p:nvSpPr>
          <p:cNvPr id="4" name="Slide Number Placeholder 3"/>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94931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E014-75F9-2226-7C93-9CF196D4B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BC2-49C5-0DF8-7104-5695B6A1E2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2A848A-7D37-87E4-DAAB-AC9247768848}"/>
              </a:ext>
            </a:extLst>
          </p:cNvPr>
          <p:cNvSpPr>
            <a:spLocks noGrp="1"/>
          </p:cNvSpPr>
          <p:nvPr>
            <p:ph type="body" idx="1"/>
          </p:nvPr>
        </p:nvSpPr>
        <p:spPr/>
        <p:txBody>
          <a:bodyPr/>
          <a:lstStyle/>
          <a:p>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CD, </a:t>
            </a:r>
            <a:r>
              <a:rPr lang="en-NZ" sz="1200" b="0" i="1" kern="1200" dirty="0">
                <a:solidFill>
                  <a:schemeClr val="tx1"/>
                </a:solidFill>
                <a:effectLst/>
                <a:latin typeface="+mn-lt"/>
                <a:ea typeface="+mn-ea"/>
                <a:cs typeface="+mn-cs"/>
              </a:rPr>
              <a:t>cluster of differentiation</a:t>
            </a:r>
            <a:r>
              <a:rPr lang="en-US" sz="1200" b="0" i="1" kern="1200" dirty="0">
                <a:solidFill>
                  <a:schemeClr val="tx1"/>
                </a:solidFill>
                <a:effectLst/>
                <a:latin typeface="Arial" panose="020B0604020202020204" pitchFamily="34" charset="0"/>
                <a:ea typeface="+mn-ea"/>
                <a:cs typeface="Arial" panose="020B0604020202020204" pitchFamily="34" charset="0"/>
              </a:rPr>
              <a:t>;</a:t>
            </a:r>
            <a:r>
              <a:rPr lang="en-US" b="0" i="1" dirty="0">
                <a:effectLst/>
                <a:latin typeface="Arial" panose="020B0604020202020204" pitchFamily="34" charset="0"/>
                <a:ea typeface="Times New Roman" panose="02020603050405020304" pitchFamily="18" charset="0"/>
                <a:cs typeface="Arial" panose="020B0604020202020204" pitchFamily="34" charset="0"/>
              </a:rPr>
              <a:t> GAS6, growth arrest-specific 6;</a:t>
            </a:r>
            <a:r>
              <a:rPr lang="en-US" sz="1200" b="0" i="1" dirty="0"/>
              <a:t> MASLD, </a:t>
            </a:r>
            <a:r>
              <a:rPr lang="en-NZ" sz="1200" b="0" i="1" kern="1200" dirty="0">
                <a:solidFill>
                  <a:schemeClr val="tx1"/>
                </a:solidFill>
                <a:effectLst/>
                <a:latin typeface="+mn-lt"/>
                <a:ea typeface="+mn-ea"/>
                <a:cs typeface="+mn-cs"/>
              </a:rPr>
              <a:t>metabolic dysfunction-associated fatty liver disease; mIF, multiplex immunofluorescence; PCD, </a:t>
            </a:r>
            <a:r>
              <a:rPr lang="en-GB" sz="1200" i="1" dirty="0">
                <a:latin typeface="Arial" panose="020B0604020202020204" pitchFamily="34" charset="0"/>
                <a:cs typeface="Arial" panose="020B0604020202020204" pitchFamily="34" charset="0"/>
              </a:rPr>
              <a:t>programmed cell death; </a:t>
            </a:r>
            <a:r>
              <a:rPr lang="en-NZ" sz="1200" b="0" i="1" kern="1200" dirty="0">
                <a:solidFill>
                  <a:schemeClr val="tx1"/>
                </a:solidFill>
                <a:effectLst/>
                <a:latin typeface="+mn-lt"/>
                <a:ea typeface="+mn-ea"/>
                <a:cs typeface="+mn-cs"/>
              </a:rPr>
              <a:t>SAM, S-adenosylmethionine; </a:t>
            </a:r>
            <a:r>
              <a:rPr lang="en-NZ" sz="1200" b="0" i="1" dirty="0">
                <a:solidFill>
                  <a:schemeClr val="tx2"/>
                </a:solidFill>
              </a:rPr>
              <a:t>scRNA-seq</a:t>
            </a:r>
            <a:r>
              <a:rPr lang="en-NZ" b="0" i="1" dirty="0">
                <a:effectLst/>
                <a:latin typeface="Arial" panose="020B0604020202020204" pitchFamily="34" charset="0"/>
                <a:ea typeface="Times New Roman" panose="02020603050405020304" pitchFamily="18" charset="0"/>
                <a:cs typeface="Arial" panose="020B0604020202020204" pitchFamily="34" charset="0"/>
              </a:rPr>
              <a:t>, </a:t>
            </a:r>
            <a:r>
              <a:rPr lang="en-NZ" sz="1200" b="0" i="1" kern="1200" dirty="0">
                <a:solidFill>
                  <a:schemeClr val="tx1"/>
                </a:solidFill>
                <a:effectLst/>
                <a:latin typeface="+mn-lt"/>
                <a:ea typeface="+mn-ea"/>
                <a:cs typeface="+mn-cs"/>
              </a:rPr>
              <a:t>single-cell ribonucleic acid sequencing; TF, transcription factor.</a:t>
            </a:r>
            <a:endParaRPr lang="en-US" b="1" i="1" dirty="0">
              <a:effectLst/>
              <a:latin typeface="Arial" panose="020B0604020202020204" pitchFamily="34" charset="0"/>
              <a:ea typeface="Times New Roman" panose="02020603050405020304" pitchFamily="18" charset="0"/>
              <a:cs typeface="Arial" panose="020B0604020202020204" pitchFamily="34" charset="0"/>
            </a:endParaRPr>
          </a:p>
          <a:p>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CD74+ macrophage attenuates metabolic dysfunction-associated </a:t>
            </a:r>
            <a:r>
              <a:rPr lang="en-NZ" sz="1200" b="1" kern="1200" dirty="0" err="1">
                <a:solidFill>
                  <a:schemeClr val="tx1"/>
                </a:solidFill>
                <a:effectLst/>
                <a:latin typeface="+mn-lt"/>
                <a:ea typeface="+mn-ea"/>
                <a:cs typeface="+mn-cs"/>
              </a:rPr>
              <a:t>steatotic</a:t>
            </a:r>
            <a:r>
              <a:rPr lang="en-NZ" sz="1200" b="1" kern="1200" dirty="0">
                <a:solidFill>
                  <a:schemeClr val="tx1"/>
                </a:solidFill>
                <a:effectLst/>
                <a:latin typeface="+mn-lt"/>
                <a:ea typeface="+mn-ea"/>
                <a:cs typeface="+mn-cs"/>
              </a:rPr>
              <a:t> liver disease by driving efferocytosis-dependent metabolic reprogramming and phenotype switch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OS-036-YI</a:t>
            </a:r>
          </a:p>
          <a:p>
            <a:endParaRPr lang="en-US" sz="1200" b="1" dirty="0">
              <a:effectLst/>
              <a:latin typeface="Arial" panose="020B0604020202020204" pitchFamily="34" charset="0"/>
              <a:cs typeface="Arial" panose="020B0604020202020204" pitchFamily="34" charset="0"/>
            </a:endParaRPr>
          </a:p>
          <a:p>
            <a:r>
              <a:rPr lang="en-NZ" sz="1200" u="sng" kern="1200" dirty="0">
                <a:solidFill>
                  <a:schemeClr val="tx1"/>
                </a:solidFill>
                <a:effectLst/>
                <a:latin typeface="+mn-lt"/>
                <a:ea typeface="+mn-ea"/>
                <a:cs typeface="+mn-cs"/>
              </a:rPr>
              <a:t>Yang Xiao</a:t>
            </a:r>
            <a:r>
              <a:rPr lang="en-NZ" sz="1200" u="sng" kern="1200" baseline="30000" dirty="0">
                <a:solidFill>
                  <a:schemeClr val="tx1"/>
                </a:solidFill>
                <a:effectLst/>
                <a:latin typeface="+mn-lt"/>
                <a:ea typeface="+mn-ea"/>
                <a:cs typeface="+mn-cs"/>
              </a:rPr>
              <a:t>1</a:t>
            </a:r>
            <a:r>
              <a:rPr lang="en-NZ" sz="1200" u="none" kern="1200" dirty="0">
                <a:solidFill>
                  <a:schemeClr val="tx1"/>
                </a:solidFill>
                <a:effectLst/>
                <a:latin typeface="+mn-lt"/>
                <a:ea typeface="+mn-ea"/>
                <a:cs typeface="+mn-cs"/>
              </a:rPr>
              <a:t>, Tian </a:t>
            </a:r>
            <a:r>
              <a:rPr lang="en-NZ" sz="1200" kern="1200" dirty="0">
                <a:solidFill>
                  <a:schemeClr val="tx1"/>
                </a:solidFill>
                <a:effectLst/>
                <a:latin typeface="+mn-lt"/>
                <a:ea typeface="+mn-ea"/>
                <a:cs typeface="+mn-cs"/>
              </a:rPr>
              <a:t>Lan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Yuanshui</a:t>
            </a:r>
            <a:r>
              <a:rPr lang="en-NZ" sz="1200" kern="1200" dirty="0">
                <a:solidFill>
                  <a:schemeClr val="tx1"/>
                </a:solidFill>
                <a:effectLst/>
                <a:latin typeface="+mn-lt"/>
                <a:ea typeface="+mn-ea"/>
                <a:cs typeface="+mn-cs"/>
              </a:rPr>
              <a:t> Long</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Chengwei</a:t>
            </a:r>
            <a:r>
              <a:rPr lang="en-NZ" sz="1200" kern="1200" dirty="0">
                <a:solidFill>
                  <a:schemeClr val="tx1"/>
                </a:solidFill>
                <a:effectLst/>
                <a:latin typeface="+mn-lt"/>
                <a:ea typeface="+mn-ea"/>
                <a:cs typeface="+mn-cs"/>
              </a:rPr>
              <a:t> Tang</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Zhiyin</a:t>
            </a:r>
            <a:r>
              <a:rPr lang="en-NZ" sz="1200" kern="1200" dirty="0">
                <a:solidFill>
                  <a:schemeClr val="tx1"/>
                </a:solidFill>
                <a:effectLst/>
                <a:latin typeface="+mn-lt"/>
                <a:ea typeface="+mn-ea"/>
                <a:cs typeface="+mn-cs"/>
              </a:rPr>
              <a:t> Huang</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Jinhang</a:t>
            </a:r>
            <a:r>
              <a:rPr lang="en-NZ" sz="1200" kern="1200" dirty="0">
                <a:solidFill>
                  <a:schemeClr val="tx1"/>
                </a:solidFill>
                <a:effectLst/>
                <a:latin typeface="+mn-lt"/>
                <a:ea typeface="+mn-ea"/>
                <a:cs typeface="+mn-cs"/>
              </a:rPr>
              <a:t> Gao</a:t>
            </a:r>
            <a:r>
              <a:rPr lang="en-NZ" sz="1200" kern="1200" baseline="30000" dirty="0">
                <a:solidFill>
                  <a:schemeClr val="tx1"/>
                </a:solidFill>
                <a:effectLst/>
                <a:latin typeface="+mn-lt"/>
                <a:ea typeface="+mn-ea"/>
                <a:cs typeface="+mn-cs"/>
              </a:rPr>
              <a:t>1</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Department of Gastroenterology and Hepatology, West China Hospital, Sichuan University, Chengdu, China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Macrophages clear hepatocytes that undergo programmed cell death (PCD) through efferocytosis to promote tissue regeneration. How </a:t>
            </a:r>
            <a:r>
              <a:rPr lang="en-NZ" sz="1200" kern="1200" dirty="0" err="1">
                <a:solidFill>
                  <a:schemeClr val="tx1"/>
                </a:solidFill>
                <a:effectLst/>
                <a:latin typeface="+mn-lt"/>
                <a:ea typeface="+mn-ea"/>
                <a:cs typeface="+mn-cs"/>
              </a:rPr>
              <a:t>efferocytic</a:t>
            </a:r>
            <a:r>
              <a:rPr lang="en-NZ" sz="1200" kern="1200" dirty="0">
                <a:solidFill>
                  <a:schemeClr val="tx1"/>
                </a:solidFill>
                <a:effectLst/>
                <a:latin typeface="+mn-lt"/>
                <a:ea typeface="+mn-ea"/>
                <a:cs typeface="+mn-cs"/>
              </a:rPr>
              <a:t> macrophages regulate metabolic dysfunction-associated fatty liver disease (MASLD) and liver fibrosis through metabolic reprogramming remains to be fully deciphered. We aim to investigate the role and mechanism of CD74+ macrophages in efferocytosis and MASLD.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RNA-sequencing and metabolomics were employed to </a:t>
            </a:r>
            <a:r>
              <a:rPr lang="en-NZ" sz="1200" kern="1200" dirty="0" err="1">
                <a:solidFill>
                  <a:schemeClr val="tx1"/>
                </a:solidFill>
                <a:effectLst/>
                <a:latin typeface="+mn-lt"/>
                <a:ea typeface="+mn-ea"/>
                <a:cs typeface="+mn-cs"/>
              </a:rPr>
              <a:t>analyze</a:t>
            </a:r>
            <a:r>
              <a:rPr lang="en-NZ" sz="1200" kern="1200" dirty="0">
                <a:solidFill>
                  <a:schemeClr val="tx1"/>
                </a:solidFill>
                <a:effectLst/>
                <a:latin typeface="+mn-lt"/>
                <a:ea typeface="+mn-ea"/>
                <a:cs typeface="+mn-cs"/>
              </a:rPr>
              <a:t> phenotypes of macrophages after </a:t>
            </a:r>
            <a:r>
              <a:rPr lang="en-NZ" sz="1200" kern="1200" dirty="0" err="1">
                <a:solidFill>
                  <a:schemeClr val="tx1"/>
                </a:solidFill>
                <a:effectLst/>
                <a:latin typeface="+mn-lt"/>
                <a:ea typeface="+mn-ea"/>
                <a:cs typeface="+mn-cs"/>
              </a:rPr>
              <a:t>efferocytosing</a:t>
            </a:r>
            <a:r>
              <a:rPr lang="en-NZ" sz="1200" kern="1200" dirty="0">
                <a:solidFill>
                  <a:schemeClr val="tx1"/>
                </a:solidFill>
                <a:effectLst/>
                <a:latin typeface="+mn-lt"/>
                <a:ea typeface="+mn-ea"/>
                <a:cs typeface="+mn-cs"/>
              </a:rPr>
              <a:t> apoptotic, pyroptotic, and necroptotic hepatocytes. Macrophage-specific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knockdown mice were fed with CDAHFD diet for 12 weeks to induce MASLD. Single-cell RNA sequencing (scRNA-seq), spatial transcriptomics, and multiplex immunofluorescence (mIF) were performed in the liver of CDAHFD diet-fed mice, and fluorescence-activated cell sorting and live cell imaging in cells, to evaluate CD74+ macrophages-mediated efferocytosis.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Depending on the type of PCD, efferocytosis of dying hepatocytes triggered distinct transcriptional and metabolic phenotypes in macrophages, while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expression was consistently upregulated.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deletion in macrophages inhibited efferocytosis of dying hepatocytes </a:t>
            </a:r>
            <a:r>
              <a:rPr lang="en-NZ" sz="1200" i="1" kern="1200" dirty="0">
                <a:solidFill>
                  <a:schemeClr val="tx1"/>
                </a:solidFill>
                <a:effectLst/>
                <a:latin typeface="+mn-lt"/>
                <a:ea typeface="+mn-ea"/>
                <a:cs typeface="+mn-cs"/>
              </a:rPr>
              <a:t>in vitro</a:t>
            </a:r>
            <a:r>
              <a:rPr lang="en-NZ" sz="1200" kern="1200" dirty="0">
                <a:solidFill>
                  <a:schemeClr val="tx1"/>
                </a:solidFill>
                <a:effectLst/>
                <a:latin typeface="+mn-lt"/>
                <a:ea typeface="+mn-ea"/>
                <a:cs typeface="+mn-cs"/>
              </a:rPr>
              <a:t>. Mechanistically, Co-</a:t>
            </a:r>
            <a:r>
              <a:rPr lang="en-NZ" sz="1200" kern="1200" dirty="0" err="1">
                <a:solidFill>
                  <a:schemeClr val="tx1"/>
                </a:solidFill>
                <a:effectLst/>
                <a:latin typeface="+mn-lt"/>
                <a:ea typeface="+mn-ea"/>
                <a:cs typeface="+mn-cs"/>
              </a:rPr>
              <a:t>immunopercipitation</a:t>
            </a:r>
            <a:r>
              <a:rPr lang="en-NZ" sz="1200" kern="1200" dirty="0">
                <a:solidFill>
                  <a:schemeClr val="tx1"/>
                </a:solidFill>
                <a:effectLst/>
                <a:latin typeface="+mn-lt"/>
                <a:ea typeface="+mn-ea"/>
                <a:cs typeface="+mn-cs"/>
              </a:rPr>
              <a:t> assay showed that CD74 bind to GAS6, a bridging molecule crucial for the detection and engulfment of dying cells. ScRNA-seq and mIF from patients revealed that the number and proportion of CD74+ macrophages and efferocytosis of dying hepatocytes were increased with the progression of liver fibrosis. Spatial transcriptomics revealed that macrophage-specific </a:t>
            </a:r>
            <a:r>
              <a:rPr lang="en-NZ" sz="1200" i="1" kern="1200" dirty="0">
                <a:solidFill>
                  <a:schemeClr val="tx1"/>
                </a:solidFill>
                <a:effectLst/>
                <a:latin typeface="+mn-lt"/>
                <a:ea typeface="+mn-ea"/>
                <a:cs typeface="+mn-cs"/>
              </a:rPr>
              <a:t>Cd74 </a:t>
            </a:r>
            <a:r>
              <a:rPr lang="en-NZ" sz="1200" kern="1200" dirty="0">
                <a:solidFill>
                  <a:schemeClr val="tx1"/>
                </a:solidFill>
                <a:effectLst/>
                <a:latin typeface="+mn-lt"/>
                <a:ea typeface="+mn-ea"/>
                <a:cs typeface="+mn-cs"/>
              </a:rPr>
              <a:t>knockdown inhibited efferocytosis, resulting in an increased number of apoptotic hepatocytes and liver fibrosis and steatosis in MASLD mouse model, confirmed by staining. Metabolomics showed decreased level of S-adenosylmethionine (SAM), the main source of </a:t>
            </a:r>
            <a:r>
              <a:rPr lang="en-NZ" sz="1200" kern="1200" dirty="0" err="1">
                <a:solidFill>
                  <a:schemeClr val="tx1"/>
                </a:solidFill>
                <a:effectLst/>
                <a:latin typeface="+mn-lt"/>
                <a:ea typeface="+mn-ea"/>
                <a:cs typeface="+mn-cs"/>
              </a:rPr>
              <a:t>methionie</a:t>
            </a:r>
            <a:r>
              <a:rPr lang="en-NZ" sz="1200" kern="1200" dirty="0">
                <a:solidFill>
                  <a:schemeClr val="tx1"/>
                </a:solidFill>
                <a:effectLst/>
                <a:latin typeface="+mn-lt"/>
                <a:ea typeface="+mn-ea"/>
                <a:cs typeface="+mn-cs"/>
              </a:rPr>
              <a:t> essential for histone methylation, and increased level of nicotinamide in </a:t>
            </a:r>
            <a:r>
              <a:rPr lang="en-NZ" sz="1200" kern="1200" dirty="0" err="1">
                <a:solidFill>
                  <a:schemeClr val="tx1"/>
                </a:solidFill>
                <a:effectLst/>
                <a:latin typeface="+mn-lt"/>
                <a:ea typeface="+mn-ea"/>
                <a:cs typeface="+mn-cs"/>
              </a:rPr>
              <a:t>efferocytic</a:t>
            </a:r>
            <a:r>
              <a:rPr lang="en-NZ" sz="1200" kern="1200" dirty="0">
                <a:solidFill>
                  <a:schemeClr val="tx1"/>
                </a:solidFill>
                <a:effectLst/>
                <a:latin typeface="+mn-lt"/>
                <a:ea typeface="+mn-ea"/>
                <a:cs typeface="+mn-cs"/>
              </a:rPr>
              <a:t> macrophages, which further increased SAM consumption. These metabolic changes inhibited histone methylation and downstream transcription of macrophage cathepsin S, a profibrotic factor that induced hepatic stellate cell activation and liver fibrosis.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CD74+ macrophages represent a macrophage subset characterized by high </a:t>
            </a:r>
            <a:r>
              <a:rPr lang="en-NZ" sz="1200" kern="1200" dirty="0" err="1">
                <a:solidFill>
                  <a:schemeClr val="tx1"/>
                </a:solidFill>
                <a:effectLst/>
                <a:latin typeface="+mn-lt"/>
                <a:ea typeface="+mn-ea"/>
                <a:cs typeface="+mn-cs"/>
              </a:rPr>
              <a:t>efferocytic</a:t>
            </a:r>
            <a:r>
              <a:rPr lang="en-NZ" sz="1200" kern="1200" dirty="0">
                <a:solidFill>
                  <a:schemeClr val="tx1"/>
                </a:solidFill>
                <a:effectLst/>
                <a:latin typeface="+mn-lt"/>
                <a:ea typeface="+mn-ea"/>
                <a:cs typeface="+mn-cs"/>
              </a:rPr>
              <a:t> capacity. Efferocytosis of dying hepatocytes triggered metabolic reprogramming-mediated histone modification, which reversed the profibrotic phenotype of macrophages and inhibited liver fibrosis. </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0CC015-159D-3401-D759-817D9B9D8816}"/>
              </a:ext>
            </a:extLst>
          </p:cNvPr>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286498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a:t>
            </a:fld>
            <a:endParaRPr lang="en-US" dirty="0"/>
          </a:p>
        </p:txBody>
      </p:sp>
    </p:spTree>
    <p:extLst>
      <p:ext uri="{BB962C8B-B14F-4D97-AF65-F5344CB8AC3E}">
        <p14:creationId xmlns:p14="http://schemas.microsoft.com/office/powerpoint/2010/main" val="414731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CLD, chronic liver disease; IBD, inflammatory bowel disease; N, total sample size; n, subset; PSC, primary sclerosing cholangitis; </a:t>
            </a:r>
            <a:r>
              <a:rPr lang="en-NZ" b="0" i="1" dirty="0">
                <a:effectLst/>
                <a:latin typeface="Arial" panose="020B0604020202020204" pitchFamily="34" charset="0"/>
                <a:ea typeface="Times New Roman" panose="02020603050405020304" pitchFamily="18" charset="0"/>
                <a:cs typeface="Arial" panose="020B0604020202020204" pitchFamily="34" charset="0"/>
              </a:rPr>
              <a:t>snRNA-</a:t>
            </a:r>
            <a:r>
              <a:rPr lang="en-NZ" b="0" i="1" dirty="0" err="1">
                <a:effectLst/>
                <a:latin typeface="Arial" panose="020B0604020202020204" pitchFamily="34" charset="0"/>
                <a:ea typeface="Times New Roman" panose="02020603050405020304" pitchFamily="18" charset="0"/>
                <a:cs typeface="Arial" panose="020B0604020202020204" pitchFamily="34" charset="0"/>
              </a:rPr>
              <a:t>seq</a:t>
            </a:r>
            <a:r>
              <a:rPr lang="en-NZ" b="0" i="1" dirty="0">
                <a:effectLst/>
                <a:latin typeface="Arial" panose="020B0604020202020204" pitchFamily="34" charset="0"/>
                <a:ea typeface="Times New Roman" panose="02020603050405020304" pitchFamily="18" charset="0"/>
                <a:cs typeface="Arial" panose="020B0604020202020204" pitchFamily="34" charset="0"/>
              </a:rPr>
              <a:t>, </a:t>
            </a:r>
            <a:r>
              <a:rPr lang="en-NZ" sz="1200" b="0" i="1" kern="1200" dirty="0">
                <a:solidFill>
                  <a:schemeClr val="tx1"/>
                </a:solidFill>
                <a:effectLst/>
                <a:latin typeface="+mn-lt"/>
                <a:ea typeface="+mn-ea"/>
                <a:cs typeface="+mn-cs"/>
              </a:rPr>
              <a:t>single-nucleus ribonucleic acid sequencing. </a:t>
            </a:r>
            <a:endParaRPr lang="en-NZ" b="0" i="1" dirty="0">
              <a:effectLst/>
              <a:latin typeface="Arial" panose="020B0604020202020204" pitchFamily="34" charset="0"/>
              <a:ea typeface="Times New Roman" panose="02020603050405020304" pitchFamily="18" charset="0"/>
              <a:cs typeface="Arial" panose="020B0604020202020204" pitchFamily="34" charset="0"/>
            </a:endParaRPr>
          </a:p>
          <a:p>
            <a:endParaRPr lang="en-US" b="0" i="1" dirty="0">
              <a:effectLst/>
              <a:latin typeface="Arial" panose="020B0604020202020204" pitchFamily="34" charset="0"/>
              <a:ea typeface="Times New Roman" panose="02020603050405020304" pitchFamily="18" charset="0"/>
              <a:cs typeface="Arial" panose="020B0604020202020204" pitchFamily="34" charset="0"/>
            </a:endParaRPr>
          </a:p>
          <a:p>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Portal endothelial–biliary epithelial crosstalk shapes early primary sclerosing cholangitis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OS-088</a:t>
            </a:r>
          </a:p>
          <a:p>
            <a:endParaRPr lang="en-US" sz="1200" b="1" dirty="0">
              <a:effectLst/>
              <a:latin typeface="Arial" panose="020B0604020202020204" pitchFamily="34" charset="0"/>
              <a:cs typeface="Arial" panose="020B0604020202020204" pitchFamily="34" charset="0"/>
            </a:endParaRPr>
          </a:p>
          <a:p>
            <a:r>
              <a:rPr lang="en-NZ" sz="1200" u="none" kern="1200" dirty="0">
                <a:solidFill>
                  <a:schemeClr val="tx1"/>
                </a:solidFill>
                <a:effectLst/>
                <a:latin typeface="+mn-lt"/>
                <a:ea typeface="+mn-ea"/>
                <a:cs typeface="+mn-cs"/>
              </a:rPr>
              <a:t>Laura Liebig</a:t>
            </a:r>
            <a:r>
              <a:rPr lang="en-NZ" sz="1200" u="none" kern="1200" baseline="30000" dirty="0">
                <a:solidFill>
                  <a:schemeClr val="tx1"/>
                </a:solidFill>
                <a:effectLst/>
                <a:latin typeface="+mn-lt"/>
                <a:ea typeface="+mn-ea"/>
                <a:cs typeface="+mn-cs"/>
              </a:rPr>
              <a:t>1,2</a:t>
            </a:r>
            <a:r>
              <a:rPr lang="en-NZ" sz="1200" u="none" kern="1200" dirty="0">
                <a:solidFill>
                  <a:schemeClr val="tx1"/>
                </a:solidFill>
                <a:effectLst/>
                <a:latin typeface="+mn-lt"/>
                <a:ea typeface="+mn-ea"/>
                <a:cs typeface="+mn-cs"/>
              </a:rPr>
              <a:t>, Nico Will</a:t>
            </a:r>
            <a:r>
              <a:rPr lang="en-NZ" sz="1200" u="none" kern="1200" baseline="30000" dirty="0">
                <a:solidFill>
                  <a:schemeClr val="tx1"/>
                </a:solidFill>
                <a:effectLst/>
                <a:latin typeface="+mn-lt"/>
                <a:ea typeface="+mn-ea"/>
                <a:cs typeface="+mn-cs"/>
              </a:rPr>
              <a:t>2</a:t>
            </a:r>
            <a:r>
              <a:rPr lang="en-NZ" sz="1200" u="none" kern="1200" dirty="0">
                <a:solidFill>
                  <a:schemeClr val="tx1"/>
                </a:solidFill>
                <a:effectLst/>
                <a:latin typeface="+mn-lt"/>
                <a:ea typeface="+mn-ea"/>
                <a:cs typeface="+mn-cs"/>
              </a:rPr>
              <a:t>, Eric Lindberg</a:t>
            </a:r>
            <a:r>
              <a:rPr lang="en-NZ" sz="1200" u="none" kern="1200" baseline="30000" dirty="0">
                <a:solidFill>
                  <a:schemeClr val="tx1"/>
                </a:solidFill>
                <a:effectLst/>
                <a:latin typeface="+mn-lt"/>
                <a:ea typeface="+mn-ea"/>
                <a:cs typeface="+mn-cs"/>
              </a:rPr>
              <a:t>3</a:t>
            </a:r>
            <a:r>
              <a:rPr lang="en-NZ" sz="1200" u="none" kern="1200" dirty="0">
                <a:solidFill>
                  <a:schemeClr val="tx1"/>
                </a:solidFill>
                <a:effectLst/>
                <a:latin typeface="+mn-lt"/>
                <a:ea typeface="+mn-ea"/>
                <a:cs typeface="+mn-cs"/>
              </a:rPr>
              <a:t>, Alena Laschtowitz</a:t>
            </a:r>
            <a:r>
              <a:rPr lang="en-NZ" sz="1200" u="none" kern="1200" baseline="30000" dirty="0">
                <a:solidFill>
                  <a:schemeClr val="tx1"/>
                </a:solidFill>
                <a:effectLst/>
                <a:latin typeface="+mn-lt"/>
                <a:ea typeface="+mn-ea"/>
                <a:cs typeface="+mn-cs"/>
              </a:rPr>
              <a:t>4</a:t>
            </a:r>
            <a:r>
              <a:rPr lang="en-NZ" sz="1200" u="none" kern="1200" dirty="0">
                <a:solidFill>
                  <a:schemeClr val="tx1"/>
                </a:solidFill>
                <a:effectLst/>
                <a:latin typeface="+mn-lt"/>
                <a:ea typeface="+mn-ea"/>
                <a:cs typeface="+mn-cs"/>
              </a:rPr>
              <a:t>, Silja Steinmann</a:t>
            </a:r>
            <a:r>
              <a:rPr lang="en-NZ" sz="1200" u="none" kern="1200" baseline="30000" dirty="0">
                <a:solidFill>
                  <a:schemeClr val="tx1"/>
                </a:solidFill>
                <a:effectLst/>
                <a:latin typeface="+mn-lt"/>
                <a:ea typeface="+mn-ea"/>
                <a:cs typeface="+mn-cs"/>
              </a:rPr>
              <a:t>2</a:t>
            </a:r>
            <a:r>
              <a:rPr lang="en-NZ" sz="1200" u="none" kern="1200" dirty="0">
                <a:solidFill>
                  <a:schemeClr val="tx1"/>
                </a:solidFill>
                <a:effectLst/>
                <a:latin typeface="+mn-lt"/>
                <a:ea typeface="+mn-ea"/>
                <a:cs typeface="+mn-cs"/>
              </a:rPr>
              <a:t>, Yang Xu</a:t>
            </a:r>
            <a:r>
              <a:rPr lang="en-NZ" sz="1200" u="none" kern="1200" baseline="30000" dirty="0">
                <a:solidFill>
                  <a:schemeClr val="tx1"/>
                </a:solidFill>
                <a:effectLst/>
                <a:latin typeface="+mn-lt"/>
                <a:ea typeface="+mn-ea"/>
                <a:cs typeface="+mn-cs"/>
              </a:rPr>
              <a:t>2</a:t>
            </a:r>
            <a:r>
              <a:rPr lang="en-NZ" sz="1200" u="none" kern="1200" dirty="0">
                <a:solidFill>
                  <a:schemeClr val="tx1"/>
                </a:solidFill>
                <a:effectLst/>
                <a:latin typeface="+mn-lt"/>
                <a:ea typeface="+mn-ea"/>
                <a:cs typeface="+mn-cs"/>
              </a:rPr>
              <a:t>, Marcial Sebode</a:t>
            </a:r>
            <a:r>
              <a:rPr lang="en-NZ" sz="1200" u="none" kern="1200" baseline="30000" dirty="0">
                <a:solidFill>
                  <a:schemeClr val="tx1"/>
                </a:solidFill>
                <a:effectLst/>
                <a:latin typeface="+mn-lt"/>
                <a:ea typeface="+mn-ea"/>
                <a:cs typeface="+mn-cs"/>
              </a:rPr>
              <a:t>2</a:t>
            </a:r>
            <a:r>
              <a:rPr lang="en-NZ" sz="1200" u="none" kern="1200" dirty="0">
                <a:solidFill>
                  <a:schemeClr val="tx1"/>
                </a:solidFill>
                <a:effectLst/>
                <a:latin typeface="+mn-lt"/>
                <a:ea typeface="+mn-ea"/>
                <a:cs typeface="+mn-cs"/>
              </a:rPr>
              <a:t>, Nicola Gagliani</a:t>
            </a:r>
            <a:r>
              <a:rPr lang="en-NZ" sz="1200" u="none" kern="1200" baseline="30000" dirty="0">
                <a:solidFill>
                  <a:schemeClr val="tx1"/>
                </a:solidFill>
                <a:effectLst/>
                <a:latin typeface="+mn-lt"/>
                <a:ea typeface="+mn-ea"/>
                <a:cs typeface="+mn-cs"/>
              </a:rPr>
              <a:t>2,5</a:t>
            </a:r>
            <a:r>
              <a:rPr lang="en-NZ" sz="1200" u="none" kern="1200" dirty="0">
                <a:solidFill>
                  <a:schemeClr val="tx1"/>
                </a:solidFill>
                <a:effectLst/>
                <a:latin typeface="+mn-lt"/>
                <a:ea typeface="+mn-ea"/>
                <a:cs typeface="+mn-cs"/>
              </a:rPr>
              <a:t>, Dorothee Schwinge</a:t>
            </a:r>
            <a:r>
              <a:rPr lang="en-NZ" sz="1200" u="none" kern="1200" baseline="30000" dirty="0">
                <a:solidFill>
                  <a:schemeClr val="tx1"/>
                </a:solidFill>
                <a:effectLst/>
                <a:latin typeface="+mn-lt"/>
                <a:ea typeface="+mn-ea"/>
                <a:cs typeface="+mn-cs"/>
              </a:rPr>
              <a:t>2</a:t>
            </a:r>
            <a:r>
              <a:rPr lang="en-NZ" sz="1200" u="none" kern="1200" dirty="0">
                <a:solidFill>
                  <a:schemeClr val="tx1"/>
                </a:solidFill>
                <a:effectLst/>
                <a:latin typeface="+mn-lt"/>
                <a:ea typeface="+mn-ea"/>
                <a:cs typeface="+mn-cs"/>
              </a:rPr>
              <a:t>, Norbert Hübner</a:t>
            </a:r>
            <a:r>
              <a:rPr lang="en-NZ" sz="1200" u="none" kern="1200" baseline="30000" dirty="0">
                <a:solidFill>
                  <a:schemeClr val="tx1"/>
                </a:solidFill>
                <a:effectLst/>
                <a:latin typeface="+mn-lt"/>
                <a:ea typeface="+mn-ea"/>
                <a:cs typeface="+mn-cs"/>
              </a:rPr>
              <a:t>1,4,6</a:t>
            </a:r>
            <a:r>
              <a:rPr lang="en-NZ" sz="1200" u="none" kern="1200" dirty="0">
                <a:solidFill>
                  <a:schemeClr val="tx1"/>
                </a:solidFill>
                <a:effectLst/>
                <a:latin typeface="+mn-lt"/>
                <a:ea typeface="+mn-ea"/>
                <a:cs typeface="+mn-cs"/>
              </a:rPr>
              <a:t>, Christoph Schramm</a:t>
            </a:r>
            <a:r>
              <a:rPr lang="en-NZ" sz="1200" u="none" kern="1200" baseline="30000" dirty="0">
                <a:solidFill>
                  <a:schemeClr val="tx1"/>
                </a:solidFill>
                <a:effectLst/>
                <a:latin typeface="+mn-lt"/>
                <a:ea typeface="+mn-ea"/>
                <a:cs typeface="+mn-cs"/>
              </a:rPr>
              <a:t>2,7 </a:t>
            </a:r>
          </a:p>
          <a:p>
            <a:r>
              <a:rPr lang="en-NZ" sz="1200" i="1" u="none" kern="1200" baseline="30000" dirty="0">
                <a:solidFill>
                  <a:schemeClr val="tx1"/>
                </a:solidFill>
                <a:effectLst/>
                <a:latin typeface="+mn-lt"/>
                <a:ea typeface="+mn-ea"/>
                <a:cs typeface="+mn-cs"/>
              </a:rPr>
              <a:t>1</a:t>
            </a:r>
            <a:r>
              <a:rPr lang="en-NZ" sz="1200" i="1" u="none" kern="1200" dirty="0">
                <a:solidFill>
                  <a:schemeClr val="tx1"/>
                </a:solidFill>
                <a:effectLst/>
                <a:latin typeface="+mn-lt"/>
                <a:ea typeface="+mn-ea"/>
                <a:cs typeface="+mn-cs"/>
              </a:rPr>
              <a:t>Max Delbrück </a:t>
            </a:r>
            <a:r>
              <a:rPr lang="en-NZ" sz="1200" i="1" u="none" kern="1200" dirty="0" err="1">
                <a:solidFill>
                  <a:schemeClr val="tx1"/>
                </a:solidFill>
                <a:effectLst/>
                <a:latin typeface="+mn-lt"/>
                <a:ea typeface="+mn-ea"/>
                <a:cs typeface="+mn-cs"/>
              </a:rPr>
              <a:t>Center</a:t>
            </a:r>
            <a:r>
              <a:rPr lang="en-NZ" sz="1200" i="1" u="none" kern="1200" dirty="0">
                <a:solidFill>
                  <a:schemeClr val="tx1"/>
                </a:solidFill>
                <a:effectLst/>
                <a:latin typeface="+mn-lt"/>
                <a:ea typeface="+mn-ea"/>
                <a:cs typeface="+mn-cs"/>
              </a:rPr>
              <a:t> </a:t>
            </a:r>
            <a:r>
              <a:rPr lang="en-NZ" sz="1200" i="1" kern="1200" dirty="0">
                <a:solidFill>
                  <a:schemeClr val="tx1"/>
                </a:solidFill>
                <a:effectLst/>
                <a:latin typeface="+mn-lt"/>
                <a:ea typeface="+mn-ea"/>
                <a:cs typeface="+mn-cs"/>
              </a:rPr>
              <a:t>for Molecular Medicine,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Uke Hamburg, Hamburg,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University Hospital Ludwig-Maximilians, Munich,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Charité - </a:t>
            </a:r>
            <a:r>
              <a:rPr lang="en-NZ" sz="1200" i="1" kern="1200" dirty="0" err="1">
                <a:solidFill>
                  <a:schemeClr val="tx1"/>
                </a:solidFill>
                <a:effectLst/>
                <a:latin typeface="+mn-lt"/>
                <a:ea typeface="+mn-ea"/>
                <a:cs typeface="+mn-cs"/>
              </a:rPr>
              <a:t>Universitätsmedizin</a:t>
            </a:r>
            <a:r>
              <a:rPr lang="en-NZ" sz="1200" i="1" kern="1200" dirty="0">
                <a:solidFill>
                  <a:schemeClr val="tx1"/>
                </a:solidFill>
                <a:effectLst/>
                <a:latin typeface="+mn-lt"/>
                <a:ea typeface="+mn-ea"/>
                <a:cs typeface="+mn-cs"/>
              </a:rPr>
              <a:t>,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Karolinska Institute, Stockholm,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German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for Cardiovascular Research (DZHK),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Martin Zeitz Centre for Rare Diseases, Hamburg, Germany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Primary sclerosing cholangitis (PSC) is a chronic immune-mediated cholestatic liver disease likely driven by dysregulated hepatic cell interactions. Its association with inflammatory bowel disease and reported intestinal and biliary dysbiosis suggest microbial influences on early disease development. Here, we aimed to define stage-specific transcriptional cell states and intercellular signalling pathways in PSC with a focus on early-stage disease.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Single-nucleus RNA sequencing of fresh-frozen human liver samples (</a:t>
            </a:r>
            <a:r>
              <a:rPr lang="en-NZ" sz="1200" kern="1200" dirty="0" err="1">
                <a:solidFill>
                  <a:schemeClr val="tx1"/>
                </a:solidFill>
                <a:effectLst/>
                <a:latin typeface="+mn-lt"/>
                <a:ea typeface="+mn-ea"/>
                <a:cs typeface="+mn-cs"/>
              </a:rPr>
              <a:t>nTOTAL</a:t>
            </a:r>
            <a:r>
              <a:rPr lang="en-NZ" sz="1200" kern="1200" dirty="0">
                <a:solidFill>
                  <a:schemeClr val="tx1"/>
                </a:solidFill>
                <a:effectLst/>
                <a:latin typeface="+mn-lt"/>
                <a:ea typeface="+mn-ea"/>
                <a:cs typeface="+mn-cs"/>
              </a:rPr>
              <a:t> =63) included PSC spanning early, intermediate, and advanced disease stages (</a:t>
            </a:r>
            <a:r>
              <a:rPr lang="en-NZ" sz="1200" kern="1200" dirty="0" err="1">
                <a:solidFill>
                  <a:schemeClr val="tx1"/>
                </a:solidFill>
                <a:effectLst/>
                <a:latin typeface="+mn-lt"/>
                <a:ea typeface="+mn-ea"/>
                <a:cs typeface="+mn-cs"/>
              </a:rPr>
              <a:t>nPSC</a:t>
            </a:r>
            <a:r>
              <a:rPr lang="en-NZ" sz="1200" kern="1200" dirty="0">
                <a:solidFill>
                  <a:schemeClr val="tx1"/>
                </a:solidFill>
                <a:effectLst/>
                <a:latin typeface="+mn-lt"/>
                <a:ea typeface="+mn-ea"/>
                <a:cs typeface="+mn-cs"/>
              </a:rPr>
              <a:t>=20), as well as autoimmune hepatitis, other chronic liver diseases, and controls; spatial transcriptomics covered PSC across stages and controls (</a:t>
            </a:r>
            <a:r>
              <a:rPr lang="en-NZ" sz="1200" kern="1200" dirty="0" err="1">
                <a:solidFill>
                  <a:schemeClr val="tx1"/>
                </a:solidFill>
                <a:effectLst/>
                <a:latin typeface="+mn-lt"/>
                <a:ea typeface="+mn-ea"/>
                <a:cs typeface="+mn-cs"/>
              </a:rPr>
              <a:t>nTOTAL</a:t>
            </a:r>
            <a:r>
              <a:rPr lang="en-NZ" sz="1200" kern="1200" dirty="0">
                <a:solidFill>
                  <a:schemeClr val="tx1"/>
                </a:solidFill>
                <a:effectLst/>
                <a:latin typeface="+mn-lt"/>
                <a:ea typeface="+mn-ea"/>
                <a:cs typeface="+mn-cs"/>
              </a:rPr>
              <a:t>=22). Data were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using unsupervised clustering, differential gene expression, and interactome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From early PSC onward, biliary epithelial cells (BECs) exhibited prominent disease-associated cell states and transcriptional changes, with reduced progenitor-like BECs and progressive expansion of reactive ductular cells. Early PSC was marked by altered epithelial barrier function, extracellular matrix and basement membrane reorganization, as well as microbial sensing and inflammatory signalling, which intensified with disease progression. Interactome and spatial transcriptomic analyses identified early activation of portal vein–associated endothelial cells with increased IL6 expression and predicted IL6–IL6R signalling toward BECs in the portal tracts, accompanied by sustained downstream IL6 signalling and persistent BEC activation across disease stages. Early immune and stromal involvement included TNF-expressing Kupffer cells, IFNG signalling from CD8⁺ T cells toward BECs, CCL2-mediated CD4⁺ T cell–BEC interactions, and expansion of activated fibroblasts engaging with BECs, consistent with early periductal matrix remodelling.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Our data show that early PSC involves disease-specific remodelling of biliary epithelial cell states. A newly described epithelial–vascular interaction may explain the close link between PSC and intestinal inflammation. Disrupted epithelial function and portal endothelial IL-6 signalling, together with immune and fibroblast interactions, place BECs at the </a:t>
            </a:r>
            <a:r>
              <a:rPr lang="en-NZ" sz="1200" kern="1200" dirty="0" err="1">
                <a:solidFill>
                  <a:schemeClr val="tx1"/>
                </a:solidFill>
                <a:effectLst/>
                <a:latin typeface="+mn-lt"/>
                <a:ea typeface="+mn-ea"/>
                <a:cs typeface="+mn-cs"/>
              </a:rPr>
              <a:t>center</a:t>
            </a:r>
            <a:r>
              <a:rPr lang="en-NZ" sz="1200" kern="1200" dirty="0">
                <a:solidFill>
                  <a:schemeClr val="tx1"/>
                </a:solidFill>
                <a:effectLst/>
                <a:latin typeface="+mn-lt"/>
                <a:ea typeface="+mn-ea"/>
                <a:cs typeface="+mn-cs"/>
              </a:rPr>
              <a:t> of intestinal and portal inflammatory signalling. Ongoing functional validation will further define the contribution of endothelial activation to PSC pathogenesis. </a:t>
            </a:r>
          </a:p>
        </p:txBody>
      </p:sp>
      <p:sp>
        <p:nvSpPr>
          <p:cNvPr id="4" name="Slide Number Placeholder 3"/>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61396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E014-75F9-2226-7C93-9CF196D4B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BC2-49C5-0DF8-7104-5695B6A1E2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2A848A-7D37-87E4-DAAB-AC9247768848}"/>
              </a:ext>
            </a:extLst>
          </p:cNvPr>
          <p:cNvSpPr>
            <a:spLocks noGrp="1"/>
          </p:cNvSpPr>
          <p:nvPr>
            <p:ph type="body" idx="1"/>
          </p:nvPr>
        </p:nvSpPr>
        <p:spPr/>
        <p:txBody>
          <a:bodyPr/>
          <a:lstStyle/>
          <a:p>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BEC, </a:t>
            </a:r>
            <a:r>
              <a:rPr lang="en-US" sz="1200" b="0" i="1" dirty="0">
                <a:solidFill>
                  <a:schemeClr val="tx2"/>
                </a:solidFill>
              </a:rPr>
              <a:t>biliary epithelial cell; CCL2, </a:t>
            </a:r>
            <a:r>
              <a:rPr lang="en-NZ" sz="1200" b="0" i="1" kern="1200" dirty="0">
                <a:solidFill>
                  <a:schemeClr val="tx1"/>
                </a:solidFill>
                <a:effectLst/>
                <a:latin typeface="+mn-lt"/>
                <a:ea typeface="+mn-ea"/>
                <a:cs typeface="+mn-cs"/>
              </a:rPr>
              <a:t>chemokine ligand 2; </a:t>
            </a:r>
            <a:r>
              <a:rPr lang="en-US" sz="1200" b="0" i="1" dirty="0">
                <a:solidFill>
                  <a:schemeClr val="tx2"/>
                </a:solidFill>
              </a:rPr>
              <a:t>CD, </a:t>
            </a:r>
            <a:r>
              <a:rPr lang="en-NZ" sz="1200" b="0" i="1" kern="1200" dirty="0">
                <a:solidFill>
                  <a:schemeClr val="tx1"/>
                </a:solidFill>
                <a:effectLst/>
                <a:latin typeface="+mn-lt"/>
                <a:ea typeface="+mn-ea"/>
                <a:cs typeface="+mn-cs"/>
              </a:rPr>
              <a:t>cluster of differentiation; ECM, extracellular matrix; </a:t>
            </a:r>
            <a:r>
              <a:rPr lang="en-US" sz="1200" b="0" i="1" dirty="0">
                <a:solidFill>
                  <a:schemeClr val="tx2"/>
                </a:solidFill>
              </a:rPr>
              <a:t>IL-6, </a:t>
            </a:r>
            <a:r>
              <a:rPr lang="en-NZ" sz="1200" b="0" i="1" kern="1200" dirty="0">
                <a:solidFill>
                  <a:schemeClr val="tx1"/>
                </a:solidFill>
                <a:effectLst/>
                <a:latin typeface="+mn-lt"/>
                <a:ea typeface="+mn-ea"/>
                <a:cs typeface="+mn-cs"/>
              </a:rPr>
              <a:t>interleukin-6; </a:t>
            </a:r>
            <a:r>
              <a:rPr lang="en-US" sz="1200" b="0" i="1" dirty="0">
                <a:solidFill>
                  <a:schemeClr val="tx2"/>
                </a:solidFill>
              </a:rPr>
              <a:t>IL-6R, </a:t>
            </a:r>
            <a:r>
              <a:rPr lang="en-NZ" sz="1200" b="0" i="1" kern="1200" dirty="0">
                <a:solidFill>
                  <a:schemeClr val="tx1"/>
                </a:solidFill>
                <a:effectLst/>
                <a:latin typeface="+mn-lt"/>
                <a:ea typeface="+mn-ea"/>
                <a:cs typeface="+mn-cs"/>
              </a:rPr>
              <a:t>Interleukin-6 receptor; IFN</a:t>
            </a:r>
            <a:r>
              <a:rPr lang="en-NZ" sz="1200" b="0" i="1" kern="1200" dirty="0">
                <a:solidFill>
                  <a:schemeClr val="tx1"/>
                </a:solidFill>
                <a:effectLst/>
                <a:latin typeface="+mn-lt"/>
                <a:ea typeface="+mn-ea"/>
                <a:cs typeface="+mn-cs"/>
                <a:sym typeface="Symbol" panose="05050102010706020507" pitchFamily="18" charset="2"/>
              </a:rPr>
              <a:t></a:t>
            </a:r>
            <a:r>
              <a:rPr lang="en-NZ" sz="1200" b="0" i="1" kern="1200" dirty="0">
                <a:solidFill>
                  <a:schemeClr val="tx1"/>
                </a:solidFill>
                <a:effectLst/>
                <a:latin typeface="+mn-lt"/>
                <a:ea typeface="+mn-ea"/>
                <a:cs typeface="+mn-cs"/>
              </a:rPr>
              <a:t>, interferon gamma; </a:t>
            </a:r>
            <a:r>
              <a:rPr lang="en-US" sz="1200" b="0" i="1" dirty="0">
                <a:solidFill>
                  <a:schemeClr val="tx2"/>
                </a:solidFill>
              </a:rPr>
              <a:t>KC, Kupffer cell;</a:t>
            </a:r>
            <a:r>
              <a:rPr lang="en-US" sz="1200" b="1" i="1" dirty="0">
                <a:solidFill>
                  <a:schemeClr val="tx2"/>
                </a:solidFill>
              </a:rPr>
              <a:t> </a:t>
            </a:r>
            <a:r>
              <a:rPr lang="en-NZ" b="0" i="1" dirty="0">
                <a:effectLst/>
                <a:latin typeface="Arial" panose="020B0604020202020204" pitchFamily="34" charset="0"/>
                <a:ea typeface="Times New Roman" panose="02020603050405020304" pitchFamily="18" charset="0"/>
                <a:cs typeface="Arial" panose="020B0604020202020204" pitchFamily="34" charset="0"/>
              </a:rPr>
              <a:t>PSC, primary sclerosing cholangitis; TNF, </a:t>
            </a:r>
            <a:r>
              <a:rPr lang="en-NZ" sz="1200" b="0" i="1" kern="1200" dirty="0">
                <a:solidFill>
                  <a:schemeClr val="tx1"/>
                </a:solidFill>
                <a:effectLst/>
                <a:latin typeface="+mn-lt"/>
                <a:ea typeface="+mn-ea"/>
                <a:cs typeface="+mn-cs"/>
              </a:rPr>
              <a:t>tumour necrosis factor. </a:t>
            </a:r>
            <a:endParaRPr lang="en-US" b="0" i="1" dirty="0">
              <a:effectLst/>
              <a:latin typeface="Arial" panose="020B0604020202020204" pitchFamily="34" charset="0"/>
              <a:ea typeface="Times New Roman" panose="02020603050405020304" pitchFamily="18" charset="0"/>
              <a:cs typeface="Arial" panose="020B0604020202020204" pitchFamily="34" charset="0"/>
            </a:endParaRPr>
          </a:p>
          <a:p>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Portal endothelial–biliary epithelial crosstalk shapes early primary sclerosing cholangitis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OS-088</a:t>
            </a:r>
          </a:p>
          <a:p>
            <a:endParaRPr lang="en-US" sz="1200" b="1" dirty="0">
              <a:effectLst/>
              <a:latin typeface="Arial" panose="020B0604020202020204" pitchFamily="34" charset="0"/>
              <a:cs typeface="Arial" panose="020B0604020202020204" pitchFamily="34" charset="0"/>
            </a:endParaRPr>
          </a:p>
          <a:p>
            <a:r>
              <a:rPr lang="en-NZ" sz="1200" u="none" kern="1200" dirty="0">
                <a:solidFill>
                  <a:schemeClr val="tx1"/>
                </a:solidFill>
                <a:effectLst/>
                <a:latin typeface="+mn-lt"/>
                <a:ea typeface="+mn-ea"/>
                <a:cs typeface="+mn-cs"/>
              </a:rPr>
              <a:t>Laura Liebig</a:t>
            </a:r>
            <a:r>
              <a:rPr lang="en-NZ" sz="1200" u="none" kern="1200" baseline="30000" dirty="0">
                <a:solidFill>
                  <a:schemeClr val="tx1"/>
                </a:solidFill>
                <a:effectLst/>
                <a:latin typeface="+mn-lt"/>
                <a:ea typeface="+mn-ea"/>
                <a:cs typeface="+mn-cs"/>
              </a:rPr>
              <a:t>1,2</a:t>
            </a:r>
            <a:r>
              <a:rPr lang="en-NZ" sz="1200" u="none" kern="1200" dirty="0">
                <a:solidFill>
                  <a:schemeClr val="tx1"/>
                </a:solidFill>
                <a:effectLst/>
                <a:latin typeface="+mn-lt"/>
                <a:ea typeface="+mn-ea"/>
                <a:cs typeface="+mn-cs"/>
              </a:rPr>
              <a:t>, Nico </a:t>
            </a:r>
            <a:r>
              <a:rPr lang="en-NZ" sz="1200" kern="1200" dirty="0">
                <a:solidFill>
                  <a:schemeClr val="tx1"/>
                </a:solidFill>
                <a:effectLst/>
                <a:latin typeface="+mn-lt"/>
                <a:ea typeface="+mn-ea"/>
                <a:cs typeface="+mn-cs"/>
              </a:rPr>
              <a:t>Will</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Eric Lindberg</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Alena Laschtowitz</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Silja Steinmann</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Yang Xu</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Marcial Sebode</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Nicola Gagliani</a:t>
            </a:r>
            <a:r>
              <a:rPr lang="en-NZ" sz="1200" kern="1200" baseline="30000" dirty="0">
                <a:solidFill>
                  <a:schemeClr val="tx1"/>
                </a:solidFill>
                <a:effectLst/>
                <a:latin typeface="+mn-lt"/>
                <a:ea typeface="+mn-ea"/>
                <a:cs typeface="+mn-cs"/>
              </a:rPr>
              <a:t>2,5</a:t>
            </a:r>
            <a:r>
              <a:rPr lang="en-NZ" sz="1200" kern="1200" dirty="0">
                <a:solidFill>
                  <a:schemeClr val="tx1"/>
                </a:solidFill>
                <a:effectLst/>
                <a:latin typeface="+mn-lt"/>
                <a:ea typeface="+mn-ea"/>
                <a:cs typeface="+mn-cs"/>
              </a:rPr>
              <a:t>, Dorothee Schwinge</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Norbert Hübner</a:t>
            </a:r>
            <a:r>
              <a:rPr lang="en-NZ" sz="1200" kern="1200" baseline="30000" dirty="0">
                <a:solidFill>
                  <a:schemeClr val="tx1"/>
                </a:solidFill>
                <a:effectLst/>
                <a:latin typeface="+mn-lt"/>
                <a:ea typeface="+mn-ea"/>
                <a:cs typeface="+mn-cs"/>
              </a:rPr>
              <a:t>1,4,6</a:t>
            </a:r>
            <a:r>
              <a:rPr lang="en-NZ" sz="1200" kern="1200" dirty="0">
                <a:solidFill>
                  <a:schemeClr val="tx1"/>
                </a:solidFill>
                <a:effectLst/>
                <a:latin typeface="+mn-lt"/>
                <a:ea typeface="+mn-ea"/>
                <a:cs typeface="+mn-cs"/>
              </a:rPr>
              <a:t>, Christoph Schramm</a:t>
            </a:r>
            <a:r>
              <a:rPr lang="en-NZ" sz="1200" kern="1200" baseline="30000" dirty="0">
                <a:solidFill>
                  <a:schemeClr val="tx1"/>
                </a:solidFill>
                <a:effectLst/>
                <a:latin typeface="+mn-lt"/>
                <a:ea typeface="+mn-ea"/>
                <a:cs typeface="+mn-cs"/>
              </a:rPr>
              <a:t>2,7 </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Max Delbrück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for Molecular Medicine,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Uke Hamburg, Hamburg,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University Hospital Ludwig-Maximilians, Munich,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Charité - </a:t>
            </a:r>
            <a:r>
              <a:rPr lang="en-NZ" sz="1200" i="1" kern="1200" dirty="0" err="1">
                <a:solidFill>
                  <a:schemeClr val="tx1"/>
                </a:solidFill>
                <a:effectLst/>
                <a:latin typeface="+mn-lt"/>
                <a:ea typeface="+mn-ea"/>
                <a:cs typeface="+mn-cs"/>
              </a:rPr>
              <a:t>Universitätsmedizin</a:t>
            </a:r>
            <a:r>
              <a:rPr lang="en-NZ" sz="1200" i="1" kern="1200" dirty="0">
                <a:solidFill>
                  <a:schemeClr val="tx1"/>
                </a:solidFill>
                <a:effectLst/>
                <a:latin typeface="+mn-lt"/>
                <a:ea typeface="+mn-ea"/>
                <a:cs typeface="+mn-cs"/>
              </a:rPr>
              <a:t>,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Karolinska Institute, Stockholm,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German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for Cardiovascular Research (DZHK),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Martin Zeitz Centre for Rare Diseases, Hamburg, Germany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Primary sclerosing cholangitis (PSC) is a chronic immune-mediated cholestatic liver disease likely driven by dysregulated hepatic cell interactions. Its association with inflammatory bowel disease and reported intestinal and biliary dysbiosis suggest microbial influences on early disease development. Here, we aimed to define stage-specific transcriptional cell states and intercellular signalling pathways in PSC with a focus on early-stage disease.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Single-nucleus RNA sequencing of fresh-frozen human liver samples (</a:t>
            </a:r>
            <a:r>
              <a:rPr lang="en-NZ" sz="1200" kern="1200" dirty="0" err="1">
                <a:solidFill>
                  <a:schemeClr val="tx1"/>
                </a:solidFill>
                <a:effectLst/>
                <a:latin typeface="+mn-lt"/>
                <a:ea typeface="+mn-ea"/>
                <a:cs typeface="+mn-cs"/>
              </a:rPr>
              <a:t>nTOTAL</a:t>
            </a:r>
            <a:r>
              <a:rPr lang="en-NZ" sz="1200" kern="1200" dirty="0">
                <a:solidFill>
                  <a:schemeClr val="tx1"/>
                </a:solidFill>
                <a:effectLst/>
                <a:latin typeface="+mn-lt"/>
                <a:ea typeface="+mn-ea"/>
                <a:cs typeface="+mn-cs"/>
              </a:rPr>
              <a:t> =63) included PSC spanning early, intermediate, and advanced disease stages (</a:t>
            </a:r>
            <a:r>
              <a:rPr lang="en-NZ" sz="1200" kern="1200" dirty="0" err="1">
                <a:solidFill>
                  <a:schemeClr val="tx1"/>
                </a:solidFill>
                <a:effectLst/>
                <a:latin typeface="+mn-lt"/>
                <a:ea typeface="+mn-ea"/>
                <a:cs typeface="+mn-cs"/>
              </a:rPr>
              <a:t>nPSC</a:t>
            </a:r>
            <a:r>
              <a:rPr lang="en-NZ" sz="1200" kern="1200" dirty="0">
                <a:solidFill>
                  <a:schemeClr val="tx1"/>
                </a:solidFill>
                <a:effectLst/>
                <a:latin typeface="+mn-lt"/>
                <a:ea typeface="+mn-ea"/>
                <a:cs typeface="+mn-cs"/>
              </a:rPr>
              <a:t>=20), as well as autoimmune hepatitis, other chronic liver diseases, and controls; spatial transcriptomics covered PSC across stages and controls (</a:t>
            </a:r>
            <a:r>
              <a:rPr lang="en-NZ" sz="1200" kern="1200" dirty="0" err="1">
                <a:solidFill>
                  <a:schemeClr val="tx1"/>
                </a:solidFill>
                <a:effectLst/>
                <a:latin typeface="+mn-lt"/>
                <a:ea typeface="+mn-ea"/>
                <a:cs typeface="+mn-cs"/>
              </a:rPr>
              <a:t>nTOTAL</a:t>
            </a:r>
            <a:r>
              <a:rPr lang="en-NZ" sz="1200" kern="1200" dirty="0">
                <a:solidFill>
                  <a:schemeClr val="tx1"/>
                </a:solidFill>
                <a:effectLst/>
                <a:latin typeface="+mn-lt"/>
                <a:ea typeface="+mn-ea"/>
                <a:cs typeface="+mn-cs"/>
              </a:rPr>
              <a:t>=22). Data were </a:t>
            </a:r>
            <a:r>
              <a:rPr lang="en-NZ" sz="1200" kern="1200" dirty="0" err="1">
                <a:solidFill>
                  <a:schemeClr val="tx1"/>
                </a:solidFill>
                <a:effectLst/>
                <a:latin typeface="+mn-lt"/>
                <a:ea typeface="+mn-ea"/>
                <a:cs typeface="+mn-cs"/>
              </a:rPr>
              <a:t>analyzed</a:t>
            </a:r>
            <a:r>
              <a:rPr lang="en-NZ" sz="1200" kern="1200" dirty="0">
                <a:solidFill>
                  <a:schemeClr val="tx1"/>
                </a:solidFill>
                <a:effectLst/>
                <a:latin typeface="+mn-lt"/>
                <a:ea typeface="+mn-ea"/>
                <a:cs typeface="+mn-cs"/>
              </a:rPr>
              <a:t> using unsupervised clustering, differential gene expression, and interactome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From early PSC onward, biliary epithelial cells (BECs) exhibited prominent disease-associated cell states and transcriptional changes, with reduced progenitor-like BECs and progressive expansion of reactive ductular cells. Early PSC was marked by altered epithelial barrier function, extracellular matrix and basement membrane reorganization, as well as microbial sensing and inflammatory signalling, which intensified with disease progression. Interactome and spatial transcriptomic analyses identified early activation of portal vein–associated endothelial cells with increased IL6 expression and predicted IL6–IL6R signalling toward BECs in the portal tracts, accompanied by sustained downstream IL6 signalling and persistent BEC activation across disease stages. Early immune and stromal involvement included TNF-expressing Kupffer cells, IFNG signalling from CD8⁺ T cells toward BECs, CCL2-mediated CD4⁺ T cell–BEC interactions, and expansion of activated fibroblasts engaging with BECs, consistent with early periductal matrix remodelling.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Our data show that early PSC involves disease-specific remodelling of biliary epithelial cell states. A newly described epithelial–vascular interaction may explain the close link between PSC and intestinal inflammation. Disrupted epithelial function and portal endothelial IL-6 signalling, together with immune and fibroblast interactions, place BECs at the </a:t>
            </a:r>
            <a:r>
              <a:rPr lang="en-NZ" sz="1200" kern="1200" dirty="0" err="1">
                <a:solidFill>
                  <a:schemeClr val="tx1"/>
                </a:solidFill>
                <a:effectLst/>
                <a:latin typeface="+mn-lt"/>
                <a:ea typeface="+mn-ea"/>
                <a:cs typeface="+mn-cs"/>
              </a:rPr>
              <a:t>center</a:t>
            </a:r>
            <a:r>
              <a:rPr lang="en-NZ" sz="1200" kern="1200" dirty="0">
                <a:solidFill>
                  <a:schemeClr val="tx1"/>
                </a:solidFill>
                <a:effectLst/>
                <a:latin typeface="+mn-lt"/>
                <a:ea typeface="+mn-ea"/>
                <a:cs typeface="+mn-cs"/>
              </a:rPr>
              <a:t> of intestinal and portal inflammatory signalling. Ongoing functional validation will further define the contribution of endothelial activation to PSC pathogenesis. </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0CC015-159D-3401-D759-817D9B9D8816}"/>
              </a:ext>
            </a:extLst>
          </p:cNvPr>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228424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NZ" sz="1200" b="0" i="1" kern="1200" dirty="0">
                <a:solidFill>
                  <a:schemeClr val="tx1"/>
                </a:solidFill>
                <a:effectLst/>
                <a:latin typeface="+mn-lt"/>
                <a:ea typeface="+mn-ea"/>
                <a:cs typeface="+mn-cs"/>
              </a:rPr>
              <a:t>1-MT, 1-methyltryptamine; </a:t>
            </a:r>
            <a:r>
              <a:rPr kumimoji="0" lang="en-NZ" sz="1200" b="0" i="1" u="none" strike="noStrike" kern="1200" cap="none" spc="0" normalizeH="0" baseline="0" noProof="0" dirty="0">
                <a:ln>
                  <a:noFill/>
                </a:ln>
                <a:solidFill>
                  <a:schemeClr val="tx2"/>
                </a:solidFill>
                <a:effectLst/>
                <a:uLnTx/>
                <a:uFillTx/>
                <a:latin typeface="Arial" panose="020B0604020202020204"/>
                <a:ea typeface="+mn-ea"/>
                <a:cs typeface="+mn-cs"/>
              </a:rPr>
              <a:t>HE, </a:t>
            </a:r>
            <a:r>
              <a:rPr lang="en-NZ" sz="1200" b="0" i="1" kern="1200" dirty="0">
                <a:solidFill>
                  <a:schemeClr val="tx1"/>
                </a:solidFill>
                <a:effectLst/>
                <a:latin typeface="+mn-lt"/>
                <a:ea typeface="+mn-ea"/>
                <a:cs typeface="+mn-cs"/>
              </a:rPr>
              <a:t>hepatic encephalopathy; IDO, indoleamine-pyrrole 2,3-dioxygenase;</a:t>
            </a:r>
            <a:r>
              <a:rPr lang="en-NZ" sz="1200" b="1" i="1" kern="1200" dirty="0">
                <a:solidFill>
                  <a:schemeClr val="tx1"/>
                </a:solidFill>
                <a:effectLst/>
                <a:latin typeface="+mn-lt"/>
                <a:ea typeface="+mn-ea"/>
                <a:cs typeface="+mn-cs"/>
              </a:rPr>
              <a:t> </a:t>
            </a:r>
            <a:r>
              <a:rPr lang="en-NZ" sz="1200" b="0" i="1" kern="1200" dirty="0">
                <a:solidFill>
                  <a:schemeClr val="tx1"/>
                </a:solidFill>
                <a:effectLst/>
                <a:latin typeface="+mn-lt"/>
                <a:ea typeface="+mn-ea"/>
                <a:cs typeface="+mn-cs"/>
              </a:rPr>
              <a:t>LC-MS, </a:t>
            </a:r>
            <a:r>
              <a:rPr lang="en-US" sz="1200" b="0" i="1" kern="1200" dirty="0">
                <a:solidFill>
                  <a:schemeClr val="tx1"/>
                </a:solidFill>
                <a:effectLst/>
                <a:latin typeface="+mn-lt"/>
                <a:ea typeface="+mn-ea"/>
                <a:cs typeface="+mn-cs"/>
              </a:rPr>
              <a:t>liquid chromatography coupled with mass spectrometry; LD, liver disease; RNA, ribonucleic acid; RNA-seq, RNA sequencing; </a:t>
            </a:r>
            <a:r>
              <a:rPr lang="en-NZ" sz="1200" b="0" i="1" kern="1200" dirty="0">
                <a:solidFill>
                  <a:schemeClr val="tx1"/>
                </a:solidFill>
                <a:effectLst/>
                <a:latin typeface="+mn-lt"/>
                <a:ea typeface="+mn-ea"/>
                <a:cs typeface="+mn-cs"/>
              </a:rPr>
              <a:t>scRNA-seq, single-cell RNA sequencing; WT, wild type.</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Dysregulated kynurenine metabolism promotes hepatic encephalopathy via neuroinflammation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OS-045</a:t>
            </a:r>
          </a:p>
          <a:p>
            <a:endParaRPr lang="en-US" sz="1200" b="1" dirty="0">
              <a:effectLst/>
              <a:latin typeface="Arial" panose="020B0604020202020204" pitchFamily="34" charset="0"/>
              <a:cs typeface="Arial" panose="020B0604020202020204" pitchFamily="34" charset="0"/>
            </a:endParaRPr>
          </a:p>
          <a:p>
            <a:r>
              <a:rPr lang="en-NZ" sz="1200" kern="1200" dirty="0">
                <a:solidFill>
                  <a:schemeClr val="tx1"/>
                </a:solidFill>
                <a:effectLst/>
                <a:latin typeface="+mn-lt"/>
                <a:ea typeface="+mn-ea"/>
                <a:cs typeface="+mn-cs"/>
              </a:rPr>
              <a:t>Michitaka Matsuda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Shinji Kondo</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Taiji Yamazoe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Masaaki Mino</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Eiji Kakazu</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Tatsuya Kanto</a:t>
            </a:r>
            <a:r>
              <a:rPr lang="en-NZ" sz="1200" kern="1200" baseline="30000" dirty="0">
                <a:solidFill>
                  <a:schemeClr val="tx1"/>
                </a:solidFill>
                <a:effectLst/>
                <a:latin typeface="+mn-lt"/>
                <a:ea typeface="+mn-ea"/>
                <a:cs typeface="+mn-cs"/>
              </a:rPr>
              <a:t>1</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Japan Institute for Health Security, The Research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for Hepatitis and Immunology, Chiba, Japan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Dysregulated metabolites due to liver diseases are potentially neurotoxic and cause neurologic complications, including hepatic encephalopathy (HE). While </a:t>
            </a:r>
            <a:r>
              <a:rPr lang="en-NZ" sz="1200" kern="1200" dirty="0" err="1">
                <a:solidFill>
                  <a:schemeClr val="tx1"/>
                </a:solidFill>
                <a:effectLst/>
                <a:latin typeface="+mn-lt"/>
                <a:ea typeface="+mn-ea"/>
                <a:cs typeface="+mn-cs"/>
              </a:rPr>
              <a:t>hyperammonemia</a:t>
            </a:r>
            <a:r>
              <a:rPr lang="en-NZ" sz="1200" kern="1200" dirty="0">
                <a:solidFill>
                  <a:schemeClr val="tx1"/>
                </a:solidFill>
                <a:effectLst/>
                <a:latin typeface="+mn-lt"/>
                <a:ea typeface="+mn-ea"/>
                <a:cs typeface="+mn-cs"/>
              </a:rPr>
              <a:t> has been used as a biomarker of HE, currently available treatments targeting </a:t>
            </a:r>
            <a:r>
              <a:rPr lang="en-NZ" sz="1200" kern="1200" dirty="0" err="1">
                <a:solidFill>
                  <a:schemeClr val="tx1"/>
                </a:solidFill>
                <a:effectLst/>
                <a:latin typeface="+mn-lt"/>
                <a:ea typeface="+mn-ea"/>
                <a:cs typeface="+mn-cs"/>
              </a:rPr>
              <a:t>hyperammonemia</a:t>
            </a:r>
            <a:r>
              <a:rPr lang="en-NZ" sz="1200" kern="1200" dirty="0">
                <a:solidFill>
                  <a:schemeClr val="tx1"/>
                </a:solidFill>
                <a:effectLst/>
                <a:latin typeface="+mn-lt"/>
                <a:ea typeface="+mn-ea"/>
                <a:cs typeface="+mn-cs"/>
              </a:rPr>
              <a:t> are not always effective. The study aims to identify novel metabolites responsible for the development of HE.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Bile duct ligation (BDL) was performed on a C57BL/6 mouse to create the HE model. The open field test evaluated the neurobehavioral changes in the mice. The cellular dynamics of the brain during HE development were evaluated by using bulk/spatial/single-cell transcriptome analyses. The metabolic profiling of the mouse brain, liver, and blood was conducted by an LC-MS-based metabolomics approach. HE-associated metabolites, including Kynurenine, were measured in the serum of patients with liver diseases. Microglia were isolated from the mouse brain and treated with Kynurenine. IDO, an enzyme that metabolizes Tryptophan into Kynurenine, was chemically inhibited by 1-MT in vitro and in vivo.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From 6 days after BDL induction, the mice revealed abnormal </a:t>
            </a:r>
            <a:r>
              <a:rPr lang="en-NZ" sz="1200" kern="1200" dirty="0" err="1">
                <a:solidFill>
                  <a:schemeClr val="tx1"/>
                </a:solidFill>
                <a:effectLst/>
                <a:latin typeface="+mn-lt"/>
                <a:ea typeface="+mn-ea"/>
                <a:cs typeface="+mn-cs"/>
              </a:rPr>
              <a:t>behavior</a:t>
            </a:r>
            <a:r>
              <a:rPr lang="en-NZ" sz="1200" kern="1200" dirty="0">
                <a:solidFill>
                  <a:schemeClr val="tx1"/>
                </a:solidFill>
                <a:effectLst/>
                <a:latin typeface="+mn-lt"/>
                <a:ea typeface="+mn-ea"/>
                <a:cs typeface="+mn-cs"/>
              </a:rPr>
              <a:t> and upregulated the neuroinflammation-associated genes in the brain. Immune profiling revealed an increased number of pro-inflammatory macrophage populations in the brain, indicating that microglial activation is involved in the development of HE. Importantly, no </a:t>
            </a:r>
            <a:r>
              <a:rPr lang="en-NZ" sz="1200" kern="1200" dirty="0" err="1">
                <a:solidFill>
                  <a:schemeClr val="tx1"/>
                </a:solidFill>
                <a:effectLst/>
                <a:latin typeface="+mn-lt"/>
                <a:ea typeface="+mn-ea"/>
                <a:cs typeface="+mn-cs"/>
              </a:rPr>
              <a:t>hyperammonemia</a:t>
            </a:r>
            <a:r>
              <a:rPr lang="en-NZ" sz="1200" kern="1200" dirty="0">
                <a:solidFill>
                  <a:schemeClr val="tx1"/>
                </a:solidFill>
                <a:effectLst/>
                <a:latin typeface="+mn-lt"/>
                <a:ea typeface="+mn-ea"/>
                <a:cs typeface="+mn-cs"/>
              </a:rPr>
              <a:t> was observed until 14 days after BDL surgery, suggesting non-ammonia factors contributed to neuroinflammation at this early stage. Metabolomic profiling identified kynurenine as an abnormal metabolite increased in the blood, liver, and brain of the model mice. Systemic administration of Kynurenine induced neuroinflammation and abnormal </a:t>
            </a:r>
            <a:r>
              <a:rPr lang="en-NZ" sz="1200" kern="1200" dirty="0" err="1">
                <a:solidFill>
                  <a:schemeClr val="tx1"/>
                </a:solidFill>
                <a:effectLst/>
                <a:latin typeface="+mn-lt"/>
                <a:ea typeface="+mn-ea"/>
                <a:cs typeface="+mn-cs"/>
              </a:rPr>
              <a:t>behavior</a:t>
            </a:r>
            <a:r>
              <a:rPr lang="en-NZ" sz="1200" kern="1200" dirty="0">
                <a:solidFill>
                  <a:schemeClr val="tx1"/>
                </a:solidFill>
                <a:effectLst/>
                <a:latin typeface="+mn-lt"/>
                <a:ea typeface="+mn-ea"/>
                <a:cs typeface="+mn-cs"/>
              </a:rPr>
              <a:t> of the wild-type mouse. In vitro, Kynurenine treatment activated microglia isolated from wild-type mice, indicating that elevated Kynurenine induces neuroinflammation via microglial activation. In the liver of HE model mice and cirrhosis patients, IDO, an enzyme that metabolizes tryptophan into Kynurenine, was upregulated. Oral administration of 1-MT, an IDO inhibitor, decreased systemic Kynurenine levels and suppressed neuroinflammation in the HE model mouse.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The transcriptomic and metabolomic profiling of the HE model mice and patients identified kynurenine as a novel </a:t>
            </a:r>
            <a:r>
              <a:rPr lang="en-NZ" sz="1200" kern="1200" dirty="0" err="1">
                <a:solidFill>
                  <a:schemeClr val="tx1"/>
                </a:solidFill>
                <a:effectLst/>
                <a:latin typeface="+mn-lt"/>
                <a:ea typeface="+mn-ea"/>
                <a:cs typeface="+mn-cs"/>
              </a:rPr>
              <a:t>immunometabolic</a:t>
            </a:r>
            <a:r>
              <a:rPr lang="en-NZ" sz="1200" kern="1200" dirty="0">
                <a:solidFill>
                  <a:schemeClr val="tx1"/>
                </a:solidFill>
                <a:effectLst/>
                <a:latin typeface="+mn-lt"/>
                <a:ea typeface="+mn-ea"/>
                <a:cs typeface="+mn-cs"/>
              </a:rPr>
              <a:t> factor that is increased early in the development of HE. Kynurenine could be a novel biomarker and therapeutic target of HE.</a:t>
            </a:r>
          </a:p>
        </p:txBody>
      </p:sp>
      <p:sp>
        <p:nvSpPr>
          <p:cNvPr id="4" name="Slide Number Placeholder 3"/>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294848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E014-75F9-2226-7C93-9CF196D4B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BC2-49C5-0DF8-7104-5695B6A1E2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2A848A-7D37-87E4-DAAB-AC92477688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NZ" sz="1200" b="0" i="1" kern="1200" dirty="0">
                <a:solidFill>
                  <a:schemeClr val="tx1"/>
                </a:solidFill>
                <a:effectLst/>
                <a:latin typeface="+mn-lt"/>
                <a:ea typeface="+mn-ea"/>
                <a:cs typeface="+mn-cs"/>
              </a:rPr>
              <a:t>1-MT, 1-methyltryptamine; </a:t>
            </a:r>
            <a:r>
              <a:rPr lang="en-US" b="0" i="1" dirty="0">
                <a:effectLst/>
                <a:latin typeface="Arial" panose="020B0604020202020204" pitchFamily="34" charset="0"/>
                <a:ea typeface="Times New Roman" panose="02020603050405020304" pitchFamily="18" charset="0"/>
                <a:cs typeface="Arial" panose="020B0604020202020204" pitchFamily="34" charset="0"/>
              </a:rPr>
              <a:t>BDL, bile duct ligation; </a:t>
            </a:r>
            <a:r>
              <a:rPr kumimoji="0" lang="en-NZ" sz="1200" b="0" i="1" u="none" strike="noStrike" kern="1200" cap="none" spc="0" normalizeH="0" baseline="0" noProof="0" dirty="0">
                <a:ln>
                  <a:noFill/>
                </a:ln>
                <a:solidFill>
                  <a:schemeClr val="tx2"/>
                </a:solidFill>
                <a:effectLst/>
                <a:uLnTx/>
                <a:uFillTx/>
                <a:latin typeface="Arial" panose="020B0604020202020204"/>
                <a:ea typeface="+mn-ea"/>
                <a:cs typeface="+mn-cs"/>
              </a:rPr>
              <a:t>HE, </a:t>
            </a:r>
            <a:r>
              <a:rPr lang="en-NZ" sz="1200" b="0" i="1" kern="1200" dirty="0">
                <a:solidFill>
                  <a:schemeClr val="tx1"/>
                </a:solidFill>
                <a:effectLst/>
                <a:latin typeface="+mn-lt"/>
                <a:ea typeface="+mn-ea"/>
                <a:cs typeface="+mn-cs"/>
              </a:rPr>
              <a:t>hepatic encephalopathy; IDO, indoleamine-pyrrole 2,3-dioxygenase; WT, wild type. </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Dysregulated kynurenine metabolism promotes hepatic encephalopathy via neuroinflammation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OS-045</a:t>
            </a:r>
          </a:p>
          <a:p>
            <a:endParaRPr lang="en-US" sz="1200" b="1" dirty="0">
              <a:effectLst/>
              <a:latin typeface="Arial" panose="020B0604020202020204" pitchFamily="34" charset="0"/>
              <a:cs typeface="Arial" panose="020B0604020202020204" pitchFamily="34" charset="0"/>
            </a:endParaRPr>
          </a:p>
          <a:p>
            <a:r>
              <a:rPr lang="en-NZ" sz="1200" kern="1200" dirty="0">
                <a:solidFill>
                  <a:schemeClr val="tx1"/>
                </a:solidFill>
                <a:effectLst/>
                <a:latin typeface="+mn-lt"/>
                <a:ea typeface="+mn-ea"/>
                <a:cs typeface="+mn-cs"/>
              </a:rPr>
              <a:t>Michitaka Matsuda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Shinji Kondo</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Taiji Yamazoe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Masaaki Mino</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Eiji Kakazu</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Tatsuya Kanto</a:t>
            </a:r>
            <a:r>
              <a:rPr lang="en-NZ" sz="1200" kern="1200" baseline="30000" dirty="0">
                <a:solidFill>
                  <a:schemeClr val="tx1"/>
                </a:solidFill>
                <a:effectLst/>
                <a:latin typeface="+mn-lt"/>
                <a:ea typeface="+mn-ea"/>
                <a:cs typeface="+mn-cs"/>
              </a:rPr>
              <a:t>1</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Japan Institute for Health Security, The Research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for Hepatitis and Immunology, Chiba, Japan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Dysregulated metabolites due to liver diseases are potentially neurotoxic and cause neurologic complications, including hepatic encephalopathy (HE). While </a:t>
            </a:r>
            <a:r>
              <a:rPr lang="en-NZ" sz="1200" kern="1200" dirty="0" err="1">
                <a:solidFill>
                  <a:schemeClr val="tx1"/>
                </a:solidFill>
                <a:effectLst/>
                <a:latin typeface="+mn-lt"/>
                <a:ea typeface="+mn-ea"/>
                <a:cs typeface="+mn-cs"/>
              </a:rPr>
              <a:t>hyperammonemia</a:t>
            </a:r>
            <a:r>
              <a:rPr lang="en-NZ" sz="1200" kern="1200" dirty="0">
                <a:solidFill>
                  <a:schemeClr val="tx1"/>
                </a:solidFill>
                <a:effectLst/>
                <a:latin typeface="+mn-lt"/>
                <a:ea typeface="+mn-ea"/>
                <a:cs typeface="+mn-cs"/>
              </a:rPr>
              <a:t> has been used as a biomarker of HE, currently available treatments targeting </a:t>
            </a:r>
            <a:r>
              <a:rPr lang="en-NZ" sz="1200" kern="1200" dirty="0" err="1">
                <a:solidFill>
                  <a:schemeClr val="tx1"/>
                </a:solidFill>
                <a:effectLst/>
                <a:latin typeface="+mn-lt"/>
                <a:ea typeface="+mn-ea"/>
                <a:cs typeface="+mn-cs"/>
              </a:rPr>
              <a:t>hyperammonemia</a:t>
            </a:r>
            <a:r>
              <a:rPr lang="en-NZ" sz="1200" kern="1200" dirty="0">
                <a:solidFill>
                  <a:schemeClr val="tx1"/>
                </a:solidFill>
                <a:effectLst/>
                <a:latin typeface="+mn-lt"/>
                <a:ea typeface="+mn-ea"/>
                <a:cs typeface="+mn-cs"/>
              </a:rPr>
              <a:t> are not always effective. The study aims to identify novel metabolites responsible for the development of HE.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Bile duct ligation (BDL) was performed on a C57BL/6 mouse to create the HE model. The open field test evaluated the neurobehavioral changes in the mice. The cellular dynamics of the brain during HE development were evaluated by using bulk/spatial/single-cell transcriptome analyses. The metabolic profiling of the mouse brain, liver, and blood was conducted by an LC-MS-based metabolomics approach. HE-associated metabolites, including Kynurenine, were measured in the serum of patients with liver diseases. Microglia were isolated from the mouse brain and treated with Kynurenine. IDO, an enzyme that metabolizes Tryptophan into Kynurenine, was chemically inhibited by 1-MT in vitro and in vivo.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From 6 days after BDL induction, the mice revealed abnormal </a:t>
            </a:r>
            <a:r>
              <a:rPr lang="en-NZ" sz="1200" kern="1200" dirty="0" err="1">
                <a:solidFill>
                  <a:schemeClr val="tx1"/>
                </a:solidFill>
                <a:effectLst/>
                <a:latin typeface="+mn-lt"/>
                <a:ea typeface="+mn-ea"/>
                <a:cs typeface="+mn-cs"/>
              </a:rPr>
              <a:t>behavior</a:t>
            </a:r>
            <a:r>
              <a:rPr lang="en-NZ" sz="1200" kern="1200" dirty="0">
                <a:solidFill>
                  <a:schemeClr val="tx1"/>
                </a:solidFill>
                <a:effectLst/>
                <a:latin typeface="+mn-lt"/>
                <a:ea typeface="+mn-ea"/>
                <a:cs typeface="+mn-cs"/>
              </a:rPr>
              <a:t> and upregulated the neuroinflammation-associated genes in the brain. Immune profiling revealed an increased number of pro-inflammatory macrophage populations in the brain, indicating that microglial activation is involved in the development of HE. Importantly, no </a:t>
            </a:r>
            <a:r>
              <a:rPr lang="en-NZ" sz="1200" kern="1200" dirty="0" err="1">
                <a:solidFill>
                  <a:schemeClr val="tx1"/>
                </a:solidFill>
                <a:effectLst/>
                <a:latin typeface="+mn-lt"/>
                <a:ea typeface="+mn-ea"/>
                <a:cs typeface="+mn-cs"/>
              </a:rPr>
              <a:t>hyperammonemia</a:t>
            </a:r>
            <a:r>
              <a:rPr lang="en-NZ" sz="1200" kern="1200" dirty="0">
                <a:solidFill>
                  <a:schemeClr val="tx1"/>
                </a:solidFill>
                <a:effectLst/>
                <a:latin typeface="+mn-lt"/>
                <a:ea typeface="+mn-ea"/>
                <a:cs typeface="+mn-cs"/>
              </a:rPr>
              <a:t> was observed until 14 days after BDL surgery, suggesting non-ammonia factors contributed to neuroinflammation at this early stage. Metabolomic profiling identified kynurenine as an abnormal metabolite increased in the blood, liver, and brain of the model mice. Systemic administration of Kynurenine induced neuroinflammation and abnormal </a:t>
            </a:r>
            <a:r>
              <a:rPr lang="en-NZ" sz="1200" kern="1200" dirty="0" err="1">
                <a:solidFill>
                  <a:schemeClr val="tx1"/>
                </a:solidFill>
                <a:effectLst/>
                <a:latin typeface="+mn-lt"/>
                <a:ea typeface="+mn-ea"/>
                <a:cs typeface="+mn-cs"/>
              </a:rPr>
              <a:t>behavior</a:t>
            </a:r>
            <a:r>
              <a:rPr lang="en-NZ" sz="1200" kern="1200" dirty="0">
                <a:solidFill>
                  <a:schemeClr val="tx1"/>
                </a:solidFill>
                <a:effectLst/>
                <a:latin typeface="+mn-lt"/>
                <a:ea typeface="+mn-ea"/>
                <a:cs typeface="+mn-cs"/>
              </a:rPr>
              <a:t> of the wild-type mouse. In vitro, Kynurenine treatment activated microglia isolated from wild-type mice, indicating that elevated Kynurenine induces neuroinflammation via microglial activation. In the liver of HE model mice and cirrhosis patients, IDO, an enzyme that metabolizes tryptophan into Kynurenine, was upregulated. Oral administration of 1-MT, an IDO inhibitor, decreased systemic Kynurenine levels and suppressed neuroinflammation in the HE model mouse.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The transcriptomic and metabolomic profiling of the HE model mice and patients identified kynurenine as a novel </a:t>
            </a:r>
            <a:r>
              <a:rPr lang="en-NZ" sz="1200" kern="1200" dirty="0" err="1">
                <a:solidFill>
                  <a:schemeClr val="tx1"/>
                </a:solidFill>
                <a:effectLst/>
                <a:latin typeface="+mn-lt"/>
                <a:ea typeface="+mn-ea"/>
                <a:cs typeface="+mn-cs"/>
              </a:rPr>
              <a:t>immunometabolic</a:t>
            </a:r>
            <a:r>
              <a:rPr lang="en-NZ" sz="1200" kern="1200" dirty="0">
                <a:solidFill>
                  <a:schemeClr val="tx1"/>
                </a:solidFill>
                <a:effectLst/>
                <a:latin typeface="+mn-lt"/>
                <a:ea typeface="+mn-ea"/>
                <a:cs typeface="+mn-cs"/>
              </a:rPr>
              <a:t> factor that is increased early in the development of HE. Kynurenine could be a novel biomarker and therapeutic target of HE.</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0CC015-159D-3401-D759-817D9B9D8816}"/>
              </a:ext>
            </a:extLst>
          </p:cNvPr>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34079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D8940-F667-0BFD-6282-6D2C9E59D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CE911-85D8-B756-7611-67AE9750A7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3D496B-A079-6530-A48D-81EDF1A88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9716D-74C0-E967-D046-89E8B7060AA8}"/>
              </a:ext>
            </a:extLst>
          </p:cNvPr>
          <p:cNvSpPr>
            <a:spLocks noGrp="1"/>
          </p:cNvSpPr>
          <p:nvPr>
            <p:ph type="sldNum" sz="quarter" idx="5"/>
          </p:nvPr>
        </p:nvSpPr>
        <p:spPr/>
        <p:txBody>
          <a:bodyPr/>
          <a:lstStyle/>
          <a:p>
            <a:fld id="{F872C0F0-71E7-46B6-AA6F-1D7E0E2B8B3E}" type="slidenum">
              <a:rPr lang="en-US" smtClean="0"/>
              <a:t>3</a:t>
            </a:fld>
            <a:endParaRPr lang="en-US"/>
          </a:p>
        </p:txBody>
      </p:sp>
    </p:spTree>
    <p:extLst>
      <p:ext uri="{BB962C8B-B14F-4D97-AF65-F5344CB8AC3E}">
        <p14:creationId xmlns:p14="http://schemas.microsoft.com/office/powerpoint/2010/main" val="159144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E0DCF-7B51-ACAC-E2F7-DB7FF8D99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6A011-39BE-9CDA-D535-FC962B283E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1233BB-CF65-9764-C162-204FD54635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8F8679-5CE2-2A85-DCE9-0E7C2D8AEA07}"/>
              </a:ext>
            </a:extLst>
          </p:cNvPr>
          <p:cNvSpPr>
            <a:spLocks noGrp="1"/>
          </p:cNvSpPr>
          <p:nvPr>
            <p:ph type="sldNum" sz="quarter" idx="5"/>
          </p:nvPr>
        </p:nvSpPr>
        <p:spPr/>
        <p:txBody>
          <a:bodyPr/>
          <a:lstStyle/>
          <a:p>
            <a:fld id="{F872C0F0-71E7-46B6-AA6F-1D7E0E2B8B3E}" type="slidenum">
              <a:rPr lang="en-US" smtClean="0"/>
              <a:t>4</a:t>
            </a:fld>
            <a:endParaRPr lang="en-US"/>
          </a:p>
        </p:txBody>
      </p:sp>
    </p:spTree>
    <p:extLst>
      <p:ext uri="{BB962C8B-B14F-4D97-AF65-F5344CB8AC3E}">
        <p14:creationId xmlns:p14="http://schemas.microsoft.com/office/powerpoint/2010/main" val="78682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E284-5F0A-10ED-3E88-BE4A2CC02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D1821-84A7-B266-FAD3-C9A48B2221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ED98FC-1029-F0B3-B4FF-CB8578BA3A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86E3DF-688E-B680-8331-E041216519C7}"/>
              </a:ext>
            </a:extLst>
          </p:cNvPr>
          <p:cNvSpPr>
            <a:spLocks noGrp="1"/>
          </p:cNvSpPr>
          <p:nvPr>
            <p:ph type="sldNum" sz="quarter" idx="5"/>
          </p:nvPr>
        </p:nvSpPr>
        <p:spPr/>
        <p:txBody>
          <a:bodyPr/>
          <a:lstStyle/>
          <a:p>
            <a:fld id="{F872C0F0-71E7-46B6-AA6F-1D7E0E2B8B3E}" type="slidenum">
              <a:rPr lang="en-US" smtClean="0"/>
              <a:t>5</a:t>
            </a:fld>
            <a:endParaRPr lang="en-US"/>
          </a:p>
        </p:txBody>
      </p:sp>
    </p:spTree>
    <p:extLst>
      <p:ext uri="{BB962C8B-B14F-4D97-AF65-F5344CB8AC3E}">
        <p14:creationId xmlns:p14="http://schemas.microsoft.com/office/powerpoint/2010/main" val="224905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70D13-756D-5FA1-C7E0-4D09AA0DD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2CD1A-DB0F-35F3-FC0B-2284B6B8F13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279699-C6BA-E758-955E-3F842D1D0455}"/>
              </a:ext>
            </a:extLst>
          </p:cNvPr>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Abbreviations: </a:t>
            </a:r>
            <a:r>
              <a:rPr lang="en-US" b="0" i="1" dirty="0">
                <a:latin typeface="Arial" panose="020B0604020202020204" pitchFamily="34" charset="0"/>
                <a:cs typeface="Arial" panose="020B0604020202020204" pitchFamily="34" charset="0"/>
              </a:rPr>
              <a:t>CLD, </a:t>
            </a:r>
            <a:r>
              <a:rPr lang="en-GB" sz="1200" b="0" i="1" kern="1200" dirty="0">
                <a:solidFill>
                  <a:schemeClr val="tx1"/>
                </a:solidFill>
                <a:effectLst/>
                <a:latin typeface="+mn-lt"/>
                <a:ea typeface="+mn-ea"/>
                <a:cs typeface="+mn-cs"/>
              </a:rPr>
              <a:t>chronic liver disease; </a:t>
            </a:r>
            <a:r>
              <a:rPr lang="en-US" sz="1200" b="0" i="1" kern="1200" dirty="0">
                <a:solidFill>
                  <a:schemeClr val="tx1"/>
                </a:solidFill>
                <a:effectLst/>
                <a:latin typeface="+mn-lt"/>
                <a:ea typeface="+mn-ea"/>
                <a:cs typeface="+mn-cs"/>
              </a:rPr>
              <a:t>MDM, </a:t>
            </a:r>
            <a:r>
              <a:rPr lang="en-GB" sz="1200" b="0" i="1" kern="1200" dirty="0">
                <a:solidFill>
                  <a:schemeClr val="tx1"/>
                </a:solidFill>
                <a:effectLst/>
                <a:latin typeface="+mn-lt"/>
                <a:ea typeface="+mn-ea"/>
                <a:cs typeface="+mn-cs"/>
              </a:rPr>
              <a:t>monocyte-derived macrophage; </a:t>
            </a:r>
            <a:r>
              <a:rPr lang="en-US" sz="1200" b="0" i="1" kern="1200" dirty="0">
                <a:solidFill>
                  <a:schemeClr val="tx1"/>
                </a:solidFill>
                <a:effectLst/>
                <a:latin typeface="+mn-lt"/>
                <a:ea typeface="+mn-ea"/>
                <a:cs typeface="+mn-cs"/>
              </a:rPr>
              <a:t>OLR1, oxidized low-density lipoprotein receptor 1</a:t>
            </a:r>
            <a:r>
              <a:rPr lang="en-NZ" sz="1200" b="0" i="1" kern="1200" dirty="0">
                <a:solidFill>
                  <a:schemeClr val="tx1"/>
                </a:solidFill>
                <a:effectLst/>
                <a:latin typeface="+mn-lt"/>
                <a:ea typeface="+mn-ea"/>
                <a:cs typeface="+mn-cs"/>
              </a:rPr>
              <a:t>; RNA, ribonucleic acid; RNAi, RNA interference; RNA-</a:t>
            </a:r>
            <a:r>
              <a:rPr lang="en-NZ" sz="1200" b="0" i="1" kern="1200" dirty="0" err="1">
                <a:solidFill>
                  <a:schemeClr val="tx1"/>
                </a:solidFill>
                <a:effectLst/>
                <a:latin typeface="+mn-lt"/>
                <a:ea typeface="+mn-ea"/>
                <a:cs typeface="+mn-cs"/>
              </a:rPr>
              <a:t>seq</a:t>
            </a:r>
            <a:r>
              <a:rPr lang="en-NZ" sz="1200" b="0" i="1" kern="1200" dirty="0">
                <a:solidFill>
                  <a:schemeClr val="tx1"/>
                </a:solidFill>
                <a:effectLst/>
                <a:latin typeface="+mn-lt"/>
                <a:ea typeface="+mn-ea"/>
                <a:cs typeface="+mn-cs"/>
              </a:rPr>
              <a:t>, RNA-sequencing; </a:t>
            </a:r>
            <a:r>
              <a:rPr lang="en-NZ" sz="1200" b="0" i="1" kern="1200" dirty="0" err="1">
                <a:solidFill>
                  <a:schemeClr val="tx1"/>
                </a:solidFill>
                <a:effectLst/>
                <a:latin typeface="+mn-lt"/>
                <a:ea typeface="+mn-ea"/>
                <a:cs typeface="+mn-cs"/>
              </a:rPr>
              <a:t>SAMac</a:t>
            </a:r>
            <a:r>
              <a:rPr lang="en-US" sz="1200" b="0" i="1"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scar-associated macrophage; </a:t>
            </a:r>
            <a:r>
              <a:rPr lang="en-GB" sz="1200" b="0" i="1" kern="1200" dirty="0" err="1">
                <a:solidFill>
                  <a:schemeClr val="tx1"/>
                </a:solidFill>
                <a:effectLst/>
                <a:latin typeface="+mn-lt"/>
                <a:ea typeface="+mn-ea"/>
                <a:cs typeface="+mn-cs"/>
              </a:rPr>
              <a:t>scRNA-seq</a:t>
            </a:r>
            <a:r>
              <a:rPr lang="en-GB" sz="1200" b="0" i="1" kern="1200" dirty="0">
                <a:solidFill>
                  <a:schemeClr val="tx1"/>
                </a:solidFill>
                <a:effectLst/>
                <a:latin typeface="+mn-lt"/>
                <a:ea typeface="+mn-ea"/>
                <a:cs typeface="+mn-cs"/>
              </a:rPr>
              <a:t>, </a:t>
            </a:r>
            <a:r>
              <a:rPr lang="en-NZ" sz="1200" b="0" i="1" kern="1200" dirty="0">
                <a:solidFill>
                  <a:schemeClr val="tx1"/>
                </a:solidFill>
                <a:effectLst/>
                <a:latin typeface="+mn-lt"/>
                <a:ea typeface="+mn-ea"/>
                <a:cs typeface="+mn-cs"/>
              </a:rPr>
              <a:t>single‐cell RNA sequencing; TREM2</a:t>
            </a:r>
            <a:r>
              <a:rPr lang="en-NZ" sz="1200" b="0" i="1" kern="1200" baseline="30000" dirty="0">
                <a:solidFill>
                  <a:schemeClr val="tx1"/>
                </a:solidFill>
                <a:effectLst/>
                <a:latin typeface="+mn-lt"/>
                <a:ea typeface="+mn-ea"/>
                <a:cs typeface="+mn-cs"/>
              </a:rPr>
              <a:t>+</a:t>
            </a:r>
            <a:r>
              <a:rPr lang="en-NZ" sz="1200" b="0" i="1" kern="1200" dirty="0">
                <a:solidFill>
                  <a:schemeClr val="tx1"/>
                </a:solidFill>
                <a:effectLst/>
                <a:latin typeface="+mn-lt"/>
                <a:ea typeface="+mn-ea"/>
                <a:cs typeface="+mn-cs"/>
              </a:rPr>
              <a:t>CD9</a:t>
            </a:r>
            <a:r>
              <a:rPr lang="en-NZ" sz="1200" b="0" i="1" kern="1200" baseline="30000" dirty="0">
                <a:solidFill>
                  <a:schemeClr val="tx1"/>
                </a:solidFill>
                <a:effectLst/>
                <a:latin typeface="+mn-lt"/>
                <a:ea typeface="+mn-ea"/>
                <a:cs typeface="+mn-cs"/>
              </a:rPr>
              <a:t>+</a:t>
            </a:r>
            <a:r>
              <a:rPr lang="en-NZ" sz="1200" b="0" i="1" kern="1200" dirty="0">
                <a:solidFill>
                  <a:schemeClr val="tx1"/>
                </a:solidFill>
                <a:effectLst/>
                <a:latin typeface="+mn-lt"/>
                <a:ea typeface="+mn-ea"/>
                <a:cs typeface="+mn-cs"/>
              </a:rPr>
              <a:t>, triggering receptor expressed on myeloid cells 2</a:t>
            </a:r>
            <a:r>
              <a:rPr lang="en-NZ" sz="1200" b="0" i="1" kern="1200" baseline="30000" dirty="0">
                <a:solidFill>
                  <a:schemeClr val="tx1"/>
                </a:solidFill>
                <a:effectLst/>
                <a:latin typeface="+mn-lt"/>
                <a:ea typeface="+mn-ea"/>
                <a:cs typeface="+mn-cs"/>
              </a:rPr>
              <a:t>+</a:t>
            </a:r>
            <a:r>
              <a:rPr lang="en-NZ" sz="1200" b="0" i="1" kern="1200" dirty="0">
                <a:solidFill>
                  <a:schemeClr val="tx1"/>
                </a:solidFill>
                <a:effectLst/>
                <a:latin typeface="+mn-lt"/>
                <a:ea typeface="+mn-ea"/>
                <a:cs typeface="+mn-cs"/>
              </a:rPr>
              <a:t> cluster of differentiation 9</a:t>
            </a:r>
            <a:r>
              <a:rPr lang="en-NZ" sz="1200" b="0" i="1" kern="1200" baseline="30000" dirty="0">
                <a:solidFill>
                  <a:schemeClr val="tx1"/>
                </a:solidFill>
                <a:effectLst/>
                <a:latin typeface="+mn-lt"/>
                <a:ea typeface="+mn-ea"/>
                <a:cs typeface="+mn-cs"/>
              </a:rPr>
              <a:t>+</a:t>
            </a:r>
            <a:r>
              <a:rPr lang="en-NZ" sz="1200" b="0" i="1" kern="1200" baseline="0" dirty="0">
                <a:solidFill>
                  <a:schemeClr val="tx1"/>
                </a:solidFill>
                <a:effectLst/>
                <a:latin typeface="+mn-lt"/>
                <a:ea typeface="+mn-ea"/>
                <a:cs typeface="+mn-cs"/>
              </a:rPr>
              <a:t>.</a:t>
            </a:r>
            <a:endParaRPr lang="en-US" b="0" i="1" baseline="30000"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NZ" b="1" dirty="0">
                <a:effectLst/>
                <a:latin typeface="Arial" panose="020B0604020202020204" pitchFamily="34" charset="0"/>
                <a:ea typeface="Times New Roman" panose="02020603050405020304" pitchFamily="18" charset="0"/>
                <a:cs typeface="Arial" panose="020B0604020202020204" pitchFamily="34" charset="0"/>
              </a:rPr>
              <a:t>OS-004-YI</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US" sz="1200" b="1" kern="1200" dirty="0" err="1">
                <a:solidFill>
                  <a:schemeClr val="tx1"/>
                </a:solidFill>
                <a:effectLst/>
                <a:latin typeface="+mn-lt"/>
                <a:ea typeface="+mn-ea"/>
                <a:cs typeface="+mn-cs"/>
              </a:rPr>
              <a:t>Multiomic</a:t>
            </a:r>
            <a:r>
              <a:rPr lang="en-US" sz="1200" b="1" kern="1200" dirty="0">
                <a:solidFill>
                  <a:schemeClr val="tx1"/>
                </a:solidFill>
                <a:effectLst/>
                <a:latin typeface="+mn-lt"/>
                <a:ea typeface="+mn-ea"/>
                <a:cs typeface="+mn-cs"/>
              </a:rPr>
              <a:t> analysis identifies macrophage </a:t>
            </a:r>
            <a:r>
              <a:rPr lang="en-US" sz="1200" b="1" kern="1200" dirty="0" err="1">
                <a:solidFill>
                  <a:schemeClr val="tx1"/>
                </a:solidFill>
                <a:effectLst/>
                <a:latin typeface="+mn-lt"/>
                <a:ea typeface="+mn-ea"/>
                <a:cs typeface="+mn-cs"/>
              </a:rPr>
              <a:t>oxidised</a:t>
            </a:r>
            <a:r>
              <a:rPr lang="en-US" sz="1200" b="1" kern="1200" dirty="0">
                <a:solidFill>
                  <a:schemeClr val="tx1"/>
                </a:solidFill>
                <a:effectLst/>
                <a:latin typeface="+mn-lt"/>
                <a:ea typeface="+mn-ea"/>
                <a:cs typeface="+mn-cs"/>
              </a:rPr>
              <a:t> LDL receptor 1 (OLR1) as a novel antifibrotic therapeutic target across multiple </a:t>
            </a:r>
            <a:r>
              <a:rPr lang="en-US" sz="1200" b="1" kern="1200" dirty="0" err="1">
                <a:solidFill>
                  <a:schemeClr val="tx1"/>
                </a:solidFill>
                <a:effectLst/>
                <a:latin typeface="+mn-lt"/>
                <a:ea typeface="+mn-ea"/>
                <a:cs typeface="+mn-cs"/>
              </a:rPr>
              <a:t>aetiologies</a:t>
            </a:r>
            <a:r>
              <a:rPr lang="en-US" sz="1200" b="1" kern="1200" dirty="0">
                <a:solidFill>
                  <a:schemeClr val="tx1"/>
                </a:solidFill>
                <a:effectLst/>
                <a:latin typeface="+mn-lt"/>
                <a:ea typeface="+mn-ea"/>
                <a:cs typeface="+mn-cs"/>
              </a:rPr>
              <a:t> of human chronic liver disease</a:t>
            </a:r>
            <a:endParaRPr lang="en-NZ" sz="1200" kern="1200" dirty="0">
              <a:solidFill>
                <a:schemeClr val="tx1"/>
              </a:solidFill>
              <a:effectLst/>
              <a:latin typeface="+mn-lt"/>
              <a:ea typeface="+mn-ea"/>
              <a:cs typeface="+mn-cs"/>
            </a:endParaRPr>
          </a:p>
          <a:p>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US" sz="1200" u="sng" kern="1200" dirty="0">
                <a:solidFill>
                  <a:schemeClr val="tx1"/>
                </a:solidFill>
                <a:effectLst/>
                <a:latin typeface="+mn-lt"/>
                <a:ea typeface="+mn-ea"/>
                <a:cs typeface="+mn-cs"/>
              </a:rPr>
              <a:t>Fabio Colella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Kexin Kong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dirty="0"/>
              <a:t>Eleni Papachristoforou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Jacky Tam</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Juliet Luft</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Gosia Grzelka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Pak Qiu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Timothy Kendall</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Jonathan Fallowfield</a:t>
            </a:r>
            <a:r>
              <a:rPr lang="en-US" sz="1200" kern="1200" baseline="30000" dirty="0">
                <a:solidFill>
                  <a:schemeClr val="tx1"/>
                </a:solidFill>
                <a:effectLst/>
                <a:latin typeface="+mn-lt"/>
                <a:ea typeface="+mn-ea"/>
                <a:cs typeface="+mn-cs"/>
              </a:rPr>
              <a:t>1 2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Yingxin</a:t>
            </a:r>
            <a:r>
              <a:rPr lang="en-US" sz="1200" kern="1200" dirty="0">
                <a:solidFill>
                  <a:schemeClr val="tx1"/>
                </a:solidFill>
                <a:effectLst/>
                <a:latin typeface="+mn-lt"/>
                <a:ea typeface="+mn-ea"/>
                <a:cs typeface="+mn-cs"/>
              </a:rPr>
              <a:t> Liang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Volker Lauschke</a:t>
            </a:r>
            <a:r>
              <a:rPr lang="en-US" sz="1200" kern="1200" baseline="30000" dirty="0">
                <a:solidFill>
                  <a:schemeClr val="tx1"/>
                </a:solidFill>
                <a:effectLst/>
                <a:latin typeface="+mn-lt"/>
                <a:ea typeface="+mn-ea"/>
                <a:cs typeface="+mn-cs"/>
              </a:rPr>
              <a:t>3 4 5 6</a:t>
            </a:r>
            <a:r>
              <a:rPr lang="en-US" sz="1200" kern="1200" dirty="0">
                <a:solidFill>
                  <a:schemeClr val="tx1"/>
                </a:solidFill>
                <a:effectLst/>
                <a:latin typeface="+mn-lt"/>
                <a:ea typeface="+mn-ea"/>
                <a:cs typeface="+mn-cs"/>
              </a:rPr>
              <a:t>, Prakash Ramachandran</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Centre for Inflammation Research, Institute for Regeneration and Repair, University of Edinburgh, Edinburgh,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University of Edinburgh, Institute For Regeneration and Repair, Edinburgh,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Department of Physiology and Pharmacology and Center for Molecular Medicine, Karolinska </a:t>
            </a:r>
            <a:r>
              <a:rPr lang="en-US" sz="1200" i="1" kern="1200" dirty="0" err="1">
                <a:solidFill>
                  <a:schemeClr val="tx1"/>
                </a:solidFill>
                <a:effectLst/>
                <a:latin typeface="+mn-lt"/>
                <a:ea typeface="+mn-ea"/>
                <a:cs typeface="+mn-cs"/>
              </a:rPr>
              <a:t>Institutet</a:t>
            </a:r>
            <a:r>
              <a:rPr lang="en-US" sz="1200" i="1" kern="1200" dirty="0">
                <a:solidFill>
                  <a:schemeClr val="tx1"/>
                </a:solidFill>
                <a:effectLst/>
                <a:latin typeface="+mn-lt"/>
                <a:ea typeface="+mn-ea"/>
                <a:cs typeface="+mn-cs"/>
              </a:rPr>
              <a:t> and University Hospital, Stockholm, Sweden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Dr. Margarete Fischer-Bosch Institute of Clinical Pharmacology, Stuttgart, Germany</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University of Tübingen, Tübingen, Germany</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Department of Pharmacy, the Second </a:t>
            </a:r>
            <a:r>
              <a:rPr lang="en-US" sz="1200" i="1" kern="1200" dirty="0" err="1">
                <a:solidFill>
                  <a:schemeClr val="tx1"/>
                </a:solidFill>
                <a:effectLst/>
                <a:latin typeface="+mn-lt"/>
                <a:ea typeface="+mn-ea"/>
                <a:cs typeface="+mn-cs"/>
              </a:rPr>
              <a:t>Xiangya</a:t>
            </a:r>
            <a:r>
              <a:rPr lang="en-US" sz="1200" i="1" kern="1200" dirty="0">
                <a:solidFill>
                  <a:schemeClr val="tx1"/>
                </a:solidFill>
                <a:effectLst/>
                <a:latin typeface="+mn-lt"/>
                <a:ea typeface="+mn-ea"/>
                <a:cs typeface="+mn-cs"/>
              </a:rPr>
              <a:t> Hospital, Central South University, Changsha, China</a:t>
            </a:r>
            <a:endParaRPr lang="en-NZ" sz="1200" kern="1200" dirty="0">
              <a:solidFill>
                <a:schemeClr val="tx1"/>
              </a:solidFill>
              <a:effectLst/>
              <a:latin typeface="+mn-lt"/>
              <a:ea typeface="+mn-ea"/>
              <a:cs typeface="+mn-cs"/>
            </a:endParaRPr>
          </a:p>
          <a:p>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Regardless of cause, chronic liver disease (CLD) is characterised by progressive fibrosis which can drive poor clinical outcomes. Monocyte-derived macrophages (MDMs) play a central role in both the progression and resolution of liver fibrosis and represent a promising target for antifibrotic therapies. Recent work has identified TREM2</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CD9</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MDMs, termed scar-associated macrophages (), as the key human MDM population regulating fibrosis. However, it remains unknown how to specifically target  to inhibit their pro-inflammatory pro-fibrotic properties across different causes of CLD.</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Human liver single-cell RNA-sequencing (</a:t>
            </a:r>
            <a:r>
              <a:rPr lang="en-GB" sz="1200" kern="1200" dirty="0" err="1">
                <a:solidFill>
                  <a:schemeClr val="tx1"/>
                </a:solidFill>
                <a:effectLst/>
                <a:latin typeface="+mn-lt"/>
                <a:ea typeface="+mn-ea"/>
                <a:cs typeface="+mn-cs"/>
              </a:rPr>
              <a:t>scRNAseq</a:t>
            </a:r>
            <a:r>
              <a:rPr lang="en-GB" sz="1200" kern="1200" dirty="0">
                <a:solidFill>
                  <a:schemeClr val="tx1"/>
                </a:solidFill>
                <a:effectLst/>
                <a:latin typeface="+mn-lt"/>
                <a:ea typeface="+mn-ea"/>
                <a:cs typeface="+mn-cs"/>
              </a:rPr>
              <a:t>) data from 77 patients (42 healthy, 35 CLD) were analysed. Human liver spatial proteomics was performed using a 34-plex antibody panel on the </a:t>
            </a:r>
            <a:r>
              <a:rPr lang="en-GB" sz="1200" kern="1200" dirty="0" err="1">
                <a:solidFill>
                  <a:schemeClr val="tx1"/>
                </a:solidFill>
                <a:effectLst/>
                <a:latin typeface="+mn-lt"/>
                <a:ea typeface="+mn-ea"/>
                <a:cs typeface="+mn-cs"/>
              </a:rPr>
              <a:t>PhenoCycler</a:t>
            </a:r>
            <a:r>
              <a:rPr lang="en-GB" sz="1200" kern="1200" dirty="0">
                <a:solidFill>
                  <a:schemeClr val="tx1"/>
                </a:solidFill>
                <a:effectLst/>
                <a:latin typeface="+mn-lt"/>
                <a:ea typeface="+mn-ea"/>
                <a:cs typeface="+mn-cs"/>
              </a:rPr>
              <a:t>-Fusion. Deconvolution of liver bulk RNA-</a:t>
            </a:r>
            <a:r>
              <a:rPr lang="en-GB" sz="1200" kern="1200" dirty="0" err="1">
                <a:solidFill>
                  <a:schemeClr val="tx1"/>
                </a:solidFill>
                <a:effectLst/>
                <a:latin typeface="+mn-lt"/>
                <a:ea typeface="+mn-ea"/>
                <a:cs typeface="+mn-cs"/>
              </a:rPr>
              <a:t>seq</a:t>
            </a:r>
            <a:r>
              <a:rPr lang="en-GB" sz="1200" kern="1200" dirty="0">
                <a:solidFill>
                  <a:schemeClr val="tx1"/>
                </a:solidFill>
                <a:effectLst/>
                <a:latin typeface="+mn-lt"/>
                <a:ea typeface="+mn-ea"/>
                <a:cs typeface="+mn-cs"/>
              </a:rPr>
              <a:t> data from different CLD </a:t>
            </a:r>
            <a:r>
              <a:rPr lang="en-NZ" sz="1200" b="0" i="0" kern="1200" dirty="0">
                <a:solidFill>
                  <a:schemeClr val="tx1"/>
                </a:solidFill>
                <a:effectLst/>
                <a:latin typeface="+mn-lt"/>
                <a:ea typeface="+mn-ea"/>
                <a:cs typeface="+mn-cs"/>
              </a:rPr>
              <a:t>aetiologies</a:t>
            </a:r>
            <a:r>
              <a:rPr lang="en-GB" sz="1200" kern="1200" dirty="0">
                <a:solidFill>
                  <a:schemeClr val="tx1"/>
                </a:solidFill>
                <a:effectLst/>
                <a:latin typeface="+mn-lt"/>
                <a:ea typeface="+mn-ea"/>
                <a:cs typeface="+mn-cs"/>
              </a:rPr>
              <a:t> and stages was carried out using </a:t>
            </a:r>
            <a:r>
              <a:rPr lang="en-GB" sz="1200" kern="1200" dirty="0" err="1">
                <a:solidFill>
                  <a:schemeClr val="tx1"/>
                </a:solidFill>
                <a:effectLst/>
                <a:latin typeface="+mn-lt"/>
                <a:ea typeface="+mn-ea"/>
                <a:cs typeface="+mn-cs"/>
              </a:rPr>
              <a:t>BayesPrism</a:t>
            </a:r>
            <a:r>
              <a:rPr lang="en-GB" sz="1200" kern="1200" dirty="0">
                <a:solidFill>
                  <a:schemeClr val="tx1"/>
                </a:solidFill>
                <a:effectLst/>
                <a:latin typeface="+mn-lt"/>
                <a:ea typeface="+mn-ea"/>
                <a:cs typeface="+mn-cs"/>
              </a:rPr>
              <a:t>. Mouse CLD was induced by chronic CCl4 or bile duct ligation (BDL). OLR1 modulation was performed on human cells using RNA interference or antibody blockade via MEDI6570.</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err="1">
                <a:solidFill>
                  <a:schemeClr val="tx1"/>
                </a:solidFill>
                <a:effectLst/>
                <a:latin typeface="+mn-lt"/>
                <a:ea typeface="+mn-ea"/>
                <a:cs typeface="+mn-cs"/>
              </a:rPr>
              <a:t>ScRNAseq</a:t>
            </a:r>
            <a:r>
              <a:rPr lang="en-GB" sz="1200" kern="1200" dirty="0">
                <a:solidFill>
                  <a:schemeClr val="tx1"/>
                </a:solidFill>
                <a:effectLst/>
                <a:latin typeface="+mn-lt"/>
                <a:ea typeface="+mn-ea"/>
                <a:cs typeface="+mn-cs"/>
              </a:rPr>
              <a:t> identified a distinct CLD-enriched cluster of OLR1</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with a pro-inflammatory pro-fibrotic gene expression profile. Spatial proteomics confirmed expansion of OLR1</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in CLD which mapped to areas of fibrosis. Bulk RNA-</a:t>
            </a:r>
            <a:r>
              <a:rPr lang="en-GB" sz="1200" kern="1200" dirty="0" err="1">
                <a:solidFill>
                  <a:schemeClr val="tx1"/>
                </a:solidFill>
                <a:effectLst/>
                <a:latin typeface="+mn-lt"/>
                <a:ea typeface="+mn-ea"/>
                <a:cs typeface="+mn-cs"/>
              </a:rPr>
              <a:t>seq</a:t>
            </a:r>
            <a:r>
              <a:rPr lang="en-GB" sz="1200" kern="1200" dirty="0">
                <a:solidFill>
                  <a:schemeClr val="tx1"/>
                </a:solidFill>
                <a:effectLst/>
                <a:latin typeface="+mn-lt"/>
                <a:ea typeface="+mn-ea"/>
                <a:cs typeface="+mn-cs"/>
              </a:rPr>
              <a:t> data demonstrated a significant upregulation of OLR1 and expansion of OLR1</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with histological fibrosis stage across MASLD, ALD, PSC and PBC patients. Expansion of OLR1</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was further confirmed in the CCl</a:t>
            </a:r>
            <a:r>
              <a:rPr lang="en-GB" sz="1200" kern="1200" baseline="-25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and BDL models of CLD. In primary human MDMs, </a:t>
            </a:r>
            <a:r>
              <a:rPr lang="en-GB" sz="1200" i="1" kern="1200" dirty="0">
                <a:solidFill>
                  <a:schemeClr val="tx1"/>
                </a:solidFill>
                <a:effectLst/>
                <a:latin typeface="+mn-lt"/>
                <a:ea typeface="+mn-ea"/>
                <a:cs typeface="+mn-cs"/>
              </a:rPr>
              <a:t>OLR1</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IL1B</a:t>
            </a:r>
            <a:r>
              <a:rPr lang="en-GB" sz="1200" kern="1200" dirty="0">
                <a:solidFill>
                  <a:schemeClr val="tx1"/>
                </a:solidFill>
                <a:effectLst/>
                <a:latin typeface="+mn-lt"/>
                <a:ea typeface="+mn-ea"/>
                <a:cs typeface="+mn-cs"/>
              </a:rPr>
              <a:t> expression showed a strong positive correlation across 67 stimulation conditions, suggesting a pro-inflammatory role. Functionally, silencing of OLR1 reduced </a:t>
            </a:r>
            <a:r>
              <a:rPr lang="en-GB" sz="1200" i="1" kern="1200" dirty="0">
                <a:solidFill>
                  <a:schemeClr val="tx1"/>
                </a:solidFill>
                <a:effectLst/>
                <a:latin typeface="+mn-lt"/>
                <a:ea typeface="+mn-ea"/>
                <a:cs typeface="+mn-cs"/>
              </a:rPr>
              <a:t>IL1B</a:t>
            </a:r>
            <a:r>
              <a:rPr lang="en-GB" sz="1200" kern="1200" dirty="0">
                <a:solidFill>
                  <a:schemeClr val="tx1"/>
                </a:solidFill>
                <a:effectLst/>
                <a:latin typeface="+mn-lt"/>
                <a:ea typeface="+mn-ea"/>
                <a:cs typeface="+mn-cs"/>
              </a:rPr>
              <a:t> expression in both THP-1 and primary human MDMs. Co-culture assays demonstrated that OLR1 silencing or blockade in MDMs reduced </a:t>
            </a:r>
            <a:r>
              <a:rPr lang="en-GB" sz="1200" i="1" kern="1200" dirty="0">
                <a:solidFill>
                  <a:schemeClr val="tx1"/>
                </a:solidFill>
                <a:effectLst/>
                <a:latin typeface="+mn-lt"/>
                <a:ea typeface="+mn-ea"/>
                <a:cs typeface="+mn-cs"/>
              </a:rPr>
              <a:t>COL1A1</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COL3A1</a:t>
            </a:r>
            <a:r>
              <a:rPr lang="en-GB" sz="1200" kern="1200" dirty="0">
                <a:solidFill>
                  <a:schemeClr val="tx1"/>
                </a:solidFill>
                <a:effectLst/>
                <a:latin typeface="+mn-lt"/>
                <a:ea typeface="+mn-ea"/>
                <a:cs typeface="+mn-cs"/>
              </a:rPr>
              <a:t> expression in hepatic stellate cells. Furthermore, OLR1 silencing in multilineage human liver spheroids significantly attenuated fibrillar collagen gene and protein expression.</a:t>
            </a:r>
            <a:br>
              <a:rPr lang="en-US" sz="1200" kern="1200" dirty="0">
                <a:solidFill>
                  <a:schemeClr val="tx1"/>
                </a:solidFill>
                <a:effectLst/>
                <a:latin typeface="+mn-lt"/>
                <a:ea typeface="+mn-ea"/>
                <a:cs typeface="+mn-cs"/>
              </a:rPr>
            </a:b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These data identify OLR1 as a regulator of  phenotype in CLD and highlight the potential of OLR1 blockade as a novel anti-inflammatory antifibrotic therapy. Crucially, OLR1</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s accumulate across multiple </a:t>
            </a:r>
            <a:r>
              <a:rPr lang="en-NZ" sz="1200" b="0" i="0" kern="1200" dirty="0">
                <a:solidFill>
                  <a:schemeClr val="tx1"/>
                </a:solidFill>
                <a:effectLst/>
                <a:latin typeface="+mn-lt"/>
                <a:ea typeface="+mn-ea"/>
                <a:cs typeface="+mn-cs"/>
              </a:rPr>
              <a:t>aetiologies</a:t>
            </a:r>
            <a:r>
              <a:rPr lang="en-GB" sz="1200" kern="1200" dirty="0">
                <a:solidFill>
                  <a:schemeClr val="tx1"/>
                </a:solidFill>
                <a:effectLst/>
                <a:latin typeface="+mn-lt"/>
                <a:ea typeface="+mn-ea"/>
                <a:cs typeface="+mn-cs"/>
              </a:rPr>
              <a:t> of CLD, suggesting that targeting OLR1 could have broad applicability to CLD patients.</a:t>
            </a:r>
            <a:r>
              <a:rPr lang="en-NZ"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7060FC0-A886-106B-EF86-AF78293C1EB0}"/>
              </a:ext>
            </a:extLst>
          </p:cNvPr>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82407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E014-75F9-2226-7C93-9CF196D4B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BC2-49C5-0DF8-7104-5695B6A1E2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2A848A-7D37-87E4-DAAB-AC9247768848}"/>
              </a:ext>
            </a:extLst>
          </p:cNvPr>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Abbreviations: </a:t>
            </a:r>
            <a:r>
              <a:rPr lang="en-US" b="0" i="1" dirty="0">
                <a:latin typeface="Arial" panose="020B0604020202020204" pitchFamily="34" charset="0"/>
                <a:cs typeface="Arial" panose="020B0604020202020204" pitchFamily="34" charset="0"/>
              </a:rPr>
              <a:t>ALD, </a:t>
            </a:r>
            <a:r>
              <a:rPr lang="en-GB" b="0" i="1" dirty="0">
                <a:latin typeface="Arial" panose="020B0604020202020204" pitchFamily="34" charset="0"/>
                <a:cs typeface="Arial" panose="020B0604020202020204" pitchFamily="34" charset="0"/>
              </a:rPr>
              <a:t>alcohol-associated liver disease</a:t>
            </a:r>
            <a:r>
              <a:rPr lang="en-NZ" sz="1200" b="0" i="1" kern="1200" dirty="0">
                <a:solidFill>
                  <a:schemeClr val="tx1"/>
                </a:solidFill>
                <a:effectLst/>
                <a:latin typeface="+mn-lt"/>
                <a:ea typeface="+mn-ea"/>
                <a:cs typeface="+mn-cs"/>
              </a:rPr>
              <a:t>; </a:t>
            </a:r>
            <a:r>
              <a:rPr lang="en-US" b="0" i="1" dirty="0">
                <a:latin typeface="Arial" panose="020B0604020202020204" pitchFamily="34" charset="0"/>
                <a:cs typeface="Arial" panose="020B0604020202020204" pitchFamily="34" charset="0"/>
              </a:rPr>
              <a:t>CLD, </a:t>
            </a:r>
            <a:r>
              <a:rPr lang="en-GB" sz="1200" b="0" i="1" kern="1200" dirty="0">
                <a:solidFill>
                  <a:schemeClr val="tx1"/>
                </a:solidFill>
                <a:effectLst/>
                <a:latin typeface="+mn-lt"/>
                <a:ea typeface="+mn-ea"/>
                <a:cs typeface="+mn-cs"/>
              </a:rPr>
              <a:t>chronic liver disease; </a:t>
            </a:r>
            <a:r>
              <a:rPr lang="en-US" sz="1200" b="0" i="1" kern="1200" dirty="0">
                <a:solidFill>
                  <a:schemeClr val="tx1"/>
                </a:solidFill>
                <a:effectLst/>
                <a:latin typeface="+mn-lt"/>
                <a:ea typeface="+mn-ea"/>
                <a:cs typeface="+mn-cs"/>
              </a:rPr>
              <a:t>MASLD, metabolic dysfunction-associated steatotic liver disease; MDM, </a:t>
            </a:r>
            <a:r>
              <a:rPr lang="en-GB" sz="1200" b="0" i="1" kern="1200" dirty="0">
                <a:solidFill>
                  <a:schemeClr val="tx1"/>
                </a:solidFill>
                <a:effectLst/>
                <a:latin typeface="+mn-lt"/>
                <a:ea typeface="+mn-ea"/>
                <a:cs typeface="+mn-cs"/>
              </a:rPr>
              <a:t>monocyte-derived macrophage; </a:t>
            </a:r>
            <a:r>
              <a:rPr lang="en-US" sz="1200" b="0" i="1" kern="1200" dirty="0">
                <a:solidFill>
                  <a:schemeClr val="tx1"/>
                </a:solidFill>
                <a:effectLst/>
                <a:latin typeface="+mn-lt"/>
                <a:ea typeface="+mn-ea"/>
                <a:cs typeface="+mn-cs"/>
              </a:rPr>
              <a:t>OLR1, oxidized low-density lipoprotein receptor 1; PBC, </a:t>
            </a:r>
            <a:r>
              <a:rPr lang="en-NZ" sz="1200" b="0" i="1" kern="1200" dirty="0">
                <a:solidFill>
                  <a:schemeClr val="tx1"/>
                </a:solidFill>
                <a:effectLst/>
                <a:latin typeface="+mn-lt"/>
                <a:ea typeface="+mn-ea"/>
                <a:cs typeface="+mn-cs"/>
              </a:rPr>
              <a:t>primary biliary cholangitis; </a:t>
            </a:r>
            <a:r>
              <a:rPr lang="en-US" sz="1200" b="0" i="1" kern="1200" dirty="0">
                <a:solidFill>
                  <a:schemeClr val="tx1"/>
                </a:solidFill>
                <a:effectLst/>
                <a:latin typeface="+mn-lt"/>
                <a:ea typeface="+mn-ea"/>
                <a:cs typeface="+mn-cs"/>
              </a:rPr>
              <a:t>PSC, </a:t>
            </a:r>
            <a:r>
              <a:rPr lang="en-NZ" sz="1200" b="0" i="1" kern="1200" dirty="0">
                <a:solidFill>
                  <a:schemeClr val="tx1"/>
                </a:solidFill>
                <a:effectLst/>
                <a:latin typeface="+mn-lt"/>
                <a:ea typeface="+mn-ea"/>
                <a:cs typeface="+mn-cs"/>
              </a:rPr>
              <a:t>primary sclerosing cholangitis; </a:t>
            </a:r>
            <a:r>
              <a:rPr lang="en-NZ" sz="1200" b="0" i="1" kern="1200" dirty="0" err="1">
                <a:solidFill>
                  <a:schemeClr val="tx1"/>
                </a:solidFill>
                <a:effectLst/>
                <a:latin typeface="+mn-lt"/>
                <a:ea typeface="+mn-ea"/>
                <a:cs typeface="+mn-cs"/>
              </a:rPr>
              <a:t>SAMac</a:t>
            </a:r>
            <a:r>
              <a:rPr lang="en-US" sz="1200" b="0" i="1"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scar-associated macrophage</a:t>
            </a:r>
            <a:r>
              <a:rPr lang="en-NZ" sz="1200" b="0" i="1" kern="1200" dirty="0">
                <a:solidFill>
                  <a:schemeClr val="tx1"/>
                </a:solidFill>
                <a:effectLst/>
                <a:highlight>
                  <a:srgbClr val="00FF00"/>
                </a:highlight>
                <a:latin typeface="+mn-lt"/>
                <a:ea typeface="+mn-ea"/>
                <a:cs typeface="+mn-cs"/>
              </a:rPr>
              <a:t>; THP-1, Tohoku Hospital Pediatrics-1. </a:t>
            </a:r>
            <a:endParaRPr lang="en-US" b="0" i="1" dirty="0">
              <a:highlight>
                <a:srgbClr val="00FF00"/>
              </a:highlight>
              <a:latin typeface="Arial" panose="020B0604020202020204" pitchFamily="34" charset="0"/>
              <a:cs typeface="Arial" panose="020B0604020202020204" pitchFamily="34" charset="0"/>
            </a:endParaRPr>
          </a:p>
          <a:p>
            <a:endParaRPr lang="en-NZ" b="1" dirty="0">
              <a:effectLst/>
              <a:highlight>
                <a:srgbClr val="00FF00"/>
              </a:highlight>
              <a:latin typeface="Arial" panose="020B0604020202020204" pitchFamily="34" charset="0"/>
              <a:ea typeface="Times New Roman" panose="02020603050405020304" pitchFamily="18" charset="0"/>
              <a:cs typeface="Arial" panose="020B0604020202020204" pitchFamily="34" charset="0"/>
            </a:endParaRPr>
          </a:p>
          <a:p>
            <a:r>
              <a:rPr lang="en-NZ" b="1"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OS-004-YI</a:t>
            </a:r>
            <a:endParaRPr lang="en-NZ" dirty="0">
              <a:effectLst/>
              <a:highlight>
                <a:srgbClr val="00FF00"/>
              </a:highlight>
              <a:latin typeface="Arial" panose="020B0604020202020204" pitchFamily="34" charset="0"/>
              <a:ea typeface="Times New Roman" panose="02020603050405020304" pitchFamily="18" charset="0"/>
              <a:cs typeface="Arial" panose="020B0604020202020204" pitchFamily="34" charset="0"/>
            </a:endParaRPr>
          </a:p>
          <a:p>
            <a:r>
              <a:rPr lang="en-US" b="1"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 </a:t>
            </a:r>
            <a:endParaRPr lang="en-NZ" dirty="0">
              <a:effectLst/>
              <a:highlight>
                <a:srgbClr val="00FF00"/>
              </a:highlight>
              <a:latin typeface="Arial" panose="020B0604020202020204" pitchFamily="34" charset="0"/>
              <a:ea typeface="Times New Roman" panose="02020603050405020304" pitchFamily="18" charset="0"/>
              <a:cs typeface="Arial" panose="020B0604020202020204" pitchFamily="34" charset="0"/>
            </a:endParaRPr>
          </a:p>
          <a:p>
            <a:r>
              <a:rPr lang="en-US" sz="1200" b="1" kern="1200" dirty="0" err="1">
                <a:solidFill>
                  <a:schemeClr val="tx1"/>
                </a:solidFill>
                <a:effectLst/>
                <a:highlight>
                  <a:srgbClr val="00FF00"/>
                </a:highlight>
                <a:latin typeface="+mn-lt"/>
                <a:ea typeface="+mn-ea"/>
                <a:cs typeface="+mn-cs"/>
              </a:rPr>
              <a:t>Multiomic</a:t>
            </a:r>
            <a:r>
              <a:rPr lang="en-US" sz="1200" b="1" kern="1200" dirty="0">
                <a:solidFill>
                  <a:schemeClr val="tx1"/>
                </a:solidFill>
                <a:effectLst/>
                <a:highlight>
                  <a:srgbClr val="00FF00"/>
                </a:highlight>
                <a:latin typeface="+mn-lt"/>
                <a:ea typeface="+mn-ea"/>
                <a:cs typeface="+mn-cs"/>
              </a:rPr>
              <a:t> analysis identifies macrophage </a:t>
            </a:r>
            <a:r>
              <a:rPr lang="en-US" sz="1200" b="1" kern="1200" dirty="0" err="1">
                <a:solidFill>
                  <a:schemeClr val="tx1"/>
                </a:solidFill>
                <a:effectLst/>
                <a:highlight>
                  <a:srgbClr val="00FF00"/>
                </a:highlight>
                <a:latin typeface="+mn-lt"/>
                <a:ea typeface="+mn-ea"/>
                <a:cs typeface="+mn-cs"/>
              </a:rPr>
              <a:t>oxidised</a:t>
            </a:r>
            <a:r>
              <a:rPr lang="en-US" sz="1200" b="1" kern="1200" dirty="0">
                <a:solidFill>
                  <a:schemeClr val="tx1"/>
                </a:solidFill>
                <a:effectLst/>
                <a:highlight>
                  <a:srgbClr val="00FF00"/>
                </a:highlight>
                <a:latin typeface="+mn-lt"/>
                <a:ea typeface="+mn-ea"/>
                <a:cs typeface="+mn-cs"/>
              </a:rPr>
              <a:t> LDL receptor 1 (OLR1) as a novel antifibrotic therapeutic target across multiple </a:t>
            </a:r>
            <a:r>
              <a:rPr lang="en-US" sz="1200" b="1" kern="1200" dirty="0" err="1">
                <a:solidFill>
                  <a:schemeClr val="tx1"/>
                </a:solidFill>
                <a:effectLst/>
                <a:highlight>
                  <a:srgbClr val="00FF00"/>
                </a:highlight>
                <a:latin typeface="+mn-lt"/>
                <a:ea typeface="+mn-ea"/>
                <a:cs typeface="+mn-cs"/>
              </a:rPr>
              <a:t>aetiologies</a:t>
            </a:r>
            <a:r>
              <a:rPr lang="en-US" sz="1200" b="1" kern="1200" dirty="0">
                <a:solidFill>
                  <a:schemeClr val="tx1"/>
                </a:solidFill>
                <a:effectLst/>
                <a:highlight>
                  <a:srgbClr val="00FF00"/>
                </a:highlight>
                <a:latin typeface="+mn-lt"/>
                <a:ea typeface="+mn-ea"/>
                <a:cs typeface="+mn-cs"/>
              </a:rPr>
              <a:t> of human chronic liver disease</a:t>
            </a:r>
            <a:endParaRPr lang="en-NZ" sz="1200" kern="1200" dirty="0">
              <a:solidFill>
                <a:schemeClr val="tx1"/>
              </a:solidFill>
              <a:effectLst/>
              <a:highlight>
                <a:srgbClr val="00FF00"/>
              </a:highlight>
              <a:latin typeface="+mn-lt"/>
              <a:ea typeface="+mn-ea"/>
              <a:cs typeface="+mn-cs"/>
            </a:endParaRPr>
          </a:p>
          <a:p>
            <a:r>
              <a:rPr lang="en-US" b="1"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 </a:t>
            </a:r>
            <a:endParaRPr lang="en-NZ" dirty="0">
              <a:effectLst/>
              <a:highlight>
                <a:srgbClr val="00FF00"/>
              </a:highlight>
              <a:latin typeface="Arial" panose="020B0604020202020204" pitchFamily="34" charset="0"/>
              <a:ea typeface="Times New Roman" panose="02020603050405020304" pitchFamily="18" charset="0"/>
              <a:cs typeface="Arial" panose="020B0604020202020204" pitchFamily="34" charset="0"/>
            </a:endParaRPr>
          </a:p>
          <a:p>
            <a:r>
              <a:rPr lang="en-US" sz="1200" u="sng" kern="1200" dirty="0">
                <a:solidFill>
                  <a:schemeClr val="tx1"/>
                </a:solidFill>
                <a:effectLst/>
                <a:highlight>
                  <a:srgbClr val="00FF00"/>
                </a:highlight>
                <a:latin typeface="+mn-lt"/>
                <a:ea typeface="+mn-ea"/>
                <a:cs typeface="+mn-cs"/>
              </a:rPr>
              <a:t>Fabio Colella</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Kexin Kong</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a:t>
            </a:r>
            <a:r>
              <a:rPr lang="en-US" sz="1200" dirty="0">
                <a:highlight>
                  <a:srgbClr val="00FF00"/>
                </a:highlight>
              </a:rPr>
              <a:t>Eleni Papachristoforou</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Jacky Tam</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Juliet Luft</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Gosia Grzelka</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Pak Qiu</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Timothy Kendall</a:t>
            </a:r>
            <a:r>
              <a:rPr lang="en-US" sz="1200" kern="1200" baseline="30000" dirty="0">
                <a:solidFill>
                  <a:schemeClr val="tx1"/>
                </a:solidFill>
                <a:effectLst/>
                <a:highlight>
                  <a:srgbClr val="00FF00"/>
                </a:highlight>
                <a:latin typeface="+mn-lt"/>
                <a:ea typeface="+mn-ea"/>
                <a:cs typeface="+mn-cs"/>
              </a:rPr>
              <a:t>1</a:t>
            </a:r>
            <a:r>
              <a:rPr lang="en-US" sz="1200" kern="1200" dirty="0">
                <a:solidFill>
                  <a:schemeClr val="tx1"/>
                </a:solidFill>
                <a:effectLst/>
                <a:highlight>
                  <a:srgbClr val="00FF00"/>
                </a:highlight>
                <a:latin typeface="+mn-lt"/>
                <a:ea typeface="+mn-ea"/>
                <a:cs typeface="+mn-cs"/>
              </a:rPr>
              <a:t>, Jonathan Fallowfield</a:t>
            </a:r>
            <a:r>
              <a:rPr lang="en-US" sz="1200" kern="1200" baseline="30000" dirty="0">
                <a:solidFill>
                  <a:schemeClr val="tx1"/>
                </a:solidFill>
                <a:effectLst/>
                <a:highlight>
                  <a:srgbClr val="00FF00"/>
                </a:highlight>
                <a:latin typeface="+mn-lt"/>
                <a:ea typeface="+mn-ea"/>
                <a:cs typeface="+mn-cs"/>
              </a:rPr>
              <a:t>1 2</a:t>
            </a:r>
            <a:r>
              <a:rPr lang="en-US" sz="1200" kern="1200" dirty="0">
                <a:solidFill>
                  <a:schemeClr val="tx1"/>
                </a:solidFill>
                <a:effectLst/>
                <a:highlight>
                  <a:srgbClr val="00FF00"/>
                </a:highlight>
                <a:latin typeface="+mn-lt"/>
                <a:ea typeface="+mn-ea"/>
                <a:cs typeface="+mn-cs"/>
              </a:rPr>
              <a:t>, </a:t>
            </a:r>
            <a:r>
              <a:rPr lang="en-US" sz="1200" kern="1200" dirty="0" err="1">
                <a:solidFill>
                  <a:schemeClr val="tx1"/>
                </a:solidFill>
                <a:effectLst/>
                <a:highlight>
                  <a:srgbClr val="00FF00"/>
                </a:highlight>
                <a:latin typeface="+mn-lt"/>
                <a:ea typeface="+mn-ea"/>
                <a:cs typeface="+mn-cs"/>
              </a:rPr>
              <a:t>Yingxin</a:t>
            </a:r>
            <a:r>
              <a:rPr lang="en-US" sz="1200" kern="1200" dirty="0">
                <a:solidFill>
                  <a:schemeClr val="tx1"/>
                </a:solidFill>
                <a:effectLst/>
                <a:highlight>
                  <a:srgbClr val="00FF00"/>
                </a:highlight>
                <a:latin typeface="+mn-lt"/>
                <a:ea typeface="+mn-ea"/>
                <a:cs typeface="+mn-cs"/>
              </a:rPr>
              <a:t> Liang</a:t>
            </a:r>
            <a:r>
              <a:rPr lang="en-US" sz="1200" kern="1200" baseline="30000" dirty="0">
                <a:solidFill>
                  <a:schemeClr val="tx1"/>
                </a:solidFill>
                <a:effectLst/>
                <a:highlight>
                  <a:srgbClr val="00FF00"/>
                </a:highlight>
                <a:latin typeface="+mn-lt"/>
                <a:ea typeface="+mn-ea"/>
                <a:cs typeface="+mn-cs"/>
              </a:rPr>
              <a:t>3</a:t>
            </a:r>
            <a:r>
              <a:rPr lang="en-US" sz="1200" kern="1200" dirty="0">
                <a:solidFill>
                  <a:schemeClr val="tx1"/>
                </a:solidFill>
                <a:effectLst/>
                <a:highlight>
                  <a:srgbClr val="00FF00"/>
                </a:highlight>
                <a:latin typeface="+mn-lt"/>
                <a:ea typeface="+mn-ea"/>
                <a:cs typeface="+mn-cs"/>
              </a:rPr>
              <a:t>, Volker Lauschke</a:t>
            </a:r>
            <a:r>
              <a:rPr lang="en-US" sz="1200" kern="1200" baseline="30000" dirty="0">
                <a:solidFill>
                  <a:schemeClr val="tx1"/>
                </a:solidFill>
                <a:effectLst/>
                <a:highlight>
                  <a:srgbClr val="00FF00"/>
                </a:highlight>
                <a:latin typeface="+mn-lt"/>
                <a:ea typeface="+mn-ea"/>
                <a:cs typeface="+mn-cs"/>
              </a:rPr>
              <a:t>3 4 5 6</a:t>
            </a:r>
            <a:r>
              <a:rPr lang="en-US" sz="1200" kern="1200" dirty="0">
                <a:solidFill>
                  <a:schemeClr val="tx1"/>
                </a:solidFill>
                <a:effectLst/>
                <a:highlight>
                  <a:srgbClr val="00FF00"/>
                </a:highlight>
                <a:latin typeface="+mn-lt"/>
                <a:ea typeface="+mn-ea"/>
                <a:cs typeface="+mn-cs"/>
              </a:rPr>
              <a:t>, Prakash Ramachandran</a:t>
            </a:r>
            <a:r>
              <a:rPr lang="en-US" sz="1200" kern="1200" baseline="30000" dirty="0">
                <a:solidFill>
                  <a:schemeClr val="tx1"/>
                </a:solidFill>
                <a:effectLst/>
                <a:highlight>
                  <a:srgbClr val="00FF00"/>
                </a:highlight>
                <a:latin typeface="+mn-lt"/>
                <a:ea typeface="+mn-ea"/>
                <a:cs typeface="+mn-cs"/>
              </a:rPr>
              <a:t>1</a:t>
            </a:r>
            <a:endParaRPr lang="en-NZ" sz="1200" kern="1200" dirty="0">
              <a:solidFill>
                <a:schemeClr val="tx1"/>
              </a:solidFill>
              <a:effectLst/>
              <a:highlight>
                <a:srgbClr val="00FF00"/>
              </a:highlight>
              <a:latin typeface="+mn-lt"/>
              <a:ea typeface="+mn-ea"/>
              <a:cs typeface="+mn-cs"/>
            </a:endParaRPr>
          </a:p>
          <a:p>
            <a:r>
              <a:rPr lang="en-US" sz="1200" i="1" kern="1200" baseline="30000" dirty="0">
                <a:solidFill>
                  <a:schemeClr val="tx1"/>
                </a:solidFill>
                <a:effectLst/>
                <a:highlight>
                  <a:srgbClr val="00FF00"/>
                </a:highlight>
                <a:latin typeface="+mn-lt"/>
                <a:ea typeface="+mn-ea"/>
                <a:cs typeface="+mn-cs"/>
              </a:rPr>
              <a:t>1</a:t>
            </a:r>
            <a:r>
              <a:rPr lang="en-US" sz="1200" i="1" kern="1200" dirty="0">
                <a:solidFill>
                  <a:schemeClr val="tx1"/>
                </a:solidFill>
                <a:effectLst/>
                <a:highlight>
                  <a:srgbClr val="00FF00"/>
                </a:highlight>
                <a:latin typeface="+mn-lt"/>
                <a:ea typeface="+mn-ea"/>
                <a:cs typeface="+mn-cs"/>
              </a:rPr>
              <a:t>Centre for Inflammation Research, Institute for Regeneration and Repair, University of Edinburgh, Edinburgh, United Kingdom</a:t>
            </a:r>
            <a:r>
              <a:rPr lang="en-GB" sz="1200" kern="1200" dirty="0">
                <a:solidFill>
                  <a:schemeClr val="tx1"/>
                </a:solidFill>
                <a:effectLst/>
                <a:highlight>
                  <a:srgbClr val="00FF00"/>
                </a:highlight>
                <a:latin typeface="+mn-lt"/>
                <a:ea typeface="+mn-ea"/>
                <a:cs typeface="+mn-cs"/>
              </a:rPr>
              <a:t>, </a:t>
            </a:r>
            <a:r>
              <a:rPr lang="en-US" sz="1200" i="1" kern="1200" baseline="30000" dirty="0">
                <a:solidFill>
                  <a:schemeClr val="tx1"/>
                </a:solidFill>
                <a:effectLst/>
                <a:highlight>
                  <a:srgbClr val="00FF00"/>
                </a:highlight>
                <a:latin typeface="+mn-lt"/>
                <a:ea typeface="+mn-ea"/>
                <a:cs typeface="+mn-cs"/>
              </a:rPr>
              <a:t>2</a:t>
            </a:r>
            <a:r>
              <a:rPr lang="en-US" sz="1200" i="1" kern="1200" dirty="0">
                <a:solidFill>
                  <a:schemeClr val="tx1"/>
                </a:solidFill>
                <a:effectLst/>
                <a:highlight>
                  <a:srgbClr val="00FF00"/>
                </a:highlight>
                <a:latin typeface="+mn-lt"/>
                <a:ea typeface="+mn-ea"/>
                <a:cs typeface="+mn-cs"/>
              </a:rPr>
              <a:t>University of Edinburgh, Institute For Regeneration and Repair, Edinburgh, United Kingdom</a:t>
            </a:r>
            <a:r>
              <a:rPr lang="en-GB" sz="1200" kern="1200" dirty="0">
                <a:solidFill>
                  <a:schemeClr val="tx1"/>
                </a:solidFill>
                <a:effectLst/>
                <a:highlight>
                  <a:srgbClr val="00FF00"/>
                </a:highlight>
                <a:latin typeface="+mn-lt"/>
                <a:ea typeface="+mn-ea"/>
                <a:cs typeface="+mn-cs"/>
              </a:rPr>
              <a:t>, </a:t>
            </a:r>
            <a:r>
              <a:rPr lang="en-US" sz="1200" i="1" kern="1200" baseline="30000" dirty="0">
                <a:solidFill>
                  <a:schemeClr val="tx1"/>
                </a:solidFill>
                <a:effectLst/>
                <a:highlight>
                  <a:srgbClr val="00FF00"/>
                </a:highlight>
                <a:latin typeface="+mn-lt"/>
                <a:ea typeface="+mn-ea"/>
                <a:cs typeface="+mn-cs"/>
              </a:rPr>
              <a:t>3</a:t>
            </a:r>
            <a:r>
              <a:rPr lang="en-US" sz="1200" i="1" kern="1200" dirty="0">
                <a:solidFill>
                  <a:schemeClr val="tx1"/>
                </a:solidFill>
                <a:effectLst/>
                <a:highlight>
                  <a:srgbClr val="00FF00"/>
                </a:highlight>
                <a:latin typeface="+mn-lt"/>
                <a:ea typeface="+mn-ea"/>
                <a:cs typeface="+mn-cs"/>
              </a:rPr>
              <a:t>Department of Physiology and Pharmacology and Center for Molecular Medicine, Karolinska </a:t>
            </a:r>
            <a:r>
              <a:rPr lang="en-US" sz="1200" i="1" kern="1200" dirty="0" err="1">
                <a:solidFill>
                  <a:schemeClr val="tx1"/>
                </a:solidFill>
                <a:effectLst/>
                <a:highlight>
                  <a:srgbClr val="00FF00"/>
                </a:highlight>
                <a:latin typeface="+mn-lt"/>
                <a:ea typeface="+mn-ea"/>
                <a:cs typeface="+mn-cs"/>
              </a:rPr>
              <a:t>Institutet</a:t>
            </a:r>
            <a:r>
              <a:rPr lang="en-US" sz="1200" i="1" kern="1200" dirty="0">
                <a:solidFill>
                  <a:schemeClr val="tx1"/>
                </a:solidFill>
                <a:effectLst/>
                <a:highlight>
                  <a:srgbClr val="00FF00"/>
                </a:highlight>
                <a:latin typeface="+mn-lt"/>
                <a:ea typeface="+mn-ea"/>
                <a:cs typeface="+mn-cs"/>
              </a:rPr>
              <a:t> and University Hospital, Stockholm, Sweden</a:t>
            </a:r>
            <a:r>
              <a:rPr lang="en-GB" sz="1200" kern="1200" dirty="0">
                <a:solidFill>
                  <a:schemeClr val="tx1"/>
                </a:solidFill>
                <a:effectLst/>
                <a:highlight>
                  <a:srgbClr val="00FF00"/>
                </a:highlight>
                <a:latin typeface="+mn-lt"/>
                <a:ea typeface="+mn-ea"/>
                <a:cs typeface="+mn-cs"/>
              </a:rPr>
              <a:t>, </a:t>
            </a:r>
            <a:r>
              <a:rPr lang="en-US" sz="1200" i="1" kern="1200" baseline="30000" dirty="0">
                <a:solidFill>
                  <a:schemeClr val="tx1"/>
                </a:solidFill>
                <a:effectLst/>
                <a:highlight>
                  <a:srgbClr val="00FF00"/>
                </a:highlight>
                <a:latin typeface="+mn-lt"/>
                <a:ea typeface="+mn-ea"/>
                <a:cs typeface="+mn-cs"/>
              </a:rPr>
              <a:t>4</a:t>
            </a:r>
            <a:r>
              <a:rPr lang="en-US" sz="1200" i="1" kern="1200" dirty="0">
                <a:solidFill>
                  <a:schemeClr val="tx1"/>
                </a:solidFill>
                <a:effectLst/>
                <a:highlight>
                  <a:srgbClr val="00FF00"/>
                </a:highlight>
                <a:latin typeface="+mn-lt"/>
                <a:ea typeface="+mn-ea"/>
                <a:cs typeface="+mn-cs"/>
              </a:rPr>
              <a:t>Dr. Margarete Fischer-Bosch Institute of Clinical Pharmacology, Stuttgart, Germany</a:t>
            </a:r>
            <a:r>
              <a:rPr lang="en-GB" sz="1200" kern="1200" dirty="0">
                <a:solidFill>
                  <a:schemeClr val="tx1"/>
                </a:solidFill>
                <a:effectLst/>
                <a:highlight>
                  <a:srgbClr val="00FF00"/>
                </a:highlight>
                <a:latin typeface="+mn-lt"/>
                <a:ea typeface="+mn-ea"/>
                <a:cs typeface="+mn-cs"/>
              </a:rPr>
              <a:t>, </a:t>
            </a:r>
            <a:r>
              <a:rPr lang="en-US" sz="1200" i="1" kern="1200" baseline="30000" dirty="0">
                <a:solidFill>
                  <a:schemeClr val="tx1"/>
                </a:solidFill>
                <a:effectLst/>
                <a:highlight>
                  <a:srgbClr val="00FF00"/>
                </a:highlight>
                <a:latin typeface="+mn-lt"/>
                <a:ea typeface="+mn-ea"/>
                <a:cs typeface="+mn-cs"/>
              </a:rPr>
              <a:t>5</a:t>
            </a:r>
            <a:r>
              <a:rPr lang="en-US" sz="1200" i="1" kern="1200" dirty="0">
                <a:solidFill>
                  <a:schemeClr val="tx1"/>
                </a:solidFill>
                <a:effectLst/>
                <a:highlight>
                  <a:srgbClr val="00FF00"/>
                </a:highlight>
                <a:latin typeface="+mn-lt"/>
                <a:ea typeface="+mn-ea"/>
                <a:cs typeface="+mn-cs"/>
              </a:rPr>
              <a:t>University of Tübingen, Tübingen, Germany</a:t>
            </a:r>
            <a:r>
              <a:rPr lang="en-GB" sz="1200" kern="1200" dirty="0">
                <a:solidFill>
                  <a:schemeClr val="tx1"/>
                </a:solidFill>
                <a:effectLst/>
                <a:highlight>
                  <a:srgbClr val="00FF00"/>
                </a:highlight>
                <a:latin typeface="+mn-lt"/>
                <a:ea typeface="+mn-ea"/>
                <a:cs typeface="+mn-cs"/>
              </a:rPr>
              <a:t>, </a:t>
            </a:r>
            <a:r>
              <a:rPr lang="en-US" sz="1200" i="1" kern="1200" baseline="30000" dirty="0">
                <a:solidFill>
                  <a:schemeClr val="tx1"/>
                </a:solidFill>
                <a:effectLst/>
                <a:highlight>
                  <a:srgbClr val="00FF00"/>
                </a:highlight>
                <a:latin typeface="+mn-lt"/>
                <a:ea typeface="+mn-ea"/>
                <a:cs typeface="+mn-cs"/>
              </a:rPr>
              <a:t>6</a:t>
            </a:r>
            <a:r>
              <a:rPr lang="en-US" sz="1200" i="1" kern="1200" dirty="0">
                <a:solidFill>
                  <a:schemeClr val="tx1"/>
                </a:solidFill>
                <a:effectLst/>
                <a:highlight>
                  <a:srgbClr val="00FF00"/>
                </a:highlight>
                <a:latin typeface="+mn-lt"/>
                <a:ea typeface="+mn-ea"/>
                <a:cs typeface="+mn-cs"/>
              </a:rPr>
              <a:t>Department of Pharmacy, the Second </a:t>
            </a:r>
            <a:r>
              <a:rPr lang="en-US" sz="1200" i="1" kern="1200" dirty="0" err="1">
                <a:solidFill>
                  <a:schemeClr val="tx1"/>
                </a:solidFill>
                <a:effectLst/>
                <a:highlight>
                  <a:srgbClr val="00FF00"/>
                </a:highlight>
                <a:latin typeface="+mn-lt"/>
                <a:ea typeface="+mn-ea"/>
                <a:cs typeface="+mn-cs"/>
              </a:rPr>
              <a:t>Xiangya</a:t>
            </a:r>
            <a:r>
              <a:rPr lang="en-US" sz="1200" i="1" kern="1200" dirty="0">
                <a:solidFill>
                  <a:schemeClr val="tx1"/>
                </a:solidFill>
                <a:effectLst/>
                <a:highlight>
                  <a:srgbClr val="00FF00"/>
                </a:highlight>
                <a:latin typeface="+mn-lt"/>
                <a:ea typeface="+mn-ea"/>
                <a:cs typeface="+mn-cs"/>
              </a:rPr>
              <a:t> Hospital, Central South University, Changsha, China</a:t>
            </a:r>
            <a:endParaRPr lang="en-NZ" sz="1200" kern="1200" dirty="0">
              <a:solidFill>
                <a:schemeClr val="tx1"/>
              </a:solidFill>
              <a:effectLst/>
              <a:highlight>
                <a:srgbClr val="00FF00"/>
              </a:highlight>
              <a:latin typeface="+mn-lt"/>
              <a:ea typeface="+mn-ea"/>
              <a:cs typeface="+mn-cs"/>
            </a:endParaRPr>
          </a:p>
          <a:p>
            <a:r>
              <a:rPr lang="en-US"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 </a:t>
            </a:r>
            <a:endParaRPr lang="en-NZ" dirty="0">
              <a:effectLst/>
              <a:highlight>
                <a:srgbClr val="00FF00"/>
              </a:highligh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NZ" b="1" dirty="0">
                <a:effectLst/>
                <a:highlight>
                  <a:srgbClr val="00FF00"/>
                </a:highligh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highlight>
                  <a:srgbClr val="00FF00"/>
                </a:highlight>
                <a:latin typeface="+mn-lt"/>
                <a:ea typeface="+mn-ea"/>
                <a:cs typeface="+mn-cs"/>
              </a:rPr>
              <a:t>Regardless of cause, chronic liver disease (CLD) is characterised by progressive fibrosis which can drive poor clinical outcomes. Monocyte-derived macrophages (MDMs) play a central role in both the progression and resolution of liver fibrosis and represent a promising target for antifibrotic therapies. Recent work has identified TREM2</a:t>
            </a:r>
            <a:r>
              <a:rPr lang="en-GB" sz="1200" kern="1200" baseline="30000" dirty="0">
                <a:solidFill>
                  <a:schemeClr val="tx1"/>
                </a:solidFill>
                <a:effectLst/>
                <a:highlight>
                  <a:srgbClr val="00FF00"/>
                </a:highlight>
                <a:latin typeface="+mn-lt"/>
                <a:ea typeface="+mn-ea"/>
                <a:cs typeface="+mn-cs"/>
              </a:rPr>
              <a:t>+</a:t>
            </a:r>
            <a:r>
              <a:rPr lang="en-GB" sz="1200" kern="1200" dirty="0">
                <a:solidFill>
                  <a:schemeClr val="tx1"/>
                </a:solidFill>
                <a:effectLst/>
                <a:highlight>
                  <a:srgbClr val="00FF00"/>
                </a:highlight>
                <a:latin typeface="+mn-lt"/>
                <a:ea typeface="+mn-ea"/>
                <a:cs typeface="+mn-cs"/>
              </a:rPr>
              <a:t>CD9</a:t>
            </a:r>
            <a:r>
              <a:rPr lang="en-GB" sz="1200" kern="1200" baseline="30000" dirty="0">
                <a:solidFill>
                  <a:schemeClr val="tx1"/>
                </a:solidFill>
                <a:effectLst/>
                <a:highlight>
                  <a:srgbClr val="00FF00"/>
                </a:highlight>
                <a:latin typeface="+mn-lt"/>
                <a:ea typeface="+mn-ea"/>
                <a:cs typeface="+mn-cs"/>
              </a:rPr>
              <a:t>+</a:t>
            </a:r>
            <a:r>
              <a:rPr lang="en-GB" sz="1200" kern="1200" dirty="0">
                <a:solidFill>
                  <a:schemeClr val="tx1"/>
                </a:solidFill>
                <a:effectLst/>
                <a:highlight>
                  <a:srgbClr val="00FF00"/>
                </a:highlight>
                <a:latin typeface="+mn-lt"/>
                <a:ea typeface="+mn-ea"/>
                <a:cs typeface="+mn-cs"/>
              </a:rPr>
              <a:t> MDMs, termed scar-associated macrophages (), as the key human MDM population regulating fibrosis. However, it remains unknown how to specifically target  to inhibit their pro-inflammatory pro-fibrotic properties across different causes of CLD.</a:t>
            </a:r>
          </a:p>
          <a:p>
            <a:r>
              <a:rPr lang="en-NZ" b="1" dirty="0">
                <a:effectLst/>
                <a:highlight>
                  <a:srgbClr val="00FF00"/>
                </a:highlight>
                <a:latin typeface="Arial" panose="020B0604020202020204" pitchFamily="34" charset="0"/>
                <a:ea typeface="Calibri" panose="020F0502020204030204" pitchFamily="34" charset="0"/>
                <a:cs typeface="Arial" panose="020B0604020202020204" pitchFamily="34" charset="0"/>
              </a:rPr>
              <a:t>Method:</a:t>
            </a:r>
            <a:r>
              <a:rPr lang="en-NZ" dirty="0">
                <a:effectLst/>
                <a:highlight>
                  <a:srgbClr val="00FF00"/>
                </a:highligh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highlight>
                  <a:srgbClr val="00FF00"/>
                </a:highlight>
                <a:latin typeface="+mn-lt"/>
                <a:ea typeface="+mn-ea"/>
                <a:cs typeface="+mn-cs"/>
              </a:rPr>
              <a:t>Human liver single-cell RNA-sequencing (</a:t>
            </a:r>
            <a:r>
              <a:rPr lang="en-GB" sz="1200" kern="1200" dirty="0" err="1">
                <a:solidFill>
                  <a:schemeClr val="tx1"/>
                </a:solidFill>
                <a:effectLst/>
                <a:highlight>
                  <a:srgbClr val="00FF00"/>
                </a:highlight>
                <a:latin typeface="+mn-lt"/>
                <a:ea typeface="+mn-ea"/>
                <a:cs typeface="+mn-cs"/>
              </a:rPr>
              <a:t>scRNAseq</a:t>
            </a:r>
            <a:r>
              <a:rPr lang="en-GB" sz="1200" kern="1200" dirty="0">
                <a:solidFill>
                  <a:schemeClr val="tx1"/>
                </a:solidFill>
                <a:effectLst/>
                <a:highlight>
                  <a:srgbClr val="00FF00"/>
                </a:highlight>
                <a:latin typeface="+mn-lt"/>
                <a:ea typeface="+mn-ea"/>
                <a:cs typeface="+mn-cs"/>
              </a:rPr>
              <a:t>) data from 77 patients (42 healthy, 35 CLD) were analysed. Human liver spatial proteomics was performed using a 34-plex antibody panel on the </a:t>
            </a:r>
            <a:r>
              <a:rPr lang="en-GB" sz="1200" kern="1200" dirty="0" err="1">
                <a:solidFill>
                  <a:schemeClr val="tx1"/>
                </a:solidFill>
                <a:effectLst/>
                <a:highlight>
                  <a:srgbClr val="00FF00"/>
                </a:highlight>
                <a:latin typeface="+mn-lt"/>
                <a:ea typeface="+mn-ea"/>
                <a:cs typeface="+mn-cs"/>
              </a:rPr>
              <a:t>PhenoCycler</a:t>
            </a:r>
            <a:r>
              <a:rPr lang="en-GB" sz="1200" kern="1200" dirty="0">
                <a:solidFill>
                  <a:schemeClr val="tx1"/>
                </a:solidFill>
                <a:effectLst/>
                <a:highlight>
                  <a:srgbClr val="00FF00"/>
                </a:highlight>
                <a:latin typeface="+mn-lt"/>
                <a:ea typeface="+mn-ea"/>
                <a:cs typeface="+mn-cs"/>
              </a:rPr>
              <a:t>-Fusion. Deconvolution of liver bulk RNA-</a:t>
            </a:r>
            <a:r>
              <a:rPr lang="en-GB" sz="1200" kern="1200" dirty="0" err="1">
                <a:solidFill>
                  <a:schemeClr val="tx1"/>
                </a:solidFill>
                <a:effectLst/>
                <a:highlight>
                  <a:srgbClr val="00FF00"/>
                </a:highlight>
                <a:latin typeface="+mn-lt"/>
                <a:ea typeface="+mn-ea"/>
                <a:cs typeface="+mn-cs"/>
              </a:rPr>
              <a:t>seq</a:t>
            </a:r>
            <a:r>
              <a:rPr lang="en-GB" sz="1200" kern="1200" dirty="0">
                <a:solidFill>
                  <a:schemeClr val="tx1"/>
                </a:solidFill>
                <a:effectLst/>
                <a:highlight>
                  <a:srgbClr val="00FF00"/>
                </a:highlight>
                <a:latin typeface="+mn-lt"/>
                <a:ea typeface="+mn-ea"/>
                <a:cs typeface="+mn-cs"/>
              </a:rPr>
              <a:t> data from different CLD </a:t>
            </a:r>
            <a:r>
              <a:rPr lang="en-NZ" sz="1200" b="0" i="0" kern="1200" dirty="0">
                <a:solidFill>
                  <a:schemeClr val="tx1"/>
                </a:solidFill>
                <a:effectLst/>
                <a:highlight>
                  <a:srgbClr val="00FF00"/>
                </a:highlight>
                <a:latin typeface="+mn-lt"/>
                <a:ea typeface="+mn-ea"/>
                <a:cs typeface="+mn-cs"/>
              </a:rPr>
              <a:t>aetiologies</a:t>
            </a:r>
            <a:r>
              <a:rPr lang="en-GB" sz="1200" kern="1200" dirty="0">
                <a:solidFill>
                  <a:schemeClr val="tx1"/>
                </a:solidFill>
                <a:effectLst/>
                <a:highlight>
                  <a:srgbClr val="00FF00"/>
                </a:highlight>
                <a:latin typeface="+mn-lt"/>
                <a:ea typeface="+mn-ea"/>
                <a:cs typeface="+mn-cs"/>
              </a:rPr>
              <a:t> and stages was carried out using </a:t>
            </a:r>
            <a:r>
              <a:rPr lang="en-GB" sz="1200" kern="1200" dirty="0" err="1">
                <a:solidFill>
                  <a:schemeClr val="tx1"/>
                </a:solidFill>
                <a:effectLst/>
                <a:highlight>
                  <a:srgbClr val="00FF00"/>
                </a:highlight>
                <a:latin typeface="+mn-lt"/>
                <a:ea typeface="+mn-ea"/>
                <a:cs typeface="+mn-cs"/>
              </a:rPr>
              <a:t>BayesPrism</a:t>
            </a:r>
            <a:r>
              <a:rPr lang="en-GB" sz="1200" kern="1200" dirty="0">
                <a:solidFill>
                  <a:schemeClr val="tx1"/>
                </a:solidFill>
                <a:effectLst/>
                <a:highlight>
                  <a:srgbClr val="00FF00"/>
                </a:highlight>
                <a:latin typeface="+mn-lt"/>
                <a:ea typeface="+mn-ea"/>
                <a:cs typeface="+mn-cs"/>
              </a:rPr>
              <a:t>. Mouse CLD was induced by chronic CCl4 or bile duct ligation (BDL). OLR1 modulation was performed on human cells using RNA interference or antibody blockade via MEDI6570.</a:t>
            </a:r>
            <a:endParaRPr lang="en-NZ" sz="1200" kern="1200" dirty="0">
              <a:solidFill>
                <a:schemeClr val="tx1"/>
              </a:solidFill>
              <a:effectLst/>
              <a:highlight>
                <a:srgbClr val="00FF00"/>
              </a:highlight>
              <a:latin typeface="+mn-lt"/>
              <a:ea typeface="+mn-ea"/>
              <a:cs typeface="+mn-cs"/>
            </a:endParaRPr>
          </a:p>
          <a:p>
            <a:r>
              <a:rPr lang="en-NZ" b="1" dirty="0">
                <a:effectLst/>
                <a:highlight>
                  <a:srgbClr val="00FF00"/>
                </a:highlight>
                <a:latin typeface="Arial" panose="020B0604020202020204" pitchFamily="34" charset="0"/>
                <a:ea typeface="Calibri" panose="020F0502020204030204" pitchFamily="34" charset="0"/>
                <a:cs typeface="Arial" panose="020B0604020202020204" pitchFamily="34" charset="0"/>
              </a:rPr>
              <a:t>Results:</a:t>
            </a:r>
            <a:r>
              <a:rPr lang="en-NZ" dirty="0">
                <a:effectLst/>
                <a:highlight>
                  <a:srgbClr val="00FF00"/>
                </a:highlight>
                <a:latin typeface="Arial" panose="020B0604020202020204" pitchFamily="34" charset="0"/>
                <a:ea typeface="Calibri" panose="020F0502020204030204" pitchFamily="34" charset="0"/>
                <a:cs typeface="Arial" panose="020B0604020202020204" pitchFamily="34" charset="0"/>
              </a:rPr>
              <a:t> </a:t>
            </a:r>
            <a:r>
              <a:rPr lang="en-GB" sz="1200" kern="1200" dirty="0" err="1">
                <a:solidFill>
                  <a:schemeClr val="tx1"/>
                </a:solidFill>
                <a:effectLst/>
                <a:highlight>
                  <a:srgbClr val="00FF00"/>
                </a:highlight>
                <a:latin typeface="+mn-lt"/>
                <a:ea typeface="+mn-ea"/>
                <a:cs typeface="+mn-cs"/>
              </a:rPr>
              <a:t>ScRNAseq</a:t>
            </a:r>
            <a:r>
              <a:rPr lang="en-GB" sz="1200" kern="1200" dirty="0">
                <a:solidFill>
                  <a:schemeClr val="tx1"/>
                </a:solidFill>
                <a:effectLst/>
                <a:highlight>
                  <a:srgbClr val="00FF00"/>
                </a:highlight>
                <a:latin typeface="+mn-lt"/>
                <a:ea typeface="+mn-ea"/>
                <a:cs typeface="+mn-cs"/>
              </a:rPr>
              <a:t> identified a distinct CLD-enriched cluster of OLR1</a:t>
            </a:r>
            <a:r>
              <a:rPr lang="en-GB" sz="1200" kern="1200" baseline="30000" dirty="0">
                <a:solidFill>
                  <a:schemeClr val="tx1"/>
                </a:solidFill>
                <a:effectLst/>
                <a:highlight>
                  <a:srgbClr val="00FF00"/>
                </a:highlight>
                <a:latin typeface="+mn-lt"/>
                <a:ea typeface="+mn-ea"/>
                <a:cs typeface="+mn-cs"/>
              </a:rPr>
              <a:t>+</a:t>
            </a:r>
            <a:r>
              <a:rPr lang="en-GB" sz="1200" kern="1200" dirty="0">
                <a:solidFill>
                  <a:schemeClr val="tx1"/>
                </a:solidFill>
                <a:effectLst/>
                <a:highlight>
                  <a:srgbClr val="00FF00"/>
                </a:highlight>
                <a:latin typeface="+mn-lt"/>
                <a:ea typeface="+mn-ea"/>
                <a:cs typeface="+mn-cs"/>
              </a:rPr>
              <a:t>  with a pro-inflammatory pro-fibrotic gene expression profile. Spatial proteomics confirmed expansion of OLR1</a:t>
            </a:r>
            <a:r>
              <a:rPr lang="en-GB" sz="1200" kern="1200" baseline="30000" dirty="0">
                <a:solidFill>
                  <a:schemeClr val="tx1"/>
                </a:solidFill>
                <a:effectLst/>
                <a:highlight>
                  <a:srgbClr val="00FF00"/>
                </a:highlight>
                <a:latin typeface="+mn-lt"/>
                <a:ea typeface="+mn-ea"/>
                <a:cs typeface="+mn-cs"/>
              </a:rPr>
              <a:t>+</a:t>
            </a:r>
            <a:r>
              <a:rPr lang="en-GB" sz="1200" kern="1200" dirty="0">
                <a:solidFill>
                  <a:schemeClr val="tx1"/>
                </a:solidFill>
                <a:effectLst/>
                <a:highlight>
                  <a:srgbClr val="00FF00"/>
                </a:highlight>
                <a:latin typeface="+mn-lt"/>
                <a:ea typeface="+mn-ea"/>
                <a:cs typeface="+mn-cs"/>
              </a:rPr>
              <a:t>  in CLD which mapped to areas of fibrosis. Bulk RNA-</a:t>
            </a:r>
            <a:r>
              <a:rPr lang="en-GB" sz="1200" kern="1200" dirty="0" err="1">
                <a:solidFill>
                  <a:schemeClr val="tx1"/>
                </a:solidFill>
                <a:effectLst/>
                <a:highlight>
                  <a:srgbClr val="00FF00"/>
                </a:highlight>
                <a:latin typeface="+mn-lt"/>
                <a:ea typeface="+mn-ea"/>
                <a:cs typeface="+mn-cs"/>
              </a:rPr>
              <a:t>seq</a:t>
            </a:r>
            <a:r>
              <a:rPr lang="en-GB" sz="1200" kern="1200" dirty="0">
                <a:solidFill>
                  <a:schemeClr val="tx1"/>
                </a:solidFill>
                <a:effectLst/>
                <a:highlight>
                  <a:srgbClr val="00FF00"/>
                </a:highlight>
                <a:latin typeface="+mn-lt"/>
                <a:ea typeface="+mn-ea"/>
                <a:cs typeface="+mn-cs"/>
              </a:rPr>
              <a:t> data demonstrated a significant upregulation of OLR1 and expansion of OLR1</a:t>
            </a:r>
            <a:r>
              <a:rPr lang="en-GB" sz="1200" kern="1200" baseline="30000" dirty="0">
                <a:solidFill>
                  <a:schemeClr val="tx1"/>
                </a:solidFill>
                <a:effectLst/>
                <a:highlight>
                  <a:srgbClr val="00FF00"/>
                </a:highlight>
                <a:latin typeface="+mn-lt"/>
                <a:ea typeface="+mn-ea"/>
                <a:cs typeface="+mn-cs"/>
              </a:rPr>
              <a:t>+</a:t>
            </a:r>
            <a:r>
              <a:rPr lang="en-GB" sz="1200" kern="1200" dirty="0">
                <a:solidFill>
                  <a:schemeClr val="tx1"/>
                </a:solidFill>
                <a:effectLst/>
                <a:highlight>
                  <a:srgbClr val="00FF00"/>
                </a:highlight>
                <a:latin typeface="+mn-lt"/>
                <a:ea typeface="+mn-ea"/>
                <a:cs typeface="+mn-cs"/>
              </a:rPr>
              <a:t>  with histological fibrosis stage across MASLD, ALD, PSC and PBC patients. Expansion of OLR1</a:t>
            </a:r>
            <a:r>
              <a:rPr lang="en-GB" sz="1200" kern="1200" baseline="30000" dirty="0">
                <a:solidFill>
                  <a:schemeClr val="tx1"/>
                </a:solidFill>
                <a:effectLst/>
                <a:highlight>
                  <a:srgbClr val="00FF00"/>
                </a:highlight>
                <a:latin typeface="+mn-lt"/>
                <a:ea typeface="+mn-ea"/>
                <a:cs typeface="+mn-cs"/>
              </a:rPr>
              <a:t>+</a:t>
            </a:r>
            <a:r>
              <a:rPr lang="en-GB" sz="1200" kern="1200" dirty="0">
                <a:solidFill>
                  <a:schemeClr val="tx1"/>
                </a:solidFill>
                <a:effectLst/>
                <a:highlight>
                  <a:srgbClr val="00FF00"/>
                </a:highlight>
                <a:latin typeface="+mn-lt"/>
                <a:ea typeface="+mn-ea"/>
                <a:cs typeface="+mn-cs"/>
              </a:rPr>
              <a:t>  was further confirmed in the CCl</a:t>
            </a:r>
            <a:r>
              <a:rPr lang="en-GB" sz="1200" kern="1200" baseline="-25000" dirty="0">
                <a:solidFill>
                  <a:schemeClr val="tx1"/>
                </a:solidFill>
                <a:effectLst/>
                <a:highlight>
                  <a:srgbClr val="00FF00"/>
                </a:highlight>
                <a:latin typeface="+mn-lt"/>
                <a:ea typeface="+mn-ea"/>
                <a:cs typeface="+mn-cs"/>
              </a:rPr>
              <a:t>4</a:t>
            </a:r>
            <a:r>
              <a:rPr lang="en-GB" sz="1200" kern="1200" dirty="0">
                <a:solidFill>
                  <a:schemeClr val="tx1"/>
                </a:solidFill>
                <a:effectLst/>
                <a:highlight>
                  <a:srgbClr val="00FF00"/>
                </a:highlight>
                <a:latin typeface="+mn-lt"/>
                <a:ea typeface="+mn-ea"/>
                <a:cs typeface="+mn-cs"/>
              </a:rPr>
              <a:t> and BDL models of CLD. In primary human MDMs, </a:t>
            </a:r>
            <a:r>
              <a:rPr lang="en-GB" sz="1200" i="1" kern="1200" dirty="0">
                <a:solidFill>
                  <a:schemeClr val="tx1"/>
                </a:solidFill>
                <a:effectLst/>
                <a:highlight>
                  <a:srgbClr val="00FF00"/>
                </a:highlight>
                <a:latin typeface="+mn-lt"/>
                <a:ea typeface="+mn-ea"/>
                <a:cs typeface="+mn-cs"/>
              </a:rPr>
              <a:t>OLR1</a:t>
            </a:r>
            <a:r>
              <a:rPr lang="en-GB" sz="1200" kern="1200" dirty="0">
                <a:solidFill>
                  <a:schemeClr val="tx1"/>
                </a:solidFill>
                <a:effectLst/>
                <a:highlight>
                  <a:srgbClr val="00FF00"/>
                </a:highlight>
                <a:latin typeface="+mn-lt"/>
                <a:ea typeface="+mn-ea"/>
                <a:cs typeface="+mn-cs"/>
              </a:rPr>
              <a:t> and </a:t>
            </a:r>
            <a:r>
              <a:rPr lang="en-GB" sz="1200" i="1" kern="1200" dirty="0">
                <a:solidFill>
                  <a:schemeClr val="tx1"/>
                </a:solidFill>
                <a:effectLst/>
                <a:highlight>
                  <a:srgbClr val="00FF00"/>
                </a:highlight>
                <a:latin typeface="+mn-lt"/>
                <a:ea typeface="+mn-ea"/>
                <a:cs typeface="+mn-cs"/>
              </a:rPr>
              <a:t>IL1B</a:t>
            </a:r>
            <a:r>
              <a:rPr lang="en-GB" sz="1200" kern="1200" dirty="0">
                <a:solidFill>
                  <a:schemeClr val="tx1"/>
                </a:solidFill>
                <a:effectLst/>
                <a:highlight>
                  <a:srgbClr val="00FF00"/>
                </a:highlight>
                <a:latin typeface="+mn-lt"/>
                <a:ea typeface="+mn-ea"/>
                <a:cs typeface="+mn-cs"/>
              </a:rPr>
              <a:t> expression showed a strong positive correlation across 67 stimulation conditions, suggesting a pro-inflammatory role. Functionally, silencing of OLR1 reduced </a:t>
            </a:r>
            <a:r>
              <a:rPr lang="en-GB" sz="1200" i="1" kern="1200" dirty="0">
                <a:solidFill>
                  <a:schemeClr val="tx1"/>
                </a:solidFill>
                <a:effectLst/>
                <a:highlight>
                  <a:srgbClr val="00FF00"/>
                </a:highlight>
                <a:latin typeface="+mn-lt"/>
                <a:ea typeface="+mn-ea"/>
                <a:cs typeface="+mn-cs"/>
              </a:rPr>
              <a:t>IL1B</a:t>
            </a:r>
            <a:r>
              <a:rPr lang="en-GB" sz="1200" kern="1200" dirty="0">
                <a:solidFill>
                  <a:schemeClr val="tx1"/>
                </a:solidFill>
                <a:effectLst/>
                <a:highlight>
                  <a:srgbClr val="00FF00"/>
                </a:highlight>
                <a:latin typeface="+mn-lt"/>
                <a:ea typeface="+mn-ea"/>
                <a:cs typeface="+mn-cs"/>
              </a:rPr>
              <a:t> expression in both THP-1 and primary human MDMs. Co-culture assays demonstrated that OLR1 silencing or blockade in MDMs reduced </a:t>
            </a:r>
            <a:r>
              <a:rPr lang="en-GB" sz="1200" i="1" kern="1200" dirty="0">
                <a:solidFill>
                  <a:schemeClr val="tx1"/>
                </a:solidFill>
                <a:effectLst/>
                <a:highlight>
                  <a:srgbClr val="00FF00"/>
                </a:highlight>
                <a:latin typeface="+mn-lt"/>
                <a:ea typeface="+mn-ea"/>
                <a:cs typeface="+mn-cs"/>
              </a:rPr>
              <a:t>COL1A1</a:t>
            </a:r>
            <a:r>
              <a:rPr lang="en-GB" sz="1200" kern="1200" dirty="0">
                <a:solidFill>
                  <a:schemeClr val="tx1"/>
                </a:solidFill>
                <a:effectLst/>
                <a:highlight>
                  <a:srgbClr val="00FF00"/>
                </a:highlight>
                <a:latin typeface="+mn-lt"/>
                <a:ea typeface="+mn-ea"/>
                <a:cs typeface="+mn-cs"/>
              </a:rPr>
              <a:t> and </a:t>
            </a:r>
            <a:r>
              <a:rPr lang="en-GB" sz="1200" i="1" kern="1200" dirty="0">
                <a:solidFill>
                  <a:schemeClr val="tx1"/>
                </a:solidFill>
                <a:effectLst/>
                <a:highlight>
                  <a:srgbClr val="00FF00"/>
                </a:highlight>
                <a:latin typeface="+mn-lt"/>
                <a:ea typeface="+mn-ea"/>
                <a:cs typeface="+mn-cs"/>
              </a:rPr>
              <a:t>COL3A1</a:t>
            </a:r>
            <a:r>
              <a:rPr lang="en-GB" sz="1200" kern="1200" dirty="0">
                <a:solidFill>
                  <a:schemeClr val="tx1"/>
                </a:solidFill>
                <a:effectLst/>
                <a:highlight>
                  <a:srgbClr val="00FF00"/>
                </a:highlight>
                <a:latin typeface="+mn-lt"/>
                <a:ea typeface="+mn-ea"/>
                <a:cs typeface="+mn-cs"/>
              </a:rPr>
              <a:t> expression in hepatic stellate cells. Furthermore, OLR1 silencing in multilineage human liver spheroids significantly attenuated fibrillar collagen gene and protein expression.</a:t>
            </a:r>
            <a:br>
              <a:rPr lang="en-US" sz="1200" kern="1200" dirty="0">
                <a:solidFill>
                  <a:schemeClr val="tx1"/>
                </a:solidFill>
                <a:effectLst/>
                <a:highlight>
                  <a:srgbClr val="00FF00"/>
                </a:highlight>
                <a:latin typeface="+mn-lt"/>
                <a:ea typeface="+mn-ea"/>
                <a:cs typeface="+mn-cs"/>
              </a:rPr>
            </a:br>
            <a:r>
              <a:rPr lang="en-NZ" b="1" dirty="0">
                <a:effectLst/>
                <a:highlight>
                  <a:srgbClr val="00FF00"/>
                </a:highlight>
                <a:latin typeface="Arial" panose="020B0604020202020204" pitchFamily="34" charset="0"/>
                <a:ea typeface="Calibri" panose="020F0502020204030204" pitchFamily="34" charset="0"/>
                <a:cs typeface="Arial" panose="020B0604020202020204" pitchFamily="34" charset="0"/>
              </a:rPr>
              <a:t>Conclusion:</a:t>
            </a:r>
            <a:r>
              <a:rPr lang="en-NZ" dirty="0">
                <a:effectLst/>
                <a:highlight>
                  <a:srgbClr val="00FF00"/>
                </a:highligh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highlight>
                  <a:srgbClr val="00FF00"/>
                </a:highlight>
                <a:latin typeface="+mn-lt"/>
                <a:ea typeface="+mn-ea"/>
                <a:cs typeface="+mn-cs"/>
              </a:rPr>
              <a:t>These data identify OLR1 as a regulator of  phenotype in CLD and highlight the potential of OLR1 blockade as a novel anti-inflammatory antifibrotic therapy. Crucially, OLR1</a:t>
            </a:r>
            <a:r>
              <a:rPr lang="en-GB" sz="1200" kern="1200" baseline="30000" dirty="0">
                <a:solidFill>
                  <a:schemeClr val="tx1"/>
                </a:solidFill>
                <a:effectLst/>
                <a:highlight>
                  <a:srgbClr val="00FF00"/>
                </a:highlight>
                <a:latin typeface="+mn-lt"/>
                <a:ea typeface="+mn-ea"/>
                <a:cs typeface="+mn-cs"/>
              </a:rPr>
              <a:t>+</a:t>
            </a:r>
            <a:r>
              <a:rPr lang="en-GB" sz="1200" kern="1200" dirty="0">
                <a:solidFill>
                  <a:schemeClr val="tx1"/>
                </a:solidFill>
                <a:effectLst/>
                <a:highlight>
                  <a:srgbClr val="00FF00"/>
                </a:highlight>
                <a:latin typeface="+mn-lt"/>
                <a:ea typeface="+mn-ea"/>
                <a:cs typeface="+mn-cs"/>
              </a:rPr>
              <a:t> s accumulate across multiple </a:t>
            </a:r>
            <a:r>
              <a:rPr lang="en-US" sz="1200" dirty="0" err="1">
                <a:highlight>
                  <a:srgbClr val="00FF00"/>
                </a:highlight>
              </a:rPr>
              <a:t>aetiologies</a:t>
            </a:r>
            <a:r>
              <a:rPr lang="en-GB" sz="1200" kern="1200" dirty="0">
                <a:solidFill>
                  <a:schemeClr val="tx1"/>
                </a:solidFill>
                <a:effectLst/>
                <a:highlight>
                  <a:srgbClr val="00FF00"/>
                </a:highlight>
                <a:latin typeface="+mn-lt"/>
                <a:ea typeface="+mn-ea"/>
                <a:cs typeface="+mn-cs"/>
              </a:rPr>
              <a:t> of CLD, suggesting that targeting OLR1 could have broad applicability to CLD patients.</a:t>
            </a:r>
            <a:r>
              <a:rPr lang="en-NZ" dirty="0">
                <a:effectLst/>
                <a:highlight>
                  <a:srgbClr val="00FF00"/>
                </a:highligh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0CC015-159D-3401-D759-817D9B9D8816}"/>
              </a:ext>
            </a:extLst>
          </p:cNvPr>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222629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26156-34B8-5156-6B76-6D55C6238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037BD-A33F-2061-EAEC-F1267A209D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3ECE49-4980-8869-1490-AF9997DDAD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ALD, alcohol-associated liver disease; cfDNA, cell-free DNA; </a:t>
            </a:r>
            <a:r>
              <a:rPr lang="en-NZ" b="0" i="1" dirty="0">
                <a:effectLst/>
                <a:latin typeface="Arial" panose="020B0604020202020204" pitchFamily="34" charset="0"/>
                <a:ea typeface="Times New Roman" panose="02020603050405020304" pitchFamily="18" charset="0"/>
                <a:cs typeface="Arial" panose="020B0604020202020204" pitchFamily="34" charset="0"/>
              </a:rPr>
              <a:t>CLD, chronic liver disease; HBV, </a:t>
            </a:r>
            <a:r>
              <a:rPr lang="en-NZ" sz="1200" b="0" i="1" kern="1200" dirty="0">
                <a:solidFill>
                  <a:schemeClr val="tx1"/>
                </a:solidFill>
                <a:effectLst/>
                <a:latin typeface="+mn-lt"/>
                <a:ea typeface="+mn-ea"/>
                <a:cs typeface="+mn-cs"/>
              </a:rPr>
              <a:t>hepatitis B virus; </a:t>
            </a:r>
            <a:r>
              <a:rPr lang="en-NZ" b="0" i="1" dirty="0">
                <a:effectLst/>
                <a:latin typeface="Arial" panose="020B0604020202020204" pitchFamily="34" charset="0"/>
                <a:ea typeface="Times New Roman" panose="02020603050405020304" pitchFamily="18" charset="0"/>
                <a:cs typeface="Arial" panose="020B0604020202020204" pitchFamily="34" charset="0"/>
              </a:rPr>
              <a:t>HC, healthy control; HCC, hepatocellular carcinoma; HCV, </a:t>
            </a:r>
            <a:r>
              <a:rPr lang="en-NZ" sz="1200" b="0" i="1" kern="1200" dirty="0">
                <a:solidFill>
                  <a:schemeClr val="tx1"/>
                </a:solidFill>
                <a:effectLst/>
                <a:latin typeface="+mn-lt"/>
                <a:ea typeface="+mn-ea"/>
                <a:cs typeface="+mn-cs"/>
              </a:rPr>
              <a:t>hepatitis C virus; MASLD, </a:t>
            </a:r>
            <a:r>
              <a:rPr lang="en-US" sz="1200" b="0" i="1" kern="1200" dirty="0">
                <a:solidFill>
                  <a:schemeClr val="tx1"/>
                </a:solidFill>
                <a:effectLst/>
                <a:latin typeface="+mn-lt"/>
                <a:ea typeface="+mn-ea"/>
                <a:cs typeface="+mn-cs"/>
              </a:rPr>
              <a:t>metabolic dysfunction-associated steatotic liver disease; UK, United Kingdom.</a:t>
            </a: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Plasma cell-free DNA fragmentomics for non-invasive detection of hepatocellular carcinoma (HCC) in chronic liver disease (CLD)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OS-005-YI</a:t>
            </a:r>
          </a:p>
          <a:p>
            <a:endParaRPr lang="en-US" sz="1200" b="1" dirty="0">
              <a:effectLst/>
              <a:latin typeface="Arial" panose="020B0604020202020204" pitchFamily="34" charset="0"/>
              <a:cs typeface="Arial" panose="020B0604020202020204" pitchFamily="34" charset="0"/>
            </a:endParaRPr>
          </a:p>
          <a:p>
            <a:r>
              <a:rPr lang="en-NZ" sz="1200" u="none" kern="1200" dirty="0">
                <a:solidFill>
                  <a:schemeClr val="tx1"/>
                </a:solidFill>
                <a:effectLst/>
                <a:latin typeface="+mn-lt"/>
                <a:ea typeface="+mn-ea"/>
                <a:cs typeface="+mn-cs"/>
              </a:rPr>
              <a:t>Venkata Ramana Mallela</a:t>
            </a:r>
            <a:r>
              <a:rPr lang="en-NZ" sz="1200" u="none" kern="1200" baseline="30000" dirty="0">
                <a:solidFill>
                  <a:schemeClr val="tx1"/>
                </a:solidFill>
                <a:effectLst/>
                <a:latin typeface="+mn-lt"/>
                <a:ea typeface="+mn-ea"/>
                <a:cs typeface="+mn-cs"/>
              </a:rPr>
              <a:t>1</a:t>
            </a:r>
            <a:r>
              <a:rPr lang="en-NZ" sz="1200" u="none" kern="1200" dirty="0">
                <a:solidFill>
                  <a:schemeClr val="tx1"/>
                </a:solidFill>
                <a:effectLst/>
                <a:latin typeface="+mn-lt"/>
                <a:ea typeface="+mn-ea"/>
                <a:cs typeface="+mn-cs"/>
              </a:rPr>
              <a:t>, Sultan </a:t>
            </a:r>
            <a:r>
              <a:rPr lang="en-NZ" sz="1200" kern="1200" dirty="0">
                <a:solidFill>
                  <a:schemeClr val="tx1"/>
                </a:solidFill>
                <a:effectLst/>
                <a:latin typeface="+mn-lt"/>
                <a:ea typeface="+mn-ea"/>
                <a:cs typeface="+mn-cs"/>
              </a:rPr>
              <a:t>N. Alharbi</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Mathew Vithayathil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Giulia Manfredi</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Rosalba Minisini</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David J. Pinato</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Rishi Patel</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Rohini Sharma</a:t>
            </a:r>
            <a:r>
              <a:rPr lang="en-NZ" sz="1200" kern="1200" baseline="30000" dirty="0">
                <a:solidFill>
                  <a:schemeClr val="tx1"/>
                </a:solidFill>
                <a:effectLst/>
                <a:latin typeface="+mn-lt"/>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Division of Surgery and Cancer, Imperial College London, Hammersmith Hospital,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Department of Translational Medicine, University of Eastern Piedmont, Novara,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Division of Surgery and Cancer, Imperial College London, Hammersmith Hospital, Department of Translational Medicine, Division of Oncology, University of Eastern Piedmont,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Eastman Dental School, University College London, London, WC1E 6DE, UK., London, United Kingdom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Early detection of hepatocellular carcinoma (HCC) remains difficult in patients with chronic liver disease (CLD) undergoing surveillance. Plasma cell-free DNA (cfDNA) fragmentomics, which reflects genome-wide fragmentation patterns influenced by chromatin organisation and nuclease activity, represents a promising non-invasive biomarker. This study aimed to characterise cfDNA fragmentomic differences across healthy controls (HC), CLD, and HCC, and to develop a machine learning model to distinguish these conditions.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A total of 700 participants were included. Plasma cfDNA from 475 individuals (HCC, n=139; CLD, n=186; HC, n=150) in the training cohort underwent shallow whole-genome sequencing. In the training set, CLD </a:t>
            </a:r>
            <a:r>
              <a:rPr lang="en-NZ" sz="1200" kern="1200" dirty="0" err="1">
                <a:solidFill>
                  <a:schemeClr val="tx1"/>
                </a:solidFill>
                <a:effectLst/>
                <a:latin typeface="+mn-lt"/>
                <a:ea typeface="+mn-ea"/>
                <a:cs typeface="+mn-cs"/>
              </a:rPr>
              <a:t>etiologies</a:t>
            </a:r>
            <a:r>
              <a:rPr lang="en-NZ" sz="1200" kern="1200" dirty="0">
                <a:solidFill>
                  <a:schemeClr val="tx1"/>
                </a:solidFill>
                <a:effectLst/>
                <a:latin typeface="+mn-lt"/>
                <a:ea typeface="+mn-ea"/>
                <a:cs typeface="+mn-cs"/>
              </a:rPr>
              <a:t> were mainly attributed to alcohol (n=42), HCV (n=32), autoimmune liver disease (n=30), MASLD (n=24), HBV (n=19), other causes, n=3; or unknown </a:t>
            </a:r>
            <a:r>
              <a:rPr lang="en-NZ" sz="1200" kern="1200" dirty="0" err="1">
                <a:solidFill>
                  <a:schemeClr val="tx1"/>
                </a:solidFill>
                <a:effectLst/>
                <a:latin typeface="+mn-lt"/>
                <a:ea typeface="+mn-ea"/>
                <a:cs typeface="+mn-cs"/>
              </a:rPr>
              <a:t>etiologies</a:t>
            </a:r>
            <a:r>
              <a:rPr lang="en-NZ" sz="1200" kern="1200" dirty="0">
                <a:solidFill>
                  <a:schemeClr val="tx1"/>
                </a:solidFill>
                <a:effectLst/>
                <a:latin typeface="+mn-lt"/>
                <a:ea typeface="+mn-ea"/>
                <a:cs typeface="+mn-cs"/>
              </a:rPr>
              <a:t> (n=36), with participants recruited from the United Kingdom and Italy. External validation included 225 participants (HCC, n=75; CLD, n=75; HC, n=75), with CLD predominantly due to viral hepatitis and cirrhosis, including HBV (n=26) and cirrhosis (n=49). Fragmentomic features, including genome-wide fragmentation profiles, </a:t>
            </a:r>
            <a:r>
              <a:rPr lang="en-NZ" sz="1200" kern="1200" dirty="0" err="1">
                <a:solidFill>
                  <a:schemeClr val="tx1"/>
                </a:solidFill>
                <a:effectLst/>
                <a:latin typeface="+mn-lt"/>
                <a:ea typeface="+mn-ea"/>
                <a:cs typeface="+mn-cs"/>
              </a:rPr>
              <a:t>tumor</a:t>
            </a:r>
            <a:r>
              <a:rPr lang="en-NZ" sz="1200" kern="1200" dirty="0">
                <a:solidFill>
                  <a:schemeClr val="tx1"/>
                </a:solidFill>
                <a:effectLst/>
                <a:latin typeface="+mn-lt"/>
                <a:ea typeface="+mn-ea"/>
                <a:cs typeface="+mn-cs"/>
              </a:rPr>
              <a:t> fraction, fragment size distributions, end-motif frequencies, and mitochondrial cfDNA content, were extracted and integrated using ensemble machine learning models.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HCC exhibited a distinct multidimensional fragmentomic profile compared with CLD and HC. Genome-wide fragmentation scores, tumour fraction, and mitochondrial cfDNA levels were significantly higher in HCC (all p&lt;0.0001). Short cfDNA fragments (&lt;150 bp) were enriched in HCC, minimal in HC, and intermediate in CLD. End-motif analysis demonstrated progressive disease-related changes, with GC- and adenine-rich motifs in HC, thymine-rich motifs in CLD, and tumour-associated GC-rich cleavage patterns in HCC. In external validation, the classifier showed moderate discrimination between HCC and CLD (AUC 0.724) and strong discrimination between CLD and HC (AUC 0.935).</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Plasma cfDNA fragmentomics identifies robust biological differences across the liver disease spectrum and enables accurate non-invasive detection of HCC. Integration of multiple fragmentomic features using machine learning supports improved surveillance strategies in at-risk populations and warrants validation in larger prospective cohorts.</a:t>
            </a:r>
          </a:p>
        </p:txBody>
      </p:sp>
      <p:sp>
        <p:nvSpPr>
          <p:cNvPr id="4" name="Slide Number Placeholder 3">
            <a:extLst>
              <a:ext uri="{FF2B5EF4-FFF2-40B4-BE49-F238E27FC236}">
                <a16:creationId xmlns:a16="http://schemas.microsoft.com/office/drawing/2014/main" id="{B0EF0853-769D-6135-0C38-81E237782E8A}"/>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207070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E014-75F9-2226-7C93-9CF196D4B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BC2-49C5-0DF8-7104-5695B6A1E2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2A848A-7D37-87E4-DAAB-AC92477688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AUC, area under the curve; bp, base pair; cfDNA, cell-free DNA; </a:t>
            </a:r>
            <a:r>
              <a:rPr lang="en-NZ" b="0" i="1" dirty="0">
                <a:effectLst/>
                <a:latin typeface="Arial" panose="020B0604020202020204" pitchFamily="34" charset="0"/>
                <a:ea typeface="Times New Roman" panose="02020603050405020304" pitchFamily="18" charset="0"/>
                <a:cs typeface="Arial" panose="020B0604020202020204" pitchFamily="34" charset="0"/>
              </a:rPr>
              <a:t>CLD, chronic liver disease; HC, healthy control; HCC, hepatocellular carcinoma.</a:t>
            </a:r>
            <a:endParaRPr lang="en-US" b="0" i="1" dirty="0">
              <a:effectLst/>
              <a:latin typeface="Arial" panose="020B0604020202020204" pitchFamily="34" charset="0"/>
              <a:ea typeface="Times New Roman" panose="02020603050405020304" pitchFamily="18" charset="0"/>
              <a:cs typeface="Arial" panose="020B0604020202020204" pitchFamily="34" charset="0"/>
            </a:endParaRPr>
          </a:p>
          <a:p>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Plasma cell-free DNA </a:t>
            </a:r>
            <a:r>
              <a:rPr lang="en-NZ" sz="1200" b="1" kern="1200" dirty="0" err="1">
                <a:solidFill>
                  <a:schemeClr val="tx1"/>
                </a:solidFill>
                <a:effectLst/>
                <a:latin typeface="+mn-lt"/>
                <a:ea typeface="+mn-ea"/>
                <a:cs typeface="+mn-cs"/>
              </a:rPr>
              <a:t>fragmentomics</a:t>
            </a:r>
            <a:r>
              <a:rPr lang="en-NZ" sz="1200" b="1" kern="1200" dirty="0">
                <a:solidFill>
                  <a:schemeClr val="tx1"/>
                </a:solidFill>
                <a:effectLst/>
                <a:latin typeface="+mn-lt"/>
                <a:ea typeface="+mn-ea"/>
                <a:cs typeface="+mn-cs"/>
              </a:rPr>
              <a:t> for non-invasive detection of hepatocellular carcinoma (HCC) in chronic liver disease (CLD)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b="1" dirty="0">
                <a:effectLst/>
                <a:latin typeface="Arial" panose="020B0604020202020204" pitchFamily="34" charset="0"/>
                <a:cs typeface="Arial" panose="020B0604020202020204" pitchFamily="34" charset="0"/>
              </a:rPr>
              <a:t>OS-005-YI</a:t>
            </a:r>
          </a:p>
          <a:p>
            <a:endParaRPr lang="en-US" sz="1200" b="1" dirty="0">
              <a:effectLst/>
              <a:latin typeface="Arial" panose="020B0604020202020204" pitchFamily="34" charset="0"/>
              <a:cs typeface="Arial" panose="020B0604020202020204" pitchFamily="34" charset="0"/>
            </a:endParaRPr>
          </a:p>
          <a:p>
            <a:r>
              <a:rPr lang="en-NZ" sz="1200" u="none" kern="1200" dirty="0">
                <a:solidFill>
                  <a:schemeClr val="tx1"/>
                </a:solidFill>
                <a:effectLst/>
                <a:latin typeface="+mn-lt"/>
                <a:ea typeface="+mn-ea"/>
                <a:cs typeface="+mn-cs"/>
              </a:rPr>
              <a:t>Venkata Ramana Mallela</a:t>
            </a:r>
            <a:r>
              <a:rPr lang="en-NZ" sz="1200" u="none" kern="1200" baseline="30000" dirty="0">
                <a:solidFill>
                  <a:schemeClr val="tx1"/>
                </a:solidFill>
                <a:effectLst/>
                <a:latin typeface="+mn-lt"/>
                <a:ea typeface="+mn-ea"/>
                <a:cs typeface="+mn-cs"/>
              </a:rPr>
              <a:t>1</a:t>
            </a:r>
            <a:r>
              <a:rPr lang="en-NZ" sz="1200" u="none" kern="1200" dirty="0">
                <a:solidFill>
                  <a:schemeClr val="tx1"/>
                </a:solidFill>
                <a:effectLst/>
                <a:latin typeface="+mn-lt"/>
                <a:ea typeface="+mn-ea"/>
                <a:cs typeface="+mn-cs"/>
              </a:rPr>
              <a:t>, Sultan N. Alharbi</a:t>
            </a:r>
            <a:r>
              <a:rPr lang="en-NZ" sz="1200" u="none" kern="1200" baseline="30000" dirty="0">
                <a:solidFill>
                  <a:schemeClr val="tx1"/>
                </a:solidFill>
                <a:effectLst/>
                <a:latin typeface="+mn-lt"/>
                <a:ea typeface="+mn-ea"/>
                <a:cs typeface="+mn-cs"/>
              </a:rPr>
              <a:t>1</a:t>
            </a:r>
            <a:r>
              <a:rPr lang="en-NZ" sz="1200" u="none" kern="1200" dirty="0">
                <a:solidFill>
                  <a:schemeClr val="tx1"/>
                </a:solidFill>
                <a:effectLst/>
                <a:latin typeface="+mn-lt"/>
                <a:ea typeface="+mn-ea"/>
                <a:cs typeface="+mn-cs"/>
              </a:rPr>
              <a:t>, Mathew Vithayathil</a:t>
            </a:r>
            <a:r>
              <a:rPr lang="en-NZ" sz="1200" u="none" kern="1200" baseline="30000" dirty="0">
                <a:solidFill>
                  <a:schemeClr val="tx1"/>
                </a:solidFill>
                <a:effectLst/>
                <a:latin typeface="+mn-lt"/>
                <a:ea typeface="+mn-ea"/>
                <a:cs typeface="+mn-cs"/>
              </a:rPr>
              <a:t>1</a:t>
            </a:r>
            <a:r>
              <a:rPr lang="en-NZ" sz="1200" u="none" kern="1200" dirty="0">
                <a:solidFill>
                  <a:schemeClr val="tx1"/>
                </a:solidFill>
                <a:effectLst/>
                <a:latin typeface="+mn-lt"/>
                <a:ea typeface="+mn-ea"/>
                <a:cs typeface="+mn-cs"/>
              </a:rPr>
              <a:t>, Giulia Manfredi</a:t>
            </a:r>
            <a:r>
              <a:rPr lang="en-NZ" sz="1200" u="none" kern="1200" baseline="30000" dirty="0">
                <a:solidFill>
                  <a:schemeClr val="tx1"/>
                </a:solidFill>
                <a:effectLst/>
                <a:latin typeface="+mn-lt"/>
                <a:ea typeface="+mn-ea"/>
                <a:cs typeface="+mn-cs"/>
              </a:rPr>
              <a:t>2</a:t>
            </a:r>
            <a:r>
              <a:rPr lang="en-NZ" sz="1200" u="none" kern="1200" dirty="0">
                <a:solidFill>
                  <a:schemeClr val="tx1"/>
                </a:solidFill>
                <a:effectLst/>
                <a:latin typeface="+mn-lt"/>
                <a:ea typeface="+mn-ea"/>
                <a:cs typeface="+mn-cs"/>
              </a:rPr>
              <a:t>, Rosalba Minisini</a:t>
            </a:r>
            <a:r>
              <a:rPr lang="en-NZ" sz="1200" u="none" kern="1200" baseline="30000" dirty="0">
                <a:solidFill>
                  <a:schemeClr val="tx1"/>
                </a:solidFill>
                <a:effectLst/>
                <a:latin typeface="+mn-lt"/>
                <a:ea typeface="+mn-ea"/>
                <a:cs typeface="+mn-cs"/>
              </a:rPr>
              <a:t>2</a:t>
            </a:r>
            <a:r>
              <a:rPr lang="en-NZ" sz="1200" u="none" kern="1200" dirty="0">
                <a:solidFill>
                  <a:schemeClr val="tx1"/>
                </a:solidFill>
                <a:effectLst/>
                <a:latin typeface="+mn-lt"/>
                <a:ea typeface="+mn-ea"/>
                <a:cs typeface="+mn-cs"/>
              </a:rPr>
              <a:t>, David J. Pinato</a:t>
            </a:r>
            <a:r>
              <a:rPr lang="en-NZ" sz="1200" u="none" kern="1200" baseline="30000" dirty="0">
                <a:solidFill>
                  <a:schemeClr val="tx1"/>
                </a:solidFill>
                <a:effectLst/>
                <a:latin typeface="+mn-lt"/>
                <a:ea typeface="+mn-ea"/>
                <a:cs typeface="+mn-cs"/>
              </a:rPr>
              <a:t>3</a:t>
            </a:r>
            <a:r>
              <a:rPr lang="en-NZ" sz="1200" u="none" kern="1200" dirty="0">
                <a:solidFill>
                  <a:schemeClr val="tx1"/>
                </a:solidFill>
                <a:effectLst/>
                <a:latin typeface="+mn-lt"/>
                <a:ea typeface="+mn-ea"/>
                <a:cs typeface="+mn-cs"/>
              </a:rPr>
              <a:t>, Rishi Patel</a:t>
            </a:r>
            <a:r>
              <a:rPr lang="en-NZ" sz="1200" u="none" kern="1200" baseline="30000" dirty="0">
                <a:solidFill>
                  <a:schemeClr val="tx1"/>
                </a:solidFill>
                <a:effectLst/>
                <a:latin typeface="+mn-lt"/>
                <a:ea typeface="+mn-ea"/>
                <a:cs typeface="+mn-cs"/>
              </a:rPr>
              <a:t>4</a:t>
            </a:r>
            <a:r>
              <a:rPr lang="en-NZ" sz="1200" u="none" kern="1200" dirty="0">
                <a:solidFill>
                  <a:schemeClr val="tx1"/>
                </a:solidFill>
                <a:effectLst/>
                <a:latin typeface="+mn-lt"/>
                <a:ea typeface="+mn-ea"/>
                <a:cs typeface="+mn-cs"/>
              </a:rPr>
              <a:t>, Rohini Sharma</a:t>
            </a:r>
            <a:r>
              <a:rPr lang="en-NZ" sz="1200" u="none" kern="1200" baseline="30000" dirty="0">
                <a:solidFill>
                  <a:schemeClr val="tx1"/>
                </a:solidFill>
                <a:effectLst/>
                <a:latin typeface="+mn-lt"/>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u="none" kern="1200" baseline="30000" dirty="0">
                <a:solidFill>
                  <a:schemeClr val="tx1"/>
                </a:solidFill>
                <a:effectLst/>
                <a:latin typeface="+mn-lt"/>
                <a:ea typeface="+mn-ea"/>
                <a:cs typeface="+mn-cs"/>
              </a:rPr>
              <a:t>1</a:t>
            </a:r>
            <a:r>
              <a:rPr lang="en-NZ" sz="1200" i="1" u="none" kern="1200" dirty="0">
                <a:solidFill>
                  <a:schemeClr val="tx1"/>
                </a:solidFill>
                <a:effectLst/>
                <a:latin typeface="+mn-lt"/>
                <a:ea typeface="+mn-ea"/>
                <a:cs typeface="+mn-cs"/>
              </a:rPr>
              <a:t>Division of Surgery and Cancer, </a:t>
            </a:r>
            <a:r>
              <a:rPr lang="en-NZ" sz="1200" i="1" kern="1200" dirty="0">
                <a:solidFill>
                  <a:schemeClr val="tx1"/>
                </a:solidFill>
                <a:effectLst/>
                <a:latin typeface="+mn-lt"/>
                <a:ea typeface="+mn-ea"/>
                <a:cs typeface="+mn-cs"/>
              </a:rPr>
              <a:t>Imperial College London, Hammersmith Hospital,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Department of Translational Medicine, University of Eastern Piedmont, Novara,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Division of Surgery and Cancer, Imperial College London, Hammersmith Hospital, Department of Translational Medicine, Division of Oncology, University of Eastern Piedmont,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Eastman Dental School, University College London, London, WC1E 6DE, UK., London, United Kingdom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Early detection of hepatocellular carcinoma (HCC) remains difficult in patients with chronic liver disease (CLD) undergoing surveillance. Plasma cell-free DNA (cfDNA) </a:t>
            </a:r>
            <a:r>
              <a:rPr lang="en-NZ" sz="1200" kern="1200" dirty="0" err="1">
                <a:solidFill>
                  <a:schemeClr val="tx1"/>
                </a:solidFill>
                <a:effectLst/>
                <a:latin typeface="+mn-lt"/>
                <a:ea typeface="+mn-ea"/>
                <a:cs typeface="+mn-cs"/>
              </a:rPr>
              <a:t>fragmentomics</a:t>
            </a:r>
            <a:r>
              <a:rPr lang="en-NZ" sz="1200" kern="1200" dirty="0">
                <a:solidFill>
                  <a:schemeClr val="tx1"/>
                </a:solidFill>
                <a:effectLst/>
                <a:latin typeface="+mn-lt"/>
                <a:ea typeface="+mn-ea"/>
                <a:cs typeface="+mn-cs"/>
              </a:rPr>
              <a:t>, which reflects genome-wide fragmentation patterns influenced by chromatin organisation and nuclease activity, represents a promising non-invasive biomarker. This study aimed to characterise cfDNA </a:t>
            </a:r>
            <a:r>
              <a:rPr lang="en-NZ" sz="1200" kern="1200" dirty="0" err="1">
                <a:solidFill>
                  <a:schemeClr val="tx1"/>
                </a:solidFill>
                <a:effectLst/>
                <a:latin typeface="+mn-lt"/>
                <a:ea typeface="+mn-ea"/>
                <a:cs typeface="+mn-cs"/>
              </a:rPr>
              <a:t>fragmentomic</a:t>
            </a:r>
            <a:r>
              <a:rPr lang="en-NZ" sz="1200" kern="1200" dirty="0">
                <a:solidFill>
                  <a:schemeClr val="tx1"/>
                </a:solidFill>
                <a:effectLst/>
                <a:latin typeface="+mn-lt"/>
                <a:ea typeface="+mn-ea"/>
                <a:cs typeface="+mn-cs"/>
              </a:rPr>
              <a:t> differences across healthy controls (HC), CLD, and HCC, and to develop a machine learning model to distinguish these conditions.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A total of 700 participants were included. Plasma cfDNA from 475 individuals (HCC, n=139; CLD, n=186; HC, n=150) in the training cohort underwent shallow whole-genome sequencing. In the training set, CLD </a:t>
            </a:r>
            <a:r>
              <a:rPr lang="en-NZ" sz="1200" kern="1200" dirty="0" err="1">
                <a:solidFill>
                  <a:schemeClr val="tx1"/>
                </a:solidFill>
                <a:effectLst/>
                <a:latin typeface="+mn-lt"/>
                <a:ea typeface="+mn-ea"/>
                <a:cs typeface="+mn-cs"/>
              </a:rPr>
              <a:t>etiologies</a:t>
            </a:r>
            <a:r>
              <a:rPr lang="en-NZ" sz="1200" kern="1200" dirty="0">
                <a:solidFill>
                  <a:schemeClr val="tx1"/>
                </a:solidFill>
                <a:effectLst/>
                <a:latin typeface="+mn-lt"/>
                <a:ea typeface="+mn-ea"/>
                <a:cs typeface="+mn-cs"/>
              </a:rPr>
              <a:t> were mainly attributed to alcohol (n=42), HCV (n=32), autoimmune liver disease (n=30), </a:t>
            </a:r>
            <a:r>
              <a:rPr lang="en-NZ" sz="1200" kern="1200" dirty="0" err="1">
                <a:solidFill>
                  <a:schemeClr val="tx1"/>
                </a:solidFill>
                <a:effectLst/>
                <a:latin typeface="+mn-lt"/>
                <a:ea typeface="+mn-ea"/>
                <a:cs typeface="+mn-cs"/>
              </a:rPr>
              <a:t>MASLD</a:t>
            </a:r>
            <a:r>
              <a:rPr lang="en-NZ" sz="1200" kern="1200" dirty="0">
                <a:solidFill>
                  <a:schemeClr val="tx1"/>
                </a:solidFill>
                <a:effectLst/>
                <a:latin typeface="+mn-lt"/>
                <a:ea typeface="+mn-ea"/>
                <a:cs typeface="+mn-cs"/>
              </a:rPr>
              <a:t> (n=24), HBV (n=19), other causes, n=3; or unknown </a:t>
            </a:r>
            <a:r>
              <a:rPr lang="en-NZ" sz="1200" kern="1200" dirty="0" err="1">
                <a:solidFill>
                  <a:schemeClr val="tx1"/>
                </a:solidFill>
                <a:effectLst/>
                <a:latin typeface="+mn-lt"/>
                <a:ea typeface="+mn-ea"/>
                <a:cs typeface="+mn-cs"/>
              </a:rPr>
              <a:t>etiologies</a:t>
            </a:r>
            <a:r>
              <a:rPr lang="en-NZ" sz="1200" kern="1200" dirty="0">
                <a:solidFill>
                  <a:schemeClr val="tx1"/>
                </a:solidFill>
                <a:effectLst/>
                <a:latin typeface="+mn-lt"/>
                <a:ea typeface="+mn-ea"/>
                <a:cs typeface="+mn-cs"/>
              </a:rPr>
              <a:t> (n=36), with participants recruited from the United Kingdom and Italy. External validation included 225 participants (HCC, n=75; CLD, n=75; HC, n=75), with CLD predominantly due to viral hepatitis and cirrhosis, including HBV (n=26) and cirrhosis (n=49). </a:t>
            </a:r>
            <a:r>
              <a:rPr lang="en-NZ" sz="1200" kern="1200" dirty="0" err="1">
                <a:solidFill>
                  <a:schemeClr val="tx1"/>
                </a:solidFill>
                <a:effectLst/>
                <a:latin typeface="+mn-lt"/>
                <a:ea typeface="+mn-ea"/>
                <a:cs typeface="+mn-cs"/>
              </a:rPr>
              <a:t>Fragmentomic</a:t>
            </a:r>
            <a:r>
              <a:rPr lang="en-NZ" sz="1200" kern="1200" dirty="0">
                <a:solidFill>
                  <a:schemeClr val="tx1"/>
                </a:solidFill>
                <a:effectLst/>
                <a:latin typeface="+mn-lt"/>
                <a:ea typeface="+mn-ea"/>
                <a:cs typeface="+mn-cs"/>
              </a:rPr>
              <a:t> features, including genome-wide fragmentation profiles, </a:t>
            </a:r>
            <a:r>
              <a:rPr lang="en-NZ" sz="1200" kern="1200" dirty="0" err="1">
                <a:solidFill>
                  <a:schemeClr val="tx1"/>
                </a:solidFill>
                <a:effectLst/>
                <a:latin typeface="+mn-lt"/>
                <a:ea typeface="+mn-ea"/>
                <a:cs typeface="+mn-cs"/>
              </a:rPr>
              <a:t>tumor</a:t>
            </a:r>
            <a:r>
              <a:rPr lang="en-NZ" sz="1200" kern="1200" dirty="0">
                <a:solidFill>
                  <a:schemeClr val="tx1"/>
                </a:solidFill>
                <a:effectLst/>
                <a:latin typeface="+mn-lt"/>
                <a:ea typeface="+mn-ea"/>
                <a:cs typeface="+mn-cs"/>
              </a:rPr>
              <a:t> fraction, fragment size distributions, end-motif frequencies, and mitochondrial cfDNA content, were extracted and integrated using ensemble machine learning models.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HCC exhibited a distinct multidimensional </a:t>
            </a:r>
            <a:r>
              <a:rPr lang="en-NZ" sz="1200" kern="1200" dirty="0" err="1">
                <a:solidFill>
                  <a:schemeClr val="tx1"/>
                </a:solidFill>
                <a:effectLst/>
                <a:latin typeface="+mn-lt"/>
                <a:ea typeface="+mn-ea"/>
                <a:cs typeface="+mn-cs"/>
              </a:rPr>
              <a:t>fragmentomic</a:t>
            </a:r>
            <a:r>
              <a:rPr lang="en-NZ" sz="1200" kern="1200" dirty="0">
                <a:solidFill>
                  <a:schemeClr val="tx1"/>
                </a:solidFill>
                <a:effectLst/>
                <a:latin typeface="+mn-lt"/>
                <a:ea typeface="+mn-ea"/>
                <a:cs typeface="+mn-cs"/>
              </a:rPr>
              <a:t> profile compared with CLD and HC. Genome-wide fragmentation scores, tumour fraction, and mitochondrial cfDNA levels were significantly higher in HCC (all p&lt;0.0001). Short cfDNA fragments (&lt;150 bp) were enriched in HCC, minimal in HC, and intermediate in CLD. End-motif analysis demonstrated progressive disease-related changes, with GC- and adenine-rich motifs in HC, thymine-rich motifs in CLD, and tumour-associated GC-rich cleavage patterns in HCC. In external validation, the classifier showed moderate discrimination between HCC and CLD (AUC 0.724) and strong discrimination between CLD and HC (AUC 0.935).</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Plasma cfDNA </a:t>
            </a:r>
            <a:r>
              <a:rPr lang="en-NZ" sz="1200" kern="1200" dirty="0" err="1">
                <a:solidFill>
                  <a:schemeClr val="tx1"/>
                </a:solidFill>
                <a:effectLst/>
                <a:latin typeface="+mn-lt"/>
                <a:ea typeface="+mn-ea"/>
                <a:cs typeface="+mn-cs"/>
              </a:rPr>
              <a:t>fragmentomics</a:t>
            </a:r>
            <a:r>
              <a:rPr lang="en-NZ" sz="1200" kern="1200" dirty="0">
                <a:solidFill>
                  <a:schemeClr val="tx1"/>
                </a:solidFill>
                <a:effectLst/>
                <a:latin typeface="+mn-lt"/>
                <a:ea typeface="+mn-ea"/>
                <a:cs typeface="+mn-cs"/>
              </a:rPr>
              <a:t> identifies robust biological differences across the liver disease spectrum and enables accurate non-invasive detection of HCC. Integration of multiple </a:t>
            </a:r>
            <a:r>
              <a:rPr lang="en-NZ" sz="1200" kern="1200" dirty="0" err="1">
                <a:solidFill>
                  <a:schemeClr val="tx1"/>
                </a:solidFill>
                <a:effectLst/>
                <a:latin typeface="+mn-lt"/>
                <a:ea typeface="+mn-ea"/>
                <a:cs typeface="+mn-cs"/>
              </a:rPr>
              <a:t>fragmentomic</a:t>
            </a:r>
            <a:r>
              <a:rPr lang="en-NZ" sz="1200" kern="1200" dirty="0">
                <a:solidFill>
                  <a:schemeClr val="tx1"/>
                </a:solidFill>
                <a:effectLst/>
                <a:latin typeface="+mn-lt"/>
                <a:ea typeface="+mn-ea"/>
                <a:cs typeface="+mn-cs"/>
              </a:rPr>
              <a:t> features using machine learning supports improved surveillance strategies in at-risk populations and warrants validation in larger prospective cohorts.</a:t>
            </a:r>
          </a:p>
          <a:p>
            <a:pPr>
              <a:lnSpc>
                <a:spcPct val="107000"/>
              </a:lnSpc>
              <a:spcAft>
                <a:spcPts val="800"/>
              </a:spcAft>
            </a:pP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0CC015-159D-3401-D759-817D9B9D8816}"/>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2226299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blue background with white text and a blue object&#10;&#10;AI-generated content may be incorrect.">
            <a:extLst>
              <a:ext uri="{FF2B5EF4-FFF2-40B4-BE49-F238E27FC236}">
                <a16:creationId xmlns:a16="http://schemas.microsoft.com/office/drawing/2014/main" id="{3C925105-8575-2FA4-624D-0260D9A34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descr="A blue and white rectangle with text&#10;&#10;AI-generated content may be incorrect.">
            <a:extLst>
              <a:ext uri="{FF2B5EF4-FFF2-40B4-BE49-F238E27FC236}">
                <a16:creationId xmlns:a16="http://schemas.microsoft.com/office/drawing/2014/main" id="{72646288-0D11-E968-5E69-75A042274B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dirty="0"/>
              <a:t>Title</a:t>
            </a:r>
            <a:br>
              <a:rPr lang="en-US" dirty="0"/>
            </a:br>
            <a:endParaRPr lang="en-US" dirty="0"/>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55EDB16B-77D0-5DB4-6A54-134F39EA4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HelveticaNeueLT Pro 55 Roman" panose="020B0604020202020204" pitchFamily="34" charset="0"/>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E39CB23B-EFD1-DBDD-B8B3-9B8D6FE4A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dirty="0"/>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8" name="Title 1">
            <a:extLst>
              <a:ext uri="{FF2B5EF4-FFF2-40B4-BE49-F238E27FC236}">
                <a16:creationId xmlns:a16="http://schemas.microsoft.com/office/drawing/2014/main" id="{0CD10D97-1F70-300C-2761-8B3221ABB36C}"/>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5/22/2026</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svg"/><Relationship Id="rId10" Type="http://schemas.openxmlformats.org/officeDocument/2006/relationships/image" Target="../media/image5.png"/><Relationship Id="rId4" Type="http://schemas.openxmlformats.org/officeDocument/2006/relationships/image" Target="../media/image11.svg"/><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svg"/><Relationship Id="rId7"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svg"/><Relationship Id="rId7"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20.svg"/><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5.svg"/><Relationship Id="rId7" Type="http://schemas.openxmlformats.org/officeDocument/2006/relationships/image" Target="../media/image22.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18.svg"/><Relationship Id="rId4" Type="http://schemas.openxmlformats.org/officeDocument/2006/relationships/image" Target="../media/image20.sv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svg"/><Relationship Id="rId7"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25.svg"/><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27.sv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svg"/><Relationship Id="rId7" Type="http://schemas.openxmlformats.org/officeDocument/2006/relationships/image" Target="../media/image31.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0.svg"/><Relationship Id="rId11" Type="http://schemas.openxmlformats.org/officeDocument/2006/relationships/image" Target="../media/image5.png"/><Relationship Id="rId5" Type="http://schemas.openxmlformats.org/officeDocument/2006/relationships/image" Target="../media/image29.svg"/><Relationship Id="rId10" Type="http://schemas.openxmlformats.org/officeDocument/2006/relationships/slide" Target="slide5.xml"/><Relationship Id="rId4" Type="http://schemas.openxmlformats.org/officeDocument/2006/relationships/image" Target="../media/image10.svg"/><Relationship Id="rId9"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slide" Target="slide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8.sv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83D3-5F04-A95C-AD00-66B3698F9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01DE3-C36F-82C8-BCE8-34CE9A96948E}"/>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Plasma cfDNA </a:t>
            </a:r>
            <a:r>
              <a:rPr lang="en-US" sz="2400" dirty="0" err="1">
                <a:latin typeface="Arial" panose="020B0604020202020204" pitchFamily="34" charset="0"/>
                <a:cs typeface="Arial" panose="020B0604020202020204" pitchFamily="34" charset="0"/>
              </a:rPr>
              <a:t>fragmentomics</a:t>
            </a:r>
            <a:r>
              <a:rPr lang="en-US" sz="2400" dirty="0">
                <a:latin typeface="Arial" panose="020B0604020202020204" pitchFamily="34" charset="0"/>
                <a:cs typeface="Arial" panose="020B0604020202020204" pitchFamily="34" charset="0"/>
              </a:rPr>
              <a:t> for non-invasive detection of HCC in CLD</a:t>
            </a:r>
          </a:p>
        </p:txBody>
      </p:sp>
      <p:sp>
        <p:nvSpPr>
          <p:cNvPr id="4" name="Text Placeholder 3">
            <a:extLst>
              <a:ext uri="{FF2B5EF4-FFF2-40B4-BE49-F238E27FC236}">
                <a16:creationId xmlns:a16="http://schemas.microsoft.com/office/drawing/2014/main" id="{E67E2C71-D07C-1E0C-D6CE-4C9C9623132D}"/>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*Including genome-wide fragmentation profiles, tumour fraction, fragment </a:t>
            </a:r>
          </a:p>
          <a:p>
            <a:pPr marL="0" indent="0">
              <a:spcBef>
                <a:spcPts val="0"/>
              </a:spcBef>
              <a:buNone/>
            </a:pPr>
            <a:r>
              <a:rPr lang="en-GB" sz="1100" dirty="0">
                <a:latin typeface="Arial" panose="020B0604020202020204" pitchFamily="34" charset="0"/>
                <a:cs typeface="Arial" panose="020B0604020202020204" pitchFamily="34" charset="0"/>
              </a:rPr>
              <a:t>size distributions, end-motif frequencies, and mitochondrial cfDNA content.</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Mallela VR, et al. EASL Congress 2026; OS-005-YI.  </a:t>
            </a:r>
            <a:endParaRPr lang="en-GB" sz="10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FCA01E69-06BD-0056-A490-5051A946E840}"/>
              </a:ext>
            </a:extLst>
          </p:cNvPr>
          <p:cNvSpPr txBox="1">
            <a:spLocks/>
          </p:cNvSpPr>
          <p:nvPr/>
        </p:nvSpPr>
        <p:spPr>
          <a:xfrm>
            <a:off x="425752" y="998071"/>
            <a:ext cx="4635022"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Early detection of HCC is difficult in patients with CLD undergoing surveillance</a:t>
            </a:r>
          </a:p>
          <a:p>
            <a:pPr>
              <a:lnSpc>
                <a:spcPct val="100000"/>
              </a:lnSpc>
            </a:pPr>
            <a:r>
              <a:rPr lang="en-US" sz="1600" dirty="0">
                <a:latin typeface="Arial" panose="020B0604020202020204" pitchFamily="34" charset="0"/>
                <a:cs typeface="Arial" panose="020B0604020202020204" pitchFamily="34" charset="0"/>
              </a:rPr>
              <a:t>Plasma cfDNA </a:t>
            </a:r>
            <a:r>
              <a:rPr lang="en-US" sz="1600" dirty="0" err="1">
                <a:latin typeface="Arial" panose="020B0604020202020204" pitchFamily="34" charset="0"/>
                <a:cs typeface="Arial" panose="020B0604020202020204" pitchFamily="34" charset="0"/>
              </a:rPr>
              <a:t>fragmentomics</a:t>
            </a:r>
            <a:r>
              <a:rPr lang="en-US" sz="1600" dirty="0">
                <a:latin typeface="Arial" panose="020B0604020202020204" pitchFamily="34" charset="0"/>
                <a:cs typeface="Arial" panose="020B0604020202020204" pitchFamily="34" charset="0"/>
              </a:rPr>
              <a:t> reflects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genome-wide fragmentation patterns influenced by chromatin organization and nuclease activity</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It is a promising non-invasive biomarker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HCC detection</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Characterize cfDNA </a:t>
            </a:r>
            <a:r>
              <a:rPr lang="en-US" sz="1600" dirty="0" err="1">
                <a:latin typeface="Arial" panose="020B0604020202020204" pitchFamily="34" charset="0"/>
                <a:cs typeface="Arial" panose="020B0604020202020204" pitchFamily="34" charset="0"/>
              </a:rPr>
              <a:t>fragmentomic</a:t>
            </a:r>
            <a:r>
              <a:rPr lang="en-US" sz="1600" dirty="0">
                <a:latin typeface="Arial" panose="020B0604020202020204" pitchFamily="34" charset="0"/>
                <a:cs typeface="Arial" panose="020B0604020202020204" pitchFamily="34" charset="0"/>
              </a:rPr>
              <a:t> differences across healthy controls (HCs),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CLD, and HCC, and to develop a machine learning model to distinguish these conditions</a:t>
            </a:r>
          </a:p>
          <a:p>
            <a:pPr>
              <a:lnSpc>
                <a:spcPct val="100000"/>
              </a:lnSpc>
            </a:pPr>
            <a:endParaRPr lang="en-US" sz="16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95E9A454-579D-20A2-7598-A274646D0AFE}"/>
              </a:ext>
            </a:extLst>
          </p:cNvPr>
          <p:cNvCxnSpPr>
            <a:cxnSpLocks/>
          </p:cNvCxnSpPr>
          <p:nvPr/>
        </p:nvCxnSpPr>
        <p:spPr>
          <a:xfrm>
            <a:off x="5070609" y="1424940"/>
            <a:ext cx="0" cy="48844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72FBEC83-194E-BE1D-5AE7-F5583F7030CE}"/>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solidFill>
                  <a:schemeClr val="bg1"/>
                </a:solidFill>
                <a:highlight>
                  <a:srgbClr val="59C1E7"/>
                </a:highlight>
                <a:latin typeface="Arial" panose="020B0604020202020204" pitchFamily="34" charset="0"/>
                <a:cs typeface="Arial" panose="020B0604020202020204" pitchFamily="34" charset="0"/>
              </a:rPr>
              <a:t>METHODS</a:t>
            </a:r>
          </a:p>
        </p:txBody>
      </p:sp>
      <p:sp>
        <p:nvSpPr>
          <p:cNvPr id="8" name="Rectangle 7">
            <a:extLst>
              <a:ext uri="{FF2B5EF4-FFF2-40B4-BE49-F238E27FC236}">
                <a16:creationId xmlns:a16="http://schemas.microsoft.com/office/drawing/2014/main" id="{036B80EC-B806-047B-BE96-161E4F6B8A2B}"/>
              </a:ext>
            </a:extLst>
          </p:cNvPr>
          <p:cNvSpPr/>
          <p:nvPr/>
        </p:nvSpPr>
        <p:spPr>
          <a:xfrm>
            <a:off x="5702099" y="2936696"/>
            <a:ext cx="5651701" cy="334602"/>
          </a:xfrm>
          <a:prstGeom prst="rect">
            <a:avLst/>
          </a:prstGeom>
          <a:noFill/>
          <a:ln w="12700">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Patients </a:t>
            </a:r>
            <a:r>
              <a:rPr lang="en-GB" sz="1400" dirty="0">
                <a:solidFill>
                  <a:schemeClr val="tx2"/>
                </a:solidFill>
                <a:latin typeface="Arial" panose="020B0604020202020204" pitchFamily="34" charset="0"/>
                <a:cs typeface="Arial" panose="020B0604020202020204" pitchFamily="34" charset="0"/>
              </a:rPr>
              <a:t>(N=700 from the UK and Italy)</a:t>
            </a:r>
            <a:endParaRPr lang="en-GB" sz="1400" b="1" dirty="0">
              <a:solidFill>
                <a:schemeClr val="tx2"/>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3228D47-D476-EB2C-E979-EDC21B311BB7}"/>
              </a:ext>
            </a:extLst>
          </p:cNvPr>
          <p:cNvSpPr/>
          <p:nvPr/>
        </p:nvSpPr>
        <p:spPr>
          <a:xfrm>
            <a:off x="5583684" y="2902174"/>
            <a:ext cx="406416" cy="406416"/>
          </a:xfrm>
          <a:prstGeom prst="ellipse">
            <a:avLst/>
          </a:prstGeom>
          <a:solidFill>
            <a:srgbClr val="59C1E7"/>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2DFBFD92-B90F-9475-CAF3-E61DB7F1E0D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45983" y="2956738"/>
            <a:ext cx="281996" cy="281996"/>
          </a:xfrm>
          <a:prstGeom prst="rect">
            <a:avLst/>
          </a:prstGeom>
        </p:spPr>
      </p:pic>
      <p:sp>
        <p:nvSpPr>
          <p:cNvPr id="12" name="Rectangle 11">
            <a:extLst>
              <a:ext uri="{FF2B5EF4-FFF2-40B4-BE49-F238E27FC236}">
                <a16:creationId xmlns:a16="http://schemas.microsoft.com/office/drawing/2014/main" id="{2B76E0BF-3760-4AB8-7EF1-894397827424}"/>
              </a:ext>
            </a:extLst>
          </p:cNvPr>
          <p:cNvSpPr/>
          <p:nvPr/>
        </p:nvSpPr>
        <p:spPr>
          <a:xfrm>
            <a:off x="5211854" y="5101675"/>
            <a:ext cx="6754363" cy="124189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rgbClr val="004B87"/>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ACCA3F3-8471-D50C-5EAF-6A019CEBF604}"/>
              </a:ext>
            </a:extLst>
          </p:cNvPr>
          <p:cNvSpPr/>
          <p:nvPr/>
        </p:nvSpPr>
        <p:spPr>
          <a:xfrm>
            <a:off x="5211854" y="3363155"/>
            <a:ext cx="6754363" cy="16579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rgbClr val="004B87"/>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6EB8AFF-0BF2-B269-4988-5ABE89D52760}"/>
              </a:ext>
            </a:extLst>
          </p:cNvPr>
          <p:cNvSpPr txBox="1"/>
          <p:nvPr/>
        </p:nvSpPr>
        <p:spPr>
          <a:xfrm>
            <a:off x="5211854" y="3356407"/>
            <a:ext cx="6754359" cy="307777"/>
          </a:xfrm>
          <a:prstGeom prst="rect">
            <a:avLst/>
          </a:prstGeom>
          <a:noFill/>
        </p:spPr>
        <p:txBody>
          <a:bodyPr wrap="square" rtlCol="0">
            <a:spAutoFit/>
          </a:bodyPr>
          <a:lstStyle/>
          <a:p>
            <a:pPr algn="ctr"/>
            <a:r>
              <a:rPr lang="en-NZ" sz="1400" b="1">
                <a:solidFill>
                  <a:schemeClr val="tx2"/>
                </a:solidFill>
                <a:latin typeface="Arial" panose="020B0604020202020204" pitchFamily="34" charset="0"/>
                <a:cs typeface="Arial" panose="020B0604020202020204" pitchFamily="34" charset="0"/>
              </a:rPr>
              <a:t>Training cohort (n=475)</a:t>
            </a:r>
          </a:p>
        </p:txBody>
      </p:sp>
      <p:sp>
        <p:nvSpPr>
          <p:cNvPr id="22" name="Content Placeholder 1">
            <a:extLst>
              <a:ext uri="{FF2B5EF4-FFF2-40B4-BE49-F238E27FC236}">
                <a16:creationId xmlns:a16="http://schemas.microsoft.com/office/drawing/2014/main" id="{1BDC4507-6D91-5B39-948B-50CB6D246174}"/>
              </a:ext>
            </a:extLst>
          </p:cNvPr>
          <p:cNvSpPr txBox="1">
            <a:spLocks/>
          </p:cNvSpPr>
          <p:nvPr/>
        </p:nvSpPr>
        <p:spPr>
          <a:xfrm>
            <a:off x="5202016" y="998071"/>
            <a:ext cx="6564227" cy="18577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600" dirty="0">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Shallow whole-genome sequencing was conducted using the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plasma cfDNA in the training cohort</a:t>
            </a:r>
          </a:p>
          <a:p>
            <a:pPr>
              <a:lnSpc>
                <a:spcPct val="100000"/>
              </a:lnSpc>
            </a:pPr>
            <a:r>
              <a:rPr lang="en-NZ" sz="1600" dirty="0" err="1">
                <a:solidFill>
                  <a:schemeClr val="tx2"/>
                </a:solidFill>
                <a:latin typeface="Arial" panose="020B0604020202020204" pitchFamily="34" charset="0"/>
                <a:cs typeface="Arial" panose="020B0604020202020204" pitchFamily="34" charset="0"/>
              </a:rPr>
              <a:t>Fragmentomic</a:t>
            </a:r>
            <a:r>
              <a:rPr lang="en-NZ" sz="1600" dirty="0">
                <a:solidFill>
                  <a:schemeClr val="tx2"/>
                </a:solidFill>
                <a:latin typeface="Arial" panose="020B0604020202020204" pitchFamily="34" charset="0"/>
                <a:cs typeface="Arial" panose="020B0604020202020204" pitchFamily="34" charset="0"/>
              </a:rPr>
              <a:t> features* were extracted and </a:t>
            </a:r>
            <a:r>
              <a:rPr lang="en-US" sz="1600" dirty="0">
                <a:solidFill>
                  <a:schemeClr val="tx2"/>
                </a:solidFill>
                <a:latin typeface="Arial" panose="020B0604020202020204" pitchFamily="34" charset="0"/>
                <a:cs typeface="Arial" panose="020B0604020202020204" pitchFamily="34" charset="0"/>
              </a:rPr>
              <a:t>integrated using ensemble machine learning models in the external validation cohort</a:t>
            </a:r>
            <a:endParaRPr lang="en-NZ" sz="1600" dirty="0">
              <a:solidFill>
                <a:schemeClr val="tx2"/>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0F74862-281A-3318-147E-99ACAD24E2BD}"/>
              </a:ext>
            </a:extLst>
          </p:cNvPr>
          <p:cNvSpPr/>
          <p:nvPr/>
        </p:nvSpPr>
        <p:spPr>
          <a:xfrm>
            <a:off x="5677038" y="3853421"/>
            <a:ext cx="1357820" cy="292388"/>
          </a:xfrm>
          <a:prstGeom prst="rect">
            <a:avLst/>
          </a:prstGeom>
          <a:solidFill>
            <a:srgbClr val="59C1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a:solidFill>
                  <a:schemeClr val="bg1"/>
                </a:solidFill>
                <a:latin typeface="Arial" panose="020B0604020202020204" pitchFamily="34" charset="0"/>
                <a:cs typeface="Arial" panose="020B0604020202020204" pitchFamily="34" charset="0"/>
              </a:rPr>
              <a:t>HCC (n=139)</a:t>
            </a:r>
          </a:p>
        </p:txBody>
      </p:sp>
      <p:sp>
        <p:nvSpPr>
          <p:cNvPr id="25" name="Rectangle 24">
            <a:extLst>
              <a:ext uri="{FF2B5EF4-FFF2-40B4-BE49-F238E27FC236}">
                <a16:creationId xmlns:a16="http://schemas.microsoft.com/office/drawing/2014/main" id="{599000CB-F551-6BFA-E51F-A265AD69C9E8}"/>
              </a:ext>
            </a:extLst>
          </p:cNvPr>
          <p:cNvSpPr/>
          <p:nvPr/>
        </p:nvSpPr>
        <p:spPr>
          <a:xfrm>
            <a:off x="7910122" y="3854409"/>
            <a:ext cx="1357820" cy="292388"/>
          </a:xfrm>
          <a:prstGeom prst="rect">
            <a:avLst/>
          </a:prstGeom>
          <a:solidFill>
            <a:srgbClr val="1395C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a:solidFill>
                  <a:schemeClr val="bg1"/>
                </a:solidFill>
                <a:latin typeface="Arial" panose="020B0604020202020204" pitchFamily="34" charset="0"/>
                <a:cs typeface="Arial" panose="020B0604020202020204" pitchFamily="34" charset="0"/>
              </a:rPr>
              <a:t>CLD (n=186)</a:t>
            </a:r>
          </a:p>
        </p:txBody>
      </p:sp>
      <p:sp>
        <p:nvSpPr>
          <p:cNvPr id="27" name="Rectangle 26">
            <a:extLst>
              <a:ext uri="{FF2B5EF4-FFF2-40B4-BE49-F238E27FC236}">
                <a16:creationId xmlns:a16="http://schemas.microsoft.com/office/drawing/2014/main" id="{AF3E9380-32DA-1B2C-2999-B80CE5C98561}"/>
              </a:ext>
            </a:extLst>
          </p:cNvPr>
          <p:cNvSpPr/>
          <p:nvPr/>
        </p:nvSpPr>
        <p:spPr>
          <a:xfrm>
            <a:off x="10143207" y="3854409"/>
            <a:ext cx="1357820" cy="292388"/>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a:solidFill>
                  <a:schemeClr val="bg1"/>
                </a:solidFill>
                <a:latin typeface="Arial" panose="020B0604020202020204" pitchFamily="34" charset="0"/>
                <a:cs typeface="Arial" panose="020B0604020202020204" pitchFamily="34" charset="0"/>
              </a:rPr>
              <a:t>HC (n=150)</a:t>
            </a:r>
          </a:p>
        </p:txBody>
      </p:sp>
      <p:sp>
        <p:nvSpPr>
          <p:cNvPr id="31" name="Rectangle 30">
            <a:extLst>
              <a:ext uri="{FF2B5EF4-FFF2-40B4-BE49-F238E27FC236}">
                <a16:creationId xmlns:a16="http://schemas.microsoft.com/office/drawing/2014/main" id="{9427FDC9-3F68-0F71-2B14-8E0789A9046E}"/>
              </a:ext>
            </a:extLst>
          </p:cNvPr>
          <p:cNvSpPr/>
          <p:nvPr/>
        </p:nvSpPr>
        <p:spPr>
          <a:xfrm>
            <a:off x="7267469" y="4145809"/>
            <a:ext cx="2665776" cy="763092"/>
          </a:xfrm>
          <a:prstGeom prst="rect">
            <a:avLst/>
          </a:prstGeom>
          <a:solidFill>
            <a:schemeClr val="bg1"/>
          </a:solidFill>
          <a:ln w="12700">
            <a:solidFill>
              <a:srgbClr val="1395C7"/>
            </a:solidFill>
          </a:ln>
        </p:spPr>
        <p:style>
          <a:lnRef idx="2">
            <a:schemeClr val="accent1">
              <a:shade val="50000"/>
            </a:schemeClr>
          </a:lnRef>
          <a:fillRef idx="1">
            <a:schemeClr val="accent1"/>
          </a:fillRef>
          <a:effectRef idx="0">
            <a:schemeClr val="accent1"/>
          </a:effectRef>
          <a:fontRef idx="minor">
            <a:schemeClr val="lt1"/>
          </a:fontRef>
        </p:style>
        <p:txBody>
          <a:bodyPr numCol="2" spcCol="72000" rtlCol="0" anchor="ctr"/>
          <a:lstStyle/>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Alcohol (n=42)</a:t>
            </a:r>
          </a:p>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HCV (n=32)</a:t>
            </a:r>
          </a:p>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ALD (n=30)</a:t>
            </a:r>
          </a:p>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MASLD (n=24)</a:t>
            </a:r>
          </a:p>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HBV (n=19)</a:t>
            </a:r>
          </a:p>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Other (n=3)</a:t>
            </a:r>
          </a:p>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Unknown (n=36)</a:t>
            </a:r>
            <a:endParaRPr lang="en-NZ" sz="1100" dirty="0">
              <a:solidFill>
                <a:srgbClr val="1395C7"/>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B64FB10-AF2F-CA91-A13C-AF3704052215}"/>
              </a:ext>
            </a:extLst>
          </p:cNvPr>
          <p:cNvSpPr txBox="1"/>
          <p:nvPr/>
        </p:nvSpPr>
        <p:spPr>
          <a:xfrm>
            <a:off x="5211851" y="5101675"/>
            <a:ext cx="6754364" cy="307777"/>
          </a:xfrm>
          <a:prstGeom prst="rect">
            <a:avLst/>
          </a:prstGeom>
          <a:noFill/>
        </p:spPr>
        <p:txBody>
          <a:bodyPr wrap="square" rtlCol="0">
            <a:spAutoFit/>
          </a:bodyPr>
          <a:lstStyle/>
          <a:p>
            <a:pPr algn="ctr"/>
            <a:r>
              <a:rPr lang="en-NZ" sz="1400" b="1" dirty="0">
                <a:solidFill>
                  <a:schemeClr val="tx2"/>
                </a:solidFill>
                <a:latin typeface="Arial" panose="020B0604020202020204" pitchFamily="34" charset="0"/>
                <a:cs typeface="Arial" panose="020B0604020202020204" pitchFamily="34" charset="0"/>
              </a:rPr>
              <a:t>External validation cohort (n=225)</a:t>
            </a:r>
          </a:p>
        </p:txBody>
      </p:sp>
      <p:sp>
        <p:nvSpPr>
          <p:cNvPr id="33" name="Rectangle 32">
            <a:extLst>
              <a:ext uri="{FF2B5EF4-FFF2-40B4-BE49-F238E27FC236}">
                <a16:creationId xmlns:a16="http://schemas.microsoft.com/office/drawing/2014/main" id="{84D1E25B-9FA3-3E53-4773-4040B2E0E48C}"/>
              </a:ext>
            </a:extLst>
          </p:cNvPr>
          <p:cNvSpPr/>
          <p:nvPr/>
        </p:nvSpPr>
        <p:spPr>
          <a:xfrm>
            <a:off x="7267469" y="5941333"/>
            <a:ext cx="2665776" cy="307777"/>
          </a:xfrm>
          <a:prstGeom prst="rect">
            <a:avLst/>
          </a:prstGeom>
          <a:solidFill>
            <a:schemeClr val="bg1"/>
          </a:solidFill>
          <a:ln w="12700">
            <a:solidFill>
              <a:srgbClr val="1395C7"/>
            </a:solidFill>
          </a:ln>
        </p:spPr>
        <p:style>
          <a:lnRef idx="2">
            <a:schemeClr val="accent1">
              <a:shade val="50000"/>
            </a:schemeClr>
          </a:lnRef>
          <a:fillRef idx="1">
            <a:schemeClr val="accent1"/>
          </a:fillRef>
          <a:effectRef idx="0">
            <a:schemeClr val="accent1"/>
          </a:effectRef>
          <a:fontRef idx="minor">
            <a:schemeClr val="lt1"/>
          </a:fontRef>
        </p:style>
        <p:txBody>
          <a:bodyPr numCol="2" spcCol="72000" rtlCol="0" anchor="ctr"/>
          <a:lstStyle/>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HBV (n=26)</a:t>
            </a:r>
          </a:p>
          <a:p>
            <a:pPr marL="182563" lvl="0" indent="-182563">
              <a:buFont typeface="Arial" panose="020B0604020202020204" pitchFamily="34" charset="0"/>
              <a:buChar char="•"/>
              <a:defRPr/>
            </a:pPr>
            <a:r>
              <a:rPr lang="en-NZ" sz="1100" dirty="0">
                <a:solidFill>
                  <a:schemeClr val="tx2"/>
                </a:solidFill>
                <a:latin typeface="Arial" panose="020B0604020202020204" pitchFamily="34" charset="0"/>
                <a:cs typeface="Arial" panose="020B0604020202020204" pitchFamily="34" charset="0"/>
              </a:rPr>
              <a:t>Cirrhosis (n=49)</a:t>
            </a:r>
            <a:endParaRPr lang="en-NZ" sz="1100" dirty="0">
              <a:solidFill>
                <a:srgbClr val="1395C7"/>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8476843-C8E2-37C6-9A41-751FC028227C}"/>
              </a:ext>
            </a:extLst>
          </p:cNvPr>
          <p:cNvSpPr/>
          <p:nvPr/>
        </p:nvSpPr>
        <p:spPr>
          <a:xfrm>
            <a:off x="5677038" y="5648945"/>
            <a:ext cx="1357820" cy="292388"/>
          </a:xfrm>
          <a:prstGeom prst="rect">
            <a:avLst/>
          </a:prstGeom>
          <a:solidFill>
            <a:srgbClr val="59C1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bg1"/>
                </a:solidFill>
                <a:latin typeface="Arial" panose="020B0604020202020204" pitchFamily="34" charset="0"/>
                <a:cs typeface="Arial" panose="020B0604020202020204" pitchFamily="34" charset="0"/>
              </a:rPr>
              <a:t>HCC (n=75)</a:t>
            </a:r>
          </a:p>
        </p:txBody>
      </p:sp>
      <p:sp>
        <p:nvSpPr>
          <p:cNvPr id="35" name="Rectangle 34">
            <a:extLst>
              <a:ext uri="{FF2B5EF4-FFF2-40B4-BE49-F238E27FC236}">
                <a16:creationId xmlns:a16="http://schemas.microsoft.com/office/drawing/2014/main" id="{619FBBA0-AAF0-E1D0-4337-8BC804B2635D}"/>
              </a:ext>
            </a:extLst>
          </p:cNvPr>
          <p:cNvSpPr/>
          <p:nvPr/>
        </p:nvSpPr>
        <p:spPr>
          <a:xfrm>
            <a:off x="7912512" y="5649933"/>
            <a:ext cx="1357820" cy="292388"/>
          </a:xfrm>
          <a:prstGeom prst="rect">
            <a:avLst/>
          </a:prstGeom>
          <a:solidFill>
            <a:srgbClr val="1395C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bg1"/>
                </a:solidFill>
                <a:latin typeface="Arial" panose="020B0604020202020204" pitchFamily="34" charset="0"/>
                <a:cs typeface="Arial" panose="020B0604020202020204" pitchFamily="34" charset="0"/>
              </a:rPr>
              <a:t>CLD (n=75)</a:t>
            </a:r>
          </a:p>
        </p:txBody>
      </p:sp>
      <p:sp>
        <p:nvSpPr>
          <p:cNvPr id="37" name="Rectangle 36">
            <a:extLst>
              <a:ext uri="{FF2B5EF4-FFF2-40B4-BE49-F238E27FC236}">
                <a16:creationId xmlns:a16="http://schemas.microsoft.com/office/drawing/2014/main" id="{CA0F14A5-F998-F060-467D-074633DD8BC2}"/>
              </a:ext>
            </a:extLst>
          </p:cNvPr>
          <p:cNvSpPr/>
          <p:nvPr/>
        </p:nvSpPr>
        <p:spPr>
          <a:xfrm>
            <a:off x="10143207" y="5648945"/>
            <a:ext cx="1357820" cy="292388"/>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bg1"/>
                </a:solidFill>
                <a:latin typeface="Arial" panose="020B0604020202020204" pitchFamily="34" charset="0"/>
                <a:cs typeface="Arial" panose="020B0604020202020204" pitchFamily="34" charset="0"/>
              </a:rPr>
              <a:t>HC (n=75)</a:t>
            </a:r>
          </a:p>
        </p:txBody>
      </p:sp>
      <p:cxnSp>
        <p:nvCxnSpPr>
          <p:cNvPr id="40" name="Straight Connector 39">
            <a:extLst>
              <a:ext uri="{FF2B5EF4-FFF2-40B4-BE49-F238E27FC236}">
                <a16:creationId xmlns:a16="http://schemas.microsoft.com/office/drawing/2014/main" id="{0A93DFA6-4EFA-DB32-E7CE-041B68EC7D39}"/>
              </a:ext>
            </a:extLst>
          </p:cNvPr>
          <p:cNvCxnSpPr>
            <a:cxnSpLocks/>
            <a:endCxn id="25" idx="0"/>
          </p:cNvCxnSpPr>
          <p:nvPr/>
        </p:nvCxnSpPr>
        <p:spPr>
          <a:xfrm flipH="1">
            <a:off x="8589032" y="3664184"/>
            <a:ext cx="1" cy="190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C03017C-5794-DE06-D509-E169F8FACEC9}"/>
              </a:ext>
            </a:extLst>
          </p:cNvPr>
          <p:cNvCxnSpPr>
            <a:cxnSpLocks/>
            <a:stCxn id="24" idx="0"/>
          </p:cNvCxnSpPr>
          <p:nvPr/>
        </p:nvCxnSpPr>
        <p:spPr>
          <a:xfrm flipV="1">
            <a:off x="6355948" y="3757447"/>
            <a:ext cx="0" cy="9597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7E0326-E6F6-27FD-C7D3-386045DB8D65}"/>
              </a:ext>
            </a:extLst>
          </p:cNvPr>
          <p:cNvCxnSpPr>
            <a:cxnSpLocks/>
            <a:endCxn id="27" idx="0"/>
          </p:cNvCxnSpPr>
          <p:nvPr/>
        </p:nvCxnSpPr>
        <p:spPr>
          <a:xfrm>
            <a:off x="10822117" y="3757447"/>
            <a:ext cx="0" cy="96962"/>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242488D-0E88-0D38-5DEB-25AB1F5F8F5B}"/>
              </a:ext>
            </a:extLst>
          </p:cNvPr>
          <p:cNvCxnSpPr>
            <a:cxnSpLocks/>
          </p:cNvCxnSpPr>
          <p:nvPr/>
        </p:nvCxnSpPr>
        <p:spPr>
          <a:xfrm>
            <a:off x="6355948" y="3757447"/>
            <a:ext cx="44661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A935ED1-934E-28E3-45D2-4E4D93DE6F90}"/>
              </a:ext>
            </a:extLst>
          </p:cNvPr>
          <p:cNvCxnSpPr>
            <a:cxnSpLocks/>
            <a:stCxn id="32" idx="2"/>
            <a:endCxn id="35" idx="0"/>
          </p:cNvCxnSpPr>
          <p:nvPr/>
        </p:nvCxnSpPr>
        <p:spPr>
          <a:xfrm>
            <a:off x="8589033" y="5409452"/>
            <a:ext cx="2389" cy="2404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2274B0D-730A-4C80-FAC5-F973A53A6C20}"/>
              </a:ext>
            </a:extLst>
          </p:cNvPr>
          <p:cNvCxnSpPr>
            <a:cxnSpLocks/>
          </p:cNvCxnSpPr>
          <p:nvPr/>
        </p:nvCxnSpPr>
        <p:spPr>
          <a:xfrm flipV="1">
            <a:off x="6372574" y="5555681"/>
            <a:ext cx="0" cy="95974"/>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766EA22-3C86-1DD4-E9B8-E259B792C9F4}"/>
              </a:ext>
            </a:extLst>
          </p:cNvPr>
          <p:cNvCxnSpPr>
            <a:cxnSpLocks/>
            <a:endCxn id="37" idx="0"/>
          </p:cNvCxnSpPr>
          <p:nvPr/>
        </p:nvCxnSpPr>
        <p:spPr>
          <a:xfrm>
            <a:off x="10822117" y="5554693"/>
            <a:ext cx="0" cy="94252"/>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AF7ED27-6DEF-2C53-9B9E-8CE7D57FBF8F}"/>
              </a:ext>
            </a:extLst>
          </p:cNvPr>
          <p:cNvCxnSpPr>
            <a:cxnSpLocks/>
          </p:cNvCxnSpPr>
          <p:nvPr/>
        </p:nvCxnSpPr>
        <p:spPr>
          <a:xfrm>
            <a:off x="6372574" y="5555681"/>
            <a:ext cx="4449543"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a:hlinkClick r:id="rId4" action="ppaction://hlinksldjump"/>
            <a:extLst>
              <a:ext uri="{FF2B5EF4-FFF2-40B4-BE49-F238E27FC236}">
                <a16:creationId xmlns:a16="http://schemas.microsoft.com/office/drawing/2014/main" id="{6109C48E-11C5-00BC-9733-991BD336843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97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D56C-EB53-F712-23BF-654124C4A8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691A34-6498-A043-64A8-F9A4983B05FA}"/>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latin typeface="Arial" panose="020B0604020202020204" pitchFamily="34" charset="0"/>
                <a:cs typeface="Arial" panose="020B0604020202020204" pitchFamily="34" charset="0"/>
              </a:rPr>
            </a:b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Mallela </a:t>
            </a:r>
            <a:r>
              <a:rPr lang="en-GB" sz="1000" dirty="0">
                <a:latin typeface="Arial" panose="020B0604020202020204" pitchFamily="34" charset="0"/>
                <a:cs typeface="Arial" panose="020B0604020202020204" pitchFamily="34" charset="0"/>
              </a:rPr>
              <a:t>VR, et al. EASL Congress 2026; OS-005-YI.</a:t>
            </a:r>
          </a:p>
        </p:txBody>
      </p:sp>
      <p:sp>
        <p:nvSpPr>
          <p:cNvPr id="8" name="Content Placeholder 2">
            <a:extLst>
              <a:ext uri="{FF2B5EF4-FFF2-40B4-BE49-F238E27FC236}">
                <a16:creationId xmlns:a16="http://schemas.microsoft.com/office/drawing/2014/main" id="{478EFE20-E29E-4398-ADC8-25FDC9D5256B}"/>
              </a:ext>
            </a:extLst>
          </p:cNvPr>
          <p:cNvSpPr txBox="1">
            <a:spLocks/>
          </p:cNvSpPr>
          <p:nvPr/>
        </p:nvSpPr>
        <p:spPr>
          <a:xfrm>
            <a:off x="6720840" y="998071"/>
            <a:ext cx="4823460" cy="5178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Plasma cfDNA </a:t>
            </a:r>
            <a:r>
              <a:rPr lang="en-US" sz="1600" dirty="0" err="1">
                <a:latin typeface="Arial" panose="020B0604020202020204" pitchFamily="34" charset="0"/>
                <a:cs typeface="Arial" panose="020B0604020202020204" pitchFamily="34" charset="0"/>
              </a:rPr>
              <a:t>fragmentomics</a:t>
            </a:r>
            <a:r>
              <a:rPr lang="en-US" sz="1600" dirty="0">
                <a:latin typeface="Arial" panose="020B0604020202020204" pitchFamily="34" charset="0"/>
                <a:cs typeface="Arial" panose="020B0604020202020204" pitchFamily="34" charset="0"/>
              </a:rPr>
              <a:t> identifies robust biological differences across the liver disease spectrum, and enables accurate non-invasive detection of HCC</a:t>
            </a:r>
          </a:p>
          <a:p>
            <a:pPr>
              <a:lnSpc>
                <a:spcPct val="100000"/>
              </a:lnSpc>
            </a:pPr>
            <a:r>
              <a:rPr lang="en-GB" sz="1600" dirty="0">
                <a:latin typeface="Arial" panose="020B0604020202020204" pitchFamily="34" charset="0"/>
                <a:cs typeface="Arial" panose="020B0604020202020204" pitchFamily="34" charset="0"/>
              </a:rPr>
              <a:t>Integration of multiple </a:t>
            </a:r>
            <a:r>
              <a:rPr lang="en-GB" sz="1600" dirty="0" err="1">
                <a:latin typeface="Arial" panose="020B0604020202020204" pitchFamily="34" charset="0"/>
                <a:cs typeface="Arial" panose="020B0604020202020204" pitchFamily="34" charset="0"/>
              </a:rPr>
              <a:t>fragmentomic</a:t>
            </a:r>
            <a:r>
              <a:rPr lang="en-GB" sz="1600" dirty="0">
                <a:latin typeface="Arial" panose="020B0604020202020204" pitchFamily="34" charset="0"/>
                <a:cs typeface="Arial" panose="020B0604020202020204" pitchFamily="34" charset="0"/>
              </a:rPr>
              <a:t> features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using machine learning may improve surveillance strategies in at-risk populations and warrants validation in larger prospective cohorts</a:t>
            </a:r>
            <a:endParaRPr lang="en-US" sz="160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61FA650-53C9-3C9F-242A-81D5C335104E}"/>
              </a:ext>
            </a:extLst>
          </p:cNvPr>
          <p:cNvCxnSpPr>
            <a:cxnSpLocks/>
          </p:cNvCxnSpPr>
          <p:nvPr/>
        </p:nvCxnSpPr>
        <p:spPr>
          <a:xfrm>
            <a:off x="6515100" y="1340769"/>
            <a:ext cx="0" cy="48695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09DCCAD-C2AA-FDD6-5A16-7DDD68B9E5D4}"/>
              </a:ext>
            </a:extLst>
          </p:cNvPr>
          <p:cNvSpPr>
            <a:spLocks noGrp="1"/>
          </p:cNvSpPr>
          <p:nvPr>
            <p:ph type="title"/>
          </p:nvPr>
        </p:nvSpPr>
        <p:spPr>
          <a:xfrm>
            <a:off x="838200" y="-89087"/>
            <a:ext cx="10515600" cy="838947"/>
          </a:xfrm>
        </p:spPr>
        <p:txBody>
          <a:bodyPr>
            <a:normAutofit/>
          </a:bodyPr>
          <a:lstStyle/>
          <a:p>
            <a:r>
              <a:rPr lang="en-US" sz="2400" dirty="0">
                <a:latin typeface="Arial" panose="020B0604020202020204" pitchFamily="34" charset="0"/>
                <a:cs typeface="Arial" panose="020B0604020202020204" pitchFamily="34" charset="0"/>
              </a:rPr>
              <a:t>Plasma cfDNA </a:t>
            </a:r>
            <a:r>
              <a:rPr lang="en-US" sz="2400" dirty="0" err="1">
                <a:latin typeface="Arial" panose="020B0604020202020204" pitchFamily="34" charset="0"/>
                <a:cs typeface="Arial" panose="020B0604020202020204" pitchFamily="34" charset="0"/>
              </a:rPr>
              <a:t>fragmentomics</a:t>
            </a:r>
            <a:r>
              <a:rPr lang="en-US" sz="2400" dirty="0">
                <a:latin typeface="Arial" panose="020B0604020202020204" pitchFamily="34" charset="0"/>
                <a:cs typeface="Arial" panose="020B0604020202020204" pitchFamily="34" charset="0"/>
              </a:rPr>
              <a:t> for non-invasive detection of HCC in CLD</a:t>
            </a:r>
          </a:p>
        </p:txBody>
      </p:sp>
      <p:sp>
        <p:nvSpPr>
          <p:cNvPr id="2" name="Content Placeholder 1">
            <a:extLst>
              <a:ext uri="{FF2B5EF4-FFF2-40B4-BE49-F238E27FC236}">
                <a16:creationId xmlns:a16="http://schemas.microsoft.com/office/drawing/2014/main" id="{488073E7-75EE-1779-6011-34B0A4745FA6}"/>
              </a:ext>
            </a:extLst>
          </p:cNvPr>
          <p:cNvSpPr txBox="1">
            <a:spLocks/>
          </p:cNvSpPr>
          <p:nvPr/>
        </p:nvSpPr>
        <p:spPr>
          <a:xfrm>
            <a:off x="425751" y="998071"/>
            <a:ext cx="5944569"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solidFill>
                  <a:schemeClr val="tx2"/>
                </a:solidFill>
                <a:latin typeface="Arial" panose="020B0604020202020204" pitchFamily="34" charset="0"/>
                <a:cs typeface="Arial" panose="020B0604020202020204" pitchFamily="34" charset="0"/>
              </a:rPr>
              <a:t>HCC exhibited a distinct multidimensional fragmentomic profile compared with CLD and HCs</a:t>
            </a:r>
          </a:p>
          <a:p>
            <a:pPr>
              <a:lnSpc>
                <a:spcPct val="100000"/>
              </a:lnSpc>
            </a:pPr>
            <a:r>
              <a:rPr lang="en-US" sz="1600" dirty="0">
                <a:solidFill>
                  <a:schemeClr val="tx2"/>
                </a:solidFill>
                <a:latin typeface="Arial" panose="020B0604020202020204" pitchFamily="34" charset="0"/>
                <a:cs typeface="Arial" panose="020B0604020202020204" pitchFamily="34" charset="0"/>
              </a:rPr>
              <a:t>Genome-wide fragmentation scores, </a:t>
            </a:r>
            <a:r>
              <a:rPr lang="en-US" sz="1600" dirty="0" err="1">
                <a:solidFill>
                  <a:schemeClr val="tx2"/>
                </a:solidFill>
                <a:latin typeface="Arial" panose="020B0604020202020204" pitchFamily="34" charset="0"/>
                <a:cs typeface="Arial" panose="020B0604020202020204" pitchFamily="34" charset="0"/>
              </a:rPr>
              <a:t>tumour</a:t>
            </a:r>
            <a:r>
              <a:rPr lang="en-US" sz="1600" dirty="0">
                <a:solidFill>
                  <a:schemeClr val="tx2"/>
                </a:solidFill>
                <a:latin typeface="Arial" panose="020B0604020202020204" pitchFamily="34" charset="0"/>
                <a:cs typeface="Arial" panose="020B0604020202020204" pitchFamily="34" charset="0"/>
              </a:rPr>
              <a:t> fraction, and mitochondrial cfDNA levels were significantly higher in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HCC (p&lt;0.0001)</a:t>
            </a:r>
          </a:p>
          <a:p>
            <a:pPr>
              <a:lnSpc>
                <a:spcPct val="100000"/>
              </a:lnSpc>
            </a:pPr>
            <a:r>
              <a:rPr lang="en-US" sz="1600" dirty="0">
                <a:solidFill>
                  <a:schemeClr val="tx2"/>
                </a:solidFill>
                <a:latin typeface="Arial" panose="020B0604020202020204" pitchFamily="34" charset="0"/>
                <a:cs typeface="Arial" panose="020B0604020202020204" pitchFamily="34" charset="0"/>
              </a:rPr>
              <a:t>Short cfDNA fragments (&lt;150 bps) were enriched in HCC, minimal in HC, and intermediate in CLD</a:t>
            </a:r>
          </a:p>
          <a:p>
            <a:pPr>
              <a:lnSpc>
                <a:spcPct val="100000"/>
              </a:lnSpc>
            </a:pPr>
            <a:r>
              <a:rPr lang="en-US" sz="1600" dirty="0">
                <a:solidFill>
                  <a:schemeClr val="tx2"/>
                </a:solidFill>
                <a:latin typeface="Arial" panose="020B0604020202020204" pitchFamily="34" charset="0"/>
                <a:cs typeface="Arial" panose="020B0604020202020204" pitchFamily="34" charset="0"/>
              </a:rPr>
              <a:t>End-motif analysis demonstrated progressive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disease-related changes:</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Guanine/cytosine- and adenine-rich motifs in HCs</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Thymine-rich motifs in CLD</a:t>
            </a:r>
          </a:p>
          <a:p>
            <a:pPr marL="542925" indent="-271463">
              <a:lnSpc>
                <a:spcPct val="100000"/>
              </a:lnSpc>
              <a:spcBef>
                <a:spcPts val="500"/>
              </a:spcBef>
              <a:buFont typeface="Engravers MT" panose="02090707080505020304" pitchFamily="18" charset="0"/>
              <a:buChar char="–"/>
            </a:pPr>
            <a:r>
              <a:rPr lang="en-US" sz="1600" dirty="0" err="1">
                <a:latin typeface="Arial" panose="020B0604020202020204" pitchFamily="34" charset="0"/>
                <a:cs typeface="Arial" panose="020B0604020202020204" pitchFamily="34" charset="0"/>
              </a:rPr>
              <a:t>Tumour</a:t>
            </a:r>
            <a:r>
              <a:rPr lang="en-US" sz="1600" dirty="0">
                <a:latin typeface="Arial" panose="020B0604020202020204" pitchFamily="34" charset="0"/>
                <a:cs typeface="Arial" panose="020B0604020202020204" pitchFamily="34" charset="0"/>
              </a:rPr>
              <a:t>-associated guanine/cytosine-rich cleavage patterns in HCC</a:t>
            </a:r>
          </a:p>
          <a:p>
            <a:pPr>
              <a:lnSpc>
                <a:spcPct val="100000"/>
              </a:lnSpc>
            </a:pPr>
            <a:r>
              <a:rPr lang="en-US" sz="1600" dirty="0">
                <a:solidFill>
                  <a:schemeClr val="tx2"/>
                </a:solidFill>
                <a:latin typeface="Arial" panose="020B0604020202020204" pitchFamily="34" charset="0"/>
                <a:cs typeface="Arial" panose="020B0604020202020204" pitchFamily="34" charset="0"/>
              </a:rPr>
              <a:t>In external validation, the model showed moderate discrimination between HCC and CLD (AUC=0.724) and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very good discrimination between CLD and HC (AUC=0.935)</a:t>
            </a:r>
          </a:p>
        </p:txBody>
      </p:sp>
      <p:pic>
        <p:nvPicPr>
          <p:cNvPr id="5" name="Picture 4">
            <a:hlinkClick r:id="rId3" action="ppaction://hlinksldjump"/>
            <a:extLst>
              <a:ext uri="{FF2B5EF4-FFF2-40B4-BE49-F238E27FC236}">
                <a16:creationId xmlns:a16="http://schemas.microsoft.com/office/drawing/2014/main" id="{C6A593C9-94D0-0956-C310-73B42B4FECB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61972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995D3-31E0-07C6-7D4C-DFAA5EA05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8EDC3-6115-B871-DDE1-CE626F2D3ECF}"/>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A 3D atlas of hepatic microarchitecture during regeneration reveals how hepatocyte division preserves bile canalicular integrity </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0C4A6E4-B06E-6E18-C280-168C3A27CD74}"/>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panose="020B0604020202020204" pitchFamily="34" charset="0"/>
                <a:cs typeface="Arial" panose="020B0604020202020204" pitchFamily="34" charset="0"/>
              </a:rPr>
              <a:t>*Samples were cleared using the </a:t>
            </a:r>
            <a:r>
              <a:rPr lang="en-GB" sz="1100" dirty="0" err="1">
                <a:latin typeface="Arial" panose="020B0604020202020204" pitchFamily="34" charset="0"/>
                <a:cs typeface="Arial" panose="020B0604020202020204" pitchFamily="34" charset="0"/>
              </a:rPr>
              <a:t>SeeDB</a:t>
            </a:r>
            <a:r>
              <a:rPr lang="en-GB" sz="1100" dirty="0">
                <a:latin typeface="Arial" panose="020B0604020202020204" pitchFamily="34" charset="0"/>
                <a:cs typeface="Arial" panose="020B0604020202020204" pitchFamily="34" charset="0"/>
              </a:rPr>
              <a:t> protocol</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Torres DM, et al. EASL Congress 2026; TOP-327-YI.  </a:t>
            </a:r>
          </a:p>
        </p:txBody>
      </p:sp>
      <p:sp>
        <p:nvSpPr>
          <p:cNvPr id="5" name="Content Placeholder 1">
            <a:extLst>
              <a:ext uri="{FF2B5EF4-FFF2-40B4-BE49-F238E27FC236}">
                <a16:creationId xmlns:a16="http://schemas.microsoft.com/office/drawing/2014/main" id="{3BEB233D-4E42-BBE4-D006-2DD5570067D4}"/>
              </a:ext>
            </a:extLst>
          </p:cNvPr>
          <p:cNvSpPr txBox="1">
            <a:spLocks/>
          </p:cNvSpPr>
          <p:nvPr/>
        </p:nvSpPr>
        <p:spPr>
          <a:xfrm>
            <a:off x="425752" y="998071"/>
            <a:ext cx="4451131" cy="574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The liver can regenerate rapidly, restoring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its mass ~7 days after 70% partial hepatectomy in mice</a:t>
            </a:r>
          </a:p>
          <a:p>
            <a:pPr>
              <a:lnSpc>
                <a:spcPct val="100000"/>
              </a:lnSpc>
            </a:pPr>
            <a:r>
              <a:rPr lang="en-US" sz="1600" dirty="0">
                <a:latin typeface="Arial" panose="020B0604020202020204" pitchFamily="34" charset="0"/>
                <a:cs typeface="Arial" panose="020B0604020202020204" pitchFamily="34" charset="0"/>
              </a:rPr>
              <a:t>Successful regeneration requires coordinated reconstruction of 3D tissue architecture supporting bile and blood flow</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Hepatocyte multipolar polarity aligns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apical membranes to form bile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canaliculi, while maintaining basal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sinusoidal interfaces</a:t>
            </a:r>
          </a:p>
          <a:p>
            <a:pPr marL="542925" indent="-271463">
              <a:lnSpc>
                <a:spcPct val="100000"/>
              </a:lnSpc>
              <a:spcBef>
                <a:spcPts val="500"/>
              </a:spcBef>
              <a:buFont typeface="Engravers MT" panose="02090707080505020304" pitchFamily="18" charset="0"/>
              <a:buChar char="–"/>
            </a:pPr>
            <a:r>
              <a:rPr lang="en-GB" sz="1600" dirty="0">
                <a:latin typeface="Arial" panose="020B0604020202020204" pitchFamily="34" charset="0"/>
                <a:cs typeface="Arial" panose="020B0604020202020204" pitchFamily="34" charset="0"/>
              </a:rPr>
              <a:t>Preservation of bile canalicular integrity during rapid hepatocyte division prevents toxic bile acid leakage</a:t>
            </a:r>
          </a:p>
          <a:p>
            <a:pPr>
              <a:lnSpc>
                <a:spcPct val="100000"/>
              </a:lnSpc>
              <a:tabLst>
                <a:tab pos="2332038" algn="l"/>
              </a:tabLst>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investigate how </a:t>
            </a:r>
            <a:r>
              <a:rPr lang="en-GB" sz="1600" dirty="0">
                <a:latin typeface="Arial" panose="020B0604020202020204" pitchFamily="34" charset="0"/>
                <a:cs typeface="Arial" panose="020B0604020202020204" pitchFamily="34" charset="0"/>
              </a:rPr>
              <a:t>dividing hepatocytes preserve bile canalicular integrity by generating a 3D atlas of liver tissue architecture</a:t>
            </a:r>
            <a:endParaRPr lang="en-US" sz="16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5E73339-964B-8B0F-A36E-E259E7579C8E}"/>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59454F7B-1D96-CDCC-518E-8F7F1DE749E7}"/>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9C1E7"/>
                </a:highlight>
                <a:latin typeface="Arial" panose="020B0604020202020204" pitchFamily="34" charset="0"/>
                <a:cs typeface="Arial" panose="020B0604020202020204" pitchFamily="34" charset="0"/>
              </a:rPr>
              <a:t>METHODS</a:t>
            </a:r>
          </a:p>
        </p:txBody>
      </p:sp>
      <p:cxnSp>
        <p:nvCxnSpPr>
          <p:cNvPr id="11" name="Connector: Elbow 10">
            <a:extLst>
              <a:ext uri="{FF2B5EF4-FFF2-40B4-BE49-F238E27FC236}">
                <a16:creationId xmlns:a16="http://schemas.microsoft.com/office/drawing/2014/main" id="{15BEFC6C-AE0F-3894-458C-9B8BCEC62232}"/>
              </a:ext>
            </a:extLst>
          </p:cNvPr>
          <p:cNvCxnSpPr>
            <a:cxnSpLocks/>
            <a:stCxn id="24" idx="3"/>
            <a:endCxn id="39" idx="0"/>
          </p:cNvCxnSpPr>
          <p:nvPr/>
        </p:nvCxnSpPr>
        <p:spPr>
          <a:xfrm>
            <a:off x="9685558" y="2177784"/>
            <a:ext cx="1258223" cy="86819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D0112CE-FD42-B6F2-65A9-BCEB6F4111B4}"/>
              </a:ext>
            </a:extLst>
          </p:cNvPr>
          <p:cNvSpPr/>
          <p:nvPr/>
        </p:nvSpPr>
        <p:spPr>
          <a:xfrm>
            <a:off x="7458205" y="1922885"/>
            <a:ext cx="2227353" cy="50979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70% partial hepatectomy</a:t>
            </a:r>
          </a:p>
        </p:txBody>
      </p:sp>
      <p:sp>
        <p:nvSpPr>
          <p:cNvPr id="38" name="Rectangle 37">
            <a:extLst>
              <a:ext uri="{FF2B5EF4-FFF2-40B4-BE49-F238E27FC236}">
                <a16:creationId xmlns:a16="http://schemas.microsoft.com/office/drawing/2014/main" id="{34A88EEF-5BCA-C413-1451-E5284430D46B}"/>
              </a:ext>
            </a:extLst>
          </p:cNvPr>
          <p:cNvSpPr/>
          <p:nvPr/>
        </p:nvSpPr>
        <p:spPr>
          <a:xfrm>
            <a:off x="9882580" y="3220207"/>
            <a:ext cx="2122403" cy="98554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tx2"/>
                </a:solidFill>
                <a:latin typeface="Arial" panose="020B0604020202020204" pitchFamily="34" charset="0"/>
                <a:cs typeface="Arial" panose="020B0604020202020204" pitchFamily="34" charset="0"/>
              </a:rPr>
              <a:t>T</a:t>
            </a:r>
            <a:r>
              <a:rPr kumimoji="0" lang="en-US" sz="13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ranscardial</a:t>
            </a: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perfusion at daily intervals (Days 1–7 post partial hepatectomy)</a:t>
            </a:r>
          </a:p>
        </p:txBody>
      </p:sp>
      <p:sp>
        <p:nvSpPr>
          <p:cNvPr id="39" name="Rectangle 38">
            <a:extLst>
              <a:ext uri="{FF2B5EF4-FFF2-40B4-BE49-F238E27FC236}">
                <a16:creationId xmlns:a16="http://schemas.microsoft.com/office/drawing/2014/main" id="{B8AA0200-6028-A403-74C2-BED315323EA0}"/>
              </a:ext>
            </a:extLst>
          </p:cNvPr>
          <p:cNvSpPr/>
          <p:nvPr/>
        </p:nvSpPr>
        <p:spPr>
          <a:xfrm>
            <a:off x="10193646" y="3045974"/>
            <a:ext cx="1500270"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Fixation</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C98A9663-07B4-8244-C4AA-FDB429DD41C1}"/>
              </a:ext>
            </a:extLst>
          </p:cNvPr>
          <p:cNvSpPr/>
          <p:nvPr/>
        </p:nvSpPr>
        <p:spPr>
          <a:xfrm>
            <a:off x="10080089" y="2929730"/>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id="{EA18B6B4-6ED2-AC78-8EE2-542B643AC373}"/>
              </a:ext>
            </a:extLst>
          </p:cNvPr>
          <p:cNvCxnSpPr>
            <a:cxnSpLocks/>
          </p:cNvCxnSpPr>
          <p:nvPr/>
        </p:nvCxnSpPr>
        <p:spPr>
          <a:xfrm flipH="1" flipV="1">
            <a:off x="9466649" y="3823325"/>
            <a:ext cx="41593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78C111C-0BF6-B3B0-2F40-C5690A8E7421}"/>
              </a:ext>
            </a:extLst>
          </p:cNvPr>
          <p:cNvSpPr/>
          <p:nvPr/>
        </p:nvSpPr>
        <p:spPr>
          <a:xfrm>
            <a:off x="7805061" y="3286572"/>
            <a:ext cx="1675403" cy="98554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tx2"/>
                </a:solidFill>
                <a:latin typeface="Arial" panose="020B0604020202020204" pitchFamily="34" charset="0"/>
                <a:cs typeface="Arial" panose="020B0604020202020204" pitchFamily="34" charset="0"/>
              </a:rPr>
              <a:t>200 </a:t>
            </a:r>
            <a:r>
              <a:rPr lang="en-US" sz="1300" dirty="0" err="1">
                <a:solidFill>
                  <a:schemeClr val="tx2"/>
                </a:solidFill>
                <a:latin typeface="Arial" panose="020B0604020202020204" pitchFamily="34" charset="0"/>
                <a:cs typeface="Arial" panose="020B0604020202020204" pitchFamily="34" charset="0"/>
              </a:rPr>
              <a:t>μm</a:t>
            </a:r>
            <a:r>
              <a:rPr lang="en-US" sz="1300" dirty="0">
                <a:solidFill>
                  <a:schemeClr val="tx2"/>
                </a:solidFill>
                <a:latin typeface="Arial" panose="020B0604020202020204" pitchFamily="34" charset="0"/>
                <a:cs typeface="Arial" panose="020B0604020202020204" pitchFamily="34" charset="0"/>
              </a:rPr>
              <a:t> vibratome </a:t>
            </a:r>
            <a:br>
              <a:rPr lang="en-US" sz="1300" dirty="0">
                <a:solidFill>
                  <a:schemeClr val="tx2"/>
                </a:solidFill>
                <a:latin typeface="Arial" panose="020B0604020202020204" pitchFamily="34" charset="0"/>
                <a:cs typeface="Arial" panose="020B0604020202020204" pitchFamily="34" charset="0"/>
              </a:rPr>
            </a:br>
            <a:r>
              <a:rPr lang="en-US" sz="1300" dirty="0">
                <a:solidFill>
                  <a:schemeClr val="tx2"/>
                </a:solidFill>
                <a:latin typeface="Arial" panose="020B0604020202020204" pitchFamily="34" charset="0"/>
                <a:cs typeface="Arial" panose="020B0604020202020204" pitchFamily="34" charset="0"/>
              </a:rPr>
              <a:t>liver sections</a:t>
            </a:r>
          </a:p>
          <a:p>
            <a:pPr marR="0" lvl="0" algn="ctr"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DB0925C8-DE4B-4E2C-938F-A2F2F2F30795}"/>
              </a:ext>
            </a:extLst>
          </p:cNvPr>
          <p:cNvSpPr/>
          <p:nvPr/>
        </p:nvSpPr>
        <p:spPr>
          <a:xfrm>
            <a:off x="8021839" y="3014882"/>
            <a:ext cx="1362118" cy="429223"/>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Sample</a:t>
            </a:r>
          </a:p>
          <a:p>
            <a:pPr marL="504000" lvl="0" indent="-180000" algn="ctr">
              <a:defRPr/>
            </a:pPr>
            <a:r>
              <a:rPr lang="en-GB" sz="1400" b="1" dirty="0">
                <a:solidFill>
                  <a:schemeClr val="tx2"/>
                </a:solidFill>
                <a:latin typeface="Arial" panose="020B0604020202020204" pitchFamily="34" charset="0"/>
                <a:cs typeface="Arial" panose="020B0604020202020204" pitchFamily="34" charset="0"/>
              </a:rPr>
              <a:t>collection</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6417869E-8732-8350-B716-94B5D2C8661F}"/>
              </a:ext>
            </a:extLst>
          </p:cNvPr>
          <p:cNvSpPr/>
          <p:nvPr/>
        </p:nvSpPr>
        <p:spPr>
          <a:xfrm>
            <a:off x="7804689" y="3003452"/>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A4EF7EDA-F7CB-0D53-3207-2C7DF1B84EB2}"/>
              </a:ext>
            </a:extLst>
          </p:cNvPr>
          <p:cNvPicPr>
            <a:picLocks noChangeAspect="1"/>
          </p:cNvPicPr>
          <p:nvPr/>
        </p:nvPicPr>
        <p:blipFill>
          <a:blip>
            <a:extLst>
              <a:ext uri="{96DAC541-7B7A-43D3-8B79-37D633B846F1}">
                <asvg:svgBlip xmlns:asvg="http://schemas.microsoft.com/office/drawing/2016/SVG/main" r:embed="rId3"/>
              </a:ext>
            </a:extLst>
          </a:blip>
          <a:srcRect l="58403" b="37195"/>
          <a:stretch>
            <a:fillRect/>
          </a:stretch>
        </p:blipFill>
        <p:spPr>
          <a:xfrm>
            <a:off x="7892365" y="2996096"/>
            <a:ext cx="333626" cy="503717"/>
          </a:xfrm>
          <a:prstGeom prst="ellipse">
            <a:avLst/>
          </a:prstGeom>
        </p:spPr>
      </p:pic>
      <p:sp>
        <p:nvSpPr>
          <p:cNvPr id="16" name="Rectangle 15">
            <a:extLst>
              <a:ext uri="{FF2B5EF4-FFF2-40B4-BE49-F238E27FC236}">
                <a16:creationId xmlns:a16="http://schemas.microsoft.com/office/drawing/2014/main" id="{F1C4EF52-1700-8448-47A4-C2C78F37BB38}"/>
              </a:ext>
            </a:extLst>
          </p:cNvPr>
          <p:cNvSpPr/>
          <p:nvPr/>
        </p:nvSpPr>
        <p:spPr>
          <a:xfrm>
            <a:off x="5275951" y="3084779"/>
            <a:ext cx="2280988" cy="13950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Cell borders (phalloidin)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Bile canaliculi (CD13)</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Sinusoids (FLK-1)</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Nuclei (DAPI)</a:t>
            </a:r>
          </a:p>
          <a:p>
            <a:pPr marR="0" lvl="0" algn="ctr" defTabSz="914400" rtl="0" eaLnBrk="1" fontAlgn="auto" latinLnBrk="0" hangingPunct="1">
              <a:lnSpc>
                <a:spcPct val="100000"/>
              </a:lnSpc>
              <a:spcBef>
                <a:spcPts val="0"/>
              </a:spcBef>
              <a:spcAft>
                <a:spcPts val="0"/>
              </a:spcAft>
              <a:buClrTx/>
              <a:buSzTx/>
              <a:tabLst/>
              <a:defRPr/>
            </a:pPr>
            <a:endParaRPr lang="en-US" sz="1300" dirty="0">
              <a:solidFill>
                <a:schemeClr val="tx2"/>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E4D5DC6-8FBD-2AE3-6B2F-1B6ABB6DC299}"/>
              </a:ext>
            </a:extLst>
          </p:cNvPr>
          <p:cNvSpPr/>
          <p:nvPr/>
        </p:nvSpPr>
        <p:spPr>
          <a:xfrm>
            <a:off x="5271499" y="2844365"/>
            <a:ext cx="2285895" cy="409274"/>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Liver section staining*</a:t>
            </a:r>
          </a:p>
        </p:txBody>
      </p:sp>
      <p:sp>
        <p:nvSpPr>
          <p:cNvPr id="19" name="Oval 18">
            <a:extLst>
              <a:ext uri="{FF2B5EF4-FFF2-40B4-BE49-F238E27FC236}">
                <a16:creationId xmlns:a16="http://schemas.microsoft.com/office/drawing/2014/main" id="{21276306-B2BC-72C7-EB44-053F564DECCF}"/>
              </a:ext>
            </a:extLst>
          </p:cNvPr>
          <p:cNvSpPr/>
          <p:nvPr/>
        </p:nvSpPr>
        <p:spPr>
          <a:xfrm>
            <a:off x="5027829" y="2811373"/>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C6FBA4F-E3E2-BFEA-04D8-2B842564DAF6}"/>
              </a:ext>
            </a:extLst>
          </p:cNvPr>
          <p:cNvSpPr/>
          <p:nvPr/>
        </p:nvSpPr>
        <p:spPr>
          <a:xfrm>
            <a:off x="7458205" y="5126010"/>
            <a:ext cx="2122403" cy="98554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tx2"/>
                </a:solidFill>
                <a:latin typeface="Arial" panose="020B0604020202020204" pitchFamily="34" charset="0"/>
                <a:cs typeface="Arial" panose="020B0604020202020204" pitchFamily="34" charset="0"/>
              </a:rPr>
              <a:t>Multiphoton microscope with 3D reconstruction</a:t>
            </a:r>
          </a:p>
        </p:txBody>
      </p:sp>
      <p:sp>
        <p:nvSpPr>
          <p:cNvPr id="29" name="Rectangle 28">
            <a:extLst>
              <a:ext uri="{FF2B5EF4-FFF2-40B4-BE49-F238E27FC236}">
                <a16:creationId xmlns:a16="http://schemas.microsoft.com/office/drawing/2014/main" id="{E5D64646-E014-38FB-65D5-EF66E633150C}"/>
              </a:ext>
            </a:extLst>
          </p:cNvPr>
          <p:cNvSpPr/>
          <p:nvPr/>
        </p:nvSpPr>
        <p:spPr>
          <a:xfrm>
            <a:off x="7769271" y="4951777"/>
            <a:ext cx="1500270"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Imaging</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28B3475A-DD2F-CFCA-0791-2B7C59F841B5}"/>
              </a:ext>
            </a:extLst>
          </p:cNvPr>
          <p:cNvSpPr/>
          <p:nvPr/>
        </p:nvSpPr>
        <p:spPr>
          <a:xfrm>
            <a:off x="7655714" y="4843051"/>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DB01871C-084C-E46D-5E93-5BF166B752DE}"/>
              </a:ext>
            </a:extLst>
          </p:cNvPr>
          <p:cNvCxnSpPr>
            <a:cxnSpLocks/>
            <a:stCxn id="52" idx="1"/>
            <a:endCxn id="16" idx="3"/>
          </p:cNvCxnSpPr>
          <p:nvPr/>
        </p:nvCxnSpPr>
        <p:spPr>
          <a:xfrm flipH="1">
            <a:off x="7556939" y="3779347"/>
            <a:ext cx="248122" cy="294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6660247C-50DD-C9B1-49E2-CC8192B543C5}"/>
              </a:ext>
            </a:extLst>
          </p:cNvPr>
          <p:cNvCxnSpPr>
            <a:cxnSpLocks/>
            <a:stCxn id="16" idx="2"/>
            <a:endCxn id="28" idx="1"/>
          </p:cNvCxnSpPr>
          <p:nvPr/>
        </p:nvCxnSpPr>
        <p:spPr>
          <a:xfrm rot="16200000" flipH="1">
            <a:off x="6367834" y="4528413"/>
            <a:ext cx="1138982" cy="104176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96B1C08-9469-3B88-BC36-F51DD28D2D59}"/>
              </a:ext>
            </a:extLst>
          </p:cNvPr>
          <p:cNvSpPr/>
          <p:nvPr/>
        </p:nvSpPr>
        <p:spPr>
          <a:xfrm>
            <a:off x="9850689" y="5120639"/>
            <a:ext cx="2122403" cy="98554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tx2"/>
                </a:solidFill>
                <a:latin typeface="Arial" panose="020B0604020202020204" pitchFamily="34" charset="0"/>
                <a:cs typeface="Arial" panose="020B0604020202020204" pitchFamily="34" charset="0"/>
              </a:rPr>
              <a:t>Fiji and </a:t>
            </a:r>
            <a:r>
              <a:rPr lang="en-US" sz="1300" dirty="0" err="1">
                <a:solidFill>
                  <a:schemeClr val="tx2"/>
                </a:solidFill>
                <a:latin typeface="Arial" panose="020B0604020202020204" pitchFamily="34" charset="0"/>
                <a:cs typeface="Arial" panose="020B0604020202020204" pitchFamily="34" charset="0"/>
              </a:rPr>
              <a:t>MotionTracking</a:t>
            </a:r>
            <a:r>
              <a:rPr lang="en-US" sz="1300" dirty="0">
                <a:solidFill>
                  <a:schemeClr val="tx2"/>
                </a:solidFill>
                <a:latin typeface="Arial" panose="020B0604020202020204" pitchFamily="34" charset="0"/>
                <a:cs typeface="Arial" panose="020B0604020202020204" pitchFamily="34" charset="0"/>
              </a:rPr>
              <a:t> software powered by neural networks</a:t>
            </a: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8583672C-52B9-BE89-A9AF-1D1E844BF57F}"/>
              </a:ext>
            </a:extLst>
          </p:cNvPr>
          <p:cNvSpPr/>
          <p:nvPr/>
        </p:nvSpPr>
        <p:spPr>
          <a:xfrm>
            <a:off x="10119713" y="4946406"/>
            <a:ext cx="1697778"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Data analysis</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id="{03157CB6-8F2B-1FA6-2CB5-CC6277C86397}"/>
              </a:ext>
            </a:extLst>
          </p:cNvPr>
          <p:cNvSpPr/>
          <p:nvPr/>
        </p:nvSpPr>
        <p:spPr>
          <a:xfrm>
            <a:off x="9964112" y="4820850"/>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cxnSp>
        <p:nvCxnSpPr>
          <p:cNvPr id="72" name="Straight Arrow Connector 71">
            <a:extLst>
              <a:ext uri="{FF2B5EF4-FFF2-40B4-BE49-F238E27FC236}">
                <a16:creationId xmlns:a16="http://schemas.microsoft.com/office/drawing/2014/main" id="{FCF12042-D654-6E38-F234-D847E6C71A63}"/>
              </a:ext>
            </a:extLst>
          </p:cNvPr>
          <p:cNvCxnSpPr>
            <a:cxnSpLocks/>
            <a:stCxn id="28" idx="3"/>
            <a:endCxn id="68" idx="1"/>
          </p:cNvCxnSpPr>
          <p:nvPr/>
        </p:nvCxnSpPr>
        <p:spPr>
          <a:xfrm flipV="1">
            <a:off x="9580608" y="5613413"/>
            <a:ext cx="270081" cy="537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80" name="Graphic 79">
            <a:extLst>
              <a:ext uri="{FF2B5EF4-FFF2-40B4-BE49-F238E27FC236}">
                <a16:creationId xmlns:a16="http://schemas.microsoft.com/office/drawing/2014/main" id="{E011BA8E-9A94-FD9C-3F5D-11FEB9552DA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74649" y="4762762"/>
            <a:ext cx="683358" cy="683358"/>
          </a:xfrm>
          <a:prstGeom prst="rect">
            <a:avLst/>
          </a:prstGeom>
        </p:spPr>
      </p:pic>
      <p:pic>
        <p:nvPicPr>
          <p:cNvPr id="82" name="Graphic 81">
            <a:extLst>
              <a:ext uri="{FF2B5EF4-FFF2-40B4-BE49-F238E27FC236}">
                <a16:creationId xmlns:a16="http://schemas.microsoft.com/office/drawing/2014/main" id="{4EE1FB5F-9121-14D4-B8FD-BA236CA9F7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59402" y="4916140"/>
            <a:ext cx="362466" cy="362466"/>
          </a:xfrm>
          <a:prstGeom prst="rect">
            <a:avLst/>
          </a:prstGeom>
        </p:spPr>
      </p:pic>
      <p:pic>
        <p:nvPicPr>
          <p:cNvPr id="84" name="Graphic 83">
            <a:extLst>
              <a:ext uri="{FF2B5EF4-FFF2-40B4-BE49-F238E27FC236}">
                <a16:creationId xmlns:a16="http://schemas.microsoft.com/office/drawing/2014/main" id="{C175998C-BFA0-4F9C-99D5-942993AEAD4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33894" y="2895036"/>
            <a:ext cx="374114" cy="374114"/>
          </a:xfrm>
          <a:prstGeom prst="rect">
            <a:avLst/>
          </a:prstGeom>
        </p:spPr>
      </p:pic>
      <p:pic>
        <p:nvPicPr>
          <p:cNvPr id="86" name="Graphic 85">
            <a:extLst>
              <a:ext uri="{FF2B5EF4-FFF2-40B4-BE49-F238E27FC236}">
                <a16:creationId xmlns:a16="http://schemas.microsoft.com/office/drawing/2014/main" id="{22855C68-3CE9-BDC2-7B70-81F10FC4590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58901" y="2996284"/>
            <a:ext cx="380734" cy="380734"/>
          </a:xfrm>
          <a:prstGeom prst="rect">
            <a:avLst/>
          </a:prstGeom>
        </p:spPr>
      </p:pic>
      <p:sp>
        <p:nvSpPr>
          <p:cNvPr id="3" name="Oval 2">
            <a:extLst>
              <a:ext uri="{FF2B5EF4-FFF2-40B4-BE49-F238E27FC236}">
                <a16:creationId xmlns:a16="http://schemas.microsoft.com/office/drawing/2014/main" id="{0506885E-1A14-AA94-7751-CAE9D4D985AA}"/>
              </a:ext>
            </a:extLst>
          </p:cNvPr>
          <p:cNvSpPr/>
          <p:nvPr/>
        </p:nvSpPr>
        <p:spPr>
          <a:xfrm>
            <a:off x="7587616" y="1584834"/>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EE855A-D621-C571-C19C-AD2CEE021AE6}"/>
              </a:ext>
            </a:extLst>
          </p:cNvPr>
          <p:cNvSpPr/>
          <p:nvPr/>
        </p:nvSpPr>
        <p:spPr>
          <a:xfrm>
            <a:off x="7734330" y="1623149"/>
            <a:ext cx="1780049" cy="452438"/>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defRPr/>
            </a:pPr>
            <a:r>
              <a:rPr lang="en-GB" sz="1400" b="1" dirty="0">
                <a:solidFill>
                  <a:schemeClr val="bg1"/>
                </a:solidFill>
                <a:latin typeface="Arial" panose="020B0604020202020204" pitchFamily="34" charset="0"/>
                <a:cs typeface="Arial" panose="020B0604020202020204" pitchFamily="34" charset="0"/>
              </a:rPr>
              <a:t>C57BL/6J mice </a:t>
            </a:r>
            <a:br>
              <a:rPr lang="en-GB" sz="1400" b="1"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8–10 weeks old</a:t>
            </a:r>
            <a:endParaRPr lang="en-GB" sz="1400" dirty="0">
              <a:solidFill>
                <a:schemeClr val="bg1"/>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9B2B0DAB-574F-60E6-57D5-06B98440AEA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655714" y="1698404"/>
            <a:ext cx="392090" cy="392090"/>
          </a:xfrm>
          <a:prstGeom prst="rect">
            <a:avLst/>
          </a:prstGeom>
        </p:spPr>
      </p:pic>
      <p:pic>
        <p:nvPicPr>
          <p:cNvPr id="9" name="Picture 8">
            <a:hlinkClick r:id="rId9" action="ppaction://hlinksldjump"/>
            <a:extLst>
              <a:ext uri="{FF2B5EF4-FFF2-40B4-BE49-F238E27FC236}">
                <a16:creationId xmlns:a16="http://schemas.microsoft.com/office/drawing/2014/main" id="{641764F5-40A5-A323-7349-5BA1C4BC5AAD}"/>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36634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44EE-6866-E88A-AE64-71DDCB15071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B8B13FC-1178-666D-C598-F337B3A0B5AC}"/>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Torres DM, et al. EASL Congress 2026; TOP-327-YI. </a:t>
            </a:r>
            <a:endParaRPr lang="en-GB" sz="10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079FAC9F-E17E-57B1-DF9E-9C26B0556DF4}"/>
              </a:ext>
            </a:extLst>
          </p:cNvPr>
          <p:cNvSpPr>
            <a:spLocks noGrp="1"/>
          </p:cNvSpPr>
          <p:nvPr>
            <p:ph idx="1"/>
          </p:nvPr>
        </p:nvSpPr>
        <p:spPr>
          <a:xfrm>
            <a:off x="425752" y="998071"/>
            <a:ext cx="5177589" cy="5178891"/>
          </a:xfrm>
        </p:spPr>
        <p:txBody>
          <a:bodyPr>
            <a:normAutofit/>
          </a:bodyPr>
          <a:lstStyle/>
          <a:p>
            <a:pPr marL="0" indent="0">
              <a:lnSpc>
                <a:spcPct val="100000"/>
              </a:lnSpc>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solidFill>
                  <a:schemeClr val="tx2"/>
                </a:solidFill>
                <a:latin typeface="Arial" panose="020B0604020202020204" pitchFamily="34" charset="0"/>
                <a:cs typeface="Arial" panose="020B0604020202020204" pitchFamily="34" charset="0"/>
              </a:rPr>
              <a:t>A 3D atlas provided comprehensive overview of liver tissue organization throughout regeneration</a:t>
            </a:r>
          </a:p>
          <a:p>
            <a:pPr>
              <a:lnSpc>
                <a:spcPct val="100000"/>
              </a:lnSpc>
            </a:pPr>
            <a:r>
              <a:rPr lang="en-US" sz="1600" dirty="0">
                <a:solidFill>
                  <a:schemeClr val="tx2"/>
                </a:solidFill>
                <a:latin typeface="Arial" panose="020B0604020202020204" pitchFamily="34" charset="0"/>
                <a:cs typeface="Arial" panose="020B0604020202020204" pitchFamily="34" charset="0"/>
              </a:rPr>
              <a:t>Analysis of hepatocyte division across the cell cycle (metaphase, anaphase, and cytokinesis) revealed:</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The spatial organization of apical membranes preserves bile canalicular continuity and consistently positions apical domains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between sister cells to generate a new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bile canalicular segment</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Apical, basal, and lateral membrane domains were symmetrically inherited by daughter cells </a:t>
            </a:r>
          </a:p>
        </p:txBody>
      </p:sp>
      <p:sp>
        <p:nvSpPr>
          <p:cNvPr id="8" name="Content Placeholder 2">
            <a:extLst>
              <a:ext uri="{FF2B5EF4-FFF2-40B4-BE49-F238E27FC236}">
                <a16:creationId xmlns:a16="http://schemas.microsoft.com/office/drawing/2014/main" id="{2427BB31-A839-EC15-F509-E6881E8EA9B1}"/>
              </a:ext>
            </a:extLst>
          </p:cNvPr>
          <p:cNvSpPr txBox="1">
            <a:spLocks/>
          </p:cNvSpPr>
          <p:nvPr/>
        </p:nvSpPr>
        <p:spPr>
          <a:xfrm>
            <a:off x="6176214" y="998071"/>
            <a:ext cx="5177589" cy="5178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GB" sz="1600" dirty="0">
                <a:latin typeface="Arial" panose="020B0604020202020204" pitchFamily="34" charset="0"/>
                <a:cs typeface="Arial" panose="020B0604020202020204" pitchFamily="34" charset="0"/>
              </a:rPr>
              <a:t>This dataset establishes a foundation for computational and biophysical modelling of tissue growth, polarity maintenance, and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network remodelling</a:t>
            </a:r>
            <a:endParaRPr lang="en-US" sz="1600" dirty="0">
              <a:latin typeface="Arial" panose="020B0604020202020204" pitchFamily="34" charset="0"/>
              <a:cs typeface="Arial" panose="020B0604020202020204" pitchFamily="34" charset="0"/>
            </a:endParaRPr>
          </a:p>
          <a:p>
            <a:pPr marL="542925" indent="-271463">
              <a:lnSpc>
                <a:spcPct val="100000"/>
              </a:lnSpc>
              <a:spcBef>
                <a:spcPts val="5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3D atlas provides a quantitative, tissue-scale framework to study liver regeneration</a:t>
            </a:r>
          </a:p>
          <a:p>
            <a:pPr>
              <a:lnSpc>
                <a:spcPct val="100000"/>
              </a:lnSpc>
            </a:pPr>
            <a:r>
              <a:rPr lang="en-US" sz="1600" dirty="0">
                <a:latin typeface="Arial" panose="020B0604020202020204" pitchFamily="34" charset="0"/>
                <a:cs typeface="Arial" panose="020B0604020202020204" pitchFamily="34" charset="0"/>
              </a:rPr>
              <a:t>Linking hepatocyte division to the preservation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 bile canalicular integrity highlights how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functional tissue architecture could be maintained during regeneration</a:t>
            </a:r>
          </a:p>
          <a:p>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BA56FBB-6B0E-E016-C5E5-7AD520BC95B4}"/>
              </a:ext>
            </a:extLst>
          </p:cNvPr>
          <p:cNvCxnSpPr>
            <a:cxnSpLocks/>
          </p:cNvCxnSpPr>
          <p:nvPr/>
        </p:nvCxnSpPr>
        <p:spPr>
          <a:xfrm>
            <a:off x="5804598"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85CAC8D-0A26-95CF-5F28-4808657E8711}"/>
              </a:ext>
            </a:extLst>
          </p:cNvPr>
          <p:cNvSpPr>
            <a:spLocks noGrp="1"/>
          </p:cNvSpPr>
          <p:nvPr>
            <p:ph type="title"/>
          </p:nvPr>
        </p:nvSpPr>
        <p:spPr>
          <a:xfrm>
            <a:off x="838200" y="-89087"/>
            <a:ext cx="10515600" cy="838947"/>
          </a:xfrm>
        </p:spPr>
        <p:txBody>
          <a:bodyPr>
            <a:normAutofit/>
          </a:bodyPr>
          <a:lstStyle/>
          <a:p>
            <a:r>
              <a:rPr lang="en-GB" sz="2400" dirty="0">
                <a:latin typeface="Arial" panose="020B0604020202020204" pitchFamily="34" charset="0"/>
                <a:cs typeface="Arial" panose="020B0604020202020204" pitchFamily="34" charset="0"/>
              </a:rPr>
              <a:t>A 3D atlas of hepatic microarchitecture during regeneration reveals how hepatocyte division preserves bile canalicular integrity </a:t>
            </a:r>
            <a:endParaRPr lang="en-US" sz="2400" dirty="0">
              <a:latin typeface="Arial" panose="020B0604020202020204" pitchFamily="34" charset="0"/>
              <a:cs typeface="Arial" panose="020B0604020202020204" pitchFamily="34" charset="0"/>
            </a:endParaRPr>
          </a:p>
        </p:txBody>
      </p:sp>
      <p:pic>
        <p:nvPicPr>
          <p:cNvPr id="2" name="Picture 1">
            <a:hlinkClick r:id="rId3" action="ppaction://hlinksldjump"/>
            <a:extLst>
              <a:ext uri="{FF2B5EF4-FFF2-40B4-BE49-F238E27FC236}">
                <a16:creationId xmlns:a16="http://schemas.microsoft.com/office/drawing/2014/main" id="{CD862D9B-D5C0-3932-4DCF-A8CB3127288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0401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D08D1-0D3D-D5D2-4466-B8C4662E9B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0B03A85-105C-4BB6-961E-C951925ECFAB}"/>
              </a:ext>
            </a:extLst>
          </p:cNvPr>
          <p:cNvSpPr txBox="1">
            <a:spLocks/>
          </p:cNvSpPr>
          <p:nvPr/>
        </p:nvSpPr>
        <p:spPr>
          <a:xfrm>
            <a:off x="6096000" y="2555081"/>
            <a:ext cx="5886824" cy="17478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004B87"/>
                </a:solidFill>
                <a:latin typeface="HelveticaNeueLT Pro 65 Md" panose="020B0604020202020204" pitchFamily="34" charset="0"/>
                <a:ea typeface="+mj-ea"/>
                <a:cs typeface="+mj-cs"/>
              </a:defRPr>
            </a:lvl1pPr>
          </a:lstStyle>
          <a:p>
            <a:pPr algn="r"/>
            <a:r>
              <a:rPr lang="en-US" sz="4900" noProof="0" dirty="0">
                <a:latin typeface="Arial" panose="020B0604020202020204" pitchFamily="34" charset="0"/>
                <a:cs typeface="Arial" panose="020B0604020202020204" pitchFamily="34" charset="0"/>
              </a:rPr>
              <a:t>Fibrosis: </a:t>
            </a:r>
            <a:br>
              <a:rPr lang="en-US" sz="4900" noProof="0" dirty="0">
                <a:latin typeface="Arial" panose="020B0604020202020204" pitchFamily="34" charset="0"/>
                <a:cs typeface="Arial" panose="020B0604020202020204" pitchFamily="34" charset="0"/>
              </a:rPr>
            </a:br>
            <a:r>
              <a:rPr lang="en-US" sz="4900" noProof="0" dirty="0">
                <a:latin typeface="Arial" panose="020B0604020202020204" pitchFamily="34" charset="0"/>
                <a:cs typeface="Arial" panose="020B0604020202020204" pitchFamily="34" charset="0"/>
              </a:rPr>
              <a:t>Stellate </a:t>
            </a:r>
            <a:r>
              <a:rPr lang="en-US" sz="4900" dirty="0">
                <a:latin typeface="Arial" panose="020B0604020202020204" pitchFamily="34" charset="0"/>
                <a:cs typeface="Arial" panose="020B0604020202020204" pitchFamily="34" charset="0"/>
              </a:rPr>
              <a:t>c</a:t>
            </a:r>
            <a:r>
              <a:rPr lang="en-US" sz="4900" noProof="0" dirty="0">
                <a:latin typeface="Arial" panose="020B0604020202020204" pitchFamily="34" charset="0"/>
                <a:cs typeface="Arial" panose="020B0604020202020204" pitchFamily="34" charset="0"/>
              </a:rPr>
              <a:t>ell biology</a:t>
            </a:r>
          </a:p>
        </p:txBody>
      </p:sp>
    </p:spTree>
    <p:extLst>
      <p:ext uri="{BB962C8B-B14F-4D97-AF65-F5344CB8AC3E}">
        <p14:creationId xmlns:p14="http://schemas.microsoft.com/office/powerpoint/2010/main" val="322790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8F55B-46A7-CBE2-31D6-157B50E8F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D4B70-85AE-6760-D562-726BB040C3BC}"/>
              </a:ext>
            </a:extLst>
          </p:cNvPr>
          <p:cNvSpPr>
            <a:spLocks noGrp="1"/>
          </p:cNvSpPr>
          <p:nvPr>
            <p:ph type="title"/>
          </p:nvPr>
        </p:nvSpPr>
        <p:spPr>
          <a:xfrm>
            <a:off x="838200" y="-89087"/>
            <a:ext cx="10024871" cy="838947"/>
          </a:xfrm>
        </p:spPr>
        <p:txBody>
          <a:bodyPr>
            <a:normAutofit/>
          </a:bodyPr>
          <a:lstStyle/>
          <a:p>
            <a:r>
              <a:rPr lang="en-US" sz="2400" dirty="0">
                <a:latin typeface="Arial" panose="020B0604020202020204" pitchFamily="34" charset="0"/>
                <a:cs typeface="Arial" panose="020B0604020202020204" pitchFamily="34" charset="0"/>
              </a:rPr>
              <a:t>Hepatic B cells interact with </a:t>
            </a:r>
            <a:r>
              <a:rPr lang="en-NZ" sz="2400" dirty="0" err="1">
                <a:latin typeface="Arial" panose="020B0604020202020204" pitchFamily="34" charset="0"/>
                <a:cs typeface="Arial" panose="020B0604020202020204" pitchFamily="34" charset="0"/>
              </a:rPr>
              <a:t>iNKT</a:t>
            </a:r>
            <a:r>
              <a:rPr lang="en-NZ" sz="2400" dirty="0">
                <a:latin typeface="Arial" panose="020B0604020202020204" pitchFamily="34" charset="0"/>
                <a:cs typeface="Arial" panose="020B0604020202020204" pitchFamily="34" charset="0"/>
              </a:rPr>
              <a:t> cells </a:t>
            </a:r>
            <a:r>
              <a:rPr lang="en-US" sz="2400" dirty="0">
                <a:latin typeface="Arial" panose="020B0604020202020204" pitchFamily="34" charset="0"/>
                <a:cs typeface="Arial" panose="020B0604020202020204" pitchFamily="34" charset="0"/>
              </a:rPr>
              <a:t>via CD40 to stimulate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hepatic stellate cells (HSCs)</a:t>
            </a:r>
          </a:p>
        </p:txBody>
      </p:sp>
      <p:sp>
        <p:nvSpPr>
          <p:cNvPr id="4" name="Text Placeholder 3">
            <a:extLst>
              <a:ext uri="{FF2B5EF4-FFF2-40B4-BE49-F238E27FC236}">
                <a16:creationId xmlns:a16="http://schemas.microsoft.com/office/drawing/2014/main" id="{323B716E-9E0E-DDD7-F47D-A08541EE72F7}"/>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Jeong </a:t>
            </a:r>
            <a:r>
              <a:rPr lang="en-GB" sz="1000" dirty="0">
                <a:latin typeface="Arial" panose="020B0604020202020204" pitchFamily="34" charset="0"/>
                <a:cs typeface="Arial" panose="020B0604020202020204" pitchFamily="34" charset="0"/>
              </a:rPr>
              <a:t>W, et al. EASL Congress 2026; TOP-342-YI.  </a:t>
            </a:r>
          </a:p>
        </p:txBody>
      </p:sp>
      <p:sp>
        <p:nvSpPr>
          <p:cNvPr id="5" name="Content Placeholder 1">
            <a:extLst>
              <a:ext uri="{FF2B5EF4-FFF2-40B4-BE49-F238E27FC236}">
                <a16:creationId xmlns:a16="http://schemas.microsoft.com/office/drawing/2014/main" id="{93C0AF25-FC27-E9AD-9A0F-35074DAB2388}"/>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Hepatic B cells may contribute to liver fibrosis by secreting cytokines that activate HSCs, yet the mechanisms are unclear </a:t>
            </a:r>
          </a:p>
          <a:p>
            <a:pPr>
              <a:lnSpc>
                <a:spcPct val="100000"/>
              </a:lnSpc>
            </a:pPr>
            <a:r>
              <a:rPr lang="en-US" sz="1600" dirty="0">
                <a:latin typeface="Arial" panose="020B0604020202020204" pitchFamily="34" charset="0"/>
                <a:cs typeface="Arial" panose="020B0604020202020204" pitchFamily="34" charset="0"/>
              </a:rPr>
              <a:t>In the fibrotic microenvironment, damaged hepatocytes release DAMPs, including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lipid-related molecules</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B cells can present lipid antigens to </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iNKT</a:t>
            </a:r>
            <a:r>
              <a:rPr lang="en-US" sz="1600" dirty="0">
                <a:latin typeface="Arial" panose="020B0604020202020204" pitchFamily="34" charset="0"/>
                <a:cs typeface="Arial" panose="020B0604020202020204" pitchFamily="34" charset="0"/>
              </a:rPr>
              <a:t> cells via CD1d–TCR engagement, together with CD40–CD40L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co-stimulatory </a:t>
            </a:r>
            <a:r>
              <a:rPr lang="en-US" sz="1600" dirty="0" err="1">
                <a:latin typeface="Arial" panose="020B0604020202020204" pitchFamily="34" charset="0"/>
                <a:cs typeface="Arial" panose="020B0604020202020204" pitchFamily="34" charset="0"/>
              </a:rPr>
              <a:t>signalling</a:t>
            </a:r>
            <a:endParaRPr lang="en-US" sz="1600" dirty="0">
              <a:latin typeface="Arial" panose="020B0604020202020204" pitchFamily="34" charset="0"/>
              <a:cs typeface="Arial" panose="020B0604020202020204" pitchFamily="34" charset="0"/>
            </a:endParaRP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examine the potential role of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a:t>
            </a:r>
            <a:r>
              <a:rPr lang="en-US" sz="1600" dirty="0" err="1">
                <a:latin typeface="Arial" panose="020B0604020202020204" pitchFamily="34" charset="0"/>
                <a:cs typeface="Arial" panose="020B0604020202020204" pitchFamily="34" charset="0"/>
              </a:rPr>
              <a:t>iNKT</a:t>
            </a:r>
            <a:r>
              <a:rPr lang="en-US" sz="1600" dirty="0">
                <a:latin typeface="Arial" panose="020B0604020202020204" pitchFamily="34" charset="0"/>
                <a:cs typeface="Arial" panose="020B0604020202020204" pitchFamily="34" charset="0"/>
              </a:rPr>
              <a:t>-cell interactions in liver fibrosis </a:t>
            </a:r>
          </a:p>
        </p:txBody>
      </p:sp>
      <p:cxnSp>
        <p:nvCxnSpPr>
          <p:cNvPr id="6" name="Straight Connector 5">
            <a:extLst>
              <a:ext uri="{FF2B5EF4-FFF2-40B4-BE49-F238E27FC236}">
                <a16:creationId xmlns:a16="http://schemas.microsoft.com/office/drawing/2014/main" id="{435C2DE7-30F5-0A6F-E9E8-48CAFBB2C97A}"/>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67755B50-31BA-F1C8-63F7-FBB9EEEE9A0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9C1E7"/>
                </a:highlight>
                <a:latin typeface="Arial" panose="020B0604020202020204" pitchFamily="34" charset="0"/>
                <a:cs typeface="Arial" panose="020B0604020202020204" pitchFamily="34" charset="0"/>
              </a:rPr>
              <a:t>METHODS</a:t>
            </a:r>
          </a:p>
        </p:txBody>
      </p:sp>
      <p:sp>
        <p:nvSpPr>
          <p:cNvPr id="14" name="Rectangle 13">
            <a:extLst>
              <a:ext uri="{FF2B5EF4-FFF2-40B4-BE49-F238E27FC236}">
                <a16:creationId xmlns:a16="http://schemas.microsoft.com/office/drawing/2014/main" id="{E69151A0-E4B6-6799-5A12-6A9D67AB1E27}"/>
              </a:ext>
            </a:extLst>
          </p:cNvPr>
          <p:cNvSpPr/>
          <p:nvPr/>
        </p:nvSpPr>
        <p:spPr>
          <a:xfrm>
            <a:off x="5211854" y="1696390"/>
            <a:ext cx="2397923" cy="858992"/>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indent="-180000" algn="ctr">
              <a:defRPr/>
            </a:pPr>
            <a:r>
              <a:rPr lang="en-GB" sz="1400" b="1" dirty="0">
                <a:solidFill>
                  <a:schemeClr val="bg1"/>
                </a:solidFill>
                <a:latin typeface="Arial" panose="020B0604020202020204" pitchFamily="34" charset="0"/>
                <a:cs typeface="Arial" panose="020B0604020202020204" pitchFamily="34" charset="0"/>
              </a:rPr>
              <a:t>B cell-specific </a:t>
            </a:r>
          </a:p>
          <a:p>
            <a:pPr marL="504000" indent="-180000" algn="ctr">
              <a:defRPr/>
            </a:pPr>
            <a:r>
              <a:rPr lang="en-GB" sz="1400" b="1" dirty="0">
                <a:solidFill>
                  <a:schemeClr val="bg1"/>
                </a:solidFill>
                <a:latin typeface="Arial" panose="020B0604020202020204" pitchFamily="34" charset="0"/>
                <a:cs typeface="Arial" panose="020B0604020202020204" pitchFamily="34" charset="0"/>
              </a:rPr>
              <a:t>CD40-deficient</a:t>
            </a:r>
          </a:p>
          <a:p>
            <a:pPr marL="504000" indent="-180000" algn="ctr">
              <a:defRPr/>
            </a:pPr>
            <a:r>
              <a:rPr lang="en-NZ"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Treated with CCl</a:t>
            </a:r>
            <a:r>
              <a:rPr lang="en-US" sz="1400" baseline="-25000" dirty="0">
                <a:solidFill>
                  <a:schemeClr val="bg1"/>
                </a:solidFill>
                <a:latin typeface="Arial" panose="020B0604020202020204" pitchFamily="34" charset="0"/>
                <a:cs typeface="Arial" panose="020B0604020202020204" pitchFamily="34" charset="0"/>
              </a:rPr>
              <a:t>4</a:t>
            </a:r>
            <a:r>
              <a:rPr lang="en-NZ" sz="1400" dirty="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0383133-8A04-6EE1-BEB4-A34185031861}"/>
              </a:ext>
            </a:extLst>
          </p:cNvPr>
          <p:cNvSpPr/>
          <p:nvPr/>
        </p:nvSpPr>
        <p:spPr>
          <a:xfrm>
            <a:off x="9735665" y="1144431"/>
            <a:ext cx="1500270"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Assays</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66BE67C6-77E7-1C55-27C0-82FEE0E09852}"/>
              </a:ext>
            </a:extLst>
          </p:cNvPr>
          <p:cNvSpPr/>
          <p:nvPr/>
        </p:nvSpPr>
        <p:spPr>
          <a:xfrm>
            <a:off x="9622108" y="1028187"/>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A56E6E34-B54B-E5A5-57FA-3627B3E890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18616" y="1132326"/>
            <a:ext cx="360519" cy="360519"/>
          </a:xfrm>
          <a:prstGeom prst="rect">
            <a:avLst/>
          </a:prstGeom>
        </p:spPr>
      </p:pic>
      <p:pic>
        <p:nvPicPr>
          <p:cNvPr id="28" name="Graphic 27">
            <a:extLst>
              <a:ext uri="{FF2B5EF4-FFF2-40B4-BE49-F238E27FC236}">
                <a16:creationId xmlns:a16="http://schemas.microsoft.com/office/drawing/2014/main" id="{1904855C-CA6C-60B8-AF03-E8756275E0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58309" y="1891582"/>
            <a:ext cx="490290" cy="490290"/>
          </a:xfrm>
          <a:prstGeom prst="rect">
            <a:avLst/>
          </a:prstGeom>
        </p:spPr>
      </p:pic>
      <p:sp>
        <p:nvSpPr>
          <p:cNvPr id="66" name="Rectangle 65">
            <a:extLst>
              <a:ext uri="{FF2B5EF4-FFF2-40B4-BE49-F238E27FC236}">
                <a16:creationId xmlns:a16="http://schemas.microsoft.com/office/drawing/2014/main" id="{D44F555C-5617-7767-5F62-625F23BAAC10}"/>
              </a:ext>
            </a:extLst>
          </p:cNvPr>
          <p:cNvSpPr/>
          <p:nvPr/>
        </p:nvSpPr>
        <p:spPr>
          <a:xfrm>
            <a:off x="5539740" y="4356436"/>
            <a:ext cx="2085667" cy="61502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NZ" sz="1400" dirty="0">
                <a:solidFill>
                  <a:schemeClr val="tx2"/>
                </a:solidFill>
                <a:latin typeface="Arial" panose="020B0604020202020204" pitchFamily="34" charset="0"/>
                <a:cs typeface="Arial" panose="020B0604020202020204" pitchFamily="34" charset="0"/>
              </a:rPr>
              <a:t>Primary</a:t>
            </a:r>
          </a:p>
          <a:p>
            <a:pPr marL="504000" lvl="0" indent="-180000" algn="ctr">
              <a:defRPr/>
            </a:pPr>
            <a:r>
              <a:rPr lang="en-NZ" sz="1400" dirty="0">
                <a:solidFill>
                  <a:schemeClr val="tx2"/>
                </a:solidFill>
                <a:latin typeface="Arial" panose="020B0604020202020204" pitchFamily="34" charset="0"/>
                <a:cs typeface="Arial" panose="020B0604020202020204" pitchFamily="34" charset="0"/>
              </a:rPr>
              <a:t>hepatic cells </a:t>
            </a:r>
            <a:endParaRPr lang="en-GB" sz="1400" dirty="0">
              <a:solidFill>
                <a:schemeClr val="tx2"/>
              </a:solidFill>
              <a:latin typeface="Arial" panose="020B0604020202020204" pitchFamily="34" charset="0"/>
              <a:cs typeface="Arial" panose="020B0604020202020204" pitchFamily="34" charset="0"/>
            </a:endParaRPr>
          </a:p>
        </p:txBody>
      </p:sp>
      <p:sp>
        <p:nvSpPr>
          <p:cNvPr id="67" name="Oval 66">
            <a:extLst>
              <a:ext uri="{FF2B5EF4-FFF2-40B4-BE49-F238E27FC236}">
                <a16:creationId xmlns:a16="http://schemas.microsoft.com/office/drawing/2014/main" id="{ACDCC47E-C702-A2F3-9A84-0783C6B9C864}"/>
              </a:ext>
            </a:extLst>
          </p:cNvPr>
          <p:cNvSpPr/>
          <p:nvPr/>
        </p:nvSpPr>
        <p:spPr>
          <a:xfrm>
            <a:off x="5234961" y="4285334"/>
            <a:ext cx="783053" cy="7459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FF76888D-B7D3-7002-CA0B-BF219CD701C6}"/>
              </a:ext>
            </a:extLst>
          </p:cNvPr>
          <p:cNvSpPr/>
          <p:nvPr/>
        </p:nvSpPr>
        <p:spPr>
          <a:xfrm>
            <a:off x="5742768" y="5579775"/>
            <a:ext cx="3200264" cy="720845"/>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504000" lvl="0" indent="-180000">
              <a:defRPr/>
            </a:pPr>
            <a:r>
              <a:rPr lang="en-US" sz="1400" dirty="0">
                <a:solidFill>
                  <a:schemeClr val="tx2"/>
                </a:solidFill>
                <a:latin typeface="Arial" panose="020B0604020202020204" pitchFamily="34" charset="0"/>
                <a:cs typeface="Arial" panose="020B0604020202020204" pitchFamily="34" charset="0"/>
              </a:rPr>
              <a:t>Migration assays and co-culture</a:t>
            </a:r>
          </a:p>
          <a:p>
            <a:pPr marL="504000" lvl="0" indent="-180000">
              <a:defRPr/>
            </a:pPr>
            <a:r>
              <a:rPr lang="en-US" sz="1400" dirty="0">
                <a:solidFill>
                  <a:schemeClr val="tx2"/>
                </a:solidFill>
                <a:latin typeface="Arial" panose="020B0604020202020204" pitchFamily="34" charset="0"/>
                <a:cs typeface="Arial" panose="020B0604020202020204" pitchFamily="34" charset="0"/>
              </a:rPr>
              <a:t>experiments using hepatocytes, </a:t>
            </a:r>
          </a:p>
          <a:p>
            <a:pPr marL="504000" lvl="0" indent="-180000">
              <a:defRPr/>
            </a:pPr>
            <a:r>
              <a:rPr lang="en-US" sz="1400" dirty="0">
                <a:solidFill>
                  <a:schemeClr val="tx2"/>
                </a:solidFill>
                <a:latin typeface="Arial" panose="020B0604020202020204" pitchFamily="34" charset="0"/>
                <a:cs typeface="Arial" panose="020B0604020202020204" pitchFamily="34" charset="0"/>
              </a:rPr>
              <a:t>B cells, </a:t>
            </a:r>
            <a:r>
              <a:rPr lang="en-US" sz="1400" dirty="0" err="1">
                <a:solidFill>
                  <a:schemeClr val="tx2"/>
                </a:solidFill>
                <a:latin typeface="Arial" panose="020B0604020202020204" pitchFamily="34" charset="0"/>
                <a:cs typeface="Arial" panose="020B0604020202020204" pitchFamily="34" charset="0"/>
              </a:rPr>
              <a:t>iNKT</a:t>
            </a:r>
            <a:r>
              <a:rPr lang="en-US" sz="1400" dirty="0">
                <a:solidFill>
                  <a:schemeClr val="tx2"/>
                </a:solidFill>
                <a:latin typeface="Arial" panose="020B0604020202020204" pitchFamily="34" charset="0"/>
                <a:cs typeface="Arial" panose="020B0604020202020204" pitchFamily="34" charset="0"/>
              </a:rPr>
              <a:t> cells, and HSCs</a:t>
            </a:r>
            <a:endParaRPr lang="en-GB" sz="1400" dirty="0">
              <a:solidFill>
                <a:schemeClr val="tx2"/>
              </a:solidFill>
              <a:latin typeface="Arial" panose="020B0604020202020204" pitchFamily="34" charset="0"/>
              <a:cs typeface="Arial" panose="020B0604020202020204" pitchFamily="34" charset="0"/>
            </a:endParaRPr>
          </a:p>
        </p:txBody>
      </p:sp>
      <p:sp>
        <p:nvSpPr>
          <p:cNvPr id="84" name="Oval 83">
            <a:extLst>
              <a:ext uri="{FF2B5EF4-FFF2-40B4-BE49-F238E27FC236}">
                <a16:creationId xmlns:a16="http://schemas.microsoft.com/office/drawing/2014/main" id="{60CC43D2-CA06-AFDD-E730-6F089CFCAB58}"/>
              </a:ext>
            </a:extLst>
          </p:cNvPr>
          <p:cNvSpPr/>
          <p:nvPr/>
        </p:nvSpPr>
        <p:spPr>
          <a:xfrm>
            <a:off x="5203144" y="5528524"/>
            <a:ext cx="854256" cy="8180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4CCFFBC1-0D20-F9DC-90E2-EDE598DA6F80}"/>
              </a:ext>
            </a:extLst>
          </p:cNvPr>
          <p:cNvSpPr/>
          <p:nvPr/>
        </p:nvSpPr>
        <p:spPr>
          <a:xfrm>
            <a:off x="9403008" y="3880467"/>
            <a:ext cx="2122403" cy="4698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tx2"/>
                </a:solidFill>
                <a:latin typeface="Arial" panose="020B0604020202020204" pitchFamily="34" charset="0"/>
                <a:cs typeface="Arial" panose="020B0604020202020204" pitchFamily="34" charset="0"/>
              </a:rPr>
              <a:t>B</a:t>
            </a:r>
            <a:r>
              <a:rPr kumimoji="0" lang="en-NZ" sz="14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ulk</a:t>
            </a:r>
            <a:r>
              <a:rPr kumimoji="0" lang="en-NZ"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RNA-</a:t>
            </a:r>
            <a:r>
              <a:rPr kumimoji="0" lang="en-NZ" sz="14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seq</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0AE00350-F1F7-DF5D-8DCC-9F6211435E94}"/>
              </a:ext>
            </a:extLst>
          </p:cNvPr>
          <p:cNvSpPr/>
          <p:nvPr/>
        </p:nvSpPr>
        <p:spPr>
          <a:xfrm>
            <a:off x="9409645" y="4435887"/>
            <a:ext cx="2122403" cy="4698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scRNA-seq</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F878DA2A-F439-8162-F096-C30851C537A1}"/>
              </a:ext>
            </a:extLst>
          </p:cNvPr>
          <p:cNvSpPr/>
          <p:nvPr/>
        </p:nvSpPr>
        <p:spPr>
          <a:xfrm>
            <a:off x="9403007" y="4991306"/>
            <a:ext cx="2122403" cy="4698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tx2"/>
                </a:solidFill>
                <a:latin typeface="Arial" panose="020B0604020202020204" pitchFamily="34" charset="0"/>
                <a:cs typeface="Arial" panose="020B0604020202020204" pitchFamily="34" charset="0"/>
              </a:rPr>
              <a:t>F</a:t>
            </a:r>
            <a:r>
              <a:rPr kumimoji="0" lang="en-NZ"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low cytometry</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cxnSp>
        <p:nvCxnSpPr>
          <p:cNvPr id="97" name="Connector: Elbow 96">
            <a:extLst>
              <a:ext uri="{FF2B5EF4-FFF2-40B4-BE49-F238E27FC236}">
                <a16:creationId xmlns:a16="http://schemas.microsoft.com/office/drawing/2014/main" id="{6E4EBD05-2662-A39F-7C26-BB0F517067DD}"/>
              </a:ext>
            </a:extLst>
          </p:cNvPr>
          <p:cNvCxnSpPr>
            <a:cxnSpLocks/>
            <a:endCxn id="88" idx="1"/>
          </p:cNvCxnSpPr>
          <p:nvPr/>
        </p:nvCxnSpPr>
        <p:spPr>
          <a:xfrm flipV="1">
            <a:off x="8164474" y="4115370"/>
            <a:ext cx="1238534" cy="548577"/>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3C6AB3C4-F627-396A-B168-D9C662378D16}"/>
              </a:ext>
            </a:extLst>
          </p:cNvPr>
          <p:cNvCxnSpPr>
            <a:cxnSpLocks/>
            <a:endCxn id="95" idx="1"/>
          </p:cNvCxnSpPr>
          <p:nvPr/>
        </p:nvCxnSpPr>
        <p:spPr>
          <a:xfrm>
            <a:off x="8164474" y="4663947"/>
            <a:ext cx="1238533" cy="562262"/>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CD189A4-5419-74A7-0FB7-A64735588427}"/>
              </a:ext>
            </a:extLst>
          </p:cNvPr>
          <p:cNvCxnSpPr>
            <a:cxnSpLocks/>
            <a:stCxn id="66" idx="3"/>
            <a:endCxn id="89" idx="1"/>
          </p:cNvCxnSpPr>
          <p:nvPr/>
        </p:nvCxnSpPr>
        <p:spPr>
          <a:xfrm>
            <a:off x="7625407" y="4663947"/>
            <a:ext cx="1784238" cy="684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13" name="Graphic 112">
            <a:extLst>
              <a:ext uri="{FF2B5EF4-FFF2-40B4-BE49-F238E27FC236}">
                <a16:creationId xmlns:a16="http://schemas.microsoft.com/office/drawing/2014/main" id="{18B0FA18-FC48-822D-E990-729D39E31BD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89137" y="5691207"/>
            <a:ext cx="489343" cy="489343"/>
          </a:xfrm>
          <a:prstGeom prst="rect">
            <a:avLst/>
          </a:prstGeom>
        </p:spPr>
      </p:pic>
      <p:pic>
        <p:nvPicPr>
          <p:cNvPr id="121" name="Graphic 120">
            <a:extLst>
              <a:ext uri="{FF2B5EF4-FFF2-40B4-BE49-F238E27FC236}">
                <a16:creationId xmlns:a16="http://schemas.microsoft.com/office/drawing/2014/main" id="{3B9638AA-3E68-47C3-65E7-DDD9FAA121F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62101" y="4621017"/>
            <a:ext cx="239314" cy="239314"/>
          </a:xfrm>
          <a:prstGeom prst="rect">
            <a:avLst/>
          </a:prstGeom>
        </p:spPr>
      </p:pic>
      <p:pic>
        <p:nvPicPr>
          <p:cNvPr id="122" name="Graphic 121">
            <a:extLst>
              <a:ext uri="{FF2B5EF4-FFF2-40B4-BE49-F238E27FC236}">
                <a16:creationId xmlns:a16="http://schemas.microsoft.com/office/drawing/2014/main" id="{98137744-8B24-58CD-5253-A167A06C5EA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03454" y="4356093"/>
            <a:ext cx="239314" cy="239314"/>
          </a:xfrm>
          <a:prstGeom prst="rect">
            <a:avLst/>
          </a:prstGeom>
        </p:spPr>
      </p:pic>
      <p:pic>
        <p:nvPicPr>
          <p:cNvPr id="123" name="Graphic 122">
            <a:extLst>
              <a:ext uri="{FF2B5EF4-FFF2-40B4-BE49-F238E27FC236}">
                <a16:creationId xmlns:a16="http://schemas.microsoft.com/office/drawing/2014/main" id="{AAADEC04-FBCD-F7E7-C7B6-CB39D4547C2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7141536">
            <a:off x="5632979" y="4614024"/>
            <a:ext cx="239314" cy="239314"/>
          </a:xfrm>
          <a:prstGeom prst="rect">
            <a:avLst/>
          </a:prstGeom>
        </p:spPr>
      </p:pic>
      <p:sp>
        <p:nvSpPr>
          <p:cNvPr id="3" name="Rectangle 2">
            <a:extLst>
              <a:ext uri="{FF2B5EF4-FFF2-40B4-BE49-F238E27FC236}">
                <a16:creationId xmlns:a16="http://schemas.microsoft.com/office/drawing/2014/main" id="{09A2C357-B359-DE93-2105-F12791CD3E88}"/>
              </a:ext>
            </a:extLst>
          </p:cNvPr>
          <p:cNvSpPr/>
          <p:nvPr/>
        </p:nvSpPr>
        <p:spPr>
          <a:xfrm>
            <a:off x="5211852" y="1354747"/>
            <a:ext cx="2397923"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solidFill>
                  <a:schemeClr val="tx2"/>
                </a:solidFill>
                <a:latin typeface="Arial" panose="020B0604020202020204" pitchFamily="34" charset="0"/>
                <a:cs typeface="Arial" panose="020B0604020202020204" pitchFamily="34" charset="0"/>
              </a:rPr>
              <a:t>In vivo</a:t>
            </a:r>
            <a:endParaRPr kumimoji="0" lang="en-GB"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CE5C7F6-7E15-A48C-C588-E2DBC0199E1A}"/>
              </a:ext>
            </a:extLst>
          </p:cNvPr>
          <p:cNvSpPr/>
          <p:nvPr/>
        </p:nvSpPr>
        <p:spPr>
          <a:xfrm>
            <a:off x="5807620" y="5193793"/>
            <a:ext cx="3183979"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solidFill>
                  <a:schemeClr val="tx2"/>
                </a:solidFill>
                <a:latin typeface="Arial" panose="020B0604020202020204" pitchFamily="34" charset="0"/>
                <a:cs typeface="Arial" panose="020B0604020202020204" pitchFamily="34" charset="0"/>
              </a:rPr>
              <a:t>In vitro</a:t>
            </a:r>
            <a:endParaRPr kumimoji="0" lang="en-GB"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956A7C0-FB23-1EC9-9C65-90030DBC001B}"/>
              </a:ext>
            </a:extLst>
          </p:cNvPr>
          <p:cNvSpPr/>
          <p:nvPr/>
        </p:nvSpPr>
        <p:spPr>
          <a:xfrm>
            <a:off x="5742768" y="4042953"/>
            <a:ext cx="1889272"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solidFill>
                  <a:schemeClr val="tx2"/>
                </a:solidFill>
                <a:latin typeface="Arial" panose="020B0604020202020204" pitchFamily="34" charset="0"/>
                <a:cs typeface="Arial" panose="020B0604020202020204" pitchFamily="34" charset="0"/>
              </a:rPr>
              <a:t>Ex vivo</a:t>
            </a:r>
            <a:endParaRPr kumimoji="0" lang="en-GB"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962CD5F3-B511-282A-CF7F-C7E0844451D9}"/>
              </a:ext>
            </a:extLst>
          </p:cNvPr>
          <p:cNvGrpSpPr/>
          <p:nvPr/>
        </p:nvGrpSpPr>
        <p:grpSpPr>
          <a:xfrm>
            <a:off x="6410814" y="1604695"/>
            <a:ext cx="5114596" cy="2088872"/>
            <a:chOff x="6477057" y="1535737"/>
            <a:chExt cx="5114596" cy="2088872"/>
          </a:xfrm>
        </p:grpSpPr>
        <p:grpSp>
          <p:nvGrpSpPr>
            <p:cNvPr id="41" name="Group 40">
              <a:extLst>
                <a:ext uri="{FF2B5EF4-FFF2-40B4-BE49-F238E27FC236}">
                  <a16:creationId xmlns:a16="http://schemas.microsoft.com/office/drawing/2014/main" id="{C687BF1D-DF65-432E-A127-9C560E27790D}"/>
                </a:ext>
              </a:extLst>
            </p:cNvPr>
            <p:cNvGrpSpPr/>
            <p:nvPr/>
          </p:nvGrpSpPr>
          <p:grpSpPr>
            <a:xfrm>
              <a:off x="6477057" y="1535737"/>
              <a:ext cx="5114596" cy="2088872"/>
              <a:chOff x="3354242" y="5756506"/>
              <a:chExt cx="5114596" cy="2088872"/>
            </a:xfrm>
          </p:grpSpPr>
          <p:cxnSp>
            <p:nvCxnSpPr>
              <p:cNvPr id="30" name="Connector: Elbow 29">
                <a:extLst>
                  <a:ext uri="{FF2B5EF4-FFF2-40B4-BE49-F238E27FC236}">
                    <a16:creationId xmlns:a16="http://schemas.microsoft.com/office/drawing/2014/main" id="{A3D90FD1-55ED-6371-736F-AADDEF64B820}"/>
                  </a:ext>
                </a:extLst>
              </p:cNvPr>
              <p:cNvCxnSpPr>
                <a:cxnSpLocks/>
              </p:cNvCxnSpPr>
              <p:nvPr/>
            </p:nvCxnSpPr>
            <p:spPr>
              <a:xfrm flipV="1">
                <a:off x="3354242" y="5985873"/>
                <a:ext cx="2991391" cy="933814"/>
              </a:xfrm>
              <a:prstGeom prst="bentConnector3">
                <a:avLst>
                  <a:gd name="adj1" fmla="val 8011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EA0931D-F446-66B7-3523-FBC076E2229E}"/>
                  </a:ext>
                </a:extLst>
              </p:cNvPr>
              <p:cNvSpPr/>
              <p:nvPr/>
            </p:nvSpPr>
            <p:spPr>
              <a:xfrm>
                <a:off x="6346435" y="5756506"/>
                <a:ext cx="2122403" cy="4698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tx2"/>
                    </a:solidFill>
                    <a:latin typeface="Arial" panose="020B0604020202020204" pitchFamily="34" charset="0"/>
                    <a:cs typeface="Arial" panose="020B0604020202020204" pitchFamily="34" charset="0"/>
                  </a:rPr>
                  <a:t>B</a:t>
                </a:r>
                <a:r>
                  <a:rPr kumimoji="0" lang="en-NZ" sz="14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lood</a:t>
                </a:r>
                <a:r>
                  <a:rPr kumimoji="0" lang="en-NZ"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chemistry</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7B86E641-B2F2-94AB-3733-EF8F52A20AE9}"/>
                  </a:ext>
                </a:extLst>
              </p:cNvPr>
              <p:cNvSpPr/>
              <p:nvPr/>
            </p:nvSpPr>
            <p:spPr>
              <a:xfrm>
                <a:off x="6346434" y="6284809"/>
                <a:ext cx="2122403" cy="4698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tx2"/>
                    </a:solidFill>
                    <a:latin typeface="Arial" panose="020B0604020202020204" pitchFamily="34" charset="0"/>
                    <a:cs typeface="Arial" panose="020B0604020202020204" pitchFamily="34" charset="0"/>
                  </a:rPr>
                  <a:t>H</a:t>
                </a:r>
                <a:r>
                  <a:rPr kumimoji="0" lang="en-NZ" sz="14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istological</a:t>
                </a:r>
                <a:r>
                  <a:rPr kumimoji="0" lang="en-NZ"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staining</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F58B3C9-8F5C-54B6-F1F6-9F019B7BD8D0}"/>
                  </a:ext>
                </a:extLst>
              </p:cNvPr>
              <p:cNvSpPr/>
              <p:nvPr/>
            </p:nvSpPr>
            <p:spPr>
              <a:xfrm>
                <a:off x="6341925" y="6822943"/>
                <a:ext cx="2122403" cy="4698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schemeClr val="tx2"/>
                    </a:solidFill>
                    <a:latin typeface="Arial" panose="020B0604020202020204" pitchFamily="34" charset="0"/>
                    <a:cs typeface="Arial" panose="020B0604020202020204" pitchFamily="34" charset="0"/>
                  </a:rPr>
                  <a:t>I</a:t>
                </a:r>
                <a:r>
                  <a:rPr kumimoji="0" lang="en-NZ" sz="14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mmunofluorescence</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FBFC35B-A475-46AF-040C-405BBC0F40A4}"/>
                  </a:ext>
                </a:extLst>
              </p:cNvPr>
              <p:cNvSpPr/>
              <p:nvPr/>
            </p:nvSpPr>
            <p:spPr>
              <a:xfrm>
                <a:off x="6339798" y="7375572"/>
                <a:ext cx="2122403" cy="4698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qRT</a:t>
                </a:r>
                <a:r>
                  <a:rPr kumimoji="0" lang="en-NZ"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-PCR </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3FC3EE06-9A73-0296-3676-C41A4569B439}"/>
                  </a:ext>
                </a:extLst>
              </p:cNvPr>
              <p:cNvCxnSpPr>
                <a:cxnSpLocks/>
              </p:cNvCxnSpPr>
              <p:nvPr/>
            </p:nvCxnSpPr>
            <p:spPr>
              <a:xfrm flipV="1">
                <a:off x="5757721" y="6511022"/>
                <a:ext cx="595352" cy="869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A4F97AFE-C01F-71A6-90CC-0B17BB4E502F}"/>
                </a:ext>
              </a:extLst>
            </p:cNvPr>
            <p:cNvCxnSpPr>
              <a:cxnSpLocks/>
              <a:endCxn id="33" idx="1"/>
            </p:cNvCxnSpPr>
            <p:nvPr/>
          </p:nvCxnSpPr>
          <p:spPr>
            <a:xfrm flipV="1">
              <a:off x="8880536" y="2837077"/>
              <a:ext cx="584204" cy="53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Connector: Elbow 54">
            <a:extLst>
              <a:ext uri="{FF2B5EF4-FFF2-40B4-BE49-F238E27FC236}">
                <a16:creationId xmlns:a16="http://schemas.microsoft.com/office/drawing/2014/main" id="{C8A59030-1D8C-00A0-192F-0E359C5DD778}"/>
              </a:ext>
            </a:extLst>
          </p:cNvPr>
          <p:cNvCxnSpPr>
            <a:cxnSpLocks/>
            <a:endCxn id="34" idx="1"/>
          </p:cNvCxnSpPr>
          <p:nvPr/>
        </p:nvCxnSpPr>
        <p:spPr>
          <a:xfrm rot="16200000" flipH="1">
            <a:off x="8754372" y="2816666"/>
            <a:ext cx="690788" cy="593208"/>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8F0B41D-8F8B-8173-B0DA-FC173A0D3E7D}"/>
              </a:ext>
            </a:extLst>
          </p:cNvPr>
          <p:cNvCxnSpPr>
            <a:cxnSpLocks/>
          </p:cNvCxnSpPr>
          <p:nvPr/>
        </p:nvCxnSpPr>
        <p:spPr>
          <a:xfrm>
            <a:off x="6432791" y="2555382"/>
            <a:ext cx="0" cy="753889"/>
          </a:xfrm>
          <a:prstGeom prst="line">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41D81F-0361-C1A9-1489-2B39F54B5A26}"/>
              </a:ext>
            </a:extLst>
          </p:cNvPr>
          <p:cNvSpPr/>
          <p:nvPr/>
        </p:nvSpPr>
        <p:spPr>
          <a:xfrm>
            <a:off x="5211853" y="3319539"/>
            <a:ext cx="2397923" cy="589636"/>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NZ" sz="1400" b="1" dirty="0">
                <a:solidFill>
                  <a:schemeClr val="bg1"/>
                </a:solidFill>
                <a:latin typeface="Arial" panose="020B0604020202020204" pitchFamily="34" charset="0"/>
                <a:cs typeface="Arial" panose="020B0604020202020204" pitchFamily="34" charset="0"/>
              </a:rPr>
              <a:t>WT </a:t>
            </a:r>
          </a:p>
          <a:p>
            <a:pPr marL="504000" lvl="0" indent="-180000" algn="ctr">
              <a:defRPr/>
            </a:pPr>
            <a:r>
              <a:rPr lang="en-NZ"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Treated with CCl</a:t>
            </a:r>
            <a:r>
              <a:rPr lang="en-US" sz="1400" baseline="-25000" dirty="0">
                <a:solidFill>
                  <a:schemeClr val="bg1"/>
                </a:solidFill>
                <a:latin typeface="Arial" panose="020B0604020202020204" pitchFamily="34" charset="0"/>
                <a:cs typeface="Arial" panose="020B0604020202020204" pitchFamily="34" charset="0"/>
              </a:rPr>
              <a:t>4</a:t>
            </a:r>
            <a:r>
              <a:rPr lang="en-NZ" sz="1400" dirty="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pic>
        <p:nvPicPr>
          <p:cNvPr id="26" name="Graphic 25">
            <a:extLst>
              <a:ext uri="{FF2B5EF4-FFF2-40B4-BE49-F238E27FC236}">
                <a16:creationId xmlns:a16="http://schemas.microsoft.com/office/drawing/2014/main" id="{8F5D55C1-E1BF-E47D-B6B7-5CB82E0E45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58309" y="3381688"/>
            <a:ext cx="490290" cy="490290"/>
          </a:xfrm>
          <a:prstGeom prst="rect">
            <a:avLst/>
          </a:prstGeom>
        </p:spPr>
      </p:pic>
      <p:pic>
        <p:nvPicPr>
          <p:cNvPr id="10" name="Picture 9">
            <a:hlinkClick r:id="rId7" action="ppaction://hlinksldjump"/>
            <a:extLst>
              <a:ext uri="{FF2B5EF4-FFF2-40B4-BE49-F238E27FC236}">
                <a16:creationId xmlns:a16="http://schemas.microsoft.com/office/drawing/2014/main" id="{94ADEC6E-010B-090C-F97A-A4BA353BFD52}"/>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02108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2510D-09EE-8AE3-C544-8A5A27CB0D8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2B8A981-3773-C165-E0AA-120BA0A20700}"/>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panose="020B0604020202020204" pitchFamily="34" charset="0"/>
                <a:cs typeface="Arial" panose="020B0604020202020204" pitchFamily="34" charset="0"/>
              </a:rPr>
              <a:t>Jeong W, et al. EASL Congress 2026; TOP-342-YI.  </a:t>
            </a:r>
          </a:p>
        </p:txBody>
      </p:sp>
      <p:sp>
        <p:nvSpPr>
          <p:cNvPr id="3" name="Content Placeholder 1">
            <a:extLst>
              <a:ext uri="{FF2B5EF4-FFF2-40B4-BE49-F238E27FC236}">
                <a16:creationId xmlns:a16="http://schemas.microsoft.com/office/drawing/2014/main" id="{469C8067-824C-C87B-215A-D63ED2498AEA}"/>
              </a:ext>
            </a:extLst>
          </p:cNvPr>
          <p:cNvSpPr>
            <a:spLocks noGrp="1"/>
          </p:cNvSpPr>
          <p:nvPr>
            <p:ph idx="1"/>
          </p:nvPr>
        </p:nvSpPr>
        <p:spPr>
          <a:xfrm>
            <a:off x="406122" y="998071"/>
            <a:ext cx="7390151" cy="5178891"/>
          </a:xfrm>
        </p:spPr>
        <p:txBody>
          <a:bodyPr>
            <a:normAutofit/>
          </a:bodyPr>
          <a:lstStyle/>
          <a:p>
            <a:pPr marL="0" indent="0">
              <a:lnSpc>
                <a:spcPct val="100000"/>
              </a:lnSpc>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p>
          <a:p>
            <a:pPr>
              <a:lnSpc>
                <a:spcPct val="100000"/>
              </a:lnSpc>
            </a:pPr>
            <a:r>
              <a:rPr lang="en-US" sz="1600" dirty="0">
                <a:solidFill>
                  <a:schemeClr val="tx2"/>
                </a:solidFill>
                <a:latin typeface="Arial" panose="020B0604020202020204" pitchFamily="34" charset="0"/>
                <a:cs typeface="Arial" panose="020B0604020202020204" pitchFamily="34" charset="0"/>
              </a:rPr>
              <a:t>Bulk RNA-seq revealed upregulation of B cell activation markers (CD40, CD86, and CXCR4) in the fibrotic liver of WT mice vs controls</a:t>
            </a:r>
          </a:p>
          <a:p>
            <a:pPr>
              <a:lnSpc>
                <a:spcPct val="100000"/>
              </a:lnSpc>
            </a:pPr>
            <a:r>
              <a:rPr lang="en-US" sz="1600" dirty="0">
                <a:latin typeface="Arial" panose="020B0604020202020204" pitchFamily="34" charset="0"/>
                <a:cs typeface="Arial" panose="020B0604020202020204" pitchFamily="34" charset="0"/>
              </a:rPr>
              <a:t>Flow cytometry and immunostaining demonstrated accumulation of B cells and their interaction with </a:t>
            </a:r>
            <a:r>
              <a:rPr lang="en-US" sz="1600" dirty="0" err="1">
                <a:latin typeface="Arial" panose="020B0604020202020204" pitchFamily="34" charset="0"/>
                <a:cs typeface="Arial" panose="020B0604020202020204" pitchFamily="34" charset="0"/>
              </a:rPr>
              <a:t>aHSCs</a:t>
            </a:r>
            <a:r>
              <a:rPr lang="en-US" sz="1600" dirty="0">
                <a:latin typeface="Arial" panose="020B0604020202020204" pitchFamily="34" charset="0"/>
                <a:cs typeface="Arial" panose="020B0604020202020204" pitchFamily="34" charset="0"/>
              </a:rPr>
              <a:t> within fibrotic septa</a:t>
            </a:r>
          </a:p>
          <a:p>
            <a:pPr>
              <a:lnSpc>
                <a:spcPct val="100000"/>
              </a:lnSpc>
            </a:pPr>
            <a:r>
              <a:rPr lang="en-US" sz="1600" dirty="0">
                <a:latin typeface="Arial" panose="020B0604020202020204" pitchFamily="34" charset="0"/>
                <a:cs typeface="Arial" panose="020B0604020202020204" pitchFamily="34" charset="0"/>
              </a:rPr>
              <a:t>scRNA-seq and </a:t>
            </a:r>
            <a:r>
              <a:rPr lang="en-US" sz="1600" dirty="0" err="1">
                <a:latin typeface="Arial" panose="020B0604020202020204" pitchFamily="34" charset="0"/>
                <a:cs typeface="Arial" panose="020B0604020202020204" pitchFamily="34" charset="0"/>
              </a:rPr>
              <a:t>qRT</a:t>
            </a:r>
            <a:r>
              <a:rPr lang="en-US" sz="1600" dirty="0">
                <a:latin typeface="Arial" panose="020B0604020202020204" pitchFamily="34" charset="0"/>
                <a:cs typeface="Arial" panose="020B0604020202020204" pitchFamily="34" charset="0"/>
              </a:rPr>
              <a:t>-PCR showed </a:t>
            </a:r>
            <a:r>
              <a:rPr lang="en-US" sz="1600" dirty="0" err="1">
                <a:latin typeface="Arial" panose="020B0604020202020204" pitchFamily="34" charset="0"/>
                <a:cs typeface="Arial" panose="020B0604020202020204" pitchFamily="34" charset="0"/>
              </a:rPr>
              <a:t>aHSCs</a:t>
            </a:r>
            <a:r>
              <a:rPr lang="en-US" sz="1600" dirty="0">
                <a:latin typeface="Arial" panose="020B0604020202020204" pitchFamily="34" charset="0"/>
                <a:cs typeface="Arial" panose="020B0604020202020204" pitchFamily="34" charset="0"/>
              </a:rPr>
              <a:t> as the principal source of the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 cell-recruiting CXCL12</a:t>
            </a:r>
          </a:p>
          <a:p>
            <a:pPr marL="542925" lvl="1" indent="-271463">
              <a:lnSpc>
                <a:spcPct val="100000"/>
              </a:lnSpc>
              <a:buFont typeface="Engravers MT" panose="02090707080505020304" pitchFamily="18" charset="0"/>
              <a:buChar char="–"/>
            </a:pPr>
            <a:r>
              <a:rPr lang="en-GB" sz="1600" i="1" dirty="0">
                <a:solidFill>
                  <a:srgbClr val="004B87"/>
                </a:solidFill>
                <a:latin typeface="Arial" panose="020B0604020202020204" pitchFamily="34" charset="0"/>
                <a:cs typeface="Arial" panose="020B0604020202020204" pitchFamily="34" charset="0"/>
              </a:rPr>
              <a:t>In vitro </a:t>
            </a:r>
            <a:r>
              <a:rPr lang="en-GB" sz="1600" dirty="0">
                <a:solidFill>
                  <a:srgbClr val="004B87"/>
                </a:solidFill>
                <a:latin typeface="Arial" panose="020B0604020202020204" pitchFamily="34" charset="0"/>
                <a:cs typeface="Arial" panose="020B0604020202020204" pitchFamily="34" charset="0"/>
              </a:rPr>
              <a:t>chemotaxis assays demonstrated enhanced B cell migration towards </a:t>
            </a:r>
            <a:r>
              <a:rPr lang="en-GB" sz="1600" dirty="0" err="1">
                <a:solidFill>
                  <a:srgbClr val="004B87"/>
                </a:solidFill>
                <a:latin typeface="Arial" panose="020B0604020202020204" pitchFamily="34" charset="0"/>
                <a:cs typeface="Arial" panose="020B0604020202020204" pitchFamily="34" charset="0"/>
              </a:rPr>
              <a:t>aHSCs</a:t>
            </a:r>
            <a:endParaRPr lang="en-GB" sz="1600" dirty="0">
              <a:solidFill>
                <a:srgbClr val="004B87"/>
              </a:solidFill>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B cells isolated from CCl</a:t>
            </a:r>
            <a:r>
              <a:rPr lang="en-US" sz="1600" baseline="-25000"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-treated mice or co-cultured with conditioned media from damaged hepatocytes showed u</a:t>
            </a:r>
            <a:r>
              <a:rPr lang="en-GB" sz="1600" dirty="0" err="1">
                <a:latin typeface="Arial" panose="020B0604020202020204" pitchFamily="34" charset="0"/>
                <a:cs typeface="Arial" panose="020B0604020202020204" pitchFamily="34" charset="0"/>
              </a:rPr>
              <a:t>pregulated</a:t>
            </a:r>
            <a:r>
              <a:rPr lang="en-GB" sz="1600" dirty="0">
                <a:latin typeface="Arial" panose="020B0604020202020204" pitchFamily="34" charset="0"/>
                <a:cs typeface="Arial" panose="020B0604020202020204" pitchFamily="34" charset="0"/>
              </a:rPr>
              <a:t> CD1d and CD40</a:t>
            </a:r>
          </a:p>
          <a:p>
            <a:pPr marL="542925" lvl="1" indent="-271463">
              <a:lnSpc>
                <a:spcPct val="100000"/>
              </a:lnSpc>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B</a:t>
            </a:r>
            <a:r>
              <a:rPr lang="en-GB" sz="1600" dirty="0">
                <a:solidFill>
                  <a:srgbClr val="004B87"/>
                </a:solidFill>
                <a:latin typeface="Arial" panose="020B0604020202020204" pitchFamily="34" charset="0"/>
                <a:cs typeface="Arial" panose="020B0604020202020204" pitchFamily="34" charset="0"/>
              </a:rPr>
              <a:t>–</a:t>
            </a:r>
            <a:r>
              <a:rPr lang="en-GB" sz="1600" dirty="0" err="1">
                <a:solidFill>
                  <a:srgbClr val="004B87"/>
                </a:solidFill>
                <a:latin typeface="Arial" panose="020B0604020202020204" pitchFamily="34" charset="0"/>
                <a:cs typeface="Arial" panose="020B0604020202020204" pitchFamily="34" charset="0"/>
              </a:rPr>
              <a:t>iNKT</a:t>
            </a:r>
            <a:r>
              <a:rPr lang="en-GB" sz="1600" dirty="0">
                <a:solidFill>
                  <a:srgbClr val="004B87"/>
                </a:solidFill>
                <a:latin typeface="Arial" panose="020B0604020202020204" pitchFamily="34" charset="0"/>
                <a:cs typeface="Arial" panose="020B0604020202020204" pitchFamily="34" charset="0"/>
              </a:rPr>
              <a:t>-cell interactions in fibrotic areas may contribute to HSC stimulation</a:t>
            </a:r>
            <a:endParaRPr lang="en-US" sz="1600" dirty="0">
              <a:solidFill>
                <a:srgbClr val="004B87"/>
              </a:solidFill>
              <a:latin typeface="Arial" panose="020B0604020202020204" pitchFamily="34" charset="0"/>
              <a:cs typeface="Arial" panose="020B0604020202020204" pitchFamily="34" charset="0"/>
            </a:endParaRPr>
          </a:p>
          <a:p>
            <a:pPr>
              <a:lnSpc>
                <a:spcPct val="100000"/>
              </a:lnSpc>
            </a:pPr>
            <a:r>
              <a:rPr lang="en-GB" sz="1600" dirty="0">
                <a:latin typeface="Arial" panose="020B0604020202020204" pitchFamily="34" charset="0"/>
                <a:cs typeface="Arial" panose="020B0604020202020204" pitchFamily="34" charset="0"/>
              </a:rPr>
              <a:t>Both </a:t>
            </a:r>
            <a:r>
              <a:rPr lang="en-GB" sz="1600" i="1" dirty="0">
                <a:latin typeface="Arial" panose="020B0604020202020204" pitchFamily="34" charset="0"/>
                <a:cs typeface="Arial" panose="020B0604020202020204" pitchFamily="34" charset="0"/>
              </a:rPr>
              <a:t>in vivo</a:t>
            </a:r>
            <a:r>
              <a:rPr lang="en-GB" sz="1600" dirty="0">
                <a:latin typeface="Arial" panose="020B0604020202020204" pitchFamily="34" charset="0"/>
                <a:cs typeface="Arial" panose="020B0604020202020204" pitchFamily="34" charset="0"/>
              </a:rPr>
              <a:t> and </a:t>
            </a:r>
            <a:r>
              <a:rPr lang="en-GB" sz="1600" i="1" dirty="0">
                <a:latin typeface="Arial" panose="020B0604020202020204" pitchFamily="34" charset="0"/>
                <a:cs typeface="Arial" panose="020B0604020202020204" pitchFamily="34" charset="0"/>
              </a:rPr>
              <a:t>in vitro</a:t>
            </a:r>
            <a:r>
              <a:rPr lang="en-GB" sz="1600" dirty="0">
                <a:latin typeface="Arial" panose="020B0604020202020204" pitchFamily="34" charset="0"/>
                <a:cs typeface="Arial" panose="020B0604020202020204" pitchFamily="34" charset="0"/>
              </a:rPr>
              <a:t>, CD40 deficiency in B cells reduced CD1d expression and B–</a:t>
            </a:r>
            <a:r>
              <a:rPr lang="en-GB" sz="1600" dirty="0" err="1">
                <a:latin typeface="Arial" panose="020B0604020202020204" pitchFamily="34" charset="0"/>
                <a:cs typeface="Arial" panose="020B0604020202020204" pitchFamily="34" charset="0"/>
              </a:rPr>
              <a:t>iNKT</a:t>
            </a:r>
            <a:r>
              <a:rPr lang="en-GB" sz="1600" dirty="0">
                <a:latin typeface="Arial" panose="020B0604020202020204" pitchFamily="34" charset="0"/>
                <a:cs typeface="Arial" panose="020B0604020202020204" pitchFamily="34" charset="0"/>
              </a:rPr>
              <a:t>-cell interactions, attenuating HSC activation and liver fibrosis via reduced TNF-ɑ and </a:t>
            </a:r>
            <a:r>
              <a:rPr lang="en-US" sz="1600" dirty="0">
                <a:latin typeface="Arial" panose="020B0604020202020204" pitchFamily="34" charset="0"/>
                <a:cs typeface="Arial" panose="020B0604020202020204" pitchFamily="34" charset="0"/>
              </a:rPr>
              <a:t>TGF-</a:t>
            </a:r>
            <a:r>
              <a:rPr lang="el-GR" sz="1600" dirty="0">
                <a:solidFill>
                  <a:schemeClr val="tx1"/>
                </a:solidFill>
                <a:latin typeface="Arial" panose="020B0604020202020204" pitchFamily="34" charset="0"/>
                <a:cs typeface="Arial" panose="020B0604020202020204" pitchFamily="34" charset="0"/>
              </a:rPr>
              <a:t>β</a:t>
            </a:r>
            <a:r>
              <a:rPr lang="en-US" sz="16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 expression</a:t>
            </a:r>
            <a:endParaRPr lang="en-US" sz="16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B01C9355-3509-E7E8-707D-98276B916B0B}"/>
              </a:ext>
            </a:extLst>
          </p:cNvPr>
          <p:cNvSpPr txBox="1">
            <a:spLocks/>
          </p:cNvSpPr>
          <p:nvPr/>
        </p:nvSpPr>
        <p:spPr>
          <a:xfrm>
            <a:off x="8072319" y="998071"/>
            <a:ext cx="3675849" cy="5178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err="1">
                <a:latin typeface="Arial" panose="020B0604020202020204" pitchFamily="34" charset="0"/>
                <a:cs typeface="Arial" panose="020B0604020202020204" pitchFamily="34" charset="0"/>
              </a:rPr>
              <a:t>aHSCs</a:t>
            </a:r>
            <a:r>
              <a:rPr lang="en-US" sz="1600" dirty="0">
                <a:latin typeface="Arial" panose="020B0604020202020204" pitchFamily="34" charset="0"/>
                <a:cs typeface="Arial" panose="020B0604020202020204" pitchFamily="34" charset="0"/>
              </a:rPr>
              <a:t> recruit B cells to the fibrotic niche through the CXCL12</a:t>
            </a:r>
            <a:r>
              <a:rPr lang="en-GB" sz="1600" dirty="0">
                <a:solidFill>
                  <a:srgbClr val="004B87"/>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CXCR4 axis, where hepatocyte-derived lipid-related DAMPs may initiate </a:t>
            </a:r>
            <a:br>
              <a:rPr lang="en-US"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B–</a:t>
            </a:r>
            <a:r>
              <a:rPr lang="en-GB" sz="1600" dirty="0" err="1">
                <a:latin typeface="Arial" panose="020B0604020202020204" pitchFamily="34" charset="0"/>
                <a:cs typeface="Arial" panose="020B0604020202020204" pitchFamily="34" charset="0"/>
              </a:rPr>
              <a:t>iNKT</a:t>
            </a:r>
            <a:r>
              <a:rPr lang="en-GB" sz="1600" dirty="0">
                <a:latin typeface="Arial" panose="020B0604020202020204" pitchFamily="34" charset="0"/>
                <a:cs typeface="Arial" panose="020B0604020202020204" pitchFamily="34" charset="0"/>
              </a:rPr>
              <a:t>-cell interactions</a:t>
            </a:r>
          </a:p>
          <a:p>
            <a:pPr marL="542925" lvl="1" indent="-271463">
              <a:lnSpc>
                <a:spcPct val="100000"/>
              </a:lnSpc>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This promotes the</a:t>
            </a:r>
            <a:r>
              <a:rPr lang="en-US" sz="1600" dirty="0">
                <a:solidFill>
                  <a:srgbClr val="004B87"/>
                </a:solidFill>
                <a:latin typeface="Arial" panose="020B0604020202020204" pitchFamily="34" charset="0"/>
                <a:cs typeface="Arial" panose="020B0604020202020204" pitchFamily="34" charset="0"/>
              </a:rPr>
              <a:t> production of fibrotic mediators by B cells via CD1d</a:t>
            </a:r>
            <a:r>
              <a:rPr lang="en-GB" sz="1600" dirty="0">
                <a:solidFill>
                  <a:srgbClr val="004B87"/>
                </a:solidFill>
                <a:latin typeface="Arial" panose="020B0604020202020204" pitchFamily="34" charset="0"/>
                <a:cs typeface="Arial" panose="020B0604020202020204" pitchFamily="34" charset="0"/>
              </a:rPr>
              <a:t>–</a:t>
            </a:r>
            <a:r>
              <a:rPr lang="en-US" sz="1600" dirty="0">
                <a:solidFill>
                  <a:srgbClr val="004B87"/>
                </a:solidFill>
                <a:latin typeface="Arial" panose="020B0604020202020204" pitchFamily="34" charset="0"/>
                <a:cs typeface="Arial" panose="020B0604020202020204" pitchFamily="34" charset="0"/>
              </a:rPr>
              <a:t>TCR and CD40</a:t>
            </a:r>
            <a:r>
              <a:rPr lang="en-GB" sz="1600" dirty="0">
                <a:solidFill>
                  <a:srgbClr val="004B87"/>
                </a:solidFill>
                <a:latin typeface="Arial" panose="020B0604020202020204" pitchFamily="34" charset="0"/>
                <a:cs typeface="Arial" panose="020B0604020202020204" pitchFamily="34" charset="0"/>
              </a:rPr>
              <a:t>–</a:t>
            </a:r>
            <a:r>
              <a:rPr lang="en-US" sz="1600" dirty="0">
                <a:solidFill>
                  <a:srgbClr val="004B87"/>
                </a:solidFill>
                <a:latin typeface="Arial" panose="020B0604020202020204" pitchFamily="34" charset="0"/>
                <a:cs typeface="Arial" panose="020B0604020202020204" pitchFamily="34" charset="0"/>
              </a:rPr>
              <a:t>CD40L </a:t>
            </a:r>
            <a:r>
              <a:rPr lang="en-US" sz="1600" dirty="0" err="1">
                <a:solidFill>
                  <a:srgbClr val="004B87"/>
                </a:solidFill>
                <a:latin typeface="Arial" panose="020B0604020202020204" pitchFamily="34" charset="0"/>
                <a:cs typeface="Arial" panose="020B0604020202020204" pitchFamily="34" charset="0"/>
              </a:rPr>
              <a:t>signalling</a:t>
            </a:r>
            <a:endParaRPr lang="en-US" sz="1600" dirty="0">
              <a:solidFill>
                <a:srgbClr val="004B87"/>
              </a:solidFill>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This mechanism highlights a potential therapeutic strategy for treating liver fibrosis</a:t>
            </a:r>
          </a:p>
        </p:txBody>
      </p:sp>
      <p:cxnSp>
        <p:nvCxnSpPr>
          <p:cNvPr id="9" name="Straight Connector 8">
            <a:extLst>
              <a:ext uri="{FF2B5EF4-FFF2-40B4-BE49-F238E27FC236}">
                <a16:creationId xmlns:a16="http://schemas.microsoft.com/office/drawing/2014/main" id="{F71D004B-D063-A4E1-55B4-D531D66F6C31}"/>
              </a:ext>
            </a:extLst>
          </p:cNvPr>
          <p:cNvCxnSpPr>
            <a:cxnSpLocks/>
          </p:cNvCxnSpPr>
          <p:nvPr/>
        </p:nvCxnSpPr>
        <p:spPr>
          <a:xfrm>
            <a:off x="7962228"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AA1AD76-359F-87AE-6E06-B8A74445A54E}"/>
              </a:ext>
            </a:extLst>
          </p:cNvPr>
          <p:cNvSpPr>
            <a:spLocks noGrp="1"/>
          </p:cNvSpPr>
          <p:nvPr>
            <p:ph type="title"/>
          </p:nvPr>
        </p:nvSpPr>
        <p:spPr>
          <a:xfrm>
            <a:off x="838200" y="-89087"/>
            <a:ext cx="10305285" cy="838947"/>
          </a:xfrm>
        </p:spPr>
        <p:txBody>
          <a:bodyPr>
            <a:normAutofit/>
          </a:bodyPr>
          <a:lstStyle/>
          <a:p>
            <a:r>
              <a:rPr lang="en-US" sz="2400" dirty="0">
                <a:latin typeface="Arial" panose="020B0604020202020204" pitchFamily="34" charset="0"/>
                <a:cs typeface="Arial" panose="020B0604020202020204" pitchFamily="34" charset="0"/>
              </a:rPr>
              <a:t>Hepatic B cells interact with </a:t>
            </a:r>
            <a:r>
              <a:rPr lang="en-NZ" sz="2400" dirty="0" err="1">
                <a:latin typeface="Arial" panose="020B0604020202020204" pitchFamily="34" charset="0"/>
                <a:cs typeface="Arial" panose="020B0604020202020204" pitchFamily="34" charset="0"/>
              </a:rPr>
              <a:t>iNKT</a:t>
            </a:r>
            <a:r>
              <a:rPr lang="en-NZ" sz="2400" dirty="0">
                <a:latin typeface="Arial" panose="020B0604020202020204" pitchFamily="34" charset="0"/>
                <a:cs typeface="Arial" panose="020B0604020202020204" pitchFamily="34" charset="0"/>
              </a:rPr>
              <a:t> cells </a:t>
            </a:r>
            <a:r>
              <a:rPr lang="en-US" sz="2400" dirty="0">
                <a:latin typeface="Arial" panose="020B0604020202020204" pitchFamily="34" charset="0"/>
                <a:cs typeface="Arial" panose="020B0604020202020204" pitchFamily="34" charset="0"/>
              </a:rPr>
              <a:t>via CD40 to stimulate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hepatic stellate cells (HSCs)</a:t>
            </a:r>
          </a:p>
        </p:txBody>
      </p:sp>
      <p:pic>
        <p:nvPicPr>
          <p:cNvPr id="2" name="Picture 1">
            <a:hlinkClick r:id="rId3" action="ppaction://hlinksldjump"/>
            <a:extLst>
              <a:ext uri="{FF2B5EF4-FFF2-40B4-BE49-F238E27FC236}">
                <a16:creationId xmlns:a16="http://schemas.microsoft.com/office/drawing/2014/main" id="{CE5B9BA6-E44E-C90B-5633-187FB2DC979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43646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GB" sz="2400" dirty="0" err="1">
                <a:latin typeface="Arial" panose="020B0604020202020204" pitchFamily="34" charset="0"/>
                <a:cs typeface="Arial" panose="020B0604020202020204" pitchFamily="34" charset="0"/>
              </a:rPr>
              <a:t>LSECtin</a:t>
            </a:r>
            <a:r>
              <a:rPr lang="en-GB" sz="2400" dirty="0">
                <a:latin typeface="Arial" panose="020B0604020202020204" pitchFamily="34" charset="0"/>
                <a:cs typeface="Arial" panose="020B0604020202020204" pitchFamily="34" charset="0"/>
              </a:rPr>
              <a:t> delivered to </a:t>
            </a:r>
            <a:r>
              <a:rPr lang="en-GB" sz="2400" dirty="0" err="1">
                <a:latin typeface="Arial" panose="020B0604020202020204" pitchFamily="34" charset="0"/>
                <a:cs typeface="Arial" panose="020B0604020202020204" pitchFamily="34" charset="0"/>
              </a:rPr>
              <a:t>hAPCs</a:t>
            </a:r>
            <a:r>
              <a:rPr lang="en-GB" sz="2400" dirty="0">
                <a:latin typeface="Arial" panose="020B0604020202020204" pitchFamily="34" charset="0"/>
                <a:cs typeface="Arial" panose="020B0604020202020204" pitchFamily="34" charset="0"/>
              </a:rPr>
              <a:t> by functionalized nanoparticles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ameliorates chronic liver damage in experimental cirrhosis </a:t>
            </a:r>
          </a:p>
        </p:txBody>
      </p:sp>
      <p:sp>
        <p:nvSpPr>
          <p:cNvPr id="4" name="Text Placeholder 3">
            <a:extLst>
              <a:ext uri="{FF2B5EF4-FFF2-40B4-BE49-F238E27FC236}">
                <a16:creationId xmlns:a16="http://schemas.microsoft.com/office/drawing/2014/main" id="{F7D04925-CC5F-C14A-DCA6-9C7E1F259742}"/>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panose="020B0604020202020204" pitchFamily="34" charset="0"/>
                <a:cs typeface="Arial" panose="020B0604020202020204" pitchFamily="34" charset="0"/>
              </a:rPr>
              <a:t>*Weight-controlled dose.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Francés R, et al. EASL Congress 2026; TOP-343-YI. </a:t>
            </a:r>
          </a:p>
        </p:txBody>
      </p:sp>
      <p:sp>
        <p:nvSpPr>
          <p:cNvPr id="5" name="Content Placeholder 1">
            <a:extLst>
              <a:ext uri="{FF2B5EF4-FFF2-40B4-BE49-F238E27FC236}">
                <a16:creationId xmlns:a16="http://schemas.microsoft.com/office/drawing/2014/main" id="{B3D384D3-A04D-D8A4-D10E-6CE7D1892B67}"/>
              </a:ext>
            </a:extLst>
          </p:cNvPr>
          <p:cNvSpPr txBox="1">
            <a:spLocks/>
          </p:cNvSpPr>
          <p:nvPr/>
        </p:nvSpPr>
        <p:spPr>
          <a:xfrm>
            <a:off x="425753" y="998071"/>
            <a:ext cx="4404686"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Loss of expression of </a:t>
            </a:r>
            <a:r>
              <a:rPr lang="en-US" sz="1600" dirty="0" err="1">
                <a:latin typeface="Arial" panose="020B0604020202020204" pitchFamily="34" charset="0"/>
                <a:cs typeface="Arial" panose="020B0604020202020204" pitchFamily="34" charset="0"/>
              </a:rPr>
              <a:t>LSECtin</a:t>
            </a:r>
            <a:r>
              <a:rPr lang="en-US" sz="1600" dirty="0">
                <a:latin typeface="Arial" panose="020B0604020202020204" pitchFamily="34" charset="0"/>
                <a:cs typeface="Arial" panose="020B0604020202020204" pitchFamily="34" charset="0"/>
              </a:rPr>
              <a:t> in hepatic APCs has been shown in human cirrhotic liver biopsies </a:t>
            </a:r>
          </a:p>
          <a:p>
            <a:pPr marL="542925" indent="-271463">
              <a:lnSpc>
                <a:spcPct val="100000"/>
              </a:lnSpc>
              <a:spcBef>
                <a:spcPts val="500"/>
              </a:spcBef>
              <a:buFont typeface="Engravers MT" panose="02090707080505020304" pitchFamily="18" charset="0"/>
              <a:buChar char="–"/>
            </a:pPr>
            <a:r>
              <a:rPr lang="en-GB" sz="1600" dirty="0">
                <a:latin typeface="Arial" panose="020B0604020202020204" pitchFamily="34" charset="0"/>
                <a:cs typeface="Arial" panose="020B0604020202020204" pitchFamily="34" charset="0"/>
              </a:rPr>
              <a:t>This loss correlates with an expansion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of  pro-inflammatory hepatic (Th17)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immune response</a:t>
            </a:r>
            <a:endParaRPr lang="en-US" sz="1600" dirty="0">
              <a:latin typeface="Arial" panose="020B0604020202020204" pitchFamily="34" charset="0"/>
              <a:cs typeface="Arial" panose="020B0604020202020204" pitchFamily="34" charset="0"/>
            </a:endParaRPr>
          </a:p>
          <a:p>
            <a:pPr marL="182563" indent="-173038">
              <a:lnSpc>
                <a:spcPct val="100000"/>
              </a:lnSpc>
              <a:tabLst>
                <a:tab pos="2690813" algn="l"/>
              </a:tabLst>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deliver genetic cargo into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hepatic APCs of cirrhotic mice to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restore </a:t>
            </a:r>
            <a:r>
              <a:rPr lang="en-US" sz="1600" dirty="0" err="1">
                <a:latin typeface="Arial" panose="020B0604020202020204" pitchFamily="34" charset="0"/>
                <a:cs typeface="Arial" panose="020B0604020202020204" pitchFamily="34" charset="0"/>
              </a:rPr>
              <a:t>LSECtin</a:t>
            </a:r>
            <a:r>
              <a:rPr lang="en-US" sz="1600" dirty="0">
                <a:latin typeface="Arial" panose="020B0604020202020204" pitchFamily="34" charset="0"/>
                <a:cs typeface="Arial" panose="020B0604020202020204" pitchFamily="34" charset="0"/>
              </a:rPr>
              <a:t> expression and reduce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T-cell-mediated inflammation</a:t>
            </a:r>
          </a:p>
          <a:p>
            <a:pPr marL="555625" indent="-285750">
              <a:lnSpc>
                <a:spcPct val="100000"/>
              </a:lnSpc>
              <a:buFont typeface="Aptos" panose="020B0004020202020204" pitchFamily="34" charset="0"/>
              <a:buChar char="–"/>
            </a:pPr>
            <a:endParaRPr lang="en-US" sz="16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BB7D4A19-1151-8A4C-D1E1-3A90ED187301}"/>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DB516116-0743-728D-9702-A887DC2A53A5}"/>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9C1E7"/>
                </a:highlight>
                <a:latin typeface="Arial" panose="020B0604020202020204" pitchFamily="34" charset="0"/>
                <a:cs typeface="Arial" panose="020B0604020202020204" pitchFamily="34" charset="0"/>
              </a:rPr>
              <a:t>METHODS</a:t>
            </a:r>
          </a:p>
        </p:txBody>
      </p:sp>
      <p:cxnSp>
        <p:nvCxnSpPr>
          <p:cNvPr id="36" name="Connector: Elbow 35">
            <a:extLst>
              <a:ext uri="{FF2B5EF4-FFF2-40B4-BE49-F238E27FC236}">
                <a16:creationId xmlns:a16="http://schemas.microsoft.com/office/drawing/2014/main" id="{5C577371-DA50-5F3A-58CC-1D3AD13CAF8F}"/>
              </a:ext>
            </a:extLst>
          </p:cNvPr>
          <p:cNvCxnSpPr>
            <a:cxnSpLocks/>
            <a:stCxn id="48" idx="2"/>
            <a:endCxn id="22" idx="0"/>
          </p:cNvCxnSpPr>
          <p:nvPr/>
        </p:nvCxnSpPr>
        <p:spPr>
          <a:xfrm rot="16200000" flipH="1">
            <a:off x="7348689" y="2661282"/>
            <a:ext cx="641545" cy="1057673"/>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F6BC9B-7EFB-3375-CF04-027282AC0977}"/>
              </a:ext>
            </a:extLst>
          </p:cNvPr>
          <p:cNvCxnSpPr>
            <a:cxnSpLocks/>
            <a:stCxn id="48" idx="2"/>
            <a:endCxn id="19" idx="0"/>
          </p:cNvCxnSpPr>
          <p:nvPr/>
        </p:nvCxnSpPr>
        <p:spPr>
          <a:xfrm rot="5400000">
            <a:off x="6453968" y="2835230"/>
            <a:ext cx="652540" cy="720775"/>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53F911C-AED5-0DB6-DF8B-5A13135F6953}"/>
              </a:ext>
            </a:extLst>
          </p:cNvPr>
          <p:cNvSpPr/>
          <p:nvPr/>
        </p:nvSpPr>
        <p:spPr>
          <a:xfrm>
            <a:off x="5424063" y="5326422"/>
            <a:ext cx="6577427" cy="84882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3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imKCs</a:t>
            </a:r>
            <a:endParaRPr lang="en-NZ" sz="1300" dirty="0">
              <a:solidFill>
                <a:schemeClr val="tx2"/>
              </a:solidFill>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imLSECs</a:t>
            </a: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solidFill>
                <a:schemeClr val="tx2"/>
              </a:solidFill>
              <a:latin typeface="Arial" panose="020B0604020202020204" pitchFamily="34" charset="0"/>
              <a:cs typeface="Arial" panose="020B06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P</a:t>
            </a:r>
            <a:r>
              <a:rPr kumimoji="0" lang="en-US" sz="13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rimary</a:t>
            </a: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hepatic cells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O</a:t>
            </a:r>
            <a:r>
              <a:rPr kumimoji="0" lang="en-US" sz="13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rgans</a:t>
            </a: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a:t>
            </a:r>
          </a:p>
        </p:txBody>
      </p:sp>
      <p:sp>
        <p:nvSpPr>
          <p:cNvPr id="48" name="Rectangle 47">
            <a:extLst>
              <a:ext uri="{FF2B5EF4-FFF2-40B4-BE49-F238E27FC236}">
                <a16:creationId xmlns:a16="http://schemas.microsoft.com/office/drawing/2014/main" id="{E46063A5-81B5-14F1-0206-746C73E0BBBA}"/>
              </a:ext>
            </a:extLst>
          </p:cNvPr>
          <p:cNvSpPr/>
          <p:nvPr/>
        </p:nvSpPr>
        <p:spPr>
          <a:xfrm>
            <a:off x="5520458" y="2020380"/>
            <a:ext cx="3240334" cy="848967"/>
          </a:xfrm>
          <a:prstGeom prst="rect">
            <a:avLst/>
          </a:prstGeom>
          <a:solidFill>
            <a:schemeClr val="accent1">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bg1"/>
                </a:solidFill>
                <a:latin typeface="Arial" panose="020B0604020202020204" pitchFamily="34" charset="0"/>
                <a:cs typeface="Arial" panose="020B0604020202020204" pitchFamily="34" charset="0"/>
              </a:rPr>
              <a:t>Cirrhotic</a:t>
            </a:r>
          </a:p>
          <a:p>
            <a:pPr marL="504000" lvl="0" indent="-180000" algn="ctr">
              <a:defRPr/>
            </a:pPr>
            <a:r>
              <a:rPr lang="en-GB" sz="1400" dirty="0">
                <a:solidFill>
                  <a:schemeClr val="bg1"/>
                </a:solidFill>
                <a:latin typeface="Arial" panose="020B0604020202020204" pitchFamily="34" charset="0"/>
                <a:cs typeface="Arial" panose="020B0604020202020204" pitchFamily="34" charset="0"/>
              </a:rPr>
              <a:t>(CCl</a:t>
            </a:r>
            <a:r>
              <a:rPr lang="en-GB" sz="1400" baseline="-25000" dirty="0">
                <a:solidFill>
                  <a:schemeClr val="bg1"/>
                </a:solidFill>
                <a:latin typeface="Arial" panose="020B0604020202020204" pitchFamily="34" charset="0"/>
                <a:cs typeface="Arial" panose="020B0604020202020204" pitchFamily="34" charset="0"/>
              </a:rPr>
              <a:t>4</a:t>
            </a:r>
            <a:r>
              <a:rPr lang="en-GB" sz="1400" dirty="0">
                <a:solidFill>
                  <a:schemeClr val="bg1"/>
                </a:solidFill>
                <a:latin typeface="Arial" panose="020B0604020202020204" pitchFamily="34" charset="0"/>
                <a:cs typeface="Arial" panose="020B0604020202020204" pitchFamily="34" charset="0"/>
              </a:rPr>
              <a:t>* q2w PO</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for 3 months)</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B3A6B250-C6CA-5295-BA77-2F09A1ED5569}"/>
              </a:ext>
            </a:extLst>
          </p:cNvPr>
          <p:cNvSpPr/>
          <p:nvPr/>
        </p:nvSpPr>
        <p:spPr>
          <a:xfrm>
            <a:off x="5424061" y="5000729"/>
            <a:ext cx="6577426"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Samples collected </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54987420-2E2A-5207-1289-16C4EF33C852}"/>
              </a:ext>
            </a:extLst>
          </p:cNvPr>
          <p:cNvSpPr/>
          <p:nvPr/>
        </p:nvSpPr>
        <p:spPr>
          <a:xfrm>
            <a:off x="5226075" y="4848099"/>
            <a:ext cx="553046" cy="553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73" name="Graphic 72">
            <a:extLst>
              <a:ext uri="{FF2B5EF4-FFF2-40B4-BE49-F238E27FC236}">
                <a16:creationId xmlns:a16="http://schemas.microsoft.com/office/drawing/2014/main" id="{A85576EB-51E3-1EB3-E629-22C68B64B2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2583" y="4923054"/>
            <a:ext cx="360519" cy="360519"/>
          </a:xfrm>
          <a:prstGeom prst="rect">
            <a:avLst/>
          </a:prstGeom>
        </p:spPr>
      </p:pic>
      <p:sp>
        <p:nvSpPr>
          <p:cNvPr id="81" name="Rectangle 80">
            <a:extLst>
              <a:ext uri="{FF2B5EF4-FFF2-40B4-BE49-F238E27FC236}">
                <a16:creationId xmlns:a16="http://schemas.microsoft.com/office/drawing/2014/main" id="{3F70DA0B-3F1A-373F-8A42-A4D1237F040A}"/>
              </a:ext>
            </a:extLst>
          </p:cNvPr>
          <p:cNvSpPr/>
          <p:nvPr/>
        </p:nvSpPr>
        <p:spPr>
          <a:xfrm>
            <a:off x="8760792" y="2010355"/>
            <a:ext cx="3139240" cy="858992"/>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NZ" sz="1400" b="1" dirty="0">
                <a:solidFill>
                  <a:schemeClr val="bg1"/>
                </a:solidFill>
                <a:latin typeface="Arial" panose="020B0604020202020204" pitchFamily="34" charset="0"/>
                <a:cs typeface="Arial" panose="020B0604020202020204" pitchFamily="34" charset="0"/>
              </a:rPr>
              <a:t>Control</a:t>
            </a:r>
          </a:p>
          <a:p>
            <a:pPr marL="504000" lvl="0" indent="-180000" algn="ctr">
              <a:defRPr/>
            </a:pPr>
            <a:r>
              <a:rPr lang="en-NZ" sz="1400" dirty="0">
                <a:solidFill>
                  <a:schemeClr val="bg1"/>
                </a:solidFill>
                <a:latin typeface="Arial" panose="020B0604020202020204" pitchFamily="34" charset="0"/>
                <a:cs typeface="Arial" panose="020B0604020202020204" pitchFamily="34" charset="0"/>
              </a:rPr>
              <a:t>(VEH; olive oil </a:t>
            </a:r>
            <a:br>
              <a:rPr lang="en-NZ" sz="1400" dirty="0">
                <a:solidFill>
                  <a:schemeClr val="bg1"/>
                </a:solidFill>
                <a:latin typeface="Arial" panose="020B0604020202020204" pitchFamily="34" charset="0"/>
                <a:cs typeface="Arial" panose="020B0604020202020204" pitchFamily="34" charset="0"/>
              </a:rPr>
            </a:br>
            <a:r>
              <a:rPr lang="en-NZ" sz="1400" dirty="0">
                <a:solidFill>
                  <a:schemeClr val="bg1"/>
                </a:solidFill>
                <a:latin typeface="Arial" panose="020B0604020202020204" pitchFamily="34" charset="0"/>
                <a:cs typeface="Arial" panose="020B0604020202020204" pitchFamily="34" charset="0"/>
              </a:rPr>
              <a:t>for 3 months)</a:t>
            </a:r>
            <a:endParaRPr lang="en-GB" sz="1400" dirty="0">
              <a:solidFill>
                <a:schemeClr val="bg1"/>
              </a:solidFill>
              <a:latin typeface="Arial" panose="020B0604020202020204" pitchFamily="34" charset="0"/>
              <a:cs typeface="Arial" panose="020B0604020202020204" pitchFamily="34" charset="0"/>
            </a:endParaRPr>
          </a:p>
        </p:txBody>
      </p:sp>
      <p:pic>
        <p:nvPicPr>
          <p:cNvPr id="79" name="Graphic 78">
            <a:extLst>
              <a:ext uri="{FF2B5EF4-FFF2-40B4-BE49-F238E27FC236}">
                <a16:creationId xmlns:a16="http://schemas.microsoft.com/office/drawing/2014/main" id="{039635BC-8AC0-F9ED-D38F-FF2925CA54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77072" y="2227800"/>
            <a:ext cx="490290" cy="490290"/>
          </a:xfrm>
          <a:prstGeom prst="rect">
            <a:avLst/>
          </a:prstGeom>
        </p:spPr>
      </p:pic>
      <p:sp>
        <p:nvSpPr>
          <p:cNvPr id="22" name="Rectangle 21">
            <a:extLst>
              <a:ext uri="{FF2B5EF4-FFF2-40B4-BE49-F238E27FC236}">
                <a16:creationId xmlns:a16="http://schemas.microsoft.com/office/drawing/2014/main" id="{D4A6970B-FC31-2AB7-B3AB-0EDC288917FD}"/>
              </a:ext>
            </a:extLst>
          </p:cNvPr>
          <p:cNvSpPr/>
          <p:nvPr/>
        </p:nvSpPr>
        <p:spPr>
          <a:xfrm>
            <a:off x="7604674" y="3510892"/>
            <a:ext cx="1187247" cy="4110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Untreated</a:t>
            </a:r>
          </a:p>
        </p:txBody>
      </p:sp>
      <p:cxnSp>
        <p:nvCxnSpPr>
          <p:cNvPr id="90" name="Straight Arrow Connector 89">
            <a:extLst>
              <a:ext uri="{FF2B5EF4-FFF2-40B4-BE49-F238E27FC236}">
                <a16:creationId xmlns:a16="http://schemas.microsoft.com/office/drawing/2014/main" id="{4E19B53B-4801-4919-143C-559837779030}"/>
              </a:ext>
            </a:extLst>
          </p:cNvPr>
          <p:cNvCxnSpPr>
            <a:cxnSpLocks/>
          </p:cNvCxnSpPr>
          <p:nvPr/>
        </p:nvCxnSpPr>
        <p:spPr>
          <a:xfrm>
            <a:off x="10330412" y="2875634"/>
            <a:ext cx="0" cy="212135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42AED4A-5F45-79A6-B87E-022A4D0CD9D2}"/>
              </a:ext>
            </a:extLst>
          </p:cNvPr>
          <p:cNvCxnSpPr>
            <a:cxnSpLocks/>
          </p:cNvCxnSpPr>
          <p:nvPr/>
        </p:nvCxnSpPr>
        <p:spPr>
          <a:xfrm>
            <a:off x="8198297" y="3921937"/>
            <a:ext cx="0" cy="10761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CBB2608-5EF5-B75F-8323-07BAAFD25D30}"/>
              </a:ext>
            </a:extLst>
          </p:cNvPr>
          <p:cNvCxnSpPr>
            <a:cxnSpLocks/>
          </p:cNvCxnSpPr>
          <p:nvPr/>
        </p:nvCxnSpPr>
        <p:spPr>
          <a:xfrm>
            <a:off x="6419850" y="4642054"/>
            <a:ext cx="0" cy="35493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9F2754E4-D47C-D347-7104-978A3C63FA0D}"/>
              </a:ext>
            </a:extLst>
          </p:cNvPr>
          <p:cNvSpPr/>
          <p:nvPr/>
        </p:nvSpPr>
        <p:spPr>
          <a:xfrm>
            <a:off x="5520458" y="1662901"/>
            <a:ext cx="6379572"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dirty="0">
                <a:solidFill>
                  <a:schemeClr val="tx2"/>
                </a:solidFill>
                <a:latin typeface="Arial" panose="020B0604020202020204" pitchFamily="34" charset="0"/>
                <a:cs typeface="Arial" panose="020B0604020202020204" pitchFamily="34" charset="0"/>
              </a:rPr>
              <a:t>10-week-old male mice</a:t>
            </a:r>
          </a:p>
        </p:txBody>
      </p:sp>
      <p:pic>
        <p:nvPicPr>
          <p:cNvPr id="122" name="Graphic 121">
            <a:extLst>
              <a:ext uri="{FF2B5EF4-FFF2-40B4-BE49-F238E27FC236}">
                <a16:creationId xmlns:a16="http://schemas.microsoft.com/office/drawing/2014/main" id="{4A03D653-1C6F-010F-821D-3A680CA891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90774" y="2227800"/>
            <a:ext cx="490290" cy="490290"/>
          </a:xfrm>
          <a:prstGeom prst="rect">
            <a:avLst/>
          </a:prstGeom>
        </p:spPr>
      </p:pic>
      <p:pic>
        <p:nvPicPr>
          <p:cNvPr id="3" name="Picture 2">
            <a:hlinkClick r:id="rId5" action="ppaction://hlinksldjump"/>
            <a:extLst>
              <a:ext uri="{FF2B5EF4-FFF2-40B4-BE49-F238E27FC236}">
                <a16:creationId xmlns:a16="http://schemas.microsoft.com/office/drawing/2014/main" id="{17FDB8EA-A187-FD66-645E-8C5BE3CF6BE4}"/>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9" name="Rectangle 18">
            <a:extLst>
              <a:ext uri="{FF2B5EF4-FFF2-40B4-BE49-F238E27FC236}">
                <a16:creationId xmlns:a16="http://schemas.microsoft.com/office/drawing/2014/main" id="{41111547-07CF-546C-3D6F-4F0915ED9C93}"/>
              </a:ext>
            </a:extLst>
          </p:cNvPr>
          <p:cNvSpPr/>
          <p:nvPr/>
        </p:nvSpPr>
        <p:spPr>
          <a:xfrm>
            <a:off x="5322583" y="3521887"/>
            <a:ext cx="2194533" cy="12021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Functionalized nanoparticles given IP q2w in the final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2 weeks of the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liver injury protocol</a:t>
            </a:r>
          </a:p>
        </p:txBody>
      </p:sp>
    </p:spTree>
    <p:extLst>
      <p:ext uri="{BB962C8B-B14F-4D97-AF65-F5344CB8AC3E}">
        <p14:creationId xmlns:p14="http://schemas.microsoft.com/office/powerpoint/2010/main" val="93949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00B4-C820-392E-DA4C-D47841525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E6929-8951-3A83-EE16-DB3D6C03ED67}"/>
              </a:ext>
            </a:extLst>
          </p:cNvPr>
          <p:cNvSpPr>
            <a:spLocks noGrp="1"/>
          </p:cNvSpPr>
          <p:nvPr>
            <p:ph type="title"/>
          </p:nvPr>
        </p:nvSpPr>
        <p:spPr/>
        <p:txBody>
          <a:bodyPr>
            <a:normAutofit/>
          </a:bodyPr>
          <a:lstStyle/>
          <a:p>
            <a:r>
              <a:rPr lang="en-GB" sz="2400" dirty="0" err="1">
                <a:latin typeface="Arial" panose="020B0604020202020204" pitchFamily="34" charset="0"/>
                <a:cs typeface="Arial" panose="020B0604020202020204" pitchFamily="34" charset="0"/>
              </a:rPr>
              <a:t>LSECtin</a:t>
            </a:r>
            <a:r>
              <a:rPr lang="en-GB" sz="2400" dirty="0">
                <a:latin typeface="Arial" panose="020B0604020202020204" pitchFamily="34" charset="0"/>
                <a:cs typeface="Arial" panose="020B0604020202020204" pitchFamily="34" charset="0"/>
              </a:rPr>
              <a:t> delivered to </a:t>
            </a:r>
            <a:r>
              <a:rPr lang="en-GB" sz="2400" dirty="0" err="1">
                <a:latin typeface="Arial" panose="020B0604020202020204" pitchFamily="34" charset="0"/>
                <a:cs typeface="Arial" panose="020B0604020202020204" pitchFamily="34" charset="0"/>
              </a:rPr>
              <a:t>hAPCs</a:t>
            </a:r>
            <a:r>
              <a:rPr lang="en-GB" sz="2400" dirty="0">
                <a:latin typeface="Arial" panose="020B0604020202020204" pitchFamily="34" charset="0"/>
                <a:cs typeface="Arial" panose="020B0604020202020204" pitchFamily="34" charset="0"/>
              </a:rPr>
              <a:t> by functionalized nanoparticles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ameliorates chronic liver damage in experimental cirrhosis </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28457A1-E321-E83F-C917-185BB57911B0}"/>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panose="020B0604020202020204" pitchFamily="34" charset="0"/>
                <a:cs typeface="Arial" panose="020B0604020202020204" pitchFamily="34" charset="0"/>
              </a:rPr>
              <a:t>Francés R, et al. EASL Congress 2026; TOP-343-YI. </a:t>
            </a:r>
          </a:p>
        </p:txBody>
      </p:sp>
      <p:sp>
        <p:nvSpPr>
          <p:cNvPr id="3" name="Content Placeholder 1">
            <a:extLst>
              <a:ext uri="{FF2B5EF4-FFF2-40B4-BE49-F238E27FC236}">
                <a16:creationId xmlns:a16="http://schemas.microsoft.com/office/drawing/2014/main" id="{0A0EFE3A-C57D-37C0-735D-ABF79D82707C}"/>
              </a:ext>
            </a:extLst>
          </p:cNvPr>
          <p:cNvSpPr>
            <a:spLocks noGrp="1"/>
          </p:cNvSpPr>
          <p:nvPr>
            <p:ph idx="1"/>
          </p:nvPr>
        </p:nvSpPr>
        <p:spPr>
          <a:xfrm>
            <a:off x="425753" y="998071"/>
            <a:ext cx="7175803" cy="5291604"/>
          </a:xfrm>
        </p:spPr>
        <p:txBody>
          <a:bodyPr>
            <a:noAutofit/>
          </a:bodyPr>
          <a:lstStyle/>
          <a:p>
            <a:pPr marL="0" indent="0">
              <a:lnSpc>
                <a:spcPct val="100000"/>
              </a:lnSpc>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endParaRPr lang="en-US" sz="2000" dirty="0">
              <a:highlight>
                <a:srgbClr val="59C1E7"/>
              </a:highlight>
              <a:latin typeface="Arial" panose="020B0604020202020204" pitchFamily="34" charset="0"/>
              <a:cs typeface="Arial" panose="020B0604020202020204" pitchFamily="34" charset="0"/>
            </a:endParaRPr>
          </a:p>
          <a:p>
            <a:pPr>
              <a:lnSpc>
                <a:spcPct val="110000"/>
              </a:lnSpc>
            </a:pPr>
            <a:r>
              <a:rPr lang="en-GB" sz="1600" dirty="0">
                <a:solidFill>
                  <a:schemeClr val="tx2"/>
                </a:solidFill>
                <a:latin typeface="Arial" panose="020B0604020202020204" pitchFamily="34" charset="0"/>
                <a:cs typeface="Arial" panose="020B0604020202020204" pitchFamily="34" charset="0"/>
              </a:rPr>
              <a:t>Functionalized nanoparticles mainly reached the liver, and its contents were expressed by the endothelial cells found in the hepatic sinusoids</a:t>
            </a:r>
            <a:endParaRPr lang="en-US" sz="1600" dirty="0">
              <a:solidFill>
                <a:schemeClr val="tx2"/>
              </a:solidFill>
              <a:latin typeface="Arial" panose="020B0604020202020204" pitchFamily="34" charset="0"/>
              <a:cs typeface="Arial" panose="020B0604020202020204" pitchFamily="34" charset="0"/>
            </a:endParaRPr>
          </a:p>
          <a:p>
            <a:pPr>
              <a:lnSpc>
                <a:spcPct val="110000"/>
              </a:lnSpc>
            </a:pPr>
            <a:r>
              <a:rPr lang="en-US" sz="1600" dirty="0">
                <a:solidFill>
                  <a:schemeClr val="tx2"/>
                </a:solidFill>
                <a:latin typeface="Arial" panose="020B0604020202020204" pitchFamily="34" charset="0"/>
                <a:cs typeface="Arial" panose="020B0604020202020204" pitchFamily="34" charset="0"/>
              </a:rPr>
              <a:t>In cirrhotic mice treated vs untreated with functionalized nanoparticles:</a:t>
            </a:r>
          </a:p>
          <a:p>
            <a:pPr marL="542925" indent="-271463">
              <a:lnSpc>
                <a:spcPct val="100000"/>
              </a:lnSpc>
              <a:spcBef>
                <a:spcPts val="500"/>
              </a:spcBef>
              <a:buFont typeface="Engravers MT" panose="02090707080505020304" pitchFamily="18" charset="0"/>
              <a:buChar char="–"/>
            </a:pPr>
            <a:r>
              <a:rPr lang="en-GB" sz="1600" dirty="0" err="1">
                <a:latin typeface="Arial" panose="020B0604020202020204" pitchFamily="34" charset="0"/>
                <a:cs typeface="Arial" panose="020B0604020202020204" pitchFamily="34" charset="0"/>
              </a:rPr>
              <a:t>LSECtin</a:t>
            </a:r>
            <a:r>
              <a:rPr lang="en-GB" sz="1600" dirty="0">
                <a:latin typeface="Arial" panose="020B0604020202020204" pitchFamily="34" charset="0"/>
                <a:cs typeface="Arial" panose="020B0604020202020204" pitchFamily="34" charset="0"/>
              </a:rPr>
              <a:t> gene and protein expression was restored in hepatic LSECs (but not in isolated hepatic macrophages)</a:t>
            </a:r>
          </a:p>
          <a:p>
            <a:pPr marL="1012825" lvl="1" indent="-285750">
              <a:lnSpc>
                <a:spcPct val="110000"/>
              </a:lnSpc>
              <a:buFont typeface="Courier New" panose="02070309020205020404" pitchFamily="49" charset="0"/>
              <a:buChar char="o"/>
            </a:pPr>
            <a:r>
              <a:rPr lang="en-GB" sz="1600" dirty="0">
                <a:latin typeface="Arial" panose="020B0604020202020204" pitchFamily="34" charset="0"/>
                <a:cs typeface="Arial" panose="020B0604020202020204" pitchFamily="34" charset="0"/>
              </a:rPr>
              <a:t>Reduced CD3+ T-cell infiltration and a shift to an anti-inflammatory Treg phenotype</a:t>
            </a:r>
          </a:p>
          <a:p>
            <a:pPr marL="1012825" lvl="1" indent="-285750">
              <a:lnSpc>
                <a:spcPct val="110000"/>
              </a:lnSpc>
              <a:buFont typeface="Courier New" panose="02070309020205020404" pitchFamily="49" charset="0"/>
              <a:buChar char="o"/>
            </a:pPr>
            <a:r>
              <a:rPr lang="en-US" sz="1600" dirty="0">
                <a:latin typeface="Arial" panose="020B0604020202020204" pitchFamily="34" charset="0"/>
                <a:cs typeface="Arial" panose="020B0604020202020204" pitchFamily="34" charset="0"/>
              </a:rPr>
              <a:t>Lower deposition of ECM proteins due to reduced inflammation</a:t>
            </a:r>
          </a:p>
          <a:p>
            <a:pPr marL="1012825" lvl="1" indent="-285750">
              <a:lnSpc>
                <a:spcPct val="110000"/>
              </a:lnSpc>
              <a:buFont typeface="Courier New" panose="02070309020205020404" pitchFamily="49" charset="0"/>
              <a:buChar char="o"/>
            </a:pPr>
            <a:r>
              <a:rPr lang="en-US" sz="1600" dirty="0">
                <a:latin typeface="Arial" panose="020B0604020202020204" pitchFamily="34" charset="0"/>
                <a:cs typeface="Arial" panose="020B0604020202020204" pitchFamily="34" charset="0"/>
              </a:rPr>
              <a:t>Improved liver function (reduced circulating ALT/AST and restored albumin levels)</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Reduced neuroinflammation (reduced infiltration of myeloid cells in the brain and granzyme B protein expression in brain tissue homogenates)</a:t>
            </a:r>
          </a:p>
        </p:txBody>
      </p:sp>
      <p:sp>
        <p:nvSpPr>
          <p:cNvPr id="8" name="Content Placeholder 2">
            <a:extLst>
              <a:ext uri="{FF2B5EF4-FFF2-40B4-BE49-F238E27FC236}">
                <a16:creationId xmlns:a16="http://schemas.microsoft.com/office/drawing/2014/main" id="{62249A67-EF91-A696-A58B-C5E7B84AF3C2}"/>
              </a:ext>
            </a:extLst>
          </p:cNvPr>
          <p:cNvSpPr txBox="1">
            <a:spLocks/>
          </p:cNvSpPr>
          <p:nvPr/>
        </p:nvSpPr>
        <p:spPr>
          <a:xfrm>
            <a:off x="7963591" y="998071"/>
            <a:ext cx="3592552" cy="5178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err="1">
                <a:latin typeface="Arial" panose="020B0604020202020204" pitchFamily="34" charset="0"/>
                <a:cs typeface="Arial" panose="020B0604020202020204" pitchFamily="34" charset="0"/>
              </a:rPr>
              <a:t>LSECtin</a:t>
            </a:r>
            <a:r>
              <a:rPr lang="en-US" sz="1600" dirty="0">
                <a:latin typeface="Arial" panose="020B0604020202020204" pitchFamily="34" charset="0"/>
                <a:cs typeface="Arial" panose="020B0604020202020204" pitchFamily="34" charset="0"/>
              </a:rPr>
              <a:t> delivery to </a:t>
            </a:r>
            <a:r>
              <a:rPr lang="en-US" sz="1600" dirty="0" err="1">
                <a:latin typeface="Arial" panose="020B0604020202020204" pitchFamily="34" charset="0"/>
                <a:cs typeface="Arial" panose="020B0604020202020204" pitchFamily="34" charset="0"/>
              </a:rPr>
              <a:t>hAPCs</a:t>
            </a:r>
            <a:r>
              <a:rPr lang="en-US" sz="1600" dirty="0">
                <a:latin typeface="Arial" panose="020B0604020202020204" pitchFamily="34" charset="0"/>
                <a:cs typeface="Arial" panose="020B0604020202020204" pitchFamily="34" charset="0"/>
              </a:rPr>
              <a:t> by functionalized nanoparticles increased the hepatic expression of </a:t>
            </a:r>
            <a:r>
              <a:rPr lang="en-US" sz="1600" dirty="0" err="1">
                <a:latin typeface="Arial" panose="020B0604020202020204" pitchFamily="34" charset="0"/>
                <a:cs typeface="Arial" panose="020B0604020202020204" pitchFamily="34" charset="0"/>
              </a:rPr>
              <a:t>LSECtin</a:t>
            </a:r>
            <a:r>
              <a:rPr lang="en-US" sz="1600" dirty="0">
                <a:latin typeface="Arial" panose="020B0604020202020204" pitchFamily="34" charset="0"/>
                <a:cs typeface="Arial" panose="020B0604020202020204" pitchFamily="34" charset="0"/>
              </a:rPr>
              <a:t> in a mouse model of experimental cirrhosis</a:t>
            </a:r>
          </a:p>
          <a:p>
            <a:pPr marL="542925" indent="-271463">
              <a:lnSpc>
                <a:spcPct val="100000"/>
              </a:lnSpc>
              <a:spcBef>
                <a:spcPts val="5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Increased </a:t>
            </a:r>
            <a:r>
              <a:rPr lang="en-US" sz="1600" dirty="0" err="1">
                <a:solidFill>
                  <a:srgbClr val="004B87"/>
                </a:solidFill>
                <a:latin typeface="Arial" panose="020B0604020202020204" pitchFamily="34" charset="0"/>
                <a:cs typeface="Arial" panose="020B0604020202020204" pitchFamily="34" charset="0"/>
              </a:rPr>
              <a:t>LSECtin</a:t>
            </a:r>
            <a:r>
              <a:rPr lang="en-US" sz="1600" dirty="0">
                <a:solidFill>
                  <a:srgbClr val="004B87"/>
                </a:solidFill>
                <a:latin typeface="Arial" panose="020B0604020202020204" pitchFamily="34" charset="0"/>
                <a:cs typeface="Arial" panose="020B0604020202020204" pitchFamily="34" charset="0"/>
              </a:rPr>
              <a:t> expression in the liver leads to a reduction in T-cell-mediated inflammation and fibrosis progression</a:t>
            </a:r>
          </a:p>
          <a:p>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889EAF4-FCBB-C651-70B9-513D5622727B}"/>
              </a:ext>
            </a:extLst>
          </p:cNvPr>
          <p:cNvCxnSpPr>
            <a:cxnSpLocks/>
          </p:cNvCxnSpPr>
          <p:nvPr/>
        </p:nvCxnSpPr>
        <p:spPr>
          <a:xfrm>
            <a:off x="7851776"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hlinkClick r:id="rId3" action="ppaction://hlinksldjump"/>
            <a:extLst>
              <a:ext uri="{FF2B5EF4-FFF2-40B4-BE49-F238E27FC236}">
                <a16:creationId xmlns:a16="http://schemas.microsoft.com/office/drawing/2014/main" id="{F0E72D15-BA45-47F4-1E73-C308C640253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0676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8DF6-AC14-CCE4-97B5-48DA8BD94A3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9CC6710-ADAC-71C9-8D33-B6D6BED6B587}"/>
              </a:ext>
            </a:extLst>
          </p:cNvPr>
          <p:cNvSpPr txBox="1">
            <a:spLocks/>
          </p:cNvSpPr>
          <p:nvPr/>
        </p:nvSpPr>
        <p:spPr>
          <a:xfrm>
            <a:off x="6096000" y="2224088"/>
            <a:ext cx="5886824" cy="24098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004B87"/>
                </a:solidFill>
                <a:latin typeface="HelveticaNeueLT Pro 65 Md" panose="020B0604020202020204" pitchFamily="34" charset="0"/>
                <a:ea typeface="+mj-ea"/>
                <a:cs typeface="+mj-cs"/>
              </a:defRPr>
            </a:lvl1pPr>
          </a:lstStyle>
          <a:p>
            <a:pPr algn="r"/>
            <a:r>
              <a:rPr lang="en-US" sz="4900" noProof="0" dirty="0">
                <a:latin typeface="Arial" panose="020B0604020202020204" pitchFamily="34" charset="0"/>
                <a:cs typeface="Arial" panose="020B0604020202020204" pitchFamily="34" charset="0"/>
              </a:rPr>
              <a:t>Viral hepatitis: Experimental and pathophysiology</a:t>
            </a:r>
          </a:p>
        </p:txBody>
      </p:sp>
    </p:spTree>
    <p:extLst>
      <p:ext uri="{BB962C8B-B14F-4D97-AF65-F5344CB8AC3E}">
        <p14:creationId xmlns:p14="http://schemas.microsoft.com/office/powerpoint/2010/main" val="11383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noProof="0" dirty="0">
                <a:latin typeface="Arial" panose="020B0604020202020204" pitchFamily="34" charset="0"/>
                <a:cs typeface="Arial" panose="020B0604020202020204" pitchFamily="34" charset="0"/>
              </a:rPr>
              <a:t>About these slides </a:t>
            </a:r>
          </a:p>
        </p:txBody>
      </p:sp>
      <p:sp>
        <p:nvSpPr>
          <p:cNvPr id="4" name="Text Placeholder 2">
            <a:extLst>
              <a:ext uri="{FF2B5EF4-FFF2-40B4-BE49-F238E27FC236}">
                <a16:creationId xmlns:a16="http://schemas.microsoft.com/office/drawing/2014/main" id="{9C70A5E4-7D20-45C5-9E61-387C19525849}"/>
              </a:ext>
            </a:extLst>
          </p:cNvPr>
          <p:cNvSpPr>
            <a:spLocks noGrp="1"/>
          </p:cNvSpPr>
          <p:nvPr>
            <p:ph idx="1"/>
          </p:nvPr>
        </p:nvSpPr>
        <p:spPr>
          <a:xfrm>
            <a:off x="838200" y="950913"/>
            <a:ext cx="10610850" cy="5226050"/>
          </a:xfrm>
        </p:spPr>
        <p:txBody>
          <a:bodyPr>
            <a:normAutofit/>
          </a:bodyPr>
          <a:lstStyle/>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These slides provide highlights of new data presented at the EASL Congress 2026</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Please feel free to use, adapt, and share these slides for your own personal use; however, please acknowledge EASL as the source​</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Definitions of all abbreviations shown in these slides, and a full copy of the original abstract text, are provided within the slide notes​</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Submitted abstracts are included in the slide notes, but data may not be identical to the final presented data shown on the slides​</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When you see a symbol like this:       , you can click on it to return to the​ contents page </a:t>
            </a:r>
          </a:p>
          <a:p>
            <a:endParaRPr lang="en-US" sz="2000" noProof="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13FEAD-3384-8326-289A-6B9E03CFFC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955562" y="3429000"/>
            <a:ext cx="381237" cy="377560"/>
          </a:xfrm>
          <a:prstGeom prst="rect">
            <a:avLst/>
          </a:prstGeom>
        </p:spPr>
      </p:pic>
      <p:sp>
        <p:nvSpPr>
          <p:cNvPr id="10" name="TextBox 9">
            <a:extLst>
              <a:ext uri="{FF2B5EF4-FFF2-40B4-BE49-F238E27FC236}">
                <a16:creationId xmlns:a16="http://schemas.microsoft.com/office/drawing/2014/main" id="{0E69C6AB-A798-A05F-C54B-78044A89F3B3}"/>
              </a:ext>
            </a:extLst>
          </p:cNvPr>
          <p:cNvSpPr txBox="1"/>
          <p:nvPr/>
        </p:nvSpPr>
        <p:spPr>
          <a:xfrm>
            <a:off x="2251038" y="4584302"/>
            <a:ext cx="7689924" cy="1323439"/>
          </a:xfrm>
          <a:prstGeom prst="rect">
            <a:avLst/>
          </a:prstGeom>
          <a:noFill/>
          <a:ln w="28575">
            <a:solidFill>
              <a:srgbClr val="004B87"/>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4B87"/>
                </a:solidFill>
                <a:effectLst/>
                <a:uLnTx/>
                <a:uFillTx/>
                <a:latin typeface="Arial" panose="020B0604020202020204"/>
              </a:rPr>
              <a:t>These slides are intended for use as an educational resource and should not be used to make patient management decisions. </a:t>
            </a:r>
            <a:br>
              <a:rPr kumimoji="0" lang="en-US" sz="2000" b="0" i="0" u="none" strike="noStrike" kern="0" cap="none" spc="0" normalizeH="0" baseline="0" noProof="0" dirty="0">
                <a:ln>
                  <a:noFill/>
                </a:ln>
                <a:solidFill>
                  <a:srgbClr val="004B87"/>
                </a:solidFill>
                <a:effectLst/>
                <a:uLnTx/>
                <a:uFillTx/>
                <a:latin typeface="Arial" panose="020B0604020202020204"/>
              </a:rPr>
            </a:br>
            <a:r>
              <a:rPr kumimoji="0" lang="en-US" sz="2000" b="0" i="0" u="none" strike="noStrike" kern="0" cap="none" spc="0" normalizeH="0" baseline="0" noProof="0" dirty="0">
                <a:ln>
                  <a:noFill/>
                </a:ln>
                <a:solidFill>
                  <a:srgbClr val="004B87"/>
                </a:solidFill>
                <a:effectLst/>
                <a:uLnTx/>
                <a:uFillTx/>
                <a:latin typeface="Arial" panose="020B0604020202020204"/>
              </a:rPr>
              <a:t>All information included should be verified before treating patients or using any therapies described in these materials</a:t>
            </a:r>
          </a:p>
        </p:txBody>
      </p:sp>
    </p:spTree>
    <p:extLst>
      <p:ext uri="{BB962C8B-B14F-4D97-AF65-F5344CB8AC3E}">
        <p14:creationId xmlns:p14="http://schemas.microsoft.com/office/powerpoint/2010/main" val="94009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89087"/>
            <a:ext cx="10728012" cy="838947"/>
          </a:xfrm>
        </p:spPr>
        <p:txBody>
          <a:bodyPr>
            <a:normAutofit fontScale="90000"/>
          </a:bodyPr>
          <a:lstStyle/>
          <a:p>
            <a:r>
              <a:rPr lang="en-NZ" sz="2400" dirty="0">
                <a:latin typeface="Arial" panose="020B0604020202020204" pitchFamily="34" charset="0"/>
                <a:cs typeface="Arial" panose="020B0604020202020204" pitchFamily="34" charset="0"/>
              </a:rPr>
              <a:t>MASLD </a:t>
            </a:r>
            <a:r>
              <a:rPr lang="en-US" sz="2400" dirty="0">
                <a:latin typeface="Arial" panose="020B0604020202020204" pitchFamily="34" charset="0"/>
                <a:cs typeface="Arial" panose="020B0604020202020204" pitchFamily="34" charset="0"/>
              </a:rPr>
              <a:t>induces hepatocellular ferroptosis and activates intrahepatic macrophages by upregulating lipocalin-2 to accelerate the clearance of HBsAg</a:t>
            </a:r>
          </a:p>
        </p:txBody>
      </p:sp>
      <p:sp>
        <p:nvSpPr>
          <p:cNvPr id="4" name="Text Placeholder 3">
            <a:extLst>
              <a:ext uri="{FF2B5EF4-FFF2-40B4-BE49-F238E27FC236}">
                <a16:creationId xmlns:a16="http://schemas.microsoft.com/office/drawing/2014/main" id="{F7D04925-CC5F-C14A-DCA6-9C7E1F259742}"/>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panose="020B0604020202020204" pitchFamily="34" charset="0"/>
                <a:cs typeface="Arial" panose="020B0604020202020204" pitchFamily="34" charset="0"/>
              </a:rPr>
              <a:t>Ren H, et al. EASL Congress 2026; OS-078.   </a:t>
            </a:r>
          </a:p>
        </p:txBody>
      </p:sp>
      <p:sp>
        <p:nvSpPr>
          <p:cNvPr id="5" name="Content Placeholder 1">
            <a:extLst>
              <a:ext uri="{FF2B5EF4-FFF2-40B4-BE49-F238E27FC236}">
                <a16:creationId xmlns:a16="http://schemas.microsoft.com/office/drawing/2014/main" id="{B3D384D3-A04D-D8A4-D10E-6CE7D1892B67}"/>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Curing CHB remains challenging</a:t>
            </a:r>
          </a:p>
          <a:p>
            <a:pPr>
              <a:lnSpc>
                <a:spcPct val="100000"/>
              </a:lnSpc>
            </a:pPr>
            <a:r>
              <a:rPr lang="en-US" sz="1600" dirty="0">
                <a:latin typeface="Arial" panose="020B0604020202020204" pitchFamily="34" charset="0"/>
                <a:cs typeface="Arial" panose="020B0604020202020204" pitchFamily="34" charset="0"/>
              </a:rPr>
              <a:t>Recent cohort studies show that MASLD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can promote the spontaneous clearance of HBsAg in patients with CHB</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uncover the underlying mechanism of MASLD-induced clearance of HBsAg in patients with CHB</a:t>
            </a:r>
          </a:p>
        </p:txBody>
      </p:sp>
      <p:cxnSp>
        <p:nvCxnSpPr>
          <p:cNvPr id="6" name="Straight Connector 5">
            <a:extLst>
              <a:ext uri="{FF2B5EF4-FFF2-40B4-BE49-F238E27FC236}">
                <a16:creationId xmlns:a16="http://schemas.microsoft.com/office/drawing/2014/main" id="{BB7D4A19-1151-8A4C-D1E1-3A90ED187301}"/>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DB516116-0743-728D-9702-A887DC2A53A5}"/>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9C1E7"/>
                </a:highlight>
                <a:latin typeface="Arial" panose="020B0604020202020204" pitchFamily="34" charset="0"/>
                <a:cs typeface="Arial" panose="020B0604020202020204" pitchFamily="34" charset="0"/>
              </a:rPr>
              <a:t>METHODS</a:t>
            </a:r>
          </a:p>
        </p:txBody>
      </p:sp>
      <p:sp>
        <p:nvSpPr>
          <p:cNvPr id="27" name="Rectangle 26">
            <a:extLst>
              <a:ext uri="{FF2B5EF4-FFF2-40B4-BE49-F238E27FC236}">
                <a16:creationId xmlns:a16="http://schemas.microsoft.com/office/drawing/2014/main" id="{818D492F-6C9D-D4A8-5F0E-098C4417442C}"/>
              </a:ext>
            </a:extLst>
          </p:cNvPr>
          <p:cNvSpPr/>
          <p:nvPr/>
        </p:nvSpPr>
        <p:spPr>
          <a:xfrm>
            <a:off x="5873976" y="1805888"/>
            <a:ext cx="1862733" cy="427464"/>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bg1"/>
                </a:solidFill>
                <a:latin typeface="Arial" panose="020B0604020202020204" pitchFamily="34" charset="0"/>
                <a:cs typeface="Arial" panose="020B0604020202020204" pitchFamily="34" charset="0"/>
              </a:rPr>
              <a:t>C57BL/6J</a:t>
            </a:r>
          </a:p>
        </p:txBody>
      </p:sp>
      <p:sp>
        <p:nvSpPr>
          <p:cNvPr id="29" name="Rectangle 28">
            <a:extLst>
              <a:ext uri="{FF2B5EF4-FFF2-40B4-BE49-F238E27FC236}">
                <a16:creationId xmlns:a16="http://schemas.microsoft.com/office/drawing/2014/main" id="{7273A868-C918-CF77-A22B-30BE87867635}"/>
              </a:ext>
            </a:extLst>
          </p:cNvPr>
          <p:cNvSpPr/>
          <p:nvPr/>
        </p:nvSpPr>
        <p:spPr>
          <a:xfrm>
            <a:off x="5321257" y="2759680"/>
            <a:ext cx="2922459" cy="7734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rAAV8-1.3HBV</a:t>
            </a:r>
          </a:p>
        </p:txBody>
      </p:sp>
      <p:sp>
        <p:nvSpPr>
          <p:cNvPr id="30" name="Rectangle 29">
            <a:extLst>
              <a:ext uri="{FF2B5EF4-FFF2-40B4-BE49-F238E27FC236}">
                <a16:creationId xmlns:a16="http://schemas.microsoft.com/office/drawing/2014/main" id="{0A8D7205-F0CE-DE9D-A7D0-0E84080192C1}"/>
              </a:ext>
            </a:extLst>
          </p:cNvPr>
          <p:cNvSpPr/>
          <p:nvPr/>
        </p:nvSpPr>
        <p:spPr>
          <a:xfrm>
            <a:off x="5637658" y="2585447"/>
            <a:ext cx="2335371"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Tail-vein injection</a:t>
            </a:r>
          </a:p>
        </p:txBody>
      </p:sp>
      <p:sp>
        <p:nvSpPr>
          <p:cNvPr id="31" name="Oval 30">
            <a:extLst>
              <a:ext uri="{FF2B5EF4-FFF2-40B4-BE49-F238E27FC236}">
                <a16:creationId xmlns:a16="http://schemas.microsoft.com/office/drawing/2014/main" id="{1393C22C-B5C6-112D-797A-1649133853CC}"/>
              </a:ext>
            </a:extLst>
          </p:cNvPr>
          <p:cNvSpPr/>
          <p:nvPr/>
        </p:nvSpPr>
        <p:spPr>
          <a:xfrm>
            <a:off x="5673250" y="1646418"/>
            <a:ext cx="718921" cy="71892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32" name="Graphic 31">
            <a:extLst>
              <a:ext uri="{FF2B5EF4-FFF2-40B4-BE49-F238E27FC236}">
                <a16:creationId xmlns:a16="http://schemas.microsoft.com/office/drawing/2014/main" id="{E43811EE-3623-C74A-9CEA-42D8A631BB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66878" y="1736838"/>
            <a:ext cx="516045" cy="516045"/>
          </a:xfrm>
          <a:prstGeom prst="rect">
            <a:avLst/>
          </a:prstGeom>
        </p:spPr>
      </p:pic>
      <p:sp>
        <p:nvSpPr>
          <p:cNvPr id="33" name="Oval 32">
            <a:extLst>
              <a:ext uri="{FF2B5EF4-FFF2-40B4-BE49-F238E27FC236}">
                <a16:creationId xmlns:a16="http://schemas.microsoft.com/office/drawing/2014/main" id="{6B1E959E-E0FE-CB7F-BAAF-6111D4A67E8F}"/>
              </a:ext>
            </a:extLst>
          </p:cNvPr>
          <p:cNvSpPr/>
          <p:nvPr/>
        </p:nvSpPr>
        <p:spPr>
          <a:xfrm>
            <a:off x="5462227" y="2442090"/>
            <a:ext cx="629806" cy="629806"/>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E8194177-83B2-88FE-FDBA-BFD07F5C3A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66314" y="2509946"/>
            <a:ext cx="458287" cy="458287"/>
          </a:xfrm>
          <a:prstGeom prst="rect">
            <a:avLst/>
          </a:prstGeom>
        </p:spPr>
      </p:pic>
      <p:sp>
        <p:nvSpPr>
          <p:cNvPr id="44" name="Rectangle 43">
            <a:extLst>
              <a:ext uri="{FF2B5EF4-FFF2-40B4-BE49-F238E27FC236}">
                <a16:creationId xmlns:a16="http://schemas.microsoft.com/office/drawing/2014/main" id="{8F28509D-5C9F-69B6-16FB-F9C607752C0D}"/>
              </a:ext>
            </a:extLst>
          </p:cNvPr>
          <p:cNvSpPr/>
          <p:nvPr/>
        </p:nvSpPr>
        <p:spPr>
          <a:xfrm>
            <a:off x="5321256" y="4030314"/>
            <a:ext cx="2922459" cy="7734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MCD or CDAHFD</a:t>
            </a:r>
          </a:p>
        </p:txBody>
      </p:sp>
      <p:sp>
        <p:nvSpPr>
          <p:cNvPr id="45" name="Rectangle 44">
            <a:extLst>
              <a:ext uri="{FF2B5EF4-FFF2-40B4-BE49-F238E27FC236}">
                <a16:creationId xmlns:a16="http://schemas.microsoft.com/office/drawing/2014/main" id="{40321F9D-30EF-2B81-F4F3-3D5BA7611E26}"/>
              </a:ext>
            </a:extLst>
          </p:cNvPr>
          <p:cNvSpPr/>
          <p:nvPr/>
        </p:nvSpPr>
        <p:spPr>
          <a:xfrm>
            <a:off x="6128849" y="3857881"/>
            <a:ext cx="1500270"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Diet</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49C70E79-75B0-509E-4300-25B08D4CBF8A}"/>
              </a:ext>
            </a:extLst>
          </p:cNvPr>
          <p:cNvSpPr/>
          <p:nvPr/>
        </p:nvSpPr>
        <p:spPr>
          <a:xfrm>
            <a:off x="5953417" y="3714524"/>
            <a:ext cx="629806" cy="629806"/>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47" name="Graphic 46">
            <a:extLst>
              <a:ext uri="{FF2B5EF4-FFF2-40B4-BE49-F238E27FC236}">
                <a16:creationId xmlns:a16="http://schemas.microsoft.com/office/drawing/2014/main" id="{C3EA0A7B-CF88-747B-DECB-DBD86F8D90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71788" y="3620798"/>
            <a:ext cx="817962" cy="817962"/>
          </a:xfrm>
          <a:prstGeom prst="rect">
            <a:avLst/>
          </a:prstGeom>
        </p:spPr>
      </p:pic>
      <p:sp>
        <p:nvSpPr>
          <p:cNvPr id="56" name="Text Placeholder 3">
            <a:extLst>
              <a:ext uri="{FF2B5EF4-FFF2-40B4-BE49-F238E27FC236}">
                <a16:creationId xmlns:a16="http://schemas.microsoft.com/office/drawing/2014/main" id="{97F36956-5772-FF6A-B87B-66BD6FEC7F87}"/>
              </a:ext>
            </a:extLst>
          </p:cNvPr>
          <p:cNvSpPr txBox="1">
            <a:spLocks/>
          </p:cNvSpPr>
          <p:nvPr/>
        </p:nvSpPr>
        <p:spPr>
          <a:xfrm>
            <a:off x="6931723" y="2118548"/>
            <a:ext cx="204749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Arial" panose="020B0604020202020204" pitchFamily="34" charset="0"/>
                <a:cs typeface="Arial" panose="020B0604020202020204" pitchFamily="34" charset="0"/>
              </a:rPr>
              <a:t>Induction of CHB</a:t>
            </a:r>
          </a:p>
        </p:txBody>
      </p:sp>
      <p:cxnSp>
        <p:nvCxnSpPr>
          <p:cNvPr id="63" name="Straight Arrow Connector 62">
            <a:extLst>
              <a:ext uri="{FF2B5EF4-FFF2-40B4-BE49-F238E27FC236}">
                <a16:creationId xmlns:a16="http://schemas.microsoft.com/office/drawing/2014/main" id="{E3245805-E3E3-2B21-1D75-DA64BDFB058C}"/>
              </a:ext>
            </a:extLst>
          </p:cNvPr>
          <p:cNvCxnSpPr>
            <a:cxnSpLocks/>
            <a:stCxn id="27" idx="2"/>
            <a:endCxn id="30" idx="0"/>
          </p:cNvCxnSpPr>
          <p:nvPr/>
        </p:nvCxnSpPr>
        <p:spPr>
          <a:xfrm>
            <a:off x="6805343" y="2233352"/>
            <a:ext cx="1" cy="35209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3" name="Text Placeholder 3">
            <a:extLst>
              <a:ext uri="{FF2B5EF4-FFF2-40B4-BE49-F238E27FC236}">
                <a16:creationId xmlns:a16="http://schemas.microsoft.com/office/drawing/2014/main" id="{49769061-6F29-8503-F631-DD05AD1AC67A}"/>
              </a:ext>
            </a:extLst>
          </p:cNvPr>
          <p:cNvSpPr txBox="1">
            <a:spLocks/>
          </p:cNvSpPr>
          <p:nvPr/>
        </p:nvSpPr>
        <p:spPr>
          <a:xfrm>
            <a:off x="6931723" y="3399130"/>
            <a:ext cx="204749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Arial" panose="020B0604020202020204" pitchFamily="34" charset="0"/>
                <a:cs typeface="Arial" panose="020B0604020202020204" pitchFamily="34" charset="0"/>
              </a:rPr>
              <a:t>Induction of MASLD</a:t>
            </a:r>
          </a:p>
        </p:txBody>
      </p:sp>
      <p:cxnSp>
        <p:nvCxnSpPr>
          <p:cNvPr id="75" name="Straight Arrow Connector 74">
            <a:extLst>
              <a:ext uri="{FF2B5EF4-FFF2-40B4-BE49-F238E27FC236}">
                <a16:creationId xmlns:a16="http://schemas.microsoft.com/office/drawing/2014/main" id="{F1E3783F-4751-A5EE-7C82-6538DE77DF75}"/>
              </a:ext>
            </a:extLst>
          </p:cNvPr>
          <p:cNvCxnSpPr>
            <a:cxnSpLocks/>
          </p:cNvCxnSpPr>
          <p:nvPr/>
        </p:nvCxnSpPr>
        <p:spPr>
          <a:xfrm>
            <a:off x="6801927" y="3541010"/>
            <a:ext cx="0" cy="33719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ED63B3BA-9AB5-9C21-9D4F-8986980CAEB7}"/>
              </a:ext>
            </a:extLst>
          </p:cNvPr>
          <p:cNvSpPr/>
          <p:nvPr/>
        </p:nvSpPr>
        <p:spPr>
          <a:xfrm>
            <a:off x="5683606" y="1396563"/>
            <a:ext cx="2200184"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solidFill>
                  <a:schemeClr val="tx2"/>
                </a:solidFill>
                <a:latin typeface="Arial" panose="020B0604020202020204" pitchFamily="34" charset="0"/>
                <a:cs typeface="Arial" panose="020B0604020202020204" pitchFamily="34" charset="0"/>
              </a:rPr>
              <a:t>In vivo</a:t>
            </a:r>
            <a:endParaRPr kumimoji="0" lang="en-GB"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6B3E604D-18DC-2509-5E78-6CB6A76FB062}"/>
              </a:ext>
            </a:extLst>
          </p:cNvPr>
          <p:cNvSpPr/>
          <p:nvPr/>
        </p:nvSpPr>
        <p:spPr>
          <a:xfrm>
            <a:off x="9164836" y="1387914"/>
            <a:ext cx="2200184"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solidFill>
                  <a:schemeClr val="tx2"/>
                </a:solidFill>
                <a:latin typeface="Arial" panose="020B0604020202020204" pitchFamily="34" charset="0"/>
                <a:cs typeface="Arial" panose="020B0604020202020204" pitchFamily="34" charset="0"/>
              </a:rPr>
              <a:t>In vitro</a:t>
            </a:r>
            <a:endParaRPr kumimoji="0" lang="en-GB"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cxnSp>
        <p:nvCxnSpPr>
          <p:cNvPr id="79" name="Straight Arrow Connector 78">
            <a:extLst>
              <a:ext uri="{FF2B5EF4-FFF2-40B4-BE49-F238E27FC236}">
                <a16:creationId xmlns:a16="http://schemas.microsoft.com/office/drawing/2014/main" id="{E659D84B-C0BA-03D7-A15D-81F5ED074F42}"/>
              </a:ext>
            </a:extLst>
          </p:cNvPr>
          <p:cNvCxnSpPr>
            <a:cxnSpLocks/>
            <a:stCxn id="44" idx="2"/>
            <a:endCxn id="83" idx="0"/>
          </p:cNvCxnSpPr>
          <p:nvPr/>
        </p:nvCxnSpPr>
        <p:spPr>
          <a:xfrm>
            <a:off x="6782486" y="4803723"/>
            <a:ext cx="2416" cy="84996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D8121A89-A8F4-D95E-22FD-46E805635E1B}"/>
              </a:ext>
            </a:extLst>
          </p:cNvPr>
          <p:cNvSpPr/>
          <p:nvPr/>
        </p:nvSpPr>
        <p:spPr>
          <a:xfrm>
            <a:off x="5650567" y="5653688"/>
            <a:ext cx="2268670" cy="50033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scRNA</a:t>
            </a: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-seq (hepatocytes and immune cells)</a:t>
            </a:r>
          </a:p>
        </p:txBody>
      </p:sp>
      <p:sp>
        <p:nvSpPr>
          <p:cNvPr id="81" name="Rectangle 80">
            <a:extLst>
              <a:ext uri="{FF2B5EF4-FFF2-40B4-BE49-F238E27FC236}">
                <a16:creationId xmlns:a16="http://schemas.microsoft.com/office/drawing/2014/main" id="{9B8A97C9-D2F3-DB6B-D17B-8BC5BAC4178B}"/>
              </a:ext>
            </a:extLst>
          </p:cNvPr>
          <p:cNvSpPr/>
          <p:nvPr/>
        </p:nvSpPr>
        <p:spPr>
          <a:xfrm>
            <a:off x="5650567" y="4935985"/>
            <a:ext cx="2268670" cy="53126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Bulk RNA-seq (liver tissue) </a:t>
            </a:r>
          </a:p>
        </p:txBody>
      </p:sp>
      <p:sp>
        <p:nvSpPr>
          <p:cNvPr id="96" name="Rectangle 95">
            <a:extLst>
              <a:ext uri="{FF2B5EF4-FFF2-40B4-BE49-F238E27FC236}">
                <a16:creationId xmlns:a16="http://schemas.microsoft.com/office/drawing/2014/main" id="{03D8258B-06E3-2C01-B764-DF754AFFC7BE}"/>
              </a:ext>
            </a:extLst>
          </p:cNvPr>
          <p:cNvSpPr/>
          <p:nvPr/>
        </p:nvSpPr>
        <p:spPr>
          <a:xfrm>
            <a:off x="8690217" y="2084024"/>
            <a:ext cx="2922459" cy="142242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Conditioned medium from </a:t>
            </a:r>
            <a:b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LCN2-overexpressing or </a:t>
            </a:r>
            <a:b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ferroptosis-induced hepatocytes </a:t>
            </a:r>
            <a:b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with macrophages to mimic </a:t>
            </a:r>
            <a:b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cell–cell crosstalk</a:t>
            </a:r>
          </a:p>
        </p:txBody>
      </p:sp>
      <p:sp>
        <p:nvSpPr>
          <p:cNvPr id="97" name="Rectangle 96">
            <a:extLst>
              <a:ext uri="{FF2B5EF4-FFF2-40B4-BE49-F238E27FC236}">
                <a16:creationId xmlns:a16="http://schemas.microsoft.com/office/drawing/2014/main" id="{3C078D82-0E5A-9540-A11B-279074EB9F76}"/>
              </a:ext>
            </a:extLst>
          </p:cNvPr>
          <p:cNvSpPr/>
          <p:nvPr/>
        </p:nvSpPr>
        <p:spPr>
          <a:xfrm>
            <a:off x="9006618" y="1909791"/>
            <a:ext cx="2335371"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Co-culture</a:t>
            </a:r>
          </a:p>
        </p:txBody>
      </p:sp>
      <p:sp>
        <p:nvSpPr>
          <p:cNvPr id="98" name="Oval 97">
            <a:extLst>
              <a:ext uri="{FF2B5EF4-FFF2-40B4-BE49-F238E27FC236}">
                <a16:creationId xmlns:a16="http://schemas.microsoft.com/office/drawing/2014/main" id="{B167DFD4-6A76-9664-4BDA-B29BF9A281F6}"/>
              </a:ext>
            </a:extLst>
          </p:cNvPr>
          <p:cNvSpPr/>
          <p:nvPr/>
        </p:nvSpPr>
        <p:spPr>
          <a:xfrm>
            <a:off x="8831187" y="1766434"/>
            <a:ext cx="629806" cy="629806"/>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100" name="Graphic 99">
            <a:extLst>
              <a:ext uri="{FF2B5EF4-FFF2-40B4-BE49-F238E27FC236}">
                <a16:creationId xmlns:a16="http://schemas.microsoft.com/office/drawing/2014/main" id="{E7DCCEB8-CADA-BD37-16A3-673B5E13939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927730" y="1858371"/>
            <a:ext cx="429336" cy="429336"/>
          </a:xfrm>
          <a:prstGeom prst="rect">
            <a:avLst/>
          </a:prstGeom>
        </p:spPr>
      </p:pic>
      <p:pic>
        <p:nvPicPr>
          <p:cNvPr id="3" name="Picture 2">
            <a:hlinkClick r:id="rId7" action="ppaction://hlinksldjump"/>
            <a:extLst>
              <a:ext uri="{FF2B5EF4-FFF2-40B4-BE49-F238E27FC236}">
                <a16:creationId xmlns:a16="http://schemas.microsoft.com/office/drawing/2014/main" id="{89D6924F-9552-2708-ED99-E723DCF9836A}"/>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53817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D56C-EB53-F712-23BF-654124C4A8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691A34-6498-A043-64A8-F9A4983B05FA}"/>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 lipid peroxidation product. </a:t>
            </a:r>
            <a:br>
              <a:rPr lang="en-GB" sz="1100" dirty="0">
                <a:latin typeface="Arial" panose="020B0604020202020204" pitchFamily="34" charset="0"/>
                <a:cs typeface="Arial" panose="020B0604020202020204" pitchFamily="34" charset="0"/>
              </a:rPr>
            </a:br>
            <a:r>
              <a:rPr lang="en-GB" sz="1100" baseline="30000"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A ferroptosis inhibitor.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Ren H, et al. EASL Congress 2026; OS-078.</a:t>
            </a:r>
          </a:p>
        </p:txBody>
      </p:sp>
      <p:sp>
        <p:nvSpPr>
          <p:cNvPr id="3" name="Content Placeholder 1">
            <a:extLst>
              <a:ext uri="{FF2B5EF4-FFF2-40B4-BE49-F238E27FC236}">
                <a16:creationId xmlns:a16="http://schemas.microsoft.com/office/drawing/2014/main" id="{E8DD5C9F-0668-BB65-5B87-5A8F3E7B6328}"/>
              </a:ext>
            </a:extLst>
          </p:cNvPr>
          <p:cNvSpPr>
            <a:spLocks noGrp="1"/>
          </p:cNvSpPr>
          <p:nvPr>
            <p:ph idx="1"/>
          </p:nvPr>
        </p:nvSpPr>
        <p:spPr>
          <a:xfrm>
            <a:off x="425448" y="993253"/>
            <a:ext cx="7061197" cy="5178891"/>
          </a:xfrm>
        </p:spPr>
        <p:txBody>
          <a:bodyPr>
            <a:noAutofit/>
          </a:bodyPr>
          <a:lstStyle/>
          <a:p>
            <a:pPr marL="0" indent="0">
              <a:lnSpc>
                <a:spcPct val="100000"/>
              </a:lnSpc>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endParaRPr lang="en-US" sz="2000" dirty="0">
              <a:highlight>
                <a:srgbClr val="59C1E7"/>
              </a:highlight>
              <a:latin typeface="Arial" panose="020B0604020202020204" pitchFamily="34" charset="0"/>
              <a:cs typeface="Arial" panose="020B0604020202020204" pitchFamily="34" charset="0"/>
            </a:endParaRPr>
          </a:p>
          <a:p>
            <a:pPr>
              <a:lnSpc>
                <a:spcPct val="100000"/>
              </a:lnSpc>
              <a:spcBef>
                <a:spcPts val="800"/>
              </a:spcBef>
            </a:pPr>
            <a:r>
              <a:rPr lang="en-US" sz="1600" dirty="0">
                <a:solidFill>
                  <a:schemeClr val="tx2"/>
                </a:solidFill>
                <a:latin typeface="Arial" panose="020B0604020202020204" pitchFamily="34" charset="0"/>
                <a:cs typeface="Arial" panose="020B0604020202020204" pitchFamily="34" charset="0"/>
              </a:rPr>
              <a:t>In both mouse models, serum HBsAg was markedly reduced vs baseline in the MASLD/CHB group</a:t>
            </a:r>
          </a:p>
          <a:p>
            <a:pPr marL="542925" lvl="1" indent="-271463">
              <a:lnSpc>
                <a:spcPct val="100000"/>
              </a:lnSpc>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scRNA-seq revealed reduction in HBV mRNA-positive hepatocytes</a:t>
            </a:r>
          </a:p>
          <a:p>
            <a:pPr marL="542925" lvl="1" indent="-271463">
              <a:lnSpc>
                <a:spcPct val="100000"/>
              </a:lnSpc>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Corroborated by iron overload and elevated malondialdehyde*</a:t>
            </a:r>
            <a:endParaRPr lang="en-US" sz="1600" dirty="0">
              <a:solidFill>
                <a:srgbClr val="004B87"/>
              </a:solidFill>
              <a:latin typeface="Arial" panose="020B0604020202020204" pitchFamily="34" charset="0"/>
              <a:cs typeface="Arial" panose="020B0604020202020204" pitchFamily="34" charset="0"/>
            </a:endParaRPr>
          </a:p>
          <a:p>
            <a:pPr>
              <a:lnSpc>
                <a:spcPct val="100000"/>
              </a:lnSpc>
              <a:spcBef>
                <a:spcPts val="800"/>
              </a:spcBef>
            </a:pPr>
            <a:r>
              <a:rPr lang="en-US" sz="1600" dirty="0">
                <a:solidFill>
                  <a:schemeClr val="tx2"/>
                </a:solidFill>
                <a:latin typeface="Arial" panose="020B0604020202020204" pitchFamily="34" charset="0"/>
                <a:cs typeface="Arial" panose="020B0604020202020204" pitchFamily="34" charset="0"/>
              </a:rPr>
              <a:t>Bulk RNA-seq showed significant upregulation of hepatic ferroptosis</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scRNA-seq showed significant intrahepatic macrophage activation, indicating that ferroptosis upregulation triggers an immune response</a:t>
            </a:r>
          </a:p>
          <a:p>
            <a:pPr marL="542925" indent="-271463">
              <a:lnSpc>
                <a:spcPct val="100000"/>
              </a:lnSpc>
              <a:spcBef>
                <a:spcPts val="500"/>
              </a:spcBef>
              <a:buFont typeface="Engravers MT" panose="02090707080505020304" pitchFamily="18" charset="0"/>
              <a:buChar char="–"/>
            </a:pPr>
            <a:r>
              <a:rPr lang="en-US" sz="1600" i="1" dirty="0">
                <a:latin typeface="Arial" panose="020B0604020202020204" pitchFamily="34" charset="0"/>
                <a:cs typeface="Arial" panose="020B0604020202020204" pitchFamily="34" charset="0"/>
              </a:rPr>
              <a:t>In vitro </a:t>
            </a:r>
            <a:r>
              <a:rPr lang="en-US" sz="1600" dirty="0">
                <a:latin typeface="Arial" panose="020B0604020202020204" pitchFamily="34" charset="0"/>
                <a:cs typeface="Arial" panose="020B0604020202020204" pitchFamily="34" charset="0"/>
              </a:rPr>
              <a:t>studies showed that activation is characterized by the upregulation of M1 macrophage markers, and phosphorylation and nuclear translocation of proteins in the TLR4/NF-</a:t>
            </a:r>
            <a:r>
              <a:rPr lang="en-US" sz="1600" dirty="0" err="1">
                <a:latin typeface="Arial" panose="020B0604020202020204" pitchFamily="34" charset="0"/>
                <a:cs typeface="Arial" panose="020B0604020202020204" pitchFamily="34" charset="0"/>
              </a:rPr>
              <a:t>κB</a:t>
            </a:r>
            <a:r>
              <a:rPr lang="en-US" sz="1600" dirty="0">
                <a:latin typeface="Arial" panose="020B0604020202020204" pitchFamily="34" charset="0"/>
                <a:cs typeface="Arial" panose="020B0604020202020204" pitchFamily="34" charset="0"/>
              </a:rPr>
              <a:t>/IRF3 axis</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Attenuation of macrophage activation with liproxstatin-1</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or macrophage depletion with GaCl</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increased serum HBsAg</a:t>
            </a:r>
          </a:p>
          <a:p>
            <a:pPr>
              <a:lnSpc>
                <a:spcPct val="100000"/>
              </a:lnSpc>
              <a:spcBef>
                <a:spcPts val="800"/>
              </a:spcBef>
            </a:pPr>
            <a:r>
              <a:rPr lang="en-US" sz="1600" dirty="0">
                <a:solidFill>
                  <a:schemeClr val="tx2"/>
                </a:solidFill>
                <a:latin typeface="Arial" panose="020B0604020202020204" pitchFamily="34" charset="0"/>
                <a:cs typeface="Arial" panose="020B0604020202020204" pitchFamily="34" charset="0"/>
              </a:rPr>
              <a:t>The </a:t>
            </a:r>
            <a:r>
              <a:rPr lang="en-US" sz="1600" i="1" dirty="0">
                <a:solidFill>
                  <a:schemeClr val="tx2"/>
                </a:solidFill>
                <a:latin typeface="Arial" panose="020B0604020202020204" pitchFamily="34" charset="0"/>
                <a:cs typeface="Arial" panose="020B0604020202020204" pitchFamily="34" charset="0"/>
              </a:rPr>
              <a:t>LCN2</a:t>
            </a:r>
            <a:r>
              <a:rPr lang="en-US" sz="1600" dirty="0">
                <a:solidFill>
                  <a:schemeClr val="tx2"/>
                </a:solidFill>
                <a:latin typeface="Arial" panose="020B0604020202020204" pitchFamily="34" charset="0"/>
                <a:cs typeface="Arial" panose="020B0604020202020204" pitchFamily="34" charset="0"/>
              </a:rPr>
              <a:t> gene was upregulated</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Inhibition of </a:t>
            </a:r>
            <a:r>
              <a:rPr lang="en-US" sz="1600" i="1" dirty="0">
                <a:latin typeface="Arial" panose="020B0604020202020204" pitchFamily="34" charset="0"/>
                <a:cs typeface="Arial" panose="020B0604020202020204" pitchFamily="34" charset="0"/>
              </a:rPr>
              <a:t>LCN2</a:t>
            </a:r>
            <a:r>
              <a:rPr lang="en-US" sz="1600" dirty="0">
                <a:latin typeface="Arial" panose="020B0604020202020204" pitchFamily="34" charset="0"/>
                <a:cs typeface="Arial" panose="020B0604020202020204" pitchFamily="34" charset="0"/>
              </a:rPr>
              <a:t> also significantly reduced hepatic ferroptosis and macrophage infiltration</a:t>
            </a:r>
          </a:p>
          <a:p>
            <a:pPr>
              <a:lnSpc>
                <a:spcPct val="100000"/>
              </a:lnSpc>
            </a:pPr>
            <a:endParaRPr lang="en-US" sz="1600" dirty="0">
              <a:solidFill>
                <a:schemeClr val="tx2"/>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78EFE20-E29E-4398-ADC8-25FDC9D5256B}"/>
              </a:ext>
            </a:extLst>
          </p:cNvPr>
          <p:cNvSpPr txBox="1">
            <a:spLocks/>
          </p:cNvSpPr>
          <p:nvPr/>
        </p:nvSpPr>
        <p:spPr>
          <a:xfrm>
            <a:off x="7886702" y="998071"/>
            <a:ext cx="4006847" cy="5178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MASLD can induce hepatocellular ferroptosis and activate intrahepatic macrophages via LCN2 upregulation</a:t>
            </a:r>
          </a:p>
          <a:p>
            <a:pPr marL="542925" indent="-271463">
              <a:lnSpc>
                <a:spcPct val="100000"/>
              </a:lnSpc>
              <a:spcBef>
                <a:spcPts val="5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This mechanism accelerates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HBsAg clearance</a:t>
            </a:r>
          </a:p>
          <a:p>
            <a:pPr>
              <a:lnSpc>
                <a:spcPct val="100000"/>
              </a:lnSpc>
            </a:pPr>
            <a:r>
              <a:rPr lang="en-US" sz="1600" dirty="0">
                <a:latin typeface="Arial" panose="020B0604020202020204" pitchFamily="34" charset="0"/>
                <a:cs typeface="Arial" panose="020B0604020202020204" pitchFamily="34" charset="0"/>
              </a:rPr>
              <a:t>This finding provides new insights into the MASLD-HBV interplay</a:t>
            </a:r>
          </a:p>
        </p:txBody>
      </p:sp>
      <p:cxnSp>
        <p:nvCxnSpPr>
          <p:cNvPr id="9" name="Straight Connector 8">
            <a:extLst>
              <a:ext uri="{FF2B5EF4-FFF2-40B4-BE49-F238E27FC236}">
                <a16:creationId xmlns:a16="http://schemas.microsoft.com/office/drawing/2014/main" id="{E61FA650-53C9-3C9F-242A-81D5C335104E}"/>
              </a:ext>
            </a:extLst>
          </p:cNvPr>
          <p:cNvCxnSpPr>
            <a:cxnSpLocks/>
          </p:cNvCxnSpPr>
          <p:nvPr/>
        </p:nvCxnSpPr>
        <p:spPr>
          <a:xfrm>
            <a:off x="7734300"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09DCCAD-C2AA-FDD6-5A16-7DDD68B9E5D4}"/>
              </a:ext>
            </a:extLst>
          </p:cNvPr>
          <p:cNvSpPr>
            <a:spLocks noGrp="1"/>
          </p:cNvSpPr>
          <p:nvPr>
            <p:ph type="title"/>
          </p:nvPr>
        </p:nvSpPr>
        <p:spPr>
          <a:xfrm>
            <a:off x="838199" y="-89087"/>
            <a:ext cx="10807699" cy="838947"/>
          </a:xfrm>
        </p:spPr>
        <p:txBody>
          <a:bodyPr>
            <a:noAutofit/>
          </a:bodyPr>
          <a:lstStyle/>
          <a:p>
            <a:r>
              <a:rPr lang="en-NZ" sz="2300" dirty="0">
                <a:latin typeface="Arial" panose="020B0604020202020204" pitchFamily="34" charset="0"/>
                <a:cs typeface="Arial" panose="020B0604020202020204" pitchFamily="34" charset="0"/>
              </a:rPr>
              <a:t>MASLD </a:t>
            </a:r>
            <a:r>
              <a:rPr lang="en-US" sz="2300" dirty="0">
                <a:latin typeface="Arial" panose="020B0604020202020204" pitchFamily="34" charset="0"/>
                <a:cs typeface="Arial" panose="020B0604020202020204" pitchFamily="34" charset="0"/>
              </a:rPr>
              <a:t>induces hepatocellular ferroptosis and activates intrahepatic macrophages by upregulating lipocalin-2 to accelerate the clearance of HBsAg</a:t>
            </a:r>
          </a:p>
        </p:txBody>
      </p:sp>
      <p:pic>
        <p:nvPicPr>
          <p:cNvPr id="2" name="Picture 1">
            <a:hlinkClick r:id="rId3" action="ppaction://hlinksldjump"/>
            <a:extLst>
              <a:ext uri="{FF2B5EF4-FFF2-40B4-BE49-F238E27FC236}">
                <a16:creationId xmlns:a16="http://schemas.microsoft.com/office/drawing/2014/main" id="{AF44F8EC-0B35-6BCF-202B-858513D1C5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01361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E6637-FEF9-2325-5877-12645BBC5B6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3722183-3A41-8264-6B3E-0EDE63D7A88E}"/>
              </a:ext>
            </a:extLst>
          </p:cNvPr>
          <p:cNvSpPr txBox="1">
            <a:spLocks/>
          </p:cNvSpPr>
          <p:nvPr/>
        </p:nvSpPr>
        <p:spPr>
          <a:xfrm>
            <a:off x="6096000" y="2243137"/>
            <a:ext cx="5886824" cy="2371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004B87"/>
                </a:solidFill>
                <a:latin typeface="HelveticaNeueLT Pro 65 Md" panose="020B0604020202020204" pitchFamily="34" charset="0"/>
                <a:ea typeface="+mj-ea"/>
                <a:cs typeface="+mj-cs"/>
              </a:defRPr>
            </a:lvl1pPr>
          </a:lstStyle>
          <a:p>
            <a:pPr algn="r"/>
            <a:r>
              <a:rPr lang="en-US" sz="4900" noProof="0" dirty="0">
                <a:latin typeface="Arial" panose="020B0604020202020204" pitchFamily="34" charset="0"/>
                <a:cs typeface="Arial" panose="020B0604020202020204" pitchFamily="34" charset="0"/>
              </a:rPr>
              <a:t>MASLD: Experimental and pathophysiology</a:t>
            </a:r>
          </a:p>
        </p:txBody>
      </p:sp>
    </p:spTree>
    <p:extLst>
      <p:ext uri="{BB962C8B-B14F-4D97-AF65-F5344CB8AC3E}">
        <p14:creationId xmlns:p14="http://schemas.microsoft.com/office/powerpoint/2010/main" val="348243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a:extLst>
              <a:ext uri="{FF2B5EF4-FFF2-40B4-BE49-F238E27FC236}">
                <a16:creationId xmlns:a16="http://schemas.microsoft.com/office/drawing/2014/main" id="{7D55A894-B165-27BC-D0C0-B6181BFD7D2A}"/>
              </a:ext>
            </a:extLst>
          </p:cNvPr>
          <p:cNvCxnSpPr>
            <a:cxnSpLocks/>
            <a:stCxn id="29" idx="2"/>
            <a:endCxn id="66" idx="0"/>
          </p:cNvCxnSpPr>
          <p:nvPr/>
        </p:nvCxnSpPr>
        <p:spPr>
          <a:xfrm>
            <a:off x="6843940" y="5195735"/>
            <a:ext cx="2343" cy="47448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199" y="-89087"/>
            <a:ext cx="10843951" cy="838947"/>
          </a:xfrm>
        </p:spPr>
        <p:txBody>
          <a:bodyPr>
            <a:normAutofit/>
          </a:bodyPr>
          <a:lstStyle/>
          <a:p>
            <a:r>
              <a:rPr lang="en-US" sz="2400" dirty="0">
                <a:latin typeface="Arial" panose="020B0604020202020204" pitchFamily="34" charset="0"/>
                <a:cs typeface="Arial" panose="020B0604020202020204" pitchFamily="34" charset="0"/>
              </a:rPr>
              <a:t>CD74+ macrophage attenuates MASLD </a:t>
            </a:r>
            <a:r>
              <a:rPr lang="en-GB" sz="2400" dirty="0">
                <a:latin typeface="Arial" panose="020B0604020202020204" pitchFamily="34" charset="0"/>
                <a:cs typeface="Arial" panose="020B0604020202020204" pitchFamily="34" charset="0"/>
              </a:rPr>
              <a:t>by driving efferocytosis-dependent metabolic reprogramming and phenotype switch </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7D04925-CC5F-C14A-DCA6-9C7E1F259742}"/>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Xiao </a:t>
            </a:r>
            <a:r>
              <a:rPr lang="en-GB" sz="1000" dirty="0">
                <a:latin typeface="Arial" panose="020B0604020202020204" pitchFamily="34" charset="0"/>
                <a:cs typeface="Arial" panose="020B0604020202020204" pitchFamily="34" charset="0"/>
              </a:rPr>
              <a:t>Y, et al. EASL Congress 2026; OS-036-YI.   </a:t>
            </a:r>
          </a:p>
        </p:txBody>
      </p:sp>
      <p:sp>
        <p:nvSpPr>
          <p:cNvPr id="5" name="Content Placeholder 1">
            <a:extLst>
              <a:ext uri="{FF2B5EF4-FFF2-40B4-BE49-F238E27FC236}">
                <a16:creationId xmlns:a16="http://schemas.microsoft.com/office/drawing/2014/main" id="{B3D384D3-A04D-D8A4-D10E-6CE7D1892B67}"/>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GB" sz="1600" dirty="0">
                <a:latin typeface="Arial" panose="020B0604020202020204" pitchFamily="34" charset="0"/>
                <a:cs typeface="Arial" panose="020B0604020202020204" pitchFamily="34" charset="0"/>
              </a:rPr>
              <a:t>Hepatocytes that undergo programmed cell death (PCD) are cleared by macrophages via efferocytosis, promoting tissue regeneration</a:t>
            </a:r>
            <a:endParaRPr lang="en-US" sz="1600" dirty="0">
              <a:latin typeface="Arial" panose="020B0604020202020204" pitchFamily="34" charset="0"/>
              <a:cs typeface="Arial" panose="020B0604020202020204" pitchFamily="34" charset="0"/>
            </a:endParaRPr>
          </a:p>
          <a:p>
            <a:pPr>
              <a:lnSpc>
                <a:spcPct val="100000"/>
              </a:lnSpc>
            </a:pPr>
            <a:r>
              <a:rPr lang="en-GB" sz="1600" dirty="0">
                <a:latin typeface="Arial" panose="020B0604020202020204" pitchFamily="34" charset="0"/>
                <a:cs typeface="Arial" panose="020B0604020202020204" pitchFamily="34" charset="0"/>
              </a:rPr>
              <a:t>The mechanisms by which </a:t>
            </a:r>
            <a:r>
              <a:rPr lang="en-GB" sz="1600" dirty="0" err="1">
                <a:latin typeface="Arial" panose="020B0604020202020204" pitchFamily="34" charset="0"/>
                <a:cs typeface="Arial" panose="020B0604020202020204" pitchFamily="34" charset="0"/>
              </a:rPr>
              <a:t>efferocytic</a:t>
            </a:r>
            <a:r>
              <a:rPr lang="en-GB" sz="1600" dirty="0">
                <a:latin typeface="Arial" panose="020B0604020202020204" pitchFamily="34" charset="0"/>
                <a:cs typeface="Arial" panose="020B0604020202020204" pitchFamily="34" charset="0"/>
              </a:rPr>
              <a:t> macrophages regulate MASLD and liver fibrosis via metabolic reprogramming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are unclear </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investigate the role and mechanism of CD74+ macrophages in efferocytosis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MASLD through RNA sequencing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metabolomics</a:t>
            </a:r>
          </a:p>
        </p:txBody>
      </p:sp>
      <p:cxnSp>
        <p:nvCxnSpPr>
          <p:cNvPr id="6" name="Straight Connector 5">
            <a:extLst>
              <a:ext uri="{FF2B5EF4-FFF2-40B4-BE49-F238E27FC236}">
                <a16:creationId xmlns:a16="http://schemas.microsoft.com/office/drawing/2014/main" id="{BB7D4A19-1151-8A4C-D1E1-3A90ED187301}"/>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DB516116-0743-728D-9702-A887DC2A53A5}"/>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9C1E7"/>
                </a:highlight>
                <a:latin typeface="Arial" panose="020B0604020202020204" pitchFamily="34" charset="0"/>
                <a:cs typeface="Arial" panose="020B0604020202020204" pitchFamily="34" charset="0"/>
              </a:rPr>
              <a:t>METHODS</a:t>
            </a:r>
          </a:p>
        </p:txBody>
      </p:sp>
      <p:sp>
        <p:nvSpPr>
          <p:cNvPr id="8" name="Rectangle 7">
            <a:extLst>
              <a:ext uri="{FF2B5EF4-FFF2-40B4-BE49-F238E27FC236}">
                <a16:creationId xmlns:a16="http://schemas.microsoft.com/office/drawing/2014/main" id="{3D5A5772-8165-BD7B-9517-BA58B78C2B04}"/>
              </a:ext>
            </a:extLst>
          </p:cNvPr>
          <p:cNvSpPr/>
          <p:nvPr/>
        </p:nvSpPr>
        <p:spPr>
          <a:xfrm>
            <a:off x="7212326" y="1449344"/>
            <a:ext cx="2664223" cy="586150"/>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bg1"/>
                </a:solidFill>
                <a:latin typeface="Arial" panose="020B0604020202020204" pitchFamily="34" charset="0"/>
                <a:cs typeface="Arial" panose="020B0604020202020204" pitchFamily="34" charset="0"/>
              </a:rPr>
              <a:t>Macrophage-specific </a:t>
            </a:r>
            <a:br>
              <a:rPr lang="en-GB" sz="1400" b="1" dirty="0">
                <a:solidFill>
                  <a:schemeClr val="bg1"/>
                </a:solidFill>
                <a:latin typeface="Arial" panose="020B0604020202020204" pitchFamily="34" charset="0"/>
                <a:cs typeface="Arial" panose="020B0604020202020204" pitchFamily="34" charset="0"/>
              </a:rPr>
            </a:br>
            <a:r>
              <a:rPr lang="en-GB" sz="1400" b="1" i="1" dirty="0">
                <a:solidFill>
                  <a:schemeClr val="bg1"/>
                </a:solidFill>
                <a:latin typeface="Arial" panose="020B0604020202020204" pitchFamily="34" charset="0"/>
                <a:cs typeface="Arial" panose="020B0604020202020204" pitchFamily="34" charset="0"/>
              </a:rPr>
              <a:t>Cd74</a:t>
            </a:r>
            <a:r>
              <a:rPr lang="en-GB" sz="1400" b="1" dirty="0">
                <a:solidFill>
                  <a:schemeClr val="bg1"/>
                </a:solidFill>
                <a:latin typeface="Arial" panose="020B0604020202020204" pitchFamily="34" charset="0"/>
                <a:cs typeface="Arial" panose="020B0604020202020204" pitchFamily="34" charset="0"/>
              </a:rPr>
              <a:t> knockdown </a:t>
            </a:r>
          </a:p>
        </p:txBody>
      </p:sp>
      <p:cxnSp>
        <p:nvCxnSpPr>
          <p:cNvPr id="11" name="Straight Arrow Connector 10">
            <a:extLst>
              <a:ext uri="{FF2B5EF4-FFF2-40B4-BE49-F238E27FC236}">
                <a16:creationId xmlns:a16="http://schemas.microsoft.com/office/drawing/2014/main" id="{D0B5613D-4B58-A43B-6DA0-05443FE0F0A4}"/>
              </a:ext>
            </a:extLst>
          </p:cNvPr>
          <p:cNvCxnSpPr>
            <a:cxnSpLocks/>
          </p:cNvCxnSpPr>
          <p:nvPr/>
        </p:nvCxnSpPr>
        <p:spPr>
          <a:xfrm>
            <a:off x="8602721" y="1913630"/>
            <a:ext cx="12267" cy="44586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4C118AF-A6D5-A3A0-9D18-0DBAD43AE452}"/>
              </a:ext>
            </a:extLst>
          </p:cNvPr>
          <p:cNvSpPr/>
          <p:nvPr/>
        </p:nvSpPr>
        <p:spPr>
          <a:xfrm>
            <a:off x="6551042" y="2533040"/>
            <a:ext cx="3882852" cy="6265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CDAHFD for 12 weeks to induce MASLD</a:t>
            </a:r>
          </a:p>
        </p:txBody>
      </p:sp>
      <p:sp>
        <p:nvSpPr>
          <p:cNvPr id="14" name="Rectangle 13">
            <a:extLst>
              <a:ext uri="{FF2B5EF4-FFF2-40B4-BE49-F238E27FC236}">
                <a16:creationId xmlns:a16="http://schemas.microsoft.com/office/drawing/2014/main" id="{449CF630-B4E1-94D2-01AC-78B3C1301FCE}"/>
              </a:ext>
            </a:extLst>
          </p:cNvPr>
          <p:cNvSpPr/>
          <p:nvPr/>
        </p:nvSpPr>
        <p:spPr>
          <a:xfrm>
            <a:off x="7693403" y="2359494"/>
            <a:ext cx="1500270"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Diet</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46DF192C-C707-C3F5-715B-17A9C54739A1}"/>
              </a:ext>
            </a:extLst>
          </p:cNvPr>
          <p:cNvSpPr/>
          <p:nvPr/>
        </p:nvSpPr>
        <p:spPr>
          <a:xfrm>
            <a:off x="6979830" y="1369776"/>
            <a:ext cx="718921" cy="718921"/>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7019E16B-55B8-9392-14B0-2B50DF3150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78594" y="1460196"/>
            <a:ext cx="516045" cy="516045"/>
          </a:xfrm>
          <a:prstGeom prst="rect">
            <a:avLst/>
          </a:prstGeom>
        </p:spPr>
      </p:pic>
      <p:sp>
        <p:nvSpPr>
          <p:cNvPr id="19" name="Oval 18">
            <a:extLst>
              <a:ext uri="{FF2B5EF4-FFF2-40B4-BE49-F238E27FC236}">
                <a16:creationId xmlns:a16="http://schemas.microsoft.com/office/drawing/2014/main" id="{8899C3BD-E727-F1D7-9643-848FC225E51A}"/>
              </a:ext>
            </a:extLst>
          </p:cNvPr>
          <p:cNvSpPr/>
          <p:nvPr/>
        </p:nvSpPr>
        <p:spPr>
          <a:xfrm>
            <a:off x="7631138" y="2215450"/>
            <a:ext cx="629806" cy="629806"/>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9BE403E-0D6F-DC56-1883-057B0BFB2A00}"/>
              </a:ext>
            </a:extLst>
          </p:cNvPr>
          <p:cNvSpPr/>
          <p:nvPr/>
        </p:nvSpPr>
        <p:spPr>
          <a:xfrm>
            <a:off x="6093805" y="4852643"/>
            <a:ext cx="1500270"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Liver</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80C3DD58-B824-4349-9BB4-49FBEBA87708}"/>
              </a:ext>
            </a:extLst>
          </p:cNvPr>
          <p:cNvSpPr/>
          <p:nvPr/>
        </p:nvSpPr>
        <p:spPr>
          <a:xfrm>
            <a:off x="5918373" y="4709286"/>
            <a:ext cx="629806" cy="62980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37" name="Graphic 36">
            <a:extLst>
              <a:ext uri="{FF2B5EF4-FFF2-40B4-BE49-F238E27FC236}">
                <a16:creationId xmlns:a16="http://schemas.microsoft.com/office/drawing/2014/main" id="{12CD0BB4-760B-8C1F-5C2D-06B2CC7845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43807" y="2116019"/>
            <a:ext cx="817962" cy="817962"/>
          </a:xfrm>
          <a:prstGeom prst="rect">
            <a:avLst/>
          </a:prstGeom>
        </p:spPr>
      </p:pic>
      <p:sp>
        <p:nvSpPr>
          <p:cNvPr id="43" name="Rectangle 42">
            <a:extLst>
              <a:ext uri="{FF2B5EF4-FFF2-40B4-BE49-F238E27FC236}">
                <a16:creationId xmlns:a16="http://schemas.microsoft.com/office/drawing/2014/main" id="{2E8305F4-4F4E-FE10-D94A-99AC1578E65B}"/>
              </a:ext>
            </a:extLst>
          </p:cNvPr>
          <p:cNvSpPr/>
          <p:nvPr/>
        </p:nvSpPr>
        <p:spPr>
          <a:xfrm>
            <a:off x="9688544" y="4861741"/>
            <a:ext cx="1500270"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Cells</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A1D2CAF8-1127-C533-3CDA-98FE23C4AB9C}"/>
              </a:ext>
            </a:extLst>
          </p:cNvPr>
          <p:cNvSpPr/>
          <p:nvPr/>
        </p:nvSpPr>
        <p:spPr>
          <a:xfrm>
            <a:off x="9513112" y="4718384"/>
            <a:ext cx="629806" cy="62980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cxnSp>
        <p:nvCxnSpPr>
          <p:cNvPr id="45" name="Connector: Elbow 44">
            <a:extLst>
              <a:ext uri="{FF2B5EF4-FFF2-40B4-BE49-F238E27FC236}">
                <a16:creationId xmlns:a16="http://schemas.microsoft.com/office/drawing/2014/main" id="{15FB9F4E-49D7-DA14-BAFE-6B84A3187100}"/>
              </a:ext>
            </a:extLst>
          </p:cNvPr>
          <p:cNvCxnSpPr>
            <a:cxnSpLocks/>
            <a:stCxn id="9" idx="2"/>
            <a:endCxn id="29" idx="0"/>
          </p:cNvCxnSpPr>
          <p:nvPr/>
        </p:nvCxnSpPr>
        <p:spPr>
          <a:xfrm rot="5400000">
            <a:off x="7422206" y="3598082"/>
            <a:ext cx="676296" cy="1832827"/>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229EA653-7681-81AC-F7FD-D00C76EAF407}"/>
              </a:ext>
            </a:extLst>
          </p:cNvPr>
          <p:cNvCxnSpPr>
            <a:cxnSpLocks/>
            <a:stCxn id="9" idx="2"/>
            <a:endCxn id="43" idx="0"/>
          </p:cNvCxnSpPr>
          <p:nvPr/>
        </p:nvCxnSpPr>
        <p:spPr>
          <a:xfrm rot="16200000" flipH="1">
            <a:off x="9215026" y="3638088"/>
            <a:ext cx="685394" cy="1761912"/>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E2316D8-FA29-6B1D-AC09-DEE5AE6566D6}"/>
              </a:ext>
            </a:extLst>
          </p:cNvPr>
          <p:cNvCxnSpPr>
            <a:cxnSpLocks/>
            <a:stCxn id="43" idx="2"/>
            <a:endCxn id="82" idx="0"/>
          </p:cNvCxnSpPr>
          <p:nvPr/>
        </p:nvCxnSpPr>
        <p:spPr>
          <a:xfrm>
            <a:off x="10438679" y="5204833"/>
            <a:ext cx="0" cy="45765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59" name="Graphic 58">
            <a:extLst>
              <a:ext uri="{FF2B5EF4-FFF2-40B4-BE49-F238E27FC236}">
                <a16:creationId xmlns:a16="http://schemas.microsoft.com/office/drawing/2014/main" id="{221D86C7-F66C-3423-36F8-9EC058336E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731049" y="4769063"/>
            <a:ext cx="219104" cy="219104"/>
          </a:xfrm>
          <a:prstGeom prst="rect">
            <a:avLst/>
          </a:prstGeom>
        </p:spPr>
      </p:pic>
      <p:pic>
        <p:nvPicPr>
          <p:cNvPr id="62" name="Graphic 61">
            <a:extLst>
              <a:ext uri="{FF2B5EF4-FFF2-40B4-BE49-F238E27FC236}">
                <a16:creationId xmlns:a16="http://schemas.microsoft.com/office/drawing/2014/main" id="{A3E08BB0-CF1E-F4F2-5CC5-15C8E2B03E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7141536">
            <a:off x="9849902" y="5003349"/>
            <a:ext cx="199456" cy="199456"/>
          </a:xfrm>
          <a:prstGeom prst="rect">
            <a:avLst/>
          </a:prstGeom>
        </p:spPr>
      </p:pic>
      <p:pic>
        <p:nvPicPr>
          <p:cNvPr id="63" name="Graphic 62">
            <a:extLst>
              <a:ext uri="{FF2B5EF4-FFF2-40B4-BE49-F238E27FC236}">
                <a16:creationId xmlns:a16="http://schemas.microsoft.com/office/drawing/2014/main" id="{01EEEDE2-A744-C2B8-A3B4-35310D110D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4935" y="4973597"/>
            <a:ext cx="219104" cy="219104"/>
          </a:xfrm>
          <a:prstGeom prst="rect">
            <a:avLst/>
          </a:prstGeom>
        </p:spPr>
      </p:pic>
      <p:pic>
        <p:nvPicPr>
          <p:cNvPr id="65" name="Graphic 64">
            <a:extLst>
              <a:ext uri="{FF2B5EF4-FFF2-40B4-BE49-F238E27FC236}">
                <a16:creationId xmlns:a16="http://schemas.microsoft.com/office/drawing/2014/main" id="{52B7BADD-5B91-0582-B1D6-5D60A23E9FC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90400" y="4767708"/>
            <a:ext cx="485752" cy="485752"/>
          </a:xfrm>
          <a:prstGeom prst="rect">
            <a:avLst/>
          </a:prstGeom>
        </p:spPr>
      </p:pic>
      <p:sp>
        <p:nvSpPr>
          <p:cNvPr id="66" name="Rectangle 65">
            <a:extLst>
              <a:ext uri="{FF2B5EF4-FFF2-40B4-BE49-F238E27FC236}">
                <a16:creationId xmlns:a16="http://schemas.microsoft.com/office/drawing/2014/main" id="{AD2763C6-F01D-CD74-1DCB-0AA7B7900670}"/>
              </a:ext>
            </a:extLst>
          </p:cNvPr>
          <p:cNvSpPr/>
          <p:nvPr/>
        </p:nvSpPr>
        <p:spPr>
          <a:xfrm>
            <a:off x="5612065" y="5670217"/>
            <a:ext cx="2468436" cy="69036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dirty="0">
                <a:solidFill>
                  <a:schemeClr val="tx2"/>
                </a:solidFill>
                <a:latin typeface="Arial" panose="020B0604020202020204" pitchFamily="34" charset="0"/>
                <a:cs typeface="Arial" panose="020B0604020202020204" pitchFamily="34" charset="0"/>
              </a:rPr>
              <a:t>scRNA-seq</a:t>
            </a:r>
          </a:p>
          <a:p>
            <a:pPr marL="285750" indent="-285750">
              <a:buFont typeface="Arial" panose="020B0604020202020204" pitchFamily="34" charset="0"/>
              <a:buChar char="•"/>
              <a:defRPr/>
            </a:pPr>
            <a:r>
              <a:rPr lang="en-NZ" sz="1400" dirty="0">
                <a:solidFill>
                  <a:schemeClr val="tx2"/>
                </a:solidFill>
                <a:latin typeface="Arial" panose="020B0604020202020204" pitchFamily="34" charset="0"/>
                <a:cs typeface="Arial" panose="020B0604020202020204" pitchFamily="34" charset="0"/>
              </a:rPr>
              <a:t>mIF</a:t>
            </a:r>
            <a:endParaRPr lang="en-US"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NZ" sz="1400" dirty="0">
                <a:solidFill>
                  <a:schemeClr val="tx2"/>
                </a:solidFill>
                <a:latin typeface="Arial" panose="020B0604020202020204" pitchFamily="34" charset="0"/>
                <a:cs typeface="Arial" panose="020B0604020202020204" pitchFamily="34" charset="0"/>
              </a:rPr>
              <a:t>Spatial transcriptomics</a:t>
            </a:r>
            <a:endParaRPr lang="en-US" sz="1400" dirty="0">
              <a:solidFill>
                <a:schemeClr val="tx2"/>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33341238-9CFF-E5E5-9271-D852F687847F}"/>
              </a:ext>
            </a:extLst>
          </p:cNvPr>
          <p:cNvSpPr/>
          <p:nvPr/>
        </p:nvSpPr>
        <p:spPr>
          <a:xfrm>
            <a:off x="9276250" y="5662483"/>
            <a:ext cx="2324858" cy="69036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dirty="0">
                <a:solidFill>
                  <a:schemeClr val="tx2"/>
                </a:solidFill>
                <a:latin typeface="Arial" panose="020B0604020202020204" pitchFamily="34" charset="0"/>
                <a:cs typeface="Arial" panose="020B0604020202020204" pitchFamily="34" charset="0"/>
              </a:rPr>
              <a:t>Fluorescence-activated cell sorting </a:t>
            </a:r>
          </a:p>
          <a:p>
            <a:pPr marL="285750" indent="-285750">
              <a:buFont typeface="Arial" panose="020B0604020202020204" pitchFamily="34" charset="0"/>
              <a:buChar char="•"/>
              <a:defRPr/>
            </a:pPr>
            <a:r>
              <a:rPr lang="en-NZ" sz="1400" dirty="0">
                <a:solidFill>
                  <a:schemeClr val="tx2"/>
                </a:solidFill>
                <a:latin typeface="Arial" panose="020B0604020202020204" pitchFamily="34" charset="0"/>
                <a:cs typeface="Arial" panose="020B0604020202020204" pitchFamily="34" charset="0"/>
              </a:rPr>
              <a:t>Live cell imaging </a:t>
            </a:r>
            <a:endParaRPr lang="en-US" sz="1400" dirty="0">
              <a:solidFill>
                <a:schemeClr val="tx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96CF593-209A-1F96-D0A6-261B804718E9}"/>
              </a:ext>
            </a:extLst>
          </p:cNvPr>
          <p:cNvSpPr/>
          <p:nvPr/>
        </p:nvSpPr>
        <p:spPr>
          <a:xfrm>
            <a:off x="6124920" y="3621752"/>
            <a:ext cx="5103694" cy="554595"/>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lvl="0" indent="-179388" algn="ctr">
              <a:defRPr/>
            </a:pPr>
            <a:r>
              <a:rPr lang="en-GB" sz="1400" dirty="0">
                <a:solidFill>
                  <a:schemeClr val="bg1"/>
                </a:solidFill>
                <a:latin typeface="Arial" panose="020B0604020202020204" pitchFamily="34" charset="0"/>
                <a:cs typeface="Arial" panose="020B0604020202020204" pitchFamily="34" charset="0"/>
              </a:rPr>
              <a:t>Phenotypic analysis of macrophages after </a:t>
            </a:r>
            <a:r>
              <a:rPr lang="en-GB" sz="1400" dirty="0" err="1">
                <a:solidFill>
                  <a:schemeClr val="bg1"/>
                </a:solidFill>
                <a:latin typeface="Arial" panose="020B0604020202020204" pitchFamily="34" charset="0"/>
                <a:cs typeface="Arial" panose="020B0604020202020204" pitchFamily="34" charset="0"/>
              </a:rPr>
              <a:t>efferocytosing</a:t>
            </a:r>
            <a:r>
              <a:rPr lang="en-GB" sz="1400" dirty="0">
                <a:solidFill>
                  <a:schemeClr val="bg1"/>
                </a:solidFill>
                <a:latin typeface="Arial" panose="020B0604020202020204" pitchFamily="34" charset="0"/>
                <a:cs typeface="Arial" panose="020B0604020202020204" pitchFamily="34" charset="0"/>
              </a:rPr>
              <a:t> apoptotic, pyroptotic, and necroptotic hepatocytes</a:t>
            </a:r>
          </a:p>
        </p:txBody>
      </p:sp>
      <p:sp>
        <p:nvSpPr>
          <p:cNvPr id="10" name="Oval 9">
            <a:extLst>
              <a:ext uri="{FF2B5EF4-FFF2-40B4-BE49-F238E27FC236}">
                <a16:creationId xmlns:a16="http://schemas.microsoft.com/office/drawing/2014/main" id="{19EB769D-0062-F944-0F01-4FAE66537ABE}"/>
              </a:ext>
            </a:extLst>
          </p:cNvPr>
          <p:cNvSpPr/>
          <p:nvPr/>
        </p:nvSpPr>
        <p:spPr>
          <a:xfrm>
            <a:off x="5757231" y="3550548"/>
            <a:ext cx="718921" cy="718921"/>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05ECA3AD-8958-9DF8-14C2-75E8CABB645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47060" y="3653222"/>
            <a:ext cx="493489" cy="493489"/>
          </a:xfrm>
          <a:prstGeom prst="rect">
            <a:avLst/>
          </a:prstGeom>
        </p:spPr>
      </p:pic>
      <p:pic>
        <p:nvPicPr>
          <p:cNvPr id="3" name="Picture 2">
            <a:hlinkClick r:id="rId8" action="ppaction://hlinksldjump"/>
            <a:extLst>
              <a:ext uri="{FF2B5EF4-FFF2-40B4-BE49-F238E27FC236}">
                <a16:creationId xmlns:a16="http://schemas.microsoft.com/office/drawing/2014/main" id="{E8F4C49A-46D8-1CFF-E404-9C1E8FF026CB}"/>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766437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D56C-EB53-F712-23BF-654124C4A8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691A34-6498-A043-64A8-F9A4983B05FA}"/>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Xiao Y, et al. EASL Congress 2026; OS-036-YI.</a:t>
            </a:r>
            <a:endParaRPr lang="en-GB" sz="10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8DD5C9F-0668-BB65-5B87-5A8F3E7B6328}"/>
              </a:ext>
            </a:extLst>
          </p:cNvPr>
          <p:cNvSpPr>
            <a:spLocks noGrp="1"/>
          </p:cNvSpPr>
          <p:nvPr>
            <p:ph idx="1"/>
          </p:nvPr>
        </p:nvSpPr>
        <p:spPr>
          <a:xfrm>
            <a:off x="425752" y="998071"/>
            <a:ext cx="4505200" cy="5178891"/>
          </a:xfrm>
        </p:spPr>
        <p:txBody>
          <a:bodyPr>
            <a:noAutofit/>
          </a:bodyPr>
          <a:lstStyle/>
          <a:p>
            <a:pPr marL="0" indent="0">
              <a:lnSpc>
                <a:spcPct val="100000"/>
              </a:lnSpc>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solidFill>
                  <a:schemeClr val="tx2"/>
                </a:solidFill>
                <a:latin typeface="Arial" panose="020B0604020202020204" pitchFamily="34" charset="0"/>
                <a:cs typeface="Arial" panose="020B0604020202020204" pitchFamily="34" charset="0"/>
              </a:rPr>
              <a:t>Efferocytosis of dying hepatocytes triggered distinct transcriptional and metabolic phenotypes in macrophages, dependent on the type of PCD</a:t>
            </a:r>
          </a:p>
          <a:p>
            <a:pPr marL="542925" lvl="1" indent="-271463">
              <a:lnSpc>
                <a:spcPct val="100000"/>
              </a:lnSpc>
              <a:buFont typeface="Engravers MT" panose="02090707080505020304" pitchFamily="18" charset="0"/>
              <a:buChar char="–"/>
            </a:pPr>
            <a:r>
              <a:rPr lang="en-US" sz="1600" i="1" dirty="0">
                <a:solidFill>
                  <a:srgbClr val="004B87"/>
                </a:solidFill>
                <a:latin typeface="Arial" panose="020B0604020202020204" pitchFamily="34" charset="0"/>
                <a:cs typeface="Arial" panose="020B0604020202020204" pitchFamily="34" charset="0"/>
              </a:rPr>
              <a:t>Cd74</a:t>
            </a:r>
            <a:r>
              <a:rPr lang="en-US" sz="1600" dirty="0">
                <a:solidFill>
                  <a:srgbClr val="004B87"/>
                </a:solidFill>
                <a:latin typeface="Arial" panose="020B0604020202020204" pitchFamily="34" charset="0"/>
                <a:cs typeface="Arial" panose="020B0604020202020204" pitchFamily="34" charset="0"/>
              </a:rPr>
              <a:t> expression was consistently upregulated</a:t>
            </a:r>
          </a:p>
          <a:p>
            <a:pPr>
              <a:lnSpc>
                <a:spcPct val="100000"/>
              </a:lnSpc>
            </a:pPr>
            <a:r>
              <a:rPr lang="en-US" sz="1600" i="1" dirty="0">
                <a:latin typeface="Arial" panose="020B0604020202020204" pitchFamily="34" charset="0"/>
                <a:cs typeface="Arial" panose="020B0604020202020204" pitchFamily="34" charset="0"/>
              </a:rPr>
              <a:t>Cd74</a:t>
            </a:r>
            <a:r>
              <a:rPr lang="en-US" sz="1600" dirty="0">
                <a:solidFill>
                  <a:schemeClr val="tx2"/>
                </a:solidFill>
                <a:latin typeface="Arial" panose="020B0604020202020204" pitchFamily="34" charset="0"/>
                <a:cs typeface="Arial" panose="020B0604020202020204" pitchFamily="34" charset="0"/>
              </a:rPr>
              <a:t> deletion in macrophages inhibited efferocytosis of dying hepatocytes </a:t>
            </a:r>
            <a:r>
              <a:rPr lang="en-US" sz="1600" i="1" dirty="0">
                <a:solidFill>
                  <a:schemeClr val="tx2"/>
                </a:solidFill>
                <a:latin typeface="Arial" panose="020B0604020202020204" pitchFamily="34" charset="0"/>
                <a:cs typeface="Arial" panose="020B0604020202020204" pitchFamily="34" charset="0"/>
              </a:rPr>
              <a:t>in vitro</a:t>
            </a:r>
          </a:p>
          <a:p>
            <a:pPr marL="542925" lvl="1" indent="-271463">
              <a:lnSpc>
                <a:spcPct val="100000"/>
              </a:lnSpc>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Co-immunoprecipitation showed that CD74 binds GAS6, a crucial molecule for detecting and engulfing dying cells</a:t>
            </a:r>
            <a:endParaRPr lang="en-US" sz="1600" dirty="0">
              <a:solidFill>
                <a:srgbClr val="004B87"/>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78EFE20-E29E-4398-ADC8-25FDC9D5256B}"/>
              </a:ext>
            </a:extLst>
          </p:cNvPr>
          <p:cNvSpPr txBox="1">
            <a:spLocks/>
          </p:cNvSpPr>
          <p:nvPr/>
        </p:nvSpPr>
        <p:spPr>
          <a:xfrm>
            <a:off x="499063" y="5045139"/>
            <a:ext cx="11009857" cy="1449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CD74+ macrophages are characterized by high </a:t>
            </a:r>
            <a:r>
              <a:rPr lang="en-US" sz="1600" dirty="0" err="1">
                <a:latin typeface="Arial" panose="020B0604020202020204" pitchFamily="34" charset="0"/>
                <a:cs typeface="Arial" panose="020B0604020202020204" pitchFamily="34" charset="0"/>
              </a:rPr>
              <a:t>efferocytic</a:t>
            </a:r>
            <a:r>
              <a:rPr lang="en-US" sz="1600" dirty="0">
                <a:latin typeface="Arial" panose="020B0604020202020204" pitchFamily="34" charset="0"/>
                <a:cs typeface="Arial" panose="020B0604020202020204" pitchFamily="34" charset="0"/>
              </a:rPr>
              <a:t> capacity</a:t>
            </a:r>
          </a:p>
          <a:p>
            <a:pPr>
              <a:lnSpc>
                <a:spcPct val="100000"/>
              </a:lnSpc>
            </a:pPr>
            <a:r>
              <a:rPr lang="en-US" sz="1600" dirty="0">
                <a:latin typeface="Arial" panose="020B0604020202020204" pitchFamily="34" charset="0"/>
                <a:cs typeface="Arial" panose="020B0604020202020204" pitchFamily="34" charset="0"/>
              </a:rPr>
              <a:t>Efferocytosis of dying hepatocytes triggers metabolic reprogramming-mediated histone modification, which reversed the profibrotic phenotype of macrophages and inhibited liver fibrosis</a:t>
            </a:r>
          </a:p>
          <a:p>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61FA650-53C9-3C9F-242A-81D5C335104E}"/>
              </a:ext>
            </a:extLst>
          </p:cNvPr>
          <p:cNvCxnSpPr>
            <a:cxnSpLocks/>
          </p:cNvCxnSpPr>
          <p:nvPr/>
        </p:nvCxnSpPr>
        <p:spPr>
          <a:xfrm>
            <a:off x="532018" y="4989688"/>
            <a:ext cx="109769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09DCCAD-C2AA-FDD6-5A16-7DDD68B9E5D4}"/>
              </a:ext>
            </a:extLst>
          </p:cNvPr>
          <p:cNvSpPr>
            <a:spLocks noGrp="1"/>
          </p:cNvSpPr>
          <p:nvPr>
            <p:ph type="title"/>
          </p:nvPr>
        </p:nvSpPr>
        <p:spPr>
          <a:xfrm>
            <a:off x="838199" y="-89087"/>
            <a:ext cx="10821783" cy="838947"/>
          </a:xfrm>
        </p:spPr>
        <p:txBody>
          <a:bodyPr>
            <a:normAutofit/>
          </a:bodyPr>
          <a:lstStyle/>
          <a:p>
            <a:r>
              <a:rPr lang="en-US" sz="2400" dirty="0">
                <a:latin typeface="Arial" panose="020B0604020202020204" pitchFamily="34" charset="0"/>
                <a:cs typeface="Arial" panose="020B0604020202020204" pitchFamily="34" charset="0"/>
              </a:rPr>
              <a:t>CD74+ macrophage attenuates MASLD </a:t>
            </a:r>
            <a:r>
              <a:rPr lang="en-GB" sz="2400" dirty="0">
                <a:latin typeface="Arial" panose="020B0604020202020204" pitchFamily="34" charset="0"/>
                <a:cs typeface="Arial" panose="020B0604020202020204" pitchFamily="34" charset="0"/>
              </a:rPr>
              <a:t>by driving efferocytosis-dependent metabolic reprogramming and phenotype switch </a:t>
            </a:r>
            <a:endParaRPr lang="en-US"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CCA62AF-DD46-0128-79AA-CDB8AB5C19BA}"/>
              </a:ext>
            </a:extLst>
          </p:cNvPr>
          <p:cNvSpPr/>
          <p:nvPr/>
        </p:nvSpPr>
        <p:spPr>
          <a:xfrm>
            <a:off x="5437716" y="1157862"/>
            <a:ext cx="6071204" cy="7378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The number of CD74+ macrophages and efferocytosis of dying hepatocytes increased with fibrosis progression</a:t>
            </a:r>
          </a:p>
        </p:txBody>
      </p:sp>
      <p:sp>
        <p:nvSpPr>
          <p:cNvPr id="12" name="Rectangle 11">
            <a:extLst>
              <a:ext uri="{FF2B5EF4-FFF2-40B4-BE49-F238E27FC236}">
                <a16:creationId xmlns:a16="http://schemas.microsoft.com/office/drawing/2014/main" id="{2558ECC4-6BCE-A751-B331-0050AED90326}"/>
              </a:ext>
            </a:extLst>
          </p:cNvPr>
          <p:cNvSpPr/>
          <p:nvPr/>
        </p:nvSpPr>
        <p:spPr>
          <a:xfrm>
            <a:off x="6003991" y="983628"/>
            <a:ext cx="2878776"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err="1">
                <a:solidFill>
                  <a:schemeClr val="tx2"/>
                </a:solidFill>
                <a:latin typeface="Arial" panose="020B0604020202020204" pitchFamily="34" charset="0"/>
                <a:cs typeface="Arial" panose="020B0604020202020204" pitchFamily="34" charset="0"/>
              </a:rPr>
              <a:t>scRNA-seq</a:t>
            </a:r>
            <a:r>
              <a:rPr lang="en-GB" sz="1400" b="1" dirty="0">
                <a:solidFill>
                  <a:schemeClr val="tx2"/>
                </a:solidFill>
                <a:latin typeface="Arial" panose="020B0604020202020204" pitchFamily="34" charset="0"/>
                <a:cs typeface="Arial" panose="020B0604020202020204" pitchFamily="34" charset="0"/>
              </a:rPr>
              <a:t> and </a:t>
            </a:r>
            <a:r>
              <a:rPr lang="en-GB" sz="1400" b="1" dirty="0" err="1">
                <a:solidFill>
                  <a:schemeClr val="tx2"/>
                </a:solidFill>
                <a:latin typeface="Arial" panose="020B0604020202020204" pitchFamily="34" charset="0"/>
                <a:cs typeface="Arial" panose="020B0604020202020204" pitchFamily="34" charset="0"/>
              </a:rPr>
              <a:t>mIF</a:t>
            </a:r>
            <a:endParaRPr lang="en-GB" sz="1400" b="1" dirty="0">
              <a:solidFill>
                <a:schemeClr val="tx2"/>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E582C311-7924-E4DE-86DE-1FB59EBC211B}"/>
              </a:ext>
            </a:extLst>
          </p:cNvPr>
          <p:cNvSpPr/>
          <p:nvPr/>
        </p:nvSpPr>
        <p:spPr>
          <a:xfrm>
            <a:off x="5831022" y="931660"/>
            <a:ext cx="487871" cy="487871"/>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4E8E8DA-78CC-02FD-C4ED-F1E1B3F8B5B7}"/>
              </a:ext>
            </a:extLst>
          </p:cNvPr>
          <p:cNvSpPr/>
          <p:nvPr/>
        </p:nvSpPr>
        <p:spPr>
          <a:xfrm>
            <a:off x="5437716" y="2272128"/>
            <a:ext cx="6071204" cy="98278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Macrophage-specific </a:t>
            </a:r>
            <a:r>
              <a:rPr kumimoji="0" lang="en-GB" sz="140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Cd74</a:t>
            </a:r>
            <a:r>
              <a:rPr kumimoji="0" lang="en-GB"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knockdown inhibited efferocytosis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Cell staining confirmed an increased number of apoptotic hepatocytes, </a:t>
            </a:r>
            <a:br>
              <a:rPr kumimoji="0" lang="en-GB"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liver fibrosis, and steatosis</a:t>
            </a:r>
          </a:p>
        </p:txBody>
      </p:sp>
      <p:sp>
        <p:nvSpPr>
          <p:cNvPr id="15" name="Rectangle 14">
            <a:extLst>
              <a:ext uri="{FF2B5EF4-FFF2-40B4-BE49-F238E27FC236}">
                <a16:creationId xmlns:a16="http://schemas.microsoft.com/office/drawing/2014/main" id="{82A9FE8B-4705-E99F-62EA-C274659BFE90}"/>
              </a:ext>
            </a:extLst>
          </p:cNvPr>
          <p:cNvSpPr/>
          <p:nvPr/>
        </p:nvSpPr>
        <p:spPr>
          <a:xfrm>
            <a:off x="6003991" y="2097896"/>
            <a:ext cx="2878776"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Spatial transcriptomics</a:t>
            </a:r>
          </a:p>
        </p:txBody>
      </p:sp>
      <p:sp>
        <p:nvSpPr>
          <p:cNvPr id="16" name="Oval 15">
            <a:extLst>
              <a:ext uri="{FF2B5EF4-FFF2-40B4-BE49-F238E27FC236}">
                <a16:creationId xmlns:a16="http://schemas.microsoft.com/office/drawing/2014/main" id="{A1085553-44EA-A283-D544-E273453333D6}"/>
              </a:ext>
            </a:extLst>
          </p:cNvPr>
          <p:cNvSpPr/>
          <p:nvPr/>
        </p:nvSpPr>
        <p:spPr>
          <a:xfrm>
            <a:off x="5831023" y="2045928"/>
            <a:ext cx="487871" cy="487871"/>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FA4B26A-F2F3-3E46-FA93-F533132A9D10}"/>
              </a:ext>
            </a:extLst>
          </p:cNvPr>
          <p:cNvSpPr/>
          <p:nvPr/>
        </p:nvSpPr>
        <p:spPr>
          <a:xfrm>
            <a:off x="5437716" y="3630415"/>
            <a:ext cx="6071204" cy="118405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2"/>
                </a:solidFill>
                <a:effectLst/>
                <a:uLnTx/>
                <a:uFillTx/>
                <a:latin typeface="Arial"/>
                <a:cs typeface="Arial"/>
              </a:rPr>
              <a:t>Decreased SAM and increased nicotinamide levels were identified </a:t>
            </a:r>
          </a:p>
          <a:p>
            <a:pPr marL="285750" indent="-285750">
              <a:buFont typeface="Arial" panose="020B0604020202020204" pitchFamily="34" charset="0"/>
              <a:buChar char="•"/>
              <a:defRPr/>
            </a:pPr>
            <a:r>
              <a:rPr kumimoji="0" lang="en-GB" sz="1400" b="0" i="0" u="none" strike="noStrike" kern="1200" cap="none" spc="0" normalizeH="0" baseline="0" noProof="0" dirty="0">
                <a:ln>
                  <a:noFill/>
                </a:ln>
                <a:solidFill>
                  <a:schemeClr val="tx2"/>
                </a:solidFill>
                <a:effectLst/>
                <a:uLnTx/>
                <a:uFillTx/>
                <a:latin typeface="Arial"/>
                <a:cs typeface="Arial"/>
              </a:rPr>
              <a:t>These changes inhibit histone methylation and downstream TF activation of cathepsin</a:t>
            </a:r>
            <a:r>
              <a:rPr lang="en-GB" sz="1400" dirty="0">
                <a:solidFill>
                  <a:schemeClr val="tx2"/>
                </a:solidFill>
                <a:latin typeface="Arial"/>
                <a:cs typeface="Arial"/>
              </a:rPr>
              <a:t> C (a profibrotic factor that activates hepatic stellate cells)</a:t>
            </a:r>
            <a:endParaRPr lang="en-GB" sz="1400" b="0" i="0" u="none" strike="noStrike" kern="1200" cap="none" spc="0" normalizeH="0" baseline="0" noProof="0" dirty="0">
              <a:ln>
                <a:noFill/>
              </a:ln>
              <a:solidFill>
                <a:schemeClr val="tx2"/>
              </a:solidFill>
              <a:effectLst/>
              <a:uLnTx/>
              <a:uFillTx/>
              <a:latin typeface="Arial"/>
              <a:cs typeface="Arial"/>
            </a:endParaRPr>
          </a:p>
        </p:txBody>
      </p:sp>
      <p:sp>
        <p:nvSpPr>
          <p:cNvPr id="18" name="Rectangle 17">
            <a:extLst>
              <a:ext uri="{FF2B5EF4-FFF2-40B4-BE49-F238E27FC236}">
                <a16:creationId xmlns:a16="http://schemas.microsoft.com/office/drawing/2014/main" id="{F0DEC9AD-C5D6-1595-B565-545C4B0283E2}"/>
              </a:ext>
            </a:extLst>
          </p:cNvPr>
          <p:cNvSpPr/>
          <p:nvPr/>
        </p:nvSpPr>
        <p:spPr>
          <a:xfrm>
            <a:off x="6003991" y="3456181"/>
            <a:ext cx="2878776"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Metabolomics</a:t>
            </a:r>
          </a:p>
        </p:txBody>
      </p:sp>
      <p:sp>
        <p:nvSpPr>
          <p:cNvPr id="19" name="Oval 18">
            <a:extLst>
              <a:ext uri="{FF2B5EF4-FFF2-40B4-BE49-F238E27FC236}">
                <a16:creationId xmlns:a16="http://schemas.microsoft.com/office/drawing/2014/main" id="{81C8DCD9-7AD0-7992-314F-2E62A0946ABB}"/>
              </a:ext>
            </a:extLst>
          </p:cNvPr>
          <p:cNvSpPr/>
          <p:nvPr/>
        </p:nvSpPr>
        <p:spPr>
          <a:xfrm>
            <a:off x="5831022" y="3404213"/>
            <a:ext cx="487871" cy="487871"/>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E57B2A52-2F95-3D87-3DB5-F16D803CF56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06533" y="927766"/>
            <a:ext cx="228244" cy="228244"/>
          </a:xfrm>
          <a:prstGeom prst="rect">
            <a:avLst/>
          </a:prstGeom>
        </p:spPr>
      </p:pic>
      <p:pic>
        <p:nvPicPr>
          <p:cNvPr id="24" name="Graphic 23">
            <a:extLst>
              <a:ext uri="{FF2B5EF4-FFF2-40B4-BE49-F238E27FC236}">
                <a16:creationId xmlns:a16="http://schemas.microsoft.com/office/drawing/2014/main" id="{944EB4A5-C5CC-4CB4-383C-DB7B0E9749A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03263" y="3481673"/>
            <a:ext cx="325178" cy="325178"/>
          </a:xfrm>
          <a:prstGeom prst="rect">
            <a:avLst/>
          </a:prstGeom>
        </p:spPr>
      </p:pic>
      <p:pic>
        <p:nvPicPr>
          <p:cNvPr id="28" name="Graphic 27">
            <a:extLst>
              <a:ext uri="{FF2B5EF4-FFF2-40B4-BE49-F238E27FC236}">
                <a16:creationId xmlns:a16="http://schemas.microsoft.com/office/drawing/2014/main" id="{6D9EA86E-F084-E4C5-8ACD-5F8CE2259CE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89798" y="2103122"/>
            <a:ext cx="370616" cy="370616"/>
          </a:xfrm>
          <a:prstGeom prst="rect">
            <a:avLst/>
          </a:prstGeom>
        </p:spPr>
      </p:pic>
      <p:pic>
        <p:nvPicPr>
          <p:cNvPr id="29" name="Graphic 28">
            <a:extLst>
              <a:ext uri="{FF2B5EF4-FFF2-40B4-BE49-F238E27FC236}">
                <a16:creationId xmlns:a16="http://schemas.microsoft.com/office/drawing/2014/main" id="{41AEF7E5-94F7-B482-4B0D-1B20B784D7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861976" y="1079687"/>
            <a:ext cx="285299" cy="285299"/>
          </a:xfrm>
          <a:prstGeom prst="rect">
            <a:avLst/>
          </a:prstGeom>
        </p:spPr>
      </p:pic>
      <p:pic>
        <p:nvPicPr>
          <p:cNvPr id="2" name="Picture 1">
            <a:hlinkClick r:id="rId7" action="ppaction://hlinksldjump"/>
            <a:extLst>
              <a:ext uri="{FF2B5EF4-FFF2-40B4-BE49-F238E27FC236}">
                <a16:creationId xmlns:a16="http://schemas.microsoft.com/office/drawing/2014/main" id="{D7313F7D-B36D-D8F5-0C98-FBFA7DF9A6FE}"/>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17364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BB8AE-72E1-FE74-65AF-ACD1684FD6F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79BB0D5-B2BA-FC62-983E-B0D575635F02}"/>
              </a:ext>
            </a:extLst>
          </p:cNvPr>
          <p:cNvSpPr txBox="1">
            <a:spLocks/>
          </p:cNvSpPr>
          <p:nvPr/>
        </p:nvSpPr>
        <p:spPr>
          <a:xfrm>
            <a:off x="5738648" y="2021680"/>
            <a:ext cx="6244175" cy="30075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004B87"/>
                </a:solidFill>
                <a:latin typeface="HelveticaNeueLT Pro 65 Md" panose="020B0604020202020204" pitchFamily="34" charset="0"/>
                <a:ea typeface="+mj-ea"/>
                <a:cs typeface="+mj-cs"/>
              </a:defRPr>
            </a:lvl1pPr>
          </a:lstStyle>
          <a:p>
            <a:pPr algn="r"/>
            <a:r>
              <a:rPr lang="en-US" sz="4900" noProof="0" dirty="0">
                <a:latin typeface="Arial" panose="020B0604020202020204" pitchFamily="34" charset="0"/>
                <a:cs typeface="Arial" panose="020B0604020202020204" pitchFamily="34" charset="0"/>
              </a:rPr>
              <a:t>Immune-mediated and cholestatic: Experimental and pathophysiology</a:t>
            </a:r>
          </a:p>
        </p:txBody>
      </p:sp>
    </p:spTree>
    <p:extLst>
      <p:ext uri="{BB962C8B-B14F-4D97-AF65-F5344CB8AC3E}">
        <p14:creationId xmlns:p14="http://schemas.microsoft.com/office/powerpoint/2010/main" val="221898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Portal endothelial–biliary epithelial crosstalk shapes early PSC</a:t>
            </a:r>
          </a:p>
        </p:txBody>
      </p:sp>
      <p:sp>
        <p:nvSpPr>
          <p:cNvPr id="4" name="Text Placeholder 3">
            <a:extLst>
              <a:ext uri="{FF2B5EF4-FFF2-40B4-BE49-F238E27FC236}">
                <a16:creationId xmlns:a16="http://schemas.microsoft.com/office/drawing/2014/main" id="{F7D04925-CC5F-C14A-DCA6-9C7E1F259742}"/>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Liebig L, et al. EASL Congress 2026; OS-088.  </a:t>
            </a:r>
            <a:endParaRPr lang="en-GB" sz="10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B3D384D3-A04D-D8A4-D10E-6CE7D1892B67}"/>
              </a:ext>
            </a:extLst>
          </p:cNvPr>
          <p:cNvSpPr txBox="1">
            <a:spLocks/>
          </p:cNvSpPr>
          <p:nvPr/>
        </p:nvSpPr>
        <p:spPr>
          <a:xfrm>
            <a:off x="425753" y="998071"/>
            <a:ext cx="4260910"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PSC is a chronic immune-mediated cholestatic liver disease likely driven by dysregulated hepatic cell interactions</a:t>
            </a:r>
          </a:p>
          <a:p>
            <a:pPr>
              <a:lnSpc>
                <a:spcPct val="100000"/>
              </a:lnSpc>
            </a:pPr>
            <a:r>
              <a:rPr lang="en-US" sz="1600" dirty="0">
                <a:latin typeface="Arial" panose="020B0604020202020204" pitchFamily="34" charset="0"/>
                <a:cs typeface="Arial" panose="020B0604020202020204" pitchFamily="34" charset="0"/>
              </a:rPr>
              <a:t>PSC is associated with IBD </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Intestinal and biliary dysbiosis suggest microbial influences on early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disease development</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define stage-specific transcriptional cell states and intercellular </a:t>
            </a:r>
            <a:r>
              <a:rPr lang="en-US" sz="1600" dirty="0" err="1">
                <a:latin typeface="Arial" panose="020B0604020202020204" pitchFamily="34" charset="0"/>
                <a:cs typeface="Arial" panose="020B0604020202020204" pitchFamily="34" charset="0"/>
              </a:rPr>
              <a:t>signalling</a:t>
            </a:r>
            <a:r>
              <a:rPr lang="en-US" sz="1600" dirty="0">
                <a:latin typeface="Arial" panose="020B0604020202020204" pitchFamily="34" charset="0"/>
                <a:cs typeface="Arial" panose="020B0604020202020204" pitchFamily="34" charset="0"/>
              </a:rPr>
              <a:t> pathways in PSC, with a focus on early-stage disease</a:t>
            </a:r>
          </a:p>
        </p:txBody>
      </p:sp>
      <p:cxnSp>
        <p:nvCxnSpPr>
          <p:cNvPr id="6" name="Straight Connector 5">
            <a:extLst>
              <a:ext uri="{FF2B5EF4-FFF2-40B4-BE49-F238E27FC236}">
                <a16:creationId xmlns:a16="http://schemas.microsoft.com/office/drawing/2014/main" id="{BB7D4A19-1151-8A4C-D1E1-3A90ED187301}"/>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DB516116-0743-728D-9702-A887DC2A53A5}"/>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9C1E7"/>
                </a:highlight>
                <a:latin typeface="Arial" panose="020B0604020202020204" pitchFamily="34" charset="0"/>
                <a:cs typeface="Arial" panose="020B0604020202020204" pitchFamily="34" charset="0"/>
              </a:rPr>
              <a:t>METHODS</a:t>
            </a:r>
          </a:p>
        </p:txBody>
      </p:sp>
      <p:sp>
        <p:nvSpPr>
          <p:cNvPr id="13" name="Rectangle 12">
            <a:extLst>
              <a:ext uri="{FF2B5EF4-FFF2-40B4-BE49-F238E27FC236}">
                <a16:creationId xmlns:a16="http://schemas.microsoft.com/office/drawing/2014/main" id="{24CEBFF7-DB6C-2E04-CAB4-8ECEB10FAB1B}"/>
              </a:ext>
            </a:extLst>
          </p:cNvPr>
          <p:cNvSpPr/>
          <p:nvPr/>
        </p:nvSpPr>
        <p:spPr>
          <a:xfrm>
            <a:off x="6096000" y="1790083"/>
            <a:ext cx="2122403" cy="103203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lang="en-US" sz="1300" b="1" dirty="0">
              <a:solidFill>
                <a:schemeClr val="tx2"/>
              </a:solidFill>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tx2"/>
                </a:solidFill>
                <a:latin typeface="Arial" panose="020B0604020202020204" pitchFamily="34" charset="0"/>
                <a:cs typeface="Arial" panose="020B0604020202020204" pitchFamily="34" charset="0"/>
              </a:rPr>
              <a:t>F</a:t>
            </a:r>
            <a:r>
              <a:rPr kumimoji="0" lang="en-US" sz="13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resh-frozen human liver samples </a:t>
            </a:r>
          </a:p>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tx2"/>
                </a:solidFill>
                <a:latin typeface="Arial" panose="020B0604020202020204" pitchFamily="34" charset="0"/>
                <a:cs typeface="Arial" panose="020B0604020202020204" pitchFamily="34" charset="0"/>
              </a:rPr>
              <a:t>(N=63)</a:t>
            </a:r>
            <a:endPar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771C369-9CEF-F4DC-EFFE-87CF7C4E9940}"/>
              </a:ext>
            </a:extLst>
          </p:cNvPr>
          <p:cNvSpPr/>
          <p:nvPr/>
        </p:nvSpPr>
        <p:spPr>
          <a:xfrm>
            <a:off x="6447705" y="1544326"/>
            <a:ext cx="1603575" cy="462023"/>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snRNA-</a:t>
            </a:r>
            <a:r>
              <a:rPr lang="en-GB" sz="1400" b="1" dirty="0" err="1">
                <a:solidFill>
                  <a:schemeClr val="tx2"/>
                </a:solidFill>
                <a:latin typeface="Arial" panose="020B0604020202020204" pitchFamily="34" charset="0"/>
                <a:cs typeface="Arial" panose="020B0604020202020204" pitchFamily="34" charset="0"/>
              </a:rPr>
              <a:t>seq</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54983B1-FC47-D6E7-8F25-8C882CAAA68A}"/>
              </a:ext>
            </a:extLst>
          </p:cNvPr>
          <p:cNvSpPr/>
          <p:nvPr/>
        </p:nvSpPr>
        <p:spPr>
          <a:xfrm>
            <a:off x="6239942" y="1480341"/>
            <a:ext cx="600493" cy="60049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18388728-2190-C1DE-B411-AD30A30210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80789" y="1504781"/>
            <a:ext cx="529166" cy="529166"/>
          </a:xfrm>
          <a:prstGeom prst="rect">
            <a:avLst/>
          </a:prstGeom>
        </p:spPr>
      </p:pic>
      <p:sp>
        <p:nvSpPr>
          <p:cNvPr id="60" name="Rectangle 59">
            <a:extLst>
              <a:ext uri="{FF2B5EF4-FFF2-40B4-BE49-F238E27FC236}">
                <a16:creationId xmlns:a16="http://schemas.microsoft.com/office/drawing/2014/main" id="{2C3E4EF7-622F-A414-BA06-E770BD6DAC74}"/>
              </a:ext>
            </a:extLst>
          </p:cNvPr>
          <p:cNvSpPr/>
          <p:nvPr/>
        </p:nvSpPr>
        <p:spPr>
          <a:xfrm>
            <a:off x="5207023" y="3366850"/>
            <a:ext cx="1850980" cy="133431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1300" b="1" dirty="0">
                <a:solidFill>
                  <a:schemeClr val="tx2"/>
                </a:solidFill>
                <a:latin typeface="Arial" panose="020B0604020202020204" pitchFamily="34" charset="0"/>
                <a:cs typeface="Arial" panose="020B0604020202020204" pitchFamily="34" charset="0"/>
              </a:rPr>
              <a:t>PSC disease stages: Early</a:t>
            </a:r>
            <a:r>
              <a:rPr kumimoji="0" lang="en-US" sz="13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intermediate, and </a:t>
            </a:r>
            <a:r>
              <a:rPr lang="en-US" sz="1300" b="1" dirty="0">
                <a:solidFill>
                  <a:schemeClr val="tx2"/>
                </a:solidFill>
                <a:latin typeface="Arial" panose="020B0604020202020204" pitchFamily="34" charset="0"/>
                <a:cs typeface="Arial" panose="020B0604020202020204" pitchFamily="34" charset="0"/>
              </a:rPr>
              <a:t>advanced</a:t>
            </a:r>
            <a:endParaRPr kumimoji="0" lang="en-US" sz="13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tx2"/>
                </a:solidFill>
                <a:latin typeface="Arial"/>
                <a:cs typeface="Arial"/>
              </a:rPr>
              <a:t>(n=20)</a:t>
            </a:r>
            <a:endParaRPr lang="en-US" sz="1300" i="0" u="none" strike="noStrike" kern="1200" cap="none" spc="0" normalizeH="0" baseline="0" noProof="0" dirty="0">
              <a:ln>
                <a:noFill/>
              </a:ln>
              <a:solidFill>
                <a:schemeClr val="tx2"/>
              </a:solidFill>
              <a:effectLst/>
              <a:uLnTx/>
              <a:uFillTx/>
              <a:latin typeface="Arial"/>
              <a:cs typeface="Arial"/>
            </a:endParaRPr>
          </a:p>
        </p:txBody>
      </p:sp>
      <p:sp>
        <p:nvSpPr>
          <p:cNvPr id="61" name="Rectangle 60">
            <a:extLst>
              <a:ext uri="{FF2B5EF4-FFF2-40B4-BE49-F238E27FC236}">
                <a16:creationId xmlns:a16="http://schemas.microsoft.com/office/drawing/2014/main" id="{C62E1FC7-9D54-D1D4-6532-112DE3676A4D}"/>
              </a:ext>
            </a:extLst>
          </p:cNvPr>
          <p:cNvSpPr/>
          <p:nvPr/>
        </p:nvSpPr>
        <p:spPr>
          <a:xfrm>
            <a:off x="7180281" y="3375246"/>
            <a:ext cx="1850980" cy="132591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tx2"/>
                </a:solidFill>
                <a:latin typeface="Arial"/>
                <a:cs typeface="Arial"/>
              </a:rPr>
              <a:t>A</a:t>
            </a:r>
            <a:r>
              <a:rPr kumimoji="0" lang="en-US" sz="1300" b="1" i="0" u="none" strike="noStrike" kern="1200" cap="none" spc="0" normalizeH="0" baseline="0" noProof="0" dirty="0" err="1">
                <a:ln>
                  <a:noFill/>
                </a:ln>
                <a:solidFill>
                  <a:schemeClr val="tx2"/>
                </a:solidFill>
                <a:effectLst/>
                <a:uLnTx/>
                <a:uFillTx/>
                <a:latin typeface="Arial"/>
                <a:cs typeface="Arial"/>
              </a:rPr>
              <a:t>utoimmune</a:t>
            </a:r>
            <a:r>
              <a:rPr kumimoji="0" lang="en-US" sz="1300" b="1" i="0" u="none" strike="noStrike" kern="1200" cap="none" spc="0" normalizeH="0" baseline="0" noProof="0" dirty="0">
                <a:ln>
                  <a:noFill/>
                </a:ln>
                <a:solidFill>
                  <a:schemeClr val="tx2"/>
                </a:solidFill>
                <a:effectLst/>
                <a:uLnTx/>
                <a:uFillTx/>
                <a:latin typeface="Arial"/>
                <a:cs typeface="Arial"/>
              </a:rPr>
              <a:t> hepatitis, other CLDs, and controls</a:t>
            </a:r>
            <a:endParaRPr lang="en-US" sz="1300" b="1" i="0" u="none" strike="noStrike" kern="1200" cap="none" spc="0" normalizeH="0" baseline="0" noProof="0" dirty="0">
              <a:ln>
                <a:noFill/>
              </a:ln>
              <a:solidFill>
                <a:schemeClr val="tx2"/>
              </a:solidFill>
              <a:effectLst/>
              <a:uLnTx/>
              <a:uFillTx/>
              <a:latin typeface="Arial"/>
              <a:cs typeface="Arial"/>
            </a:endParaRPr>
          </a:p>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tx2"/>
                </a:solidFill>
                <a:latin typeface="Arial"/>
                <a:cs typeface="Arial"/>
              </a:rPr>
              <a:t>(n=43)</a:t>
            </a:r>
            <a:endParaRPr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566AA39B-ADC6-7155-3F69-328888E77348}"/>
              </a:ext>
            </a:extLst>
          </p:cNvPr>
          <p:cNvSpPr/>
          <p:nvPr/>
        </p:nvSpPr>
        <p:spPr>
          <a:xfrm>
            <a:off x="9031260" y="1790083"/>
            <a:ext cx="2510499" cy="103203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lang="en-US" sz="1300" b="1" dirty="0">
              <a:solidFill>
                <a:schemeClr val="tx2"/>
              </a:solidFill>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tx2"/>
                </a:solidFill>
                <a:latin typeface="Arial" panose="020B0604020202020204" pitchFamily="34" charset="0"/>
                <a:cs typeface="Arial" panose="020B0604020202020204" pitchFamily="34" charset="0"/>
              </a:rPr>
              <a:t>PSC across stages </a:t>
            </a:r>
            <a:br>
              <a:rPr lang="en-US" sz="1300" b="1" dirty="0">
                <a:solidFill>
                  <a:schemeClr val="tx2"/>
                </a:solidFill>
                <a:latin typeface="Arial" panose="020B0604020202020204" pitchFamily="34" charset="0"/>
                <a:cs typeface="Arial" panose="020B0604020202020204" pitchFamily="34" charset="0"/>
              </a:rPr>
            </a:br>
            <a:r>
              <a:rPr lang="en-US" sz="1300" b="1" dirty="0">
                <a:solidFill>
                  <a:schemeClr val="tx2"/>
                </a:solidFill>
                <a:latin typeface="Arial" panose="020B0604020202020204" pitchFamily="34" charset="0"/>
                <a:cs typeface="Arial" panose="020B0604020202020204" pitchFamily="34" charset="0"/>
              </a:rPr>
              <a:t>and controls </a:t>
            </a:r>
          </a:p>
          <a:p>
            <a:pPr marR="0" lvl="0" algn="ctr" defTabSz="914400" rtl="0" eaLnBrk="1" fontAlgn="auto" latinLnBrk="0" hangingPunct="1">
              <a:lnSpc>
                <a:spcPct val="100000"/>
              </a:lnSpc>
              <a:spcBef>
                <a:spcPts val="0"/>
              </a:spcBef>
              <a:spcAft>
                <a:spcPts val="0"/>
              </a:spcAft>
              <a:buClrTx/>
              <a:buSzTx/>
              <a:tabLst/>
              <a:defRPr/>
            </a:pP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(N=22)</a:t>
            </a:r>
          </a:p>
        </p:txBody>
      </p:sp>
      <p:sp>
        <p:nvSpPr>
          <p:cNvPr id="73" name="Rectangle 72">
            <a:extLst>
              <a:ext uri="{FF2B5EF4-FFF2-40B4-BE49-F238E27FC236}">
                <a16:creationId xmlns:a16="http://schemas.microsoft.com/office/drawing/2014/main" id="{32626B27-5D00-F616-EB18-04A98047E5A4}"/>
              </a:ext>
            </a:extLst>
          </p:cNvPr>
          <p:cNvSpPr/>
          <p:nvPr/>
        </p:nvSpPr>
        <p:spPr>
          <a:xfrm>
            <a:off x="9329427" y="1544326"/>
            <a:ext cx="2104058" cy="462023"/>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Spatial transcriptomics </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032F354E-3633-60CF-F907-0744A0E246A9}"/>
              </a:ext>
            </a:extLst>
          </p:cNvPr>
          <p:cNvSpPr/>
          <p:nvPr/>
        </p:nvSpPr>
        <p:spPr>
          <a:xfrm>
            <a:off x="9121664" y="1480341"/>
            <a:ext cx="600493" cy="60049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cxnSp>
        <p:nvCxnSpPr>
          <p:cNvPr id="77" name="Connector: Elbow 76">
            <a:extLst>
              <a:ext uri="{FF2B5EF4-FFF2-40B4-BE49-F238E27FC236}">
                <a16:creationId xmlns:a16="http://schemas.microsoft.com/office/drawing/2014/main" id="{D497C9D1-12B7-3E79-DCDA-3EC41204CDD3}"/>
              </a:ext>
            </a:extLst>
          </p:cNvPr>
          <p:cNvCxnSpPr>
            <a:cxnSpLocks/>
            <a:stCxn id="13" idx="2"/>
            <a:endCxn id="60" idx="0"/>
          </p:cNvCxnSpPr>
          <p:nvPr/>
        </p:nvCxnSpPr>
        <p:spPr>
          <a:xfrm rot="5400000">
            <a:off x="6372492" y="2582139"/>
            <a:ext cx="544733" cy="1024689"/>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175F67A1-39B3-3984-107C-4337DF12465A}"/>
              </a:ext>
            </a:extLst>
          </p:cNvPr>
          <p:cNvCxnSpPr>
            <a:cxnSpLocks/>
            <a:stCxn id="13" idx="2"/>
            <a:endCxn id="61" idx="0"/>
          </p:cNvCxnSpPr>
          <p:nvPr/>
        </p:nvCxnSpPr>
        <p:spPr>
          <a:xfrm rot="16200000" flipH="1">
            <a:off x="7354922" y="2624396"/>
            <a:ext cx="553129" cy="948569"/>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F4952507-612B-E93D-184D-0441B1D97C56}"/>
              </a:ext>
            </a:extLst>
          </p:cNvPr>
          <p:cNvSpPr/>
          <p:nvPr/>
        </p:nvSpPr>
        <p:spPr>
          <a:xfrm>
            <a:off x="7207279" y="5383742"/>
            <a:ext cx="2981155" cy="102436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U</a:t>
            </a:r>
            <a:r>
              <a:rPr kumimoji="0" lang="en-US" sz="130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nsupervised</a:t>
            </a: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clustering</a:t>
            </a:r>
            <a:endParaRPr lang="en-US" sz="1300" dirty="0">
              <a:solidFill>
                <a:schemeClr val="tx2"/>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D</a:t>
            </a:r>
            <a:r>
              <a:rPr kumimoji="0" lang="en-US" sz="130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ifferential</a:t>
            </a: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gene expression</a:t>
            </a:r>
            <a:endParaRPr lang="en-US" sz="1300" dirty="0">
              <a:solidFill>
                <a:schemeClr val="tx2"/>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2"/>
                </a:solidFill>
                <a:latin typeface="Arial" panose="020B0604020202020204" pitchFamily="34" charset="0"/>
                <a:cs typeface="Arial" panose="020B0604020202020204" pitchFamily="34" charset="0"/>
              </a:rPr>
              <a:t>I</a:t>
            </a:r>
            <a:r>
              <a:rPr kumimoji="0" lang="en-US" sz="130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nteractome</a:t>
            </a: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analysis</a:t>
            </a:r>
          </a:p>
        </p:txBody>
      </p:sp>
      <p:sp>
        <p:nvSpPr>
          <p:cNvPr id="94" name="Rectangle 93">
            <a:extLst>
              <a:ext uri="{FF2B5EF4-FFF2-40B4-BE49-F238E27FC236}">
                <a16:creationId xmlns:a16="http://schemas.microsoft.com/office/drawing/2014/main" id="{D1A2AAD6-F598-B1E2-05F6-B49F0DCB2AE9}"/>
              </a:ext>
            </a:extLst>
          </p:cNvPr>
          <p:cNvSpPr/>
          <p:nvPr/>
        </p:nvSpPr>
        <p:spPr>
          <a:xfrm>
            <a:off x="7628858" y="5255748"/>
            <a:ext cx="2219812" cy="293817"/>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Data analysis </a:t>
            </a:r>
            <a:endParaRPr lang="en-GB" sz="1400" b="1" baseline="30000" dirty="0">
              <a:solidFill>
                <a:schemeClr val="tx2"/>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04703F3-562F-0265-22B1-79BBEF784FA1}"/>
              </a:ext>
            </a:extLst>
          </p:cNvPr>
          <p:cNvGrpSpPr/>
          <p:nvPr/>
        </p:nvGrpSpPr>
        <p:grpSpPr>
          <a:xfrm>
            <a:off x="7558078" y="5162438"/>
            <a:ext cx="481479" cy="481479"/>
            <a:chOff x="7467143" y="5221804"/>
            <a:chExt cx="481479" cy="481479"/>
          </a:xfrm>
        </p:grpSpPr>
        <p:sp>
          <p:nvSpPr>
            <p:cNvPr id="95" name="Oval 94">
              <a:extLst>
                <a:ext uri="{FF2B5EF4-FFF2-40B4-BE49-F238E27FC236}">
                  <a16:creationId xmlns:a16="http://schemas.microsoft.com/office/drawing/2014/main" id="{E1BB0809-3280-8B21-5B14-DC86F6FDCD10}"/>
                </a:ext>
              </a:extLst>
            </p:cNvPr>
            <p:cNvSpPr/>
            <p:nvPr/>
          </p:nvSpPr>
          <p:spPr>
            <a:xfrm>
              <a:off x="7467143" y="5221804"/>
              <a:ext cx="481479" cy="4814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101" name="Graphic 100">
              <a:extLst>
                <a:ext uri="{FF2B5EF4-FFF2-40B4-BE49-F238E27FC236}">
                  <a16:creationId xmlns:a16="http://schemas.microsoft.com/office/drawing/2014/main" id="{A5AABB76-5AFF-71BA-BAAF-1A95BDBA7AC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26650" y="5281311"/>
              <a:ext cx="362466" cy="362466"/>
            </a:xfrm>
            <a:prstGeom prst="rect">
              <a:avLst/>
            </a:prstGeom>
          </p:spPr>
        </p:pic>
      </p:grpSp>
      <p:cxnSp>
        <p:nvCxnSpPr>
          <p:cNvPr id="102" name="Connector: Elbow 101">
            <a:extLst>
              <a:ext uri="{FF2B5EF4-FFF2-40B4-BE49-F238E27FC236}">
                <a16:creationId xmlns:a16="http://schemas.microsoft.com/office/drawing/2014/main" id="{D7069275-20E6-70CC-0CAB-FC7C79837987}"/>
              </a:ext>
            </a:extLst>
          </p:cNvPr>
          <p:cNvCxnSpPr>
            <a:cxnSpLocks/>
            <a:stCxn id="60" idx="2"/>
            <a:endCxn id="94" idx="0"/>
          </p:cNvCxnSpPr>
          <p:nvPr/>
        </p:nvCxnSpPr>
        <p:spPr>
          <a:xfrm rot="16200000" flipH="1">
            <a:off x="7158345" y="3675329"/>
            <a:ext cx="554586" cy="2606251"/>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83A171C-D8AE-3066-733A-AFC12A368BCE}"/>
              </a:ext>
            </a:extLst>
          </p:cNvPr>
          <p:cNvCxnSpPr>
            <a:cxnSpLocks/>
          </p:cNvCxnSpPr>
          <p:nvPr/>
        </p:nvCxnSpPr>
        <p:spPr>
          <a:xfrm>
            <a:off x="8095611" y="4704903"/>
            <a:ext cx="0" cy="293817"/>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8560932E-B221-618D-EB5D-555C3907C40D}"/>
              </a:ext>
            </a:extLst>
          </p:cNvPr>
          <p:cNvCxnSpPr>
            <a:cxnSpLocks/>
            <a:stCxn id="71" idx="2"/>
            <a:endCxn id="94" idx="0"/>
          </p:cNvCxnSpPr>
          <p:nvPr/>
        </p:nvCxnSpPr>
        <p:spPr>
          <a:xfrm rot="5400000">
            <a:off x="8295822" y="3265059"/>
            <a:ext cx="2433631" cy="1547746"/>
          </a:xfrm>
          <a:prstGeom prst="bentConnector3">
            <a:avLst>
              <a:gd name="adj1" fmla="val 8853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8202644-BD33-C72E-3D1F-DCCA66116F51}"/>
              </a:ext>
            </a:extLst>
          </p:cNvPr>
          <p:cNvPicPr>
            <a:picLocks noChangeAspect="1"/>
          </p:cNvPicPr>
          <p:nvPr/>
        </p:nvPicPr>
        <p:blipFill>
          <a:blip>
            <a:extLst>
              <a:ext uri="{96DAC541-7B7A-43D3-8B79-37D633B846F1}">
                <asvg:svgBlip xmlns:asvg="http://schemas.microsoft.com/office/drawing/2016/SVG/main" r:embed="rId5"/>
              </a:ext>
            </a:extLst>
          </a:blip>
          <a:srcRect l="75815"/>
          <a:stretch>
            <a:fillRect/>
          </a:stretch>
        </p:blipFill>
        <p:spPr>
          <a:xfrm rot="1191807">
            <a:off x="9306947" y="1420157"/>
            <a:ext cx="229922" cy="704787"/>
          </a:xfrm>
          <a:prstGeom prst="rect">
            <a:avLst/>
          </a:prstGeom>
        </p:spPr>
      </p:pic>
      <p:pic>
        <p:nvPicPr>
          <p:cNvPr id="8" name="Picture 7">
            <a:hlinkClick r:id="rId6" action="ppaction://hlinksldjump"/>
            <a:extLst>
              <a:ext uri="{FF2B5EF4-FFF2-40B4-BE49-F238E27FC236}">
                <a16:creationId xmlns:a16="http://schemas.microsoft.com/office/drawing/2014/main" id="{F7CA4ADD-F801-2215-7D6A-7AE69EF9018C}"/>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317861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D56C-EB53-F712-23BF-654124C4A84C}"/>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78EFE20-E29E-4398-ADC8-25FDC9D5256B}"/>
              </a:ext>
            </a:extLst>
          </p:cNvPr>
          <p:cNvSpPr txBox="1">
            <a:spLocks/>
          </p:cNvSpPr>
          <p:nvPr/>
        </p:nvSpPr>
        <p:spPr>
          <a:xfrm>
            <a:off x="293033" y="5255365"/>
            <a:ext cx="11229815" cy="12605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Early PSC involves disease-specific </a:t>
            </a:r>
            <a:r>
              <a:rPr lang="en-US" sz="1600" dirty="0" err="1">
                <a:latin typeface="Arial" panose="020B0604020202020204" pitchFamily="34" charset="0"/>
                <a:cs typeface="Arial" panose="020B0604020202020204" pitchFamily="34" charset="0"/>
              </a:rPr>
              <a:t>remodelling</a:t>
            </a:r>
            <a:r>
              <a:rPr lang="en-US" sz="1600" dirty="0">
                <a:latin typeface="Arial" panose="020B0604020202020204" pitchFamily="34" charset="0"/>
                <a:cs typeface="Arial" panose="020B0604020202020204" pitchFamily="34" charset="0"/>
              </a:rPr>
              <a:t> of BEC states</a:t>
            </a:r>
          </a:p>
          <a:p>
            <a:pPr>
              <a:lnSpc>
                <a:spcPct val="100000"/>
              </a:lnSpc>
            </a:pPr>
            <a:r>
              <a:rPr lang="en-US" sz="1600" dirty="0">
                <a:latin typeface="Arial" panose="020B0604020202020204" pitchFamily="34" charset="0"/>
                <a:cs typeface="Arial" panose="020B0604020202020204" pitchFamily="34" charset="0"/>
              </a:rPr>
              <a:t>A newly described epithelial–vascular interaction may explain the link between PSC and intestinal inflammation</a:t>
            </a:r>
          </a:p>
          <a:p>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D691A34-6498-A043-64A8-F9A4983B05FA}"/>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Liebig L, et al. EASL Congress 2026; OS-088.</a:t>
            </a:r>
            <a:endParaRPr lang="en-GB" sz="10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8DD5C9F-0668-BB65-5B87-5A8F3E7B6328}"/>
              </a:ext>
            </a:extLst>
          </p:cNvPr>
          <p:cNvSpPr>
            <a:spLocks noGrp="1"/>
          </p:cNvSpPr>
          <p:nvPr>
            <p:ph idx="1"/>
          </p:nvPr>
        </p:nvSpPr>
        <p:spPr>
          <a:xfrm>
            <a:off x="377654" y="2682241"/>
            <a:ext cx="11623843" cy="3106618"/>
          </a:xfrm>
        </p:spPr>
        <p:txBody>
          <a:bodyPr>
            <a:normAutofit/>
          </a:bodyPr>
          <a:lstStyle/>
          <a:p>
            <a:pPr>
              <a:lnSpc>
                <a:spcPct val="100000"/>
              </a:lnSpc>
            </a:pPr>
            <a:r>
              <a:rPr lang="en-US" sz="1600" dirty="0">
                <a:solidFill>
                  <a:schemeClr val="tx2"/>
                </a:solidFill>
                <a:latin typeface="Arial" panose="020B0604020202020204" pitchFamily="34" charset="0"/>
                <a:cs typeface="Arial" panose="020B0604020202020204" pitchFamily="34" charset="0"/>
              </a:rPr>
              <a:t>Interactome and spatial transcriptomics identified early activation of portal vein-associated endothelial cells,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with increased IL-6 expression and predicted IL-6–IL-6R </a:t>
            </a:r>
            <a:r>
              <a:rPr lang="en-US" sz="1600" dirty="0" err="1">
                <a:solidFill>
                  <a:schemeClr val="tx2"/>
                </a:solidFill>
                <a:latin typeface="Arial" panose="020B0604020202020204" pitchFamily="34" charset="0"/>
                <a:cs typeface="Arial" panose="020B0604020202020204" pitchFamily="34" charset="0"/>
              </a:rPr>
              <a:t>signalling</a:t>
            </a:r>
            <a:r>
              <a:rPr lang="en-US" sz="1600" dirty="0">
                <a:solidFill>
                  <a:schemeClr val="tx2"/>
                </a:solidFill>
                <a:latin typeface="Arial" panose="020B0604020202020204" pitchFamily="34" charset="0"/>
                <a:cs typeface="Arial" panose="020B0604020202020204" pitchFamily="34" charset="0"/>
              </a:rPr>
              <a:t> toward BECs in the portal tract</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Accompanied by sustained downstream IL-6 </a:t>
            </a:r>
            <a:r>
              <a:rPr lang="en-US" sz="1600" dirty="0" err="1">
                <a:latin typeface="Arial" panose="020B0604020202020204" pitchFamily="34" charset="0"/>
                <a:cs typeface="Arial" panose="020B0604020202020204" pitchFamily="34" charset="0"/>
              </a:rPr>
              <a:t>signalling</a:t>
            </a:r>
            <a:r>
              <a:rPr lang="en-US" sz="1600" dirty="0">
                <a:latin typeface="Arial" panose="020B0604020202020204" pitchFamily="34" charset="0"/>
                <a:cs typeface="Arial" panose="020B0604020202020204" pitchFamily="34" charset="0"/>
              </a:rPr>
              <a:t> and persistent BEC activation across disease stages</a:t>
            </a:r>
          </a:p>
          <a:p>
            <a:pPr marL="542925" indent="-271463">
              <a:lnSpc>
                <a:spcPct val="100000"/>
              </a:lnSpc>
              <a:spcBef>
                <a:spcPts val="500"/>
              </a:spcBef>
              <a:buFont typeface="Engravers MT" panose="02090707080505020304" pitchFamily="18" charset="0"/>
              <a:buChar char="–"/>
            </a:pPr>
            <a:r>
              <a:rPr lang="en-GB" sz="1600" dirty="0">
                <a:latin typeface="Arial" panose="020B0604020202020204" pitchFamily="34" charset="0"/>
                <a:cs typeface="Arial" panose="020B0604020202020204" pitchFamily="34" charset="0"/>
              </a:rPr>
              <a:t>Early immune and stromal involvement (consistent with early periductal matrix remodelling) included: </a:t>
            </a:r>
            <a:endParaRPr lang="en-US" sz="1600" dirty="0">
              <a:latin typeface="Arial" panose="020B0604020202020204" pitchFamily="34" charset="0"/>
              <a:cs typeface="Arial" panose="020B0604020202020204" pitchFamily="34" charset="0"/>
            </a:endParaRPr>
          </a:p>
          <a:p>
            <a:pPr marL="1006475" lvl="1" indent="-285750">
              <a:lnSpc>
                <a:spcPct val="100000"/>
              </a:lnSpc>
              <a:buFont typeface="Courier New" panose="02070309020205020404" pitchFamily="49" charset="0"/>
              <a:buChar char="o"/>
            </a:pPr>
            <a:r>
              <a:rPr lang="en-US" sz="1600" dirty="0">
                <a:solidFill>
                  <a:schemeClr val="tx2"/>
                </a:solidFill>
                <a:latin typeface="Arial" panose="020B0604020202020204" pitchFamily="34" charset="0"/>
                <a:cs typeface="Arial" panose="020B0604020202020204" pitchFamily="34" charset="0"/>
              </a:rPr>
              <a:t>TNF-expressing KCs</a:t>
            </a:r>
          </a:p>
          <a:p>
            <a:pPr marL="1006475" lvl="1" indent="-285750">
              <a:lnSpc>
                <a:spcPct val="100000"/>
              </a:lnSpc>
              <a:buFont typeface="Courier New" panose="02070309020205020404" pitchFamily="49" charset="0"/>
              <a:buChar char="o"/>
            </a:pPr>
            <a:r>
              <a:rPr lang="en-US" sz="1600" dirty="0">
                <a:solidFill>
                  <a:schemeClr val="tx2"/>
                </a:solidFill>
                <a:latin typeface="Arial" panose="020B0604020202020204" pitchFamily="34" charset="0"/>
                <a:cs typeface="Arial" panose="020B0604020202020204" pitchFamily="34" charset="0"/>
              </a:rPr>
              <a:t>IFN</a:t>
            </a:r>
            <a:r>
              <a:rPr lang="en-US" sz="1600" dirty="0">
                <a:solidFill>
                  <a:schemeClr val="tx2"/>
                </a:solidFill>
                <a:latin typeface="Arial" panose="020B0604020202020204" pitchFamily="34" charset="0"/>
                <a:cs typeface="Arial" panose="020B0604020202020204" pitchFamily="34" charset="0"/>
                <a:sym typeface="Symbol" panose="05050102010706020507" pitchFamily="18" charset="2"/>
              </a:rPr>
              <a:t></a:t>
            </a:r>
            <a:r>
              <a:rPr lang="en-US" sz="1600" dirty="0">
                <a:solidFill>
                  <a:schemeClr val="tx2"/>
                </a:solidFill>
                <a:latin typeface="Arial" panose="020B0604020202020204" pitchFamily="34" charset="0"/>
                <a:cs typeface="Arial" panose="020B0604020202020204" pitchFamily="34" charset="0"/>
              </a:rPr>
              <a:t> </a:t>
            </a:r>
            <a:r>
              <a:rPr lang="en-US" sz="1600" dirty="0" err="1">
                <a:solidFill>
                  <a:schemeClr val="tx2"/>
                </a:solidFill>
                <a:latin typeface="Arial" panose="020B0604020202020204" pitchFamily="34" charset="0"/>
                <a:cs typeface="Arial" panose="020B0604020202020204" pitchFamily="34" charset="0"/>
              </a:rPr>
              <a:t>signalling</a:t>
            </a:r>
            <a:r>
              <a:rPr lang="en-US" sz="1600" dirty="0">
                <a:solidFill>
                  <a:schemeClr val="tx2"/>
                </a:solidFill>
                <a:latin typeface="Arial" panose="020B0604020202020204" pitchFamily="34" charset="0"/>
                <a:cs typeface="Arial" panose="020B0604020202020204" pitchFamily="34" charset="0"/>
              </a:rPr>
              <a:t> from CD8⁺ T cells to BECs</a:t>
            </a:r>
          </a:p>
          <a:p>
            <a:pPr marL="1006475" lvl="1" indent="-285750">
              <a:lnSpc>
                <a:spcPct val="100000"/>
              </a:lnSpc>
              <a:buFont typeface="Courier New" panose="02070309020205020404" pitchFamily="49" charset="0"/>
              <a:buChar char="o"/>
            </a:pPr>
            <a:r>
              <a:rPr lang="en-US" sz="1600" dirty="0">
                <a:solidFill>
                  <a:schemeClr val="tx2"/>
                </a:solidFill>
                <a:latin typeface="Arial" panose="020B0604020202020204" pitchFamily="34" charset="0"/>
                <a:cs typeface="Arial" panose="020B0604020202020204" pitchFamily="34" charset="0"/>
              </a:rPr>
              <a:t>CCL2-mediated CD4⁺ T cell–BEC interactions</a:t>
            </a:r>
          </a:p>
          <a:p>
            <a:pPr marL="1006475" lvl="1" indent="-285750">
              <a:lnSpc>
                <a:spcPct val="100000"/>
              </a:lnSpc>
              <a:buFont typeface="Courier New" panose="02070309020205020404" pitchFamily="49" charset="0"/>
              <a:buChar char="o"/>
            </a:pPr>
            <a:r>
              <a:rPr lang="en-US" sz="1600" dirty="0">
                <a:solidFill>
                  <a:schemeClr val="tx2"/>
                </a:solidFill>
                <a:latin typeface="Arial" panose="020B0604020202020204" pitchFamily="34" charset="0"/>
                <a:cs typeface="Arial" panose="020B0604020202020204" pitchFamily="34" charset="0"/>
              </a:rPr>
              <a:t>Expansion of activated fibroblasts engaging with BECs</a:t>
            </a:r>
          </a:p>
        </p:txBody>
      </p:sp>
      <p:cxnSp>
        <p:nvCxnSpPr>
          <p:cNvPr id="9" name="Straight Connector 8">
            <a:extLst>
              <a:ext uri="{FF2B5EF4-FFF2-40B4-BE49-F238E27FC236}">
                <a16:creationId xmlns:a16="http://schemas.microsoft.com/office/drawing/2014/main" id="{E61FA650-53C9-3C9F-242A-81D5C335104E}"/>
              </a:ext>
            </a:extLst>
          </p:cNvPr>
          <p:cNvCxnSpPr>
            <a:cxnSpLocks/>
          </p:cNvCxnSpPr>
          <p:nvPr/>
        </p:nvCxnSpPr>
        <p:spPr>
          <a:xfrm>
            <a:off x="377654" y="5255365"/>
            <a:ext cx="1131142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09DCCAD-C2AA-FDD6-5A16-7DDD68B9E5D4}"/>
              </a:ext>
            </a:extLst>
          </p:cNvPr>
          <p:cNvSpPr>
            <a:spLocks noGrp="1"/>
          </p:cNvSpPr>
          <p:nvPr>
            <p:ph type="title"/>
          </p:nvPr>
        </p:nvSpPr>
        <p:spPr>
          <a:xfrm>
            <a:off x="838200" y="-89087"/>
            <a:ext cx="10515600" cy="838947"/>
          </a:xfrm>
        </p:spPr>
        <p:txBody>
          <a:bodyPr>
            <a:normAutofit/>
          </a:bodyPr>
          <a:lstStyle/>
          <a:p>
            <a:r>
              <a:rPr lang="en-US" sz="2400" dirty="0">
                <a:latin typeface="Arial" panose="020B0604020202020204" pitchFamily="34" charset="0"/>
                <a:cs typeface="Arial" panose="020B0604020202020204" pitchFamily="34" charset="0"/>
              </a:rPr>
              <a:t>Portal endothelial–biliary epithelial crosstalk shapes early PSC</a:t>
            </a:r>
          </a:p>
        </p:txBody>
      </p:sp>
      <p:sp>
        <p:nvSpPr>
          <p:cNvPr id="2" name="Rectangle 1">
            <a:extLst>
              <a:ext uri="{FF2B5EF4-FFF2-40B4-BE49-F238E27FC236}">
                <a16:creationId xmlns:a16="http://schemas.microsoft.com/office/drawing/2014/main" id="{F135D867-CD13-EE85-D423-2567352DD6C8}"/>
              </a:ext>
            </a:extLst>
          </p:cNvPr>
          <p:cNvSpPr/>
          <p:nvPr/>
        </p:nvSpPr>
        <p:spPr>
          <a:xfrm>
            <a:off x="7706062" y="1221657"/>
            <a:ext cx="4276781" cy="146058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2"/>
                </a:solidFill>
                <a:latin typeface="Arial" panose="020B0604020202020204" pitchFamily="34" charset="0"/>
                <a:cs typeface="Arial" panose="020B0604020202020204" pitchFamily="34" charset="0"/>
              </a:rPr>
              <a:t>Altered epithelial barrier function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2"/>
                </a:solidFill>
                <a:latin typeface="Arial" panose="020B0604020202020204" pitchFamily="34" charset="0"/>
                <a:cs typeface="Arial" panose="020B0604020202020204" pitchFamily="34" charset="0"/>
              </a:rPr>
              <a:t>ECM and basement membrane reorganization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2"/>
                </a:solidFill>
                <a:latin typeface="Arial" panose="020B0604020202020204" pitchFamily="34" charset="0"/>
                <a:cs typeface="Arial" panose="020B0604020202020204" pitchFamily="34" charset="0"/>
              </a:rPr>
              <a:t>Microbial sensing and inflammatory signalling, which intensified with disease progression </a:t>
            </a:r>
          </a:p>
        </p:txBody>
      </p:sp>
      <p:sp>
        <p:nvSpPr>
          <p:cNvPr id="5" name="Rectangle 4">
            <a:extLst>
              <a:ext uri="{FF2B5EF4-FFF2-40B4-BE49-F238E27FC236}">
                <a16:creationId xmlns:a16="http://schemas.microsoft.com/office/drawing/2014/main" id="{9CCB559D-05C0-428F-486B-622BAF1BC293}"/>
              </a:ext>
            </a:extLst>
          </p:cNvPr>
          <p:cNvSpPr/>
          <p:nvPr/>
        </p:nvSpPr>
        <p:spPr>
          <a:xfrm>
            <a:off x="7706061" y="1095761"/>
            <a:ext cx="4276781" cy="49939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Early PSC characteristics identified</a:t>
            </a:r>
            <a:endParaRPr lang="en-GB" sz="1400" b="1" baseline="30000" dirty="0">
              <a:solidFill>
                <a:schemeClr val="tx2"/>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DFFACFB-8D35-5578-833C-C08B68519304}"/>
              </a:ext>
            </a:extLst>
          </p:cNvPr>
          <p:cNvSpPr/>
          <p:nvPr/>
        </p:nvSpPr>
        <p:spPr>
          <a:xfrm>
            <a:off x="7405815" y="1069142"/>
            <a:ext cx="600493" cy="60049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FF416EAE-8F28-D03C-06B3-E5D99E74B4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05304" y="1203051"/>
            <a:ext cx="351666" cy="351666"/>
          </a:xfrm>
          <a:prstGeom prst="rect">
            <a:avLst/>
          </a:prstGeom>
        </p:spPr>
      </p:pic>
      <p:sp>
        <p:nvSpPr>
          <p:cNvPr id="13" name="Content Placeholder 1">
            <a:extLst>
              <a:ext uri="{FF2B5EF4-FFF2-40B4-BE49-F238E27FC236}">
                <a16:creationId xmlns:a16="http://schemas.microsoft.com/office/drawing/2014/main" id="{843ADA87-E43A-AF72-29AF-BEAD42DCBE98}"/>
              </a:ext>
            </a:extLst>
          </p:cNvPr>
          <p:cNvSpPr txBox="1">
            <a:spLocks/>
          </p:cNvSpPr>
          <p:nvPr/>
        </p:nvSpPr>
        <p:spPr>
          <a:xfrm>
            <a:off x="425753" y="998070"/>
            <a:ext cx="8162481" cy="5291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solidFill>
                  <a:schemeClr val="tx2"/>
                </a:solidFill>
                <a:latin typeface="Arial" panose="020B0604020202020204" pitchFamily="34" charset="0"/>
                <a:cs typeface="Arial" panose="020B0604020202020204" pitchFamily="34" charset="0"/>
              </a:rPr>
              <a:t>From early PSC, BECs showed:</a:t>
            </a:r>
          </a:p>
          <a:p>
            <a:pPr marL="542925" lvl="1" indent="-271463">
              <a:lnSpc>
                <a:spcPct val="100000"/>
              </a:lnSpc>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Disease-associated cell states and transcriptional changes</a:t>
            </a:r>
          </a:p>
          <a:p>
            <a:pPr marL="542925" lvl="1" indent="-271463">
              <a:lnSpc>
                <a:spcPct val="100000"/>
              </a:lnSpc>
              <a:buFont typeface="Engravers MT" panose="02090707080505020304" pitchFamily="18" charset="0"/>
              <a:buChar char="–"/>
              <a:tabLst>
                <a:tab pos="449263" algn="l"/>
              </a:tabLst>
            </a:pPr>
            <a:r>
              <a:rPr lang="en-GB" sz="1600" dirty="0">
                <a:solidFill>
                  <a:srgbClr val="004B87"/>
                </a:solidFill>
                <a:latin typeface="Arial" panose="020B0604020202020204" pitchFamily="34" charset="0"/>
                <a:cs typeface="Arial" panose="020B0604020202020204" pitchFamily="34" charset="0"/>
              </a:rPr>
              <a:t>Reduced progenitor-like populations</a:t>
            </a:r>
          </a:p>
          <a:p>
            <a:pPr marL="542925" lvl="1" indent="-271463">
              <a:lnSpc>
                <a:spcPct val="100000"/>
              </a:lnSpc>
              <a:buFont typeface="Engravers MT" panose="02090707080505020304" pitchFamily="18" charset="0"/>
              <a:buChar char="–"/>
              <a:tabLst>
                <a:tab pos="449263" algn="l"/>
              </a:tabLst>
            </a:pPr>
            <a:r>
              <a:rPr lang="en-GB" sz="1600" dirty="0">
                <a:solidFill>
                  <a:srgbClr val="004B87"/>
                </a:solidFill>
                <a:latin typeface="Arial" panose="020B0604020202020204" pitchFamily="34" charset="0"/>
                <a:cs typeface="Arial" panose="020B0604020202020204" pitchFamily="34" charset="0"/>
              </a:rPr>
              <a:t>Expansion of reactive ductular cells with disease progression</a:t>
            </a:r>
            <a:endParaRPr lang="en-US" sz="1600" dirty="0">
              <a:solidFill>
                <a:srgbClr val="004B87"/>
              </a:solidFill>
              <a:latin typeface="Arial" panose="020B0604020202020204" pitchFamily="34" charset="0"/>
              <a:cs typeface="Arial" panose="020B0604020202020204" pitchFamily="34" charset="0"/>
            </a:endParaRPr>
          </a:p>
        </p:txBody>
      </p:sp>
      <p:pic>
        <p:nvPicPr>
          <p:cNvPr id="10" name="Picture 9">
            <a:hlinkClick r:id="rId4" action="ppaction://hlinksldjump"/>
            <a:extLst>
              <a:ext uri="{FF2B5EF4-FFF2-40B4-BE49-F238E27FC236}">
                <a16:creationId xmlns:a16="http://schemas.microsoft.com/office/drawing/2014/main" id="{26DCCC07-7E11-6486-6289-67E1EF86CD2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13640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FDCB3-433C-3678-A9D1-8BE47B46647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790DC6F-02C6-37C3-F235-450810AE5E1C}"/>
              </a:ext>
            </a:extLst>
          </p:cNvPr>
          <p:cNvSpPr txBox="1">
            <a:spLocks/>
          </p:cNvSpPr>
          <p:nvPr/>
        </p:nvSpPr>
        <p:spPr>
          <a:xfrm>
            <a:off x="6096000" y="2000250"/>
            <a:ext cx="5886824" cy="30170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004B87"/>
                </a:solidFill>
                <a:latin typeface="HelveticaNeueLT Pro 65 Md" panose="020B0604020202020204" pitchFamily="34" charset="0"/>
                <a:ea typeface="+mj-ea"/>
                <a:cs typeface="+mj-cs"/>
              </a:defRPr>
            </a:lvl1pPr>
          </a:lstStyle>
          <a:p>
            <a:pPr algn="r"/>
            <a:r>
              <a:rPr lang="en-US" sz="4900" noProof="0" dirty="0">
                <a:latin typeface="Arial" panose="020B0604020202020204" pitchFamily="34" charset="0"/>
                <a:cs typeface="Arial" panose="020B0604020202020204" pitchFamily="34" charset="0"/>
              </a:rPr>
              <a:t>Cirrhosis and its complications: Experimental and pathophysiology</a:t>
            </a:r>
          </a:p>
        </p:txBody>
      </p:sp>
    </p:spTree>
    <p:extLst>
      <p:ext uri="{BB962C8B-B14F-4D97-AF65-F5344CB8AC3E}">
        <p14:creationId xmlns:p14="http://schemas.microsoft.com/office/powerpoint/2010/main" val="801978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89087"/>
            <a:ext cx="10278034" cy="838947"/>
          </a:xfrm>
        </p:spPr>
        <p:txBody>
          <a:bodyPr>
            <a:normAutofit/>
          </a:bodyPr>
          <a:lstStyle/>
          <a:p>
            <a:r>
              <a:rPr lang="en-NZ" sz="2400" dirty="0">
                <a:latin typeface="Arial" panose="020B0604020202020204" pitchFamily="34" charset="0"/>
                <a:cs typeface="Arial" panose="020B0604020202020204" pitchFamily="34" charset="0"/>
              </a:rPr>
              <a:t>Dysregulated kynurenine metabolism promotes hepatic encephalopathy via neuroinflammation </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7D04925-CC5F-C14A-DCA6-9C7E1F259742}"/>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Matsuda M, et al. EASL Congress 2026; OS-045.   </a:t>
            </a:r>
            <a:endParaRPr lang="en-GB" sz="10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B3D384D3-A04D-D8A4-D10E-6CE7D1892B67}"/>
              </a:ext>
            </a:extLst>
          </p:cNvPr>
          <p:cNvSpPr txBox="1">
            <a:spLocks/>
          </p:cNvSpPr>
          <p:nvPr/>
        </p:nvSpPr>
        <p:spPr>
          <a:xfrm>
            <a:off x="572893" y="998071"/>
            <a:ext cx="3748030"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BACKGROUND &amp; AIMS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Liver diseases dysregulate metabolites that are potentially neurotoxic and cause neurologic complications, including HE</a:t>
            </a:r>
          </a:p>
          <a:p>
            <a:pPr>
              <a:lnSpc>
                <a:spcPct val="100000"/>
              </a:lnSpc>
            </a:pPr>
            <a:r>
              <a:rPr lang="en-US" sz="1600" dirty="0">
                <a:latin typeface="Arial" panose="020B0604020202020204" pitchFamily="34" charset="0"/>
                <a:cs typeface="Arial" panose="020B0604020202020204" pitchFamily="34" charset="0"/>
              </a:rPr>
              <a:t>Hyperammonemia has been used as a biomarker of HE</a:t>
            </a:r>
          </a:p>
          <a:p>
            <a:pPr marL="542925" indent="-271463">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Currently available treatments targeting hyperammonemia are not always effective</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identify novel metabolites responsible for the development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 HE </a:t>
            </a:r>
          </a:p>
        </p:txBody>
      </p:sp>
      <p:cxnSp>
        <p:nvCxnSpPr>
          <p:cNvPr id="6" name="Straight Connector 5">
            <a:extLst>
              <a:ext uri="{FF2B5EF4-FFF2-40B4-BE49-F238E27FC236}">
                <a16:creationId xmlns:a16="http://schemas.microsoft.com/office/drawing/2014/main" id="{BB7D4A19-1151-8A4C-D1E1-3A90ED187301}"/>
              </a:ext>
            </a:extLst>
          </p:cNvPr>
          <p:cNvCxnSpPr>
            <a:cxnSpLocks/>
          </p:cNvCxnSpPr>
          <p:nvPr/>
        </p:nvCxnSpPr>
        <p:spPr>
          <a:xfrm>
            <a:off x="4417894" y="1461750"/>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DB516116-0743-728D-9702-A887DC2A53A5}"/>
              </a:ext>
            </a:extLst>
          </p:cNvPr>
          <p:cNvSpPr txBox="1">
            <a:spLocks/>
          </p:cNvSpPr>
          <p:nvPr/>
        </p:nvSpPr>
        <p:spPr>
          <a:xfrm>
            <a:off x="4586907"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9C1E7"/>
                </a:highlight>
                <a:latin typeface="Arial" panose="020B0604020202020204" pitchFamily="34" charset="0"/>
                <a:cs typeface="Arial" panose="020B0604020202020204" pitchFamily="34" charset="0"/>
              </a:rPr>
              <a:t>METHODS</a:t>
            </a:r>
          </a:p>
        </p:txBody>
      </p:sp>
      <p:sp>
        <p:nvSpPr>
          <p:cNvPr id="27" name="Rectangle 26">
            <a:extLst>
              <a:ext uri="{FF2B5EF4-FFF2-40B4-BE49-F238E27FC236}">
                <a16:creationId xmlns:a16="http://schemas.microsoft.com/office/drawing/2014/main" id="{818D492F-6C9D-D4A8-5F0E-098C4417442C}"/>
              </a:ext>
            </a:extLst>
          </p:cNvPr>
          <p:cNvSpPr/>
          <p:nvPr/>
        </p:nvSpPr>
        <p:spPr>
          <a:xfrm>
            <a:off x="5466742" y="1712979"/>
            <a:ext cx="1862733" cy="427464"/>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bg1"/>
                </a:solidFill>
                <a:latin typeface="Arial" panose="020B0604020202020204" pitchFamily="34" charset="0"/>
                <a:cs typeface="Arial" panose="020B0604020202020204" pitchFamily="34" charset="0"/>
              </a:rPr>
              <a:t>C57BL/6 </a:t>
            </a:r>
          </a:p>
        </p:txBody>
      </p:sp>
      <p:sp>
        <p:nvSpPr>
          <p:cNvPr id="29" name="Rectangle 28">
            <a:extLst>
              <a:ext uri="{FF2B5EF4-FFF2-40B4-BE49-F238E27FC236}">
                <a16:creationId xmlns:a16="http://schemas.microsoft.com/office/drawing/2014/main" id="{7273A868-C918-CF77-A22B-30BE87867635}"/>
              </a:ext>
            </a:extLst>
          </p:cNvPr>
          <p:cNvSpPr/>
          <p:nvPr/>
        </p:nvSpPr>
        <p:spPr>
          <a:xfrm>
            <a:off x="4914023" y="2666771"/>
            <a:ext cx="2922459" cy="7734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lang="en-US" sz="1300" dirty="0">
              <a:solidFill>
                <a:schemeClr val="tx2"/>
              </a:solidFill>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Bile duct ligation </a:t>
            </a:r>
          </a:p>
        </p:txBody>
      </p:sp>
      <p:sp>
        <p:nvSpPr>
          <p:cNvPr id="30" name="Rectangle 29">
            <a:extLst>
              <a:ext uri="{FF2B5EF4-FFF2-40B4-BE49-F238E27FC236}">
                <a16:creationId xmlns:a16="http://schemas.microsoft.com/office/drawing/2014/main" id="{0A8D7205-F0CE-DE9D-A7D0-0E84080192C1}"/>
              </a:ext>
            </a:extLst>
          </p:cNvPr>
          <p:cNvSpPr/>
          <p:nvPr/>
        </p:nvSpPr>
        <p:spPr>
          <a:xfrm>
            <a:off x="5432094" y="2492538"/>
            <a:ext cx="1862733" cy="34309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HE model</a:t>
            </a:r>
          </a:p>
        </p:txBody>
      </p:sp>
      <p:sp>
        <p:nvSpPr>
          <p:cNvPr id="31" name="Oval 30">
            <a:extLst>
              <a:ext uri="{FF2B5EF4-FFF2-40B4-BE49-F238E27FC236}">
                <a16:creationId xmlns:a16="http://schemas.microsoft.com/office/drawing/2014/main" id="{1393C22C-B5C6-112D-797A-1649133853CC}"/>
              </a:ext>
            </a:extLst>
          </p:cNvPr>
          <p:cNvSpPr/>
          <p:nvPr/>
        </p:nvSpPr>
        <p:spPr>
          <a:xfrm>
            <a:off x="5266016" y="1553509"/>
            <a:ext cx="718921" cy="71892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32" name="Graphic 31">
            <a:extLst>
              <a:ext uri="{FF2B5EF4-FFF2-40B4-BE49-F238E27FC236}">
                <a16:creationId xmlns:a16="http://schemas.microsoft.com/office/drawing/2014/main" id="{E43811EE-3623-C74A-9CEA-42D8A631BB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59644" y="1643929"/>
            <a:ext cx="516045" cy="516045"/>
          </a:xfrm>
          <a:prstGeom prst="rect">
            <a:avLst/>
          </a:prstGeom>
        </p:spPr>
      </p:pic>
      <p:sp>
        <p:nvSpPr>
          <p:cNvPr id="33" name="Oval 32">
            <a:extLst>
              <a:ext uri="{FF2B5EF4-FFF2-40B4-BE49-F238E27FC236}">
                <a16:creationId xmlns:a16="http://schemas.microsoft.com/office/drawing/2014/main" id="{6B1E959E-E0FE-CB7F-BAAF-6111D4A67E8F}"/>
              </a:ext>
            </a:extLst>
          </p:cNvPr>
          <p:cNvSpPr/>
          <p:nvPr/>
        </p:nvSpPr>
        <p:spPr>
          <a:xfrm>
            <a:off x="5223158" y="2338790"/>
            <a:ext cx="629806" cy="629806"/>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0321F9D-30EF-2B81-F4F3-3D5BA7611E26}"/>
              </a:ext>
            </a:extLst>
          </p:cNvPr>
          <p:cNvSpPr/>
          <p:nvPr/>
        </p:nvSpPr>
        <p:spPr>
          <a:xfrm>
            <a:off x="4700867" y="3800362"/>
            <a:ext cx="1550864" cy="504616"/>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GB" sz="1400" b="1" dirty="0">
                <a:solidFill>
                  <a:schemeClr val="tx2"/>
                </a:solidFill>
                <a:latin typeface="Arial" panose="020B0604020202020204" pitchFamily="34" charset="0"/>
                <a:cs typeface="Arial" panose="020B0604020202020204" pitchFamily="34" charset="0"/>
              </a:rPr>
              <a:t>Cellular dynamics</a:t>
            </a:r>
          </a:p>
          <a:p>
            <a:pPr lvl="0" algn="ctr">
              <a:defRPr/>
            </a:pPr>
            <a:r>
              <a:rPr lang="en-GB" sz="1400" dirty="0">
                <a:solidFill>
                  <a:schemeClr val="tx2"/>
                </a:solidFill>
                <a:latin typeface="Arial" panose="020B0604020202020204" pitchFamily="34" charset="0"/>
                <a:cs typeface="Arial" panose="020B0604020202020204" pitchFamily="34" charset="0"/>
              </a:rPr>
              <a:t>(brain) </a:t>
            </a:r>
            <a:endParaRPr lang="en-GB" sz="1400" baseline="30000" dirty="0">
              <a:solidFill>
                <a:schemeClr val="tx2"/>
              </a:solidFill>
              <a:latin typeface="Arial" panose="020B0604020202020204" pitchFamily="34" charset="0"/>
              <a:cs typeface="Arial" panose="020B0604020202020204" pitchFamily="34" charset="0"/>
            </a:endParaRPr>
          </a:p>
        </p:txBody>
      </p:sp>
      <p:cxnSp>
        <p:nvCxnSpPr>
          <p:cNvPr id="63" name="Straight Arrow Connector 62">
            <a:extLst>
              <a:ext uri="{FF2B5EF4-FFF2-40B4-BE49-F238E27FC236}">
                <a16:creationId xmlns:a16="http://schemas.microsoft.com/office/drawing/2014/main" id="{E3245805-E3E3-2B21-1D75-DA64BDFB058C}"/>
              </a:ext>
            </a:extLst>
          </p:cNvPr>
          <p:cNvCxnSpPr>
            <a:cxnSpLocks/>
          </p:cNvCxnSpPr>
          <p:nvPr/>
        </p:nvCxnSpPr>
        <p:spPr>
          <a:xfrm flipH="1">
            <a:off x="6509616" y="2140443"/>
            <a:ext cx="0" cy="35209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659D84B-C0BA-03D7-A15D-81F5ED074F42}"/>
              </a:ext>
            </a:extLst>
          </p:cNvPr>
          <p:cNvCxnSpPr>
            <a:cxnSpLocks/>
            <a:stCxn id="45" idx="2"/>
            <a:endCxn id="83" idx="0"/>
          </p:cNvCxnSpPr>
          <p:nvPr/>
        </p:nvCxnSpPr>
        <p:spPr>
          <a:xfrm>
            <a:off x="5476299" y="4304978"/>
            <a:ext cx="9959" cy="165900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D8121A89-A8F4-D95E-22FD-46E805635E1B}"/>
              </a:ext>
            </a:extLst>
          </p:cNvPr>
          <p:cNvSpPr/>
          <p:nvPr/>
        </p:nvSpPr>
        <p:spPr>
          <a:xfrm>
            <a:off x="4703203" y="5963982"/>
            <a:ext cx="1566110" cy="50033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Spatial transcriptomics </a:t>
            </a:r>
          </a:p>
        </p:txBody>
      </p:sp>
      <p:sp>
        <p:nvSpPr>
          <p:cNvPr id="81" name="Rectangle 80">
            <a:extLst>
              <a:ext uri="{FF2B5EF4-FFF2-40B4-BE49-F238E27FC236}">
                <a16:creationId xmlns:a16="http://schemas.microsoft.com/office/drawing/2014/main" id="{9B8A97C9-D2F3-DB6B-D17B-8BC5BAC4178B}"/>
              </a:ext>
            </a:extLst>
          </p:cNvPr>
          <p:cNvSpPr/>
          <p:nvPr/>
        </p:nvSpPr>
        <p:spPr>
          <a:xfrm>
            <a:off x="4703203" y="5208592"/>
            <a:ext cx="1566110" cy="53126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scRNA-seq</a:t>
            </a:r>
          </a:p>
        </p:txBody>
      </p:sp>
      <p:pic>
        <p:nvPicPr>
          <p:cNvPr id="12" name="Graphic 11">
            <a:extLst>
              <a:ext uri="{FF2B5EF4-FFF2-40B4-BE49-F238E27FC236}">
                <a16:creationId xmlns:a16="http://schemas.microsoft.com/office/drawing/2014/main" id="{BB82BC7C-0CE1-6327-07FB-EC38577D10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06625" y="2414151"/>
            <a:ext cx="439891" cy="439891"/>
          </a:xfrm>
          <a:prstGeom prst="rect">
            <a:avLst/>
          </a:prstGeom>
        </p:spPr>
      </p:pic>
      <p:cxnSp>
        <p:nvCxnSpPr>
          <p:cNvPr id="21" name="Connector: Elbow 20">
            <a:extLst>
              <a:ext uri="{FF2B5EF4-FFF2-40B4-BE49-F238E27FC236}">
                <a16:creationId xmlns:a16="http://schemas.microsoft.com/office/drawing/2014/main" id="{C5753791-A6D7-845F-51FC-D7BC6EF0D697}"/>
              </a:ext>
            </a:extLst>
          </p:cNvPr>
          <p:cNvCxnSpPr>
            <a:cxnSpLocks/>
            <a:stCxn id="29" idx="2"/>
            <a:endCxn id="45" idx="0"/>
          </p:cNvCxnSpPr>
          <p:nvPr/>
        </p:nvCxnSpPr>
        <p:spPr>
          <a:xfrm rot="5400000">
            <a:off x="5745685" y="3170794"/>
            <a:ext cx="360182" cy="89895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F763FDF5-9C21-A81A-7ED3-1D48D8C94D4F}"/>
              </a:ext>
            </a:extLst>
          </p:cNvPr>
          <p:cNvCxnSpPr>
            <a:cxnSpLocks/>
            <a:stCxn id="29" idx="2"/>
            <a:endCxn id="64" idx="0"/>
          </p:cNvCxnSpPr>
          <p:nvPr/>
        </p:nvCxnSpPr>
        <p:spPr>
          <a:xfrm rot="16200000" flipH="1">
            <a:off x="6649050" y="3166383"/>
            <a:ext cx="360182" cy="907776"/>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987F609-E90C-0BE5-24E5-C7A6BD751BB3}"/>
              </a:ext>
            </a:extLst>
          </p:cNvPr>
          <p:cNvSpPr/>
          <p:nvPr/>
        </p:nvSpPr>
        <p:spPr>
          <a:xfrm>
            <a:off x="4703203" y="4490869"/>
            <a:ext cx="1566110" cy="53126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Bulk RNA-seq</a:t>
            </a:r>
          </a:p>
        </p:txBody>
      </p:sp>
      <p:sp>
        <p:nvSpPr>
          <p:cNvPr id="64" name="Rectangle 63">
            <a:extLst>
              <a:ext uri="{FF2B5EF4-FFF2-40B4-BE49-F238E27FC236}">
                <a16:creationId xmlns:a16="http://schemas.microsoft.com/office/drawing/2014/main" id="{CFB5793B-DC41-06CB-274B-8806166338CE}"/>
              </a:ext>
            </a:extLst>
          </p:cNvPr>
          <p:cNvSpPr/>
          <p:nvPr/>
        </p:nvSpPr>
        <p:spPr>
          <a:xfrm>
            <a:off x="6439513" y="3800362"/>
            <a:ext cx="1687032" cy="50762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GB" sz="1400" b="1" dirty="0">
                <a:solidFill>
                  <a:schemeClr val="tx2"/>
                </a:solidFill>
                <a:latin typeface="Arial" panose="020B0604020202020204" pitchFamily="34" charset="0"/>
                <a:cs typeface="Arial" panose="020B0604020202020204" pitchFamily="34" charset="0"/>
              </a:rPr>
              <a:t>Metabolic profiling</a:t>
            </a:r>
          </a:p>
          <a:p>
            <a:pPr algn="ctr">
              <a:defRPr/>
            </a:pPr>
            <a:r>
              <a:rPr lang="en-GB" sz="1400" dirty="0">
                <a:solidFill>
                  <a:schemeClr val="tx2"/>
                </a:solidFill>
                <a:latin typeface="Arial" panose="020B0604020202020204" pitchFamily="34" charset="0"/>
                <a:cs typeface="Arial" panose="020B0604020202020204" pitchFamily="34" charset="0"/>
              </a:rPr>
              <a:t>(brain, liver, blood) </a:t>
            </a:r>
            <a:r>
              <a:rPr lang="en-GB" sz="1400" b="1" dirty="0">
                <a:solidFill>
                  <a:schemeClr val="tx2"/>
                </a:solidFill>
                <a:latin typeface="Arial" panose="020B0604020202020204" pitchFamily="34" charset="0"/>
                <a:cs typeface="Arial" panose="020B0604020202020204" pitchFamily="34" charset="0"/>
              </a:rPr>
              <a:t> </a:t>
            </a:r>
            <a:endParaRPr lang="en-GB" sz="1400" b="1" baseline="30000" dirty="0">
              <a:solidFill>
                <a:schemeClr val="tx2"/>
              </a:solidFill>
              <a:latin typeface="Arial" panose="020B0604020202020204" pitchFamily="34" charset="0"/>
              <a:cs typeface="Arial" panose="020B0604020202020204" pitchFamily="34" charset="0"/>
            </a:endParaRPr>
          </a:p>
        </p:txBody>
      </p:sp>
      <p:cxnSp>
        <p:nvCxnSpPr>
          <p:cNvPr id="66" name="Straight Arrow Connector 65">
            <a:extLst>
              <a:ext uri="{FF2B5EF4-FFF2-40B4-BE49-F238E27FC236}">
                <a16:creationId xmlns:a16="http://schemas.microsoft.com/office/drawing/2014/main" id="{678880F4-34A2-9070-F398-87BF4438A986}"/>
              </a:ext>
            </a:extLst>
          </p:cNvPr>
          <p:cNvCxnSpPr>
            <a:cxnSpLocks/>
            <a:stCxn id="64" idx="2"/>
            <a:endCxn id="69" idx="0"/>
          </p:cNvCxnSpPr>
          <p:nvPr/>
        </p:nvCxnSpPr>
        <p:spPr>
          <a:xfrm flipH="1">
            <a:off x="7283028" y="4307984"/>
            <a:ext cx="1" cy="16737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373DFA2-CF15-EAF4-069A-766FB63E459A}"/>
              </a:ext>
            </a:extLst>
          </p:cNvPr>
          <p:cNvSpPr/>
          <p:nvPr/>
        </p:nvSpPr>
        <p:spPr>
          <a:xfrm>
            <a:off x="6439512" y="4475355"/>
            <a:ext cx="1687032" cy="54678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LC-MS-based metabolomics</a:t>
            </a:r>
          </a:p>
        </p:txBody>
      </p:sp>
      <p:sp>
        <p:nvSpPr>
          <p:cNvPr id="9" name="Rectangle 8">
            <a:extLst>
              <a:ext uri="{FF2B5EF4-FFF2-40B4-BE49-F238E27FC236}">
                <a16:creationId xmlns:a16="http://schemas.microsoft.com/office/drawing/2014/main" id="{AAA64B18-8151-4952-6E8F-DAA1B547149D}"/>
              </a:ext>
            </a:extLst>
          </p:cNvPr>
          <p:cNvSpPr/>
          <p:nvPr/>
        </p:nvSpPr>
        <p:spPr>
          <a:xfrm>
            <a:off x="8629715" y="1696390"/>
            <a:ext cx="1969207" cy="427464"/>
          </a:xfrm>
          <a:prstGeom prst="rect">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bg1"/>
                </a:solidFill>
                <a:latin typeface="Arial" panose="020B0604020202020204" pitchFamily="34" charset="0"/>
                <a:cs typeface="Arial" panose="020B0604020202020204" pitchFamily="34" charset="0"/>
              </a:rPr>
              <a:t>Patients with LD</a:t>
            </a:r>
          </a:p>
        </p:txBody>
      </p:sp>
      <p:sp>
        <p:nvSpPr>
          <p:cNvPr id="10" name="Oval 9">
            <a:extLst>
              <a:ext uri="{FF2B5EF4-FFF2-40B4-BE49-F238E27FC236}">
                <a16:creationId xmlns:a16="http://schemas.microsoft.com/office/drawing/2014/main" id="{AE0DD06E-CA82-29C2-193B-59593BBF1162}"/>
              </a:ext>
            </a:extLst>
          </p:cNvPr>
          <p:cNvSpPr/>
          <p:nvPr/>
        </p:nvSpPr>
        <p:spPr>
          <a:xfrm>
            <a:off x="8295792" y="1536920"/>
            <a:ext cx="718921" cy="718921"/>
          </a:xfrm>
          <a:prstGeom prst="ellips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63C42E22-F724-E07D-B528-185CD635E9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0253" y="1588249"/>
            <a:ext cx="538855" cy="538855"/>
          </a:xfrm>
          <a:prstGeom prst="rect">
            <a:avLst/>
          </a:prstGeom>
        </p:spPr>
      </p:pic>
      <p:cxnSp>
        <p:nvCxnSpPr>
          <p:cNvPr id="16" name="Straight Arrow Connector 15">
            <a:extLst>
              <a:ext uri="{FF2B5EF4-FFF2-40B4-BE49-F238E27FC236}">
                <a16:creationId xmlns:a16="http://schemas.microsoft.com/office/drawing/2014/main" id="{550BE7D6-68CE-4A29-22F9-01F5EB693F37}"/>
              </a:ext>
            </a:extLst>
          </p:cNvPr>
          <p:cNvCxnSpPr>
            <a:cxnSpLocks/>
            <a:stCxn id="9" idx="2"/>
            <a:endCxn id="18" idx="0"/>
          </p:cNvCxnSpPr>
          <p:nvPr/>
        </p:nvCxnSpPr>
        <p:spPr>
          <a:xfrm flipH="1">
            <a:off x="9612688" y="2123854"/>
            <a:ext cx="1631" cy="342149"/>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92D7AFB-94B3-7762-AFB8-C5DF341FCC8C}"/>
              </a:ext>
            </a:extLst>
          </p:cNvPr>
          <p:cNvSpPr/>
          <p:nvPr/>
        </p:nvSpPr>
        <p:spPr>
          <a:xfrm>
            <a:off x="8218872" y="2660871"/>
            <a:ext cx="2593015" cy="773409"/>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3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Serum metabolites (including kynurenine) in the liver</a:t>
            </a:r>
          </a:p>
        </p:txBody>
      </p:sp>
      <p:sp>
        <p:nvSpPr>
          <p:cNvPr id="18" name="Rectangle 17">
            <a:extLst>
              <a:ext uri="{FF2B5EF4-FFF2-40B4-BE49-F238E27FC236}">
                <a16:creationId xmlns:a16="http://schemas.microsoft.com/office/drawing/2014/main" id="{3BA9A7B9-C424-0878-0145-C19587D7CC03}"/>
              </a:ext>
            </a:extLst>
          </p:cNvPr>
          <p:cNvSpPr/>
          <p:nvPr/>
        </p:nvSpPr>
        <p:spPr>
          <a:xfrm>
            <a:off x="8628084" y="2466003"/>
            <a:ext cx="1969207" cy="343092"/>
          </a:xfrm>
          <a:prstGeom prst="rect">
            <a:avLst/>
          </a:prstGeom>
          <a:solidFill>
            <a:schemeClr val="bg2"/>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Measurements</a:t>
            </a:r>
          </a:p>
        </p:txBody>
      </p:sp>
      <p:sp>
        <p:nvSpPr>
          <p:cNvPr id="19" name="Oval 18">
            <a:extLst>
              <a:ext uri="{FF2B5EF4-FFF2-40B4-BE49-F238E27FC236}">
                <a16:creationId xmlns:a16="http://schemas.microsoft.com/office/drawing/2014/main" id="{7390E8C3-324B-FDD9-2D69-0242C84E60BA}"/>
              </a:ext>
            </a:extLst>
          </p:cNvPr>
          <p:cNvSpPr/>
          <p:nvPr/>
        </p:nvSpPr>
        <p:spPr>
          <a:xfrm>
            <a:off x="8340392" y="2312255"/>
            <a:ext cx="629806" cy="629806"/>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35" name="Graphic 34">
            <a:extLst>
              <a:ext uri="{FF2B5EF4-FFF2-40B4-BE49-F238E27FC236}">
                <a16:creationId xmlns:a16="http://schemas.microsoft.com/office/drawing/2014/main" id="{404F8B02-0180-2C60-415A-A783227EB03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43695" y="2340379"/>
            <a:ext cx="568325" cy="568325"/>
          </a:xfrm>
          <a:prstGeom prst="rect">
            <a:avLst/>
          </a:prstGeom>
        </p:spPr>
      </p:pic>
      <p:sp>
        <p:nvSpPr>
          <p:cNvPr id="85" name="Rectangle 84">
            <a:extLst>
              <a:ext uri="{FF2B5EF4-FFF2-40B4-BE49-F238E27FC236}">
                <a16:creationId xmlns:a16="http://schemas.microsoft.com/office/drawing/2014/main" id="{285E30E6-B87B-6863-9670-8F26B3D9DAB2}"/>
              </a:ext>
            </a:extLst>
          </p:cNvPr>
          <p:cNvSpPr/>
          <p:nvPr/>
        </p:nvSpPr>
        <p:spPr>
          <a:xfrm>
            <a:off x="8295793" y="3800362"/>
            <a:ext cx="1687032" cy="50762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GB" sz="1400" b="1" dirty="0">
                <a:solidFill>
                  <a:schemeClr val="tx2"/>
                </a:solidFill>
                <a:latin typeface="Arial" panose="020B0604020202020204" pitchFamily="34" charset="0"/>
                <a:cs typeface="Arial" panose="020B0604020202020204" pitchFamily="34" charset="0"/>
              </a:rPr>
              <a:t>Microglia isolation</a:t>
            </a:r>
          </a:p>
          <a:p>
            <a:pPr lvl="0" algn="ctr">
              <a:defRPr/>
            </a:pPr>
            <a:r>
              <a:rPr lang="en-GB" sz="1400" dirty="0">
                <a:solidFill>
                  <a:schemeClr val="tx2"/>
                </a:solidFill>
                <a:latin typeface="Arial" panose="020B0604020202020204" pitchFamily="34" charset="0"/>
                <a:cs typeface="Arial" panose="020B0604020202020204" pitchFamily="34" charset="0"/>
              </a:rPr>
              <a:t>(brain)</a:t>
            </a:r>
          </a:p>
        </p:txBody>
      </p:sp>
      <p:cxnSp>
        <p:nvCxnSpPr>
          <p:cNvPr id="86" name="Straight Arrow Connector 85">
            <a:extLst>
              <a:ext uri="{FF2B5EF4-FFF2-40B4-BE49-F238E27FC236}">
                <a16:creationId xmlns:a16="http://schemas.microsoft.com/office/drawing/2014/main" id="{AFF49B10-E8A2-4D04-E76C-EB1C27AC4E35}"/>
              </a:ext>
            </a:extLst>
          </p:cNvPr>
          <p:cNvCxnSpPr>
            <a:cxnSpLocks/>
            <a:stCxn id="85" idx="2"/>
            <a:endCxn id="87" idx="0"/>
          </p:cNvCxnSpPr>
          <p:nvPr/>
        </p:nvCxnSpPr>
        <p:spPr>
          <a:xfrm flipH="1">
            <a:off x="9139308" y="4307984"/>
            <a:ext cx="1" cy="16737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61B26AC8-E4AE-5F74-7973-DDDABC7D12BF}"/>
              </a:ext>
            </a:extLst>
          </p:cNvPr>
          <p:cNvSpPr/>
          <p:nvPr/>
        </p:nvSpPr>
        <p:spPr>
          <a:xfrm>
            <a:off x="8295792" y="4475355"/>
            <a:ext cx="1687032" cy="53126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Kynurenine treatment</a:t>
            </a:r>
          </a:p>
        </p:txBody>
      </p:sp>
      <p:cxnSp>
        <p:nvCxnSpPr>
          <p:cNvPr id="101" name="Connector: Elbow 100">
            <a:extLst>
              <a:ext uri="{FF2B5EF4-FFF2-40B4-BE49-F238E27FC236}">
                <a16:creationId xmlns:a16="http://schemas.microsoft.com/office/drawing/2014/main" id="{4F790F2F-E34B-A699-D676-41219103D2CD}"/>
              </a:ext>
            </a:extLst>
          </p:cNvPr>
          <p:cNvCxnSpPr>
            <a:cxnSpLocks/>
            <a:stCxn id="29" idx="2"/>
            <a:endCxn id="85" idx="0"/>
          </p:cNvCxnSpPr>
          <p:nvPr/>
        </p:nvCxnSpPr>
        <p:spPr>
          <a:xfrm rot="16200000" flipH="1">
            <a:off x="7577190" y="2238243"/>
            <a:ext cx="360182" cy="2764056"/>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8146B81-BFE4-EC3A-C563-CCF034FA8B8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53782" y="5185048"/>
            <a:ext cx="601283" cy="601283"/>
          </a:xfrm>
          <a:prstGeom prst="rect">
            <a:avLst/>
          </a:prstGeom>
        </p:spPr>
      </p:pic>
      <p:pic>
        <p:nvPicPr>
          <p:cNvPr id="51" name="Graphic 50">
            <a:extLst>
              <a:ext uri="{FF2B5EF4-FFF2-40B4-BE49-F238E27FC236}">
                <a16:creationId xmlns:a16="http://schemas.microsoft.com/office/drawing/2014/main" id="{4FF9757D-CDF4-DD40-FAA0-016801C4EF6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920332" y="5837520"/>
            <a:ext cx="629806" cy="629806"/>
          </a:xfrm>
          <a:prstGeom prst="rect">
            <a:avLst/>
          </a:prstGeom>
        </p:spPr>
      </p:pic>
      <p:sp>
        <p:nvSpPr>
          <p:cNvPr id="52" name="Oval 51">
            <a:extLst>
              <a:ext uri="{FF2B5EF4-FFF2-40B4-BE49-F238E27FC236}">
                <a16:creationId xmlns:a16="http://schemas.microsoft.com/office/drawing/2014/main" id="{5A884997-64C5-017A-CA3B-A3175E156FA2}"/>
              </a:ext>
            </a:extLst>
          </p:cNvPr>
          <p:cNvSpPr>
            <a:spLocks noChangeAspect="1"/>
          </p:cNvSpPr>
          <p:nvPr/>
        </p:nvSpPr>
        <p:spPr>
          <a:xfrm>
            <a:off x="7263292" y="5372871"/>
            <a:ext cx="104162" cy="104162"/>
          </a:xfrm>
          <a:prstGeom prst="ellipse">
            <a:avLst/>
          </a:prstGeom>
          <a:noFill/>
          <a:ln w="19050">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2C84DA10-DED7-0C04-4DE8-4F2BD724CC75}"/>
              </a:ext>
            </a:extLst>
          </p:cNvPr>
          <p:cNvCxnSpPr>
            <a:cxnSpLocks/>
            <a:stCxn id="52" idx="6"/>
            <a:endCxn id="119" idx="1"/>
          </p:cNvCxnSpPr>
          <p:nvPr/>
        </p:nvCxnSpPr>
        <p:spPr>
          <a:xfrm>
            <a:off x="7367454" y="5424952"/>
            <a:ext cx="941192" cy="216364"/>
          </a:xfrm>
          <a:prstGeom prst="line">
            <a:avLst/>
          </a:prstGeom>
          <a:ln w="19050">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AAB2AC30-FEDA-9CF6-37BF-15F0A8CAE266}"/>
              </a:ext>
            </a:extLst>
          </p:cNvPr>
          <p:cNvSpPr>
            <a:spLocks noChangeAspect="1"/>
          </p:cNvSpPr>
          <p:nvPr/>
        </p:nvSpPr>
        <p:spPr>
          <a:xfrm>
            <a:off x="7178867" y="6286068"/>
            <a:ext cx="104162" cy="104162"/>
          </a:xfrm>
          <a:prstGeom prst="ellipse">
            <a:avLst/>
          </a:prstGeom>
          <a:noFill/>
          <a:ln w="1905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70EE7F78-3886-8A05-B93C-1E02EE22A459}"/>
              </a:ext>
            </a:extLst>
          </p:cNvPr>
          <p:cNvCxnSpPr>
            <a:cxnSpLocks/>
            <a:stCxn id="55" idx="6"/>
            <a:endCxn id="119" idx="3"/>
          </p:cNvCxnSpPr>
          <p:nvPr/>
        </p:nvCxnSpPr>
        <p:spPr>
          <a:xfrm flipV="1">
            <a:off x="7283029" y="6086656"/>
            <a:ext cx="1025617" cy="25149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18" name="Rectangle 117">
            <a:extLst>
              <a:ext uri="{FF2B5EF4-FFF2-40B4-BE49-F238E27FC236}">
                <a16:creationId xmlns:a16="http://schemas.microsoft.com/office/drawing/2014/main" id="{AFE13D4A-C153-9C02-ED85-681EBAAB03C5}"/>
              </a:ext>
            </a:extLst>
          </p:cNvPr>
          <p:cNvSpPr/>
          <p:nvPr/>
        </p:nvSpPr>
        <p:spPr>
          <a:xfrm>
            <a:off x="8448188" y="5646833"/>
            <a:ext cx="2606240" cy="4343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lvl="0" indent="-180000" algn="ctr">
              <a:defRPr/>
            </a:pPr>
            <a:r>
              <a:rPr lang="en-GB" sz="1400" b="1" dirty="0">
                <a:solidFill>
                  <a:schemeClr val="tx2"/>
                </a:solidFill>
                <a:latin typeface="Arial" panose="020B0604020202020204" pitchFamily="34" charset="0"/>
                <a:cs typeface="Arial" panose="020B0604020202020204" pitchFamily="34" charset="0"/>
              </a:rPr>
              <a:t>IDO inhibition via 1-MT </a:t>
            </a:r>
          </a:p>
        </p:txBody>
      </p:sp>
      <p:sp>
        <p:nvSpPr>
          <p:cNvPr id="119" name="Oval 118">
            <a:extLst>
              <a:ext uri="{FF2B5EF4-FFF2-40B4-BE49-F238E27FC236}">
                <a16:creationId xmlns:a16="http://schemas.microsoft.com/office/drawing/2014/main" id="{4D7530B4-8F91-722E-4E74-CF94AD45E5A1}"/>
              </a:ext>
            </a:extLst>
          </p:cNvPr>
          <p:cNvSpPr/>
          <p:nvPr/>
        </p:nvSpPr>
        <p:spPr>
          <a:xfrm>
            <a:off x="8216413" y="5549083"/>
            <a:ext cx="629806" cy="629806"/>
          </a:xfrm>
          <a:prstGeom prst="ellipse">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pic>
        <p:nvPicPr>
          <p:cNvPr id="115" name="Graphic 114">
            <a:extLst>
              <a:ext uri="{FF2B5EF4-FFF2-40B4-BE49-F238E27FC236}">
                <a16:creationId xmlns:a16="http://schemas.microsoft.com/office/drawing/2014/main" id="{A1BAC5D9-3673-23D5-6654-956CFE4B48C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324247" y="5622907"/>
            <a:ext cx="455521" cy="455521"/>
          </a:xfrm>
          <a:prstGeom prst="rect">
            <a:avLst/>
          </a:prstGeom>
        </p:spPr>
      </p:pic>
      <p:sp>
        <p:nvSpPr>
          <p:cNvPr id="70" name="TextBox 69">
            <a:extLst>
              <a:ext uri="{FF2B5EF4-FFF2-40B4-BE49-F238E27FC236}">
                <a16:creationId xmlns:a16="http://schemas.microsoft.com/office/drawing/2014/main" id="{0D083294-1A12-259F-A883-E9BA706904FF}"/>
              </a:ext>
            </a:extLst>
          </p:cNvPr>
          <p:cNvSpPr txBox="1"/>
          <p:nvPr/>
        </p:nvSpPr>
        <p:spPr>
          <a:xfrm>
            <a:off x="7859097" y="5121025"/>
            <a:ext cx="1726442" cy="461665"/>
          </a:xfrm>
          <a:prstGeom prst="rect">
            <a:avLst/>
          </a:prstGeom>
          <a:noFill/>
        </p:spPr>
        <p:txBody>
          <a:bodyPr wrap="square" rtlCol="0">
            <a:spAutoFit/>
          </a:bodyPr>
          <a:lstStyle/>
          <a:p>
            <a:r>
              <a:rPr lang="en-US" sz="1200" i="1" dirty="0">
                <a:solidFill>
                  <a:schemeClr val="accent1"/>
                </a:solidFill>
                <a:latin typeface="Arial" panose="020B0604020202020204" pitchFamily="34" charset="0"/>
                <a:cs typeface="Arial" panose="020B0604020202020204" pitchFamily="34" charset="0"/>
              </a:rPr>
              <a:t>In mice and samples isolates from WT mice </a:t>
            </a:r>
            <a:endParaRPr lang="en-NZ" sz="1200" i="1" dirty="0">
              <a:solidFill>
                <a:schemeClr val="accent1"/>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4964E9FA-8395-117F-EA8F-E7EFE4AA97E0}"/>
              </a:ext>
            </a:extLst>
          </p:cNvPr>
          <p:cNvSpPr txBox="1"/>
          <p:nvPr/>
        </p:nvSpPr>
        <p:spPr>
          <a:xfrm>
            <a:off x="7662958" y="6221084"/>
            <a:ext cx="2016769" cy="276999"/>
          </a:xfrm>
          <a:prstGeom prst="rect">
            <a:avLst/>
          </a:prstGeom>
          <a:noFill/>
        </p:spPr>
        <p:txBody>
          <a:bodyPr wrap="square" rtlCol="0">
            <a:spAutoFit/>
          </a:bodyPr>
          <a:lstStyle/>
          <a:p>
            <a:r>
              <a:rPr lang="en-US" sz="1200" i="1" dirty="0">
                <a:solidFill>
                  <a:schemeClr val="accent1"/>
                </a:solidFill>
                <a:latin typeface="Arial" panose="020B0604020202020204" pitchFamily="34" charset="0"/>
                <a:cs typeface="Arial" panose="020B0604020202020204" pitchFamily="34" charset="0"/>
              </a:rPr>
              <a:t>In patients with cirrhosis</a:t>
            </a:r>
            <a:endParaRPr lang="en-NZ" sz="1200" i="1" dirty="0">
              <a:solidFill>
                <a:schemeClr val="accent1"/>
              </a:solidFill>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E5C646DE-568E-C9D6-34F8-7965071303EF}"/>
              </a:ext>
            </a:extLst>
          </p:cNvPr>
          <p:cNvSpPr/>
          <p:nvPr/>
        </p:nvSpPr>
        <p:spPr>
          <a:xfrm>
            <a:off x="10170607" y="3800362"/>
            <a:ext cx="1687032" cy="507622"/>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GB" sz="1400" b="1" dirty="0" err="1">
                <a:solidFill>
                  <a:schemeClr val="tx2"/>
                </a:solidFill>
                <a:latin typeface="Arial" panose="020B0604020202020204" pitchFamily="34" charset="0"/>
                <a:cs typeface="Arial" panose="020B0604020202020204" pitchFamily="34" charset="0"/>
              </a:rPr>
              <a:t>Neurobehavioural</a:t>
            </a:r>
            <a:r>
              <a:rPr lang="en-GB" sz="1400" b="1" dirty="0">
                <a:solidFill>
                  <a:schemeClr val="tx2"/>
                </a:solidFill>
                <a:latin typeface="Arial" panose="020B0604020202020204" pitchFamily="34" charset="0"/>
                <a:cs typeface="Arial" panose="020B0604020202020204" pitchFamily="34" charset="0"/>
              </a:rPr>
              <a:t> changes</a:t>
            </a:r>
            <a:endParaRPr lang="en-GB" sz="1400" dirty="0">
              <a:solidFill>
                <a:schemeClr val="tx2"/>
              </a:solidFill>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7F3701AB-31BC-17F7-CD41-857B1C4514AE}"/>
              </a:ext>
            </a:extLst>
          </p:cNvPr>
          <p:cNvSpPr/>
          <p:nvPr/>
        </p:nvSpPr>
        <p:spPr>
          <a:xfrm>
            <a:off x="10170606" y="4475355"/>
            <a:ext cx="1687032" cy="53126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Open field test</a:t>
            </a:r>
          </a:p>
        </p:txBody>
      </p:sp>
      <p:cxnSp>
        <p:nvCxnSpPr>
          <p:cNvPr id="91" name="Connector: Elbow 90">
            <a:extLst>
              <a:ext uri="{FF2B5EF4-FFF2-40B4-BE49-F238E27FC236}">
                <a16:creationId xmlns:a16="http://schemas.microsoft.com/office/drawing/2014/main" id="{9C2B341F-B9CC-4E45-B1FE-C0063BF28E10}"/>
              </a:ext>
            </a:extLst>
          </p:cNvPr>
          <p:cNvCxnSpPr>
            <a:cxnSpLocks/>
            <a:stCxn id="29" idx="2"/>
            <a:endCxn id="84" idx="0"/>
          </p:cNvCxnSpPr>
          <p:nvPr/>
        </p:nvCxnSpPr>
        <p:spPr>
          <a:xfrm rot="16200000" flipH="1">
            <a:off x="8514597" y="1300836"/>
            <a:ext cx="360182" cy="4638870"/>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8479855-7FBB-9EFE-9339-59D35F7E0DFC}"/>
              </a:ext>
            </a:extLst>
          </p:cNvPr>
          <p:cNvCxnSpPr>
            <a:cxnSpLocks/>
            <a:stCxn id="84" idx="2"/>
            <a:endCxn id="88" idx="0"/>
          </p:cNvCxnSpPr>
          <p:nvPr/>
        </p:nvCxnSpPr>
        <p:spPr>
          <a:xfrm flipH="1">
            <a:off x="11014122" y="4307984"/>
            <a:ext cx="1" cy="16737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hlinkClick r:id="rId10" action="ppaction://hlinksldjump"/>
            <a:extLst>
              <a:ext uri="{FF2B5EF4-FFF2-40B4-BE49-F238E27FC236}">
                <a16:creationId xmlns:a16="http://schemas.microsoft.com/office/drawing/2014/main" id="{068567C3-EEE8-FE4D-0348-CC2B39C48D52}"/>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30650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09F6-5878-848C-DA11-41341CE6B4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2376028-0CA8-54D3-8AEC-DD4B089A50FF}"/>
              </a:ext>
            </a:extLst>
          </p:cNvPr>
          <p:cNvSpPr>
            <a:spLocks noGrp="1"/>
          </p:cNvSpPr>
          <p:nvPr>
            <p:ph type="title"/>
          </p:nvPr>
        </p:nvSpPr>
        <p:spPr/>
        <p:txBody>
          <a:bodyPr/>
          <a:lstStyle/>
          <a:p>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Contents</a:t>
            </a:r>
            <a:endParaRPr lang="en-US" noProof="0" dirty="0">
              <a:latin typeface="Arial" panose="020B0604020202020204" pitchFamily="34" charset="0"/>
              <a:cs typeface="Arial" panose="020B0604020202020204" pitchFamily="34" charset="0"/>
            </a:endParaRPr>
          </a:p>
        </p:txBody>
      </p:sp>
      <p:graphicFrame>
        <p:nvGraphicFramePr>
          <p:cNvPr id="20" name="Content Placeholder 13">
            <a:extLst>
              <a:ext uri="{FF2B5EF4-FFF2-40B4-BE49-F238E27FC236}">
                <a16:creationId xmlns:a16="http://schemas.microsoft.com/office/drawing/2014/main" id="{467F2812-A7A8-F892-FBAE-7457D7B0D707}"/>
              </a:ext>
            </a:extLst>
          </p:cNvPr>
          <p:cNvGraphicFramePr>
            <a:graphicFrameLocks/>
          </p:cNvGraphicFramePr>
          <p:nvPr>
            <p:extLst>
              <p:ext uri="{D42A27DB-BD31-4B8C-83A1-F6EECF244321}">
                <p14:modId xmlns:p14="http://schemas.microsoft.com/office/powerpoint/2010/main" val="1079534448"/>
              </p:ext>
            </p:extLst>
          </p:nvPr>
        </p:nvGraphicFramePr>
        <p:xfrm>
          <a:off x="432269" y="1480893"/>
          <a:ext cx="11327462" cy="920750"/>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18929">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1. Liver immunology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OS-004-YI</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err="1">
                          <a:solidFill>
                            <a:srgbClr val="003057"/>
                          </a:solidFill>
                          <a:effectLst/>
                          <a:latin typeface="Arial" panose="020B0604020202020204" pitchFamily="34" charset="0"/>
                          <a:cs typeface="Arial" panose="020B0604020202020204" pitchFamily="34" charset="0"/>
                        </a:rPr>
                        <a:t>Multiomic</a:t>
                      </a:r>
                      <a:r>
                        <a:rPr lang="en-US" sz="1800" b="0" i="0" u="none" strike="noStrike" noProof="0" dirty="0">
                          <a:solidFill>
                            <a:srgbClr val="003057"/>
                          </a:solidFill>
                          <a:effectLst/>
                          <a:latin typeface="Arial" panose="020B0604020202020204" pitchFamily="34" charset="0"/>
                          <a:cs typeface="Arial" panose="020B0604020202020204" pitchFamily="34" charset="0"/>
                        </a:rPr>
                        <a:t> analysis identifies macrophage </a:t>
                      </a:r>
                      <a:r>
                        <a:rPr lang="en-US" sz="1800" b="0" i="0" u="none" strike="noStrike" noProof="0" dirty="0" err="1">
                          <a:solidFill>
                            <a:srgbClr val="003057"/>
                          </a:solidFill>
                          <a:effectLst/>
                          <a:latin typeface="Arial" panose="020B0604020202020204" pitchFamily="34" charset="0"/>
                          <a:cs typeface="Arial" panose="020B0604020202020204" pitchFamily="34" charset="0"/>
                        </a:rPr>
                        <a:t>oxidised</a:t>
                      </a:r>
                      <a:r>
                        <a:rPr lang="en-US" sz="1800" b="0" i="0" u="none" strike="noStrike" noProof="0" dirty="0">
                          <a:solidFill>
                            <a:srgbClr val="003057"/>
                          </a:solidFill>
                          <a:effectLst/>
                          <a:latin typeface="Arial" panose="020B0604020202020204" pitchFamily="34" charset="0"/>
                          <a:cs typeface="Arial" panose="020B0604020202020204" pitchFamily="34" charset="0"/>
                        </a:rPr>
                        <a:t> LDL receptor 1 (OLR1) as a novel antifibrotic therapeutic target across multiple </a:t>
                      </a:r>
                      <a:r>
                        <a:rPr lang="en-US" sz="1800" b="0" i="0" u="none" strike="noStrike" noProof="0" dirty="0" err="1">
                          <a:solidFill>
                            <a:srgbClr val="003057"/>
                          </a:solidFill>
                          <a:effectLst/>
                          <a:latin typeface="Arial" panose="020B0604020202020204" pitchFamily="34" charset="0"/>
                          <a:cs typeface="Arial" panose="020B0604020202020204" pitchFamily="34" charset="0"/>
                        </a:rPr>
                        <a:t>aetiologies</a:t>
                      </a:r>
                      <a:r>
                        <a:rPr lang="en-US" sz="1800" b="0" i="0" u="none" strike="noStrike" noProof="0" dirty="0">
                          <a:solidFill>
                            <a:srgbClr val="003057"/>
                          </a:solidFill>
                          <a:effectLst/>
                          <a:latin typeface="Arial" panose="020B0604020202020204" pitchFamily="34" charset="0"/>
                          <a:cs typeface="Arial" panose="020B0604020202020204" pitchFamily="34" charset="0"/>
                        </a:rPr>
                        <a:t> of human chronic liver disease</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sp>
        <p:nvSpPr>
          <p:cNvPr id="21" name="TextBox 20">
            <a:hlinkClick r:id="rId3" action="ppaction://hlinksldjump"/>
            <a:extLst>
              <a:ext uri="{FF2B5EF4-FFF2-40B4-BE49-F238E27FC236}">
                <a16:creationId xmlns:a16="http://schemas.microsoft.com/office/drawing/2014/main" id="{8A6E48B8-B603-D5FE-362B-5C69F5CCC760}"/>
              </a:ext>
            </a:extLst>
          </p:cNvPr>
          <p:cNvSpPr txBox="1"/>
          <p:nvPr/>
        </p:nvSpPr>
        <p:spPr>
          <a:xfrm>
            <a:off x="4072393" y="2625150"/>
            <a:ext cx="4047214" cy="369332"/>
          </a:xfrm>
          <a:prstGeom prst="rect">
            <a:avLst/>
          </a:prstGeom>
          <a:noFill/>
          <a:ln w="38100">
            <a:solidFill>
              <a:srgbClr val="98D9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
        <p:nvSpPr>
          <p:cNvPr id="23" name="TextBox 22">
            <a:hlinkClick r:id="rId4" action="ppaction://hlinksldjump"/>
            <a:extLst>
              <a:ext uri="{FF2B5EF4-FFF2-40B4-BE49-F238E27FC236}">
                <a16:creationId xmlns:a16="http://schemas.microsoft.com/office/drawing/2014/main" id="{8FDA1FBE-DA11-F7E5-A614-8B5005236DCB}"/>
              </a:ext>
            </a:extLst>
          </p:cNvPr>
          <p:cNvSpPr txBox="1"/>
          <p:nvPr/>
        </p:nvSpPr>
        <p:spPr>
          <a:xfrm>
            <a:off x="4072393" y="5600614"/>
            <a:ext cx="4047214" cy="369332"/>
          </a:xfrm>
          <a:prstGeom prst="rect">
            <a:avLst/>
          </a:prstGeom>
          <a:noFill/>
          <a:ln w="38100">
            <a:solidFill>
              <a:srgbClr val="98D9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graphicFrame>
        <p:nvGraphicFramePr>
          <p:cNvPr id="28" name="Content Placeholder 13">
            <a:extLst>
              <a:ext uri="{FF2B5EF4-FFF2-40B4-BE49-F238E27FC236}">
                <a16:creationId xmlns:a16="http://schemas.microsoft.com/office/drawing/2014/main" id="{B6014318-1826-7500-F9CF-012C71B0E00B}"/>
              </a:ext>
            </a:extLst>
          </p:cNvPr>
          <p:cNvGraphicFramePr>
            <a:graphicFrameLocks/>
          </p:cNvGraphicFramePr>
          <p:nvPr>
            <p:extLst>
              <p:ext uri="{D42A27DB-BD31-4B8C-83A1-F6EECF244321}">
                <p14:modId xmlns:p14="http://schemas.microsoft.com/office/powerpoint/2010/main" val="3846016803"/>
              </p:ext>
            </p:extLst>
          </p:nvPr>
        </p:nvGraphicFramePr>
        <p:xfrm>
          <a:off x="432269" y="3650631"/>
          <a:ext cx="11327462" cy="1726476"/>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42248">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2. Liver development and regeneration</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OS-005-YI</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Plasma cell-free DNA </a:t>
                      </a:r>
                      <a:r>
                        <a:rPr lang="en-US" sz="1800" b="0" i="0" u="none" strike="noStrike" noProof="0" dirty="0" err="1">
                          <a:solidFill>
                            <a:srgbClr val="003057"/>
                          </a:solidFill>
                          <a:effectLst/>
                          <a:latin typeface="Arial" panose="020B0604020202020204" pitchFamily="34" charset="0"/>
                          <a:cs typeface="Arial" panose="020B0604020202020204" pitchFamily="34" charset="0"/>
                        </a:rPr>
                        <a:t>fragmentomics</a:t>
                      </a:r>
                      <a:r>
                        <a:rPr lang="en-US" sz="1800" b="0" i="0" u="none" strike="noStrike" noProof="0" dirty="0">
                          <a:solidFill>
                            <a:srgbClr val="003057"/>
                          </a:solidFill>
                          <a:effectLst/>
                          <a:latin typeface="Arial" panose="020B0604020202020204" pitchFamily="34" charset="0"/>
                          <a:cs typeface="Arial" panose="020B0604020202020204" pitchFamily="34" charset="0"/>
                        </a:rPr>
                        <a:t> for non-invasive detection of hepatocellular carcinoma (HCC) in chronic liver disease (CLD)</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305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TOP-327-YI</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A 3D atlas of liver tissue microarchitecture during regeneration reveals how hepatocyte division preserves bile canalicular integrity</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rgbClr val="00305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557485"/>
                  </a:ext>
                </a:extLst>
              </a:tr>
            </a:tbl>
          </a:graphicData>
        </a:graphic>
      </p:graphicFrame>
    </p:spTree>
    <p:extLst>
      <p:ext uri="{BB962C8B-B14F-4D97-AF65-F5344CB8AC3E}">
        <p14:creationId xmlns:p14="http://schemas.microsoft.com/office/powerpoint/2010/main" val="276340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D56C-EB53-F712-23BF-654124C4A8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691A34-6498-A043-64A8-F9A4983B05FA}"/>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Matsuda M, et al. EASL Congress 2026; OS-045.   </a:t>
            </a:r>
            <a:endParaRPr lang="en-GB" sz="10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8DD5C9F-0668-BB65-5B87-5A8F3E7B6328}"/>
              </a:ext>
            </a:extLst>
          </p:cNvPr>
          <p:cNvSpPr>
            <a:spLocks noGrp="1"/>
          </p:cNvSpPr>
          <p:nvPr>
            <p:ph idx="1"/>
          </p:nvPr>
        </p:nvSpPr>
        <p:spPr>
          <a:xfrm>
            <a:off x="572892" y="1009335"/>
            <a:ext cx="7406634" cy="5178891"/>
          </a:xfrm>
        </p:spPr>
        <p:txBody>
          <a:bodyPr>
            <a:normAutofit/>
          </a:bodyPr>
          <a:lstStyle/>
          <a:p>
            <a:pPr marL="0" indent="0">
              <a:lnSpc>
                <a:spcPct val="100000"/>
              </a:lnSpc>
              <a:buNone/>
            </a:pPr>
            <a:r>
              <a:rPr lang="en-US" sz="2000" b="1" dirty="0">
                <a:solidFill>
                  <a:schemeClr val="bg1"/>
                </a:solidFill>
                <a:highlight>
                  <a:srgbClr val="59C1E7"/>
                </a:highlight>
                <a:latin typeface="Arial" panose="020B0604020202020204" pitchFamily="34" charset="0"/>
                <a:cs typeface="Arial" panose="020B0604020202020204" pitchFamily="34" charset="0"/>
              </a:rPr>
              <a:t>RESULTS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solidFill>
                  <a:schemeClr val="tx2"/>
                </a:solidFill>
                <a:latin typeface="Arial" panose="020B0604020202020204" pitchFamily="34" charset="0"/>
                <a:cs typeface="Arial" panose="020B0604020202020204" pitchFamily="34" charset="0"/>
              </a:rPr>
              <a:t>≥6 days post BDL induction, mice showed abnormal </a:t>
            </a:r>
            <a:r>
              <a:rPr lang="en-US" sz="1600" dirty="0" err="1">
                <a:solidFill>
                  <a:schemeClr val="tx2"/>
                </a:solidFill>
                <a:latin typeface="Arial" panose="020B0604020202020204" pitchFamily="34" charset="0"/>
                <a:cs typeface="Arial" panose="020B0604020202020204" pitchFamily="34" charset="0"/>
              </a:rPr>
              <a:t>behaviour</a:t>
            </a:r>
            <a:r>
              <a:rPr lang="en-US" sz="1600" dirty="0">
                <a:solidFill>
                  <a:schemeClr val="tx2"/>
                </a:solidFill>
                <a:latin typeface="Arial" panose="020B0604020202020204" pitchFamily="34" charset="0"/>
                <a:cs typeface="Arial" panose="020B0604020202020204" pitchFamily="34" charset="0"/>
              </a:rPr>
              <a:t> and upregulated neuroinflammation-associated genes in the brain</a:t>
            </a:r>
          </a:p>
          <a:p>
            <a:pPr marL="542925" indent="-271463">
              <a:lnSpc>
                <a:spcPct val="11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Immune profiling: Increased pro-inflammatory macrophage populations in the brain</a:t>
            </a:r>
          </a:p>
          <a:p>
            <a:pPr marL="542925" indent="-271463">
              <a:lnSpc>
                <a:spcPct val="11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Metabolomic profiling: Increased kynurenine (an abnormal metabolite) in the blood, liver and brain of HE model mice,</a:t>
            </a:r>
            <a:r>
              <a:rPr lang="en-GB" sz="1600" dirty="0">
                <a:latin typeface="Arial" panose="020B0604020202020204" pitchFamily="34" charset="0"/>
                <a:cs typeface="Arial" panose="020B0604020202020204" pitchFamily="34" charset="0"/>
              </a:rPr>
              <a:t> indicating involvement of microglial activation </a:t>
            </a:r>
          </a:p>
          <a:p>
            <a:pPr marL="263525" indent="-263525">
              <a:lnSpc>
                <a:spcPct val="100000"/>
              </a:lnSpc>
            </a:pPr>
            <a:r>
              <a:rPr lang="en-GB" sz="1600" dirty="0">
                <a:solidFill>
                  <a:schemeClr val="tx2"/>
                </a:solidFill>
                <a:latin typeface="Arial" panose="020B0604020202020204" pitchFamily="34" charset="0"/>
                <a:cs typeface="Arial" panose="020B0604020202020204" pitchFamily="34" charset="0"/>
              </a:rPr>
              <a:t>No hyperammonemia was observed until 14 days after BDL, suggesting </a:t>
            </a:r>
            <a:br>
              <a:rPr lang="en-GB" sz="1600" dirty="0">
                <a:solidFill>
                  <a:schemeClr val="tx2"/>
                </a:solidFill>
                <a:latin typeface="Arial" panose="020B0604020202020204" pitchFamily="34" charset="0"/>
                <a:cs typeface="Arial" panose="020B0604020202020204" pitchFamily="34" charset="0"/>
              </a:rPr>
            </a:br>
            <a:r>
              <a:rPr lang="en-GB" sz="1600" dirty="0">
                <a:solidFill>
                  <a:schemeClr val="tx2"/>
                </a:solidFill>
                <a:latin typeface="Arial" panose="020B0604020202020204" pitchFamily="34" charset="0"/>
                <a:cs typeface="Arial" panose="020B0604020202020204" pitchFamily="34" charset="0"/>
              </a:rPr>
              <a:t>non-ammonia factors contributed to early neuroinflammation</a:t>
            </a:r>
            <a:endParaRPr lang="en-US" sz="1600" dirty="0">
              <a:solidFill>
                <a:schemeClr val="tx2"/>
              </a:solidFill>
              <a:latin typeface="Arial" panose="020B0604020202020204" pitchFamily="34" charset="0"/>
              <a:cs typeface="Arial" panose="020B0604020202020204" pitchFamily="34" charset="0"/>
            </a:endParaRPr>
          </a:p>
          <a:p>
            <a:pPr marL="263525" indent="-263525">
              <a:lnSpc>
                <a:spcPct val="100000"/>
              </a:lnSpc>
            </a:pPr>
            <a:r>
              <a:rPr lang="en-US" sz="1600" i="1" dirty="0">
                <a:solidFill>
                  <a:schemeClr val="tx2"/>
                </a:solidFill>
                <a:latin typeface="Arial" panose="020B0604020202020204" pitchFamily="34" charset="0"/>
                <a:cs typeface="Arial" panose="020B0604020202020204" pitchFamily="34" charset="0"/>
              </a:rPr>
              <a:t>In vivo,</a:t>
            </a:r>
            <a:r>
              <a:rPr lang="en-US" sz="1600" dirty="0">
                <a:solidFill>
                  <a:schemeClr val="tx2"/>
                </a:solidFill>
                <a:latin typeface="Arial" panose="020B0604020202020204" pitchFamily="34" charset="0"/>
                <a:cs typeface="Arial" panose="020B0604020202020204" pitchFamily="34" charset="0"/>
              </a:rPr>
              <a:t> kynurenine treatment induced neuroinflammation and abnormal </a:t>
            </a:r>
            <a:r>
              <a:rPr lang="en-US" sz="1600" dirty="0" err="1">
                <a:solidFill>
                  <a:schemeClr val="tx2"/>
                </a:solidFill>
                <a:latin typeface="Arial" panose="020B0604020202020204" pitchFamily="34" charset="0"/>
                <a:cs typeface="Arial" panose="020B0604020202020204" pitchFamily="34" charset="0"/>
              </a:rPr>
              <a:t>behaviour</a:t>
            </a:r>
            <a:r>
              <a:rPr lang="en-US" sz="1600" dirty="0">
                <a:solidFill>
                  <a:schemeClr val="tx2"/>
                </a:solidFill>
                <a:latin typeface="Arial" panose="020B0604020202020204" pitchFamily="34" charset="0"/>
                <a:cs typeface="Arial" panose="020B0604020202020204" pitchFamily="34" charset="0"/>
              </a:rPr>
              <a:t> in WT mice</a:t>
            </a:r>
          </a:p>
          <a:p>
            <a:pPr>
              <a:lnSpc>
                <a:spcPct val="100000"/>
              </a:lnSpc>
            </a:pPr>
            <a:r>
              <a:rPr lang="en-US" sz="1600" i="1" dirty="0">
                <a:solidFill>
                  <a:schemeClr val="tx2"/>
                </a:solidFill>
                <a:latin typeface="Arial" panose="020B0604020202020204" pitchFamily="34" charset="0"/>
                <a:cs typeface="Arial" panose="020B0604020202020204" pitchFamily="34" charset="0"/>
              </a:rPr>
              <a:t>In vitro</a:t>
            </a:r>
            <a:r>
              <a:rPr lang="en-US" sz="1600" dirty="0">
                <a:solidFill>
                  <a:schemeClr val="tx2"/>
                </a:solidFill>
                <a:latin typeface="Arial" panose="020B0604020202020204" pitchFamily="34" charset="0"/>
                <a:cs typeface="Arial" panose="020B0604020202020204" pitchFamily="34" charset="0"/>
              </a:rPr>
              <a:t>, kynurenine activated microglia isolated from WT mice </a:t>
            </a:r>
          </a:p>
          <a:p>
            <a:pPr>
              <a:lnSpc>
                <a:spcPct val="100000"/>
              </a:lnSpc>
            </a:pPr>
            <a:r>
              <a:rPr lang="en-US" sz="1600" dirty="0">
                <a:solidFill>
                  <a:schemeClr val="tx2"/>
                </a:solidFill>
                <a:latin typeface="Arial" panose="020B0604020202020204" pitchFamily="34" charset="0"/>
                <a:cs typeface="Arial" panose="020B0604020202020204" pitchFamily="34" charset="0"/>
              </a:rPr>
              <a:t>IDO was upregulated in the liver of HE model mice and patients with cirrhosis </a:t>
            </a:r>
          </a:p>
          <a:p>
            <a:pPr marL="542925" indent="-271463">
              <a:lnSpc>
                <a:spcPct val="11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Oral administration of 1-MT decreased systemic kynurenine levels and suppressed neuroinflammation in HE model mice</a:t>
            </a:r>
          </a:p>
          <a:p>
            <a:pPr>
              <a:lnSpc>
                <a:spcPct val="100000"/>
              </a:lnSpc>
            </a:pPr>
            <a:endParaRPr lang="en-US" sz="1600" dirty="0">
              <a:solidFill>
                <a:schemeClr val="tx2"/>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78EFE20-E29E-4398-ADC8-25FDC9D5256B}"/>
              </a:ext>
            </a:extLst>
          </p:cNvPr>
          <p:cNvSpPr txBox="1">
            <a:spLocks/>
          </p:cNvSpPr>
          <p:nvPr/>
        </p:nvSpPr>
        <p:spPr>
          <a:xfrm>
            <a:off x="8098279" y="998071"/>
            <a:ext cx="3568198" cy="5178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9C1E7"/>
                </a:highlight>
                <a:latin typeface="Arial" panose="020B0604020202020204" pitchFamily="34" charset="0"/>
                <a:cs typeface="Arial" panose="020B0604020202020204" pitchFamily="34" charset="0"/>
              </a:rPr>
              <a:t>CONCLUSIONS</a:t>
            </a:r>
            <a:endParaRPr lang="en-US" sz="2000" dirty="0">
              <a:highlight>
                <a:srgbClr val="59C1E7"/>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Kynurenine as a novel immunometabolic factor that is increased early in the development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 HE</a:t>
            </a:r>
          </a:p>
          <a:p>
            <a:pPr>
              <a:lnSpc>
                <a:spcPct val="100000"/>
              </a:lnSpc>
            </a:pPr>
            <a:r>
              <a:rPr lang="en-US" sz="1600" dirty="0">
                <a:latin typeface="Arial" panose="020B0604020202020204" pitchFamily="34" charset="0"/>
                <a:cs typeface="Arial" panose="020B0604020202020204" pitchFamily="34" charset="0"/>
              </a:rPr>
              <a:t>Microglial activation is involved in the development of HE</a:t>
            </a:r>
          </a:p>
          <a:p>
            <a:pPr marL="536575" indent="-273050">
              <a:lnSpc>
                <a:spcPct val="100000"/>
              </a:lnSpc>
              <a:buFont typeface="Engravers MT" panose="02090707080505020304" pitchFamily="18" charset="0"/>
              <a:buChar char="–"/>
            </a:pPr>
            <a:r>
              <a:rPr lang="fr-FR" sz="1600" dirty="0" err="1">
                <a:latin typeface="Arial" panose="020B0604020202020204" pitchFamily="34" charset="0"/>
                <a:cs typeface="Arial" panose="020B0604020202020204" pitchFamily="34" charset="0"/>
              </a:rPr>
              <a:t>Kynurenine-induced</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neuroinflammation</a:t>
            </a:r>
            <a:r>
              <a:rPr lang="fr-FR" sz="1600" dirty="0">
                <a:latin typeface="Arial" panose="020B0604020202020204" pitchFamily="34" charset="0"/>
                <a:cs typeface="Arial" panose="020B0604020202020204" pitchFamily="34" charset="0"/>
              </a:rPr>
              <a:t> via </a:t>
            </a:r>
            <a:r>
              <a:rPr lang="fr-FR" sz="1600" dirty="0" err="1">
                <a:latin typeface="Arial" panose="020B0604020202020204" pitchFamily="34" charset="0"/>
                <a:cs typeface="Arial" panose="020B0604020202020204" pitchFamily="34" charset="0"/>
              </a:rPr>
              <a:t>microglial</a:t>
            </a:r>
            <a:r>
              <a:rPr lang="fr-FR" sz="1600" dirty="0">
                <a:latin typeface="Arial" panose="020B0604020202020204" pitchFamily="34" charset="0"/>
                <a:cs typeface="Arial" panose="020B0604020202020204" pitchFamily="34" charset="0"/>
              </a:rPr>
              <a:t> activation</a:t>
            </a:r>
            <a:endParaRPr lang="en-US" sz="1600" dirty="0">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Kynurenine could be a novel biomarker and therapeutic target of HE</a:t>
            </a:r>
          </a:p>
        </p:txBody>
      </p:sp>
      <p:cxnSp>
        <p:nvCxnSpPr>
          <p:cNvPr id="9" name="Straight Connector 8">
            <a:extLst>
              <a:ext uri="{FF2B5EF4-FFF2-40B4-BE49-F238E27FC236}">
                <a16:creationId xmlns:a16="http://schemas.microsoft.com/office/drawing/2014/main" id="{E61FA650-53C9-3C9F-242A-81D5C335104E}"/>
              </a:ext>
            </a:extLst>
          </p:cNvPr>
          <p:cNvCxnSpPr>
            <a:cxnSpLocks/>
          </p:cNvCxnSpPr>
          <p:nvPr/>
        </p:nvCxnSpPr>
        <p:spPr>
          <a:xfrm>
            <a:off x="7979527"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09DCCAD-C2AA-FDD6-5A16-7DDD68B9E5D4}"/>
              </a:ext>
            </a:extLst>
          </p:cNvPr>
          <p:cNvSpPr>
            <a:spLocks noGrp="1"/>
          </p:cNvSpPr>
          <p:nvPr>
            <p:ph type="title"/>
          </p:nvPr>
        </p:nvSpPr>
        <p:spPr>
          <a:xfrm>
            <a:off x="838200" y="-89087"/>
            <a:ext cx="10206317" cy="838947"/>
          </a:xfrm>
        </p:spPr>
        <p:txBody>
          <a:bodyPr>
            <a:normAutofit/>
          </a:bodyPr>
          <a:lstStyle/>
          <a:p>
            <a:r>
              <a:rPr lang="en-NZ" sz="2400" dirty="0">
                <a:latin typeface="Arial" panose="020B0604020202020204" pitchFamily="34" charset="0"/>
                <a:cs typeface="Arial" panose="020B0604020202020204" pitchFamily="34" charset="0"/>
              </a:rPr>
              <a:t>Dysregulated kynurenine metabolism promotes hepatic encephalopathy via neuroinflammation </a:t>
            </a:r>
            <a:endParaRPr lang="en-US" sz="2400" dirty="0">
              <a:latin typeface="Arial" panose="020B0604020202020204" pitchFamily="34" charset="0"/>
              <a:cs typeface="Arial" panose="020B0604020202020204" pitchFamily="34" charset="0"/>
            </a:endParaRPr>
          </a:p>
        </p:txBody>
      </p:sp>
      <p:pic>
        <p:nvPicPr>
          <p:cNvPr id="2" name="Picture 1">
            <a:hlinkClick r:id="rId3" action="ppaction://hlinksldjump"/>
            <a:extLst>
              <a:ext uri="{FF2B5EF4-FFF2-40B4-BE49-F238E27FC236}">
                <a16:creationId xmlns:a16="http://schemas.microsoft.com/office/drawing/2014/main" id="{C127763D-E70C-A36B-C553-63E60D4CD69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48512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C290A-01E4-4725-F296-3FA51A2C59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6A4496-D358-12C5-42C2-23A610976A43}"/>
              </a:ext>
            </a:extLst>
          </p:cNvPr>
          <p:cNvSpPr>
            <a:spLocks noGrp="1"/>
          </p:cNvSpPr>
          <p:nvPr>
            <p:ph type="title"/>
          </p:nvPr>
        </p:nvSpPr>
        <p:spPr/>
        <p:txBody>
          <a:bodyPr/>
          <a:lstStyle/>
          <a:p>
            <a:r>
              <a:rPr kumimoji="0" lang="en-US" sz="2400" b="0" i="0" u="none" strike="noStrike" kern="1200" cap="none" spc="0" normalizeH="0" baseline="0" noProof="0" dirty="0">
                <a:ln>
                  <a:noFill/>
                </a:ln>
                <a:solidFill>
                  <a:prstClr val="white"/>
                </a:solidFill>
                <a:effectLst/>
                <a:uLnTx/>
                <a:uFillTx/>
                <a:latin typeface="Arial" panose="020B0604020202020204"/>
                <a:ea typeface="+mj-ea"/>
                <a:cs typeface="+mj-cs"/>
              </a:rPr>
              <a:t>Contents</a:t>
            </a:r>
            <a:endParaRPr lang="en-US" noProof="0" dirty="0"/>
          </a:p>
        </p:txBody>
      </p:sp>
      <p:graphicFrame>
        <p:nvGraphicFramePr>
          <p:cNvPr id="8" name="Content Placeholder 13">
            <a:extLst>
              <a:ext uri="{FF2B5EF4-FFF2-40B4-BE49-F238E27FC236}">
                <a16:creationId xmlns:a16="http://schemas.microsoft.com/office/drawing/2014/main" id="{828DB93E-3B91-197A-D0EA-AB7258F59EFB}"/>
              </a:ext>
            </a:extLst>
          </p:cNvPr>
          <p:cNvGraphicFramePr>
            <a:graphicFrameLocks/>
          </p:cNvGraphicFramePr>
          <p:nvPr>
            <p:extLst>
              <p:ext uri="{D42A27DB-BD31-4B8C-83A1-F6EECF244321}">
                <p14:modId xmlns:p14="http://schemas.microsoft.com/office/powerpoint/2010/main" val="2972568305"/>
              </p:ext>
            </p:extLst>
          </p:nvPr>
        </p:nvGraphicFramePr>
        <p:xfrm>
          <a:off x="432269" y="4204916"/>
          <a:ext cx="11329200" cy="1195070"/>
        </p:xfrm>
        <a:graphic>
          <a:graphicData uri="http://schemas.openxmlformats.org/drawingml/2006/table">
            <a:tbl>
              <a:tblPr/>
              <a:tblGrid>
                <a:gridCol w="1501306">
                  <a:extLst>
                    <a:ext uri="{9D8B030D-6E8A-4147-A177-3AD203B41FA5}">
                      <a16:colId xmlns:a16="http://schemas.microsoft.com/office/drawing/2014/main" val="3279649220"/>
                    </a:ext>
                  </a:extLst>
                </a:gridCol>
                <a:gridCol w="9827894">
                  <a:extLst>
                    <a:ext uri="{9D8B030D-6E8A-4147-A177-3AD203B41FA5}">
                      <a16:colId xmlns:a16="http://schemas.microsoft.com/office/drawing/2014/main" val="867203975"/>
                    </a:ext>
                  </a:extLst>
                </a:gridCol>
              </a:tblGrid>
              <a:tr h="318929">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4. Viral hepatitis: Experimental and pathophysiology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OS-078</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Metabolic dysfunction-associated steatotic liver disease induces hepatocellular ferroptosis and activates intrahepatic macrophages by upregulating lipocalin-2 to accelerate the clearance of Hepatitis B surface antigen</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graphicFrame>
        <p:nvGraphicFramePr>
          <p:cNvPr id="9" name="Content Placeholder 13">
            <a:extLst>
              <a:ext uri="{FF2B5EF4-FFF2-40B4-BE49-F238E27FC236}">
                <a16:creationId xmlns:a16="http://schemas.microsoft.com/office/drawing/2014/main" id="{C1CF1A79-E08A-C21C-3317-6247C715FFC7}"/>
              </a:ext>
            </a:extLst>
          </p:cNvPr>
          <p:cNvGraphicFramePr>
            <a:graphicFrameLocks/>
          </p:cNvGraphicFramePr>
          <p:nvPr>
            <p:extLst>
              <p:ext uri="{D42A27DB-BD31-4B8C-83A1-F6EECF244321}">
                <p14:modId xmlns:p14="http://schemas.microsoft.com/office/powerpoint/2010/main" val="3041997689"/>
              </p:ext>
            </p:extLst>
          </p:nvPr>
        </p:nvGraphicFramePr>
        <p:xfrm>
          <a:off x="432269" y="1447894"/>
          <a:ext cx="11327462" cy="1726476"/>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42248">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3. Fibrosis: Stellate cell biology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TOP-342-YI</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Hepatic B cells interact with invariant natural killer T cells via CD40 to stimulate hepatic stellate cells</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305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TOP-343-YI</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err="1">
                          <a:solidFill>
                            <a:srgbClr val="003057"/>
                          </a:solidFill>
                          <a:effectLst/>
                          <a:latin typeface="Arial" panose="020B0604020202020204" pitchFamily="34" charset="0"/>
                          <a:cs typeface="Arial" panose="020B0604020202020204" pitchFamily="34" charset="0"/>
                        </a:rPr>
                        <a:t>LSECtin</a:t>
                      </a:r>
                      <a:r>
                        <a:rPr lang="en-US" sz="1800" b="0" i="0" u="none" strike="noStrike" noProof="0" dirty="0">
                          <a:solidFill>
                            <a:srgbClr val="003057"/>
                          </a:solidFill>
                          <a:effectLst/>
                          <a:latin typeface="Arial" panose="020B0604020202020204" pitchFamily="34" charset="0"/>
                          <a:cs typeface="Arial" panose="020B0604020202020204" pitchFamily="34" charset="0"/>
                        </a:rPr>
                        <a:t> delivered to </a:t>
                      </a:r>
                      <a:r>
                        <a:rPr lang="en-US" sz="1800" b="0" i="0" u="none" strike="noStrike" noProof="0" dirty="0" err="1">
                          <a:solidFill>
                            <a:srgbClr val="003057"/>
                          </a:solidFill>
                          <a:effectLst/>
                          <a:latin typeface="Arial" panose="020B0604020202020204" pitchFamily="34" charset="0"/>
                          <a:cs typeface="Arial" panose="020B0604020202020204" pitchFamily="34" charset="0"/>
                        </a:rPr>
                        <a:t>hAPCs</a:t>
                      </a:r>
                      <a:r>
                        <a:rPr lang="en-US" sz="1800" b="0" i="0" u="none" strike="noStrike" noProof="0" dirty="0">
                          <a:solidFill>
                            <a:srgbClr val="003057"/>
                          </a:solidFill>
                          <a:effectLst/>
                          <a:latin typeface="Arial" panose="020B0604020202020204" pitchFamily="34" charset="0"/>
                          <a:cs typeface="Arial" panose="020B0604020202020204" pitchFamily="34" charset="0"/>
                        </a:rPr>
                        <a:t> by functionalized nanoparticles ameliorates chronic liver damage in experimental cirrhosis</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rgbClr val="00305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557485"/>
                  </a:ext>
                </a:extLst>
              </a:tr>
            </a:tbl>
          </a:graphicData>
        </a:graphic>
      </p:graphicFrame>
      <p:sp>
        <p:nvSpPr>
          <p:cNvPr id="10" name="TextBox 9">
            <a:hlinkClick r:id="rId3" action="ppaction://hlinksldjump"/>
            <a:extLst>
              <a:ext uri="{FF2B5EF4-FFF2-40B4-BE49-F238E27FC236}">
                <a16:creationId xmlns:a16="http://schemas.microsoft.com/office/drawing/2014/main" id="{DE640414-7646-D5BE-C2B5-B37D9C75704B}"/>
              </a:ext>
            </a:extLst>
          </p:cNvPr>
          <p:cNvSpPr txBox="1"/>
          <p:nvPr/>
        </p:nvSpPr>
        <p:spPr>
          <a:xfrm>
            <a:off x="4072393" y="3408253"/>
            <a:ext cx="4047214" cy="369332"/>
          </a:xfrm>
          <a:prstGeom prst="rect">
            <a:avLst/>
          </a:prstGeom>
          <a:noFill/>
          <a:ln w="38100">
            <a:solidFill>
              <a:srgbClr val="98D9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
        <p:nvSpPr>
          <p:cNvPr id="11" name="TextBox 10">
            <a:hlinkClick r:id="rId4" action="ppaction://hlinksldjump"/>
            <a:extLst>
              <a:ext uri="{FF2B5EF4-FFF2-40B4-BE49-F238E27FC236}">
                <a16:creationId xmlns:a16="http://schemas.microsoft.com/office/drawing/2014/main" id="{8B54584C-F3A4-3269-D382-BF98C371D8EF}"/>
              </a:ext>
            </a:extLst>
          </p:cNvPr>
          <p:cNvSpPr txBox="1"/>
          <p:nvPr/>
        </p:nvSpPr>
        <p:spPr>
          <a:xfrm>
            <a:off x="4072393" y="5642651"/>
            <a:ext cx="4047214" cy="369332"/>
          </a:xfrm>
          <a:prstGeom prst="rect">
            <a:avLst/>
          </a:prstGeom>
          <a:noFill/>
          <a:ln w="38100">
            <a:solidFill>
              <a:srgbClr val="98D9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88889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B7F90-C695-5290-EB8C-F8FEEC84C2E8}"/>
            </a:ext>
          </a:extLst>
        </p:cNvPr>
        <p:cNvGrpSpPr/>
        <p:nvPr/>
      </p:nvGrpSpPr>
      <p:grpSpPr>
        <a:xfrm>
          <a:off x="0" y="0"/>
          <a:ext cx="0" cy="0"/>
          <a:chOff x="0" y="0"/>
          <a:chExt cx="0" cy="0"/>
        </a:xfrm>
      </p:grpSpPr>
      <p:graphicFrame>
        <p:nvGraphicFramePr>
          <p:cNvPr id="9" name="Content Placeholder 13">
            <a:extLst>
              <a:ext uri="{FF2B5EF4-FFF2-40B4-BE49-F238E27FC236}">
                <a16:creationId xmlns:a16="http://schemas.microsoft.com/office/drawing/2014/main" id="{FB2C4B11-3331-D732-403F-E5D3BB38695F}"/>
              </a:ext>
            </a:extLst>
          </p:cNvPr>
          <p:cNvGraphicFramePr>
            <a:graphicFrameLocks/>
          </p:cNvGraphicFramePr>
          <p:nvPr>
            <p:extLst>
              <p:ext uri="{D42A27DB-BD31-4B8C-83A1-F6EECF244321}">
                <p14:modId xmlns:p14="http://schemas.microsoft.com/office/powerpoint/2010/main" val="2965280132"/>
              </p:ext>
            </p:extLst>
          </p:nvPr>
        </p:nvGraphicFramePr>
        <p:xfrm>
          <a:off x="433138" y="1167735"/>
          <a:ext cx="11327462" cy="1046118"/>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42248">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5. MASLD: Experimental and pathophysiology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TOP-342-YI</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CD74+ macrophage attenuates metabolic dysfunction-associated steatotic liver disease by driving efferocytosis-dependent metabolic reprogramming and phenotype switch</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sp>
        <p:nvSpPr>
          <p:cNvPr id="6" name="Title 5">
            <a:extLst>
              <a:ext uri="{FF2B5EF4-FFF2-40B4-BE49-F238E27FC236}">
                <a16:creationId xmlns:a16="http://schemas.microsoft.com/office/drawing/2014/main" id="{6D99F0A7-F5F8-2391-81E0-6295C8C6E0EF}"/>
              </a:ext>
            </a:extLst>
          </p:cNvPr>
          <p:cNvSpPr>
            <a:spLocks noGrp="1"/>
          </p:cNvSpPr>
          <p:nvPr>
            <p:ph type="title"/>
          </p:nvPr>
        </p:nvSpPr>
        <p:spPr/>
        <p:txBody>
          <a:bodyPr/>
          <a:lstStyle/>
          <a:p>
            <a:r>
              <a:rPr kumimoji="0" lang="en-US" sz="2400" b="0" i="0" u="none" strike="noStrike" kern="1200" cap="none" spc="0" normalizeH="0" baseline="0" noProof="0" dirty="0">
                <a:ln>
                  <a:noFill/>
                </a:ln>
                <a:solidFill>
                  <a:prstClr val="white"/>
                </a:solidFill>
                <a:effectLst/>
                <a:uLnTx/>
                <a:uFillTx/>
                <a:latin typeface="Arial" panose="020B0604020202020204"/>
                <a:ea typeface="+mj-ea"/>
                <a:cs typeface="+mj-cs"/>
              </a:rPr>
              <a:t>Contents</a:t>
            </a:r>
            <a:endParaRPr lang="en-US" noProof="0" dirty="0"/>
          </a:p>
        </p:txBody>
      </p:sp>
      <p:sp>
        <p:nvSpPr>
          <p:cNvPr id="21" name="TextBox 20">
            <a:hlinkClick r:id="rId3" action="ppaction://hlinksldjump"/>
            <a:extLst>
              <a:ext uri="{FF2B5EF4-FFF2-40B4-BE49-F238E27FC236}">
                <a16:creationId xmlns:a16="http://schemas.microsoft.com/office/drawing/2014/main" id="{7FB8739D-C6E5-6624-4198-F4239CBCB2BD}"/>
              </a:ext>
            </a:extLst>
          </p:cNvPr>
          <p:cNvSpPr txBox="1"/>
          <p:nvPr/>
        </p:nvSpPr>
        <p:spPr>
          <a:xfrm>
            <a:off x="4072393" y="4303112"/>
            <a:ext cx="4047214" cy="369332"/>
          </a:xfrm>
          <a:prstGeom prst="rect">
            <a:avLst/>
          </a:prstGeom>
          <a:noFill/>
          <a:ln w="38100">
            <a:solidFill>
              <a:srgbClr val="98D9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a:ea typeface="+mn-ea"/>
                <a:cs typeface="+mn-cs"/>
              </a:rPr>
              <a:t>Click here to go to this section</a:t>
            </a:r>
          </a:p>
        </p:txBody>
      </p:sp>
      <p:sp>
        <p:nvSpPr>
          <p:cNvPr id="5" name="TextBox 4">
            <a:hlinkClick r:id="rId4" action="ppaction://hlinksldjump"/>
            <a:extLst>
              <a:ext uri="{FF2B5EF4-FFF2-40B4-BE49-F238E27FC236}">
                <a16:creationId xmlns:a16="http://schemas.microsoft.com/office/drawing/2014/main" id="{017250FB-D3BE-335D-7F53-F3AAFBA4FC22}"/>
              </a:ext>
            </a:extLst>
          </p:cNvPr>
          <p:cNvSpPr txBox="1"/>
          <p:nvPr/>
        </p:nvSpPr>
        <p:spPr>
          <a:xfrm>
            <a:off x="4072393" y="2382974"/>
            <a:ext cx="4047214" cy="369332"/>
          </a:xfrm>
          <a:prstGeom prst="rect">
            <a:avLst/>
          </a:prstGeom>
          <a:noFill/>
          <a:ln w="38100">
            <a:solidFill>
              <a:srgbClr val="98D9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a:ea typeface="+mn-ea"/>
                <a:cs typeface="+mn-cs"/>
              </a:rPr>
              <a:t>Click here to go to this section</a:t>
            </a:r>
          </a:p>
        </p:txBody>
      </p:sp>
      <p:graphicFrame>
        <p:nvGraphicFramePr>
          <p:cNvPr id="8" name="Content Placeholder 13">
            <a:extLst>
              <a:ext uri="{FF2B5EF4-FFF2-40B4-BE49-F238E27FC236}">
                <a16:creationId xmlns:a16="http://schemas.microsoft.com/office/drawing/2014/main" id="{5BD94476-D4AE-0DE9-3D6D-64B88D6BEEA6}"/>
              </a:ext>
            </a:extLst>
          </p:cNvPr>
          <p:cNvGraphicFramePr>
            <a:graphicFrameLocks/>
          </p:cNvGraphicFramePr>
          <p:nvPr>
            <p:extLst>
              <p:ext uri="{D42A27DB-BD31-4B8C-83A1-F6EECF244321}">
                <p14:modId xmlns:p14="http://schemas.microsoft.com/office/powerpoint/2010/main" val="188131400"/>
              </p:ext>
            </p:extLst>
          </p:nvPr>
        </p:nvGraphicFramePr>
        <p:xfrm>
          <a:off x="433138" y="3169563"/>
          <a:ext cx="11327462" cy="964428"/>
        </p:xfrm>
        <a:graphic>
          <a:graphicData uri="http://schemas.openxmlformats.org/drawingml/2006/table">
            <a:tbl>
              <a:tblPr/>
              <a:tblGrid>
                <a:gridCol w="1452812">
                  <a:extLst>
                    <a:ext uri="{9D8B030D-6E8A-4147-A177-3AD203B41FA5}">
                      <a16:colId xmlns:a16="http://schemas.microsoft.com/office/drawing/2014/main" val="3279649220"/>
                    </a:ext>
                  </a:extLst>
                </a:gridCol>
                <a:gridCol w="9874650">
                  <a:extLst>
                    <a:ext uri="{9D8B030D-6E8A-4147-A177-3AD203B41FA5}">
                      <a16:colId xmlns:a16="http://schemas.microsoft.com/office/drawing/2014/main" val="867203975"/>
                    </a:ext>
                  </a:extLst>
                </a:gridCol>
              </a:tblGrid>
              <a:tr h="326253">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6. Immune-mediated and cholestatic: Experimental and pathophysiology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59866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OS-088</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Portal endothelial–biliary epithelial crosstalk shapes early primary sclerosing cholangitis</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graphicFrame>
        <p:nvGraphicFramePr>
          <p:cNvPr id="2" name="Content Placeholder 13">
            <a:extLst>
              <a:ext uri="{FF2B5EF4-FFF2-40B4-BE49-F238E27FC236}">
                <a16:creationId xmlns:a16="http://schemas.microsoft.com/office/drawing/2014/main" id="{90DD223E-1D38-08A0-840B-15CC7F5BD0CF}"/>
              </a:ext>
            </a:extLst>
          </p:cNvPr>
          <p:cNvGraphicFramePr>
            <a:graphicFrameLocks/>
          </p:cNvGraphicFramePr>
          <p:nvPr>
            <p:extLst>
              <p:ext uri="{D42A27DB-BD31-4B8C-83A1-F6EECF244321}">
                <p14:modId xmlns:p14="http://schemas.microsoft.com/office/powerpoint/2010/main" val="3423840409"/>
              </p:ext>
            </p:extLst>
          </p:nvPr>
        </p:nvGraphicFramePr>
        <p:xfrm>
          <a:off x="432269" y="4917765"/>
          <a:ext cx="11329200" cy="1018539"/>
        </p:xfrm>
        <a:graphic>
          <a:graphicData uri="http://schemas.openxmlformats.org/drawingml/2006/table">
            <a:tbl>
              <a:tblPr/>
              <a:tblGrid>
                <a:gridCol w="1453681">
                  <a:extLst>
                    <a:ext uri="{9D8B030D-6E8A-4147-A177-3AD203B41FA5}">
                      <a16:colId xmlns:a16="http://schemas.microsoft.com/office/drawing/2014/main" val="3279649220"/>
                    </a:ext>
                  </a:extLst>
                </a:gridCol>
                <a:gridCol w="9875519">
                  <a:extLst>
                    <a:ext uri="{9D8B030D-6E8A-4147-A177-3AD203B41FA5}">
                      <a16:colId xmlns:a16="http://schemas.microsoft.com/office/drawing/2014/main" val="867203975"/>
                    </a:ext>
                  </a:extLst>
                </a:gridCol>
              </a:tblGrid>
              <a:tr h="340035">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7. Cirrhosis and its complications: Experimental and pathophysiology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652779">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OS-045</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Dysregulated kynurenine metabolism promotes hepatic encephalopathy via neuroinflammation</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sp>
        <p:nvSpPr>
          <p:cNvPr id="4" name="TextBox 3">
            <a:hlinkClick r:id="rId5" action="ppaction://hlinksldjump"/>
            <a:extLst>
              <a:ext uri="{FF2B5EF4-FFF2-40B4-BE49-F238E27FC236}">
                <a16:creationId xmlns:a16="http://schemas.microsoft.com/office/drawing/2014/main" id="{4805A3D6-7C4B-33EB-AFD2-71CD68CF7ABB}"/>
              </a:ext>
            </a:extLst>
          </p:cNvPr>
          <p:cNvSpPr txBox="1"/>
          <p:nvPr/>
        </p:nvSpPr>
        <p:spPr>
          <a:xfrm>
            <a:off x="4072393" y="6134014"/>
            <a:ext cx="4047214" cy="369332"/>
          </a:xfrm>
          <a:prstGeom prst="rect">
            <a:avLst/>
          </a:prstGeom>
          <a:noFill/>
          <a:ln w="38100">
            <a:solidFill>
              <a:srgbClr val="98D9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59543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7372350" y="2498272"/>
            <a:ext cx="4610474" cy="1517877"/>
          </a:xfrm>
        </p:spPr>
        <p:txBody>
          <a:bodyPr>
            <a:noAutofit/>
          </a:bodyPr>
          <a:lstStyle/>
          <a:p>
            <a:pPr algn="r"/>
            <a:r>
              <a:rPr lang="en-US" sz="4900" noProof="0" dirty="0">
                <a:latin typeface="Arial" panose="020B0604020202020204" pitchFamily="34" charset="0"/>
                <a:cs typeface="Arial" panose="020B0604020202020204" pitchFamily="34" charset="0"/>
              </a:rPr>
              <a:t>Liver immunology</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11FB-4E4A-2540-45F7-BAA94DFD8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48966-AD0F-A025-1C94-ACC070611B86}"/>
              </a:ext>
            </a:extLst>
          </p:cNvPr>
          <p:cNvSpPr>
            <a:spLocks noGrp="1"/>
          </p:cNvSpPr>
          <p:nvPr>
            <p:ph type="title"/>
          </p:nvPr>
        </p:nvSpPr>
        <p:spPr/>
        <p:txBody>
          <a:bodyPr>
            <a:normAutofit/>
          </a:bodyPr>
          <a:lstStyle/>
          <a:p>
            <a:r>
              <a:rPr lang="en-GB" sz="2400" noProof="0" dirty="0">
                <a:latin typeface="Arial" panose="020B0604020202020204" pitchFamily="34" charset="0"/>
                <a:cs typeface="Arial" panose="020B0604020202020204" pitchFamily="34" charset="0"/>
              </a:rPr>
              <a:t>OLR1 as a novel antifibrotic therapeutic target for CLD</a:t>
            </a:r>
          </a:p>
        </p:txBody>
      </p:sp>
      <p:sp>
        <p:nvSpPr>
          <p:cNvPr id="4" name="Text Placeholder 3">
            <a:extLst>
              <a:ext uri="{FF2B5EF4-FFF2-40B4-BE49-F238E27FC236}">
                <a16:creationId xmlns:a16="http://schemas.microsoft.com/office/drawing/2014/main" id="{A0DFE8B6-E98B-5BFC-401D-8F095FAE14CB}"/>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latin typeface="Arial" panose="020B0604020202020204" pitchFamily="34" charset="0"/>
                <a:cs typeface="Arial" panose="020B0604020202020204" pitchFamily="34" charset="0"/>
              </a:rPr>
              <a:t>Colella F, et al. EASL </a:t>
            </a:r>
            <a:r>
              <a:rPr lang="en-GB" sz="1100" dirty="0">
                <a:latin typeface="Arial" panose="020B0604020202020204" pitchFamily="34" charset="0"/>
                <a:cs typeface="Arial" panose="020B0604020202020204" pitchFamily="34" charset="0"/>
              </a:rPr>
              <a:t>Congress </a:t>
            </a:r>
            <a:r>
              <a:rPr lang="en-GB" sz="1100" noProof="0" dirty="0">
                <a:latin typeface="Arial" panose="020B0604020202020204" pitchFamily="34" charset="0"/>
                <a:cs typeface="Arial" panose="020B0604020202020204" pitchFamily="34" charset="0"/>
              </a:rPr>
              <a:t>2026; OS-004-YI.</a:t>
            </a:r>
          </a:p>
        </p:txBody>
      </p:sp>
      <p:sp>
        <p:nvSpPr>
          <p:cNvPr id="5" name="Content Placeholder 1">
            <a:extLst>
              <a:ext uri="{FF2B5EF4-FFF2-40B4-BE49-F238E27FC236}">
                <a16:creationId xmlns:a16="http://schemas.microsoft.com/office/drawing/2014/main" id="{FFA3EE59-FAD4-8B12-05F7-3835C085DE12}"/>
              </a:ext>
            </a:extLst>
          </p:cNvPr>
          <p:cNvSpPr txBox="1">
            <a:spLocks/>
          </p:cNvSpPr>
          <p:nvPr/>
        </p:nvSpPr>
        <p:spPr>
          <a:xfrm>
            <a:off x="425751" y="998071"/>
            <a:ext cx="4873609"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59C1E7"/>
                </a:highlight>
                <a:latin typeface="Arial" panose="020B0604020202020204" pitchFamily="34" charset="0"/>
                <a:cs typeface="Arial" panose="020B0604020202020204" pitchFamily="34" charset="0"/>
              </a:rPr>
              <a:t>BACKGROUND &amp; AIMS</a:t>
            </a:r>
            <a:endParaRPr lang="en-GB" sz="2000" noProof="0" dirty="0">
              <a:highlight>
                <a:srgbClr val="59C1E7"/>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CLD is characterized by progressive fibrosis, which can drive poor clinical outcomes</a:t>
            </a:r>
          </a:p>
          <a:p>
            <a:pPr>
              <a:lnSpc>
                <a:spcPct val="100000"/>
              </a:lnSpc>
            </a:pPr>
            <a:r>
              <a:rPr lang="en-GB" sz="1600" noProof="0" dirty="0">
                <a:latin typeface="Arial"/>
                <a:cs typeface="Arial"/>
              </a:rPr>
              <a:t>Monocyte-derived macrophages (MDMs) play a central role in the progression and resolution of liver fibrosis </a:t>
            </a:r>
          </a:p>
          <a:p>
            <a:pPr marL="542925" indent="-271463">
              <a:lnSpc>
                <a:spcPct val="100000"/>
              </a:lnSpc>
              <a:spcBef>
                <a:spcPts val="500"/>
              </a:spcBef>
              <a:buFont typeface="Engravers MT" panose="02090707080505020304" pitchFamily="18" charset="0"/>
              <a:buChar char="–"/>
            </a:pPr>
            <a:r>
              <a:rPr lang="en-GB" sz="1600" dirty="0">
                <a:latin typeface="Arial" panose="020B0604020202020204" pitchFamily="34" charset="0"/>
                <a:cs typeface="Arial" panose="020B0604020202020204" pitchFamily="34" charset="0"/>
              </a:rPr>
              <a:t>TREM2</a:t>
            </a:r>
            <a:r>
              <a:rPr lang="en-GB" sz="1600" baseline="300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CD9</a:t>
            </a:r>
            <a:r>
              <a:rPr lang="en-GB" sz="1600" baseline="300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MDMs, termed scar-associated macrophages (</a:t>
            </a:r>
            <a:r>
              <a:rPr lang="en-GB" sz="1600" dirty="0" err="1">
                <a:latin typeface="Arial" panose="020B0604020202020204" pitchFamily="34" charset="0"/>
                <a:cs typeface="Arial" panose="020B0604020202020204" pitchFamily="34" charset="0"/>
              </a:rPr>
              <a:t>SAMacs</a:t>
            </a:r>
            <a:r>
              <a:rPr lang="en-GB" sz="1600" dirty="0">
                <a:latin typeface="Arial" panose="020B0604020202020204" pitchFamily="34" charset="0"/>
                <a:cs typeface="Arial" panose="020B0604020202020204" pitchFamily="34" charset="0"/>
              </a:rPr>
              <a:t>), are a key human MDM population regulating fibrosis</a:t>
            </a:r>
          </a:p>
          <a:p>
            <a:pPr marL="542925" indent="-271463">
              <a:lnSpc>
                <a:spcPct val="100000"/>
              </a:lnSpc>
              <a:spcBef>
                <a:spcPts val="500"/>
              </a:spcBef>
              <a:buFont typeface="Engravers MT" panose="02090707080505020304" pitchFamily="18" charset="0"/>
              <a:buChar char="–"/>
            </a:pPr>
            <a:r>
              <a:rPr lang="en-GB" sz="1600" dirty="0">
                <a:latin typeface="Arial" panose="020B0604020202020204" pitchFamily="34" charset="0"/>
                <a:cs typeface="Arial" panose="020B0604020202020204" pitchFamily="34" charset="0"/>
              </a:rPr>
              <a:t>This makes </a:t>
            </a:r>
            <a:r>
              <a:rPr lang="en-GB" sz="1600" dirty="0" err="1">
                <a:latin typeface="Arial" panose="020B0604020202020204" pitchFamily="34" charset="0"/>
                <a:cs typeface="Arial" panose="020B0604020202020204" pitchFamily="34" charset="0"/>
              </a:rPr>
              <a:t>SAMacs</a:t>
            </a:r>
            <a:r>
              <a:rPr lang="en-GB" sz="1600" dirty="0">
                <a:latin typeface="Arial" panose="020B0604020202020204" pitchFamily="34" charset="0"/>
                <a:cs typeface="Arial" panose="020B0604020202020204" pitchFamily="34" charset="0"/>
              </a:rPr>
              <a:t> a promising target for antifibrotic therapies</a:t>
            </a:r>
          </a:p>
          <a:p>
            <a:pPr>
              <a:lnSpc>
                <a:spcPct val="100000"/>
              </a:lnSpc>
            </a:pPr>
            <a:r>
              <a:rPr lang="en-GB" sz="1600" b="1" noProof="0" dirty="0">
                <a:latin typeface="Arial"/>
                <a:cs typeface="Arial"/>
              </a:rPr>
              <a:t>AIM: </a:t>
            </a:r>
            <a:r>
              <a:rPr lang="en-GB" sz="1600" noProof="0" dirty="0">
                <a:latin typeface="Arial"/>
                <a:cs typeface="Arial"/>
              </a:rPr>
              <a:t>To identify </a:t>
            </a:r>
            <a:r>
              <a:rPr lang="en-GB" sz="1600" noProof="0" dirty="0" err="1">
                <a:latin typeface="Arial"/>
                <a:cs typeface="Arial"/>
              </a:rPr>
              <a:t>SAMac</a:t>
            </a:r>
            <a:r>
              <a:rPr lang="en-GB" sz="1600" noProof="0" dirty="0">
                <a:latin typeface="Arial"/>
                <a:cs typeface="Arial"/>
              </a:rPr>
              <a:t> heterogeneity and potential therapeutic target genes that inhibit </a:t>
            </a:r>
            <a:br>
              <a:rPr lang="en-GB" sz="1600" noProof="0" dirty="0">
                <a:latin typeface="Arial"/>
                <a:cs typeface="Arial"/>
              </a:rPr>
            </a:br>
            <a:r>
              <a:rPr lang="en-GB" sz="1600" noProof="0" dirty="0">
                <a:latin typeface="Arial"/>
                <a:cs typeface="Arial"/>
              </a:rPr>
              <a:t>their pro-inflammatory and profibrotic properties across different causes of CLD</a:t>
            </a:r>
          </a:p>
        </p:txBody>
      </p:sp>
      <p:cxnSp>
        <p:nvCxnSpPr>
          <p:cNvPr id="6" name="Straight Connector 5">
            <a:extLst>
              <a:ext uri="{FF2B5EF4-FFF2-40B4-BE49-F238E27FC236}">
                <a16:creationId xmlns:a16="http://schemas.microsoft.com/office/drawing/2014/main" id="{BF89493B-C2B8-6955-3883-A9EDAF2DF63A}"/>
              </a:ext>
            </a:extLst>
          </p:cNvPr>
          <p:cNvCxnSpPr>
            <a:cxnSpLocks/>
          </p:cNvCxnSpPr>
          <p:nvPr/>
        </p:nvCxnSpPr>
        <p:spPr>
          <a:xfrm>
            <a:off x="5452306"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C5D72A76-3547-25B9-5B98-BA6EBA1BE796}"/>
              </a:ext>
            </a:extLst>
          </p:cNvPr>
          <p:cNvSpPr txBox="1">
            <a:spLocks/>
          </p:cNvSpPr>
          <p:nvPr/>
        </p:nvSpPr>
        <p:spPr>
          <a:xfrm>
            <a:off x="5690666" y="996437"/>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59C1E7"/>
                </a:highlight>
                <a:latin typeface="Arial" panose="020B0604020202020204" pitchFamily="34" charset="0"/>
                <a:cs typeface="Arial" panose="020B0604020202020204" pitchFamily="34" charset="0"/>
              </a:rPr>
              <a:t>METHODS</a:t>
            </a:r>
          </a:p>
        </p:txBody>
      </p:sp>
      <p:sp>
        <p:nvSpPr>
          <p:cNvPr id="3" name="Rectangle 2">
            <a:extLst>
              <a:ext uri="{FF2B5EF4-FFF2-40B4-BE49-F238E27FC236}">
                <a16:creationId xmlns:a16="http://schemas.microsoft.com/office/drawing/2014/main" id="{65D4C643-5B08-49FB-C57B-A6B410F985A9}"/>
              </a:ext>
            </a:extLst>
          </p:cNvPr>
          <p:cNvSpPr/>
          <p:nvPr/>
        </p:nvSpPr>
        <p:spPr>
          <a:xfrm>
            <a:off x="5761077" y="1969197"/>
            <a:ext cx="1899327" cy="4317999"/>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noProof="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noProof="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noProof="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noProof="0" dirty="0">
              <a:solidFill>
                <a:schemeClr val="tx2"/>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noProof="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4BF02CA-7B39-A94A-AAE3-4A6B644B2B1B}"/>
              </a:ext>
            </a:extLst>
          </p:cNvPr>
          <p:cNvSpPr/>
          <p:nvPr/>
        </p:nvSpPr>
        <p:spPr>
          <a:xfrm>
            <a:off x="5865458" y="3093904"/>
            <a:ext cx="1732368" cy="83817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dirty="0">
                <a:solidFill>
                  <a:srgbClr val="FFFFFF"/>
                </a:solidFill>
                <a:latin typeface="Arial"/>
                <a:cs typeface="Arial"/>
              </a:rPr>
              <a:t>To leverage published </a:t>
            </a:r>
            <a:r>
              <a:rPr lang="en-GB" sz="1200" dirty="0" err="1">
                <a:solidFill>
                  <a:srgbClr val="FFFFFF"/>
                </a:solidFill>
                <a:latin typeface="Arial"/>
                <a:cs typeface="Arial"/>
              </a:rPr>
              <a:t>scRNA-seq</a:t>
            </a:r>
            <a:r>
              <a:rPr lang="en-GB" sz="1200" dirty="0">
                <a:solidFill>
                  <a:srgbClr val="FFFFFF"/>
                </a:solidFill>
                <a:latin typeface="Arial"/>
                <a:cs typeface="Arial"/>
              </a:rPr>
              <a:t> datasets from healthy and </a:t>
            </a:r>
            <a:br>
              <a:rPr lang="en-GB" sz="1200" dirty="0">
                <a:solidFill>
                  <a:srgbClr val="FFFFFF"/>
                </a:solidFill>
                <a:latin typeface="Arial"/>
                <a:cs typeface="Arial"/>
              </a:rPr>
            </a:br>
            <a:r>
              <a:rPr lang="en-GB" sz="1200" dirty="0">
                <a:solidFill>
                  <a:srgbClr val="FFFFFF"/>
                </a:solidFill>
                <a:latin typeface="Arial"/>
                <a:cs typeface="Arial"/>
              </a:rPr>
              <a:t>CLD patients </a:t>
            </a:r>
            <a:endParaRPr lang="en-GB" sz="1200" i="0" u="none" strike="noStrike" kern="1200" cap="none" spc="0" normalizeH="0" baseline="0" noProof="0" dirty="0">
              <a:ln>
                <a:noFill/>
              </a:ln>
              <a:solidFill>
                <a:srgbClr val="FFFFFF"/>
              </a:solidFill>
              <a:effectLst/>
              <a:uLnTx/>
              <a:uFillTx/>
              <a:latin typeface="Arial"/>
              <a:cs typeface="Arial"/>
            </a:endParaRPr>
          </a:p>
        </p:txBody>
      </p:sp>
      <p:pic>
        <p:nvPicPr>
          <p:cNvPr id="16" name="Graphic 15">
            <a:extLst>
              <a:ext uri="{FF2B5EF4-FFF2-40B4-BE49-F238E27FC236}">
                <a16:creationId xmlns:a16="http://schemas.microsoft.com/office/drawing/2014/main" id="{13EE4579-4EAD-C728-7569-C828077928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49338" y="2020455"/>
            <a:ext cx="564609" cy="564609"/>
          </a:xfrm>
          <a:prstGeom prst="rect">
            <a:avLst/>
          </a:prstGeom>
        </p:spPr>
      </p:pic>
      <p:cxnSp>
        <p:nvCxnSpPr>
          <p:cNvPr id="17" name="Straight Connector 16">
            <a:extLst>
              <a:ext uri="{FF2B5EF4-FFF2-40B4-BE49-F238E27FC236}">
                <a16:creationId xmlns:a16="http://schemas.microsoft.com/office/drawing/2014/main" id="{DA9F0284-F426-A7FE-A536-220660C1B35E}"/>
              </a:ext>
            </a:extLst>
          </p:cNvPr>
          <p:cNvCxnSpPr>
            <a:cxnSpLocks/>
          </p:cNvCxnSpPr>
          <p:nvPr/>
        </p:nvCxnSpPr>
        <p:spPr>
          <a:xfrm flipH="1">
            <a:off x="5962197" y="4030580"/>
            <a:ext cx="15388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3D4018B-A10C-47A8-1B3C-8230187BA165}"/>
              </a:ext>
            </a:extLst>
          </p:cNvPr>
          <p:cNvSpPr/>
          <p:nvPr/>
        </p:nvSpPr>
        <p:spPr>
          <a:xfrm>
            <a:off x="7815624" y="1973973"/>
            <a:ext cx="1909910" cy="2759196"/>
          </a:xfrm>
          <a:prstGeom prst="rect">
            <a:avLst/>
          </a:prstGeom>
          <a:solidFill>
            <a:srgbClr val="B4DE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6274CD9-E6D8-3333-8D7A-8BDC70FF8B5E}"/>
              </a:ext>
            </a:extLst>
          </p:cNvPr>
          <p:cNvSpPr/>
          <p:nvPr/>
        </p:nvSpPr>
        <p:spPr>
          <a:xfrm>
            <a:off x="9859588" y="1967172"/>
            <a:ext cx="1878160" cy="2060687"/>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02B18A2-DC41-AB88-AA00-837D2D67D1B3}"/>
              </a:ext>
            </a:extLst>
          </p:cNvPr>
          <p:cNvSpPr/>
          <p:nvPr/>
        </p:nvSpPr>
        <p:spPr>
          <a:xfrm>
            <a:off x="5865458" y="5249187"/>
            <a:ext cx="1732368" cy="95459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dirty="0">
                <a:solidFill>
                  <a:srgbClr val="FFFFFF"/>
                </a:solidFill>
                <a:latin typeface="Arial"/>
                <a:cs typeface="Arial"/>
              </a:rPr>
              <a:t>To confirm cell expansion and </a:t>
            </a:r>
            <a:br>
              <a:rPr lang="en-GB" sz="1200" dirty="0">
                <a:solidFill>
                  <a:srgbClr val="FFFFFF"/>
                </a:solidFill>
                <a:latin typeface="Arial"/>
                <a:cs typeface="Arial"/>
              </a:rPr>
            </a:br>
            <a:r>
              <a:rPr lang="en-GB" sz="1200" dirty="0">
                <a:solidFill>
                  <a:srgbClr val="FFFFFF"/>
                </a:solidFill>
                <a:latin typeface="Arial"/>
                <a:cs typeface="Arial"/>
              </a:rPr>
              <a:t>gene expression across multiple </a:t>
            </a:r>
            <a:br>
              <a:rPr lang="en-GB" sz="1200" dirty="0">
                <a:solidFill>
                  <a:srgbClr val="FFFFFF"/>
                </a:solidFill>
                <a:latin typeface="Arial"/>
                <a:cs typeface="Arial"/>
              </a:rPr>
            </a:br>
            <a:r>
              <a:rPr lang="en-GB" sz="1200" dirty="0">
                <a:solidFill>
                  <a:srgbClr val="FFFFFF"/>
                </a:solidFill>
                <a:latin typeface="Arial"/>
                <a:cs typeface="Arial"/>
              </a:rPr>
              <a:t>CLD aetiologies</a:t>
            </a:r>
            <a:endParaRPr lang="en-GB" sz="1200" dirty="0">
              <a:latin typeface="Arial"/>
              <a:cs typeface="Arial"/>
            </a:endParaRPr>
          </a:p>
        </p:txBody>
      </p:sp>
      <p:sp>
        <p:nvSpPr>
          <p:cNvPr id="21" name="Rectangle 20">
            <a:extLst>
              <a:ext uri="{FF2B5EF4-FFF2-40B4-BE49-F238E27FC236}">
                <a16:creationId xmlns:a16="http://schemas.microsoft.com/office/drawing/2014/main" id="{6C8CB1DE-8032-039F-356C-C3F7D9CC9901}"/>
              </a:ext>
            </a:extLst>
          </p:cNvPr>
          <p:cNvSpPr/>
          <p:nvPr/>
        </p:nvSpPr>
        <p:spPr>
          <a:xfrm>
            <a:off x="7892487" y="3686381"/>
            <a:ext cx="1744274" cy="945669"/>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GB" sz="1200" i="0" u="none" strike="noStrike" kern="1200" cap="none" spc="0" normalizeH="0" baseline="0" noProof="0" dirty="0">
                <a:ln>
                  <a:noFill/>
                </a:ln>
                <a:solidFill>
                  <a:srgbClr val="FFFFFF"/>
                </a:solidFill>
                <a:effectLst/>
                <a:uLnTx/>
                <a:uFillTx/>
                <a:latin typeface="Arial"/>
                <a:cs typeface="Arial"/>
              </a:rPr>
              <a:t>To confirm protein expression and </a:t>
            </a:r>
            <a:br>
              <a:rPr kumimoji="0" lang="en-GB" sz="1200" i="0" u="none" strike="noStrike" kern="1200" cap="none" spc="0" normalizeH="0" baseline="0" noProof="0" dirty="0">
                <a:ln>
                  <a:noFill/>
                </a:ln>
                <a:solidFill>
                  <a:srgbClr val="FFFFFF"/>
                </a:solidFill>
                <a:effectLst/>
                <a:uLnTx/>
                <a:uFillTx/>
                <a:latin typeface="Arial"/>
                <a:cs typeface="Arial"/>
              </a:rPr>
            </a:br>
            <a:r>
              <a:rPr kumimoji="0" lang="en-GB" sz="1200" i="0" u="none" strike="noStrike" kern="1200" cap="none" spc="0" normalizeH="0" baseline="0" noProof="0" dirty="0">
                <a:ln>
                  <a:noFill/>
                </a:ln>
                <a:solidFill>
                  <a:srgbClr val="FFFFFF"/>
                </a:solidFill>
                <a:effectLst/>
                <a:uLnTx/>
                <a:uFillTx/>
                <a:latin typeface="Arial"/>
                <a:cs typeface="Arial"/>
              </a:rPr>
              <a:t>spatial localization </a:t>
            </a:r>
            <a:r>
              <a:rPr lang="en-GB" sz="1200" dirty="0">
                <a:solidFill>
                  <a:srgbClr val="FFFFFF"/>
                </a:solidFill>
                <a:latin typeface="Arial"/>
                <a:cs typeface="Arial"/>
              </a:rPr>
              <a:t>of cell populations </a:t>
            </a:r>
            <a:endParaRPr kumimoji="0" lang="en-GB"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D1E31B0-8FD3-9903-0077-B7201AFF2A23}"/>
              </a:ext>
            </a:extLst>
          </p:cNvPr>
          <p:cNvSpPr/>
          <p:nvPr/>
        </p:nvSpPr>
        <p:spPr>
          <a:xfrm>
            <a:off x="9947145" y="3485980"/>
            <a:ext cx="1756924" cy="45265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GB" sz="1200" i="0" u="none" strike="noStrike" kern="1200" cap="none" spc="0" normalizeH="0" baseline="0" noProof="0" dirty="0">
                <a:ln>
                  <a:noFill/>
                </a:ln>
                <a:solidFill>
                  <a:srgbClr val="FFFFFF"/>
                </a:solidFill>
                <a:effectLst/>
                <a:uLnTx/>
                <a:uFillTx/>
                <a:latin typeface="Arial"/>
                <a:cs typeface="Arial"/>
              </a:rPr>
              <a:t>To </a:t>
            </a:r>
            <a:r>
              <a:rPr lang="en-GB" sz="1200" dirty="0">
                <a:solidFill>
                  <a:srgbClr val="FFFFFF"/>
                </a:solidFill>
                <a:latin typeface="Arial"/>
                <a:cs typeface="Arial"/>
              </a:rPr>
              <a:t>validate potential therapeutic targets</a:t>
            </a:r>
            <a:endParaRPr lang="en-GB"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DF86DABC-A99B-056B-111F-0E597616DDC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33305" y="2027461"/>
            <a:ext cx="638829" cy="638829"/>
          </a:xfrm>
          <a:prstGeom prst="rect">
            <a:avLst/>
          </a:prstGeom>
        </p:spPr>
      </p:pic>
      <p:pic>
        <p:nvPicPr>
          <p:cNvPr id="27" name="Graphic 26">
            <a:extLst>
              <a:ext uri="{FF2B5EF4-FFF2-40B4-BE49-F238E27FC236}">
                <a16:creationId xmlns:a16="http://schemas.microsoft.com/office/drawing/2014/main" id="{1AFB17B3-3CC3-2254-5609-5241113C2B9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49338" y="4173220"/>
            <a:ext cx="564609" cy="564609"/>
          </a:xfrm>
          <a:prstGeom prst="rect">
            <a:avLst/>
          </a:prstGeom>
        </p:spPr>
      </p:pic>
      <p:pic>
        <p:nvPicPr>
          <p:cNvPr id="28" name="Graphic 27">
            <a:extLst>
              <a:ext uri="{FF2B5EF4-FFF2-40B4-BE49-F238E27FC236}">
                <a16:creationId xmlns:a16="http://schemas.microsoft.com/office/drawing/2014/main" id="{4CF90350-CE41-753C-9B1E-00D454524E4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00237" y="2032927"/>
            <a:ext cx="509573" cy="509573"/>
          </a:xfrm>
          <a:prstGeom prst="rect">
            <a:avLst/>
          </a:prstGeom>
        </p:spPr>
      </p:pic>
      <p:sp>
        <p:nvSpPr>
          <p:cNvPr id="30" name="Rectangle 29">
            <a:extLst>
              <a:ext uri="{FF2B5EF4-FFF2-40B4-BE49-F238E27FC236}">
                <a16:creationId xmlns:a16="http://schemas.microsoft.com/office/drawing/2014/main" id="{2F546637-5F94-FD6D-E293-5F99BC91EC7C}"/>
              </a:ext>
            </a:extLst>
          </p:cNvPr>
          <p:cNvSpPr/>
          <p:nvPr/>
        </p:nvSpPr>
        <p:spPr>
          <a:xfrm>
            <a:off x="5781100" y="4754336"/>
            <a:ext cx="1901084" cy="8381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defRPr/>
            </a:pPr>
            <a:r>
              <a:rPr lang="en-GB" sz="1200" b="1" dirty="0">
                <a:solidFill>
                  <a:schemeClr val="tx2"/>
                </a:solidFill>
                <a:latin typeface="Arial"/>
                <a:cs typeface="Arial"/>
              </a:rPr>
              <a:t>Bulk RNA-</a:t>
            </a:r>
            <a:r>
              <a:rPr lang="en-GB" sz="1200" b="1" dirty="0" err="1">
                <a:solidFill>
                  <a:schemeClr val="tx2"/>
                </a:solidFill>
                <a:latin typeface="Arial"/>
                <a:cs typeface="Arial"/>
              </a:rPr>
              <a:t>seq</a:t>
            </a:r>
            <a:endParaRPr lang="en-GB" sz="1200" b="1" dirty="0" err="1">
              <a:solidFill>
                <a:schemeClr val="tx2"/>
              </a:solidFill>
              <a:latin typeface="Arial" panose="020B0604020202020204" pitchFamily="34" charset="0"/>
              <a:cs typeface="Arial" panose="020B0604020202020204" pitchFamily="34" charset="0"/>
            </a:endParaRPr>
          </a:p>
          <a:p>
            <a:pPr algn="ctr">
              <a:defRPr/>
            </a:pPr>
            <a:r>
              <a:rPr lang="en-GB" sz="1200" dirty="0">
                <a:solidFill>
                  <a:schemeClr val="tx2"/>
                </a:solidFill>
                <a:latin typeface="Arial"/>
                <a:cs typeface="Arial"/>
              </a:rPr>
              <a:t>(Human liver) </a:t>
            </a:r>
            <a:endParaRPr lang="en-GB" sz="1200" dirty="0">
              <a:solidFill>
                <a:srgbClr val="000000"/>
              </a:solidFill>
              <a:latin typeface="Arial"/>
              <a:cs typeface="Arial"/>
            </a:endParaRPr>
          </a:p>
          <a:p>
            <a:pPr algn="ctr">
              <a:defRPr/>
            </a:pPr>
            <a:endParaRPr lang="en-GB" sz="1200" b="1" dirty="0">
              <a:solidFill>
                <a:schemeClr val="tx2"/>
              </a:solidFill>
              <a:latin typeface="Arial"/>
              <a:cs typeface="Arial"/>
            </a:endParaRPr>
          </a:p>
          <a:p>
            <a:pPr lvl="0" algn="ctr">
              <a:defRPr/>
            </a:pPr>
            <a:r>
              <a:rPr lang="en-GB" sz="1200" dirty="0">
                <a:solidFill>
                  <a:schemeClr val="tx2"/>
                </a:solidFill>
                <a:latin typeface="Arial"/>
                <a:cs typeface="Arial"/>
              </a:rPr>
              <a:t> </a:t>
            </a:r>
          </a:p>
        </p:txBody>
      </p:sp>
      <p:sp>
        <p:nvSpPr>
          <p:cNvPr id="31" name="Rectangle 30">
            <a:extLst>
              <a:ext uri="{FF2B5EF4-FFF2-40B4-BE49-F238E27FC236}">
                <a16:creationId xmlns:a16="http://schemas.microsoft.com/office/drawing/2014/main" id="{EC43EFC7-7DEF-63AB-3DBB-F4819FE9617A}"/>
              </a:ext>
            </a:extLst>
          </p:cNvPr>
          <p:cNvSpPr/>
          <p:nvPr/>
        </p:nvSpPr>
        <p:spPr>
          <a:xfrm>
            <a:off x="5761850" y="2541156"/>
            <a:ext cx="1901084" cy="596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defRPr/>
            </a:pPr>
            <a:r>
              <a:rPr lang="en-GB" sz="1200" b="1" dirty="0" err="1">
                <a:solidFill>
                  <a:schemeClr val="tx2"/>
                </a:solidFill>
                <a:latin typeface="Arial"/>
                <a:cs typeface="Arial"/>
              </a:rPr>
              <a:t>ScRNA-seq</a:t>
            </a:r>
            <a:r>
              <a:rPr lang="en-GB" sz="1200" b="1" dirty="0">
                <a:solidFill>
                  <a:schemeClr val="tx2"/>
                </a:solidFill>
                <a:latin typeface="Arial"/>
                <a:cs typeface="Arial"/>
              </a:rPr>
              <a:t> atlas</a:t>
            </a:r>
            <a:endParaRPr lang="en-GB" sz="1200" b="1" dirty="0">
              <a:solidFill>
                <a:schemeClr val="tx2"/>
              </a:solidFill>
              <a:latin typeface="Arial" panose="020B0604020202020204" pitchFamily="34" charset="0"/>
              <a:cs typeface="Arial" panose="020B0604020202020204" pitchFamily="34" charset="0"/>
            </a:endParaRPr>
          </a:p>
          <a:p>
            <a:pPr lvl="0" algn="ctr">
              <a:defRPr/>
            </a:pPr>
            <a:r>
              <a:rPr lang="en-GB" sz="1200" dirty="0">
                <a:solidFill>
                  <a:schemeClr val="tx2"/>
                </a:solidFill>
                <a:latin typeface="Arial" panose="020B0604020202020204" pitchFamily="34" charset="0"/>
                <a:cs typeface="Arial" panose="020B0604020202020204" pitchFamily="34" charset="0"/>
              </a:rPr>
              <a:t>(Human liver) </a:t>
            </a:r>
          </a:p>
        </p:txBody>
      </p:sp>
      <p:sp>
        <p:nvSpPr>
          <p:cNvPr id="33" name="Rectangle 32">
            <a:extLst>
              <a:ext uri="{FF2B5EF4-FFF2-40B4-BE49-F238E27FC236}">
                <a16:creationId xmlns:a16="http://schemas.microsoft.com/office/drawing/2014/main" id="{3E693BE7-2621-4D8B-4E4A-5D0F205A50B5}"/>
              </a:ext>
            </a:extLst>
          </p:cNvPr>
          <p:cNvSpPr/>
          <p:nvPr/>
        </p:nvSpPr>
        <p:spPr>
          <a:xfrm>
            <a:off x="9840952" y="2531757"/>
            <a:ext cx="1901084" cy="8381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defRPr/>
            </a:pPr>
            <a:r>
              <a:rPr lang="en-GB" sz="1200" b="1" dirty="0">
                <a:solidFill>
                  <a:schemeClr val="tx2"/>
                </a:solidFill>
                <a:latin typeface="Arial"/>
                <a:cs typeface="Arial"/>
              </a:rPr>
              <a:t>OLR1 modulation</a:t>
            </a:r>
            <a:br>
              <a:rPr lang="en-GB" sz="1200" b="1" dirty="0">
                <a:latin typeface="Arial" panose="020B0604020202020204" pitchFamily="34" charset="0"/>
                <a:cs typeface="Arial" panose="020B0604020202020204" pitchFamily="34" charset="0"/>
              </a:rPr>
            </a:br>
            <a:r>
              <a:rPr lang="en-GB" sz="1200" dirty="0">
                <a:solidFill>
                  <a:schemeClr val="tx2"/>
                </a:solidFill>
                <a:latin typeface="Arial"/>
                <a:cs typeface="Arial"/>
              </a:rPr>
              <a:t>(human </a:t>
            </a:r>
            <a:r>
              <a:rPr lang="en-GB" sz="1200" dirty="0" err="1">
                <a:solidFill>
                  <a:schemeClr val="tx2"/>
                </a:solidFill>
                <a:latin typeface="Arial"/>
                <a:cs typeface="Arial"/>
              </a:rPr>
              <a:t>MDMs</a:t>
            </a:r>
            <a:r>
              <a:rPr lang="en-GB" sz="1200" dirty="0">
                <a:solidFill>
                  <a:schemeClr val="tx2"/>
                </a:solidFill>
                <a:latin typeface="Arial"/>
                <a:cs typeface="Arial"/>
              </a:rPr>
              <a:t>, using RNAi or antibody blockade via MEDI6570)</a:t>
            </a:r>
            <a:endParaRPr lang="en-GB" sz="1200" b="1" dirty="0">
              <a:solidFill>
                <a:schemeClr val="tx2"/>
              </a:solidFill>
              <a:latin typeface="Arial"/>
              <a:cs typeface="Arial"/>
            </a:endParaRPr>
          </a:p>
        </p:txBody>
      </p:sp>
      <p:sp>
        <p:nvSpPr>
          <p:cNvPr id="34" name="Rectangle 33">
            <a:extLst>
              <a:ext uri="{FF2B5EF4-FFF2-40B4-BE49-F238E27FC236}">
                <a16:creationId xmlns:a16="http://schemas.microsoft.com/office/drawing/2014/main" id="{8E54DBC7-E725-55DD-37A9-2A7ED1A0AE39}"/>
              </a:ext>
            </a:extLst>
          </p:cNvPr>
          <p:cNvSpPr/>
          <p:nvPr/>
        </p:nvSpPr>
        <p:spPr>
          <a:xfrm>
            <a:off x="7764546" y="2641553"/>
            <a:ext cx="2095042" cy="8381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200" b="1" dirty="0">
                <a:solidFill>
                  <a:schemeClr val="tx2"/>
                </a:solidFill>
                <a:latin typeface="Arial" panose="020B0604020202020204" pitchFamily="34" charset="0"/>
                <a:cs typeface="Arial" panose="020B0604020202020204" pitchFamily="34" charset="0"/>
              </a:rPr>
              <a:t>Spatial proteomics </a:t>
            </a:r>
          </a:p>
          <a:p>
            <a:pPr lvl="0" algn="ctr">
              <a:defRPr/>
            </a:pPr>
            <a:r>
              <a:rPr lang="en-GB" sz="1200" dirty="0">
                <a:solidFill>
                  <a:schemeClr val="tx2"/>
                </a:solidFill>
                <a:latin typeface="Arial" panose="020B0604020202020204" pitchFamily="34" charset="0"/>
                <a:cs typeface="Arial" panose="020B0604020202020204" pitchFamily="34" charset="0"/>
              </a:rPr>
              <a:t>(Human liver, using </a:t>
            </a:r>
            <a:br>
              <a:rPr lang="en-GB" sz="1200" dirty="0">
                <a:solidFill>
                  <a:schemeClr val="tx2"/>
                </a:solidFill>
                <a:latin typeface="Arial" panose="020B0604020202020204" pitchFamily="34" charset="0"/>
                <a:cs typeface="Arial" panose="020B0604020202020204" pitchFamily="34" charset="0"/>
              </a:rPr>
            </a:br>
            <a:r>
              <a:rPr lang="en-GB" sz="1200" dirty="0">
                <a:solidFill>
                  <a:schemeClr val="tx2"/>
                </a:solidFill>
                <a:latin typeface="Arial" panose="020B0604020202020204" pitchFamily="34" charset="0"/>
                <a:cs typeface="Arial" panose="020B0604020202020204" pitchFamily="34" charset="0"/>
              </a:rPr>
              <a:t>34-plex antibody</a:t>
            </a:r>
            <a:br>
              <a:rPr lang="en-GB" sz="1200" dirty="0">
                <a:solidFill>
                  <a:schemeClr val="tx2"/>
                </a:solidFill>
                <a:latin typeface="Arial" panose="020B0604020202020204" pitchFamily="34" charset="0"/>
                <a:cs typeface="Arial" panose="020B0604020202020204" pitchFamily="34" charset="0"/>
              </a:rPr>
            </a:br>
            <a:r>
              <a:rPr lang="en-GB" sz="1200" dirty="0">
                <a:solidFill>
                  <a:schemeClr val="tx2"/>
                </a:solidFill>
                <a:latin typeface="Arial" panose="020B0604020202020204" pitchFamily="34" charset="0"/>
                <a:cs typeface="Arial" panose="020B0604020202020204" pitchFamily="34" charset="0"/>
              </a:rPr>
              <a:t>panel on the </a:t>
            </a:r>
            <a:br>
              <a:rPr lang="en-GB" sz="1200" dirty="0">
                <a:solidFill>
                  <a:schemeClr val="tx2"/>
                </a:solidFill>
                <a:latin typeface="Arial" panose="020B0604020202020204" pitchFamily="34" charset="0"/>
                <a:cs typeface="Arial" panose="020B0604020202020204" pitchFamily="34" charset="0"/>
              </a:rPr>
            </a:br>
            <a:r>
              <a:rPr lang="en-GB" sz="1200" dirty="0" err="1">
                <a:solidFill>
                  <a:schemeClr val="tx2"/>
                </a:solidFill>
                <a:latin typeface="Arial" panose="020B0604020202020204" pitchFamily="34" charset="0"/>
                <a:cs typeface="Arial" panose="020B0604020202020204" pitchFamily="34" charset="0"/>
              </a:rPr>
              <a:t>PhenoCycler</a:t>
            </a:r>
            <a:r>
              <a:rPr lang="en-GB" sz="1200" dirty="0">
                <a:solidFill>
                  <a:schemeClr val="tx2"/>
                </a:solidFill>
                <a:latin typeface="Arial" panose="020B0604020202020204" pitchFamily="34" charset="0"/>
                <a:cs typeface="Arial" panose="020B0604020202020204" pitchFamily="34" charset="0"/>
              </a:rPr>
              <a:t>-Fusion)</a:t>
            </a:r>
          </a:p>
        </p:txBody>
      </p:sp>
      <p:sp>
        <p:nvSpPr>
          <p:cNvPr id="35" name="Rectangle 34">
            <a:extLst>
              <a:ext uri="{FF2B5EF4-FFF2-40B4-BE49-F238E27FC236}">
                <a16:creationId xmlns:a16="http://schemas.microsoft.com/office/drawing/2014/main" id="{C234F2C3-5EB9-EE05-70AF-D129F407F78A}"/>
              </a:ext>
            </a:extLst>
          </p:cNvPr>
          <p:cNvSpPr/>
          <p:nvPr/>
        </p:nvSpPr>
        <p:spPr>
          <a:xfrm>
            <a:off x="5690666" y="1393290"/>
            <a:ext cx="2200184" cy="7682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latin typeface="Arial" panose="020B0604020202020204" pitchFamily="34" charset="0"/>
                <a:cs typeface="Arial" panose="020B0604020202020204" pitchFamily="34" charset="0"/>
              </a:rPr>
              <a:t>RNA sequencing</a:t>
            </a:r>
            <a:endParaRPr kumimoji="0" lang="en-GB"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1E19B38-E601-068B-B398-27DBFB92919B}"/>
              </a:ext>
            </a:extLst>
          </p:cNvPr>
          <p:cNvSpPr/>
          <p:nvPr/>
        </p:nvSpPr>
        <p:spPr>
          <a:xfrm>
            <a:off x="7662934" y="1395292"/>
            <a:ext cx="2200184" cy="7682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latin typeface="Arial" panose="020B0604020202020204" pitchFamily="34" charset="0"/>
                <a:cs typeface="Arial" panose="020B0604020202020204" pitchFamily="34" charset="0"/>
              </a:rPr>
              <a:t>Proteomics</a:t>
            </a:r>
            <a:endParaRPr kumimoji="0" lang="en-GB"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884289C1-2463-746E-95C3-A1E30F99AA30}"/>
              </a:ext>
            </a:extLst>
          </p:cNvPr>
          <p:cNvSpPr/>
          <p:nvPr/>
        </p:nvSpPr>
        <p:spPr>
          <a:xfrm>
            <a:off x="9714451" y="1404308"/>
            <a:ext cx="2200184" cy="7682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latin typeface="Arial" panose="020B0604020202020204" pitchFamily="34" charset="0"/>
                <a:cs typeface="Arial" panose="020B0604020202020204" pitchFamily="34" charset="0"/>
              </a:rPr>
              <a:t>Functional validation</a:t>
            </a:r>
            <a:endParaRPr kumimoji="0" lang="en-GB"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pic>
        <p:nvPicPr>
          <p:cNvPr id="8" name="Picture 7">
            <a:hlinkClick r:id="rId6" action="ppaction://hlinksldjump"/>
            <a:extLst>
              <a:ext uri="{FF2B5EF4-FFF2-40B4-BE49-F238E27FC236}">
                <a16:creationId xmlns:a16="http://schemas.microsoft.com/office/drawing/2014/main" id="{29FDA18D-E558-399A-FE5B-0DE12F53B3EC}"/>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35207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D56C-EB53-F712-23BF-654124C4A8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691A34-6498-A043-64A8-F9A4983B05FA}"/>
              </a:ext>
            </a:extLst>
          </p:cNvPr>
          <p:cNvSpPr txBox="1">
            <a:spLocks/>
          </p:cNvSpPr>
          <p:nvPr/>
        </p:nvSpPr>
        <p:spPr>
          <a:xfrm>
            <a:off x="190499" y="6289675"/>
            <a:ext cx="524721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latin typeface="Arial" panose="020B0604020202020204" pitchFamily="34" charset="0"/>
                <a:cs typeface="Arial" panose="020B0604020202020204" pitchFamily="34" charset="0"/>
              </a:rPr>
              <a:t>Colella F, et al. EASL </a:t>
            </a:r>
            <a:r>
              <a:rPr lang="en-GB" sz="1100" dirty="0">
                <a:latin typeface="Arial" panose="020B0604020202020204" pitchFamily="34" charset="0"/>
                <a:cs typeface="Arial" panose="020B0604020202020204" pitchFamily="34" charset="0"/>
              </a:rPr>
              <a:t>Congress </a:t>
            </a:r>
            <a:r>
              <a:rPr lang="en-GB" sz="1100" noProof="0" dirty="0">
                <a:latin typeface="Arial" panose="020B0604020202020204" pitchFamily="34" charset="0"/>
                <a:cs typeface="Arial" panose="020B0604020202020204" pitchFamily="34" charset="0"/>
              </a:rPr>
              <a:t>2026; OS-004-YI.</a:t>
            </a:r>
          </a:p>
        </p:txBody>
      </p:sp>
      <p:sp>
        <p:nvSpPr>
          <p:cNvPr id="3" name="Content Placeholder 1">
            <a:extLst>
              <a:ext uri="{FF2B5EF4-FFF2-40B4-BE49-F238E27FC236}">
                <a16:creationId xmlns:a16="http://schemas.microsoft.com/office/drawing/2014/main" id="{E8DD5C9F-0668-BB65-5B87-5A8F3E7B6328}"/>
              </a:ext>
            </a:extLst>
          </p:cNvPr>
          <p:cNvSpPr>
            <a:spLocks noGrp="1"/>
          </p:cNvSpPr>
          <p:nvPr>
            <p:ph idx="1"/>
          </p:nvPr>
        </p:nvSpPr>
        <p:spPr>
          <a:xfrm>
            <a:off x="425751" y="998071"/>
            <a:ext cx="7351902" cy="5178891"/>
          </a:xfrm>
        </p:spPr>
        <p:txBody>
          <a:bodyPr vert="horz" lIns="91440" tIns="45720" rIns="91440" bIns="45720" rtlCol="0" anchor="t">
            <a:normAutofit/>
          </a:bodyPr>
          <a:lstStyle/>
          <a:p>
            <a:pPr marL="0" indent="0">
              <a:lnSpc>
                <a:spcPct val="100000"/>
              </a:lnSpc>
              <a:buNone/>
            </a:pPr>
            <a:r>
              <a:rPr lang="en-GB" sz="2000" b="1" noProof="0" dirty="0">
                <a:solidFill>
                  <a:schemeClr val="bg1"/>
                </a:solidFill>
                <a:highlight>
                  <a:srgbClr val="59C1E7"/>
                </a:highlight>
                <a:latin typeface="Arial" panose="020B0604020202020204" pitchFamily="34" charset="0"/>
                <a:cs typeface="Arial" panose="020B0604020202020204" pitchFamily="34" charset="0"/>
              </a:rPr>
              <a:t>RESULTS</a:t>
            </a:r>
            <a:endParaRPr lang="en-GB" sz="2000" noProof="0" dirty="0">
              <a:highlight>
                <a:srgbClr val="59C1E7"/>
              </a:highlight>
              <a:latin typeface="Arial" panose="020B0604020202020204" pitchFamily="34" charset="0"/>
              <a:cs typeface="Arial" panose="020B0604020202020204" pitchFamily="34" charset="0"/>
            </a:endParaRPr>
          </a:p>
          <a:p>
            <a:pPr>
              <a:lnSpc>
                <a:spcPct val="100000"/>
              </a:lnSpc>
            </a:pPr>
            <a:r>
              <a:rPr lang="en-GB" sz="1600" noProof="0" dirty="0">
                <a:latin typeface="Arial"/>
                <a:cs typeface="Arial"/>
              </a:rPr>
              <a:t>A distinct CLD-enriched cluster of OLR1+ </a:t>
            </a:r>
            <a:r>
              <a:rPr lang="en-GB" sz="1600" noProof="0" dirty="0" err="1">
                <a:latin typeface="Arial"/>
                <a:cs typeface="Arial"/>
              </a:rPr>
              <a:t>SAMacs</a:t>
            </a:r>
            <a:r>
              <a:rPr lang="en-GB" sz="1600" noProof="0" dirty="0">
                <a:latin typeface="Arial"/>
                <a:cs typeface="Arial"/>
              </a:rPr>
              <a:t> was identified, with a </a:t>
            </a:r>
            <a:br>
              <a:rPr lang="en-GB" sz="1600" noProof="0" dirty="0">
                <a:latin typeface="Arial"/>
                <a:cs typeface="Arial"/>
              </a:rPr>
            </a:br>
            <a:r>
              <a:rPr lang="en-GB" sz="1600" noProof="0" dirty="0">
                <a:latin typeface="Arial"/>
                <a:cs typeface="Arial"/>
              </a:rPr>
              <a:t>pro-inflammatory and profibrotic gene expression profile </a:t>
            </a:r>
          </a:p>
          <a:p>
            <a:pPr>
              <a:lnSpc>
                <a:spcPct val="100000"/>
              </a:lnSpc>
            </a:pPr>
            <a:r>
              <a:rPr lang="en-GB" sz="1600" noProof="0" dirty="0">
                <a:latin typeface="Arial"/>
                <a:cs typeface="Arial"/>
              </a:rPr>
              <a:t>OLR1</a:t>
            </a:r>
            <a:r>
              <a:rPr lang="en-GB" sz="1600" baseline="30000" noProof="0" dirty="0">
                <a:latin typeface="Arial"/>
                <a:cs typeface="Arial"/>
              </a:rPr>
              <a:t>+</a:t>
            </a:r>
            <a:r>
              <a:rPr lang="en-GB" sz="1600" noProof="0" dirty="0">
                <a:latin typeface="Arial"/>
                <a:cs typeface="Arial"/>
              </a:rPr>
              <a:t> </a:t>
            </a:r>
            <a:r>
              <a:rPr lang="en-GB" sz="1600" noProof="0" dirty="0" err="1">
                <a:latin typeface="Arial"/>
                <a:cs typeface="Arial"/>
              </a:rPr>
              <a:t>SAMac</a:t>
            </a:r>
            <a:r>
              <a:rPr lang="en-GB" sz="1600" noProof="0" dirty="0">
                <a:latin typeface="Arial"/>
                <a:cs typeface="Arial"/>
              </a:rPr>
              <a:t> expansion was confirmed in </a:t>
            </a:r>
            <a:r>
              <a:rPr lang="en-GB" sz="1600" dirty="0">
                <a:latin typeface="Arial"/>
                <a:cs typeface="Arial"/>
              </a:rPr>
              <a:t>human and mouse CLD</a:t>
            </a:r>
            <a:r>
              <a:rPr lang="en-GB" sz="1600" noProof="0" dirty="0">
                <a:latin typeface="Arial"/>
                <a:cs typeface="Arial"/>
              </a:rPr>
              <a:t>, with localization to fibrotic regions</a:t>
            </a:r>
          </a:p>
          <a:p>
            <a:pPr>
              <a:lnSpc>
                <a:spcPct val="100000"/>
              </a:lnSpc>
            </a:pPr>
            <a:r>
              <a:rPr lang="en-GB" sz="1600" noProof="0" dirty="0">
                <a:latin typeface="Arial" panose="020B0604020202020204" pitchFamily="34" charset="0"/>
                <a:cs typeface="Arial" panose="020B0604020202020204" pitchFamily="34" charset="0"/>
              </a:rPr>
              <a:t>A significant OLR1 upregulation and OLR1</a:t>
            </a:r>
            <a:r>
              <a:rPr lang="en-GB" sz="1600" baseline="30000" noProof="0" dirty="0">
                <a:latin typeface="Arial" panose="020B0604020202020204" pitchFamily="34" charset="0"/>
                <a:cs typeface="Arial" panose="020B0604020202020204" pitchFamily="34" charset="0"/>
              </a:rPr>
              <a:t>+</a:t>
            </a:r>
            <a:r>
              <a:rPr lang="en-GB" sz="1600" noProof="0" dirty="0">
                <a:latin typeface="Arial" panose="020B0604020202020204" pitchFamily="34" charset="0"/>
                <a:cs typeface="Arial" panose="020B0604020202020204" pitchFamily="34" charset="0"/>
              </a:rPr>
              <a:t> </a:t>
            </a:r>
            <a:r>
              <a:rPr lang="en-GB" sz="1600" noProof="0" dirty="0" err="1">
                <a:latin typeface="Arial" panose="020B0604020202020204" pitchFamily="34" charset="0"/>
                <a:cs typeface="Arial" panose="020B0604020202020204" pitchFamily="34" charset="0"/>
              </a:rPr>
              <a:t>SAMac</a:t>
            </a:r>
            <a:r>
              <a:rPr lang="en-GB" sz="1600" noProof="0" dirty="0">
                <a:latin typeface="Arial" panose="020B0604020202020204" pitchFamily="34" charset="0"/>
                <a:cs typeface="Arial" panose="020B0604020202020204" pitchFamily="34" charset="0"/>
              </a:rPr>
              <a:t> expansion correlated with fibrosis stage across MASLD, ALD, PSC, and PBC </a:t>
            </a:r>
          </a:p>
          <a:p>
            <a:pPr>
              <a:lnSpc>
                <a:spcPct val="100000"/>
              </a:lnSpc>
            </a:pPr>
            <a:r>
              <a:rPr lang="en-GB" sz="1600" noProof="0" dirty="0">
                <a:latin typeface="Arial"/>
                <a:cs typeface="Arial"/>
              </a:rPr>
              <a:t>Functional silencing of OLR1 reduced </a:t>
            </a:r>
            <a:r>
              <a:rPr lang="en-GB" sz="1600" i="1" noProof="0" dirty="0">
                <a:latin typeface="Arial"/>
                <a:cs typeface="Arial"/>
              </a:rPr>
              <a:t>IL1B </a:t>
            </a:r>
            <a:r>
              <a:rPr lang="en-GB" sz="1600" noProof="0" dirty="0">
                <a:latin typeface="Arial"/>
                <a:cs typeface="Arial"/>
              </a:rPr>
              <a:t>expression in both THP-1 and primary human </a:t>
            </a:r>
            <a:r>
              <a:rPr lang="en-GB" sz="1600" dirty="0">
                <a:latin typeface="Arial"/>
                <a:cs typeface="Arial"/>
              </a:rPr>
              <a:t>MDMs</a:t>
            </a:r>
            <a:endParaRPr lang="en-GB" sz="1600" dirty="0">
              <a:latin typeface="Arial" panose="020B0604020202020204" pitchFamily="34" charset="0"/>
              <a:cs typeface="Arial" panose="020B0604020202020204" pitchFamily="34" charset="0"/>
            </a:endParaRPr>
          </a:p>
          <a:p>
            <a:pPr>
              <a:lnSpc>
                <a:spcPct val="100000"/>
              </a:lnSpc>
            </a:pPr>
            <a:r>
              <a:rPr lang="en-GB" sz="1600" dirty="0">
                <a:latin typeface="Arial"/>
                <a:cs typeface="Arial"/>
              </a:rPr>
              <a:t>OLR1</a:t>
            </a:r>
            <a:r>
              <a:rPr lang="en-GB" sz="1600" noProof="0" dirty="0">
                <a:latin typeface="Arial"/>
                <a:cs typeface="Arial"/>
              </a:rPr>
              <a:t> silencing or blockade in MDMs reduced </a:t>
            </a:r>
            <a:r>
              <a:rPr lang="en-GB" sz="1600" i="1" noProof="0" dirty="0">
                <a:latin typeface="Arial"/>
                <a:cs typeface="Arial"/>
              </a:rPr>
              <a:t>COL1A1 </a:t>
            </a:r>
            <a:r>
              <a:rPr lang="en-GB" sz="1600" noProof="0" dirty="0">
                <a:latin typeface="Arial"/>
                <a:cs typeface="Arial"/>
              </a:rPr>
              <a:t>and </a:t>
            </a:r>
            <a:r>
              <a:rPr lang="en-GB" sz="1600" i="1" noProof="0" dirty="0">
                <a:latin typeface="Arial"/>
                <a:cs typeface="Arial"/>
              </a:rPr>
              <a:t>COL3A1 </a:t>
            </a:r>
            <a:r>
              <a:rPr lang="en-GB" sz="1600" noProof="0" dirty="0">
                <a:latin typeface="Arial"/>
                <a:cs typeface="Arial"/>
              </a:rPr>
              <a:t>expression in hepatic stellate cells in </a:t>
            </a:r>
            <a:r>
              <a:rPr lang="en-GB" sz="1600" dirty="0">
                <a:latin typeface="Arial"/>
                <a:cs typeface="Arial"/>
              </a:rPr>
              <a:t>conditioned media</a:t>
            </a:r>
            <a:r>
              <a:rPr lang="en-GB" sz="1600" noProof="0" dirty="0">
                <a:latin typeface="Arial"/>
                <a:cs typeface="Arial"/>
              </a:rPr>
              <a:t> </a:t>
            </a:r>
            <a:r>
              <a:rPr lang="en-GB" sz="1600" dirty="0">
                <a:latin typeface="Arial"/>
                <a:cs typeface="Arial"/>
              </a:rPr>
              <a:t>assays</a:t>
            </a:r>
            <a:endParaRPr lang="en-GB" sz="1600" dirty="0">
              <a:latin typeface="Arial" panose="020B0604020202020204" pitchFamily="34" charset="0"/>
              <a:cs typeface="Arial" panose="020B0604020202020204" pitchFamily="34" charset="0"/>
            </a:endParaRPr>
          </a:p>
          <a:p>
            <a:pPr>
              <a:lnSpc>
                <a:spcPct val="100000"/>
              </a:lnSpc>
            </a:pPr>
            <a:r>
              <a:rPr lang="en-GB" sz="1600" dirty="0">
                <a:latin typeface="Arial"/>
                <a:cs typeface="Arial"/>
              </a:rPr>
              <a:t>Silencing</a:t>
            </a:r>
            <a:r>
              <a:rPr lang="en-GB" sz="1600" noProof="0" dirty="0">
                <a:latin typeface="Arial"/>
                <a:cs typeface="Arial"/>
              </a:rPr>
              <a:t> ORL1 in multilineage human liver spheroids significantly reduced fibrillar collagen gene and protein expression</a:t>
            </a:r>
          </a:p>
        </p:txBody>
      </p:sp>
      <p:sp>
        <p:nvSpPr>
          <p:cNvPr id="8" name="Content Placeholder 2">
            <a:extLst>
              <a:ext uri="{FF2B5EF4-FFF2-40B4-BE49-F238E27FC236}">
                <a16:creationId xmlns:a16="http://schemas.microsoft.com/office/drawing/2014/main" id="{478EFE20-E29E-4398-ADC8-25FDC9D5256B}"/>
              </a:ext>
            </a:extLst>
          </p:cNvPr>
          <p:cNvSpPr txBox="1">
            <a:spLocks/>
          </p:cNvSpPr>
          <p:nvPr/>
        </p:nvSpPr>
        <p:spPr>
          <a:xfrm>
            <a:off x="7840713" y="998071"/>
            <a:ext cx="4083050" cy="517889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59C1E7"/>
                </a:highlight>
                <a:latin typeface="Arial" panose="020B0604020202020204" pitchFamily="34" charset="0"/>
                <a:cs typeface="Arial" panose="020B0604020202020204" pitchFamily="34" charset="0"/>
              </a:rPr>
              <a:t>CONCLUSIONS</a:t>
            </a:r>
            <a:endParaRPr lang="en-GB" sz="2000" noProof="0" dirty="0">
              <a:highlight>
                <a:srgbClr val="59C1E7"/>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OLR1 is a regulator of the </a:t>
            </a:r>
            <a:r>
              <a:rPr lang="en-GB" sz="1600" noProof="0" dirty="0" err="1">
                <a:latin typeface="Arial" panose="020B0604020202020204" pitchFamily="34" charset="0"/>
                <a:cs typeface="Arial" panose="020B0604020202020204" pitchFamily="34" charset="0"/>
              </a:rPr>
              <a:t>SAMac</a:t>
            </a:r>
            <a:r>
              <a:rPr lang="en-GB" sz="1600" noProof="0" dirty="0">
                <a:latin typeface="Arial" panose="020B0604020202020204" pitchFamily="34" charset="0"/>
                <a:cs typeface="Arial" panose="020B0604020202020204" pitchFamily="34" charset="0"/>
              </a:rPr>
              <a:t> phenotype in CLD</a:t>
            </a:r>
          </a:p>
          <a:p>
            <a:pPr>
              <a:lnSpc>
                <a:spcPct val="100000"/>
              </a:lnSpc>
            </a:pPr>
            <a:r>
              <a:rPr lang="en-GB" sz="1600" noProof="0" dirty="0">
                <a:latin typeface="Arial"/>
                <a:cs typeface="Arial"/>
              </a:rPr>
              <a:t>Blocking OLR1 may provide a novel anti-inflammatory and antifibrotic therapeutic strategy</a:t>
            </a:r>
          </a:p>
          <a:p>
            <a:pPr>
              <a:lnSpc>
                <a:spcPct val="100000"/>
              </a:lnSpc>
            </a:pPr>
            <a:r>
              <a:rPr lang="en-GB" sz="1600" dirty="0">
                <a:latin typeface="Arial"/>
                <a:cs typeface="Arial"/>
              </a:rPr>
              <a:t>Accumulation of OLR1</a:t>
            </a:r>
            <a:r>
              <a:rPr lang="en-GB" sz="1600" baseline="30000" dirty="0">
                <a:latin typeface="Arial"/>
                <a:cs typeface="Arial"/>
              </a:rPr>
              <a:t>+</a:t>
            </a:r>
            <a:r>
              <a:rPr lang="en-GB" sz="1600" dirty="0">
                <a:latin typeface="Arial"/>
                <a:cs typeface="Arial"/>
              </a:rPr>
              <a:t> </a:t>
            </a:r>
            <a:r>
              <a:rPr lang="en-GB" sz="1600" dirty="0" err="1">
                <a:latin typeface="Arial"/>
                <a:cs typeface="Arial"/>
              </a:rPr>
              <a:t>SAMacs</a:t>
            </a:r>
            <a:r>
              <a:rPr lang="en-GB" sz="1600" dirty="0">
                <a:latin typeface="Arial"/>
                <a:cs typeface="Arial"/>
              </a:rPr>
              <a:t> across multiple CLD aetiologies supports wide clinical relevance</a:t>
            </a:r>
          </a:p>
          <a:p>
            <a:pPr>
              <a:lnSpc>
                <a:spcPct val="100000"/>
              </a:lnSpc>
            </a:pPr>
            <a:endParaRPr lang="en-GB" sz="1600" b="1" noProof="0" dirty="0">
              <a:latin typeface="Arial" panose="020B0604020202020204" pitchFamily="34" charset="0"/>
              <a:cs typeface="Arial" panose="020B0604020202020204" pitchFamily="34" charset="0"/>
            </a:endParaRPr>
          </a:p>
          <a:p>
            <a:endParaRPr lang="en-GB" noProof="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61FA650-53C9-3C9F-242A-81D5C335104E}"/>
              </a:ext>
            </a:extLst>
          </p:cNvPr>
          <p:cNvCxnSpPr>
            <a:cxnSpLocks/>
          </p:cNvCxnSpPr>
          <p:nvPr/>
        </p:nvCxnSpPr>
        <p:spPr>
          <a:xfrm>
            <a:off x="7777653" y="998071"/>
            <a:ext cx="0" cy="52916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F601A50-6D95-0AA3-C665-E54CDFC74386}"/>
              </a:ext>
            </a:extLst>
          </p:cNvPr>
          <p:cNvSpPr>
            <a:spLocks noGrp="1"/>
          </p:cNvSpPr>
          <p:nvPr>
            <p:ph type="title"/>
          </p:nvPr>
        </p:nvSpPr>
        <p:spPr>
          <a:xfrm>
            <a:off x="838200" y="-88900"/>
            <a:ext cx="10515600" cy="838200"/>
          </a:xfrm>
        </p:spPr>
        <p:txBody>
          <a:bodyPr>
            <a:normAutofit/>
          </a:bodyPr>
          <a:lstStyle/>
          <a:p>
            <a:r>
              <a:rPr lang="en-GB" sz="2400" noProof="0" dirty="0">
                <a:latin typeface="Arial" panose="020B0604020202020204" pitchFamily="34" charset="0"/>
                <a:cs typeface="Arial" panose="020B0604020202020204" pitchFamily="34" charset="0"/>
              </a:rPr>
              <a:t>OLR1 as a novel antifibrotic therapeutic target for CLD</a:t>
            </a:r>
          </a:p>
        </p:txBody>
      </p:sp>
      <p:pic>
        <p:nvPicPr>
          <p:cNvPr id="2" name="Picture 1">
            <a:hlinkClick r:id="rId3" action="ppaction://hlinksldjump"/>
            <a:extLst>
              <a:ext uri="{FF2B5EF4-FFF2-40B4-BE49-F238E27FC236}">
                <a16:creationId xmlns:a16="http://schemas.microsoft.com/office/drawing/2014/main" id="{FCE6A485-00FB-028B-21E6-2CD31CA2194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26861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B2E86-60C8-FA79-1477-2A85AE2FA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B8DCB-6485-04F3-6C3C-D159EF679B8F}"/>
              </a:ext>
            </a:extLst>
          </p:cNvPr>
          <p:cNvSpPr>
            <a:spLocks noGrp="1"/>
          </p:cNvSpPr>
          <p:nvPr>
            <p:ph type="ctrTitle"/>
          </p:nvPr>
        </p:nvSpPr>
        <p:spPr>
          <a:xfrm>
            <a:off x="6096000" y="2157412"/>
            <a:ext cx="5886824" cy="2543175"/>
          </a:xfrm>
        </p:spPr>
        <p:txBody>
          <a:bodyPr>
            <a:noAutofit/>
          </a:bodyPr>
          <a:lstStyle/>
          <a:p>
            <a:pPr algn="r"/>
            <a:r>
              <a:rPr lang="en-US" sz="4900" noProof="0" dirty="0">
                <a:latin typeface="Arial" panose="020B0604020202020204" pitchFamily="34" charset="0"/>
                <a:cs typeface="Arial" panose="020B0604020202020204" pitchFamily="34" charset="0"/>
              </a:rPr>
              <a:t>Liver development and regeneration</a:t>
            </a:r>
          </a:p>
        </p:txBody>
      </p:sp>
    </p:spTree>
    <p:extLst>
      <p:ext uri="{BB962C8B-B14F-4D97-AF65-F5344CB8AC3E}">
        <p14:creationId xmlns:p14="http://schemas.microsoft.com/office/powerpoint/2010/main" val="2718202797"/>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8DA2329-D90F-40E7-8D68-10D9E4A1C74C}" vid="{1A1E828E-3660-4AEA-A52B-D75B0E5324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b561b17f7c21f93afa062037f26231d">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6c0f4c0e66902de7cd30dab334f64cac"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axCatchAll xmlns="4222ee06-a7a1-4582-887c-e371f583a6cc" xsi:nil="true"/>
    <lcf76f155ced4ddcb4097134ff3c332f xmlns="a2d59425-1cce-4a4f-9336-2a5f75205b93">
      <Terms xmlns="http://schemas.microsoft.com/office/infopath/2007/PartnerControls"/>
    </lcf76f155ced4ddcb4097134ff3c332f>
    <Test xmlns="a2d59425-1cce-4a4f-9336-2a5f75205b93" xsi:nil="true"/>
  </documentManagement>
</p:properties>
</file>

<file path=customXml/itemProps1.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2.xml><?xml version="1.0" encoding="utf-8"?>
<ds:datastoreItem xmlns:ds="http://schemas.openxmlformats.org/officeDocument/2006/customXml" ds:itemID="{1A9E1E9A-2206-4891-95ED-9AC31E7FE9ED}"/>
</file>

<file path=customXml/itemProps3.xml><?xml version="1.0" encoding="utf-8"?>
<ds:datastoreItem xmlns:ds="http://schemas.openxmlformats.org/officeDocument/2006/customXml" ds:itemID="{939A2E0B-04AD-4E58-9FDD-31B5B5A55E1D}">
  <ds:schemaRefs>
    <ds:schemaRef ds:uri="http://schemas.microsoft.com/office/2006/metadata/properties"/>
    <ds:schemaRef ds:uri="http://schemas.microsoft.com/office/infopath/2007/PartnerControls"/>
    <ds:schemaRef ds:uri="4222ee06-a7a1-4582-887c-e371f583a6cc"/>
    <ds:schemaRef ds:uri="a2d59425-1cce-4a4f-9336-2a5f75205b93"/>
    <ds:schemaRef ds:uri="e07dbf77-e1aa-43f5-ad2d-f2c388585f24"/>
    <ds:schemaRef ds:uri="544159a2-a4f6-44a7-a8f4-79f07ee0b71a"/>
  </ds:schemaRefs>
</ds:datastoreItem>
</file>

<file path=docMetadata/LabelInfo.xml><?xml version="1.0" encoding="utf-8"?>
<clbl:labelList xmlns:clbl="http://schemas.microsoft.com/office/2020/mipLabelMetadata">
  <clbl:label id="{daab1027-8f87-431c-a71c-724abb67cd7b}" enabled="0" method="" siteId="{daab1027-8f87-431c-a71c-724abb67cd7b}" removed="1"/>
</clbl:labelList>
</file>

<file path=docProps/app.xml><?xml version="1.0" encoding="utf-8"?>
<Properties xmlns="http://schemas.openxmlformats.org/officeDocument/2006/extended-properties" xmlns:vt="http://schemas.openxmlformats.org/officeDocument/2006/docPropsVTypes">
  <Template>Best of EASL Congress 2026 slide deck - Basic Science</Template>
  <TotalTime>0</TotalTime>
  <Words>13623</Words>
  <Application>Microsoft Office PowerPoint</Application>
  <PresentationFormat>Widescreen</PresentationFormat>
  <Paragraphs>677</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Courier New</vt:lpstr>
      <vt:lpstr>Engravers MT</vt:lpstr>
      <vt:lpstr>HelveticaNeueLT Pro 55 Roman</vt:lpstr>
      <vt:lpstr>HelveticaNeueLT Pro 65 Md</vt:lpstr>
      <vt:lpstr>Office Theme</vt:lpstr>
      <vt:lpstr>PowerPoint Presentation</vt:lpstr>
      <vt:lpstr>About these slides </vt:lpstr>
      <vt:lpstr>Contents</vt:lpstr>
      <vt:lpstr>Contents</vt:lpstr>
      <vt:lpstr>Contents</vt:lpstr>
      <vt:lpstr>Liver immunology</vt:lpstr>
      <vt:lpstr>OLR1 as a novel antifibrotic therapeutic target for CLD</vt:lpstr>
      <vt:lpstr>OLR1 as a novel antifibrotic therapeutic target for CLD</vt:lpstr>
      <vt:lpstr>Liver development and regeneration</vt:lpstr>
      <vt:lpstr>Plasma cfDNA fragmentomics for non-invasive detection of HCC in CLD</vt:lpstr>
      <vt:lpstr>Plasma cfDNA fragmentomics for non-invasive detection of HCC in CLD</vt:lpstr>
      <vt:lpstr>A 3D atlas of hepatic microarchitecture during regeneration reveals how hepatocyte division preserves bile canalicular integrity </vt:lpstr>
      <vt:lpstr>A 3D atlas of hepatic microarchitecture during regeneration reveals how hepatocyte division preserves bile canalicular integrity </vt:lpstr>
      <vt:lpstr>PowerPoint Presentation</vt:lpstr>
      <vt:lpstr>Hepatic B cells interact with iNKT cells via CD40 to stimulate  hepatic stellate cells (HSCs)</vt:lpstr>
      <vt:lpstr>Hepatic B cells interact with iNKT cells via CD40 to stimulate  hepatic stellate cells (HSCs)</vt:lpstr>
      <vt:lpstr>LSECtin delivered to hAPCs by functionalized nanoparticles  ameliorates chronic liver damage in experimental cirrhosis </vt:lpstr>
      <vt:lpstr>LSECtin delivered to hAPCs by functionalized nanoparticles  ameliorates chronic liver damage in experimental cirrhosis </vt:lpstr>
      <vt:lpstr>PowerPoint Presentation</vt:lpstr>
      <vt:lpstr>MASLD induces hepatocellular ferroptosis and activates intrahepatic macrophages by upregulating lipocalin-2 to accelerate the clearance of HBsAg</vt:lpstr>
      <vt:lpstr>MASLD induces hepatocellular ferroptosis and activates intrahepatic macrophages by upregulating lipocalin-2 to accelerate the clearance of HBsAg</vt:lpstr>
      <vt:lpstr>PowerPoint Presentation</vt:lpstr>
      <vt:lpstr>CD74+ macrophage attenuates MASLD by driving efferocytosis-dependent metabolic reprogramming and phenotype switch </vt:lpstr>
      <vt:lpstr>CD74+ macrophage attenuates MASLD by driving efferocytosis-dependent metabolic reprogramming and phenotype switch </vt:lpstr>
      <vt:lpstr>PowerPoint Presentation</vt:lpstr>
      <vt:lpstr>Portal endothelial–biliary epithelial crosstalk shapes early PSC</vt:lpstr>
      <vt:lpstr>Portal endothelial–biliary epithelial crosstalk shapes early PSC</vt:lpstr>
      <vt:lpstr>PowerPoint Presentation</vt:lpstr>
      <vt:lpstr>Dysregulated kynurenine metabolism promotes hepatic encephalopathy via neuroinflammation </vt:lpstr>
      <vt:lpstr>Dysregulated kynurenine metabolism promotes hepatic encephalopathy via neuroinflammation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Zundo</dc:creator>
  <cp:lastModifiedBy>Elinam Gayi</cp:lastModifiedBy>
  <cp:revision>23</cp:revision>
  <dcterms:created xsi:type="dcterms:W3CDTF">2026-05-13T09:40:45Z</dcterms:created>
  <dcterms:modified xsi:type="dcterms:W3CDTF">2026-05-22T10:02:17Z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