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69" r:id="rId6"/>
  </p:sldMasterIdLst>
  <p:notesMasterIdLst>
    <p:notesMasterId r:id="rId43"/>
  </p:notesMasterIdLst>
  <p:sldIdLst>
    <p:sldId id="260" r:id="rId7"/>
    <p:sldId id="258" r:id="rId8"/>
    <p:sldId id="270" r:id="rId9"/>
    <p:sldId id="316" r:id="rId10"/>
    <p:sldId id="314" r:id="rId11"/>
    <p:sldId id="280" r:id="rId12"/>
    <p:sldId id="256" r:id="rId13"/>
    <p:sldId id="257" r:id="rId14"/>
    <p:sldId id="267" r:id="rId15"/>
    <p:sldId id="277" r:id="rId16"/>
    <p:sldId id="317" r:id="rId17"/>
    <p:sldId id="318" r:id="rId18"/>
    <p:sldId id="287" r:id="rId19"/>
    <p:sldId id="286" r:id="rId20"/>
    <p:sldId id="282" r:id="rId21"/>
    <p:sldId id="285" r:id="rId22"/>
    <p:sldId id="298" r:id="rId23"/>
    <p:sldId id="295" r:id="rId24"/>
    <p:sldId id="319" r:id="rId25"/>
    <p:sldId id="320" r:id="rId26"/>
    <p:sldId id="321" r:id="rId27"/>
    <p:sldId id="322" r:id="rId28"/>
    <p:sldId id="288" r:id="rId29"/>
    <p:sldId id="289" r:id="rId30"/>
    <p:sldId id="290" r:id="rId31"/>
    <p:sldId id="296" r:id="rId32"/>
    <p:sldId id="299" r:id="rId33"/>
    <p:sldId id="302" r:id="rId34"/>
    <p:sldId id="304" r:id="rId35"/>
    <p:sldId id="305" r:id="rId36"/>
    <p:sldId id="307" r:id="rId37"/>
    <p:sldId id="323" r:id="rId38"/>
    <p:sldId id="324" r:id="rId39"/>
    <p:sldId id="308" r:id="rId40"/>
    <p:sldId id="310" r:id="rId41"/>
    <p:sldId id="31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3D"/>
    <a:srgbClr val="CF9D39"/>
    <a:srgbClr val="CEC1A5"/>
    <a:srgbClr val="FDECC8"/>
    <a:srgbClr val="FF6720"/>
    <a:srgbClr val="004B87"/>
    <a:srgbClr val="FEFEFE"/>
    <a:srgbClr val="826B6A"/>
    <a:srgbClr val="827966"/>
    <a:srgbClr val="A092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2567" autoAdjust="0"/>
  </p:normalViewPr>
  <p:slideViewPr>
    <p:cSldViewPr snapToGrid="0">
      <p:cViewPr>
        <p:scale>
          <a:sx n="75" d="100"/>
          <a:sy n="75" d="100"/>
        </p:scale>
        <p:origin x="1008" y="348"/>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am Gayi" userId="8124cf83-9da0-43b0-95e5-7455ce53a5f1" providerId="ADAL" clId="{839CD4BC-7936-476E-91BB-B6FB212F8E10}"/>
    <pc:docChg chg="modSld">
      <pc:chgData name="Elinam Gayi" userId="8124cf83-9da0-43b0-95e5-7455ce53a5f1" providerId="ADAL" clId="{839CD4BC-7936-476E-91BB-B6FB212F8E10}" dt="2025-05-12T08:08:47.156" v="0" actId="20577"/>
      <pc:docMkLst>
        <pc:docMk/>
      </pc:docMkLst>
      <pc:sldChg chg="modNotesTx">
        <pc:chgData name="Elinam Gayi" userId="8124cf83-9da0-43b0-95e5-7455ce53a5f1" providerId="ADAL" clId="{839CD4BC-7936-476E-91BB-B6FB212F8E10}" dt="2025-05-12T08:08:47.156" v="0" actId="20577"/>
        <pc:sldMkLst>
          <pc:docMk/>
          <pc:sldMk cId="2454391437"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7A96F-248A-481D-ABEF-1D8B87E64E78}"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2C0F0-71E7-46B6-AA6F-1D7E0E2B8B3E}" type="slidenum">
              <a:rPr lang="en-US" smtClean="0"/>
              <a:t>‹#›</a:t>
            </a:fld>
            <a:endParaRPr lang="en-US"/>
          </a:p>
        </p:txBody>
      </p:sp>
    </p:spTree>
    <p:extLst>
      <p:ext uri="{BB962C8B-B14F-4D97-AF65-F5344CB8AC3E}">
        <p14:creationId xmlns:p14="http://schemas.microsoft.com/office/powerpoint/2010/main" val="427976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f.hinte@uke.d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f.hinte@uke.d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emely.richter@rub.d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emely.richter@rub.d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3450E-8955-9C85-B47D-2C9BB5FBD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B7D87-CB87-998B-CFCA-34C9EAA64E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4511F2-9420-8FBF-D9DB-C54C0E796F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031DE5-4E12-D327-F20F-8DBD19AA0C29}"/>
              </a:ext>
            </a:extLst>
          </p:cNvPr>
          <p:cNvSpPr>
            <a:spLocks noGrp="1"/>
          </p:cNvSpPr>
          <p:nvPr>
            <p:ph type="sldNum" sz="quarter" idx="5"/>
          </p:nvPr>
        </p:nvSpPr>
        <p:spPr/>
        <p:txBody>
          <a:bodyPr/>
          <a:lstStyle/>
          <a:p>
            <a:fld id="{F872C0F0-71E7-46B6-AA6F-1D7E0E2B8B3E}" type="slidenum">
              <a:rPr lang="en-US" smtClean="0"/>
              <a:t>3</a:t>
            </a:fld>
            <a:endParaRPr lang="en-US"/>
          </a:p>
        </p:txBody>
      </p:sp>
    </p:spTree>
    <p:extLst>
      <p:ext uri="{BB962C8B-B14F-4D97-AF65-F5344CB8AC3E}">
        <p14:creationId xmlns:p14="http://schemas.microsoft.com/office/powerpoint/2010/main" val="4223538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410B9-6688-253C-799A-5EFAB98F09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0CC90-82C9-0BA2-CEDE-0216486C7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C3A07-43BD-5F79-707A-EC7C255048CC}"/>
              </a:ext>
            </a:extLst>
          </p:cNvPr>
          <p:cNvSpPr>
            <a:spLocks noGrp="1"/>
          </p:cNvSpPr>
          <p:nvPr>
            <p:ph type="body" idx="1"/>
          </p:nvPr>
        </p:nvSpPr>
        <p:spPr/>
        <p:txBody>
          <a:bodyPr/>
          <a:lstStyle/>
          <a:p>
            <a:pPr marL="0" marR="0" rtl="0">
              <a:buNone/>
            </a:pPr>
            <a:r>
              <a:rPr lang="fr-CH" sz="1800" b="1" i="0" dirty="0" err="1">
                <a:effectLst/>
                <a:latin typeface="Calibri" panose="020F0502020204030204" pitchFamily="34" charset="0"/>
              </a:rPr>
              <a:t>Abbreviations</a:t>
            </a:r>
            <a:r>
              <a:rPr lang="fr-CH" sz="1800" i="0" dirty="0">
                <a:effectLst/>
                <a:latin typeface="Calibri" panose="020F0502020204030204" pitchFamily="34" charset="0"/>
              </a:rPr>
              <a:t>:</a:t>
            </a:r>
            <a:r>
              <a:rPr lang="fr-CH" sz="1800" i="1" dirty="0">
                <a:effectLst/>
                <a:latin typeface="Calibri" panose="020F0502020204030204" pitchFamily="34" charset="0"/>
              </a:rPr>
              <a:t> </a:t>
            </a:r>
            <a:r>
              <a:rPr lang="fr-CH" sz="1800" i="0" dirty="0" err="1">
                <a:effectLst/>
                <a:latin typeface="Calibri" panose="020F0502020204030204" pitchFamily="34" charset="0"/>
              </a:rPr>
              <a:t>DAAs</a:t>
            </a:r>
            <a:r>
              <a:rPr lang="fr-CH" sz="1800" i="0" dirty="0">
                <a:effectLst/>
                <a:latin typeface="Calibri" panose="020F0502020204030204" pitchFamily="34" charset="0"/>
              </a:rPr>
              <a:t> = Direct </a:t>
            </a:r>
            <a:r>
              <a:rPr lang="fr-CH" sz="1800" i="0" dirty="0" err="1">
                <a:effectLst/>
                <a:latin typeface="Calibri" panose="020F0502020204030204" pitchFamily="34" charset="0"/>
              </a:rPr>
              <a:t>Antivirals</a:t>
            </a:r>
            <a:r>
              <a:rPr lang="fr-CH" sz="1800" i="0" dirty="0">
                <a:effectLst/>
                <a:latin typeface="Calibri" panose="020F0502020204030204" pitchFamily="34" charset="0"/>
              </a:rPr>
              <a:t>; CHC = </a:t>
            </a:r>
            <a:r>
              <a:rPr lang="fr-CH" sz="1800" i="0" dirty="0" err="1">
                <a:effectLst/>
                <a:latin typeface="Calibri" panose="020F0502020204030204" pitchFamily="34" charset="0"/>
              </a:rPr>
              <a:t>Chronic</a:t>
            </a:r>
            <a:r>
              <a:rPr lang="fr-CH" sz="1800" i="0" dirty="0">
                <a:effectLst/>
                <a:latin typeface="Calibri" panose="020F0502020204030204" pitchFamily="34" charset="0"/>
              </a:rPr>
              <a:t> </a:t>
            </a:r>
            <a:r>
              <a:rPr lang="fr-CH" sz="1800" i="0" dirty="0" err="1">
                <a:effectLst/>
                <a:latin typeface="Calibri" panose="020F0502020204030204" pitchFamily="34" charset="0"/>
              </a:rPr>
              <a:t>hepatitis</a:t>
            </a:r>
            <a:r>
              <a:rPr lang="fr-CH" sz="1800" i="0" dirty="0">
                <a:effectLst/>
                <a:latin typeface="Calibri" panose="020F0502020204030204" pitchFamily="34" charset="0"/>
              </a:rPr>
              <a:t> C; CHB =</a:t>
            </a:r>
            <a:r>
              <a:rPr lang="fr-CH" sz="1800" i="0" dirty="0" err="1">
                <a:effectLst/>
                <a:latin typeface="Calibri" panose="020F0502020204030204" pitchFamily="34" charset="0"/>
              </a:rPr>
              <a:t>Chronic</a:t>
            </a:r>
            <a:r>
              <a:rPr lang="fr-CH" sz="1800" i="0" dirty="0">
                <a:effectLst/>
                <a:latin typeface="Calibri" panose="020F0502020204030204" pitchFamily="34" charset="0"/>
              </a:rPr>
              <a:t> </a:t>
            </a:r>
            <a:r>
              <a:rPr lang="fr-CH" sz="1800" i="0" dirty="0" err="1">
                <a:effectLst/>
                <a:latin typeface="Calibri" panose="020F0502020204030204" pitchFamily="34" charset="0"/>
              </a:rPr>
              <a:t>hepatitis</a:t>
            </a:r>
            <a:r>
              <a:rPr lang="fr-CH" sz="1800" i="0" dirty="0">
                <a:effectLst/>
                <a:latin typeface="Calibri" panose="020F0502020204030204" pitchFamily="34" charset="0"/>
              </a:rPr>
              <a:t> B.</a:t>
            </a: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OS-100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Long term clinical outcomes in patients with chronic hepatitis C after direct-acting antiviral treatment: a prospective study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Riham Soliman1 2,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ayman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hassan2, Nabiel Mikhail3, Nada El-domiaty4, Ahmed Farahat5, Gamal Shiha2 6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1Tropical Medicine Department, Faculty of Medicine, Port Said University, Egypt, Port Said, Egypt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2Egyptian Liver Research Institute and Hospital (ELRIAH),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Sherbin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El Mansoura, Egypt,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Sherbin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Egypt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3Egyptian Liver Research Institute &amp; Hospital (ELRIAH),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shirbin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Egypt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4Tropical Medicine Dept., Faculty of Medicine, Helwan University, Helwan, Egypt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5Egyptian Liver Research Institute and Hospital, Mansoura, Egypt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6Hepatology and Gastroenterology Unit, Internal Medicine Department, Faculty of Medicine, Mansoura University, Egypt, Mansoura, Egypt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rimo1979@gmail.com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long-term clinical outcome following direct acting antivirals for hepatitis C virus infection has not been yet documented despite the fact that they have been widely used. A total of 14,495 CHC patients received treatment in outreach program "Educate, Test and Treat" among 73 villages in Egypt since 2015. Our aim was to report the incidence of decompensated cirrhosis, hepatocellular cancer, and all-cause mortality in addition to fibrosis changes among patients received direct-acting antiviral therapy over a 10-years period.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We conducted a prospective study including patients who received DAAs since 10 years enrolled from eleven Egyptian villages up till now. Patients with a history of decompensated cirrhosis, hepatocellular cancer, liver transplantation, or chronic hepatitis B were not included in our analysis, nor were those receiving interferon-ribavirin treatment. Our primary aim was to report the incidence of decompensated cirrhosis, hepatocellular cancer, and all-cause mortality. Secondary objective was detection of liver fibrosis changes , by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FibroScan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or FIB-4 and FIB-6.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1603 patients were eligible for the study, with available follow-up information and were included in analyses. Median follow-up was 98.0 months (IQR 71.0–105.0). During follow-up, 377 patients died, 32 reported decompensated cirrhosis and 41 reported hepatocellular carcinoma. Exposure to direct-acting antivirals was associated with all-cause mortality rate of 3.42/100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(95% CI 3.08-3.77), decompensation of 0.26/100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(95% CI 0.18-0.36), and hepatocellular carcinoma of 0.51/100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(95% CI 0.11-0.25). In cirrhotic patients, 17% showed reversal of cirrhosis, 19.1% showed fibrosis regression while 63.8% remained stationary. F3 patients showed reversal of fibrosis in 44.4%, 19.8% showed fibrosis regression and 19.8% remained stationary while 16.0% progressed to F4.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the first study to document the long-term outcomes for patients treated with direct-acting antivirals (DAAs) for hepatitis C virus infection in Egyptian patients with </a:t>
            </a: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genotype 4. Our findings demonstrate that DAAs are associated with a decreased risk of decompensation and hepatocellular carcinoma, and often lead to improvements in liver fibrosis. Further studies involving different ethnicities and genotypes are needed.</a:t>
            </a:r>
          </a:p>
        </p:txBody>
      </p:sp>
      <p:sp>
        <p:nvSpPr>
          <p:cNvPr id="4" name="Slide Number Placeholder 3">
            <a:extLst>
              <a:ext uri="{FF2B5EF4-FFF2-40B4-BE49-F238E27FC236}">
                <a16:creationId xmlns:a16="http://schemas.microsoft.com/office/drawing/2014/main" id="{A79D80E0-6EA2-405E-386F-BEE8682CA673}"/>
              </a:ext>
            </a:extLst>
          </p:cNvPr>
          <p:cNvSpPr>
            <a:spLocks noGrp="1"/>
          </p:cNvSpPr>
          <p:nvPr>
            <p:ph type="sldNum" sz="quarter" idx="5"/>
          </p:nvPr>
        </p:nvSpPr>
        <p:spPr/>
        <p:txBody>
          <a:bodyPr/>
          <a:lstStyle/>
          <a:p>
            <a:fld id="{F872C0F0-71E7-46B6-AA6F-1D7E0E2B8B3E}" type="slidenum">
              <a:rPr lang="en-US" smtClean="0"/>
              <a:t>14</a:t>
            </a:fld>
            <a:endParaRPr lang="en-US"/>
          </a:p>
        </p:txBody>
      </p:sp>
    </p:spTree>
    <p:extLst>
      <p:ext uri="{BB962C8B-B14F-4D97-AF65-F5344CB8AC3E}">
        <p14:creationId xmlns:p14="http://schemas.microsoft.com/office/powerpoint/2010/main" val="1970242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95EB2-E215-EAF1-CB13-0B934BC35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E4364-567A-E53A-495F-EC5AEABB5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B4F99-331D-D7A7-C24C-1FD9BF7C9B92}"/>
              </a:ext>
            </a:extLst>
          </p:cNvPr>
          <p:cNvSpPr>
            <a:spLocks noGrp="1"/>
          </p:cNvSpPr>
          <p:nvPr>
            <p:ph type="body" idx="1"/>
          </p:nvPr>
        </p:nvSpPr>
        <p:spPr/>
        <p:txBody>
          <a:bodyPr/>
          <a:lstStyle/>
          <a:p>
            <a:pPr marL="0" marR="0" rtl="0">
              <a:buNone/>
            </a:pPr>
            <a:r>
              <a:rPr lang="fr-CH" sz="1800" b="1" i="0" dirty="0" err="1">
                <a:effectLst/>
                <a:latin typeface="Calibri" panose="020F0502020204030204" pitchFamily="34" charset="0"/>
              </a:rPr>
              <a:t>Abbreviations</a:t>
            </a:r>
            <a:r>
              <a:rPr lang="fr-CH" sz="1800" i="0" dirty="0">
                <a:effectLst/>
                <a:latin typeface="Calibri" panose="020F0502020204030204" pitchFamily="34" charset="0"/>
              </a:rPr>
              <a:t>:</a:t>
            </a:r>
            <a:r>
              <a:rPr lang="fr-CH" sz="1800" i="1" dirty="0">
                <a:effectLst/>
                <a:latin typeface="Calibri" panose="020F0502020204030204" pitchFamily="34" charset="0"/>
              </a:rPr>
              <a:t> </a:t>
            </a:r>
            <a:r>
              <a:rPr lang="fr-CH" sz="1800" i="0" dirty="0" err="1">
                <a:effectLst/>
                <a:latin typeface="Calibri" panose="020F0502020204030204" pitchFamily="34" charset="0"/>
              </a:rPr>
              <a:t>DAAs</a:t>
            </a:r>
            <a:r>
              <a:rPr lang="fr-CH" sz="1800" i="0" dirty="0">
                <a:effectLst/>
                <a:latin typeface="Calibri" panose="020F0502020204030204" pitchFamily="34" charset="0"/>
              </a:rPr>
              <a:t> = Direct </a:t>
            </a:r>
            <a:r>
              <a:rPr lang="fr-CH" sz="1800" i="0" dirty="0" err="1">
                <a:effectLst/>
                <a:latin typeface="Calibri" panose="020F0502020204030204" pitchFamily="34" charset="0"/>
              </a:rPr>
              <a:t>Antivirals</a:t>
            </a:r>
            <a:r>
              <a:rPr lang="fr-CH" sz="1800" i="0" dirty="0">
                <a:effectLst/>
                <a:latin typeface="Calibri" panose="020F0502020204030204" pitchFamily="34" charset="0"/>
              </a:rPr>
              <a:t>; CHC = </a:t>
            </a:r>
            <a:r>
              <a:rPr lang="fr-CH" sz="1800" i="0" dirty="0" err="1">
                <a:effectLst/>
                <a:latin typeface="Calibri" panose="020F0502020204030204" pitchFamily="34" charset="0"/>
              </a:rPr>
              <a:t>Chronic</a:t>
            </a:r>
            <a:r>
              <a:rPr lang="fr-CH" sz="1800" i="0" dirty="0">
                <a:effectLst/>
                <a:latin typeface="Calibri" panose="020F0502020204030204" pitchFamily="34" charset="0"/>
              </a:rPr>
              <a:t> </a:t>
            </a:r>
            <a:r>
              <a:rPr lang="fr-CH" sz="1800" i="0" dirty="0" err="1">
                <a:effectLst/>
                <a:latin typeface="Calibri" panose="020F0502020204030204" pitchFamily="34" charset="0"/>
              </a:rPr>
              <a:t>hepatitis</a:t>
            </a:r>
            <a:r>
              <a:rPr lang="fr-CH" sz="1800" i="0" dirty="0">
                <a:effectLst/>
                <a:latin typeface="Calibri" panose="020F0502020204030204" pitchFamily="34" charset="0"/>
              </a:rPr>
              <a:t> C; CHB =</a:t>
            </a:r>
            <a:r>
              <a:rPr lang="fr-CH" sz="1800" i="0" dirty="0" err="1">
                <a:effectLst/>
                <a:latin typeface="Calibri" panose="020F0502020204030204" pitchFamily="34" charset="0"/>
              </a:rPr>
              <a:t>Chronic</a:t>
            </a:r>
            <a:r>
              <a:rPr lang="fr-CH" sz="1800" i="0" dirty="0">
                <a:effectLst/>
                <a:latin typeface="Calibri" panose="020F0502020204030204" pitchFamily="34" charset="0"/>
              </a:rPr>
              <a:t> </a:t>
            </a:r>
            <a:r>
              <a:rPr lang="fr-CH" sz="1800" i="0" dirty="0" err="1">
                <a:effectLst/>
                <a:latin typeface="Calibri" panose="020F0502020204030204" pitchFamily="34" charset="0"/>
              </a:rPr>
              <a:t>hepatitis</a:t>
            </a:r>
            <a:r>
              <a:rPr lang="fr-CH" sz="1800" i="0" dirty="0">
                <a:effectLst/>
                <a:latin typeface="Calibri" panose="020F0502020204030204" pitchFamily="34" charset="0"/>
              </a:rPr>
              <a:t> B.</a:t>
            </a: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OS-100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Long term clinical outcomes in patients with chronic hepatitis C after direct-acting antiviral treatment: a prospective study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Riham Soliman1 2,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ayman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hassan2, Nabiel Mikhail3, Nada El-domiaty4, Ahmed Farahat5, Gamal Shiha2 6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1Tropical Medicine Department, Faculty of Medicine, Port Said University, Egypt, Port Said, Egypt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2Egyptian Liver Research Institute and Hospital (ELRIAH),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Sherbin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El Mansoura, Egypt,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Sherbin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Egypt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3Egyptian Liver Research Institute &amp; Hospital (ELRIAH),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shirbin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Egypt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4Tropical Medicine Dept., Faculty of Medicine, Helwan University, Helwan, Egypt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5Egyptian Liver Research Institute and Hospital, Mansoura, Egypt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6Hepatology and Gastroenterology Unit, Internal Medicine Department, Faculty of Medicine, Mansoura University, Egypt, Mansoura, Egypt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rimo1979@gmail.com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long-term clinical outcome following direct acting antivirals for hepatitis C virus infection has not been yet documented despite the fact that they have been widely used. A total of 14,495 CHC patients received treatment in outreach program "Educate, Test and Treat" among 73 villages in Egypt since 2015. Our aim was to report the incidence of decompensated cirrhosis, hepatocellular cancer, and all-cause mortality in addition to fibrosis changes among patients received direct-acting antiviral therapy over a 10-years period.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We conducted a prospective study including patients who received DAAs since 10 years enrolled from eleven Egyptian villages up till now. Patients with a history of decompensated cirrhosis, hepatocellular cancer, liver transplantation, or chronic hepatitis B were not included in our analysis, nor were those receiving interferon-ribavirin treatment. Our primary aim was to report the incidence of decompensated cirrhosis, hepatocellular cancer, and all-cause mortality. Secondary objective was detection of liver fibrosis changes , by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FibroScan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or FIB-4 and FIB-6.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1603 patients were eligible for the study, with available follow-up information and were included in analyses. Median follow-up was 98.0 months (IQR 71.0–105.0). During follow-up, 377 patients died, 32 reported decompensated cirrhosis and 41 reported hepatocellular carcinoma. Exposure to direct-acting antivirals was associated with all-cause mortality rate of 3.42/100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(95% CI 3.08-3.77), decompensation of 0.26/100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(95% CI 0.18-0.36), and hepatocellular carcinoma of 0.51/100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(95% CI 0.11-0.25). In cirrhotic patients, 17% showed reversal of cirrhosis, 19.1% showed fibrosis regression while 63.8% remained stationary. F3 patients showed reversal of fibrosis in 44.4%, 19.8% showed fibrosis regression and 19.8% remained stationary while 16.0% progressed to F4.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the first study to document the long-term outcomes for patients treated with direct-acting antivirals (DAAs) for hepatitis C virus infection in Egyptian patients with </a:t>
            </a: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genotype 4. Our findings demonstrate that DAAs are associated with a decreased risk of decompensation and hepatocellular carcinoma, and often lead to improvements in liver fibrosis. Further studies involving different ethnicities and genotypes are needed.</a:t>
            </a:r>
          </a:p>
        </p:txBody>
      </p:sp>
      <p:sp>
        <p:nvSpPr>
          <p:cNvPr id="4" name="Slide Number Placeholder 3">
            <a:extLst>
              <a:ext uri="{FF2B5EF4-FFF2-40B4-BE49-F238E27FC236}">
                <a16:creationId xmlns:a16="http://schemas.microsoft.com/office/drawing/2014/main" id="{CC8F1DBB-394E-49DB-8990-55004ABEB34F}"/>
              </a:ext>
            </a:extLst>
          </p:cNvPr>
          <p:cNvSpPr>
            <a:spLocks noGrp="1"/>
          </p:cNvSpPr>
          <p:nvPr>
            <p:ph type="sldNum" sz="quarter" idx="5"/>
          </p:nvPr>
        </p:nvSpPr>
        <p:spPr/>
        <p:txBody>
          <a:bodyPr/>
          <a:lstStyle/>
          <a:p>
            <a:fld id="{F872C0F0-71E7-46B6-AA6F-1D7E0E2B8B3E}" type="slidenum">
              <a:rPr lang="en-US" smtClean="0"/>
              <a:t>15</a:t>
            </a:fld>
            <a:endParaRPr lang="en-US"/>
          </a:p>
        </p:txBody>
      </p:sp>
    </p:spTree>
    <p:extLst>
      <p:ext uri="{BB962C8B-B14F-4D97-AF65-F5344CB8AC3E}">
        <p14:creationId xmlns:p14="http://schemas.microsoft.com/office/powerpoint/2010/main" val="85508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EA58-873E-07D7-AC4A-2B42B7BB2F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6CD8A-8958-36B5-5B54-791BD389C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132CC-0DDB-7877-3506-29F9B70BCFCA}"/>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fr-CH" sz="1800" b="1" i="0" dirty="0" err="1">
                <a:effectLst/>
                <a:latin typeface="Calibri" panose="020F0502020204030204" pitchFamily="34" charset="0"/>
              </a:rPr>
              <a:t>Abbreviations</a:t>
            </a:r>
            <a:r>
              <a:rPr lang="fr-CH" sz="1800" i="1" dirty="0">
                <a:effectLst/>
                <a:latin typeface="Calibri" panose="020F0502020204030204" pitchFamily="34" charset="0"/>
              </a:rPr>
              <a:t>: </a:t>
            </a:r>
            <a:r>
              <a:rPr lang="fr-CH" sz="1800" i="0" dirty="0">
                <a:effectLst/>
                <a:latin typeface="Calibri" panose="020F0502020204030204" pitchFamily="34" charset="0"/>
              </a:rPr>
              <a:t>STARHB = The STUDY ON TREATMENT FOR INACTIVE CARRIERS OF HEPATITIS B; PEG IFNα-2b = </a:t>
            </a:r>
            <a:r>
              <a:rPr lang="fr-CH" sz="1800" i="0" dirty="0" err="1">
                <a:effectLst/>
                <a:latin typeface="Calibri" panose="020F0502020204030204" pitchFamily="34" charset="0"/>
              </a:rPr>
              <a:t>Pegylated</a:t>
            </a:r>
            <a:r>
              <a:rPr lang="fr-CH" sz="1800" i="0" dirty="0">
                <a:effectLst/>
                <a:latin typeface="Calibri" panose="020F0502020204030204" pitchFamily="34" charset="0"/>
              </a:rPr>
              <a:t> </a:t>
            </a:r>
            <a:r>
              <a:rPr lang="fr-CH" sz="1800" i="0" dirty="0" err="1">
                <a:effectLst/>
                <a:latin typeface="Calibri" panose="020F0502020204030204" pitchFamily="34" charset="0"/>
              </a:rPr>
              <a:t>Interferon</a:t>
            </a:r>
            <a:r>
              <a:rPr lang="fr-CH" sz="1800" i="0" dirty="0">
                <a:effectLst/>
                <a:latin typeface="Calibri" panose="020F0502020204030204" pitchFamily="34" charset="0"/>
              </a:rPr>
              <a:t> alpha-2b; IHC =  inactive </a:t>
            </a:r>
            <a:r>
              <a:rPr lang="fr-CH" sz="1800" i="0" dirty="0" err="1">
                <a:effectLst/>
                <a:latin typeface="Calibri" panose="020F0502020204030204" pitchFamily="34" charset="0"/>
              </a:rPr>
              <a:t>HBsAg</a:t>
            </a:r>
            <a:r>
              <a:rPr lang="fr-CH" sz="1800" i="0" dirty="0">
                <a:effectLst/>
                <a:latin typeface="Calibri" panose="020F0502020204030204" pitchFamily="34" charset="0"/>
              </a:rPr>
              <a:t> carriers = </a:t>
            </a:r>
            <a:r>
              <a:rPr lang="fr-CH" sz="1800" i="0" dirty="0" err="1">
                <a:effectLst/>
                <a:latin typeface="Calibri" panose="020F0502020204030204" pitchFamily="34" charset="0"/>
              </a:rPr>
              <a:t>NAs</a:t>
            </a:r>
            <a:r>
              <a:rPr lang="fr-CH" sz="1800" i="0" dirty="0">
                <a:effectLst/>
                <a:latin typeface="Calibri" panose="020F0502020204030204" pitchFamily="34" charset="0"/>
              </a:rPr>
              <a:t>: </a:t>
            </a:r>
            <a:r>
              <a:rPr lang="fr-CH" sz="1800" i="0" dirty="0" err="1">
                <a:effectLst/>
                <a:latin typeface="Calibri" panose="020F0502020204030204" pitchFamily="34" charset="0"/>
              </a:rPr>
              <a:t>nucleos</a:t>
            </a:r>
            <a:r>
              <a:rPr lang="fr-CH" sz="1800" i="0" dirty="0">
                <a:effectLst/>
                <a:latin typeface="Calibri" panose="020F0502020204030204" pitchFamily="34" charset="0"/>
              </a:rPr>
              <a:t>(t)ide analogues.</a:t>
            </a:r>
            <a:endParaRPr lang="en-US" sz="1800" b="1" i="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THU-240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30% of inactive HBsAg carriers achieved clinical cure at 48 weeks with Pegylated Interferon alpha-2b therapy: a multicenter real-world study (STARHB Project in China)- 2.5 years data update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Shan Ren1, Jing Zhao1,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Sujun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Zheng1,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Bingliang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Lin2,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Yongfang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Jiang3,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Faqing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Ruan4, Yan Huang5,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yilan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zeng6, Jiawei Geng7,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Haifang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Cao8, Wenhua Zhang9, Ying Guo10,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Xiaorong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Mao11,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Zhiliang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Gao2,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Tianyuan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Shi12,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YueYong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Zhu13, Zu-Jiang Yu14, Xiaoping Wu15, Qing Mao16, Xiulan Xue17, Yingli He18, Jia Shang19,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Shuangsuo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Dang20, Haidong Zhao21,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Rongshan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Fan22, Jiangling Yang23,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Jainqi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Lian24, Haibing Gao25, Xin-Yue Chen1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1Beijing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You'an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Capital Medical University, Beijing,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2The third affiliated hospital of Sun Yat-</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sen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Guangzhou,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3The Second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Xiangya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of Central South University, Changsha,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4Xiamen Hospital of Traditional Chinese Medicine, Xiamen,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5Xiangya Hospital Central South University, Changsha,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6Public Health Clinical Center of Chengdu, Chengdu,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7The First People's Hospital of Yunnan Province, Kunming,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8The 4th People's Hospital of Qinghai Province, Xining,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9Gansu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Wuwei</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Tumour</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Wuwei</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10The third people's Hospital of Taiyuan, Taiyuan,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11The first hospital of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lanzhou</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Lanhzou</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12The second hospital of longyan, Longyan,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13The First Affiliated Hospital of Fujian Medical University, Fuzhou,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14The First Affiliated Hospital of Zhengzhou University, Zhengzhou,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15The First Affiliated Hospital of Nanchang University, Nanchang,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16The southwest hospital of AMU, Chongqing,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17The First Affiliated Hospital of Xiamen University, Xiamen,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18The First Affiliated Hospital of Xi'an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JiaoTong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Xi'an,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19People's Hospital of Henan province, Zhengzhou,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20The Second Affiliated Hospital of Xi'an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Jiaotong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Xi'an,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21Xiamen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Changgeng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Co, Ltd, Xiamen,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22Shenzhen Hospital of Integrated Traditional Chinese and Western Medicine, Shenzhen,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23Ningbo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Beilun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District Traditional Chinese Medicine Hospital, Ningbo,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24The Second Affiliated Hospital of Air Force Medical University, Xi'an,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25Mengchao Hepatobiliary Hospital OF Fujian Medical University, Fuzhou, China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chenxydoc@163.com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study aimed to investigate the efficacy and safety of achieving functional cure (HBsAg loss) using Pegylated Interferon alpha-2b (PEG IFNα-2b) treatment in inactive HBsAg carriers (IHC).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STARHB Project (The STUDY ON TREATMENT FOR INACTIVE CARRIERS OF HEPATITIS B) is a multicenter real-world study in China focused on the functional cure of IHC, aiming to onboard approximately 25,000 patients (ChiCTR2200061541). Based on patient preferences, participants were assigned to a control group (without antiviral treatment) or treatment groups (NAs group and PEG IFNα-2b ± NAs group). The basic treatment duration was 48 weeks, extendable to 96 weeks as needed.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As of Nov. 2024, 15,070 individuals were screened, and 10,894 eligible IHC patients were included in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mITT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population baseline analysis. This cohort was 64.9% male with a mean age of 43 years; 6.3% were under 30 years old, and 41.5% had fatty liver. The mean HBsAg level was 223 IU/ml, with 81.8% below 500 IU/ml. The mean HBV DNA level was 220 IU/ml, with 58.5% having undetectable HBV DNA at baseline. The mean ALT was 22 U/L. Liver biopsies were performed on 60 patients at baseline, with 33.3% showing significant liver necroinflammation and/or fibrosis (≥ G2 and/or ≥ S2). </a:t>
            </a: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present, 729 patients have completed the 48-week follow-up. In the control group (n=11), 4 achieved virological response (VR), with 1 achieved HBsAg loss. In the NAs group, the VR rate at 48 weeks was 100% (17/17), with 1 achieved HBsAg loss. Among those treated with PEG IFNα-2b ± NAs, the VR rate at 48 weeks was 91.01% (638/701), with an HBsAg loss rate of 30% (210/701). ROC analysis indicated that baseline HBsAg levels, 12-week and 24-week HBsAg levels, and 12-week AST levels could predict HBsAg loss at 48 weeks.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PEG IFNα-2b therapy can effectively achieve functional cure in IHC patients, with a 48-week HBsAg loss rate of 30%. Lower baseline, 12-week, and 24-week HBsAg levels, along with higher 12-week AST levels, are predictors of functional cure at 48 weeks. Thus, the IHC population is a favorable group for pursuing clinical cure for hepatitis B.</a:t>
            </a:r>
          </a:p>
        </p:txBody>
      </p:sp>
      <p:sp>
        <p:nvSpPr>
          <p:cNvPr id="4" name="Slide Number Placeholder 3">
            <a:extLst>
              <a:ext uri="{FF2B5EF4-FFF2-40B4-BE49-F238E27FC236}">
                <a16:creationId xmlns:a16="http://schemas.microsoft.com/office/drawing/2014/main" id="{E3EBEA8D-70E4-F1AD-5A40-3178A084750A}"/>
              </a:ext>
            </a:extLst>
          </p:cNvPr>
          <p:cNvSpPr>
            <a:spLocks noGrp="1"/>
          </p:cNvSpPr>
          <p:nvPr>
            <p:ph type="sldNum" sz="quarter" idx="5"/>
          </p:nvPr>
        </p:nvSpPr>
        <p:spPr/>
        <p:txBody>
          <a:bodyPr/>
          <a:lstStyle/>
          <a:p>
            <a:fld id="{F872C0F0-71E7-46B6-AA6F-1D7E0E2B8B3E}" type="slidenum">
              <a:rPr lang="en-US" smtClean="0"/>
              <a:t>17</a:t>
            </a:fld>
            <a:endParaRPr lang="en-US"/>
          </a:p>
        </p:txBody>
      </p:sp>
    </p:spTree>
    <p:extLst>
      <p:ext uri="{BB962C8B-B14F-4D97-AF65-F5344CB8AC3E}">
        <p14:creationId xmlns:p14="http://schemas.microsoft.com/office/powerpoint/2010/main" val="176864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BFC3C-7B53-0DA3-44C8-AADF30EAC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101CF-DF3B-9535-3F6C-CB18BBF05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F8D383-6E5B-2CC4-436A-25C3167E25B5}"/>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fr-CH" sz="1800" b="1" i="0" dirty="0" err="1">
                <a:effectLst/>
                <a:latin typeface="Calibri" panose="020F0502020204030204" pitchFamily="34" charset="0"/>
              </a:rPr>
              <a:t>Abbreviations</a:t>
            </a:r>
            <a:r>
              <a:rPr lang="fr-CH" sz="1800" i="1" dirty="0">
                <a:effectLst/>
                <a:latin typeface="Calibri" panose="020F0502020204030204" pitchFamily="34" charset="0"/>
              </a:rPr>
              <a:t>: </a:t>
            </a:r>
            <a:r>
              <a:rPr lang="fr-CH" sz="1800" i="0" dirty="0">
                <a:effectLst/>
                <a:latin typeface="Calibri" panose="020F0502020204030204" pitchFamily="34" charset="0"/>
              </a:rPr>
              <a:t>STARHB = The STUDY ON TREATMENT FOR INACTIVE CARRIERS OF HEPATITIS B; PEG IFNα-2b = </a:t>
            </a:r>
            <a:r>
              <a:rPr lang="fr-CH" sz="1800" i="0" dirty="0" err="1">
                <a:effectLst/>
                <a:latin typeface="Calibri" panose="020F0502020204030204" pitchFamily="34" charset="0"/>
              </a:rPr>
              <a:t>Pegylated</a:t>
            </a:r>
            <a:r>
              <a:rPr lang="fr-CH" sz="1800" i="0" dirty="0">
                <a:effectLst/>
                <a:latin typeface="Calibri" panose="020F0502020204030204" pitchFamily="34" charset="0"/>
              </a:rPr>
              <a:t> </a:t>
            </a:r>
            <a:r>
              <a:rPr lang="fr-CH" sz="1800" i="0" dirty="0" err="1">
                <a:effectLst/>
                <a:latin typeface="Calibri" panose="020F0502020204030204" pitchFamily="34" charset="0"/>
              </a:rPr>
              <a:t>Interferon</a:t>
            </a:r>
            <a:r>
              <a:rPr lang="fr-CH" sz="1800" i="0" dirty="0">
                <a:effectLst/>
                <a:latin typeface="Calibri" panose="020F0502020204030204" pitchFamily="34" charset="0"/>
              </a:rPr>
              <a:t> alpha-2b; IHC =  inactive </a:t>
            </a:r>
            <a:r>
              <a:rPr lang="fr-CH" sz="1800" i="0" dirty="0" err="1">
                <a:effectLst/>
                <a:latin typeface="Calibri" panose="020F0502020204030204" pitchFamily="34" charset="0"/>
              </a:rPr>
              <a:t>HBsAg</a:t>
            </a:r>
            <a:r>
              <a:rPr lang="fr-CH" sz="1800" i="0" dirty="0">
                <a:effectLst/>
                <a:latin typeface="Calibri" panose="020F0502020204030204" pitchFamily="34" charset="0"/>
              </a:rPr>
              <a:t> carriers = </a:t>
            </a:r>
            <a:r>
              <a:rPr lang="fr-CH" sz="1800" i="0" dirty="0" err="1">
                <a:effectLst/>
                <a:latin typeface="Calibri" panose="020F0502020204030204" pitchFamily="34" charset="0"/>
              </a:rPr>
              <a:t>NAs</a:t>
            </a:r>
            <a:r>
              <a:rPr lang="fr-CH" sz="1800" i="0" dirty="0">
                <a:effectLst/>
                <a:latin typeface="Calibri" panose="020F0502020204030204" pitchFamily="34" charset="0"/>
              </a:rPr>
              <a:t>: </a:t>
            </a:r>
            <a:r>
              <a:rPr lang="fr-CH" sz="1800" i="0" dirty="0" err="1">
                <a:effectLst/>
                <a:latin typeface="Calibri" panose="020F0502020204030204" pitchFamily="34" charset="0"/>
              </a:rPr>
              <a:t>nucleos</a:t>
            </a:r>
            <a:r>
              <a:rPr lang="fr-CH" sz="1800" i="0" dirty="0">
                <a:effectLst/>
                <a:latin typeface="Calibri" panose="020F0502020204030204" pitchFamily="34" charset="0"/>
              </a:rPr>
              <a:t>(t)ide analogues.</a:t>
            </a:r>
            <a:endParaRPr lang="en-US" sz="1800" b="1" i="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THU-240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30% of inactive HBsAg carriers achieved clinical cure at 48 weeks with Pegylated Interferon alpha-2b therapy: a multicenter real-world study (STARHB Project in China)- 2.5 years data update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Shan Ren1, Jing Zhao1,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Sujun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Zheng1,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Bingliang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Lin2,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Yongfang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Jiang3,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Faqing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Ruan4, Yan Huang5,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yilan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zeng6, Jiawei Geng7,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Haifang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Cao8, Wenhua Zhang9, Ying Guo10,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Xiaorong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Mao11,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Zhiliang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Gao2,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Tianyuan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Shi12,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YueYong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Zhu13, Zu-Jiang Yu14, Xiaoping Wu15, Qing Mao16, Xiulan Xue17, Yingli He18, Jia Shang19,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Shuangsuo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Dang20, Haidong Zhao21,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Rongshan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Fan22, Jiangling Yang23,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Jainqi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Lian24, Haibing Gao25, Xin-Yue Chen1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1Beijing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You'an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Capital Medical University, Beijing,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2The third affiliated hospital of Sun Yat-</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sen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Guangzhou,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3The Second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Xiangya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of Central South University, Changsha,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4Xiamen Hospital of Traditional Chinese Medicine, Xiamen,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5Xiangya Hospital Central South University, Changsha,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6Public Health Clinical Center of Chengdu, Chengdu,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7The First People's Hospital of Yunnan Province, Kunming,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8The 4th People's Hospital of Qinghai Province, Xining,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9Gansu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Wuwei</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Tumour</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Wuwei</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10The third people's Hospital of Taiyuan, Taiyuan,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11The first hospital of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lanzhou</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Lanhzou</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12The second hospital of longyan, Longyan,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13The First Affiliated Hospital of Fujian Medical University, Fuzhou,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14The First Affiliated Hospital of Zhengzhou University, Zhengzhou,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15The First Affiliated Hospital of Nanchang University, Nanchang,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16The southwest hospital of AMU, Chongqing,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17The First Affiliated Hospital of Xiamen University, Xiamen,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18The First Affiliated Hospital of Xi'an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JiaoTong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Xi'an,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19People's Hospital of Henan province, Zhengzhou,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20The Second Affiliated Hospital of Xi'an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Jiaotong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Xi'an,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21Xiamen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Changgeng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Co, Ltd, Xiamen,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22Shenzhen Hospital of Integrated Traditional Chinese and Western Medicine, Shenzhen,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23Ningbo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Beilun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District Traditional Chinese Medicine Hospital, Ningbo,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24The Second Affiliated Hospital of Air Force Medical University, Xi'an,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25Mengchao Hepatobiliary Hospital OF Fujian Medical University, Fuzhou, China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chenxydoc@163.com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study aimed to investigate the efficacy and safety of achieving functional cure (HBsAg loss) using Pegylated Interferon alpha-2b (PEG IFNα-2b) treatment in inactive HBsAg carriers (IHC).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STARHB Project (The STUDY ON TREATMENT FOR INACTIVE CARRIERS OF HEPATITIS B) is a multicenter real-world study in China focused on the functional cure of IHC, aiming to onboard approximately 25,000 patients (ChiCTR2200061541). Based on patient preferences, participants were assigned to a control group (without antiviral treatment) or treatment groups (NAs group and PEG IFNα-2b ± NAs group). The basic treatment duration was 48 weeks, extendable to 96 weeks as needed.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As of Nov. 2024, 15,070 individuals were screened, and 10,894 eligible IHC patients were included in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mITT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population baseline analysis. This cohort was 64.9% male with a mean age of 43 years; 6.3% were under 30 years old, and 41.5% had fatty liver. The mean HBsAg level was 223 IU/ml, with 81.8% below 500 IU/ml. The mean HBV DNA level was 220 IU/ml, with 58.5% having undetectable HBV DNA at baseline. The mean ALT was 22 U/L. Liver biopsies were performed on 60 patients at baseline, with 33.3% showing significant liver necroinflammation and/or fibrosis (≥ G2 and/or ≥ S2). </a:t>
            </a: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present, 729 patients have completed the 48-week follow-up. In the control group (n=11), 4 achieved virological response (VR), with 1 achieved HBsAg loss. In the NAs group, the VR rate at 48 weeks was 100% (17/17), with 1 achieved HBsAg loss. Among those treated with PEG IFNα-2b ± NAs, the VR rate at 48 weeks was 91.01% (638/701), with an HBsAg loss rate of 30% (210/701). ROC analysis indicated that baseline HBsAg levels, 12-week and 24-week HBsAg levels, and 12-week AST levels could predict HBsAg loss at 48 weeks.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PEG IFNα-2b therapy can effectively achieve functional cure in IHC patients, with a 48-week HBsAg loss rate of 30%. Lower baseline, 12-week, and 24-week HBsAg levels, along with higher 12-week AST levels, are predictors of functional cure at 48 weeks. Thus, the IHC population is a favorable group for pursuing clinical cure for hepatitis B.</a:t>
            </a:r>
          </a:p>
        </p:txBody>
      </p:sp>
      <p:sp>
        <p:nvSpPr>
          <p:cNvPr id="4" name="Slide Number Placeholder 3">
            <a:extLst>
              <a:ext uri="{FF2B5EF4-FFF2-40B4-BE49-F238E27FC236}">
                <a16:creationId xmlns:a16="http://schemas.microsoft.com/office/drawing/2014/main" id="{7622E5B3-2C37-28A8-5D06-62C168E90B59}"/>
              </a:ext>
            </a:extLst>
          </p:cNvPr>
          <p:cNvSpPr>
            <a:spLocks noGrp="1"/>
          </p:cNvSpPr>
          <p:nvPr>
            <p:ph type="sldNum" sz="quarter" idx="5"/>
          </p:nvPr>
        </p:nvSpPr>
        <p:spPr/>
        <p:txBody>
          <a:bodyPr/>
          <a:lstStyle/>
          <a:p>
            <a:fld id="{F872C0F0-71E7-46B6-AA6F-1D7E0E2B8B3E}" type="slidenum">
              <a:rPr lang="en-US" smtClean="0"/>
              <a:t>18</a:t>
            </a:fld>
            <a:endParaRPr lang="en-US"/>
          </a:p>
        </p:txBody>
      </p:sp>
    </p:spTree>
    <p:extLst>
      <p:ext uri="{BB962C8B-B14F-4D97-AF65-F5344CB8AC3E}">
        <p14:creationId xmlns:p14="http://schemas.microsoft.com/office/powerpoint/2010/main" val="723217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800" b="1" i="0"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en-US" sz="1800" i="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fr-CH" sz="1800" i="0" kern="100" dirty="0">
                <a:effectLst/>
                <a:latin typeface="Calibri" panose="020F0502020204030204" pitchFamily="34" charset="0"/>
                <a:ea typeface="Aptos" panose="020B0004020202020204" pitchFamily="34" charset="0"/>
                <a:cs typeface="Times New Roman" panose="02020603050405020304" pitchFamily="18" charset="0"/>
              </a:rPr>
              <a:t>S</a:t>
            </a:r>
            <a:r>
              <a:rPr lang="fr-CH" sz="1800" i="0" dirty="0">
                <a:effectLst/>
                <a:latin typeface="Calibri" panose="020F0502020204030204" pitchFamily="34" charset="0"/>
              </a:rPr>
              <a:t>mall </a:t>
            </a:r>
            <a:r>
              <a:rPr lang="fr-CH" sz="1800" i="0" dirty="0" err="1">
                <a:effectLst/>
                <a:latin typeface="Calibri" panose="020F0502020204030204" pitchFamily="34" charset="0"/>
              </a:rPr>
              <a:t>interfering</a:t>
            </a:r>
            <a:r>
              <a:rPr lang="fr-CH" sz="1800" i="0" dirty="0">
                <a:effectLst/>
                <a:latin typeface="Calibri" panose="020F0502020204030204" pitchFamily="34" charset="0"/>
              </a:rPr>
              <a:t> </a:t>
            </a:r>
            <a:r>
              <a:rPr lang="fr-CH" sz="1800" i="0" dirty="0" err="1">
                <a:effectLst/>
                <a:latin typeface="Calibri" panose="020F0502020204030204" pitchFamily="34" charset="0"/>
              </a:rPr>
              <a:t>ribonucleic</a:t>
            </a:r>
            <a:r>
              <a:rPr lang="fr-CH" sz="1800" i="0" dirty="0">
                <a:effectLst/>
                <a:latin typeface="Calibri" panose="020F0502020204030204" pitchFamily="34" charset="0"/>
              </a:rPr>
              <a:t> </a:t>
            </a:r>
            <a:r>
              <a:rPr lang="fr-CH" sz="1800" i="0" dirty="0" err="1">
                <a:effectLst/>
                <a:latin typeface="Calibri" panose="020F0502020204030204" pitchFamily="34" charset="0"/>
              </a:rPr>
              <a:t>acid</a:t>
            </a:r>
            <a:r>
              <a:rPr lang="fr-CH" sz="1800" i="0" dirty="0">
                <a:effectLst/>
                <a:latin typeface="Calibri" panose="020F0502020204030204" pitchFamily="34" charset="0"/>
              </a:rPr>
              <a:t> = siRNA; </a:t>
            </a:r>
            <a:r>
              <a:rPr lang="fr-CH" sz="1800" i="0" dirty="0" err="1">
                <a:effectLst/>
                <a:latin typeface="Calibri" panose="020F0502020204030204" pitchFamily="34" charset="0"/>
              </a:rPr>
              <a:t>Tobevibart</a:t>
            </a:r>
            <a:r>
              <a:rPr lang="fr-CH" sz="1800" i="0" dirty="0">
                <a:effectLst/>
                <a:latin typeface="Calibri" panose="020F0502020204030204" pitchFamily="34" charset="0"/>
              </a:rPr>
              <a:t> = VIR-3434; </a:t>
            </a:r>
            <a:r>
              <a:rPr lang="fr-CH" sz="1800" i="0" dirty="0" err="1">
                <a:effectLst/>
                <a:latin typeface="Calibri" panose="020F0502020204030204" pitchFamily="34" charset="0"/>
              </a:rPr>
              <a:t>Elebsiran</a:t>
            </a:r>
            <a:r>
              <a:rPr lang="fr-CH" sz="1800" i="0" dirty="0">
                <a:effectLst/>
                <a:latin typeface="Calibri" panose="020F0502020204030204" pitchFamily="34" charset="0"/>
              </a:rPr>
              <a:t> = VIR-2218; </a:t>
            </a:r>
            <a:r>
              <a:rPr lang="fr-CH" sz="1800" i="0" dirty="0" err="1">
                <a:effectLst/>
                <a:latin typeface="Calibri" panose="020F0502020204030204" pitchFamily="34" charset="0"/>
              </a:rPr>
              <a:t>Pegylated</a:t>
            </a:r>
            <a:r>
              <a:rPr lang="fr-CH" sz="1800" i="0" dirty="0">
                <a:effectLst/>
                <a:latin typeface="Calibri" panose="020F0502020204030204" pitchFamily="34" charset="0"/>
              </a:rPr>
              <a:t> </a:t>
            </a:r>
            <a:r>
              <a:rPr lang="fr-CH" sz="1800" i="0" dirty="0" err="1">
                <a:effectLst/>
                <a:latin typeface="Calibri" panose="020F0502020204030204" pitchFamily="34" charset="0"/>
              </a:rPr>
              <a:t>interferon</a:t>
            </a:r>
            <a:r>
              <a:rPr lang="fr-CH" sz="1800" i="0" dirty="0">
                <a:effectLst/>
                <a:latin typeface="Calibri" panose="020F0502020204030204" pitchFamily="34" charset="0"/>
              </a:rPr>
              <a:t> alfa-2a =IFN ; Q4W = </a:t>
            </a:r>
            <a:r>
              <a:rPr lang="fr-CH" sz="1800" i="0" dirty="0" err="1">
                <a:effectLst/>
                <a:latin typeface="Calibri" panose="020F0502020204030204" pitchFamily="34" charset="0"/>
              </a:rPr>
              <a:t>monthly</a:t>
            </a:r>
            <a:r>
              <a:rPr lang="fr-CH" sz="1800" i="0" dirty="0">
                <a:effectLst/>
                <a:latin typeface="Calibri" panose="020F0502020204030204" pitchFamily="34" charset="0"/>
              </a:rPr>
              <a:t>; </a:t>
            </a:r>
            <a:r>
              <a:rPr lang="fr-CH" sz="1800" i="0" dirty="0" err="1">
                <a:effectLst/>
                <a:latin typeface="Calibri" panose="020F0502020204030204" pitchFamily="34" charset="0"/>
              </a:rPr>
              <a:t>NRTIs</a:t>
            </a:r>
            <a:r>
              <a:rPr lang="fr-CH" sz="1800" i="0" dirty="0">
                <a:effectLst/>
                <a:latin typeface="Calibri" panose="020F0502020204030204" pitchFamily="34" charset="0"/>
              </a:rPr>
              <a:t> = </a:t>
            </a:r>
            <a:r>
              <a:rPr lang="fr-CH" sz="1800" i="0" dirty="0" err="1">
                <a:effectLst/>
                <a:latin typeface="Calibri" panose="020F0502020204030204" pitchFamily="34" charset="0"/>
              </a:rPr>
              <a:t>nucleos</a:t>
            </a:r>
            <a:r>
              <a:rPr lang="fr-CH" sz="1800" i="0" dirty="0">
                <a:effectLst/>
                <a:latin typeface="Calibri" panose="020F0502020204030204" pitchFamily="34" charset="0"/>
              </a:rPr>
              <a:t>(t)ide-reverse transcriptase </a:t>
            </a:r>
            <a:r>
              <a:rPr lang="fr-CH" sz="1800" i="0" dirty="0" err="1">
                <a:effectLst/>
                <a:latin typeface="Calibri" panose="020F0502020204030204" pitchFamily="34" charset="0"/>
              </a:rPr>
              <a:t>inhibitors</a:t>
            </a:r>
            <a:r>
              <a:rPr lang="fr-CH" sz="1800" i="0" dirty="0">
                <a:effectLst/>
                <a:latin typeface="Calibri" panose="020F0502020204030204" pitchFamily="34" charset="0"/>
              </a:rPr>
              <a:t>.</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GS-010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Outcomes of 48 weeks of therapy and subsequent 24-week post-treatment period with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(VIR-3434) and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(VIR-2218) with or without pegylated interferon alfa-2a in chronic hepatitis B virus infection. Findings from the MARCH study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Edward J. Gane1, Kosh Agarwal2, Jeong Heo3, Alina Jucov4 5, Young-Suk Lim6, Anca Streinu-Cercel7, Grace Lai-Hung Wong8, Ki Tae yoon9, Andre Arizpe10, Sergio Parra10, Keith Boundy10, Shuli Yu10, Li Wang10, Karen Tracy10, Andrea Cathcart10, Todd Correll10, Carey Hwang10, Man-Fung Yuen11 </a:t>
            </a:r>
          </a:p>
          <a:p>
            <a:pPr>
              <a:lnSpc>
                <a:spcPct val="115000"/>
              </a:lnSpc>
              <a:spcAft>
                <a:spcPts val="800"/>
              </a:spcAft>
              <a:buNone/>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1University of Auckland and New Zealand Clinical Research, Auckland, New Zealand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2Institute of Liver Studies, King's College Hospital, London,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3Department of Internal Medicine, College of Medicine, Pusan National University, Busan, Korea, Rep. of South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4Arensia Exploratory Medicine GmbH, Düsseldorf,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5Nicolae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Testemițanu</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State University of Medicine and Pharmacy,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Chişinău</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Moldova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6Department of Gastroenterology, Liver Center, Asan Medical Center, University of Ulsan College of Medicine, Seoul, Korea, Rep. of South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7National Institute for Infectious Diseases Matei Bals, Carol Davila University of Pharmacy and Medicine, Bucharest,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8The Chinese University of Hong Kong, Hong Kong,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9Pusan National University Yangsan Hospital, Pusan National University College of Medicine, Yangsan, Korea, Rep. of South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10Vir Biotechnology, Inc., San Francisco,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11State Key Laboratory of Liver Research, University of Hong Kong, Hong Kong, China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edgane@adhb.govt.nz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(VIR-3434)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(VIR-2218) with or without pegylated interferon alfa-2a (IFN) are under evaluation in participants with chronic hepatitis B virus (HBV) infection in the Phase 2 MARCH study.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is an investigational engineered human monoclonal antibody targeting the conserved antigenic loop of HBsAg, while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is an investigational small interfering ribonucleic acid (siRNA) targeting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HBx</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region of the HBV genome. Here, we present available end of treatment (EOT) data after 48 weeks of therapy, and 24 weeks post-EOT functional cure rate (FCR) results will be available at time of presentation.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Participants with chronic HBV infection on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nucleos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(t)ide-reverse transcriptase inhibitors (NRTIs) received 44-48 weeks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alone, a combination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or a regimen including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IFN.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IFN were administered subcutaneously at 300 mg every 4 weeks (Q4W), 200 mg Q4W, and 180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μg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weekly, respectively. Key endpoints included the evaluation of treatment-emergent adverse events (TEAEs), HBsAg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seroclearance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(&lt; 0.05 IU/mL) at the EOT, and FCR at 24 weeks post-EOT in participants with HBsAg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seroclearance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who had discontinued NRTI treatment.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EOT results for all participants in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 = 20)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 = 51) cohorts, and in 27 out of 50 participants in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IFN cohort were previously reported. HBsAg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seroclearance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rates at EOT were 0/20 (0%), 8/51 (15.7%), and 6/27 (22.2%) for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IFN cohorts, respectively. Higher HBsAg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seroclearance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rates were observed in participants with lower baseline HBsAg. Specifically, in participants with baseline HBsAg &lt; 1000 IU/mL,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seroclearance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EOT was observed in 7/18 (38.9%) in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cohort and 5/11 (45.5%) in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IFN cohort. TEAEs were predominantly grade 1-2, with grade ≥ 3 TEAEs observed in 0, 2 (3.9%), and 9 (33.3%) participants in the respective groups. Serious TEAEs related to study drugs were reported only in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IFN group, including one case of leukopenia attributed to IFN and one case of hepatitis attributed to all three study drugs; both events improved without lasting consequences. </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Follow-up is ongoing, and FCR results at 24 weeks post EOT for participants with HBsAg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seroclearance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who have discontinued NRTIs will be presented.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combination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with or without the addition of IFN, can achieve HBsAg loss, especially in participants presenting with lower baseline HBsAg. TEAEs were predominantly mild to moderate, and no new safety concerns emerged. These positive outcomes and the overall risk-benefit profile are supportive of the further clinical development in treating chronic HBV infection.</a:t>
            </a:r>
            <a:br>
              <a:rPr lang="en-US" dirty="0">
                <a:effectLst/>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19</a:t>
            </a:fld>
            <a:endParaRPr lang="en-US"/>
          </a:p>
        </p:txBody>
      </p:sp>
    </p:spTree>
    <p:extLst>
      <p:ext uri="{BB962C8B-B14F-4D97-AF65-F5344CB8AC3E}">
        <p14:creationId xmlns:p14="http://schemas.microsoft.com/office/powerpoint/2010/main" val="3235391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200" b="1" i="0"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en-US" sz="1200" i="0" kern="100" dirty="0">
                <a:effectLst/>
                <a:latin typeface="Aptos" panose="020B0004020202020204" pitchFamily="34" charset="0"/>
                <a:ea typeface="Aptos" panose="020B0004020202020204" pitchFamily="34" charset="0"/>
                <a:cs typeface="Times New Roman" panose="02020603050405020304" pitchFamily="18" charset="0"/>
              </a:rPr>
              <a:t>:</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a:t>
            </a:r>
            <a:r>
              <a:rPr lang="fr-CH" sz="1200" i="0" kern="100" dirty="0">
                <a:effectLst/>
                <a:latin typeface="Calibri" panose="020F0502020204030204" pitchFamily="34" charset="0"/>
                <a:ea typeface="Aptos" panose="020B0004020202020204" pitchFamily="34" charset="0"/>
                <a:cs typeface="Times New Roman" panose="02020603050405020304" pitchFamily="18" charset="0"/>
              </a:rPr>
              <a:t>S</a:t>
            </a:r>
            <a:r>
              <a:rPr lang="fr-CH" sz="1200" i="0" dirty="0">
                <a:effectLst/>
                <a:latin typeface="Calibri" panose="020F0502020204030204" pitchFamily="34" charset="0"/>
              </a:rPr>
              <a:t>mall </a:t>
            </a:r>
            <a:r>
              <a:rPr lang="fr-CH" sz="1200" i="0" dirty="0" err="1">
                <a:effectLst/>
                <a:latin typeface="Calibri" panose="020F0502020204030204" pitchFamily="34" charset="0"/>
              </a:rPr>
              <a:t>interfering</a:t>
            </a:r>
            <a:r>
              <a:rPr lang="fr-CH" sz="1200" i="0" dirty="0">
                <a:effectLst/>
                <a:latin typeface="Calibri" panose="020F0502020204030204" pitchFamily="34" charset="0"/>
              </a:rPr>
              <a:t> </a:t>
            </a:r>
            <a:r>
              <a:rPr lang="fr-CH" sz="1200" i="0" dirty="0" err="1">
                <a:effectLst/>
                <a:latin typeface="Calibri" panose="020F0502020204030204" pitchFamily="34" charset="0"/>
              </a:rPr>
              <a:t>ribonucleic</a:t>
            </a:r>
            <a:r>
              <a:rPr lang="fr-CH" sz="1200" i="0" dirty="0">
                <a:effectLst/>
                <a:latin typeface="Calibri" panose="020F0502020204030204" pitchFamily="34" charset="0"/>
              </a:rPr>
              <a:t> </a:t>
            </a:r>
            <a:r>
              <a:rPr lang="fr-CH" sz="1200" i="0" dirty="0" err="1">
                <a:effectLst/>
                <a:latin typeface="Calibri" panose="020F0502020204030204" pitchFamily="34" charset="0"/>
              </a:rPr>
              <a:t>acid</a:t>
            </a:r>
            <a:r>
              <a:rPr lang="fr-CH" sz="1200" i="0" dirty="0">
                <a:effectLst/>
                <a:latin typeface="Calibri" panose="020F0502020204030204" pitchFamily="34" charset="0"/>
              </a:rPr>
              <a:t> = siRNA; </a:t>
            </a:r>
            <a:r>
              <a:rPr lang="fr-CH" sz="1200" i="0" dirty="0" err="1">
                <a:effectLst/>
                <a:latin typeface="Calibri" panose="020F0502020204030204" pitchFamily="34" charset="0"/>
              </a:rPr>
              <a:t>Tobevibart</a:t>
            </a:r>
            <a:r>
              <a:rPr lang="fr-CH" sz="1200" i="0" dirty="0">
                <a:effectLst/>
                <a:latin typeface="Calibri" panose="020F0502020204030204" pitchFamily="34" charset="0"/>
              </a:rPr>
              <a:t> = VIR-3434; </a:t>
            </a:r>
            <a:r>
              <a:rPr lang="fr-CH" sz="1200" i="0" dirty="0" err="1">
                <a:effectLst/>
                <a:latin typeface="Calibri" panose="020F0502020204030204" pitchFamily="34" charset="0"/>
              </a:rPr>
              <a:t>Elebsiran</a:t>
            </a:r>
            <a:r>
              <a:rPr lang="fr-CH" sz="1200" i="0" dirty="0">
                <a:effectLst/>
                <a:latin typeface="Calibri" panose="020F0502020204030204" pitchFamily="34" charset="0"/>
              </a:rPr>
              <a:t> = VIR-2218; </a:t>
            </a:r>
            <a:r>
              <a:rPr lang="fr-CH" sz="1200" i="0" dirty="0" err="1">
                <a:effectLst/>
                <a:latin typeface="Calibri" panose="020F0502020204030204" pitchFamily="34" charset="0"/>
              </a:rPr>
              <a:t>Pegylated</a:t>
            </a:r>
            <a:r>
              <a:rPr lang="fr-CH" sz="1200" i="0" dirty="0">
                <a:effectLst/>
                <a:latin typeface="Calibri" panose="020F0502020204030204" pitchFamily="34" charset="0"/>
              </a:rPr>
              <a:t> </a:t>
            </a:r>
            <a:r>
              <a:rPr lang="fr-CH" sz="1200" i="0" dirty="0" err="1">
                <a:effectLst/>
                <a:latin typeface="Calibri" panose="020F0502020204030204" pitchFamily="34" charset="0"/>
              </a:rPr>
              <a:t>interferon</a:t>
            </a:r>
            <a:r>
              <a:rPr lang="fr-CH" sz="1200" i="0" dirty="0">
                <a:effectLst/>
                <a:latin typeface="Calibri" panose="020F0502020204030204" pitchFamily="34" charset="0"/>
              </a:rPr>
              <a:t> alfa-2a =IFN ; Q4W = </a:t>
            </a:r>
            <a:r>
              <a:rPr lang="fr-CH" sz="1200" i="0" dirty="0" err="1">
                <a:effectLst/>
                <a:latin typeface="Calibri" panose="020F0502020204030204" pitchFamily="34" charset="0"/>
              </a:rPr>
              <a:t>monthly</a:t>
            </a:r>
            <a:r>
              <a:rPr lang="fr-CH" sz="1200" i="0" dirty="0">
                <a:effectLst/>
                <a:latin typeface="Calibri" panose="020F0502020204030204" pitchFamily="34" charset="0"/>
              </a:rPr>
              <a:t>; </a:t>
            </a:r>
            <a:r>
              <a:rPr lang="fr-CH" sz="1200" i="0" dirty="0" err="1">
                <a:effectLst/>
                <a:latin typeface="Calibri" panose="020F0502020204030204" pitchFamily="34" charset="0"/>
              </a:rPr>
              <a:t>NRTIs</a:t>
            </a:r>
            <a:r>
              <a:rPr lang="fr-CH" sz="1200" i="0" dirty="0">
                <a:effectLst/>
                <a:latin typeface="Calibri" panose="020F0502020204030204" pitchFamily="34" charset="0"/>
              </a:rPr>
              <a:t> = </a:t>
            </a:r>
            <a:r>
              <a:rPr lang="fr-CH" sz="1200" i="0" dirty="0" err="1">
                <a:effectLst/>
                <a:latin typeface="Calibri" panose="020F0502020204030204" pitchFamily="34" charset="0"/>
              </a:rPr>
              <a:t>nucleos</a:t>
            </a:r>
            <a:r>
              <a:rPr lang="fr-CH" sz="1200" i="0" dirty="0">
                <a:effectLst/>
                <a:latin typeface="Calibri" panose="020F0502020204030204" pitchFamily="34" charset="0"/>
              </a:rPr>
              <a:t>(t)ide-reverse transcriptase </a:t>
            </a:r>
            <a:r>
              <a:rPr lang="fr-CH" sz="1200" i="0" dirty="0" err="1">
                <a:effectLst/>
                <a:latin typeface="Calibri" panose="020F0502020204030204" pitchFamily="34" charset="0"/>
              </a:rPr>
              <a:t>inhibitors</a:t>
            </a:r>
            <a:r>
              <a:rPr lang="fr-CH" sz="1200" i="0" dirty="0">
                <a:effectLst/>
                <a:latin typeface="Calibri" panose="020F0502020204030204" pitchFamily="34" charset="0"/>
              </a:rPr>
              <a:t>.</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GS-010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Outcomes of 48 weeks of therapy and subsequent 24-week post-treatment period with </a:t>
            </a:r>
            <a:r>
              <a:rPr lang="en-US" sz="1200" b="1"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(VIR-3434) and </a:t>
            </a:r>
            <a:r>
              <a:rPr lang="en-US" sz="1200" b="1"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(VIR-2218) with or without pegylated interferon alfa-2a in chronic hepatitis B virus infection. Findings from the MARCH study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Edward J. Gane1, Kosh Agarwal2, Jeong Heo3, Alina Jucov4 5, Young-Suk Lim6, Anca Streinu-Cercel7, Grace Lai-Hung Wong8, Ki Tae yoon9, Andre Arizpe10, Sergio Parra10, Keith Boundy10, Shuli Yu10, Li Wang10, Karen Tracy10, Andrea Cathcart10, Todd Correll10, Carey Hwang10, Man-Fung Yuen11 </a:t>
            </a:r>
          </a:p>
          <a:p>
            <a:pPr>
              <a:lnSpc>
                <a:spcPct val="115000"/>
              </a:lnSpc>
              <a:spcAft>
                <a:spcPts val="800"/>
              </a:spcAft>
              <a:buNone/>
            </a:pP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1University of Auckland and New Zealand Clinical Research, Auckland, New Zealand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2Institute of Liver Studies, King's College Hospital, London, United Kingdom</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3Department of Internal Medicine, College of Medicine, Pusan National University, Busan, Korea, Rep. of South</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4Arensia Exploratory Medicine GmbH, Düsseldorf, Germany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5Nicolae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Testemițanu</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State University of Medicine and Pharmacy,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Chişinău</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Moldova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6Department of Gastroenterology, Liver Center, Asan Medical Center, University of Ulsan College of Medicine, Seoul, Korea, Rep. of South</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7National Institute for Infectious Diseases Matei Bals, Carol Davila University of Pharmacy and Medicine, Bucharest, Romania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8The Chinese University of Hong Kong, Hong Kong, China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9Pusan National University Yangsan Hospital, Pusan National University College of Medicine, Yangsan, Korea, Rep. of South</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10Vir Biotechnology, Inc., San Francisco, United States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11State Key Laboratory of Liver Research, University of Hong Kong, Hong Kong, China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Email: edgane@adhb.govt.nz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(VIR-3434) and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(VIR-2218) with or without pegylated interferon alfa-2a (IFN) are under evaluation in participants with chronic hepatitis B virus (HBV) infection in the Phase 2 MARCH study.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is an investigational engineered human monoclonal antibody targeting the conserved antigenic loop of HBsAg, while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is an investigational small interfering ribonucleic acid (siRNA) targeting the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HBx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region of the HBV genome. Here, we present available end of treatment (EOT) data after 48 weeks of therapy, and 24 weeks post-EOT functional cure rate (FCR) results will be available at time of presentation.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Participants with chronic HBV infection on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nucleos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(t)ide-reverse transcriptase inhibitors (NRTIs) received 44-48 weeks of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alone, a combination of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or a regimen including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IFN.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IFN were administered subcutaneously at 300 mg every 4 weeks (Q4W), 200 mg Q4W, and 180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μg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weekly, respectively. Key endpoints included the evaluation of treatment-emergent adverse events (TEAEs), HBsAg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seroclearance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(&lt; 0.05 IU/mL) at the EOT, and FCR at 24 weeks post-EOT in participants with HBsAg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seroclearance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who had discontinued NRTI treatment.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EOT results for all participants in the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(n = 20) and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(n = 51) cohorts, and in 27 out of 50 participants in the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IFN cohort were previously reported. HBsAg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seroclearance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rates at EOT were 0/20 (0%), 8/51 (15.7%), and 6/27 (22.2%) for the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IFN cohorts, respectively. Higher HBsAg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seroclearance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rates were observed in participants with lower baseline HBsAg. Specifically, in participants with baseline HBsAg &lt; 1000 IU/mL,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seroclearance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EOT was observed in 7/18 (38.9%) in the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cohort and 5/11 (45.5%) in the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IFN cohort. TEAEs were predominantly grade 1-2, with grade ≥ 3 TEAEs observed in 0, 2 (3.9%), and 9 (33.3%) participants in the respective groups. Serious TEAEs related to study drugs were reported only in the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IFN group, including one case of leukopenia attributed to IFN and one case of hepatitis attributed to all three study drugs; both events improved without lasting consequences. </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Follow-up is ongoing, and FCR results at 24 weeks post EOT for participants with HBsAg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seroclearance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who have discontinued NRTIs will be presented.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combination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tobevibart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elebsiran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with or without the addition of IFN, can achieve HBsAg loss, especially in participants presenting with lower baseline HBsAg. TEAEs were predominantly mild to moderate, and no new safety concerns emerged. These positive outcomes and the overall risk-benefit profile are supportive of the further clinical development in treating chronic HBV infection.</a:t>
            </a:r>
            <a:br>
              <a:rPr lang="en-US" dirty="0">
                <a:effectLst/>
              </a:rPr>
            </a:b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20</a:t>
            </a:fld>
            <a:endParaRPr lang="en-US"/>
          </a:p>
        </p:txBody>
      </p:sp>
    </p:spTree>
    <p:extLst>
      <p:ext uri="{BB962C8B-B14F-4D97-AF65-F5344CB8AC3E}">
        <p14:creationId xmlns:p14="http://schemas.microsoft.com/office/powerpoint/2010/main" val="1077363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800" b="1" i="0"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en-US" sz="1800" b="0" i="0" kern="100" dirty="0">
                <a:effectLst/>
                <a:latin typeface="Aptos" panose="020B0004020202020204" pitchFamily="34" charset="0"/>
                <a:ea typeface="Aptos" panose="020B0004020202020204" pitchFamily="34" charset="0"/>
                <a:cs typeface="Times New Roman" panose="02020603050405020304" pitchFamily="18" charset="0"/>
              </a:rPr>
              <a:t>: </a:t>
            </a:r>
            <a:r>
              <a:rPr lang="fr-CH" sz="1800" b="0" i="0" dirty="0" err="1">
                <a:effectLst/>
                <a:latin typeface="Calibri" panose="020F0502020204030204" pitchFamily="34" charset="0"/>
              </a:rPr>
              <a:t>pIFN</a:t>
            </a:r>
            <a:r>
              <a:rPr lang="fr-CH" sz="1800" b="0" i="0" dirty="0">
                <a:effectLst/>
                <a:latin typeface="Calibri" panose="020F0502020204030204" pitchFamily="34" charset="0"/>
              </a:rPr>
              <a:t> = </a:t>
            </a:r>
            <a:r>
              <a:rPr lang="fr-CH" sz="1800" b="0" i="0" dirty="0" err="1">
                <a:effectLst/>
                <a:latin typeface="Calibri" panose="020F0502020204030204" pitchFamily="34" charset="0"/>
              </a:rPr>
              <a:t>Pegylated</a:t>
            </a:r>
            <a:r>
              <a:rPr lang="fr-CH" sz="1800" b="0" i="0" dirty="0">
                <a:effectLst/>
                <a:latin typeface="Calibri" panose="020F0502020204030204" pitchFamily="34" charset="0"/>
              </a:rPr>
              <a:t> </a:t>
            </a:r>
            <a:r>
              <a:rPr lang="fr-CH" sz="1800" b="0" i="0" dirty="0" err="1">
                <a:effectLst/>
                <a:latin typeface="Calibri" panose="020F0502020204030204" pitchFamily="34" charset="0"/>
              </a:rPr>
              <a:t>interferon</a:t>
            </a:r>
            <a:r>
              <a:rPr lang="fr-CH" sz="1800" b="0" i="0" dirty="0">
                <a:effectLst/>
                <a:latin typeface="Calibri" panose="020F0502020204030204" pitchFamily="34" charset="0"/>
              </a:rPr>
              <a:t>; CHB = </a:t>
            </a:r>
            <a:r>
              <a:rPr lang="fr-CH" sz="1800" b="0" i="0" dirty="0" err="1">
                <a:effectLst/>
                <a:latin typeface="Calibri" panose="020F0502020204030204" pitchFamily="34" charset="0"/>
              </a:rPr>
              <a:t>Chronic</a:t>
            </a:r>
            <a:r>
              <a:rPr lang="fr-CH" sz="1800" b="0" i="0" dirty="0">
                <a:effectLst/>
                <a:latin typeface="Calibri" panose="020F0502020204030204" pitchFamily="34" charset="0"/>
              </a:rPr>
              <a:t> </a:t>
            </a:r>
            <a:r>
              <a:rPr lang="fr-CH" sz="1800" b="0" i="0" dirty="0" err="1">
                <a:effectLst/>
                <a:latin typeface="Calibri" panose="020F0502020204030204" pitchFamily="34" charset="0"/>
              </a:rPr>
              <a:t>hepatitis</a:t>
            </a:r>
            <a:r>
              <a:rPr lang="fr-CH" sz="1800" b="0" i="0" dirty="0">
                <a:effectLst/>
                <a:latin typeface="Calibri" panose="020F0502020204030204" pitchFamily="34" charset="0"/>
              </a:rPr>
              <a:t> B; </a:t>
            </a:r>
            <a:r>
              <a:rPr lang="fr-CH" sz="1800" b="0" i="0" dirty="0" err="1">
                <a:effectLst/>
                <a:latin typeface="Calibri" panose="020F0502020204030204" pitchFamily="34" charset="0"/>
              </a:rPr>
              <a:t>HBsAG</a:t>
            </a:r>
            <a:r>
              <a:rPr lang="fr-CH" sz="1800" b="0" i="0" dirty="0">
                <a:effectLst/>
                <a:latin typeface="Calibri" panose="020F0502020204030204" pitchFamily="34" charset="0"/>
              </a:rPr>
              <a:t> = </a:t>
            </a:r>
            <a:r>
              <a:rPr lang="fr-CH" sz="1800" b="0" i="0" dirty="0" err="1">
                <a:effectLst/>
                <a:latin typeface="Calibri" panose="020F0502020204030204" pitchFamily="34" charset="0"/>
              </a:rPr>
              <a:t>hepatitis</a:t>
            </a:r>
            <a:r>
              <a:rPr lang="fr-CH" sz="1800" b="0" i="0" dirty="0">
                <a:effectLst/>
                <a:latin typeface="Calibri" panose="020F0502020204030204" pitchFamily="34" charset="0"/>
              </a:rPr>
              <a:t> B surface </a:t>
            </a:r>
            <a:r>
              <a:rPr lang="fr-CH" sz="1800" b="0" i="0" dirty="0" err="1">
                <a:effectLst/>
                <a:latin typeface="Calibri" panose="020F0502020204030204" pitchFamily="34" charset="0"/>
              </a:rPr>
              <a:t>antigen</a:t>
            </a:r>
            <a:r>
              <a:rPr lang="fr-CH" sz="1800" b="0" i="0" dirty="0">
                <a:effectLst/>
                <a:latin typeface="Calibri" panose="020F0502020204030204" pitchFamily="34" charset="0"/>
              </a:rPr>
              <a:t>; NA = </a:t>
            </a:r>
            <a:r>
              <a:rPr lang="fr-CH" sz="1800" b="0" i="0" dirty="0" err="1">
                <a:effectLst/>
                <a:latin typeface="Calibri" panose="020F0502020204030204" pitchFamily="34" charset="0"/>
              </a:rPr>
              <a:t>nucleos</a:t>
            </a:r>
            <a:r>
              <a:rPr lang="fr-CH" sz="1800" b="0" i="0" dirty="0">
                <a:effectLst/>
                <a:latin typeface="Calibri" panose="020F0502020204030204" pitchFamily="34" charset="0"/>
              </a:rPr>
              <a:t>(t)ide analogue.</a:t>
            </a:r>
          </a:p>
          <a:p>
            <a:pPr>
              <a:lnSpc>
                <a:spcPct val="115000"/>
              </a:lnSpc>
              <a:spcAft>
                <a:spcPts val="800"/>
              </a:spcAft>
              <a:buNone/>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OS-069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trial of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nucleos</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(t)ide withdrawal vs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nucleos</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(t)ide withdrawal with adjuvant pegylated-interferon in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-negative hepatitis B virus infection to promote HBsAg clearance (NUC-B)</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Mark R Thursz1, Maud Lemoine2, Ashley Brown3, Ivana Carey4, Patrick Kennedy5, Martin Wiselka6, Mark Aldersley7, Martin Prince8, Stuart McPherson9, Eleni Nastouli10, Jack Message2, Mariam Habib2, Shilpa Chokshi11, Mala Maini10, Kosh Agarwal</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1Imperial College, London, United Kingdom, 2Imperial College London, London, United Kingdom, 3Imperial College Healthcare NHS Trust, London, United Kingdom, 4Kings College Hospital, London, United Kingdom, 5Queen Mary University, London, United Kingdom, 6University Hospitals of Leicester, Leicester, United Kingdom, 7St James Hospital, Leeds, United Kingdom, 8Manchester Royal Infirmary, Manchester, United Kingdom, 9Newcastle University, Newcastle, United Kingdom, 10University College London, London, United Kingdom, 11Institute of Hepatology, London, United Kingdom</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m.thursz@imperial.ac.uk</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Background and Aims:</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Finite therapy resulting in a functional cure (sustained hepatitis B surface antigen (HBsAg) loss) for patients with chronic HBV infection (CHB) is an important therapeutic goal. In patients with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-negative infection,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nucleos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(t)ide analogue (NA) withdrawal may achieve HBsAg loss in 5-20% of patients 3 years after cessation of NA therapy depending on duration of NA therapy, HBsAg level, HBV genotype and patient age. Pegylated interferon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is a recognized treatment for CHB but is currently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under-utilised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simultaneous treatment with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NA does not enhance rates of HBsAg loss.</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hypothesized that sequential NA withdrawal followed by a short course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might enhance HBsAg clearance.</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Method:</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NUC-B was a randomized, open-label multi-</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centre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UK trial in NA-treated non-cirrhotic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negative patients with CHB. Patients were allocated to either NA withdrawal alone or NA withdrawal followed by a 16 week course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180ug weekly commencing 4 weeks after NA cessation.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Randomisation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was stratified according to HBsAg quantification. The primary endpoint was HBsAg loss at 3 years. Exaggerated flares were defined according to the following criteria:</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 Bilirubin &gt; 35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uMol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INR &gt;1.3</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ALT &gt; 20 x upper limit of normal</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 HBV DNA and/or ALT remain persistently elevated for more than 6 months</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Results:</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156 patients (82 to NA withdrawal, 74 to NA withdrawal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were recruited between 2017 and 2021; median age 45 years, 24% of patients were female, 13.5% were Caucasian, 42% were African and 37% Asian, HBV Genotypes were A 14%, B 4%, C 4%, D 20%, E 15%, other 1%, unknown 42%. HBsAg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titre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baseline was 5717 IU/ml in the NA withdrawal group and 4132 IU/ml in the NA withdrawal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group. HBsAg was &lt; 2000 in 52% of patients in the NA withdrawal group and 51% in the NA withdrawal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group</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this globally representative group, at 3 years 3% of patients in the NA withdrawal arm and 14% of patients in the NA withdrawal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arm lost HBsAg (odds ratio 5.39, P = 0.037). In the NA withdrawal arm 34.9% of patients returned to NA therapy compared to 28.4% in the NA withdrawal + Peg-IFN arm. Exaggerated flares occurred in 27.9% of patients in the NA withdrawal arm compared with 13.4% in the NA withdrawal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arm. Serious adverse events did not differ between the groups.</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a:t>
            </a: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use of adjuvant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therapy after withdrawal of NA therapy increases the rate of functional cure of chronic HBV whilst simultaneously reducing the number of exaggerated hepatitis flares thereby improving safety.</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21</a:t>
            </a:fld>
            <a:endParaRPr lang="en-US"/>
          </a:p>
        </p:txBody>
      </p:sp>
    </p:spTree>
    <p:extLst>
      <p:ext uri="{BB962C8B-B14F-4D97-AF65-F5344CB8AC3E}">
        <p14:creationId xmlns:p14="http://schemas.microsoft.com/office/powerpoint/2010/main" val="1421815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200" b="1" i="0"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en-US" sz="1200" b="0" i="1" kern="100" dirty="0">
                <a:effectLst/>
                <a:latin typeface="Aptos" panose="020B0004020202020204" pitchFamily="34" charset="0"/>
                <a:ea typeface="Aptos" panose="020B0004020202020204" pitchFamily="34" charset="0"/>
                <a:cs typeface="Times New Roman" panose="02020603050405020304" pitchFamily="18" charset="0"/>
              </a:rPr>
              <a:t>: </a:t>
            </a:r>
            <a:r>
              <a:rPr lang="fr-CH" sz="1200" b="0" i="0" dirty="0" err="1">
                <a:effectLst/>
                <a:latin typeface="Calibri" panose="020F0502020204030204" pitchFamily="34" charset="0"/>
              </a:rPr>
              <a:t>pIFN</a:t>
            </a:r>
            <a:r>
              <a:rPr lang="fr-CH" sz="1200" b="0" i="0" dirty="0">
                <a:effectLst/>
                <a:latin typeface="Calibri" panose="020F0502020204030204" pitchFamily="34" charset="0"/>
              </a:rPr>
              <a:t> = </a:t>
            </a:r>
            <a:r>
              <a:rPr lang="fr-CH" sz="1200" b="0" i="0" dirty="0" err="1">
                <a:effectLst/>
                <a:latin typeface="Calibri" panose="020F0502020204030204" pitchFamily="34" charset="0"/>
              </a:rPr>
              <a:t>Pegylated</a:t>
            </a:r>
            <a:r>
              <a:rPr lang="fr-CH" sz="1200" b="0" i="0" dirty="0">
                <a:effectLst/>
                <a:latin typeface="Calibri" panose="020F0502020204030204" pitchFamily="34" charset="0"/>
              </a:rPr>
              <a:t> </a:t>
            </a:r>
            <a:r>
              <a:rPr lang="fr-CH" sz="1200" b="0" i="0" dirty="0" err="1">
                <a:effectLst/>
                <a:latin typeface="Calibri" panose="020F0502020204030204" pitchFamily="34" charset="0"/>
              </a:rPr>
              <a:t>interferon</a:t>
            </a:r>
            <a:r>
              <a:rPr lang="fr-CH" sz="1200" b="0" i="0" dirty="0">
                <a:effectLst/>
                <a:latin typeface="Calibri" panose="020F0502020204030204" pitchFamily="34" charset="0"/>
              </a:rPr>
              <a:t>; CHB = </a:t>
            </a:r>
            <a:r>
              <a:rPr lang="fr-CH" sz="1200" b="0" i="0" dirty="0" err="1">
                <a:effectLst/>
                <a:latin typeface="Calibri" panose="020F0502020204030204" pitchFamily="34" charset="0"/>
              </a:rPr>
              <a:t>Chronic</a:t>
            </a:r>
            <a:r>
              <a:rPr lang="fr-CH" sz="1200" b="0" i="0" dirty="0">
                <a:effectLst/>
                <a:latin typeface="Calibri" panose="020F0502020204030204" pitchFamily="34" charset="0"/>
              </a:rPr>
              <a:t> </a:t>
            </a:r>
            <a:r>
              <a:rPr lang="fr-CH" sz="1200" b="0" i="0" dirty="0" err="1">
                <a:effectLst/>
                <a:latin typeface="Calibri" panose="020F0502020204030204" pitchFamily="34" charset="0"/>
              </a:rPr>
              <a:t>hepatitis</a:t>
            </a:r>
            <a:r>
              <a:rPr lang="fr-CH" sz="1200" b="0" i="0" dirty="0">
                <a:effectLst/>
                <a:latin typeface="Calibri" panose="020F0502020204030204" pitchFamily="34" charset="0"/>
              </a:rPr>
              <a:t> B; </a:t>
            </a:r>
            <a:r>
              <a:rPr lang="fr-CH" sz="1200" b="0" i="0" dirty="0" err="1">
                <a:effectLst/>
                <a:latin typeface="Calibri" panose="020F0502020204030204" pitchFamily="34" charset="0"/>
              </a:rPr>
              <a:t>HBsAG</a:t>
            </a:r>
            <a:r>
              <a:rPr lang="fr-CH" sz="1200" b="0" i="0" dirty="0">
                <a:effectLst/>
                <a:latin typeface="Calibri" panose="020F0502020204030204" pitchFamily="34" charset="0"/>
              </a:rPr>
              <a:t> = </a:t>
            </a:r>
            <a:r>
              <a:rPr lang="fr-CH" sz="1200" b="0" i="0" dirty="0" err="1">
                <a:effectLst/>
                <a:latin typeface="Calibri" panose="020F0502020204030204" pitchFamily="34" charset="0"/>
              </a:rPr>
              <a:t>hepatitis</a:t>
            </a:r>
            <a:r>
              <a:rPr lang="fr-CH" sz="1200" b="0" i="0" dirty="0">
                <a:effectLst/>
                <a:latin typeface="Calibri" panose="020F0502020204030204" pitchFamily="34" charset="0"/>
              </a:rPr>
              <a:t> B surface </a:t>
            </a:r>
            <a:r>
              <a:rPr lang="fr-CH" sz="1200" b="0" i="0" dirty="0" err="1">
                <a:effectLst/>
                <a:latin typeface="Calibri" panose="020F0502020204030204" pitchFamily="34" charset="0"/>
              </a:rPr>
              <a:t>antigen</a:t>
            </a:r>
            <a:r>
              <a:rPr lang="fr-CH" sz="1200" b="0" i="0" dirty="0">
                <a:effectLst/>
                <a:latin typeface="Calibri" panose="020F0502020204030204" pitchFamily="34" charset="0"/>
              </a:rPr>
              <a:t>; NA = </a:t>
            </a:r>
            <a:r>
              <a:rPr lang="fr-CH" sz="1200" b="0" i="0" dirty="0" err="1">
                <a:effectLst/>
                <a:latin typeface="Calibri" panose="020F0502020204030204" pitchFamily="34" charset="0"/>
              </a:rPr>
              <a:t>nucleos</a:t>
            </a:r>
            <a:r>
              <a:rPr lang="fr-CH" sz="1200" b="0" i="0" dirty="0">
                <a:effectLst/>
                <a:latin typeface="Calibri" panose="020F0502020204030204" pitchFamily="34" charset="0"/>
              </a:rPr>
              <a:t>(t)ide analogue; pts =patients.</a:t>
            </a:r>
          </a:p>
          <a:p>
            <a:pPr>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OS-069</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 </a:t>
            </a:r>
            <a:r>
              <a:rPr lang="en-US" sz="1200" b="1"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trial of </a:t>
            </a:r>
            <a:r>
              <a:rPr lang="en-US" sz="1200" b="1" kern="100" dirty="0" err="1">
                <a:effectLst/>
                <a:latin typeface="Aptos" panose="020B0004020202020204" pitchFamily="34" charset="0"/>
                <a:ea typeface="Aptos" panose="020B0004020202020204" pitchFamily="34" charset="0"/>
                <a:cs typeface="Times New Roman" panose="02020603050405020304" pitchFamily="18" charset="0"/>
              </a:rPr>
              <a:t>nucleos</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(t)ide withdrawal vs </a:t>
            </a:r>
            <a:r>
              <a:rPr lang="en-US" sz="1200" b="1" kern="100" dirty="0" err="1">
                <a:effectLst/>
                <a:latin typeface="Aptos" panose="020B0004020202020204" pitchFamily="34" charset="0"/>
                <a:ea typeface="Aptos" panose="020B0004020202020204" pitchFamily="34" charset="0"/>
                <a:cs typeface="Times New Roman" panose="02020603050405020304" pitchFamily="18" charset="0"/>
              </a:rPr>
              <a:t>nucleos</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(t)ide withdrawal with adjuvant pegylated-interferon in </a:t>
            </a:r>
            <a:r>
              <a:rPr lang="en-US" sz="1200" b="1"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-negative hepatitis B virus infection to promote HBsAg clearance (NUC-B)</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Mark R Thursz1, Maud Lemoine2, Ashley Brown3, Ivana Carey4, Patrick Kennedy5, Martin Wiselka6, Mark Aldersley7, Martin Prince8, Stuart McPherson9, Eleni Nastouli10, Jack Message2, Mariam Habib2, Shilpa Chokshi11, Mala Maini10, Kosh Agarwal</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1Imperial College, London, United Kingdom, 2Imperial College London, London, United Kingdom, 3Imperial College Healthcare NHS Trust, London, United Kingdom, 4Kings College Hospital, London, United Kingdom, 5Queen Mary University, London, United Kingdom, 6University Hospitals of Leicester, Leicester, United Kingdom, 7St James Hospital, Leeds, United Kingdom, 8Manchester Royal Infirmary, Manchester, United Kingdom, 9Newcastle University, Newcastle, United Kingdom, 10University College London, London, United Kingdom, 11Institute of Hepatology, London, United Kingdom</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Email: m.thursz@imperial.ac.uk</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Background and Aims:</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Finite therapy resulting in a functional cure (sustained hepatitis B surface antigen (HBsAg) loss) for patients with chronic HBV infection (CHB) is an important therapeutic goal. In patients with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-negative infection,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nucleos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(t)ide analogue (NA) withdrawal may achieve HBsAg loss in 5-20% of patients 3 years after cessation of NA therapy depending on duration of NA therapy, HBsAg level, HBV genotype and patient age. Pegylated interferon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is a recognized treatment for CHB but is currently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under-utilised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simultaneous treatment with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NA does not enhance rates of HBsAg loss.</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We hypothesized that sequential NA withdrawal followed by a short course of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might enhance HBsAg clearance.</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Method:</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NUC-B was a randomized, open-label multi-</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centre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UK trial in NA-treated non-cirrhotic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negative patients with CHB. Patients were allocated to either NA withdrawal alone or NA withdrawal followed by a 16 week course of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180ug weekly commencing 4 weeks after NA cessation.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Randomisation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was stratified according to HBsAg quantification. The primary endpoint was HBsAg loss at 3 years. Exaggerated flares were defined according to the following criteria:</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1. Bilirubin &gt; 35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uMol</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/l</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2. INR &gt;1.3</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3. ALT &gt; 20 x upper limit of normal</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4. HBV DNA and/or ALT remain persistently elevated for more than 6 months</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Results:</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156 patients (82 to NA withdrawal, 74 to NA withdrawal +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were recruited between 2017 and 2021; median age 45 years, 24% of patients were female, 13.5% were Caucasian, 42% were African and 37% Asian, HBV Genotypes were A 14%, B 4%, C 4%, D 20%, E 15%, other 1%, unknown 42%. HBsAg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titre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baseline was 5717 IU/ml in the NA withdrawal group and 4132 IU/ml in the NA withdrawal +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group. HBsAg was &lt; 2000 in 52% of patients in the NA withdrawal group and 51% in the NA withdrawal +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group</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 this globally representative group, at 3 years 3% of patients in the NA withdrawal arm and 14% of patients in the NA withdrawal +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arm lost HBsAg (odds ratio 5.39, P = 0.037). In the NA withdrawal arm 34.9% of patients returned to NA therapy compared to 28.4% in the NA withdrawal + Peg-IFN arm. Exaggerated flares occurred in 27.9% of patients in the NA withdrawal arm compared with 13.4% in the NA withdrawal +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arm. Serious adverse events did not differ between the groups.</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Conclusion:</a:t>
            </a: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use of adjuvant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pIFN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therapy after withdrawal of NA therapy increases the rate of functional cure of chronic HBV whilst simultaneously reducing the number of exaggerated hepatitis flares thereby improving safety.</a:t>
            </a:r>
          </a:p>
          <a:p>
            <a:endParaRPr lang="en-US" dirty="0"/>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22</a:t>
            </a:fld>
            <a:endParaRPr lang="en-US"/>
          </a:p>
        </p:txBody>
      </p:sp>
    </p:spTree>
    <p:extLst>
      <p:ext uri="{BB962C8B-B14F-4D97-AF65-F5344CB8AC3E}">
        <p14:creationId xmlns:p14="http://schemas.microsoft.com/office/powerpoint/2010/main" val="2880491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2387E-EA41-1980-0CFA-8BF48AADB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0FEF3-F146-4774-F9E7-789A437CCE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92353-4A39-9DBB-E74A-C8E9227FA6FB}"/>
              </a:ext>
            </a:extLst>
          </p:cNvPr>
          <p:cNvSpPr>
            <a:spLocks noGrp="1"/>
          </p:cNvSpPr>
          <p:nvPr>
            <p:ph type="body" idx="1"/>
          </p:nvPr>
        </p:nvSpPr>
        <p:spPr/>
        <p:txBody>
          <a:bodyPr/>
          <a:lstStyle/>
          <a:p>
            <a:pPr marL="0" marR="0">
              <a:buNone/>
            </a:pPr>
            <a:r>
              <a:rPr lang="en-US" sz="1800" b="1" i="0"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en-US" sz="1800" b="0" i="1" kern="100" dirty="0">
                <a:effectLst/>
                <a:latin typeface="Aptos" panose="020B0004020202020204" pitchFamily="34" charset="0"/>
                <a:ea typeface="Aptos" panose="020B0004020202020204" pitchFamily="34" charset="0"/>
                <a:cs typeface="Times New Roman" panose="02020603050405020304" pitchFamily="18" charset="0"/>
              </a:rPr>
              <a:t>: </a:t>
            </a:r>
            <a:r>
              <a:rPr lang="fr-CH" sz="1800" b="0" i="0" dirty="0" err="1">
                <a:effectLst/>
                <a:latin typeface="Calibri" panose="020F0502020204030204" pitchFamily="34" charset="0"/>
              </a:rPr>
              <a:t>pIFN</a:t>
            </a:r>
            <a:r>
              <a:rPr lang="fr-CH" sz="1800" b="0" i="0" dirty="0">
                <a:effectLst/>
                <a:latin typeface="Calibri" panose="020F0502020204030204" pitchFamily="34" charset="0"/>
              </a:rPr>
              <a:t> = </a:t>
            </a:r>
            <a:r>
              <a:rPr lang="fr-CH" sz="1800" b="0" i="0" dirty="0" err="1">
                <a:effectLst/>
                <a:latin typeface="Calibri" panose="020F0502020204030204" pitchFamily="34" charset="0"/>
              </a:rPr>
              <a:t>Pegylated</a:t>
            </a:r>
            <a:r>
              <a:rPr lang="fr-CH" sz="1800" b="0" i="0" dirty="0">
                <a:effectLst/>
                <a:latin typeface="Calibri" panose="020F0502020204030204" pitchFamily="34" charset="0"/>
              </a:rPr>
              <a:t> </a:t>
            </a:r>
            <a:r>
              <a:rPr lang="fr-CH" sz="1800" b="0" i="0" dirty="0" err="1">
                <a:effectLst/>
                <a:latin typeface="Calibri" panose="020F0502020204030204" pitchFamily="34" charset="0"/>
              </a:rPr>
              <a:t>interferon</a:t>
            </a:r>
            <a:r>
              <a:rPr lang="fr-CH" sz="1800" b="0" i="0" dirty="0">
                <a:effectLst/>
                <a:latin typeface="Calibri" panose="020F0502020204030204" pitchFamily="34" charset="0"/>
              </a:rPr>
              <a:t>; CHB = </a:t>
            </a:r>
            <a:r>
              <a:rPr lang="fr-CH" sz="1800" b="0" i="0" dirty="0" err="1">
                <a:effectLst/>
                <a:latin typeface="Calibri" panose="020F0502020204030204" pitchFamily="34" charset="0"/>
              </a:rPr>
              <a:t>Chronic</a:t>
            </a:r>
            <a:r>
              <a:rPr lang="fr-CH" sz="1800" b="0" i="0" dirty="0">
                <a:effectLst/>
                <a:latin typeface="Calibri" panose="020F0502020204030204" pitchFamily="34" charset="0"/>
              </a:rPr>
              <a:t> </a:t>
            </a:r>
            <a:r>
              <a:rPr lang="fr-CH" sz="1800" b="0" i="0" dirty="0" err="1">
                <a:effectLst/>
                <a:latin typeface="Calibri" panose="020F0502020204030204" pitchFamily="34" charset="0"/>
              </a:rPr>
              <a:t>hepatitis</a:t>
            </a:r>
            <a:r>
              <a:rPr lang="fr-CH" sz="1800" b="0" i="0" dirty="0">
                <a:effectLst/>
                <a:latin typeface="Calibri" panose="020F0502020204030204" pitchFamily="34" charset="0"/>
              </a:rPr>
              <a:t> B; </a:t>
            </a:r>
            <a:r>
              <a:rPr lang="fr-CH" sz="1800" b="0" i="0" dirty="0" err="1">
                <a:effectLst/>
                <a:latin typeface="Calibri" panose="020F0502020204030204" pitchFamily="34" charset="0"/>
              </a:rPr>
              <a:t>HBsAG</a:t>
            </a:r>
            <a:r>
              <a:rPr lang="fr-CH" sz="1800" b="0" i="0" dirty="0">
                <a:effectLst/>
                <a:latin typeface="Calibri" panose="020F0502020204030204" pitchFamily="34" charset="0"/>
              </a:rPr>
              <a:t> = </a:t>
            </a:r>
            <a:r>
              <a:rPr lang="fr-CH" sz="1800" b="0" i="0" dirty="0" err="1">
                <a:effectLst/>
                <a:latin typeface="Calibri" panose="020F0502020204030204" pitchFamily="34" charset="0"/>
              </a:rPr>
              <a:t>hepatitis</a:t>
            </a:r>
            <a:r>
              <a:rPr lang="fr-CH" sz="1800" b="0" i="0" dirty="0">
                <a:effectLst/>
                <a:latin typeface="Calibri" panose="020F0502020204030204" pitchFamily="34" charset="0"/>
              </a:rPr>
              <a:t> B surface </a:t>
            </a:r>
            <a:r>
              <a:rPr lang="fr-CH" sz="1800" b="0" i="0" dirty="0" err="1">
                <a:effectLst/>
                <a:latin typeface="Calibri" panose="020F0502020204030204" pitchFamily="34" charset="0"/>
              </a:rPr>
              <a:t>antigen</a:t>
            </a:r>
            <a:r>
              <a:rPr lang="fr-CH" sz="1800" b="0" i="0" dirty="0">
                <a:effectLst/>
                <a:latin typeface="Calibri" panose="020F0502020204030204" pitchFamily="34" charset="0"/>
              </a:rPr>
              <a:t>; NA = </a:t>
            </a:r>
            <a:r>
              <a:rPr lang="fr-CH" sz="1800" b="0" i="0" dirty="0" err="1">
                <a:effectLst/>
                <a:latin typeface="Calibri" panose="020F0502020204030204" pitchFamily="34" charset="0"/>
              </a:rPr>
              <a:t>nucleos</a:t>
            </a:r>
            <a:r>
              <a:rPr lang="fr-CH" sz="1800" b="0" i="0" dirty="0">
                <a:effectLst/>
                <a:latin typeface="Calibri" panose="020F0502020204030204" pitchFamily="34" charset="0"/>
              </a:rPr>
              <a:t>(t)ide analogue; pts =patients.</a:t>
            </a:r>
          </a:p>
          <a:p>
            <a:pPr marL="0" marR="0">
              <a:buNone/>
            </a:pPr>
            <a:endParaRPr lang="fr-CH" sz="1800" b="0" i="0" dirty="0">
              <a:effectLst/>
              <a:latin typeface="Calibri" panose="020F0502020204030204" pitchFamily="34" charset="0"/>
            </a:endParaRPr>
          </a:p>
          <a:p>
            <a:pPr>
              <a:lnSpc>
                <a:spcPct val="115000"/>
              </a:lnSpc>
              <a:spcAft>
                <a:spcPts val="800"/>
              </a:spcAft>
            </a:pPr>
            <a:r>
              <a:rPr lang="en-US" sz="1800" b="1" i="0" kern="100" dirty="0">
                <a:effectLst/>
                <a:latin typeface="Aptos" panose="020B0004020202020204" pitchFamily="34" charset="0"/>
                <a:ea typeface="Aptos" panose="020B0004020202020204" pitchFamily="34" charset="0"/>
                <a:cs typeface="Times New Roman" panose="02020603050405020304" pitchFamily="18" charset="0"/>
              </a:rPr>
              <a:t>OS-070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Achieving undetectable hepatitis delta virus RNA at end of therapy with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10 mg/day with or without with pegylated interferon alpha is strongly associated with post-treatment virologic response in chronic hepatitis delta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Fabien Zoulim1, Tarik Asselah2, Soo Aleman3,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Maurizia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Brunetto4 5, Vladimir Chulanov6, Adrian Streinu-Cercel7 8, George Sebastian Gherlan9 10, Pavel Bogomolov11, Tatiana Stepanova12, Viacheslav Morozov13, Olga Sagalova14, Renee-Claude Mercier15, Lei Ye15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1Lyon Hepatology Institute, Lyon,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2Hôpital Beaujon APHP, Université de Paris-Cité, INSERM UMR1149, Clichy,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3Karolinska University Hospital/Karolinska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Institutet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Department of Infectious Diseases, Stockholm,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4Hepatology Unit, Reference Center of the Tuscany Region for Chronic Liver Disease and Cancer, University Hospital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5Department of Clinical and Experimental Medicine, University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6Sechenov University,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7Matei Bals National Institute of Infectious Diseases, Bucharest,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8“Carol Davila” University of Medicine and Pharmacy, Bucharest,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9"Carol Davila” University of Medicine and Pharmacy, Bucharest,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10Dr. Victor Babes Foundation, Bucharest,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11M.F.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Vladimirsky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Moscow Regional Research and Clinical Institute,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12LLC Clinic of Modern Medicine,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13LLC Medical Company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Hepatolog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Samara,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14South Ural State Medical University, Chelyabinsk,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15Gilead Sciences, Inc., Foster City, United States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renee-claude.mercier@gilead.com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(BLV) 2 mg is approved for the treatment of chronic hepatitis delta (CHD) in Europe. In an integrated analysis of BLV 10 mg monotherapy or combined with pegylated interferon alpha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we aim to explore whether hepatitis delta virus (HDV) RNA levels undetectable (target not detected; TND) vs below the lower limit of quantification (&lt; LLOQ; target detected [TD]) at end of treatment (EOT) affect post-treatment virologic response.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 pooled analysis of data from patients who completed 2 or 3 years of BLV 10 mg/d with or without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 the Phase 2 study MYR204 (NCT03852433) and the Phase 3 study MYR301 (NCT03852719) was performed. Patients received (A) BLV 10 mg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for 48 weeks (W) followed by 48W of monotherapy with BLV 10 mg (n = 50), (B) BLV 10 mg for 96W (n = 100), or (C) BLV 10 mg for 144W (n = 50). Patients were followed for up to 48W after EOT (FU-48). HDV RNA levels were determined by reverse transcription–quantitative polymerase chain reaction using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RoboGene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2.0 (LLOQ 50 IU/mL, limit of detection 6 IU/mL). Virologic response rates at FU-48 were </a:t>
            </a: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compared between patients with undetectable HDV RNA and those with HDV RNA &lt; LLOQ, TD at EOT.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Demographics were generally similar across groups: male (65%), White (85%), and mean (SD) age 41 (8.2) years. Overall, 41% had compensated cirrhosis, and 53% had prior interferon experience. Mean (SD) HDV RNA, alanine aminotransferase, and liver stiffness were 5.1 (1.38)log10 IU/mL, 109 (88.2)U/L, and 14.0 (9.11)kPa, respectively. At EOT, 48.5% (97/200) overall achieved undetectable HDV RNA: (A) 70% (35/50), (B) 37% (37/100), and (C) 50% (25/50). Additionally, 24% (48/200) had &lt; LLOQ, TD: (A) 16% (8/50), (B) 30% (30/100), and (C) 20% (10/50). At FU-48 in the whole population, undetectable HDV RNA was observed in 24.5% (49/200): 23/50 (46%) of those receiving combination therapy, 14% (14/100) of patients who received BLV monotherapy for 2 years, and 24% (12/50) of those who received 3 years of BLV monotherapy. Of the patients with undetectable HDV RNA at EOT, 46% (45/97) maintained undetectable HDV RNA at FU-48: (A) 60% (21/35), (B) 35% (13/37), and (C) 44% (11/25); 6% (6/97) had &lt; LLOQ, TD at FU-48: (A) 6% (2/35), (B) 9% (3/37), and (C) 4% (1/25). Of those who had &lt; LLOQ, TD at EOT, only 6% (3/48) had undetectable HDV RNA (1 in each group) and 4% (2/48) remained &lt; LLOQ, TD at FU-48, while 71% (34/48) had HDV RNA &gt; LLOQ: (A) 62.5% (5/8), (B) 80% (24/30), and (C) 50% (5/10); during the follow-up period, 9 discontinued the study early.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patients with compensated CHD, achieving undetectable HDV RNA with TND at EOT is strongly associated with a virologic suppression at 48W post-treatment. Combination therapy with BLV 10 mg/d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longer treatment with BLV monotherapy were associated with higher rates of undetectable HDV RNA at EOT and FU-48. Patients with HDV RNA &lt; LLOQ, TD at EOT are likely to have HDV RNA rebound off therapy.</a:t>
            </a:r>
          </a:p>
          <a:p>
            <a:pPr>
              <a:lnSpc>
                <a:spcPct val="115000"/>
              </a:lnSpc>
              <a:spcAft>
                <a:spcPts val="800"/>
              </a:spcAft>
            </a:pPr>
            <a:br>
              <a:rPr lang="en-US" sz="2800" dirty="0">
                <a:effectLst/>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4B18DE9E-C017-80F5-2AE8-BF9418D4BD05}"/>
              </a:ext>
            </a:extLst>
          </p:cNvPr>
          <p:cNvSpPr>
            <a:spLocks noGrp="1"/>
          </p:cNvSpPr>
          <p:nvPr>
            <p:ph type="sldNum" sz="quarter" idx="5"/>
          </p:nvPr>
        </p:nvSpPr>
        <p:spPr/>
        <p:txBody>
          <a:bodyPr/>
          <a:lstStyle/>
          <a:p>
            <a:fld id="{F872C0F0-71E7-46B6-AA6F-1D7E0E2B8B3E}" type="slidenum">
              <a:rPr lang="en-US" smtClean="0"/>
              <a:t>23</a:t>
            </a:fld>
            <a:endParaRPr lang="en-US"/>
          </a:p>
        </p:txBody>
      </p:sp>
    </p:spTree>
    <p:extLst>
      <p:ext uri="{BB962C8B-B14F-4D97-AF65-F5344CB8AC3E}">
        <p14:creationId xmlns:p14="http://schemas.microsoft.com/office/powerpoint/2010/main" val="3931339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ED671-A95F-E1E1-09F5-30E768188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19AFD-DE22-E56A-2A38-45408DF23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7B7D08-D2CF-D4A4-582D-52F0243977FD}"/>
              </a:ext>
            </a:extLst>
          </p:cNvPr>
          <p:cNvSpPr>
            <a:spLocks noGrp="1"/>
          </p:cNvSpPr>
          <p:nvPr>
            <p:ph type="body" idx="1"/>
          </p:nvPr>
        </p:nvSpPr>
        <p:spPr/>
        <p:txBody>
          <a:bodyPr/>
          <a:lstStyle/>
          <a:p>
            <a:pPr>
              <a:lnSpc>
                <a:spcPct val="115000"/>
              </a:lnSpc>
              <a:spcAft>
                <a:spcPts val="800"/>
              </a:spcAft>
            </a:pPr>
            <a:r>
              <a:rPr lang="en-US" sz="1800" b="1" i="0"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0" i="0" kern="100" dirty="0">
                <a:effectLst/>
                <a:latin typeface="Aptos" panose="020B0004020202020204" pitchFamily="34" charset="0"/>
                <a:ea typeface="Aptos" panose="020B0004020202020204" pitchFamily="34" charset="0"/>
                <a:cs typeface="Times New Roman" panose="02020603050405020304" pitchFamily="18" charset="0"/>
              </a:rPr>
              <a:t>BLV = </a:t>
            </a:r>
            <a:r>
              <a:rPr lang="en-US" sz="1800" b="0" i="0"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b="0" i="0" kern="100" dirty="0">
                <a:effectLst/>
                <a:latin typeface="Aptos" panose="020B0004020202020204" pitchFamily="34" charset="0"/>
                <a:ea typeface="Aptos" panose="020B0004020202020204" pitchFamily="34" charset="0"/>
                <a:cs typeface="Times New Roman" panose="02020603050405020304" pitchFamily="18" charset="0"/>
              </a:rPr>
              <a:t>; CHD = Chronic hepatitis delta; EOT = End of treatment; TND = Target not detected; TD = Target detected; FU =Follow-up.</a:t>
            </a:r>
          </a:p>
          <a:p>
            <a:pPr>
              <a:lnSpc>
                <a:spcPct val="115000"/>
              </a:lnSpc>
              <a:spcAft>
                <a:spcPts val="800"/>
              </a:spcAft>
            </a:pPr>
            <a:endParaRPr lang="en-US" sz="1800" b="1" i="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i="0" kern="100" dirty="0">
                <a:effectLst/>
                <a:latin typeface="Aptos" panose="020B0004020202020204" pitchFamily="34" charset="0"/>
                <a:ea typeface="Aptos" panose="020B0004020202020204" pitchFamily="34" charset="0"/>
                <a:cs typeface="Times New Roman" panose="02020603050405020304" pitchFamily="18" charset="0"/>
              </a:rPr>
              <a:t>OS-070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Achieving undetectable hepatitis delta virus RNA at end of therapy with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10 mg/day with or without with pegylated interferon alpha is strongly associated with post-treatment virologic response in chronic hepatitis delta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Fabien Zoulim1, Tarik Asselah2, Soo Aleman3,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Maurizia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Brunetto4 5, Vladimir Chulanov6, Adrian Streinu-Cercel7 8, George Sebastian Gherlan9 10, Pavel Bogomolov11, Tatiana Stepanova12, Viacheslav Morozov13, Olga Sagalova14, Renee-Claude Mercier15, Lei Ye15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1Lyon Hepatology Institute, Lyon,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2Hôpital Beaujon APHP, Université de Paris-Cité, INSERM UMR1149, Clichy,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3Karolinska University Hospital/Karolinska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Institutet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Department of Infectious Diseases, Stockholm,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4Hepatology Unit, Reference Center of the Tuscany Region for Chronic Liver Disease and Cancer, University Hospital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5Department of Clinical and Experimental Medicine, University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6Sechenov University,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7Matei Bals National Institute of Infectious Diseases, Bucharest,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8“Carol Davila” University of Medicine and Pharmacy, Bucharest,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9"Carol Davila” University of Medicine and Pharmacy, Bucharest,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10Dr. Victor Babes Foundation, Bucharest,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11M.F.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Vladimirsky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Moscow Regional Research and Clinical Institute,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12LLC Clinic of Modern Medicine,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13LLC Medical Company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Hepatolog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Samara,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14South Ural State Medical University, Chelyabinsk,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15Gilead Sciences, Inc., Foster City, United States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renee-claude.mercier@gilead.com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(BLV) 2 mg is approved for the treatment of chronic hepatitis delta (CHD) in Europe. In an integrated analysis of BLV 10 mg monotherapy or combined with pegylated interferon alpha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we aim to explore whether hepatitis delta virus (HDV) RNA levels undetectable (target not detected; TND) vs below the lower limit of quantification (&lt; LLOQ; target detected [TD]) at end of treatment (EOT) affect post-treatment virologic response.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 pooled analysis of data from patients who completed 2 or 3 years of BLV 10 mg/d with or without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 the Phase 2 study MYR204 (NCT03852433) and the Phase 3 study MYR301 (NCT03852719) was performed. Patients received (A) BLV 10 mg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for 48 weeks (W) followed by 48W of monotherapy with BLV 10 mg (n = 50), (B) BLV 10 mg for 96W (n = 100), or (C) BLV 10 mg for 144W (n = 50). Patients were followed for up to 48W after EOT (FU-48). HDV RNA levels were determined by reverse transcription–quantitative polymerase chain reaction using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RoboGene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2.0 (LLOQ 50 IU/mL, limit of detection 6 IU/mL). Virologic response rates at FU-48 were </a:t>
            </a: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compared between patients with undetectable HDV RNA and those with HDV RNA &lt; LLOQ, TD at EOT.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Demographics were generally similar across groups: male (65%), White (85%), and mean (SD) age 41 (8.2) years. Overall, 41% had compensated cirrhosis, and 53% had prior interferon experience. Mean (SD) HDV RNA, alanine aminotransferase, and liver stiffness were 5.1 (1.38)log10 IU/mL, 109 (88.2)U/L, and 14.0 (9.11)kPa, respectively. At EOT, 48.5% (97/200) overall achieved undetectable HDV RNA: (A) 70% (35/50), (B) 37% (37/100), and (C) 50% (25/50). Additionally, 24% (48/200) had &lt; LLOQ, TD: (A) 16% (8/50), (B) 30% (30/100), and (C) 20% (10/50). At FU-48 in the whole population, undetectable HDV RNA was observed in 24.5% (49/200): 23/50 (46%) of those receiving combination therapy, 14% (14/100) of patients who received BLV monotherapy for 2 years, and 24% (12/50) of those who received 3 years of BLV monotherapy. Of the patients with undetectable HDV RNA at EOT, 46% (45/97) maintained undetectable HDV RNA at FU-48: (A) 60% (21/35), (B) 35% (13/37), and (C) 44% (11/25); 6% (6/97) had &lt; LLOQ, TD at FU-48: (A) 6% (2/35), (B) 9% (3/37), and (C) 4% (1/25). Of those who had &lt; LLOQ, TD at EOT, only 6% (3/48) had undetectable HDV RNA (1 in each group) and 4% (2/48) remained &lt; LLOQ, TD at FU-48, while 71% (34/48) had HDV RNA &gt; LLOQ: (A) 62.5% (5/8), (B) 80% (24/30), and (C) 50% (5/10); during the follow-up period, 9 discontinued the study early.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patients with compensated CHD, achieving undetectable HDV RNA with TND at EOT is strongly associated with a virologic suppression at 48W post-treatment. Combination therapy with BLV 10 mg/d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longer treatment with BLV monotherapy were associated with higher rates of undetectable HDV RNA at EOT and FU-48. Patients with HDV RNA &lt; LLOQ, TD at EOT are likely to have HDV RNA rebound off therapy.</a:t>
            </a:r>
          </a:p>
          <a:p>
            <a:pPr>
              <a:lnSpc>
                <a:spcPct val="115000"/>
              </a:lnSpc>
              <a:spcAft>
                <a:spcPts val="800"/>
              </a:spcAft>
            </a:pPr>
            <a:br>
              <a:rPr lang="en-US" sz="2800" dirty="0">
                <a:effectLst/>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2B6A77B8-7431-41DE-193C-78C6509FFEED}"/>
              </a:ext>
            </a:extLst>
          </p:cNvPr>
          <p:cNvSpPr>
            <a:spLocks noGrp="1"/>
          </p:cNvSpPr>
          <p:nvPr>
            <p:ph type="sldNum" sz="quarter" idx="5"/>
          </p:nvPr>
        </p:nvSpPr>
        <p:spPr/>
        <p:txBody>
          <a:bodyPr/>
          <a:lstStyle/>
          <a:p>
            <a:fld id="{F872C0F0-71E7-46B6-AA6F-1D7E0E2B8B3E}" type="slidenum">
              <a:rPr lang="en-US" smtClean="0"/>
              <a:t>24</a:t>
            </a:fld>
            <a:endParaRPr lang="en-US"/>
          </a:p>
        </p:txBody>
      </p:sp>
    </p:spTree>
    <p:extLst>
      <p:ext uri="{BB962C8B-B14F-4D97-AF65-F5344CB8AC3E}">
        <p14:creationId xmlns:p14="http://schemas.microsoft.com/office/powerpoint/2010/main" val="10720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DC7E5-DF78-9685-5D4E-7C3616BB4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3A409-37CA-2136-1C1B-1E29015804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E8B184-4E9D-6459-0264-3ADE3B678AA7}"/>
              </a:ext>
            </a:extLst>
          </p:cNvPr>
          <p:cNvSpPr>
            <a:spLocks noGrp="1"/>
          </p:cNvSpPr>
          <p:nvPr>
            <p:ph type="body" idx="1"/>
          </p:nvPr>
        </p:nvSpPr>
        <p:spPr/>
        <p:txBody>
          <a:bodyPr/>
          <a:lstStyle/>
          <a:p>
            <a:r>
              <a:rPr lang="fr-CH" dirty="0"/>
              <a:t>NEW</a:t>
            </a:r>
            <a:endParaRPr lang="en-US" dirty="0"/>
          </a:p>
        </p:txBody>
      </p:sp>
      <p:sp>
        <p:nvSpPr>
          <p:cNvPr id="4" name="Slide Number Placeholder 3">
            <a:extLst>
              <a:ext uri="{FF2B5EF4-FFF2-40B4-BE49-F238E27FC236}">
                <a16:creationId xmlns:a16="http://schemas.microsoft.com/office/drawing/2014/main" id="{5BB9DE3E-2E19-4770-0B7D-EA4A222C1ED1}"/>
              </a:ext>
            </a:extLst>
          </p:cNvPr>
          <p:cNvSpPr>
            <a:spLocks noGrp="1"/>
          </p:cNvSpPr>
          <p:nvPr>
            <p:ph type="sldNum" sz="quarter" idx="5"/>
          </p:nvPr>
        </p:nvSpPr>
        <p:spPr/>
        <p:txBody>
          <a:bodyPr/>
          <a:lstStyle/>
          <a:p>
            <a:fld id="{F872C0F0-71E7-46B6-AA6F-1D7E0E2B8B3E}" type="slidenum">
              <a:rPr lang="en-US" smtClean="0"/>
              <a:t>4</a:t>
            </a:fld>
            <a:endParaRPr lang="en-US"/>
          </a:p>
        </p:txBody>
      </p:sp>
    </p:spTree>
    <p:extLst>
      <p:ext uri="{BB962C8B-B14F-4D97-AF65-F5344CB8AC3E}">
        <p14:creationId xmlns:p14="http://schemas.microsoft.com/office/powerpoint/2010/main" val="3181237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73668-87F6-8AF3-C4ED-C276823386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CDD7E0-BFB9-151E-48C3-F54F91005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CE0B8B-9B08-570E-97D4-3A4B86EAB3D5}"/>
              </a:ext>
            </a:extLst>
          </p:cNvPr>
          <p:cNvSpPr>
            <a:spLocks noGrp="1"/>
          </p:cNvSpPr>
          <p:nvPr>
            <p:ph type="body" idx="1"/>
          </p:nvPr>
        </p:nvSpPr>
        <p:spPr/>
        <p:txBody>
          <a:bodyPr/>
          <a:lstStyle/>
          <a:p>
            <a:pPr marL="0" marR="0"/>
            <a:r>
              <a:rPr lang="en-US" sz="1800" b="1" i="0"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en-US" sz="1800" b="0" i="1" kern="100" dirty="0">
                <a:effectLst/>
                <a:latin typeface="Aptos" panose="020B0004020202020204" pitchFamily="34" charset="0"/>
                <a:ea typeface="Aptos" panose="020B0004020202020204" pitchFamily="34" charset="0"/>
                <a:cs typeface="Times New Roman" panose="02020603050405020304" pitchFamily="18" charset="0"/>
              </a:rPr>
              <a:t>: </a:t>
            </a:r>
            <a:r>
              <a:rPr lang="fr-CH" sz="1800" b="0" i="0" dirty="0">
                <a:effectLst/>
                <a:latin typeface="Calibri" panose="020F0502020204030204" pitchFamily="34" charset="0"/>
              </a:rPr>
              <a:t>HLT =  </a:t>
            </a:r>
            <a:r>
              <a:rPr lang="fr-CH" sz="1800" b="0" i="0" dirty="0" err="1">
                <a:effectLst/>
                <a:latin typeface="Calibri" panose="020F0502020204030204" pitchFamily="34" charset="0"/>
              </a:rPr>
              <a:t>Hepalatide</a:t>
            </a:r>
            <a:r>
              <a:rPr lang="fr-CH" sz="1800" b="0" i="0" dirty="0">
                <a:effectLst/>
                <a:latin typeface="Calibri" panose="020F0502020204030204" pitchFamily="34" charset="0"/>
              </a:rPr>
              <a:t>; NTCP = sodium-bile </a:t>
            </a:r>
            <a:r>
              <a:rPr lang="fr-CH" sz="1800" b="0" i="0" dirty="0" err="1">
                <a:effectLst/>
                <a:latin typeface="Calibri" panose="020F0502020204030204" pitchFamily="34" charset="0"/>
              </a:rPr>
              <a:t>acid</a:t>
            </a:r>
            <a:r>
              <a:rPr lang="fr-CH" sz="1800" b="0" i="0" dirty="0">
                <a:effectLst/>
                <a:latin typeface="Calibri" panose="020F0502020204030204" pitchFamily="34" charset="0"/>
              </a:rPr>
              <a:t> </a:t>
            </a:r>
            <a:r>
              <a:rPr lang="fr-CH" sz="1800" b="0" i="0" dirty="0" err="1">
                <a:effectLst/>
                <a:latin typeface="Calibri" panose="020F0502020204030204" pitchFamily="34" charset="0"/>
              </a:rPr>
              <a:t>cotransporter</a:t>
            </a:r>
            <a:r>
              <a:rPr lang="fr-CH" sz="1800" b="0" i="0" dirty="0">
                <a:effectLst/>
                <a:latin typeface="Calibri" panose="020F0502020204030204" pitchFamily="34" charset="0"/>
              </a:rPr>
              <a:t>; Aes = Adverse Events.</a:t>
            </a: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OS-073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Entry inhibitor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Hepalatide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combined with pegylated interferon-alpha 2a therapy resulted in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clearance in CHB patients: a phase II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double-blind, placebo-controlled trial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Junliang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Fu, Qing Mao1,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Qinglong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Jin2, Hui Chen3,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Yongqian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Cheng4,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Xiaolu</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Tang5,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Hongli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Liu5, Fu-Sheng Wang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1Department of Infectious Diseases, Southwest Hospital, Army Medical University, Chongqing,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2Department of Hepatology, The First Hospital of Jilin University, Jilin University, Changchun,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3Department of hepatitis, Hepatobiliary hospital of Jilin, Changchun,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4Senior Department of Infectious Diseases, The Fifth Medical Center of Chinese PLA General Hospital, National Clinical Research Center for Infectious Diseases, Beijing,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5Shanghai HEP Pharma Co. Ltd., Shanghai, China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fswang302@163.com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Hepalatide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(HLT) is a peptide designed to block the HBV entry receptor sodium-bile acid cotransporter (NTCP). This study aimed to evaluate the efficacy and safety of HLT in combination with pegylated interferon-alpha 2a (PEG-IFN) in patients with chronic hepatitis B (CHB).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Phase II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multicentre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double-blind, placebo-controlled trial enrolled 96 patients aged 18–60 years with HBV DNA ≥ 20,000 IU/mL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-positive) or ≥ 2,000 IU/mL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-negative), no cirrhosis, and naïve to interferon treatment (NCT 04426968). Participants were randomly assigned to receive 2.1mg, 4.2mg, 6.3 mg of HLT treatment, or placebo for 24 weeks in a 1:1:1:1 ratio. All subjects received PEG-IFN (180μg/week) foundational treatment for 48 weeks. The primary endpoint was safety and HBV DNA loss (cut-off: 20 IU/mL) at 24 weeks of treatment. HBsAg, Pg RNA,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histological response in liver biopsy were also assessed at the end of the 24-week treatment.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 total of 96 subjects (77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-positive and 19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-negative) were included in the trial, with 24 patients in each group. Two patients withdrew due to interferon-related AEs. A total of 1281 AEs ranging from grade 1 to 3 were recorded, and mainly interferon-related. Only 26 AEs were related to HLT, and all AEs were graded 1 or 2. The proportion of patients with virological response (HBV DNA &lt; 20 IU/mL or a decrease from baseline ≥ 2 log10) at the end of the 24-week HLT treatment in the 2.1 mg, 4.2 mg, or 6.3 mg and placebo group were 78.3%, 87.5%, 70.8% and 58.3%, respectively. The virological response rate in the 4.2mg group was significantly higher than that in placebo group (p = 0.0248). At baseline and the end of 24-week HLT treatment, 21 and 14 liver biopsies were obtained, respectively. All four groups had positive baseline biopsies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of 3.463 ± 1.03, 2.383 ± 0.97, 3.850 ± 1.08, and 3.018 ± 0.76 log10 copies/</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μL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respectively. Surprisingly,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became undetectable (&lt; 5 copies/</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μL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by verified PCR assay) in 33.3% (1/3) and 40.0% (2/5) of samples from the 4.2mg and 6.3mg groups at the end of the 24-week HLT treatment, while all samples from 2.1mg and placebo groups remained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positive. The three subjects with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clearance remained HBsAg-positive at the end of HLT treatment. Pg RNA levels and HBsAg levels were progressively reduced in all groups during the treatment. The fact that all indicates that this HBsAg may be expressed from integrated HBV DNA.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combination therapy in the present trial may alter the balance of the HBV reservoir by blocking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replenishment through inhibiting HBV entry via HLT and accelerating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decay via PEG-IFN. This strategy provides great potential to achieve 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sterilising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cure for patients with CHB.</a:t>
            </a:r>
          </a:p>
          <a:p>
            <a:pPr>
              <a:lnSpc>
                <a:spcPct val="115000"/>
              </a:lnSpc>
              <a:spcAft>
                <a:spcPts val="800"/>
              </a:spcAft>
            </a:pPr>
            <a:br>
              <a:rPr lang="en-US" sz="2800" dirty="0">
                <a:effectLst/>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664A7060-0AF5-74F9-C9F3-A16B98D09D18}"/>
              </a:ext>
            </a:extLst>
          </p:cNvPr>
          <p:cNvSpPr>
            <a:spLocks noGrp="1"/>
          </p:cNvSpPr>
          <p:nvPr>
            <p:ph type="sldNum" sz="quarter" idx="5"/>
          </p:nvPr>
        </p:nvSpPr>
        <p:spPr/>
        <p:txBody>
          <a:bodyPr/>
          <a:lstStyle/>
          <a:p>
            <a:fld id="{F872C0F0-71E7-46B6-AA6F-1D7E0E2B8B3E}" type="slidenum">
              <a:rPr lang="en-US" smtClean="0"/>
              <a:t>25</a:t>
            </a:fld>
            <a:endParaRPr lang="en-US"/>
          </a:p>
        </p:txBody>
      </p:sp>
    </p:spTree>
    <p:extLst>
      <p:ext uri="{BB962C8B-B14F-4D97-AF65-F5344CB8AC3E}">
        <p14:creationId xmlns:p14="http://schemas.microsoft.com/office/powerpoint/2010/main" val="750990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61520-81E0-6C27-D07F-92960629D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2B76A-41DE-B2DA-54E9-6CB23912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0542D-8BF8-0F97-0AC5-178125E58077}"/>
              </a:ext>
            </a:extLst>
          </p:cNvPr>
          <p:cNvSpPr>
            <a:spLocks noGrp="1"/>
          </p:cNvSpPr>
          <p:nvPr>
            <p:ph type="body" idx="1"/>
          </p:nvPr>
        </p:nvSpPr>
        <p:spPr/>
        <p:txBody>
          <a:bodyPr/>
          <a:lstStyle/>
          <a:p>
            <a:pPr marL="0" marR="0"/>
            <a:r>
              <a:rPr lang="en-US" sz="1800" b="1" i="0"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en-US" sz="1800" b="0" i="1" kern="100" dirty="0">
                <a:effectLst/>
                <a:latin typeface="Aptos" panose="020B0004020202020204" pitchFamily="34" charset="0"/>
                <a:ea typeface="Aptos" panose="020B0004020202020204" pitchFamily="34" charset="0"/>
                <a:cs typeface="Times New Roman" panose="02020603050405020304" pitchFamily="18" charset="0"/>
              </a:rPr>
              <a:t>: </a:t>
            </a:r>
            <a:r>
              <a:rPr lang="fr-CH" sz="1800" b="0" i="0" dirty="0">
                <a:effectLst/>
                <a:latin typeface="Calibri" panose="020F0502020204030204" pitchFamily="34" charset="0"/>
              </a:rPr>
              <a:t>HLT =  </a:t>
            </a:r>
            <a:r>
              <a:rPr lang="fr-CH" sz="1800" b="0" i="0" dirty="0" err="1">
                <a:effectLst/>
                <a:latin typeface="Calibri" panose="020F0502020204030204" pitchFamily="34" charset="0"/>
              </a:rPr>
              <a:t>Hepalatide</a:t>
            </a:r>
            <a:r>
              <a:rPr lang="fr-CH" sz="1800" b="0" i="0" dirty="0">
                <a:effectLst/>
                <a:latin typeface="Calibri" panose="020F0502020204030204" pitchFamily="34" charset="0"/>
              </a:rPr>
              <a:t>; NTCP = sodium-bile </a:t>
            </a:r>
            <a:r>
              <a:rPr lang="fr-CH" sz="1800" b="0" i="0" dirty="0" err="1">
                <a:effectLst/>
                <a:latin typeface="Calibri" panose="020F0502020204030204" pitchFamily="34" charset="0"/>
              </a:rPr>
              <a:t>acid</a:t>
            </a:r>
            <a:r>
              <a:rPr lang="fr-CH" sz="1800" b="0" i="0" dirty="0">
                <a:effectLst/>
                <a:latin typeface="Calibri" panose="020F0502020204030204" pitchFamily="34" charset="0"/>
              </a:rPr>
              <a:t> </a:t>
            </a:r>
            <a:r>
              <a:rPr lang="fr-CH" sz="1800" b="0" i="0" dirty="0" err="1">
                <a:effectLst/>
                <a:latin typeface="Calibri" panose="020F0502020204030204" pitchFamily="34" charset="0"/>
              </a:rPr>
              <a:t>cotransporter</a:t>
            </a:r>
            <a:r>
              <a:rPr lang="fr-CH" sz="1800" b="0" i="0" dirty="0">
                <a:effectLst/>
                <a:latin typeface="Calibri" panose="020F0502020204030204" pitchFamily="34" charset="0"/>
              </a:rPr>
              <a:t>; Aes = Adverse Events.</a:t>
            </a: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OS-073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Entry inhibitor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Hepalatide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combined with pegylated interferon-alpha 2a therapy resulted in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clearance in CHB patients: a phase II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double-blind, placebo-controlled trial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Junliang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Fu, Qing Mao1,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Qinglong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Jin2, Hui Chen3,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Yongqian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Cheng4,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Xiaolu</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Tang5,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Hongli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Liu5, Fu-Sheng Wang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1Department of Infectious Diseases, Southwest Hospital, Army Medical University, Chongqing,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2Department of Hepatology, The First Hospital of Jilin University, Jilin University, Changchun,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3Department of hepatitis, Hepatobiliary hospital of Jilin, Changchun,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4Senior Department of Infectious Diseases, The Fifth Medical Center of Chinese PLA General Hospital, National Clinical Research Center for Infectious Diseases, Beijing,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5Shanghai HEP Pharma Co. Ltd., Shanghai, China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fswang302@163.com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Hepalatide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(HLT) is a peptide designed to block the HBV entry receptor sodium-bile acid cotransporter (NTCP). This study aimed to evaluate the efficacy and safety of HLT in combination with pegylated interferon-alpha 2a (PEG-IFN) in patients with chronic hepatitis B (CHB).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Phase II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multicentre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double-blind, placebo-controlled trial enrolled 96 patients aged 18–60 years with HBV DNA ≥ 20,000 IU/mL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-positive) or ≥ 2,000 IU/mL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-negative), no cirrhosis, and naïve to interferon treatment (NCT 04426968). Participants were randomly assigned to receive 2.1mg, 4.2mg, 6.3 mg of HLT treatment, or placebo for 24 weeks in a 1:1:1:1 ratio. All subjects received PEG-IFN (180μg/week) foundational treatment for 48 weeks. The primary endpoint was safety and HBV DNA loss (cut-off: 20 IU/mL) at 24 weeks of treatment. HBsAg, Pg RNA,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histological response in liver biopsy were also assessed at the end of the 24-week treatment.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 total of 96 subjects (77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-positive and 19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-negative) were included in the trial, with 24 patients in each group. Two patients withdrew due to interferon-related AEs. A total of 1281 AEs ranging from grade 1 to 3 were recorded, and mainly interferon-related. Only 26 AEs were related to HLT, and all AEs were graded 1 or 2. The proportion of patients with virological response (HBV DNA &lt; 20 IU/mL or a decrease from baseline ≥ 2 log10) at the end of the 24-week HLT treatment in the 2.1 mg, 4.2 mg, or 6.3 mg and placebo group were 78.3%, 87.5%, 70.8% and 58.3%, respectively. The virological response rate in the 4.2mg group was significantly higher than that in placebo group (p = 0.0248). At baseline and the end of 24-week HLT treatment, 21 and 14 liver biopsies were obtained, respectively. All four groups had positive baseline biopsies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of 3.463 ± 1.03, 2.383 ± 0.97, 3.850 ± 1.08, and 3.018 ± 0.76 log10 copies/</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μL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respectively. Surprisingly,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became undetectable (&lt; 5 copies/</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μL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by verified PCR assay) in 33.3% (1/3) and 40.0% (2/5) of samples from the 4.2mg and 6.3mg groups at the end of the 24-week HLT treatment, while all samples from 2.1mg and placebo groups remained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positive. The three subjects with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clearance remained HBsAg-positive at the end of HLT treatment. Pg RNA levels and HBsAg levels were progressively reduced in all groups during the treatment. The fact that all indicates that this HBsAg may be expressed from integrated HBV DNA.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combination therapy in the present trial may alter the balance of the HBV reservoir by blocking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replenishment through inhibiting HBV entry via HLT and accelerating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decay via PEG-IFN. This strategy provides great potential to achieve 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sterilising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cure for patients with CHB.</a:t>
            </a:r>
          </a:p>
          <a:p>
            <a:pPr>
              <a:lnSpc>
                <a:spcPct val="115000"/>
              </a:lnSpc>
              <a:spcAft>
                <a:spcPts val="800"/>
              </a:spcAft>
            </a:pPr>
            <a:br>
              <a:rPr lang="en-US" sz="2800" dirty="0">
                <a:effectLst/>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1ADC030E-9E92-2979-D2A0-4D6E437351D9}"/>
              </a:ext>
            </a:extLst>
          </p:cNvPr>
          <p:cNvSpPr>
            <a:spLocks noGrp="1"/>
          </p:cNvSpPr>
          <p:nvPr>
            <p:ph type="sldNum" sz="quarter" idx="5"/>
          </p:nvPr>
        </p:nvSpPr>
        <p:spPr/>
        <p:txBody>
          <a:bodyPr/>
          <a:lstStyle/>
          <a:p>
            <a:fld id="{F872C0F0-71E7-46B6-AA6F-1D7E0E2B8B3E}" type="slidenum">
              <a:rPr lang="en-US" smtClean="0"/>
              <a:t>26</a:t>
            </a:fld>
            <a:endParaRPr lang="en-US"/>
          </a:p>
        </p:txBody>
      </p:sp>
    </p:spTree>
    <p:extLst>
      <p:ext uri="{BB962C8B-B14F-4D97-AF65-F5344CB8AC3E}">
        <p14:creationId xmlns:p14="http://schemas.microsoft.com/office/powerpoint/2010/main" val="2737070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63D5-6D12-1E12-BE2D-92992E366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85CCC-FBD7-CB1E-BB66-46C96B27C2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DB857-9079-1669-A448-075C9632ACB6}"/>
              </a:ext>
            </a:extLst>
          </p:cNvPr>
          <p:cNvSpPr>
            <a:spLocks noGrp="1"/>
          </p:cNvSpPr>
          <p:nvPr>
            <p:ph type="body" idx="1"/>
          </p:nvPr>
        </p:nvSpPr>
        <p:spPr/>
        <p:txBody>
          <a:bodyPr/>
          <a:lstStyle/>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OS-065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The multi-center study of functional cure for inactive hepatitis B surface antigen carriers in China: interim analysis of E-cure study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zhishuo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mo1,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Haifang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Cao2, Yu Zhang2, Yawen Luo3,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Qingfa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Ruan4,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Jianqi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Lian5, Xiulan Xue6, Xiaobo Lu7, Xiangyang Ye8,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Rongxian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Qiu8, Xiaoping Wu9,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xiaorong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mao10,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Qihuan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Xu11,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Zhiliang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Gao11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1The Third Affiliated Hospital of Sun Yat-</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sen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Guangzhou,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2Qinghai Provincial Fourth People's Hospital, Xi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ning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3Affiliated Hospital of Zunyi Medical University, Zunyi,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4Xiamen Hospital of Traditional Chinese Medicine, Xiamen,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5The Second Affiliated Hospital of Air Force Medical University,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xi‘an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6The First Affiliated Hospital of Xiamen University, Xiamen,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7The First Affiliated Hospital of Xinjiang Medical University,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Urumchi</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8Affiliated Hospital of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Putian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Putian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9The First Affiliated Hospital Of Nanchang University, Nanchang,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10The First Hospital of Lanzhou University, Lanzhou,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11The third affiliated hospital of Sun Yat-</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sen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Guangzhou, China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mozhsh@mail.sysu.edu.cn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Approximately 30% to 60% of inactive hepatitis B surface antigen carriers (IHCs) exhibit significant liver inflammation (G ≥ 2) or fibrosis (F ≥ 2) on liver biopsy, underscoring the need for therapeutic intervention. This study aimed to investigate the efficacy of different peginterferon alpha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α)-based treatment strategies and factors influencing HBsAg clearance for IHCs.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multi-center real world study (E-cure) started in January 2022. The study enrolled IHCs consistent with the definition of inactive CHB in the guideline of AASLD 2018. The patients received one of the following treatments: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Nucleos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(t)ide analogues (NAs) monotherapy,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α monotherapy, Initial combination therapy (PegIFNα-2b with NAs for 12-24w followed by PegIFNα-2b monotherapy), Whole process combination therapy (combination of PegIFNα-2b and NAs for the entire period) and Sequential combination therapy (NAs for 12-24w followed by PegIFNα-2b add-on).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of November 4, 2024, 7899 individuals were screened and 5328 eligible IHCs were included. Of these, 1038 completed 48 weeks of treatment, with 691 in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α monotherapy group, 94 in the Initial combination therapy group, 212 in the Whole process combination therapy group, and 41 in the s Sequential combination therapy group. The median (IQR) age of all patients was 41.0 (34.0-48.0) years, 62.1% were male, 38.2% had a baseline HBsAg &lt; 100 IU/mL, 35.0% had levels between 100 and 1000 IU/mL, 26.8% had levels ≥ 1000 IU/mL, and 90.8% had a baseline HBV DNA &lt; 1000 IU/</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HBsAg clearance and seroconversion rates in patients treated with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α-2b increased as the duration of treatment progressed. By week 48, the cumulative HBsAg clearance rates for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α monotherapy, Initial combination therapy, Whole process combination therapy and Sequential combination therapy groups reached 53.3%, 34%, 58% and 65.8%, respectively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&lt; 0.001), and the cumulative HBsAg seroconversion rates reached 36.8%, 17.6%, 30.1% and 53.3%, respectively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&lt; 0.001). The cumulative HBsAg clearance rates at 48 weeks for the baseline HBsAg &lt;100 IU/ml, 100-1000 IU/ml, and &gt;1000 IU/ml groups were 72.56%, 42.62%, and 8.89%, respectively. HBV DNA was undetectable in more than 90% of patients in the above 4 groups (92.8%, 95.7%, 97.9% and 95%). Multivariate logistic regression analysis indicated that a lower baseline HBsAg level (OR = 0.220, 95%CI 0.169-0.280,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&lt; 0.001), a higher HBsAg reduction at 24 weeks (OR = 5.168, 95%CI 3.909-7.031,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&lt; 0.001), and the Whole process combination therapy group (OR = 3.064, 95%CI 1.589-6.106,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0.001) had a higher likelihood of achieving HBsAg clearance at 48 weeks.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α-2b based therapy proved effective for IHCs to pursue functional cure. The efficacy for HBsAg clearance is associated with baseline HBsAg level, HBsAg reduction at 24 weeks, and the treatment regimen.</a:t>
            </a:r>
          </a:p>
        </p:txBody>
      </p:sp>
      <p:sp>
        <p:nvSpPr>
          <p:cNvPr id="4" name="Slide Number Placeholder 3">
            <a:extLst>
              <a:ext uri="{FF2B5EF4-FFF2-40B4-BE49-F238E27FC236}">
                <a16:creationId xmlns:a16="http://schemas.microsoft.com/office/drawing/2014/main" id="{6F0ABAD5-5E89-72C8-D0E4-39DDDE2802A7}"/>
              </a:ext>
            </a:extLst>
          </p:cNvPr>
          <p:cNvSpPr>
            <a:spLocks noGrp="1"/>
          </p:cNvSpPr>
          <p:nvPr>
            <p:ph type="sldNum" sz="quarter" idx="5"/>
          </p:nvPr>
        </p:nvSpPr>
        <p:spPr/>
        <p:txBody>
          <a:bodyPr/>
          <a:lstStyle/>
          <a:p>
            <a:fld id="{F872C0F0-71E7-46B6-AA6F-1D7E0E2B8B3E}" type="slidenum">
              <a:rPr lang="en-US" smtClean="0"/>
              <a:t>28</a:t>
            </a:fld>
            <a:endParaRPr lang="en-US"/>
          </a:p>
        </p:txBody>
      </p:sp>
    </p:spTree>
    <p:extLst>
      <p:ext uri="{BB962C8B-B14F-4D97-AF65-F5344CB8AC3E}">
        <p14:creationId xmlns:p14="http://schemas.microsoft.com/office/powerpoint/2010/main" val="1791428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C3693-06A5-C1B0-920C-656DA86669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029C0-F3C8-B3AB-B767-E098DAAFD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3270CA-1ED4-1044-CE25-044C733D37A5}"/>
              </a:ext>
            </a:extLst>
          </p:cNvPr>
          <p:cNvSpPr>
            <a:spLocks noGrp="1"/>
          </p:cNvSpPr>
          <p:nvPr>
            <p:ph type="body" idx="1"/>
          </p:nvPr>
        </p:nvSpPr>
        <p:spPr/>
        <p:txBody>
          <a:bodyPr/>
          <a:lstStyle/>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OS-065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The multi-center study of functional cure for inactive hepatitis B surface antigen carriers in China: interim analysis of E-cure study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zhishuo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mo1,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Haifang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Cao2, Yu Zhang2, Yawen Luo3,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Qingfa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Ruan4,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Jianqi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Lian5, Xiulan Xue6, Xiaobo Lu7, Xiangyang Ye8,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Rongxian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Qiu8, Xiaoping Wu9,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xiaorong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mao10,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Qihuan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Xu11,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Zhiliang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Gao11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1The Third Affiliated Hospital of Sun Yat-</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sen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Guangzhou,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2Qinghai Provincial Fourth People's Hospital, Xi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ning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3Affiliated Hospital of Zunyi Medical University, Zunyi,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4Xiamen Hospital of Traditional Chinese Medicine, Xiamen,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5The Second Affiliated Hospital of Air Force Medical University,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xi‘an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6The First Affiliated Hospital of Xiamen University, Xiamen,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7The First Affiliated Hospital of Xinjiang Medical University,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Urumchi</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8Affiliated Hospital of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Putian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Putian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9The First Affiliated Hospital Of Nanchang University, Nanchang,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10The First Hospital of Lanzhou University, Lanzhou,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11The third affiliated hospital of Sun Yat-</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sen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Guangzhou, China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mozhsh@mail.sysu.edu.cn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Approximately 30% to 60% of inactive hepatitis B surface antigen carriers (IHCs) exhibit significant liver inflammation (G ≥ 2) or fibrosis (F ≥ 2) on liver biopsy, underscoring the need for therapeutic intervention. This study aimed to investigate the efficacy of different peginterferon alpha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α)-based treatment strategies and factors influencing HBsAg clearance for IHCs.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multi-center real world study (E-cure) started in January 2022. The study enrolled IHCs consistent with the definition of inactive CHB in the guideline of AASLD 2018. The patients received one of the following treatments: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Nucleos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(t)ide analogues (NAs) monotherapy,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α monotherapy, Initial combination therapy (PegIFNα-2b with NAs for 12-24w followed by PegIFNα-2b monotherapy), Whole process combination therapy (combination of PegIFNα-2b and NAs for the entire period) and Sequential combination therapy (NAs for 12-24w followed by PegIFNα-2b add-on).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of November 4, 2024, 7899 individuals were screened and 5328 eligible IHCs were included. Of these, 1038 completed 48 weeks of treatment, with 691 in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α monotherapy group, 94 in the Initial combination therapy group, 212 in the Whole process combination therapy group, and 41 in the s Sequential combination therapy group. The median (IQR) age of all patients was 41.0 (34.0-48.0) years, 62.1% were male, 38.2% had a baseline HBsAg &lt; 100 IU/mL, 35.0% had levels between 100 and 1000 IU/mL, 26.8% had levels ≥ 1000 IU/mL, and 90.8% had a baseline HBV DNA &lt; 1000 IU/</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HBsAg clearance and seroconversion rates in patients treated with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α-2b increased as the duration of treatment progressed. By week 48, the cumulative HBsAg clearance rates for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α monotherapy, Initial combination therapy, Whole process combination therapy and Sequential combination therapy groups reached 53.3%, 34%, 58% and 65.8%, respectively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&lt; 0.001), and the cumulative HBsAg seroconversion rates reached 36.8%, 17.6%, 30.1% and 53.3%, respectively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&lt; 0.001). The cumulative HBsAg clearance rates at 48 weeks for the baseline HBsAg &lt;100 IU/ml, 100-1000 IU/ml, and &gt;1000 IU/ml groups were 72.56%, 42.62%, and 8.89%, respectively. HBV DNA was undetectable in more than 90% of patients in the above 4 groups (92.8%, 95.7%, 97.9% and 95%). Multivariate logistic regression analysis indicated that a lower baseline HBsAg level (OR = 0.220, 95%CI 0.169-0.280,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&lt; 0.001), a higher HBsAg reduction at 24 weeks (OR = 5.168, 95%CI 3.909-7.031,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&lt; 0.001), and the Whole process combination therapy group (OR = 3.064, 95%CI 1.589-6.106,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0.001) had a higher likelihood of achieving HBsAg clearance at 48 weeks.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α-2b based therapy proved effective for IHCs to pursue functional cure. The efficacy for HBsAg clearance is associated with baseline HBsAg level, HBsAg reduction at 24 weeks, and the treatment regimen.</a:t>
            </a:r>
          </a:p>
        </p:txBody>
      </p:sp>
      <p:sp>
        <p:nvSpPr>
          <p:cNvPr id="4" name="Slide Number Placeholder 3">
            <a:extLst>
              <a:ext uri="{FF2B5EF4-FFF2-40B4-BE49-F238E27FC236}">
                <a16:creationId xmlns:a16="http://schemas.microsoft.com/office/drawing/2014/main" id="{AF67E20D-8464-CD72-2050-3B7B85273AD3}"/>
              </a:ext>
            </a:extLst>
          </p:cNvPr>
          <p:cNvSpPr>
            <a:spLocks noGrp="1"/>
          </p:cNvSpPr>
          <p:nvPr>
            <p:ph type="sldNum" sz="quarter" idx="5"/>
          </p:nvPr>
        </p:nvSpPr>
        <p:spPr/>
        <p:txBody>
          <a:bodyPr/>
          <a:lstStyle/>
          <a:p>
            <a:fld id="{F872C0F0-71E7-46B6-AA6F-1D7E0E2B8B3E}" type="slidenum">
              <a:rPr lang="en-US" smtClean="0"/>
              <a:t>29</a:t>
            </a:fld>
            <a:endParaRPr lang="en-US"/>
          </a:p>
        </p:txBody>
      </p:sp>
    </p:spTree>
    <p:extLst>
      <p:ext uri="{BB962C8B-B14F-4D97-AF65-F5344CB8AC3E}">
        <p14:creationId xmlns:p14="http://schemas.microsoft.com/office/powerpoint/2010/main" val="3864989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fr-CH" b="1" i="0" err="1"/>
              <a:t>Abbreviations</a:t>
            </a:r>
            <a:r>
              <a:rPr lang="fr-CH" i="1" dirty="0"/>
              <a:t>: </a:t>
            </a:r>
            <a:r>
              <a:rPr lang="fr-CH" sz="1800" i="0">
                <a:effectLst/>
                <a:latin typeface="Calibri" panose="020F0502020204030204" pitchFamily="34" charset="0"/>
              </a:rPr>
              <a:t>IHC = Inactive </a:t>
            </a:r>
            <a:r>
              <a:rPr lang="fr-CH" sz="1800" i="0" err="1">
                <a:effectLst/>
                <a:latin typeface="Calibri" panose="020F0502020204030204" pitchFamily="34" charset="0"/>
              </a:rPr>
              <a:t>HBsAG</a:t>
            </a:r>
            <a:r>
              <a:rPr lang="fr-CH" sz="1800" i="0">
                <a:effectLst/>
                <a:latin typeface="Calibri" panose="020F0502020204030204" pitchFamily="34" charset="0"/>
              </a:rPr>
              <a:t> carriers;  </a:t>
            </a:r>
            <a:r>
              <a:rPr lang="fr-CH" sz="1800" i="0" err="1">
                <a:effectLst/>
                <a:latin typeface="Calibri" panose="020F0502020204030204" pitchFamily="34" charset="0"/>
              </a:rPr>
              <a:t>PegIFN</a:t>
            </a:r>
            <a:r>
              <a:rPr lang="fr-CH" sz="1800" i="0">
                <a:effectLst/>
                <a:latin typeface="Calibri" panose="020F0502020204030204" pitchFamily="34" charset="0"/>
              </a:rPr>
              <a:t>α = peginterferon alpha; NA = Nucleos(t)ide analogues </a:t>
            </a:r>
          </a:p>
          <a:p>
            <a:endParaRPr lang="en-US" dirty="0"/>
          </a:p>
          <a:p>
            <a:endParaRPr lang="en-US" dirty="0"/>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OS-066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Predictors of undetectable hepatitis delta virus RNA at 48 weeks after end of treatment with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monotherapy in the MYR 301 study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Soo Aleman1, Maurizia Brunetto2 3, Antje Blank4, Pietro Andreone5, Pavel Bogomolov6, Vladimir Chulanov7, Nina Mamonova8, Natalia Geyvandova9, Viacheslav Morozov10, Olga Sagalova11, Tatiana Stepanova12, Amos Lichtman13, Renee-Claude Mercier13, Dmitry Manuilov13, Sarah Arterburn13, Julian Schulze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zur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Wiesch14, Markus Cornberg15, Stefan Zeuzem16, Pietro Lampertico17 18, Heiner Wedemeyer15 </a:t>
            </a:r>
          </a:p>
          <a:p>
            <a:pPr>
              <a:lnSpc>
                <a:spcPct val="115000"/>
              </a:lnSpc>
              <a:spcAft>
                <a:spcPts val="800"/>
              </a:spcAft>
              <a:buNone/>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1Department of Infectious Diseases, Karolinska University Hospital/Karolinska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Institutet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Stockholm,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2Hepatology Unit, Reference Center of the Tuscany Region for Chronic Liver Disease and Cancer, University Hospital of Pisa, Department of Clinical and Experimental Medicine, University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3Department of Clinical and Experimental Medicine, University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4Department of Clinical Pharmacology and Pharmacoepidemiology, Heidelberg University Hospital, Heidelberg,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5Division of Internal Medicine, University of Modena and Reggio Emilia,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Baggiovara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Modena,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6M.F.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Vladimirsky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Moscow Regional Research and Clinical Institute,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7Sechenov University,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8FSBI National Research Medical Center for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Phthisiopulmonology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and Infectious Diseases of the Ministry of Health of the Russian Federation,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9Stavropol Regional Hospital, Stavropol,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10LLC Medical Company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Hepatolog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Samara,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11South Ural State Medical University, Chelyabinsk,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12LLC Clinic of Modern Medicine,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13Gilead Sciences, Inc., Foster City,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14Hepatology Outpatient Medical Clinic, University Hospital Hamburg-Eppendorf, Hamburg,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15Clinic for Gastroenterology, Hepatology, Infectious Diseases, and Endocrinology, Hannover Medical School, Hannover,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16Department of Medicine, University Hospital Frankfurt, Frankfurt am Main,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17Division of Gastroenterology and Hepatology, Foundation IRCCS Ca’ Granda Ospedale Maggiore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Policlinico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Milan,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18CRC “A. M. and 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Migliavacca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Center for Liver Disease, Department of Pathophysiology and Transplantation, University of Milan, Milan, Italy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soo.aleman@ki.se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(BLV) is approved in Europe for the treatment of compensated chronic hepatitis delta (CHD). In MYR301, a Phase 3 study evaluating BLV monotherapy for 2–3 years, a subset of patients who achieved undetectable HDV RNA by end of treatment (EOT) maintained undetectable viraemia at 48 weeks (W) after EOT (FU48). Here, we present predictors of sustained HDV RNA undetectability through FU48 after 96W or 144W of BLV treatment.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Data were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analysed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from 149 patients with CHD in MYR301 who were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immediate treatment with BLV 2 or 10 mg/d for 144W, or to 48W of no treatment followed by BLV 10 mg/d for 96W (DT  10 mg). All patients were to be followed through FU48. Logistic regression modelling (adjusted for treatment group) was performed to examine potential predictors of sustained HDV RNA undetectability (defined as less than the lower limit of quantitation [LLOQ; target not detected at follow-up in patients with available data]) through FU48 in those with undetectable viraemia at EOT.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Baseline (BL) characteristics were similar between all treatment arms. Across all arms, 65/149 (44%) patients achieved HDV RNA undetectability at EOT, of whom 23/64 (36%) with available follow-up HDV RNA data had sustained undetectability through FU48. Rates of sustained undetectability were higher in the immediate treatment arms (2 mg: 7/14, 50%; 10 mg: 10/25, 40%) vs the delayed treatment arm (DT  10 mg: 6/26, 23%). Undetectability rates at EOT were higher in patients who received BLV 10 mg, but the relapse rate was lower in the few patients with HDV RNA undetectable in the BLV 2 mg group. BL predictors of sustained undetectability posttreatment included BL HDV RNA less than a median of 4.5 log10 IU/mL (odds ratio [OR]: 6.2; 95% CI [1.9, 20.8]; p = .003) and lower BL hepatitis B surface antigen (HBsAg) level (OR: 0.3 per log10 IU/mL; 95% CI [0.1, 0.8]; p = .019). On-treatment predictors included greater duration of continuous undetectability at EOT (OR per additional week: 1.0; 95% CI [1.0, 1.1]; p &lt; .0001), HBsAg loss or decrease by ≥ 1 log10 IU/mL (OR: 7.2; 95% CI [1.2, 42.3]; p = .030), and W144 antidrug antibody (ADA) incidence (OR: 10.2; 95% CI [1.9, 55.7]; p = .008). The proportion of patients with sustained posttreatment undetectability was 9/10 (90%) in those with ≥ 96W of undetectability at EOT, 11/22 (50%) in those with ≥ 48 to &lt; 96W, and 3/32 (9%) in those with &lt; 48W. Of patients with ADA incidence by W144, 8/10 (80%) had sustained undetectability vs 15/54 (28%) of those without. BL cirrhosis was not a predictor of sustained posttreatment undetectability; 13/32 (41%) with cirrhosis had sustained undetectability vs 10/32 (31%) without cirrhosis. </a:t>
            </a:r>
          </a:p>
          <a:p>
            <a:pPr>
              <a:buNone/>
            </a:pPr>
            <a:r>
              <a:rPr lang="en-US" sz="1800" b="1"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dirty="0">
                <a:effectLst/>
                <a:latin typeface="Aptos" panose="020B0004020202020204" pitchFamily="34" charset="0"/>
                <a:ea typeface="Aptos" panose="020B0004020202020204" pitchFamily="34" charset="0"/>
                <a:cs typeface="Times New Roman" panose="02020603050405020304" pitchFamily="18" charset="0"/>
              </a:rPr>
              <a:t>In patients with CHD treated with BLV monotherapy for 96W or 144W, early and sustained HDV RNA undetectability predicted sustained undetectability during follow-up. Note: PL and HW contributed equally. </a:t>
            </a:r>
            <a:br>
              <a:rPr lang="en-US" sz="18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30</a:t>
            </a:fld>
            <a:endParaRPr lang="en-US"/>
          </a:p>
        </p:txBody>
      </p:sp>
    </p:spTree>
    <p:extLst>
      <p:ext uri="{BB962C8B-B14F-4D97-AF65-F5344CB8AC3E}">
        <p14:creationId xmlns:p14="http://schemas.microsoft.com/office/powerpoint/2010/main" val="306798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3222C-D4D4-D07E-6599-A94F94F44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E5477-4EC8-B8E2-B96F-D98F4B68F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6734A-A98A-0BF2-BC04-79D8682E7FFF}"/>
              </a:ext>
            </a:extLst>
          </p:cNvPr>
          <p:cNvSpPr>
            <a:spLocks noGrp="1"/>
          </p:cNvSpPr>
          <p:nvPr>
            <p:ph type="body" idx="1"/>
          </p:nvPr>
        </p:nvSpPr>
        <p:spPr/>
        <p:txBody>
          <a:bodyPr/>
          <a:lstStyle/>
          <a:p>
            <a:pPr marL="0" marR="0">
              <a:buNone/>
            </a:pPr>
            <a:r>
              <a:rPr lang="fr-CH" sz="1800" b="1" i="0" err="1"/>
              <a:t>Abbreviations</a:t>
            </a:r>
            <a:r>
              <a:rPr lang="fr-CH" sz="1800" i="1" dirty="0"/>
              <a:t>: </a:t>
            </a:r>
            <a:r>
              <a:rPr lang="fr-CH" sz="1800" i="0">
                <a:effectLst/>
                <a:latin typeface="Calibri" panose="020F0502020204030204" pitchFamily="34" charset="0"/>
              </a:rPr>
              <a:t>IHC = Inactive </a:t>
            </a:r>
            <a:r>
              <a:rPr lang="fr-CH" sz="1800" i="0" err="1">
                <a:effectLst/>
                <a:latin typeface="Calibri" panose="020F0502020204030204" pitchFamily="34" charset="0"/>
              </a:rPr>
              <a:t>HBsAG</a:t>
            </a:r>
            <a:r>
              <a:rPr lang="fr-CH" sz="1800" i="0">
                <a:effectLst/>
                <a:latin typeface="Calibri" panose="020F0502020204030204" pitchFamily="34" charset="0"/>
              </a:rPr>
              <a:t> carriers;  </a:t>
            </a:r>
            <a:r>
              <a:rPr lang="fr-CH" sz="1800" i="0" err="1">
                <a:effectLst/>
                <a:latin typeface="Calibri" panose="020F0502020204030204" pitchFamily="34" charset="0"/>
              </a:rPr>
              <a:t>PegIFN</a:t>
            </a:r>
            <a:r>
              <a:rPr lang="fr-CH" sz="1800" i="0">
                <a:effectLst/>
                <a:latin typeface="Calibri" panose="020F0502020204030204" pitchFamily="34" charset="0"/>
              </a:rPr>
              <a:t>α = peginterferon alpha; NA = Nucleos(t)ide analogues </a:t>
            </a:r>
          </a:p>
          <a:p>
            <a:endParaRPr lang="en-US" sz="1800" dirty="0"/>
          </a:p>
          <a:p>
            <a:endParaRPr lang="en-US" sz="1800" dirty="0"/>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OS-066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Predictors of undetectable hepatitis delta virus RNA at 48 weeks after end of treatment with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monotherapy in the MYR 301 study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Soo Aleman1, Maurizia Brunetto2 3, Antje Blank4, Pietro Andreone5, Pavel Bogomolov6, Vladimir Chulanov7, Nina Mamonova8, Natalia Geyvandova9, Viacheslav Morozov10, Olga Sagalova11, Tatiana Stepanova12, Amos Lichtman13, Renee-Claude Mercier13, Dmitry Manuilov13, Sarah Arterburn13, Julian Schulze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zur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Wiesch14, Markus Cornberg15, Stefan Zeuzem16, Pietro Lampertico17 18, Heiner Wedemeyer15 </a:t>
            </a:r>
          </a:p>
          <a:p>
            <a:pPr>
              <a:lnSpc>
                <a:spcPct val="115000"/>
              </a:lnSpc>
              <a:spcAft>
                <a:spcPts val="800"/>
              </a:spcAft>
              <a:buNone/>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1Department of Infectious Diseases, Karolinska University Hospital/Karolinska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Institutet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Stockholm,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2Hepatology Unit, Reference Center of the Tuscany Region for Chronic Liver Disease and Cancer, University Hospital of Pisa, Department of Clinical and Experimental Medicine, University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3Department of Clinical and Experimental Medicine, University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4Department of Clinical Pharmacology and Pharmacoepidemiology, Heidelberg University Hospital, Heidelberg,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5Division of Internal Medicine, University of Modena and Reggio Emilia,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Baggiovara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Modena,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6M.F.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Vladimirsky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Moscow Regional Research and Clinical Institute,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7Sechenov University,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8FSBI National Research Medical Center for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Phthisiopulmonology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and Infectious Diseases of the Ministry of Health of the Russian Federation,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9Stavropol Regional Hospital, Stavropol,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10LLC Medical Company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Hepatolog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Samara,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11South Ural State Medical University, Chelyabinsk,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12LLC Clinic of Modern Medicine,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13Gilead Sciences, Inc., Foster City,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14Hepatology Outpatient Medical Clinic, University Hospital Hamburg-Eppendorf, Hamburg,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15Clinic for Gastroenterology, Hepatology, Infectious Diseases, and Endocrinology, Hannover Medical School, Hannover,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16Department of Medicine, University Hospital Frankfurt, Frankfurt am Main,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17Division of Gastroenterology and Hepatology, Foundation IRCCS Ca’ Granda Ospedale Maggiore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Policlinico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Milan,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18CRC “A. M. and 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Migliavacca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Center for Liver Disease, Department of Pathophysiology and Transplantation, University of Milan, Milan, Italy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soo.aleman@ki.se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(BLV) is approved in Europe for the treatment of compensated chronic hepatitis delta (CHD). In MYR301, a Phase 3 study evaluating BLV monotherapy for 2–3 years, a subset of patients who achieved undetectable HDV RNA by end of treatment (EOT) maintained undetectable viraemia at 48 weeks (W) after EOT (FU48). Here, we present predictors of sustained HDV RNA undetectability through FU48 after 96W or 144W of BLV treatment.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Data were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analysed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from 149 patients with CHD in MYR301 who were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immediate treatment with BLV 2 or 10 mg/d for 144W, or to 48W of no treatment followed by BLV 10 mg/d for 96W (DT  10 mg). All patients were to be followed through FU48. Logistic regression modelling (adjusted for treatment group) was performed to examine potential predictors of sustained HDV RNA undetectability (defined as less than the lower limit of quantitation [LLOQ; target not detected at follow-up in patients with available data]) through FU48 in those with undetectable viraemia at EOT.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Baseline (BL) characteristics were similar between all treatment arms. Across all arms, 65/149 (44%) patients achieved HDV RNA undetectability at EOT, of whom 23/64 (36%) with available follow-up HDV RNA data had sustained undetectability through FU48. Rates of sustained undetectability were higher in the immediate treatment arms (2 mg: 7/14, 50%; 10 mg: 10/25, 40%) vs the delayed treatment arm (DT  10 mg: 6/26, 23%). Undetectability rates at EOT were higher in patients who received BLV 10 mg, but the relapse rate was lower in the few patients with HDV RNA undetectable in the BLV 2 mg group. BL predictors of sustained undetectability posttreatment included BL HDV RNA less than a median of 4.5 log10 IU/mL (odds ratio [OR]: 6.2; 95% CI [1.9, 20.8]; p = .003) and lower BL hepatitis B surface antigen (HBsAg) level (OR: 0.3 per log10 IU/mL; 95% CI [0.1, 0.8]; p = .019). On-treatment predictors included greater duration of continuous undetectability at EOT (OR per additional week: 1.0; 95% CI [1.0, 1.1]; p &lt; .0001), HBsAg loss or decrease by ≥ 1 log10 IU/mL (OR: 7.2; 95% CI [1.2, 42.3]; p = .030), and W144 antidrug antibody (ADA) incidence (OR: 10.2; 95% CI [1.9, 55.7]; p = .008). The proportion of patients with sustained posttreatment undetectability was 9/10 (90%) in those with ≥ 96W of undetectability at EOT, 11/22 (50%) in those with ≥ 48 to &lt; 96W, and 3/32 (9%) in those with &lt; 48W. Of patients with ADA incidence by W144, 8/10 (80%) had sustained undetectability vs 15/54 (28%) of those without. BL cirrhosis was not a predictor of sustained posttreatment undetectability; 13/32 (41%) with cirrhosis had sustained undetectability vs 10/32 (31%) without cirrhosis. </a:t>
            </a:r>
          </a:p>
          <a:p>
            <a:pPr>
              <a:buNone/>
            </a:pPr>
            <a:r>
              <a:rPr lang="en-US" sz="1800" b="1"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dirty="0">
                <a:effectLst/>
                <a:latin typeface="Aptos" panose="020B0004020202020204" pitchFamily="34" charset="0"/>
                <a:ea typeface="Aptos" panose="020B0004020202020204" pitchFamily="34" charset="0"/>
                <a:cs typeface="Times New Roman" panose="02020603050405020304" pitchFamily="18" charset="0"/>
              </a:rPr>
              <a:t>In patients with CHD treated with BLV monotherapy for 96W or 144W, early and sustained HDV RNA undetectability predicted sustained undetectability during follow-up. Note: PL and HW contributed equally. </a:t>
            </a:r>
            <a:br>
              <a:rPr lang="en-US" sz="1800" dirty="0">
                <a:effectLst/>
                <a:latin typeface="Aptos" panose="020B0004020202020204" pitchFamily="34" charset="0"/>
                <a:ea typeface="Aptos" panose="020B0004020202020204" pitchFamily="34" charset="0"/>
                <a:cs typeface="Times New Roman" panose="02020603050405020304" pitchFamily="18" charset="0"/>
              </a:rPr>
            </a:br>
            <a:endParaRPr lang="en-US" sz="1800" dirty="0"/>
          </a:p>
        </p:txBody>
      </p:sp>
      <p:sp>
        <p:nvSpPr>
          <p:cNvPr id="4" name="Slide Number Placeholder 3">
            <a:extLst>
              <a:ext uri="{FF2B5EF4-FFF2-40B4-BE49-F238E27FC236}">
                <a16:creationId xmlns:a16="http://schemas.microsoft.com/office/drawing/2014/main" id="{B0620A7A-5DA6-E313-EF27-B0402D97BF0D}"/>
              </a:ext>
            </a:extLst>
          </p:cNvPr>
          <p:cNvSpPr>
            <a:spLocks noGrp="1"/>
          </p:cNvSpPr>
          <p:nvPr>
            <p:ph type="sldNum" sz="quarter" idx="5"/>
          </p:nvPr>
        </p:nvSpPr>
        <p:spPr/>
        <p:txBody>
          <a:bodyPr/>
          <a:lstStyle/>
          <a:p>
            <a:fld id="{F872C0F0-71E7-46B6-AA6F-1D7E0E2B8B3E}" type="slidenum">
              <a:rPr lang="en-US" smtClean="0"/>
              <a:t>31</a:t>
            </a:fld>
            <a:endParaRPr lang="en-US"/>
          </a:p>
        </p:txBody>
      </p:sp>
    </p:spTree>
    <p:extLst>
      <p:ext uri="{BB962C8B-B14F-4D97-AF65-F5344CB8AC3E}">
        <p14:creationId xmlns:p14="http://schemas.microsoft.com/office/powerpoint/2010/main" val="3404820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US" sz="2800" b="1" dirty="0"/>
              <a:t>Abbreviations:</a:t>
            </a:r>
            <a:r>
              <a:rPr lang="en-US" sz="2800" dirty="0"/>
              <a:t> ALT = Alanine aminotransferase; AJ = Aalen-Johansen; CHB = Chronic hepatitis B; EOT = End of therapy; ETV = Entecavir; FU = Follow-up; HBsAg = Hepatitis B surface antigen; </a:t>
            </a:r>
            <a:r>
              <a:rPr lang="en-US" sz="2800" dirty="0" err="1"/>
              <a:t>HBeAg</a:t>
            </a:r>
            <a:r>
              <a:rPr lang="en-US" sz="2800" dirty="0"/>
              <a:t> = Hepatitis B e antigen; HCC = Hepatocellular carcinoma; IU/mL = International units per </a:t>
            </a:r>
            <a:r>
              <a:rPr lang="en-US" sz="2800" dirty="0" err="1"/>
              <a:t>millilitre</a:t>
            </a:r>
            <a:r>
              <a:rPr lang="en-US" sz="2800" dirty="0"/>
              <a:t>; IQR = Interquartile range; NA = </a:t>
            </a:r>
            <a:r>
              <a:rPr lang="en-US" sz="2800" dirty="0" err="1"/>
              <a:t>Nucleos</a:t>
            </a:r>
            <a:r>
              <a:rPr lang="en-US" sz="2800" dirty="0"/>
              <a:t>(t)ide analogue; off-Rx = Off-treatment; Peg-IFN = Pegylated interferon; TDF/TAF = Tenofovir disoproxil fumarate / Tenofovir alafenamide; ULN = Upper limit of normal.</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OS-067-YI</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Long term outcomes after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nucleos</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(t)ide analogue cessation – an extended follow up study from the RETRACT-B cohort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Edo J. Dongelmans1, Grishma Hirode2 3 4, Florian van Bömmel5, Rachel Wen-</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Juei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Jeng6, Rong-Nan Chien6, Chien-Hung Chen7, Mai Kilany2 3 4, Tung-Hung Su8, Jia-Horng Kao8, Wai-Kay Seto9, Lilian Liang10, Dag Henrik Reikvam11 12, Marte Holmberg12 13, Arno Furquim d'Almeida14 15, Margarita Papatheodoridi16, Benjamin Maasoumy17, Bettina E. Hansen2 18 19, Anna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Pocurull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Aparicio20, Norah Terrault21, Marc Ghany22, Asgeir Johannessen11 12 13, Anna Lok23, Thomas Vanwolleghem14 15, Sabela Lens20, Markus Cornberg17 24, Man-Fung Yuen9, Grace Wong10, Milan J. Sonneveld1, George Papatheodoridis16, Thomas Berg5, Yao-Chun (Holden) Hsu25, Jordan J. Feld2 3 4, Harry L.A. Janssen1 2 </a:t>
            </a:r>
          </a:p>
          <a:p>
            <a:pPr>
              <a:lnSpc>
                <a:spcPct val="115000"/>
              </a:lnSpc>
              <a:spcAft>
                <a:spcPts val="800"/>
              </a:spcAft>
              <a:buNone/>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1Department of Gastroenterology and Hepatology, Erasmus University Medical Center, Rotterdam,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2Toronto Centre for Liver Disease, Toronto General Hospital, University Health Network, Toronto, Canada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3The Toronto Viral Hepatitis Care Network (VIRCAN), Toronto, Canada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4Institute of Medical Science, University of Toronto, Toronto, Canada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5Division of Hepatology, Department of Medicine II, Leipzig University Medical Center, Leipzig,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6Department of Gastroenterology and Hepatology, Chang Gung Memorial Hospital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Linkou</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Medical Center, Chang Gung University, Taoyuan City, Taiwan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7Department of Gastroenterology and Hepatology, Kaohsiung Chang Gung Memorial Hospital, Kaohsiung City, Taiwan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8Department of Internal Medicine, National Taiwan University Hospital, Taipei City, Taiwan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9Department of Medicine and State Key Laboratory of Liver Research, The University of Hong Kong, Hong Kong, Hong Kong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10Medical Data Analytics Centre (MDAC), The Chinese University of Hong Kong, Hong Kong, Hong Kong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11Department of Infectious Diseases, Oslo University Hospital, Oslo, Norway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12Institute of Clinical Medicine, University of Oslo, Oslo, Norway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13Department of Infectious Diseases, Vestfold Hospital, Tønsberg, Norway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14Department of Gastroenterology and Hepatology, Antwerp University Hospital, Antwerp,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15Viral Hepatitis Research Group, Laboratory of Experimental Medicine and Pediatrics, University of Antwerp, Antwerp,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161st Department of Gastroenterology, Medical School of National and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Kapodistrian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of Athens, General Hospital of Athens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Laiko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Athens, Greece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17Department of Gastroenterology, Hepatology, Infectious Diseases and Endocrinology, Hannover Medical School, Hannover,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18Department of Epidemiology, Biostatistics, Erasmus University Medical Center, Rotterdam,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19Institute of Health Policy, Management and Evaluation, University of Toronto, Toronto,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20Liver Unit, Hospital Clinic Barcelona, IDIBAPS and CIBEREHD, University of Barcelona, Barcelona, Spain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21Gastrointestinal and Liver Diseases Division, Keck Medicine of University of Southern California, Los Angeles,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22Liver Diseases Branch, National Institutes of Diabetes and Digestive and Kidney Diseases, National Institutes of Health, Bethesda,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23Division of Gastroenterology and Hepatology, University of Michigan, Ann Arbor,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24Centre for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Individualised</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Infection Medicine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CiiM</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 Joint Venture of Helmholtz Centre for Infection Research and Hannover Medical School, Hannover,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25Department of Medical Research, School of Medicine, E-Da Hospital/I-Shou University, Kaohsiung City, Taiwan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e.dongelmans@erasmusmc.nl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Stopping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nucleos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(t)ide analogues (NA) in a selected group of patients with chronic hepatitis B (CHB) can result in increased rates of HBsAg loss. However, long-term follow up (FU) data after NA cessation is lacking. This study aimed to assess the long-term outcomes after NA withdrawal in a large global cohort.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Extended FU data were collected from patients previously enrolled in the RETRACT-B cohort. New patients were added if they met the inclusion criteria, i.e. virally suppressed,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negative and HBsAg positive at end of therapy (EOT). Patients with a history of HCC, co-infection at EOT, Peg-IFN therapy &lt;1 year prior to EOT or ALT≥5xULN at EOT, were excluded. Retreatment criteria were study specific or according to local guidelines. </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primary outcome was the 10-year off-treatment (off-Rx) HBsAg loss rate. Secondary outcomes were retreatment- and ALT-flare (≥5xULN) rates. Time to event was defined until HBsAg loss or loss to follow up, censoring if therapy was re-stopped. Cumulative incidences were derived using Aalen-Johansen (AJ) estimators considering retreatment as competing event. Gray’s test was used to test equality of these incidences between different groups.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total, 2029 patients were included. At EOT, mean age was 52 (±11) years, 1647 (81%) were Asian, 299 (15%) Caucasian, and 83 (4%) Black/other. 1464 (72%) were male and 801 (40%) received TDF/TAF and 1094 (54%) ETV. 211 (10%) patients had a history of cirrhosis, 283 (14%) were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positive at start of therapy and median treatment duration was 3 [IQR 3-5] years. Mean HBsAg at EOT was 2.7 (±0.8) log10 IU/mL (&lt;100 / 100-1000 / &gt;1000: 16 / 45 / 38%) and median ALT was 23 [18-32] U/L. </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Median total and off-Rx FU time after EOT were 65 [36-99] and 28 [10-66] months, respectively. The 10-year cumulative incidence for off-Rx HBsAg loss was 17% (&lt;100 / 100-1000 / &gt;1000: 53 / 13 / 6%, p&lt;0.001) and 4% for HBsAg loss after retreatment. When applying the RETRACT-B stopping criteria, 8-year off-Rx HBsAg loss was 56% for Caucasian &lt;1000 IU/mL vs. 43% for Asian &lt;100 IU/mL, compared to 5% and 5% when not meeting these criteria (p&lt;0.001). Results were consistent in newly included patients. </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10-year retreatment rate was 59% (&lt;100 / 100-1000 / &gt;1000 IU/mL: 27 / 62 / 71%). The 5- and 10-year cumulative incidence for ALT-flares were 29 and 30%, respectively. 55 (3%) patients developed hepatic decompensation, of whom 19 (35%) had clinical symptoms (i.e. jaundice, ascites, hepatic encephalopathy or variceal bleeding). 41 (2%) patients died of whom 16 due to liver related events (e.g. HCC).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10-year cumulative off-treatment HBsAg loss rate was 17%, with more than half of the patients being retreated. Patients with HBsAg levels &lt;100 IU/mL seem to benefit the most from NA cessation (HBsAg loss rate 53%), whereas NA withdrawal in patients &gt;1000 IU/mL should be discouraged when aiming for functional cure (HBsAg loss rate 6%). </a:t>
            </a:r>
          </a:p>
          <a:p>
            <a:pPr>
              <a:lnSpc>
                <a:spcPct val="115000"/>
              </a:lnSpc>
              <a:spcAft>
                <a:spcPts val="800"/>
              </a:spcAft>
            </a:pPr>
            <a:br>
              <a:rPr lang="en-US" dirty="0">
                <a:effectLst/>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32</a:t>
            </a:fld>
            <a:endParaRPr lang="en-US"/>
          </a:p>
        </p:txBody>
      </p:sp>
    </p:spTree>
    <p:extLst>
      <p:ext uri="{BB962C8B-B14F-4D97-AF65-F5344CB8AC3E}">
        <p14:creationId xmlns:p14="http://schemas.microsoft.com/office/powerpoint/2010/main" val="1297079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US" sz="1800" b="1" dirty="0"/>
              <a:t>Abbreviations:</a:t>
            </a:r>
            <a:r>
              <a:rPr lang="en-US" sz="1800" dirty="0"/>
              <a:t> ALT = Alanine aminotransferase; AJ = Aalen-Johansen; CHB = Chronic hepatitis B; EOT = End of therapy; ETV = Entecavir; FU = Follow-up; HBsAg = Hepatitis B surface antigen; </a:t>
            </a:r>
            <a:r>
              <a:rPr lang="en-US" sz="1800" dirty="0" err="1"/>
              <a:t>HBeAg</a:t>
            </a:r>
            <a:r>
              <a:rPr lang="en-US" sz="1800" dirty="0"/>
              <a:t> = Hepatitis B e antigen; HCC = Hepatocellular carcinoma</a:t>
            </a:r>
            <a:r>
              <a:rPr lang="en-US" sz="1800"/>
              <a:t>; IQR </a:t>
            </a:r>
            <a:r>
              <a:rPr lang="en-US" sz="1800" dirty="0"/>
              <a:t>= Interquartile range; NA = </a:t>
            </a:r>
            <a:r>
              <a:rPr lang="en-US" sz="1800" dirty="0" err="1"/>
              <a:t>Nucleos</a:t>
            </a:r>
            <a:r>
              <a:rPr lang="en-US" sz="1800" dirty="0"/>
              <a:t>(t)ide analogue; off-Rx = Off-treatment; Peg-IFN = Pegylated interferon; TDF/TAF = Tenofovir disoproxil fumarate / Tenofovir alafenamide; ULN = Upper limit of normal.</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OS-067-YI</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Long term outcomes after </a:t>
            </a:r>
            <a:r>
              <a:rPr lang="en-US" sz="1200" b="1" kern="100" dirty="0" err="1">
                <a:effectLst/>
                <a:latin typeface="Aptos" panose="020B0004020202020204" pitchFamily="34" charset="0"/>
                <a:ea typeface="Aptos" panose="020B0004020202020204" pitchFamily="34" charset="0"/>
                <a:cs typeface="Times New Roman" panose="02020603050405020304" pitchFamily="18" charset="0"/>
              </a:rPr>
              <a:t>nucleos</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(t)ide analogue cessation – an extended follow up study from the RETRACT-B cohort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Edo J. Dongelmans1, Grishma Hirode2 3 4, Florian van Bömmel5, Rachel Wen-</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Juei</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Jeng6, Rong-Nan Chien6, Chien-Hung Chen7, Mai Kilany2 3 4, Tung-Hung Su8, Jia-Horng Kao8, Wai-Kay Seto9, Lilian Liang10, Dag Henrik Reikvam11 12, Marte Holmberg12 13, Arno Furquim d'Almeida14 15, Margarita Papatheodoridi16, Benjamin Maasoumy17, Bettina E. Hansen2 18 19, Anna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Pocurull</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Aparicio20, Norah Terrault21, Marc Ghany22, Asgeir Johannessen11 12 13, Anna Lok23, Thomas Vanwolleghem14 15, Sabela Lens20, Markus Cornberg17 24, Man-Fung Yuen9, Grace Wong10, Milan J. Sonneveld1, George Papatheodoridis16, Thomas Berg5, Yao-Chun (Holden) Hsu25, Jordan J. Feld2 3 4, Harry L.A. Janssen1 2 </a:t>
            </a:r>
          </a:p>
          <a:p>
            <a:pPr>
              <a:lnSpc>
                <a:spcPct val="115000"/>
              </a:lnSpc>
              <a:spcAft>
                <a:spcPts val="800"/>
              </a:spcAft>
              <a:buNone/>
            </a:pP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1Department of Gastroenterology and Hepatology, Erasmus University Medical Center, Rotterdam, Netherlands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2Toronto Centre for Liver Disease, Toronto General Hospital, University Health Network, Toronto, Canada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3The Toronto Viral Hepatitis Care Network (VIRCAN), Toronto, Canada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4Institute of Medical Science, University of Toronto, Toronto, Canada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5Division of Hepatology, Department of Medicine II, Leipzig University Medical Center, Leipzig, Germany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6Department of Gastroenterology and Hepatology, Chang Gung Memorial Hospital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Linkou</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Medical Center, Chang Gung University, Taoyuan City, Taiwan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7Department of Gastroenterology and Hepatology, Kaohsiung Chang Gung Memorial Hospital, Kaohsiung City, Taiwan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8Department of Internal Medicine, National Taiwan University Hospital, Taipei City, Taiwan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9Department of Medicine and State Key Laboratory of Liver Research, The University of Hong Kong, Hong Kong, Hong Kong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10Medical Data Analytics Centre (MDAC), The Chinese University of Hong Kong, Hong Kong, Hong Kong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11Department of Infectious Diseases, Oslo University Hospital, Oslo, Norway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12Institute of Clinical Medicine, University of Oslo, Oslo, Norway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13Department of Infectious Diseases, Vestfold Hospital, Tønsberg, Norway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14Department of Gastroenterology and Hepatology, Antwerp University Hospital, Antwerp, Belgium</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15Viral Hepatitis Research Group, Laboratory of Experimental Medicine and Pediatrics, University of Antwerp, Antwerp, Belgium</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161st Department of Gastroenterology, Medical School of National and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Kapodistrian</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University of Athens, General Hospital of Athens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Laiko</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Athens, Greece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17Department of Gastroenterology, Hepatology, Infectious Diseases and Endocrinology, Hannover Medical School, Hannover, Germany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18Department of Epidemiology, Biostatistics, Erasmus University Medical Center, Rotterdam, Netherlands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19Institute of Health Policy, Management and Evaluation, University of Toronto, Toronto, Netherlands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20Liver Unit, Hospital Clinic Barcelona, IDIBAPS and CIBEREHD, University of Barcelona, Barcelona, Spain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21Gastrointestinal and Liver Diseases Division, Keck Medicine of University of Southern California, Los Angeles, United States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22Liver Diseases Branch, National Institutes of Diabetes and Digestive and Kidney Diseases, National Institutes of Health, Bethesda, United States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23Division of Gastroenterology and Hepatology, University of Michigan, Ann Arbor, United States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24Centre for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Individualised</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Infection Medicine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CiiM</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A Joint Venture of Helmholtz Centre for Infection Research and Hannover Medical School, Hannover, Germany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25Department of Medical Research, School of Medicine, E-Da Hospital/I-Shou University, Kaohsiung City, Taiwan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Email: e.dongelmans@erasmusmc.nl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Stopping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nucleos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(t)ide analogues (NA) in a selected group of patients with chronic hepatitis B (CHB) can result in increased rates of HBsAg loss. However, long-term follow up (FU) data after NA cessation is lacking. This study aimed to assess the long-term outcomes after NA withdrawal in a large global cohort.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Extended FU data were collected from patients previously enrolled in the RETRACT-B cohort. New patients were added if they met the inclusion criteria, i.e. virally suppressed,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negative and HBsAg positive at end of therapy (EOT). Patients with a history of HCC, co-infection at EOT, Peg-IFN therapy &lt;1 year prior to EOT or ALT≥5xULN at EOT, were excluded. Retreatment criteria were study specific or according to local guidelines. </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primary outcome was the 10-year off-treatment (off-Rx) HBsAg loss rate. Secondary outcomes were retreatment- and ALT-flare (≥5xULN) rates. Time to event was defined until HBsAg loss or loss to follow up, censoring if therapy was re-stopped. Cumulative incidences were derived using Aalen-Johansen (AJ) estimators considering retreatment as competing event. Gray’s test was used to test equality of these incidences between different groups.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In total, 2029 patients were included. At EOT, mean age was 52 (±11) years, 1647 (81%) were Asian, 299 (15%) Caucasian, and 83 (4%) Black/other. 1464 (72%) were male and 801 (40%) received TDF/TAF and 1094 (54%) ETV. 211 (10%) patients had a history of cirrhosis, 283 (14%) were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positive at start of therapy and median treatment duration was 3 [IQR 3-5] years. Mean HBsAg at EOT was 2.7 (±0.8) log10 IU/mL (&lt;100 / 100-1000 / &gt;1000: 16 / 45 / 38%) and median ALT was 23 [18-32] U/L. </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Median total and off-Rx FU time after EOT were 65 [36-99] and 28 [10-66] months, respectively. The 10-year cumulative incidence for off-Rx HBsAg loss was 17% (&lt;100 / 100-1000 / &gt;1000: 53 / 13 / 6%, p&lt;0.001) and 4% for HBsAg loss after retreatment. When applying the RETRACT-B stopping criteria, 8-year off-Rx HBsAg loss was 56% for Caucasian &lt;1000 IU/mL vs. 43% for Asian &lt;100 IU/mL, compared to 5% and 5% when not meeting these criteria (p&lt;0.001). Results were consistent in newly included patients. </a:t>
            </a: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10-year retreatment rate was 59% (&lt;100 / 100-1000 / &gt;1000 IU/mL: 27 / 62 / 71%). The 5- and 10-year cumulative incidence for ALT-flares were 29 and 30%, respectively. 55 (3%) patients developed hepatic decompensation, of whom 19 (35%) had clinical symptoms (i.e. jaundice, ascites, hepatic encephalopathy or variceal bleeding). 41 (2%) patients died of whom 16 due to liver related events (e.g. HCC).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10-year cumulative off-treatment HBsAg loss rate was 17%, with more than half of the patients being retreated. Patients with HBsAg levels &lt;100 IU/mL seem to benefit the most from NA cessation (HBsAg loss rate 53%), whereas NA withdrawal in patients &gt;1000 IU/mL should be discouraged when aiming for functional cure (HBsAg loss rate 6%). </a:t>
            </a:r>
          </a:p>
          <a:p>
            <a:pPr>
              <a:lnSpc>
                <a:spcPct val="115000"/>
              </a:lnSpc>
              <a:spcAft>
                <a:spcPts val="800"/>
              </a:spcAft>
            </a:pPr>
            <a:br>
              <a:rPr lang="en-US" dirty="0">
                <a:effectLst/>
              </a:rPr>
            </a:b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33</a:t>
            </a:fld>
            <a:endParaRPr lang="en-US"/>
          </a:p>
        </p:txBody>
      </p:sp>
    </p:spTree>
    <p:extLst>
      <p:ext uri="{BB962C8B-B14F-4D97-AF65-F5344CB8AC3E}">
        <p14:creationId xmlns:p14="http://schemas.microsoft.com/office/powerpoint/2010/main" val="2701067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i="0" kern="100">
                <a:effectLst/>
                <a:latin typeface="Aptos" panose="020B0004020202020204" pitchFamily="34" charset="0"/>
                <a:ea typeface="Aptos" panose="020B0004020202020204" pitchFamily="34" charset="0"/>
                <a:cs typeface="Times New Roman" panose="02020603050405020304" pitchFamily="18" charset="0"/>
              </a:rPr>
              <a:t>Abbreviations</a:t>
            </a:r>
            <a:r>
              <a:rPr lang="en-US" sz="1800" b="0" i="0" kern="100">
                <a:effectLst/>
                <a:latin typeface="Aptos" panose="020B0004020202020204" pitchFamily="34" charset="0"/>
                <a:ea typeface="Aptos" panose="020B0004020202020204" pitchFamily="34" charset="0"/>
                <a:cs typeface="Times New Roman" panose="02020603050405020304" pitchFamily="18" charset="0"/>
              </a:rPr>
              <a:t>: ALT = </a:t>
            </a:r>
            <a:r>
              <a:rPr kumimoji="0" lang="en-US" sz="1800" b="0" i="0" strike="noStrike" kern="0" cap="none" spc="0" normalizeH="0" baseline="0" noProof="0">
                <a:ln>
                  <a:noFill/>
                </a:ln>
                <a:solidFill>
                  <a:srgbClr val="826B6A"/>
                </a:solidFill>
                <a:effectLst/>
                <a:uLnTx/>
                <a:uFillTx/>
                <a:latin typeface="Arial"/>
                <a:cs typeface="Arial"/>
              </a:rPr>
              <a:t>Alanine aminotransferase; </a:t>
            </a:r>
            <a:r>
              <a:rPr lang="en-US" sz="1800" b="0" i="0" kern="100">
                <a:effectLst/>
                <a:latin typeface="Aptos" panose="020B0004020202020204" pitchFamily="34" charset="0"/>
                <a:ea typeface="Aptos" panose="020B0004020202020204" pitchFamily="34" charset="0"/>
                <a:cs typeface="Times New Roman" panose="02020603050405020304" pitchFamily="18" charset="0"/>
              </a:rPr>
              <a:t>BLV = </a:t>
            </a:r>
            <a:r>
              <a:rPr lang="en-US" sz="1800" b="0" i="0" kern="10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b="0" i="0" kern="100">
                <a:effectLst/>
                <a:latin typeface="Aptos" panose="020B0004020202020204" pitchFamily="34" charset="0"/>
                <a:ea typeface="Aptos" panose="020B0004020202020204" pitchFamily="34" charset="0"/>
                <a:cs typeface="Times New Roman" panose="02020603050405020304" pitchFamily="18" charset="0"/>
              </a:rPr>
              <a:t>; CHD = Chronic Hepatitis Delta; FU = Follow-up; EOT = End of treatment </a:t>
            </a:r>
          </a:p>
          <a:p>
            <a:pPr>
              <a:lnSpc>
                <a:spcPct val="115000"/>
              </a:lnSpc>
              <a:spcAft>
                <a:spcPts val="800"/>
              </a:spcAft>
              <a:buNone/>
            </a:pPr>
            <a:endParaRPr lang="en-US" sz="1800" b="1" i="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LB25221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Final results of MYR301: a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phase 3 study evaluating the efficacy and safety of up to 144 weeks of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monotherapy for chronic hepatitis delta and 96 weeks of posttreatment follow-up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Heiner Wedemeyer1, Soo Aleman2, Antje Blank3, Pietro Andreone4, Pavel Bogomolov5, Vladimir Chulanov6, Nina Mamonova7, Natalia Geyvandova8, Viacheslav Morozov9, Olga Sagalova10, Tatiana Stepanova11, Annemarie Berger12, Sandra Ciesek12, Amos Lichtman13, Dmitry Manuilov13, Renee-Claude Mercier13, Sarah Arterburn13, Florence Christian-Cox13, Steve Tseng13, Anu Osinusi13, Julian Schulze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zur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Wiesch14, Markus Cornberg1, Stefan Zeuzem15, Maurizia Brunetto16 17, Pietro Lampertico18 19 </a:t>
            </a:r>
          </a:p>
          <a:p>
            <a:pPr>
              <a:lnSpc>
                <a:spcPct val="115000"/>
              </a:lnSpc>
              <a:spcAft>
                <a:spcPts val="800"/>
              </a:spcAft>
              <a:buNone/>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1Clinic for Gastroenterology, Hepatology, Infectious Diseases, and Endocrinology, Hannover Medical School, Hannover,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2Department of Infectious Diseases, Karolinska University Hospital/Karolinska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Institutet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Stockholm,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3Medical Faculty Heidelberg/Heidelberg University Hospital, Department of Clinical Pharmacology and Pharmacoepidemiology, Heidelberg,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4Department of Internal Medicine,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Baggiovara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University of Modena and Reggio Emilia, Modena,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5M.F.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Vladimirsky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Moscow Regional Research and Clinical Institute,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6Sechenov University,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7FSBI National Research Medical Center for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Phthisiopulmonology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and Infectious Diseases of the Ministry of Health of the Russian Federation,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8Stavropol Regional Hospital, Stavropol,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9LLC Medical Company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Hepatolog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Samara,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10South Ural State Medical University, Chelyabinsk,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11LLC Clinic of Modern Medicine,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12External partner site Frankfurt, German Center for Infection Research (DZIF), Institute for Medical Virology, University Hospital Frankfurt, Goethe University Frankfurt, Frankfurt,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13Gilead Sciences, Inc., Foster City,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14Hepatology Outpatient Medical Clinic, University Hospital Hamburg-Eppendorf, Hamburg,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15Department of Medicine, University Hospital, Goethe University Frankfurt, Frankfurt,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16Hepatology Unit, Reference Center of the Tuscany Region for Chronic Liver Disease and Cancer, University Hospital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17Department of Clinical and Experimental Medicine, University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18Division of Gastroenterology and Hepatology, Foundation IRCCS Ca’ Granda Ospedale Maggiore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Policlinico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Milan,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19CRC “A. M. and 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Migliavacca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Center for Liver Disease, Department of Pathophysiology and Transplantation, University of Milan, Milan, Italy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wedemeyer.heiner@mh-hannover.de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(BLV) 2 mg/day (d) is approved in Europe, Australia, and Russia for treatment of compensated chronic hepatitis delta (CHD). In MYR301, a Phase 3 study evaluating BLV monotherapy for 2 to 3 years, BLV treatment was safe and effective through 144 weeks (W). We present final MYR301 results through follow-up at 96W after end of treatment (EOT; FU96).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Patients with CHD and compensated liver disease (N = 150) were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immediate treatment with BLV 2 or 10 mg/d for 144W or to 48W of delayed treatment (DT) followed by BLV 10 mg/d for 96W (DT to 10 mg) and 96W posttreatment FU. Efficacy endpoints included virologic response (VR; undetectable hepatitis delta virus [HDV] RNA or ≥ 2 log10 IU/mL decline from baseline [BL]), combined response (CR; VR and alanine aminotransferase [ALT]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normalisation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ALT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normalisation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undetectable HDV RNA, and hepatitis B surface antigen (HBsAg) loss. The primary analysis was intention to treat, with missing data considered failures.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BL characteristics were previously reported and similar across groups. Most patients (92%) remained in the study at EOT; 72% and 57% completed FU48 and FU96, respectively. CR rates in the 2, 10, and DT to 10 mg groups, respectively, declined from 57%, 54%, and 56% at EOT to 24% in each group at FU96. HDV RNA undetectability rates in these groups were 29%, 50%, and 52% at EOT and 20%, 22%, and 20% at FU96. Of the 64 patients across all groups with undetectable HDV RNA at EOT and available FU data, 23 (36%) had sustained undetectable HDV RNA through FU96, and 41 patients had viral relapse, which occurred in 38 (93%) by FU24 and none after FU48. Sustained posttreatment undetectable HDV RNA was more frequent in patients with longer on-treatment continuous HDV RNA undetectability at EOT: 9/10 (90%) for ≥ 96 weeks, 11/22 (50%) for ≥ 48 to &lt; 96 weeks, and 3/32 (9%) for 0 to &lt; 48 weeks. Posttreatment HBsAg loss occurred in 3 patients. In the posttreatment period, 14/142 (10%) patients had ALT &gt; 10 × the upper limit of normal (ULN), which occurred by FU24 in most (10/14, 71%). Posttreatment hepatic serious adverse events (SAEs) were reported in 20/142 (14%) patients: 7 had ALT &gt; 10 × ULN, 15 had HDV rebound (HDV RNA increased ≥ 2 log10 IU/mL from EOT), and 4 had liver-related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hospitalisation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(including 1 case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oesophageal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varices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haemorrhage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1 additional patient experienced nonserious ascites. The hepatic SAEs resolved in 17/20 (85%) patients, ≥ 16 of whom restarted BLV.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patients with CHD treated with BLV monotherapy for 96W or 144W, response rates decreased after treatment discontinuation. However, a subset of patients maintained undetectable HDV RNA for 2 years posttreatment, which was associated with longer duration of continuous on-treatment undetectability. Posttreatment viral relapse occurred only in the first year after EOT and may be associated with hepatitis flares.</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35</a:t>
            </a:fld>
            <a:endParaRPr lang="en-US"/>
          </a:p>
        </p:txBody>
      </p:sp>
    </p:spTree>
    <p:extLst>
      <p:ext uri="{BB962C8B-B14F-4D97-AF65-F5344CB8AC3E}">
        <p14:creationId xmlns:p14="http://schemas.microsoft.com/office/powerpoint/2010/main" val="1133073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1" i="0" kern="100">
                <a:effectLst/>
                <a:latin typeface="Aptos" panose="020B0004020202020204" pitchFamily="34" charset="0"/>
                <a:ea typeface="Aptos" panose="020B0004020202020204" pitchFamily="34" charset="0"/>
                <a:cs typeface="Times New Roman" panose="02020603050405020304" pitchFamily="18" charset="0"/>
              </a:rPr>
              <a:t>Abbreviations</a:t>
            </a:r>
            <a:r>
              <a:rPr lang="en-US" sz="1200" b="0" i="0" kern="100">
                <a:effectLst/>
                <a:latin typeface="Aptos" panose="020B0004020202020204" pitchFamily="34" charset="0"/>
                <a:ea typeface="Aptos" panose="020B0004020202020204" pitchFamily="34" charset="0"/>
                <a:cs typeface="Times New Roman" panose="02020603050405020304" pitchFamily="18" charset="0"/>
              </a:rPr>
              <a:t>: ALT = </a:t>
            </a:r>
            <a:r>
              <a:rPr kumimoji="0" lang="en-US" sz="1200" b="0" i="0" strike="noStrike" kern="0" cap="none" spc="0" normalizeH="0" baseline="0" noProof="0">
                <a:ln>
                  <a:noFill/>
                </a:ln>
                <a:solidFill>
                  <a:srgbClr val="826B6A"/>
                </a:solidFill>
                <a:effectLst/>
                <a:uLnTx/>
                <a:uFillTx/>
                <a:latin typeface="Arial"/>
                <a:cs typeface="Arial"/>
              </a:rPr>
              <a:t>Alanine aminotransferase; </a:t>
            </a:r>
            <a:r>
              <a:rPr lang="en-US" sz="1200" b="0" i="0" kern="100">
                <a:effectLst/>
                <a:latin typeface="Aptos" panose="020B0004020202020204" pitchFamily="34" charset="0"/>
                <a:ea typeface="Aptos" panose="020B0004020202020204" pitchFamily="34" charset="0"/>
                <a:cs typeface="Times New Roman" panose="02020603050405020304" pitchFamily="18" charset="0"/>
              </a:rPr>
              <a:t>BLV = </a:t>
            </a:r>
            <a:r>
              <a:rPr lang="en-US" sz="1200" b="0" i="0" kern="100" err="1">
                <a:effectLst/>
                <a:latin typeface="Aptos" panose="020B0004020202020204" pitchFamily="34" charset="0"/>
                <a:ea typeface="Aptos" panose="020B0004020202020204" pitchFamily="34" charset="0"/>
                <a:cs typeface="Times New Roman" panose="02020603050405020304" pitchFamily="18" charset="0"/>
              </a:rPr>
              <a:t>Bulevirtide</a:t>
            </a:r>
            <a:r>
              <a:rPr lang="en-US" sz="1200" b="0" i="0" kern="100">
                <a:effectLst/>
                <a:latin typeface="Aptos" panose="020B0004020202020204" pitchFamily="34" charset="0"/>
                <a:ea typeface="Aptos" panose="020B0004020202020204" pitchFamily="34" charset="0"/>
                <a:cs typeface="Times New Roman" panose="02020603050405020304" pitchFamily="18" charset="0"/>
              </a:rPr>
              <a:t>; CHD = Chronic Hepatitis Delta; FU = Follow-up; EOT = End of treatment </a:t>
            </a: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0" i="1" kern="100" dirty="0">
                <a:effectLst/>
                <a:latin typeface="Aptos" panose="020B0004020202020204" pitchFamily="34" charset="0"/>
                <a:ea typeface="Aptos" panose="020B0004020202020204" pitchFamily="34" charset="0"/>
                <a:cs typeface="Times New Roman" panose="02020603050405020304" pitchFamily="18" charset="0"/>
              </a:rPr>
              <a:t>of treatment </a:t>
            </a:r>
          </a:p>
          <a:p>
            <a:pPr>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LB25221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Final results of MYR301: a </a:t>
            </a:r>
            <a:r>
              <a:rPr lang="en-US" sz="1200" b="1"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phase 3 study evaluating the efficacy and safety of up to 144 weeks of </a:t>
            </a:r>
            <a:r>
              <a:rPr lang="en-US" sz="1200" b="1"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monotherapy for chronic hepatitis delta and 96 weeks of posttreatment follow-up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Heiner Wedemeyer1, Soo Aleman2, Antje Blank3, Pietro Andreone4, Pavel Bogomolov5, Vladimir Chulanov6, Nina Mamonova7, Natalia Geyvandova8, Viacheslav Morozov9, Olga Sagalova10, Tatiana Stepanova11, Annemarie Berger12, Sandra Ciesek12, Amos Lichtman13, Dmitry Manuilov13, Renee-Claude Mercier13, Sarah Arterburn13, Florence Christian-Cox13, Steve Tseng13, Anu Osinusi13, Julian Schulze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zur</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Wiesch14, Markus Cornberg1, Stefan Zeuzem15, Maurizia Brunetto16 17, Pietro Lampertico18 19 </a:t>
            </a:r>
          </a:p>
          <a:p>
            <a:pPr>
              <a:lnSpc>
                <a:spcPct val="115000"/>
              </a:lnSpc>
              <a:spcAft>
                <a:spcPts val="800"/>
              </a:spcAft>
              <a:buNone/>
            </a:pP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1Clinic for Gastroenterology, Hepatology, Infectious Diseases, and Endocrinology, Hannover Medical School, Hannover, Germany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2Department of Infectious Diseases, Karolinska University Hospital/Karolinska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Institutet</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Stockholm, Sweden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3Medical Faculty Heidelberg/Heidelberg University Hospital, Department of Clinical Pharmacology and Pharmacoepidemiology, Heidelberg, Germany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4Department of Internal Medicine,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Baggiovara</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Hospital, University of Modena and Reggio Emilia, Modena, Italy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5M.F.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Vladimirsky</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Moscow Regional Research and Clinical Institute, Moscow, Russian Federation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6Sechenov University, Moscow, Russian Federation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7FSBI National Research Medical Center for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Phthisiopulmonology</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and Infectious Diseases of the Ministry of Health of the Russian Federation, Moscow, Russian Federation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8Stavropol Regional Hospital, Stavropol, Russian Federation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9LLC Medical Company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Hepatolog</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Samara, Russian Federation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10South Ural State Medical University, Chelyabinsk, Russian Federation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11LLC Clinic of Modern Medicine, Moscow, Russian Federation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12External partner site Frankfurt, German Center for Infection Research (DZIF), Institute for Medical Virology, University Hospital Frankfurt, Goethe University Frankfurt, Frankfurt, Germany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13Gilead Sciences, Inc., Foster City, United States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14Hepatology Outpatient Medical Clinic, University Hospital Hamburg-Eppendorf, Hamburg, Germany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15Department of Medicine, University Hospital, Goethe University Frankfurt, Frankfurt, Germany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16Hepatology Unit, Reference Center of the Tuscany Region for Chronic Liver Disease and Cancer, University Hospital of Pisa, Pisa, Italy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17Department of Clinical and Experimental Medicine, University of Pisa, Pisa, Italy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18Division of Gastroenterology and Hepatology, Foundation IRCCS Ca’ Granda Ospedale Maggiore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Policlinico</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Milan, Italy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19CRC “A. M. and A.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Migliavacca</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Center for Liver Disease, Department of Pathophysiology and Transplantation, University of Milan, Milan, Italy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Email: wedemeyer.heiner@mh-hannover.de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(BLV) 2 mg/day (d) is approved in Europe, Australia, and Russia for treatment of compensated chronic hepatitis delta (CHD). In MYR301, a Phase 3 study evaluating BLV monotherapy for 2 to 3 years, BLV treatment was safe and effective through 144 weeks (W). We present final MYR301 results through follow-up at 96W after end of treatment (EOT; FU96).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Patients with CHD and compensated liver disease (N = 150) were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to immediate treatment with BLV 2 or 10 mg/d for 144W or to 48W of delayed treatment (DT) followed by BLV 10 mg/d for 96W (DT to 10 mg) and 96W posttreatment FU. Efficacy endpoints included virologic response (VR; undetectable hepatitis delta virus [HDV] RNA or ≥ 2 log10 IU/mL decline from baseline [BL]), combined response (CR; VR and alanine aminotransferase [ALT]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normalisation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ALT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normalisation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undetectable HDV RNA, and hepatitis B surface antigen (HBsAg) loss. The primary analysis was intention to treat, with missing data considered failures.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BL characteristics were previously reported and similar across groups. Most patients (92%) remained in the study at EOT; 72% and 57% completed FU48 and FU96, respectively. CR rates in the 2, 10, and DT to 10 mg groups, respectively, declined from 57%, 54%, and 56% at EOT to 24% in each group at FU96. HDV RNA undetectability rates in these groups were 29%, 50%, and 52% at EOT and 20%, 22%, and 20% at FU96. Of the 64 patients across all groups with undetectable HDV RNA at EOT and available FU data, 23 (36%) had sustained undetectable HDV RNA through FU96, and 41 patients had viral relapse, which occurred in 38 (93%) by FU24 and none after FU48. Sustained posttreatment undetectable HDV RNA was more frequent in patients with longer on-treatment continuous HDV RNA undetectability at EOT: 9/10 (90%) for ≥ 96 weeks, 11/22 (50%) for ≥ 48 to &lt; 96 weeks, and 3/32 (9%) for 0 to &lt; 48 weeks. Posttreatment HBsAg loss occurred in 3 patients. In the posttreatment period, 14/142 (10%) patients had ALT &gt; 10 × the upper limit of normal (ULN), which occurred by FU24 in most (10/14, 71%). Posttreatment hepatic serious adverse events (SAEs) were reported in 20/142 (14%) patients: 7 had ALT &gt; 10 × ULN, 15 had HDV rebound (HDV RNA increased ≥ 2 log10 IU/mL from EOT), and 4 had liver-related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hospitalisation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(including 1 case of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oesophageal</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varices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haemorrhage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1 additional patient experienced nonserious ascites. The hepatic SAEs resolved in 17/20 (85%) patients, ≥ 16 of whom restarted BLV. </a:t>
            </a:r>
          </a:p>
          <a:p>
            <a:pPr>
              <a:lnSpc>
                <a:spcPct val="115000"/>
              </a:lnSpc>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In patients with CHD treated with BLV monotherapy for 96W or 144W, response rates decreased after treatment discontinuation. However, a subset of patients maintained undetectable HDV RNA for 2 years posttreatment, which was associated with longer duration of continuous on-treatment undetectability. Posttreatment viral relapse occurred only in the first year after EOT and may be associated with hepatitis flares.</a:t>
            </a:r>
          </a:p>
          <a:p>
            <a:endParaRPr lang="en-US" dirty="0"/>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36</a:t>
            </a:fld>
            <a:endParaRPr lang="en-US"/>
          </a:p>
        </p:txBody>
      </p:sp>
    </p:spTree>
    <p:extLst>
      <p:ext uri="{BB962C8B-B14F-4D97-AF65-F5344CB8AC3E}">
        <p14:creationId xmlns:p14="http://schemas.microsoft.com/office/powerpoint/2010/main" val="6094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C38A0-C3C2-0170-4F5A-75900ED3D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C5549-D0E4-2198-37D4-D60950A21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08AD38-F631-80B0-6B4E-9C491C2110B2}"/>
              </a:ext>
            </a:extLst>
          </p:cNvPr>
          <p:cNvSpPr>
            <a:spLocks noGrp="1"/>
          </p:cNvSpPr>
          <p:nvPr>
            <p:ph type="body" idx="1"/>
          </p:nvPr>
        </p:nvSpPr>
        <p:spPr/>
        <p:txBody>
          <a:bodyPr/>
          <a:lstStyle/>
          <a:p>
            <a:r>
              <a:rPr lang="fr-CH" dirty="0"/>
              <a:t>NEW</a:t>
            </a:r>
            <a:endParaRPr lang="en-US" dirty="0"/>
          </a:p>
        </p:txBody>
      </p:sp>
      <p:sp>
        <p:nvSpPr>
          <p:cNvPr id="4" name="Slide Number Placeholder 3">
            <a:extLst>
              <a:ext uri="{FF2B5EF4-FFF2-40B4-BE49-F238E27FC236}">
                <a16:creationId xmlns:a16="http://schemas.microsoft.com/office/drawing/2014/main" id="{6DED720C-5A90-51AF-673D-1EC39B42EB20}"/>
              </a:ext>
            </a:extLst>
          </p:cNvPr>
          <p:cNvSpPr>
            <a:spLocks noGrp="1"/>
          </p:cNvSpPr>
          <p:nvPr>
            <p:ph type="sldNum" sz="quarter" idx="5"/>
          </p:nvPr>
        </p:nvSpPr>
        <p:spPr/>
        <p:txBody>
          <a:bodyPr/>
          <a:lstStyle/>
          <a:p>
            <a:fld id="{F872C0F0-71E7-46B6-AA6F-1D7E0E2B8B3E}" type="slidenum">
              <a:rPr lang="en-US" smtClean="0"/>
              <a:t>5</a:t>
            </a:fld>
            <a:endParaRPr lang="en-US"/>
          </a:p>
        </p:txBody>
      </p:sp>
    </p:spTree>
    <p:extLst>
      <p:ext uri="{BB962C8B-B14F-4D97-AF65-F5344CB8AC3E}">
        <p14:creationId xmlns:p14="http://schemas.microsoft.com/office/powerpoint/2010/main" val="260738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000000"/>
                </a:solidFill>
                <a:effectLst/>
                <a:latin typeface="Arial" panose="020B0604020202020204" pitchFamily="34" charset="0"/>
                <a:ea typeface="Aptos" panose="020B0004020202020204" pitchFamily="34" charset="0"/>
              </a:rPr>
              <a:t>Abbreviations</a:t>
            </a:r>
            <a:r>
              <a:rPr lang="en-US" sz="1800" b="0" i="1" dirty="0">
                <a:solidFill>
                  <a:srgbClr val="000000"/>
                </a:solidFill>
                <a:effectLst/>
                <a:latin typeface="Arial" panose="020B0604020202020204" pitchFamily="34" charset="0"/>
                <a:ea typeface="Aptos" panose="020B0004020202020204" pitchFamily="34" charset="0"/>
              </a:rPr>
              <a:t>: </a:t>
            </a:r>
            <a:r>
              <a:rPr lang="en-US" sz="1800" b="0" i="0" dirty="0">
                <a:solidFill>
                  <a:srgbClr val="000000"/>
                </a:solidFill>
                <a:effectLst/>
                <a:latin typeface="Arial" panose="020B0604020202020204" pitchFamily="34" charset="0"/>
                <a:ea typeface="Aptos" panose="020B0004020202020204" pitchFamily="34" charset="0"/>
              </a:rPr>
              <a:t>HBV = Hepatitis B virus; HBsAg = Hepatitis B surface antigen; HDV = Hepatitis Delta Virus; </a:t>
            </a:r>
            <a:r>
              <a:rPr lang="en-US" sz="1800" b="0" i="0" dirty="0" err="1">
                <a:solidFill>
                  <a:srgbClr val="000000"/>
                </a:solidFill>
                <a:effectLst/>
                <a:latin typeface="Arial" panose="020B0604020202020204" pitchFamily="34" charset="0"/>
                <a:ea typeface="Aptos" panose="020B0004020202020204" pitchFamily="34" charset="0"/>
              </a:rPr>
              <a:t>HDAg</a:t>
            </a:r>
            <a:r>
              <a:rPr lang="en-US" sz="1800" b="0" i="0" dirty="0">
                <a:solidFill>
                  <a:srgbClr val="000000"/>
                </a:solidFill>
                <a:effectLst/>
                <a:latin typeface="Arial" panose="020B0604020202020204" pitchFamily="34" charset="0"/>
                <a:ea typeface="Aptos" panose="020B0004020202020204" pitchFamily="34" charset="0"/>
              </a:rPr>
              <a:t> = Hepatitis Delta antigen.</a:t>
            </a:r>
          </a:p>
          <a:p>
            <a:pPr>
              <a:buNone/>
            </a:pPr>
            <a:endParaRPr lang="en-US" sz="1800" b="1" dirty="0">
              <a:solidFill>
                <a:srgbClr val="000000"/>
              </a:solidFill>
              <a:effectLst/>
              <a:latin typeface="Arial" panose="020B0604020202020204"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Arial" panose="020B0604020202020204" pitchFamily="34" charset="0"/>
                <a:ea typeface="Aptos" panose="020B0004020202020204" pitchFamily="34" charset="0"/>
              </a:rPr>
              <a:t>OS-029-YI </a:t>
            </a:r>
            <a:endParaRPr lang="en-US" sz="1800" dirty="0">
              <a:solidFill>
                <a:srgbClr val="000000"/>
              </a:solidFill>
              <a:effectLst/>
              <a:latin typeface="Arial" panose="020B0604020202020204" pitchFamily="34" charset="0"/>
              <a:ea typeface="Aptos" panose="020B0004020202020204" pitchFamily="34" charset="0"/>
            </a:endParaRPr>
          </a:p>
          <a:p>
            <a:pPr>
              <a:buNone/>
            </a:pPr>
            <a:r>
              <a:rPr lang="en-US" sz="1800" b="1" dirty="0">
                <a:solidFill>
                  <a:srgbClr val="000000"/>
                </a:solidFill>
                <a:effectLst/>
                <a:latin typeface="Arial" panose="020B0604020202020204" pitchFamily="34" charset="0"/>
                <a:ea typeface="Aptos" panose="020B0004020202020204" pitchFamily="34" charset="0"/>
              </a:rPr>
              <a:t>Spatial profiling of HBV and HDV infection in human liver samples </a:t>
            </a:r>
            <a:endParaRPr lang="en-US" sz="1800" dirty="0">
              <a:solidFill>
                <a:srgbClr val="000000"/>
              </a:solidFill>
              <a:effectLst/>
              <a:latin typeface="Arial" panose="020B0604020202020204" pitchFamily="34" charset="0"/>
              <a:ea typeface="Aptos" panose="020B0004020202020204" pitchFamily="34" charset="0"/>
            </a:endParaRPr>
          </a:p>
          <a:p>
            <a:pPr>
              <a:buNone/>
            </a:pPr>
            <a:r>
              <a:rPr lang="en-US" sz="1800" dirty="0">
                <a:solidFill>
                  <a:srgbClr val="000000"/>
                </a:solidFill>
                <a:effectLst/>
                <a:latin typeface="Arial" panose="020B0604020202020204" pitchFamily="34" charset="0"/>
                <a:ea typeface="Aptos" panose="020B0004020202020204" pitchFamily="34" charset="0"/>
              </a:rPr>
              <a:t>Maria Saez-Palma1, Marc Buendia2, Thais Leonel1, Ester García-Pras1, Ángela Sanzo-Machuca2, Mario Acera3, Anna </a:t>
            </a:r>
            <a:r>
              <a:rPr lang="en-US" sz="1800" dirty="0" err="1">
                <a:solidFill>
                  <a:srgbClr val="000000"/>
                </a:solidFill>
                <a:effectLst/>
                <a:latin typeface="Arial" panose="020B0604020202020204" pitchFamily="34" charset="0"/>
                <a:ea typeface="Aptos" panose="020B0004020202020204" pitchFamily="34" charset="0"/>
              </a:rPr>
              <a:t>Pocurull</a:t>
            </a:r>
            <a:r>
              <a:rPr lang="en-US" sz="1800" dirty="0">
                <a:solidFill>
                  <a:srgbClr val="000000"/>
                </a:solidFill>
                <a:effectLst/>
                <a:latin typeface="Arial" panose="020B0604020202020204" pitchFamily="34" charset="0"/>
                <a:ea typeface="Aptos" panose="020B0004020202020204" pitchFamily="34" charset="0"/>
              </a:rPr>
              <a:t> Aparicio1, Sara Battistella1, Maëlle Locatelli1, Sergio Rodriguez-Tajes1, Sarah Shalaby4, Asunción Ojeda4, Alba Díaz5, </a:t>
            </a:r>
            <a:r>
              <a:rPr lang="en-US" sz="1800" dirty="0" err="1">
                <a:solidFill>
                  <a:srgbClr val="000000"/>
                </a:solidFill>
                <a:effectLst/>
                <a:latin typeface="Arial" panose="020B0604020202020204" pitchFamily="34" charset="0"/>
                <a:ea typeface="Aptos" panose="020B0004020202020204" pitchFamily="34" charset="0"/>
              </a:rPr>
              <a:t>Yilliam</a:t>
            </a:r>
            <a:r>
              <a:rPr lang="en-US" sz="1800" dirty="0">
                <a:solidFill>
                  <a:srgbClr val="000000"/>
                </a:solidFill>
                <a:effectLst/>
                <a:latin typeface="Arial" panose="020B0604020202020204" pitchFamily="34" charset="0"/>
                <a:ea typeface="Aptos" panose="020B0004020202020204" pitchFamily="34" charset="0"/>
              </a:rPr>
              <a:t> Fundora6, Elisabetta Mereu3, Azucena Salas2, Xavier Forns1, Sabela Lens1, Sofía Pérez-del-Pulgar1 </a:t>
            </a:r>
          </a:p>
          <a:p>
            <a:pPr>
              <a:buNone/>
            </a:pPr>
            <a:r>
              <a:rPr lang="en-US" sz="1800" i="1" dirty="0">
                <a:solidFill>
                  <a:srgbClr val="000000"/>
                </a:solidFill>
                <a:effectLst/>
                <a:latin typeface="Arial" panose="020B0604020202020204" pitchFamily="34" charset="0"/>
                <a:ea typeface="Aptos" panose="020B0004020202020204" pitchFamily="34" charset="0"/>
              </a:rPr>
              <a:t>1Liver Unit, Hospital Clinic, University of Barcelona, IDIBAPS, CIBEREHD, Barcelona, Spain</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2Inflammatory Bowel Disease Unit, Hospital Clinic, IDIBAPS, CIBEREHD, Barcelona, Spain</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3Instituto de </a:t>
            </a:r>
            <a:r>
              <a:rPr lang="en-US" sz="1800" i="1" dirty="0" err="1">
                <a:solidFill>
                  <a:srgbClr val="000000"/>
                </a:solidFill>
                <a:effectLst/>
                <a:latin typeface="Arial" panose="020B0604020202020204" pitchFamily="34" charset="0"/>
                <a:ea typeface="Aptos" panose="020B0004020202020204" pitchFamily="34" charset="0"/>
              </a:rPr>
              <a:t>Investigación</a:t>
            </a:r>
            <a:r>
              <a:rPr lang="en-US" sz="1800" i="1" dirty="0">
                <a:solidFill>
                  <a:srgbClr val="000000"/>
                </a:solidFill>
                <a:effectLst/>
                <a:latin typeface="Arial" panose="020B0604020202020204" pitchFamily="34" charset="0"/>
                <a:ea typeface="Aptos" panose="020B0004020202020204" pitchFamily="34" charset="0"/>
              </a:rPr>
              <a:t> contra la </a:t>
            </a:r>
            <a:r>
              <a:rPr lang="en-US" sz="1800" i="1" dirty="0" err="1">
                <a:solidFill>
                  <a:srgbClr val="000000"/>
                </a:solidFill>
                <a:effectLst/>
                <a:latin typeface="Arial" panose="020B0604020202020204" pitchFamily="34" charset="0"/>
                <a:ea typeface="Aptos" panose="020B0004020202020204" pitchFamily="34" charset="0"/>
              </a:rPr>
              <a:t>Leucemia</a:t>
            </a:r>
            <a:r>
              <a:rPr lang="en-US" sz="1800" i="1" dirty="0">
                <a:solidFill>
                  <a:srgbClr val="000000"/>
                </a:solidFill>
                <a:effectLst/>
                <a:latin typeface="Arial" panose="020B0604020202020204" pitchFamily="34" charset="0"/>
                <a:ea typeface="Aptos" panose="020B0004020202020204" pitchFamily="34" charset="0"/>
              </a:rPr>
              <a:t> Josep Carreras, Badalona, Spain</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4Barcelona Hepatic Hemodynamic Laboratory, Liver Unit, Hospital Clinic - IDIBAPS, Barcelona, Spain. CIBEREHD, Barcelona, Spain</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5Barcelona Clinic Liver Cancer (BCLC) Group, Department of Pathology, Hospital </a:t>
            </a:r>
            <a:r>
              <a:rPr lang="en-US" sz="1800" i="1" dirty="0" err="1">
                <a:solidFill>
                  <a:srgbClr val="000000"/>
                </a:solidFill>
                <a:effectLst/>
                <a:latin typeface="Arial" panose="020B0604020202020204" pitchFamily="34" charset="0"/>
                <a:ea typeface="Aptos" panose="020B0004020202020204" pitchFamily="34" charset="0"/>
              </a:rPr>
              <a:t>Clínic</a:t>
            </a:r>
            <a:r>
              <a:rPr lang="en-US" sz="1800" i="1" dirty="0">
                <a:solidFill>
                  <a:srgbClr val="000000"/>
                </a:solidFill>
                <a:effectLst/>
                <a:latin typeface="Arial" panose="020B0604020202020204" pitchFamily="34" charset="0"/>
                <a:ea typeface="Aptos" panose="020B0004020202020204" pitchFamily="34" charset="0"/>
              </a:rPr>
              <a:t> de Barcelona, </a:t>
            </a:r>
            <a:r>
              <a:rPr lang="en-US" sz="1800" i="1" dirty="0" err="1">
                <a:solidFill>
                  <a:srgbClr val="000000"/>
                </a:solidFill>
                <a:effectLst/>
                <a:latin typeface="Arial" panose="020B0604020202020204" pitchFamily="34" charset="0"/>
                <a:ea typeface="Aptos" panose="020B0004020202020204" pitchFamily="34" charset="0"/>
              </a:rPr>
              <a:t>Universitat</a:t>
            </a:r>
            <a:r>
              <a:rPr lang="en-US" sz="1800" i="1" dirty="0">
                <a:solidFill>
                  <a:srgbClr val="000000"/>
                </a:solidFill>
                <a:effectLst/>
                <a:latin typeface="Arial" panose="020B0604020202020204" pitchFamily="34" charset="0"/>
                <a:ea typeface="Aptos" panose="020B0004020202020204" pitchFamily="34" charset="0"/>
              </a:rPr>
              <a:t> de Barcelona, Barcelona, Spain</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6Department of General and Digestive Surgery, Hospital Clinic de Barcelona, IDIBAPS, Barcelona, Spain </a:t>
            </a:r>
            <a:endParaRPr lang="en-US" sz="1800" dirty="0">
              <a:solidFill>
                <a:srgbClr val="000000"/>
              </a:solidFill>
              <a:effectLst/>
              <a:latin typeface="Arial" panose="020B0604020202020204" pitchFamily="34" charset="0"/>
              <a:ea typeface="Aptos" panose="020B0004020202020204" pitchFamily="34" charset="0"/>
            </a:endParaRPr>
          </a:p>
          <a:p>
            <a:pPr>
              <a:buNone/>
            </a:pPr>
            <a:r>
              <a:rPr lang="en-US" sz="1800" dirty="0">
                <a:solidFill>
                  <a:srgbClr val="000000"/>
                </a:solidFill>
                <a:effectLst/>
                <a:latin typeface="Arial" panose="020B0604020202020204" pitchFamily="34" charset="0"/>
                <a:ea typeface="Aptos" panose="020B0004020202020204" pitchFamily="34" charset="0"/>
              </a:rPr>
              <a:t>Email: msaezp@recerca.clinic.cat </a:t>
            </a:r>
          </a:p>
          <a:p>
            <a:pPr>
              <a:buNone/>
            </a:pPr>
            <a:r>
              <a:rPr lang="en-US" sz="1800" dirty="0">
                <a:solidFill>
                  <a:srgbClr val="000000"/>
                </a:solidFill>
                <a:effectLst/>
                <a:latin typeface="Arial" panose="020B0604020202020204" pitchFamily="34" charset="0"/>
                <a:ea typeface="Aptos" panose="020B0004020202020204" pitchFamily="34" charset="0"/>
              </a:rPr>
              <a:t> </a:t>
            </a:r>
          </a:p>
          <a:p>
            <a:pPr>
              <a:buNone/>
            </a:pPr>
            <a:r>
              <a:rPr lang="en-US" sz="1800" b="1" dirty="0">
                <a:solidFill>
                  <a:srgbClr val="000000"/>
                </a:solidFill>
                <a:effectLst/>
                <a:latin typeface="Arial" panose="020B0604020202020204" pitchFamily="34" charset="0"/>
                <a:ea typeface="Aptos" panose="020B0004020202020204" pitchFamily="34" charset="0"/>
              </a:rPr>
              <a:t>Background and Aims: </a:t>
            </a:r>
            <a:r>
              <a:rPr lang="en-US" sz="1800" dirty="0">
                <a:solidFill>
                  <a:srgbClr val="000000"/>
                </a:solidFill>
                <a:effectLst/>
                <a:latin typeface="Arial" panose="020B0604020202020204" pitchFamily="34" charset="0"/>
                <a:ea typeface="Aptos" panose="020B0004020202020204" pitchFamily="34" charset="0"/>
              </a:rPr>
              <a:t>Chronic hepatitis D is the most severe form of chronic liver disease, with a rapid progression to cirrhosis and hepatocellular carcinoma. Understanding the intricate relationships between HDV, HBV, and liver cells, as well as the host immune response is essential for developing effective prevention and treatment strategies. Our study aimed to characterize the transcriptional landscape of the liver in HBV and HDV infected patients. </a:t>
            </a:r>
          </a:p>
          <a:p>
            <a:pPr>
              <a:buNone/>
            </a:pPr>
            <a:r>
              <a:rPr lang="en-US" sz="1800" dirty="0">
                <a:solidFill>
                  <a:srgbClr val="000000"/>
                </a:solidFill>
                <a:effectLst/>
                <a:latin typeface="Arial" panose="020B0604020202020204" pitchFamily="34" charset="0"/>
                <a:ea typeface="Aptos" panose="020B0004020202020204" pitchFamily="34" charset="0"/>
              </a:rPr>
              <a:t> </a:t>
            </a:r>
          </a:p>
          <a:p>
            <a:pPr>
              <a:buNone/>
            </a:pPr>
            <a:r>
              <a:rPr lang="en-US" sz="1800" b="1" dirty="0">
                <a:solidFill>
                  <a:srgbClr val="000000"/>
                </a:solidFill>
                <a:effectLst/>
                <a:latin typeface="Arial" panose="020B0604020202020204" pitchFamily="34" charset="0"/>
                <a:ea typeface="Aptos" panose="020B0004020202020204" pitchFamily="34" charset="0"/>
              </a:rPr>
              <a:t>Method: </a:t>
            </a:r>
            <a:r>
              <a:rPr lang="en-US" sz="1800" dirty="0">
                <a:solidFill>
                  <a:srgbClr val="000000"/>
                </a:solidFill>
                <a:effectLst/>
                <a:latin typeface="Arial" panose="020B0604020202020204" pitchFamily="34" charset="0"/>
                <a:ea typeface="Aptos" panose="020B0004020202020204" pitchFamily="34" charset="0"/>
              </a:rPr>
              <a:t>We included 5 HBV/HDV coinfected patients (anti-HDV positive), 3 with detectable HDV-RNA (HDV+) and 2 with undetectable HDV-RNA (HDV-), and 3 HBV infected patients (as controls). We used dual chromogenic immunostaining to visualize HBsAg and </a:t>
            </a:r>
            <a:r>
              <a:rPr lang="en-US" sz="1800" dirty="0" err="1">
                <a:solidFill>
                  <a:srgbClr val="000000"/>
                </a:solidFill>
                <a:effectLst/>
                <a:latin typeface="Arial" panose="020B0604020202020204" pitchFamily="34" charset="0"/>
                <a:ea typeface="Aptos" panose="020B0004020202020204" pitchFamily="34" charset="0"/>
              </a:rPr>
              <a:t>HDAg</a:t>
            </a:r>
            <a:r>
              <a:rPr lang="en-US" sz="1800" dirty="0">
                <a:solidFill>
                  <a:srgbClr val="000000"/>
                </a:solidFill>
                <a:effectLst/>
                <a:latin typeface="Arial" panose="020B0604020202020204" pitchFamily="34" charset="0"/>
                <a:ea typeface="Aptos" panose="020B0004020202020204" pitchFamily="34" charset="0"/>
              </a:rPr>
              <a:t> in the liver (Bond RX, Leica). Spatial transcriptomics was applied to FFPE liver samples using </a:t>
            </a:r>
            <a:r>
              <a:rPr lang="en-US" sz="1800" dirty="0" err="1">
                <a:solidFill>
                  <a:srgbClr val="000000"/>
                </a:solidFill>
                <a:effectLst/>
                <a:latin typeface="Arial" panose="020B0604020202020204" pitchFamily="34" charset="0"/>
                <a:ea typeface="Aptos" panose="020B0004020202020204" pitchFamily="34" charset="0"/>
              </a:rPr>
              <a:t>CosMx</a:t>
            </a:r>
            <a:r>
              <a:rPr lang="en-US" sz="1800" dirty="0">
                <a:solidFill>
                  <a:srgbClr val="000000"/>
                </a:solidFill>
                <a:effectLst/>
                <a:latin typeface="Arial" panose="020B0604020202020204" pitchFamily="34" charset="0"/>
                <a:ea typeface="Aptos" panose="020B0004020202020204" pitchFamily="34" charset="0"/>
              </a:rPr>
              <a:t> Spatial Molecular Imaging (1000-plex RNA, </a:t>
            </a:r>
            <a:r>
              <a:rPr lang="en-US" sz="1800" dirty="0" err="1">
                <a:solidFill>
                  <a:srgbClr val="000000"/>
                </a:solidFill>
                <a:effectLst/>
                <a:latin typeface="Arial" panose="020B0604020202020204" pitchFamily="34" charset="0"/>
                <a:ea typeface="Aptos" panose="020B0004020202020204" pitchFamily="34" charset="0"/>
              </a:rPr>
              <a:t>Nanostring</a:t>
            </a:r>
            <a:r>
              <a:rPr lang="en-US" sz="1800" dirty="0">
                <a:solidFill>
                  <a:srgbClr val="000000"/>
                </a:solidFill>
                <a:effectLst/>
                <a:latin typeface="Arial" panose="020B0604020202020204" pitchFamily="34" charset="0"/>
                <a:ea typeface="Aptos" panose="020B0004020202020204" pitchFamily="34" charset="0"/>
              </a:rPr>
              <a:t>). Cell segmentation was performed using morphology visualization markers, including B2M/CD298, PanCK, CD45, CD68 and DAPI. </a:t>
            </a:r>
          </a:p>
          <a:p>
            <a:pPr>
              <a:buNone/>
            </a:pPr>
            <a:r>
              <a:rPr lang="en-US" sz="1800" dirty="0">
                <a:solidFill>
                  <a:srgbClr val="000000"/>
                </a:solidFill>
                <a:effectLst/>
                <a:latin typeface="Arial" panose="020B0604020202020204" pitchFamily="34" charset="0"/>
                <a:ea typeface="Aptos" panose="020B0004020202020204" pitchFamily="34" charset="0"/>
              </a:rPr>
              <a:t> </a:t>
            </a:r>
          </a:p>
          <a:p>
            <a:pPr>
              <a:buNone/>
            </a:pPr>
            <a:r>
              <a:rPr lang="en-US" sz="1800" b="1" dirty="0">
                <a:solidFill>
                  <a:srgbClr val="000000"/>
                </a:solidFill>
                <a:effectLst/>
                <a:latin typeface="Arial" panose="020B0604020202020204" pitchFamily="34" charset="0"/>
                <a:ea typeface="Aptos" panose="020B0004020202020204" pitchFamily="34" charset="0"/>
              </a:rPr>
              <a:t>Results: </a:t>
            </a:r>
            <a:r>
              <a:rPr lang="en-US" sz="1800" dirty="0">
                <a:solidFill>
                  <a:srgbClr val="000000"/>
                </a:solidFill>
                <a:effectLst/>
                <a:latin typeface="Arial" panose="020B0604020202020204" pitchFamily="34" charset="0"/>
                <a:ea typeface="Aptos" panose="020B0004020202020204" pitchFamily="34" charset="0"/>
              </a:rPr>
              <a:t>The analysis of viral antigens revealed that in samples from HDV/HBV coinfected patients, most hepatocytes expressed high levels of HBsAg, but co-expression with </a:t>
            </a:r>
            <a:r>
              <a:rPr lang="en-US" sz="1800" dirty="0" err="1">
                <a:solidFill>
                  <a:srgbClr val="000000"/>
                </a:solidFill>
                <a:effectLst/>
                <a:latin typeface="Arial" panose="020B0604020202020204" pitchFamily="34" charset="0"/>
                <a:ea typeface="Aptos" panose="020B0004020202020204" pitchFamily="34" charset="0"/>
              </a:rPr>
              <a:t>HDAg</a:t>
            </a:r>
            <a:r>
              <a:rPr lang="en-US" sz="1800" dirty="0">
                <a:solidFill>
                  <a:srgbClr val="000000"/>
                </a:solidFill>
                <a:effectLst/>
                <a:latin typeface="Arial" panose="020B0604020202020204" pitchFamily="34" charset="0"/>
                <a:ea typeface="Aptos" panose="020B0004020202020204" pitchFamily="34" charset="0"/>
              </a:rPr>
              <a:t> was rare. Specifically, </a:t>
            </a:r>
            <a:r>
              <a:rPr lang="en-US" sz="1800" dirty="0" err="1">
                <a:solidFill>
                  <a:srgbClr val="000000"/>
                </a:solidFill>
                <a:effectLst/>
                <a:latin typeface="Arial" panose="020B0604020202020204" pitchFamily="34" charset="0"/>
                <a:ea typeface="Aptos" panose="020B0004020202020204" pitchFamily="34" charset="0"/>
              </a:rPr>
              <a:t>HDAg</a:t>
            </a:r>
            <a:r>
              <a:rPr lang="en-US" sz="1800" dirty="0">
                <a:solidFill>
                  <a:srgbClr val="000000"/>
                </a:solidFill>
                <a:effectLst/>
                <a:latin typeface="Arial" panose="020B0604020202020204" pitchFamily="34" charset="0"/>
                <a:ea typeface="Aptos" panose="020B0004020202020204" pitchFamily="34" charset="0"/>
              </a:rPr>
              <a:t> was restricted to areas with low or undetectable levels of HBsAg. By combining single-cell RNA sequencing (</a:t>
            </a:r>
            <a:r>
              <a:rPr lang="en-US" sz="1800" dirty="0" err="1">
                <a:solidFill>
                  <a:srgbClr val="000000"/>
                </a:solidFill>
                <a:effectLst/>
                <a:latin typeface="Arial" panose="020B0604020202020204" pitchFamily="34" charset="0"/>
                <a:ea typeface="Aptos" panose="020B0004020202020204" pitchFamily="34" charset="0"/>
              </a:rPr>
              <a:t>scRNA</a:t>
            </a:r>
            <a:r>
              <a:rPr lang="en-US" sz="1800" dirty="0">
                <a:solidFill>
                  <a:srgbClr val="000000"/>
                </a:solidFill>
                <a:effectLst/>
                <a:latin typeface="Arial" panose="020B0604020202020204" pitchFamily="34" charset="0"/>
                <a:ea typeface="Aptos" panose="020B0004020202020204" pitchFamily="34" charset="0"/>
              </a:rPr>
              <a:t>-seq) data with spatial transcriptomics, we identified over 30 cell types encompassing major populations of the immune system, as well as various subpopulations of hepatocytes, cholangiocytes, and Kupffer cells. Hepatocytes from HDV/HBV coinfected patients exhibited differential gene expression compared to HBV infected patients, characterized by the overexpression of more than 180 genes. Most of these genes were associated with signaling pathways related to the inflammatory response (IL6-JAK-STAT, TNF-</a:t>
            </a:r>
            <a:r>
              <a:rPr lang="en-US" sz="1800" dirty="0" err="1">
                <a:solidFill>
                  <a:srgbClr val="000000"/>
                </a:solidFill>
                <a:effectLst/>
                <a:latin typeface="Arial" panose="020B0604020202020204" pitchFamily="34" charset="0"/>
                <a:ea typeface="Aptos" panose="020B0004020202020204" pitchFamily="34" charset="0"/>
              </a:rPr>
              <a:t>NFκB</a:t>
            </a:r>
            <a:r>
              <a:rPr lang="en-US" sz="1800" dirty="0">
                <a:solidFill>
                  <a:srgbClr val="000000"/>
                </a:solidFill>
                <a:effectLst/>
                <a:latin typeface="Arial" panose="020B0604020202020204" pitchFamily="34" charset="0"/>
                <a:ea typeface="Aptos" panose="020B0004020202020204" pitchFamily="34" charset="0"/>
              </a:rPr>
              <a:t>), innate immunity (IFN response), and adaptive immunity (IL2-STAT5). These findings were also confirmed at an intra-patient analysis, where hepatocytes in areas expressing both </a:t>
            </a:r>
            <a:r>
              <a:rPr lang="en-US" sz="1800" dirty="0" err="1">
                <a:solidFill>
                  <a:srgbClr val="000000"/>
                </a:solidFill>
                <a:effectLst/>
                <a:latin typeface="Arial" panose="020B0604020202020204" pitchFamily="34" charset="0"/>
                <a:ea typeface="Aptos" panose="020B0004020202020204" pitchFamily="34" charset="0"/>
              </a:rPr>
              <a:t>HDAg</a:t>
            </a:r>
            <a:r>
              <a:rPr lang="en-US" sz="1800" dirty="0">
                <a:solidFill>
                  <a:srgbClr val="000000"/>
                </a:solidFill>
                <a:effectLst/>
                <a:latin typeface="Arial" panose="020B0604020202020204" pitchFamily="34" charset="0"/>
                <a:ea typeface="Aptos" panose="020B0004020202020204" pitchFamily="34" charset="0"/>
              </a:rPr>
              <a:t> and HBsAg showed greater activation than those expressing only HBsAg. Furthermore, in HBV infected patients, HBsAg expression was not only associated with the activation of pro-inflammatory pathways but also with pathways linked to cancer development, such as epithelial-mesenchymal transition. </a:t>
            </a:r>
          </a:p>
          <a:p>
            <a:pPr>
              <a:buNone/>
            </a:pPr>
            <a:r>
              <a:rPr lang="en-US" sz="1800" dirty="0">
                <a:solidFill>
                  <a:srgbClr val="000000"/>
                </a:solidFill>
                <a:effectLst/>
                <a:latin typeface="Arial" panose="020B0604020202020204" pitchFamily="34" charset="0"/>
                <a:ea typeface="Aptos" panose="020B0004020202020204" pitchFamily="34" charset="0"/>
              </a:rPr>
              <a:t> </a:t>
            </a:r>
          </a:p>
          <a:p>
            <a:pPr>
              <a:buNone/>
            </a:pPr>
            <a:r>
              <a:rPr lang="en-US" sz="1800" b="1" dirty="0">
                <a:solidFill>
                  <a:srgbClr val="000000"/>
                </a:solidFill>
                <a:effectLst/>
                <a:latin typeface="Arial" panose="020B0604020202020204" pitchFamily="34" charset="0"/>
                <a:ea typeface="Times New Roman" panose="02020603050405020304" pitchFamily="18" charset="0"/>
              </a:rPr>
              <a:t>Conclusion: </a:t>
            </a:r>
            <a:r>
              <a:rPr lang="en-US" sz="1800" dirty="0">
                <a:solidFill>
                  <a:srgbClr val="000000"/>
                </a:solidFill>
                <a:effectLst/>
                <a:latin typeface="Arial" panose="020B0604020202020204" pitchFamily="34" charset="0"/>
                <a:ea typeface="Aptos" panose="020B0004020202020204" pitchFamily="34" charset="0"/>
              </a:rPr>
              <a:t>The expression of viral antigens in the liver is associated with alterations in the host's transcriptome, highlighting the dynamic interplay between viral infection and host responses. Spatial transcriptomics provides a detailed view of the hepatic microenvironment, revealing pathway differences in HBV/HDV coinfection compared to HBV infection, at a cellular level. These findings provide a basis for identifying biomarkers and targets for hepatitis delta treatments.</a:t>
            </a:r>
            <a:endParaRPr lang="en-US" sz="1800" dirty="0">
              <a:solidFill>
                <a:srgbClr val="000000"/>
              </a:solidFill>
              <a:effectLst/>
              <a:latin typeface="Times New Roman" panose="02020603050405020304" pitchFamily="18" charset="0"/>
              <a:ea typeface="Times New Roman" panose="02020603050405020304" pitchFamily="18" charset="0"/>
            </a:endParaRPr>
          </a:p>
          <a:p>
            <a:pPr>
              <a:lnSpc>
                <a:spcPct val="115000"/>
              </a:lnSpc>
              <a:spcAft>
                <a:spcPts val="800"/>
              </a:spcAft>
            </a:pPr>
            <a:br>
              <a:rPr lang="en-US" sz="1800" dirty="0">
                <a:effectLst/>
                <a:latin typeface="Arial" panose="020B0604020202020204" pitchFamily="34" charset="0"/>
                <a:ea typeface="Aptos" panose="020B0004020202020204" pitchFamily="34" charset="0"/>
              </a:rPr>
            </a:b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7</a:t>
            </a:fld>
            <a:endParaRPr lang="en-US"/>
          </a:p>
        </p:txBody>
      </p:sp>
    </p:spTree>
    <p:extLst>
      <p:ext uri="{BB962C8B-B14F-4D97-AF65-F5344CB8AC3E}">
        <p14:creationId xmlns:p14="http://schemas.microsoft.com/office/powerpoint/2010/main" val="259403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800" b="1" i="0" dirty="0">
                <a:solidFill>
                  <a:srgbClr val="000000"/>
                </a:solidFill>
                <a:effectLst/>
                <a:latin typeface="Arial" panose="020B0604020202020204" pitchFamily="34" charset="0"/>
                <a:ea typeface="Aptos" panose="020B0004020202020204" pitchFamily="34" charset="0"/>
              </a:rPr>
              <a:t>Abbreviations</a:t>
            </a:r>
            <a:r>
              <a:rPr lang="en-US" sz="1800" b="0" i="0" dirty="0">
                <a:solidFill>
                  <a:srgbClr val="000000"/>
                </a:solidFill>
                <a:effectLst/>
                <a:latin typeface="Arial" panose="020B0604020202020204" pitchFamily="34" charset="0"/>
                <a:ea typeface="Aptos" panose="020B0004020202020204" pitchFamily="34" charset="0"/>
              </a:rPr>
              <a:t>:</a:t>
            </a:r>
            <a:r>
              <a:rPr lang="en-US" sz="1800" b="0" i="1" dirty="0">
                <a:solidFill>
                  <a:srgbClr val="000000"/>
                </a:solidFill>
                <a:effectLst/>
                <a:latin typeface="Arial" panose="020B0604020202020204" pitchFamily="34" charset="0"/>
                <a:ea typeface="Aptos" panose="020B0004020202020204" pitchFamily="34" charset="0"/>
              </a:rPr>
              <a:t> </a:t>
            </a:r>
            <a:r>
              <a:rPr lang="en-US" sz="1800" b="0" i="0" dirty="0">
                <a:solidFill>
                  <a:srgbClr val="000000"/>
                </a:solidFill>
                <a:effectLst/>
                <a:latin typeface="Arial" panose="020B0604020202020204" pitchFamily="34" charset="0"/>
                <a:ea typeface="Aptos" panose="020B0004020202020204" pitchFamily="34" charset="0"/>
              </a:rPr>
              <a:t>HBV = Hepatitis B virus; HBsAg = Hepatitis B surface antigen; HDV =Hepatitis Delta Virus; </a:t>
            </a:r>
            <a:r>
              <a:rPr lang="en-US" sz="1800" b="0" i="0" dirty="0" err="1">
                <a:solidFill>
                  <a:srgbClr val="000000"/>
                </a:solidFill>
                <a:effectLst/>
                <a:latin typeface="Arial" panose="020B0604020202020204" pitchFamily="34" charset="0"/>
                <a:ea typeface="Aptos" panose="020B0004020202020204" pitchFamily="34" charset="0"/>
              </a:rPr>
              <a:t>HDAg</a:t>
            </a:r>
            <a:r>
              <a:rPr lang="en-US" sz="1800" b="0" i="0" dirty="0">
                <a:solidFill>
                  <a:srgbClr val="000000"/>
                </a:solidFill>
                <a:effectLst/>
                <a:latin typeface="Arial" panose="020B0604020202020204" pitchFamily="34" charset="0"/>
                <a:ea typeface="Aptos" panose="020B0004020202020204" pitchFamily="34" charset="0"/>
              </a:rPr>
              <a:t> = Hepatitis Delta antigen.</a:t>
            </a:r>
          </a:p>
          <a:p>
            <a:pPr>
              <a:buNone/>
            </a:pPr>
            <a:endParaRPr lang="en-US" sz="1800" b="1" dirty="0">
              <a:solidFill>
                <a:srgbClr val="000000"/>
              </a:solidFill>
              <a:effectLst/>
              <a:latin typeface="Arial" panose="020B0604020202020204"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Arial" panose="020B0604020202020204" pitchFamily="34" charset="0"/>
                <a:ea typeface="Aptos" panose="020B0004020202020204" pitchFamily="34" charset="0"/>
              </a:rPr>
              <a:t>OS-029-YI </a:t>
            </a:r>
            <a:endParaRPr lang="en-US" sz="1800" dirty="0">
              <a:solidFill>
                <a:srgbClr val="000000"/>
              </a:solidFill>
              <a:effectLst/>
              <a:latin typeface="Arial" panose="020B0604020202020204" pitchFamily="34" charset="0"/>
              <a:ea typeface="Aptos" panose="020B0004020202020204" pitchFamily="34" charset="0"/>
            </a:endParaRPr>
          </a:p>
          <a:p>
            <a:pPr>
              <a:buNone/>
            </a:pPr>
            <a:r>
              <a:rPr lang="en-US" sz="1800" b="1" dirty="0">
                <a:solidFill>
                  <a:srgbClr val="000000"/>
                </a:solidFill>
                <a:effectLst/>
                <a:latin typeface="Arial" panose="020B0604020202020204" pitchFamily="34" charset="0"/>
                <a:ea typeface="Aptos" panose="020B0004020202020204" pitchFamily="34" charset="0"/>
              </a:rPr>
              <a:t>Spatial profiling of HBV and HDV infection in human liver samples </a:t>
            </a:r>
            <a:endParaRPr lang="en-US" sz="1800" dirty="0">
              <a:solidFill>
                <a:srgbClr val="000000"/>
              </a:solidFill>
              <a:effectLst/>
              <a:latin typeface="Arial" panose="020B0604020202020204" pitchFamily="34" charset="0"/>
              <a:ea typeface="Aptos" panose="020B0004020202020204" pitchFamily="34" charset="0"/>
            </a:endParaRPr>
          </a:p>
          <a:p>
            <a:pPr>
              <a:buNone/>
            </a:pPr>
            <a:r>
              <a:rPr lang="en-US" sz="1800" dirty="0">
                <a:solidFill>
                  <a:srgbClr val="000000"/>
                </a:solidFill>
                <a:effectLst/>
                <a:latin typeface="Arial" panose="020B0604020202020204" pitchFamily="34" charset="0"/>
                <a:ea typeface="Aptos" panose="020B0004020202020204" pitchFamily="34" charset="0"/>
              </a:rPr>
              <a:t>Maria Saez-Palma1, Marc Buendia2, Thais Leonel1, Ester García-Pras1, Ángela Sanzo-Machuca2, Mario Acera3, Anna </a:t>
            </a:r>
            <a:r>
              <a:rPr lang="en-US" sz="1800" dirty="0" err="1">
                <a:solidFill>
                  <a:srgbClr val="000000"/>
                </a:solidFill>
                <a:effectLst/>
                <a:latin typeface="Arial" panose="020B0604020202020204" pitchFamily="34" charset="0"/>
                <a:ea typeface="Aptos" panose="020B0004020202020204" pitchFamily="34" charset="0"/>
              </a:rPr>
              <a:t>Pocurull</a:t>
            </a:r>
            <a:r>
              <a:rPr lang="en-US" sz="1800" dirty="0">
                <a:solidFill>
                  <a:srgbClr val="000000"/>
                </a:solidFill>
                <a:effectLst/>
                <a:latin typeface="Arial" panose="020B0604020202020204" pitchFamily="34" charset="0"/>
                <a:ea typeface="Aptos" panose="020B0004020202020204" pitchFamily="34" charset="0"/>
              </a:rPr>
              <a:t> Aparicio1, Sara Battistella1, Maëlle Locatelli1, Sergio Rodriguez-Tajes1, Sarah Shalaby4, Asunción Ojeda4, Alba Díaz5, </a:t>
            </a:r>
            <a:r>
              <a:rPr lang="en-US" sz="1800" dirty="0" err="1">
                <a:solidFill>
                  <a:srgbClr val="000000"/>
                </a:solidFill>
                <a:effectLst/>
                <a:latin typeface="Arial" panose="020B0604020202020204" pitchFamily="34" charset="0"/>
                <a:ea typeface="Aptos" panose="020B0004020202020204" pitchFamily="34" charset="0"/>
              </a:rPr>
              <a:t>Yilliam</a:t>
            </a:r>
            <a:r>
              <a:rPr lang="en-US" sz="1800" dirty="0">
                <a:solidFill>
                  <a:srgbClr val="000000"/>
                </a:solidFill>
                <a:effectLst/>
                <a:latin typeface="Arial" panose="020B0604020202020204" pitchFamily="34" charset="0"/>
                <a:ea typeface="Aptos" panose="020B0004020202020204" pitchFamily="34" charset="0"/>
              </a:rPr>
              <a:t> Fundora6, Elisabetta Mereu3, Azucena Salas2, Xavier Forns1, Sabela Lens1, Sofía Pérez-del-Pulgar1 </a:t>
            </a:r>
          </a:p>
          <a:p>
            <a:pPr>
              <a:buNone/>
            </a:pPr>
            <a:r>
              <a:rPr lang="en-US" sz="1800" i="1" dirty="0">
                <a:solidFill>
                  <a:srgbClr val="000000"/>
                </a:solidFill>
                <a:effectLst/>
                <a:latin typeface="Arial" panose="020B0604020202020204" pitchFamily="34" charset="0"/>
                <a:ea typeface="Aptos" panose="020B0004020202020204" pitchFamily="34" charset="0"/>
              </a:rPr>
              <a:t>1Liver Unit, Hospital Clinic, University of Barcelona, IDIBAPS, CIBEREHD, Barcelona, Spain</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2Inflammatory Bowel Disease Unit, Hospital Clinic, IDIBAPS, CIBEREHD, Barcelona, Spain</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3Instituto de </a:t>
            </a:r>
            <a:r>
              <a:rPr lang="en-US" sz="1800" i="1" dirty="0" err="1">
                <a:solidFill>
                  <a:srgbClr val="000000"/>
                </a:solidFill>
                <a:effectLst/>
                <a:latin typeface="Arial" panose="020B0604020202020204" pitchFamily="34" charset="0"/>
                <a:ea typeface="Aptos" panose="020B0004020202020204" pitchFamily="34" charset="0"/>
              </a:rPr>
              <a:t>Investigación</a:t>
            </a:r>
            <a:r>
              <a:rPr lang="en-US" sz="1800" i="1" dirty="0">
                <a:solidFill>
                  <a:srgbClr val="000000"/>
                </a:solidFill>
                <a:effectLst/>
                <a:latin typeface="Arial" panose="020B0604020202020204" pitchFamily="34" charset="0"/>
                <a:ea typeface="Aptos" panose="020B0004020202020204" pitchFamily="34" charset="0"/>
              </a:rPr>
              <a:t> contra la </a:t>
            </a:r>
            <a:r>
              <a:rPr lang="en-US" sz="1800" i="1" dirty="0" err="1">
                <a:solidFill>
                  <a:srgbClr val="000000"/>
                </a:solidFill>
                <a:effectLst/>
                <a:latin typeface="Arial" panose="020B0604020202020204" pitchFamily="34" charset="0"/>
                <a:ea typeface="Aptos" panose="020B0004020202020204" pitchFamily="34" charset="0"/>
              </a:rPr>
              <a:t>Leucemia</a:t>
            </a:r>
            <a:r>
              <a:rPr lang="en-US" sz="1800" i="1" dirty="0">
                <a:solidFill>
                  <a:srgbClr val="000000"/>
                </a:solidFill>
                <a:effectLst/>
                <a:latin typeface="Arial" panose="020B0604020202020204" pitchFamily="34" charset="0"/>
                <a:ea typeface="Aptos" panose="020B0004020202020204" pitchFamily="34" charset="0"/>
              </a:rPr>
              <a:t> Josep Carreras, Badalona, Spain</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4Barcelona Hepatic Hemodynamic Laboratory, Liver Unit, Hospital Clinic - IDIBAPS, Barcelona, Spain. CIBEREHD, Barcelona, Spain</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5Barcelona Clinic Liver Cancer (BCLC) Group, Department of Pathology, Hospital </a:t>
            </a:r>
            <a:r>
              <a:rPr lang="en-US" sz="1800" i="1" dirty="0" err="1">
                <a:solidFill>
                  <a:srgbClr val="000000"/>
                </a:solidFill>
                <a:effectLst/>
                <a:latin typeface="Arial" panose="020B0604020202020204" pitchFamily="34" charset="0"/>
                <a:ea typeface="Aptos" panose="020B0004020202020204" pitchFamily="34" charset="0"/>
              </a:rPr>
              <a:t>Clínic</a:t>
            </a:r>
            <a:r>
              <a:rPr lang="en-US" sz="1800" i="1" dirty="0">
                <a:solidFill>
                  <a:srgbClr val="000000"/>
                </a:solidFill>
                <a:effectLst/>
                <a:latin typeface="Arial" panose="020B0604020202020204" pitchFamily="34" charset="0"/>
                <a:ea typeface="Aptos" panose="020B0004020202020204" pitchFamily="34" charset="0"/>
              </a:rPr>
              <a:t> de Barcelona, </a:t>
            </a:r>
            <a:r>
              <a:rPr lang="en-US" sz="1800" i="1" dirty="0" err="1">
                <a:solidFill>
                  <a:srgbClr val="000000"/>
                </a:solidFill>
                <a:effectLst/>
                <a:latin typeface="Arial" panose="020B0604020202020204" pitchFamily="34" charset="0"/>
                <a:ea typeface="Aptos" panose="020B0004020202020204" pitchFamily="34" charset="0"/>
              </a:rPr>
              <a:t>Universitat</a:t>
            </a:r>
            <a:r>
              <a:rPr lang="en-US" sz="1800" i="1" dirty="0">
                <a:solidFill>
                  <a:srgbClr val="000000"/>
                </a:solidFill>
                <a:effectLst/>
                <a:latin typeface="Arial" panose="020B0604020202020204" pitchFamily="34" charset="0"/>
                <a:ea typeface="Aptos" panose="020B0004020202020204" pitchFamily="34" charset="0"/>
              </a:rPr>
              <a:t> de Barcelona, Barcelona, Spain</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6Department of General and Digestive Surgery, Hospital Clinic de Barcelona, IDIBAPS, Barcelona, Spain </a:t>
            </a:r>
            <a:endParaRPr lang="en-US" sz="1800" dirty="0">
              <a:solidFill>
                <a:srgbClr val="000000"/>
              </a:solidFill>
              <a:effectLst/>
              <a:latin typeface="Arial" panose="020B0604020202020204" pitchFamily="34" charset="0"/>
              <a:ea typeface="Aptos" panose="020B0004020202020204" pitchFamily="34" charset="0"/>
            </a:endParaRPr>
          </a:p>
          <a:p>
            <a:pPr>
              <a:buNone/>
            </a:pPr>
            <a:r>
              <a:rPr lang="en-US" sz="1800" dirty="0">
                <a:solidFill>
                  <a:srgbClr val="000000"/>
                </a:solidFill>
                <a:effectLst/>
                <a:latin typeface="Arial" panose="020B0604020202020204" pitchFamily="34" charset="0"/>
                <a:ea typeface="Aptos" panose="020B0004020202020204" pitchFamily="34" charset="0"/>
              </a:rPr>
              <a:t>Email: msaezp@recerca.clinic.cat </a:t>
            </a:r>
          </a:p>
          <a:p>
            <a:pPr>
              <a:buNone/>
            </a:pPr>
            <a:r>
              <a:rPr lang="en-US" sz="1800" dirty="0">
                <a:solidFill>
                  <a:srgbClr val="000000"/>
                </a:solidFill>
                <a:effectLst/>
                <a:latin typeface="Arial" panose="020B0604020202020204" pitchFamily="34" charset="0"/>
                <a:ea typeface="Aptos" panose="020B0004020202020204" pitchFamily="34" charset="0"/>
              </a:rPr>
              <a:t> </a:t>
            </a:r>
          </a:p>
          <a:p>
            <a:pPr>
              <a:buNone/>
            </a:pPr>
            <a:r>
              <a:rPr lang="en-US" sz="1800" b="1" dirty="0">
                <a:solidFill>
                  <a:srgbClr val="000000"/>
                </a:solidFill>
                <a:effectLst/>
                <a:latin typeface="Arial" panose="020B0604020202020204" pitchFamily="34" charset="0"/>
                <a:ea typeface="Aptos" panose="020B0004020202020204" pitchFamily="34" charset="0"/>
              </a:rPr>
              <a:t>Background and Aims: </a:t>
            </a:r>
            <a:r>
              <a:rPr lang="en-US" sz="1800" dirty="0">
                <a:solidFill>
                  <a:srgbClr val="000000"/>
                </a:solidFill>
                <a:effectLst/>
                <a:latin typeface="Arial" panose="020B0604020202020204" pitchFamily="34" charset="0"/>
                <a:ea typeface="Aptos" panose="020B0004020202020204" pitchFamily="34" charset="0"/>
              </a:rPr>
              <a:t>Chronic hepatitis D is the most severe form of chronic liver disease, with a rapid progression to cirrhosis and hepatocellular carcinoma. Understanding the intricate relationships between HDV, HBV, and liver cells, as well as the host immune response is essential for developing effective prevention and treatment strategies. Our study aimed to characterize the transcriptional landscape of the liver in HBV and HDV infected patients. </a:t>
            </a:r>
          </a:p>
          <a:p>
            <a:pPr>
              <a:buNone/>
            </a:pPr>
            <a:r>
              <a:rPr lang="en-US" sz="1800" dirty="0">
                <a:solidFill>
                  <a:srgbClr val="000000"/>
                </a:solidFill>
                <a:effectLst/>
                <a:latin typeface="Arial" panose="020B0604020202020204" pitchFamily="34" charset="0"/>
                <a:ea typeface="Aptos" panose="020B0004020202020204" pitchFamily="34" charset="0"/>
              </a:rPr>
              <a:t> </a:t>
            </a:r>
          </a:p>
          <a:p>
            <a:pPr>
              <a:buNone/>
            </a:pPr>
            <a:r>
              <a:rPr lang="en-US" sz="1800" b="1" dirty="0">
                <a:solidFill>
                  <a:srgbClr val="000000"/>
                </a:solidFill>
                <a:effectLst/>
                <a:latin typeface="Arial" panose="020B0604020202020204" pitchFamily="34" charset="0"/>
                <a:ea typeface="Aptos" panose="020B0004020202020204" pitchFamily="34" charset="0"/>
              </a:rPr>
              <a:t>Method: </a:t>
            </a:r>
            <a:r>
              <a:rPr lang="en-US" sz="1800" dirty="0">
                <a:solidFill>
                  <a:srgbClr val="000000"/>
                </a:solidFill>
                <a:effectLst/>
                <a:latin typeface="Arial" panose="020B0604020202020204" pitchFamily="34" charset="0"/>
                <a:ea typeface="Aptos" panose="020B0004020202020204" pitchFamily="34" charset="0"/>
              </a:rPr>
              <a:t>We included 5 HBV/HDV coinfected patients (anti-HDV positive), 3 with detectable HDV-RNA (HDV+) and 2 with undetectable HDV-RNA (HDV-), and 3 HBV infected patients (as controls). We used dual chromogenic immunostaining to visualize HBsAg and </a:t>
            </a:r>
            <a:r>
              <a:rPr lang="en-US" sz="1800" dirty="0" err="1">
                <a:solidFill>
                  <a:srgbClr val="000000"/>
                </a:solidFill>
                <a:effectLst/>
                <a:latin typeface="Arial" panose="020B0604020202020204" pitchFamily="34" charset="0"/>
                <a:ea typeface="Aptos" panose="020B0004020202020204" pitchFamily="34" charset="0"/>
              </a:rPr>
              <a:t>HDAg</a:t>
            </a:r>
            <a:r>
              <a:rPr lang="en-US" sz="1800" dirty="0">
                <a:solidFill>
                  <a:srgbClr val="000000"/>
                </a:solidFill>
                <a:effectLst/>
                <a:latin typeface="Arial" panose="020B0604020202020204" pitchFamily="34" charset="0"/>
                <a:ea typeface="Aptos" panose="020B0004020202020204" pitchFamily="34" charset="0"/>
              </a:rPr>
              <a:t> in the liver (Bond RX, Leica). Spatial transcriptomics was applied to FFPE liver samples using </a:t>
            </a:r>
            <a:r>
              <a:rPr lang="en-US" sz="1800" dirty="0" err="1">
                <a:solidFill>
                  <a:srgbClr val="000000"/>
                </a:solidFill>
                <a:effectLst/>
                <a:latin typeface="Arial" panose="020B0604020202020204" pitchFamily="34" charset="0"/>
                <a:ea typeface="Aptos" panose="020B0004020202020204" pitchFamily="34" charset="0"/>
              </a:rPr>
              <a:t>CosMx</a:t>
            </a:r>
            <a:r>
              <a:rPr lang="en-US" sz="1800" dirty="0">
                <a:solidFill>
                  <a:srgbClr val="000000"/>
                </a:solidFill>
                <a:effectLst/>
                <a:latin typeface="Arial" panose="020B0604020202020204" pitchFamily="34" charset="0"/>
                <a:ea typeface="Aptos" panose="020B0004020202020204" pitchFamily="34" charset="0"/>
              </a:rPr>
              <a:t> Spatial Molecular Imaging (1000-plex RNA, </a:t>
            </a:r>
            <a:r>
              <a:rPr lang="en-US" sz="1800" dirty="0" err="1">
                <a:solidFill>
                  <a:srgbClr val="000000"/>
                </a:solidFill>
                <a:effectLst/>
                <a:latin typeface="Arial" panose="020B0604020202020204" pitchFamily="34" charset="0"/>
                <a:ea typeface="Aptos" panose="020B0004020202020204" pitchFamily="34" charset="0"/>
              </a:rPr>
              <a:t>Nanostring</a:t>
            </a:r>
            <a:r>
              <a:rPr lang="en-US" sz="1800" dirty="0">
                <a:solidFill>
                  <a:srgbClr val="000000"/>
                </a:solidFill>
                <a:effectLst/>
                <a:latin typeface="Arial" panose="020B0604020202020204" pitchFamily="34" charset="0"/>
                <a:ea typeface="Aptos" panose="020B0004020202020204" pitchFamily="34" charset="0"/>
              </a:rPr>
              <a:t>). Cell segmentation was performed using morphology visualization markers, including B2M/CD298, PanCK, CD45, CD68 and DAPI. </a:t>
            </a:r>
          </a:p>
          <a:p>
            <a:pPr>
              <a:buNone/>
            </a:pPr>
            <a:r>
              <a:rPr lang="en-US" sz="1800" dirty="0">
                <a:solidFill>
                  <a:srgbClr val="000000"/>
                </a:solidFill>
                <a:effectLst/>
                <a:latin typeface="Arial" panose="020B0604020202020204" pitchFamily="34" charset="0"/>
                <a:ea typeface="Aptos" panose="020B0004020202020204" pitchFamily="34" charset="0"/>
              </a:rPr>
              <a:t> </a:t>
            </a:r>
          </a:p>
          <a:p>
            <a:pPr>
              <a:buNone/>
            </a:pPr>
            <a:r>
              <a:rPr lang="en-US" sz="1800" b="1" dirty="0">
                <a:solidFill>
                  <a:srgbClr val="000000"/>
                </a:solidFill>
                <a:effectLst/>
                <a:latin typeface="Arial" panose="020B0604020202020204" pitchFamily="34" charset="0"/>
                <a:ea typeface="Aptos" panose="020B0004020202020204" pitchFamily="34" charset="0"/>
              </a:rPr>
              <a:t>Results: </a:t>
            </a:r>
            <a:r>
              <a:rPr lang="en-US" sz="1800" dirty="0">
                <a:solidFill>
                  <a:srgbClr val="000000"/>
                </a:solidFill>
                <a:effectLst/>
                <a:latin typeface="Arial" panose="020B0604020202020204" pitchFamily="34" charset="0"/>
                <a:ea typeface="Aptos" panose="020B0004020202020204" pitchFamily="34" charset="0"/>
              </a:rPr>
              <a:t>The analysis of viral antigens revealed that in samples from HDV/HBV coinfected patients, most hepatocytes expressed high levels of HBsAg, but co-expression with </a:t>
            </a:r>
            <a:r>
              <a:rPr lang="en-US" sz="1800" dirty="0" err="1">
                <a:solidFill>
                  <a:srgbClr val="000000"/>
                </a:solidFill>
                <a:effectLst/>
                <a:latin typeface="Arial" panose="020B0604020202020204" pitchFamily="34" charset="0"/>
                <a:ea typeface="Aptos" panose="020B0004020202020204" pitchFamily="34" charset="0"/>
              </a:rPr>
              <a:t>HDAg</a:t>
            </a:r>
            <a:r>
              <a:rPr lang="en-US" sz="1800" dirty="0">
                <a:solidFill>
                  <a:srgbClr val="000000"/>
                </a:solidFill>
                <a:effectLst/>
                <a:latin typeface="Arial" panose="020B0604020202020204" pitchFamily="34" charset="0"/>
                <a:ea typeface="Aptos" panose="020B0004020202020204" pitchFamily="34" charset="0"/>
              </a:rPr>
              <a:t> was rare. Specifically, </a:t>
            </a:r>
            <a:r>
              <a:rPr lang="en-US" sz="1800" dirty="0" err="1">
                <a:solidFill>
                  <a:srgbClr val="000000"/>
                </a:solidFill>
                <a:effectLst/>
                <a:latin typeface="Arial" panose="020B0604020202020204" pitchFamily="34" charset="0"/>
                <a:ea typeface="Aptos" panose="020B0004020202020204" pitchFamily="34" charset="0"/>
              </a:rPr>
              <a:t>HDAg</a:t>
            </a:r>
            <a:r>
              <a:rPr lang="en-US" sz="1800" dirty="0">
                <a:solidFill>
                  <a:srgbClr val="000000"/>
                </a:solidFill>
                <a:effectLst/>
                <a:latin typeface="Arial" panose="020B0604020202020204" pitchFamily="34" charset="0"/>
                <a:ea typeface="Aptos" panose="020B0004020202020204" pitchFamily="34" charset="0"/>
              </a:rPr>
              <a:t> was restricted to areas with low or undetectable levels of HBsAg. By combining single-cell RNA sequencing (</a:t>
            </a:r>
            <a:r>
              <a:rPr lang="en-US" sz="1800" dirty="0" err="1">
                <a:solidFill>
                  <a:srgbClr val="000000"/>
                </a:solidFill>
                <a:effectLst/>
                <a:latin typeface="Arial" panose="020B0604020202020204" pitchFamily="34" charset="0"/>
                <a:ea typeface="Aptos" panose="020B0004020202020204" pitchFamily="34" charset="0"/>
              </a:rPr>
              <a:t>scRNA</a:t>
            </a:r>
            <a:r>
              <a:rPr lang="en-US" sz="1800" dirty="0">
                <a:solidFill>
                  <a:srgbClr val="000000"/>
                </a:solidFill>
                <a:effectLst/>
                <a:latin typeface="Arial" panose="020B0604020202020204" pitchFamily="34" charset="0"/>
                <a:ea typeface="Aptos" panose="020B0004020202020204" pitchFamily="34" charset="0"/>
              </a:rPr>
              <a:t>-seq) data with spatial transcriptomics, we identified over 30 cell types encompassing major populations of the immune system, as well as various subpopulations of hepatocytes, cholangiocytes, and Kupffer cells. Hepatocytes from HDV/HBV coinfected patients exhibited differential gene expression compared to HBV infected patients, characterized by the overexpression of more than 180 genes. Most of these genes were associated with signaling pathways related to the inflammatory response (IL6-JAK-STAT, TNF-</a:t>
            </a:r>
            <a:r>
              <a:rPr lang="en-US" sz="1800" dirty="0" err="1">
                <a:solidFill>
                  <a:srgbClr val="000000"/>
                </a:solidFill>
                <a:effectLst/>
                <a:latin typeface="Arial" panose="020B0604020202020204" pitchFamily="34" charset="0"/>
                <a:ea typeface="Aptos" panose="020B0004020202020204" pitchFamily="34" charset="0"/>
              </a:rPr>
              <a:t>NFκB</a:t>
            </a:r>
            <a:r>
              <a:rPr lang="en-US" sz="1800" dirty="0">
                <a:solidFill>
                  <a:srgbClr val="000000"/>
                </a:solidFill>
                <a:effectLst/>
                <a:latin typeface="Arial" panose="020B0604020202020204" pitchFamily="34" charset="0"/>
                <a:ea typeface="Aptos" panose="020B0004020202020204" pitchFamily="34" charset="0"/>
              </a:rPr>
              <a:t>), innate immunity (IFN response), and adaptive immunity (IL2-STAT5). These findings were also confirmed at an intra-patient analysis, where hepatocytes in areas expressing both </a:t>
            </a:r>
            <a:r>
              <a:rPr lang="en-US" sz="1800" dirty="0" err="1">
                <a:solidFill>
                  <a:srgbClr val="000000"/>
                </a:solidFill>
                <a:effectLst/>
                <a:latin typeface="Arial" panose="020B0604020202020204" pitchFamily="34" charset="0"/>
                <a:ea typeface="Aptos" panose="020B0004020202020204" pitchFamily="34" charset="0"/>
              </a:rPr>
              <a:t>HDAg</a:t>
            </a:r>
            <a:r>
              <a:rPr lang="en-US" sz="1800" dirty="0">
                <a:solidFill>
                  <a:srgbClr val="000000"/>
                </a:solidFill>
                <a:effectLst/>
                <a:latin typeface="Arial" panose="020B0604020202020204" pitchFamily="34" charset="0"/>
                <a:ea typeface="Aptos" panose="020B0004020202020204" pitchFamily="34" charset="0"/>
              </a:rPr>
              <a:t> and HBsAg showed greater activation than those expressing only HBsAg. Furthermore, in HBV infected patients, HBsAg expression was not only associated with the activation of pro-inflammatory pathways but also with pathways linked to cancer development, such as epithelial-mesenchymal transition. </a:t>
            </a:r>
          </a:p>
          <a:p>
            <a:pPr>
              <a:buNone/>
            </a:pPr>
            <a:r>
              <a:rPr lang="en-US" sz="1800" dirty="0">
                <a:solidFill>
                  <a:srgbClr val="000000"/>
                </a:solidFill>
                <a:effectLst/>
                <a:latin typeface="Arial" panose="020B0604020202020204" pitchFamily="34" charset="0"/>
                <a:ea typeface="Aptos" panose="020B0004020202020204" pitchFamily="34" charset="0"/>
              </a:rPr>
              <a:t> </a:t>
            </a:r>
          </a:p>
          <a:p>
            <a:pPr>
              <a:buNone/>
            </a:pPr>
            <a:r>
              <a:rPr lang="en-US" sz="1800" b="1" dirty="0">
                <a:solidFill>
                  <a:srgbClr val="000000"/>
                </a:solidFill>
                <a:effectLst/>
                <a:latin typeface="Arial" panose="020B0604020202020204" pitchFamily="34" charset="0"/>
                <a:ea typeface="Times New Roman" panose="02020603050405020304" pitchFamily="18" charset="0"/>
              </a:rPr>
              <a:t>Conclusion: </a:t>
            </a:r>
            <a:r>
              <a:rPr lang="en-US" sz="1800" dirty="0">
                <a:solidFill>
                  <a:srgbClr val="000000"/>
                </a:solidFill>
                <a:effectLst/>
                <a:latin typeface="Arial" panose="020B0604020202020204" pitchFamily="34" charset="0"/>
                <a:ea typeface="Aptos" panose="020B0004020202020204" pitchFamily="34" charset="0"/>
              </a:rPr>
              <a:t>The expression of viral antigens in the liver is associated with alterations in the host's transcriptome, highlighting the dynamic interplay between viral infection and host responses. Spatial transcriptomics provides a detailed view of </a:t>
            </a:r>
          </a:p>
          <a:p>
            <a:pPr>
              <a:buNone/>
            </a:pPr>
            <a:r>
              <a:rPr lang="en-US" sz="1800" dirty="0">
                <a:solidFill>
                  <a:srgbClr val="000000"/>
                </a:solidFill>
                <a:effectLst/>
                <a:latin typeface="Arial" panose="020B0604020202020204" pitchFamily="34" charset="0"/>
                <a:ea typeface="Aptos" panose="020B0004020202020204" pitchFamily="34" charset="0"/>
              </a:rPr>
              <a:t>the hepatic microenvironment, revealing pathway differences in HBV/HDV coinfection compared to HBV infection, at a cellular level. These findings provide a basis for identifying biomarkers and targets for hepatitis delta treatments.</a:t>
            </a:r>
            <a:endParaRPr lang="en-US" sz="1800" dirty="0">
              <a:solidFill>
                <a:srgbClr val="000000"/>
              </a:solidFill>
              <a:effectLst/>
              <a:latin typeface="Times New Roman" panose="02020603050405020304" pitchFamily="18" charset="0"/>
              <a:ea typeface="Times New Roman" panose="02020603050405020304" pitchFamily="18" charset="0"/>
            </a:endParaRPr>
          </a:p>
          <a:p>
            <a:pPr>
              <a:lnSpc>
                <a:spcPct val="115000"/>
              </a:lnSpc>
              <a:spcAft>
                <a:spcPts val="800"/>
              </a:spcAft>
            </a:pPr>
            <a:br>
              <a:rPr lang="en-US" sz="1800" dirty="0">
                <a:effectLst/>
                <a:latin typeface="Arial" panose="020B0604020202020204" pitchFamily="34" charset="0"/>
                <a:ea typeface="Aptos" panose="020B0004020202020204" pitchFamily="34" charset="0"/>
              </a:rPr>
            </a:b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8</a:t>
            </a:fld>
            <a:endParaRPr lang="en-US"/>
          </a:p>
        </p:txBody>
      </p:sp>
    </p:spTree>
    <p:extLst>
      <p:ext uri="{BB962C8B-B14F-4D97-AF65-F5344CB8AC3E}">
        <p14:creationId xmlns:p14="http://schemas.microsoft.com/office/powerpoint/2010/main" val="2720287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000000"/>
                </a:solidFill>
                <a:effectLst/>
                <a:latin typeface="Arial" panose="020B0604020202020204" pitchFamily="34" charset="0"/>
                <a:ea typeface="Aptos" panose="020B0004020202020204" pitchFamily="34" charset="0"/>
              </a:rPr>
              <a:t>Abbreviations</a:t>
            </a:r>
            <a:r>
              <a:rPr lang="en-US" sz="1800" b="0" i="0" dirty="0">
                <a:solidFill>
                  <a:srgbClr val="000000"/>
                </a:solidFill>
                <a:effectLst/>
                <a:latin typeface="Arial" panose="020B0604020202020204" pitchFamily="34" charset="0"/>
                <a:ea typeface="Aptos" panose="020B0004020202020204" pitchFamily="34" charset="0"/>
              </a:rPr>
              <a:t>:</a:t>
            </a:r>
            <a:r>
              <a:rPr lang="en-US" sz="1800" b="0" i="1" dirty="0">
                <a:solidFill>
                  <a:srgbClr val="000000"/>
                </a:solidFill>
                <a:effectLst/>
                <a:latin typeface="Arial" panose="020B0604020202020204" pitchFamily="34" charset="0"/>
                <a:ea typeface="Aptos" panose="020B0004020202020204" pitchFamily="34" charset="0"/>
              </a:rPr>
              <a:t> </a:t>
            </a:r>
            <a:r>
              <a:rPr lang="en-US" sz="1800" b="0" i="0" dirty="0">
                <a:solidFill>
                  <a:srgbClr val="000000"/>
                </a:solidFill>
                <a:effectLst/>
                <a:latin typeface="Arial" panose="020B0604020202020204" pitchFamily="34" charset="0"/>
                <a:ea typeface="Aptos" panose="020B0004020202020204" pitchFamily="34" charset="0"/>
              </a:rPr>
              <a:t>HEV = Hepatitis E virus; RNA-ISH = </a:t>
            </a:r>
            <a:r>
              <a:rPr lang="fr-CH" sz="1800" b="0" i="0" dirty="0">
                <a:solidFill>
                  <a:srgbClr val="000000"/>
                </a:solidFill>
                <a:effectLst/>
                <a:latin typeface="Calibri" panose="020F0502020204030204" pitchFamily="34" charset="0"/>
              </a:rPr>
              <a:t>Multiplex RNA in situ </a:t>
            </a:r>
            <a:r>
              <a:rPr lang="fr-CH" sz="1800" b="0" i="0" dirty="0" err="1">
                <a:solidFill>
                  <a:srgbClr val="000000"/>
                </a:solidFill>
                <a:effectLst/>
                <a:latin typeface="Calibri" panose="020F0502020204030204" pitchFamily="34" charset="0"/>
              </a:rPr>
              <a:t>hybridisation</a:t>
            </a:r>
            <a:r>
              <a:rPr lang="fr-CH" sz="1800" b="0" i="0" dirty="0">
                <a:solidFill>
                  <a:srgbClr val="000000"/>
                </a:solidFill>
                <a:effectLst/>
                <a:latin typeface="Calibri" panose="020F0502020204030204" pitchFamily="34" charset="0"/>
              </a:rPr>
              <a:t>.</a:t>
            </a:r>
            <a:endParaRPr lang="en-US" sz="1800" b="1" i="0" dirty="0">
              <a:solidFill>
                <a:srgbClr val="000000"/>
              </a:solidFill>
              <a:effectLst/>
              <a:latin typeface="Arial" panose="020B0604020202020204" pitchFamily="34" charset="0"/>
              <a:ea typeface="Aptos" panose="020B0004020202020204" pitchFamily="34" charset="0"/>
            </a:endParaRPr>
          </a:p>
          <a:p>
            <a:endParaRPr lang="en-US" sz="1800" b="1" dirty="0">
              <a:solidFill>
                <a:srgbClr val="000000"/>
              </a:solidFill>
              <a:effectLst/>
              <a:latin typeface="Arial" panose="020B0604020202020204" pitchFamily="34" charset="0"/>
              <a:ea typeface="Aptos" panose="020B0004020202020204" pitchFamily="34" charset="0"/>
            </a:endParaRPr>
          </a:p>
          <a:p>
            <a:r>
              <a:rPr lang="en-US" sz="1800" b="1" dirty="0">
                <a:solidFill>
                  <a:srgbClr val="000000"/>
                </a:solidFill>
                <a:effectLst/>
                <a:latin typeface="Arial" panose="020B0604020202020204" pitchFamily="34" charset="0"/>
                <a:ea typeface="Aptos" panose="020B0004020202020204" pitchFamily="34" charset="0"/>
              </a:rPr>
              <a:t>OS-103 </a:t>
            </a:r>
            <a:endParaRPr lang="en-US" sz="1800" dirty="0">
              <a:solidFill>
                <a:srgbClr val="000000"/>
              </a:solidFill>
              <a:effectLst/>
              <a:latin typeface="Arial" panose="020B0604020202020204" pitchFamily="34" charset="0"/>
              <a:ea typeface="Aptos" panose="020B0004020202020204" pitchFamily="34" charset="0"/>
            </a:endParaRPr>
          </a:p>
          <a:p>
            <a:r>
              <a:rPr lang="en-US" sz="1800" b="1"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nucleoside analogue NITD008 strongly suppresses viral replication in immunodeficient humanized mice stably infected with the hepatitis E virus </a:t>
            </a:r>
            <a:endParaRPr lang="en-US" sz="1800" dirty="0">
              <a:solidFill>
                <a:srgbClr val="000000"/>
              </a:solidFill>
              <a:effectLst/>
              <a:latin typeface="Arial" panose="020B0604020202020204" pitchFamily="34" charset="0"/>
              <a:ea typeface="Aptos" panose="020B0004020202020204" pitchFamily="34" charset="0"/>
            </a:endParaRPr>
          </a:p>
          <a:p>
            <a:r>
              <a:rPr lang="it-IT" sz="1800" dirty="0">
                <a:solidFill>
                  <a:srgbClr val="000000"/>
                </a:solidFill>
                <a:effectLst/>
                <a:latin typeface="Arial" panose="020B0604020202020204" pitchFamily="34" charset="0"/>
                <a:ea typeface="Aptos" panose="020B0004020202020204" pitchFamily="34" charset="0"/>
              </a:rPr>
              <a:t>Florian Hinte1, </a:t>
            </a:r>
            <a:r>
              <a:rPr lang="it-IT" sz="1800" dirty="0" err="1">
                <a:solidFill>
                  <a:srgbClr val="000000"/>
                </a:solidFill>
                <a:effectLst/>
                <a:latin typeface="Arial" panose="020B0604020202020204" pitchFamily="34" charset="0"/>
                <a:ea typeface="Aptos" panose="020B0004020202020204" pitchFamily="34" charset="0"/>
              </a:rPr>
              <a:t>Tassilo</a:t>
            </a:r>
            <a:r>
              <a:rPr lang="it-IT" sz="1800" dirty="0">
                <a:solidFill>
                  <a:srgbClr val="000000"/>
                </a:solidFill>
                <a:effectLst/>
                <a:latin typeface="Arial" panose="020B0604020202020204" pitchFamily="34" charset="0"/>
                <a:ea typeface="Aptos" panose="020B0004020202020204" pitchFamily="34" charset="0"/>
              </a:rPr>
              <a:t> Volz2, Annika Volmari3, Sven Pischke3, Marc Luetgehetmann4, Maura Dandri5 </a:t>
            </a:r>
            <a:endParaRPr lang="en-US" sz="1800" dirty="0">
              <a:solidFill>
                <a:srgbClr val="000000"/>
              </a:solidFill>
              <a:effectLst/>
              <a:latin typeface="Arial" panose="020B0604020202020204" pitchFamily="34" charset="0"/>
              <a:ea typeface="Aptos" panose="020B0004020202020204" pitchFamily="34" charset="0"/>
            </a:endParaRPr>
          </a:p>
          <a:p>
            <a:r>
              <a:rPr lang="en-US" sz="1800" i="1" dirty="0">
                <a:solidFill>
                  <a:srgbClr val="000000"/>
                </a:solidFill>
                <a:effectLst/>
                <a:latin typeface="Arial" panose="020B0604020202020204" pitchFamily="34" charset="0"/>
                <a:ea typeface="Aptos" panose="020B0004020202020204" pitchFamily="34" charset="0"/>
              </a:rPr>
              <a:t>1I. Department of Internal Medicine, University Medical Center Hamburg-Eppendorf, German Center for Infection Research, Hamburg,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2I. Department of Internal Medicine, University Medical Center Hamburg-Eppendorf, 2. German Center for Infection Research (DZIF), Hamburg-Lübeck-</a:t>
            </a:r>
            <a:r>
              <a:rPr lang="en-US" sz="1800" i="1" dirty="0" err="1">
                <a:solidFill>
                  <a:srgbClr val="000000"/>
                </a:solidFill>
                <a:effectLst/>
                <a:latin typeface="Arial" panose="020B0604020202020204" pitchFamily="34" charset="0"/>
                <a:ea typeface="Aptos" panose="020B0004020202020204" pitchFamily="34" charset="0"/>
              </a:rPr>
              <a:t>Borstel</a:t>
            </a:r>
            <a:r>
              <a:rPr lang="en-US" sz="1800" i="1" dirty="0">
                <a:solidFill>
                  <a:srgbClr val="000000"/>
                </a:solidFill>
                <a:effectLst/>
                <a:latin typeface="Arial" panose="020B0604020202020204" pitchFamily="34" charset="0"/>
                <a:ea typeface="Aptos" panose="020B0004020202020204" pitchFamily="34" charset="0"/>
              </a:rPr>
              <a:t>-Riems, Hamburg,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3I. Department of Internal Medicine, University Medical Center Hamburg-Eppendorf, German Center for Infection Research (DZIF), Hamburg-Lübeck-</a:t>
            </a:r>
            <a:r>
              <a:rPr lang="en-US" sz="1800" i="1" dirty="0" err="1">
                <a:solidFill>
                  <a:srgbClr val="000000"/>
                </a:solidFill>
                <a:effectLst/>
                <a:latin typeface="Arial" panose="020B0604020202020204" pitchFamily="34" charset="0"/>
                <a:ea typeface="Aptos" panose="020B0004020202020204" pitchFamily="34" charset="0"/>
              </a:rPr>
              <a:t>Borstel</a:t>
            </a:r>
            <a:r>
              <a:rPr lang="en-US" sz="1800" i="1" dirty="0">
                <a:solidFill>
                  <a:srgbClr val="000000"/>
                </a:solidFill>
                <a:effectLst/>
                <a:latin typeface="Arial" panose="020B0604020202020204" pitchFamily="34" charset="0"/>
                <a:ea typeface="Aptos" panose="020B0004020202020204" pitchFamily="34" charset="0"/>
              </a:rPr>
              <a:t>-Riems, Hamburg,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4Department of Medical Microbiology, Virology and Hygiene, University Medical Center Hamburg-Eppendorf, German Center for Infection Research (DZIF), Hamburg-Lübeck-</a:t>
            </a:r>
            <a:r>
              <a:rPr lang="en-US" sz="1800" i="1" dirty="0" err="1">
                <a:solidFill>
                  <a:srgbClr val="000000"/>
                </a:solidFill>
                <a:effectLst/>
                <a:latin typeface="Arial" panose="020B0604020202020204" pitchFamily="34" charset="0"/>
                <a:ea typeface="Aptos" panose="020B0004020202020204" pitchFamily="34" charset="0"/>
              </a:rPr>
              <a:t>Borstel</a:t>
            </a:r>
            <a:r>
              <a:rPr lang="en-US" sz="1800" i="1" dirty="0">
                <a:solidFill>
                  <a:srgbClr val="000000"/>
                </a:solidFill>
                <a:effectLst/>
                <a:latin typeface="Arial" panose="020B0604020202020204" pitchFamily="34" charset="0"/>
                <a:ea typeface="Aptos" panose="020B0004020202020204" pitchFamily="34" charset="0"/>
              </a:rPr>
              <a:t>-Riems, Hamburg,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5I. Department of Internal Medicine, University Medical Center Hamburg-Eppendorf, Hamburg, Germany, German Center for Infection Research, Hamburg, Germany </a:t>
            </a:r>
            <a:endParaRPr lang="en-US" sz="1800" dirty="0">
              <a:solidFill>
                <a:srgbClr val="000000"/>
              </a:solidFill>
              <a:effectLst/>
              <a:latin typeface="Arial" panose="020B0604020202020204" pitchFamily="34" charset="0"/>
              <a:ea typeface="Aptos" panose="020B0004020202020204" pitchFamily="34" charset="0"/>
            </a:endParaRPr>
          </a:p>
          <a:p>
            <a:r>
              <a:rPr lang="en-US" sz="1800" dirty="0">
                <a:solidFill>
                  <a:srgbClr val="000000"/>
                </a:solidFill>
                <a:effectLst/>
                <a:latin typeface="Arial" panose="020B0604020202020204" pitchFamily="34" charset="0"/>
                <a:ea typeface="Aptos" panose="020B0004020202020204" pitchFamily="34" charset="0"/>
              </a:rPr>
              <a:t>Email: </a:t>
            </a:r>
            <a:r>
              <a:rPr lang="en-US" sz="1800" u="sng" dirty="0">
                <a:solidFill>
                  <a:srgbClr val="000000"/>
                </a:solidFill>
                <a:effectLst/>
                <a:latin typeface="Arial" panose="020B0604020202020204" pitchFamily="34" charset="0"/>
                <a:ea typeface="Aptos" panose="020B0004020202020204" pitchFamily="34" charset="0"/>
                <a:hlinkClick r:id="rId3"/>
              </a:rPr>
              <a:t>f.hinte@uke.de</a:t>
            </a:r>
            <a:r>
              <a:rPr lang="en-US" sz="1800" dirty="0">
                <a:solidFill>
                  <a:srgbClr val="000000"/>
                </a:solidFill>
                <a:effectLst/>
                <a:latin typeface="Arial" panose="020B0604020202020204" pitchFamily="34" charset="0"/>
                <a:ea typeface="Aptos" panose="020B0004020202020204" pitchFamily="34" charset="0"/>
              </a:rPr>
              <a:t> </a:t>
            </a:r>
          </a:p>
          <a:p>
            <a:r>
              <a:rPr lang="en-US" sz="1800" dirty="0">
                <a:solidFill>
                  <a:srgbClr val="000000"/>
                </a:solidFill>
                <a:effectLst/>
                <a:latin typeface="Arial" panose="020B0604020202020204" pitchFamily="34" charset="0"/>
                <a:ea typeface="Aptos" panose="020B0004020202020204" pitchFamily="34" charset="0"/>
              </a:rPr>
              <a:t> </a:t>
            </a:r>
          </a:p>
          <a:p>
            <a:r>
              <a:rPr lang="en-US" sz="1800" b="1" dirty="0">
                <a:solidFill>
                  <a:srgbClr val="000000"/>
                </a:solidFill>
                <a:effectLst/>
                <a:latin typeface="Arial" panose="020B0604020202020204" pitchFamily="34" charset="0"/>
                <a:ea typeface="Aptos" panose="020B0004020202020204" pitchFamily="34" charset="0"/>
              </a:rPr>
              <a:t>Background and Aims: </a:t>
            </a:r>
            <a:r>
              <a:rPr lang="en-US" sz="1800" dirty="0">
                <a:solidFill>
                  <a:srgbClr val="000000"/>
                </a:solidFill>
                <a:effectLst/>
                <a:latin typeface="Arial" panose="020B0604020202020204" pitchFamily="34" charset="0"/>
                <a:ea typeface="Aptos" panose="020B0004020202020204" pitchFamily="34" charset="0"/>
              </a:rPr>
              <a:t>Hepatitis E virus (HEV) infection has an emerging clinical relevance for patients worldwide, but there is currently no approved antiviral therapy. For immunosuppressed people with chronic hepatitis E, off-label treatment with ribavirin is used in daily clinical practice, but ribavirin can cause serious side effects and resistance does emerge. Therefore, there is an urgent need for new and effective antiviral drugs against HEV infection. The adenosine nucleoside analogue NIDT008 is one such candidate that has been shown to be effective in preclinical studies against a broad range of RNA viruses. The aim of this study was to evaluate the efficacy of NITD008 in vivo in human liver chimeric mice stably infected with HEV. </a:t>
            </a:r>
          </a:p>
          <a:p>
            <a:r>
              <a:rPr lang="en-US" sz="1800" dirty="0">
                <a:solidFill>
                  <a:srgbClr val="000000"/>
                </a:solidFill>
                <a:effectLst/>
                <a:latin typeface="Arial" panose="020B0604020202020204" pitchFamily="34" charset="0"/>
                <a:ea typeface="Aptos" panose="020B0004020202020204" pitchFamily="34" charset="0"/>
              </a:rPr>
              <a:t> </a:t>
            </a:r>
          </a:p>
          <a:p>
            <a:r>
              <a:rPr lang="en-US" sz="1800" b="1" dirty="0">
                <a:solidFill>
                  <a:srgbClr val="000000"/>
                </a:solidFill>
                <a:effectLst/>
                <a:latin typeface="Arial" panose="020B0604020202020204" pitchFamily="34" charset="0"/>
                <a:ea typeface="Aptos" panose="020B0004020202020204" pitchFamily="34" charset="0"/>
              </a:rPr>
              <a:t>Method: </a:t>
            </a:r>
            <a:r>
              <a:rPr lang="en-US" sz="1800" dirty="0">
                <a:solidFill>
                  <a:srgbClr val="000000"/>
                </a:solidFill>
                <a:effectLst/>
                <a:latin typeface="Arial" panose="020B0604020202020204" pitchFamily="34" charset="0"/>
                <a:ea typeface="Aptos" panose="020B0004020202020204" pitchFamily="34" charset="0"/>
              </a:rPr>
              <a:t>Immunodeficient human-liver chimeric mice were infected with hepatitis E virus (genotype 1) via the co-housing fecal-oral route. After a stable infection was achieved (6 - 8 weeks), median HEV RNA viremia was 1.5 x 107 IU/ml, mice received 20 </a:t>
            </a:r>
            <a:r>
              <a:rPr lang="en-US" sz="1800" dirty="0" err="1">
                <a:solidFill>
                  <a:srgbClr val="000000"/>
                </a:solidFill>
                <a:effectLst/>
                <a:latin typeface="Arial" panose="020B0604020202020204" pitchFamily="34" charset="0"/>
                <a:ea typeface="Aptos" panose="020B0004020202020204" pitchFamily="34" charset="0"/>
              </a:rPr>
              <a:t>μg</a:t>
            </a:r>
            <a:r>
              <a:rPr lang="en-US" sz="1800" dirty="0">
                <a:solidFill>
                  <a:srgbClr val="000000"/>
                </a:solidFill>
                <a:effectLst/>
                <a:latin typeface="Arial" panose="020B0604020202020204" pitchFamily="34" charset="0"/>
                <a:ea typeface="Aptos" panose="020B0004020202020204" pitchFamily="34" charset="0"/>
              </a:rPr>
              <a:t>/g of NITD008 by oral gavage daily for up to 2 weeks, while a control group received mock treatment. Viral changes were determined by qPCR in </a:t>
            </a:r>
            <a:r>
              <a:rPr lang="en-US" sz="1800" dirty="0" err="1">
                <a:solidFill>
                  <a:srgbClr val="000000"/>
                </a:solidFill>
                <a:effectLst/>
                <a:latin typeface="Arial" panose="020B0604020202020204" pitchFamily="34" charset="0"/>
                <a:ea typeface="Aptos" panose="020B0004020202020204" pitchFamily="34" charset="0"/>
              </a:rPr>
              <a:t>faeces</a:t>
            </a:r>
            <a:r>
              <a:rPr lang="en-US" sz="1800" dirty="0">
                <a:solidFill>
                  <a:srgbClr val="000000"/>
                </a:solidFill>
                <a:effectLst/>
                <a:latin typeface="Arial" panose="020B0604020202020204" pitchFamily="34" charset="0"/>
                <a:ea typeface="Aptos" panose="020B0004020202020204" pitchFamily="34" charset="0"/>
              </a:rPr>
              <a:t> and blood. Mice were sacrificed after 1 or 2 weeks of treatment, while a subgroup was observed for a 3-week rebound phase. Intrahepatic analysis including immunohistochemistry, multiplex RNA in situ hybridization (RNA-ISH) and qPCR was performed in all mice at sacrifice. </a:t>
            </a:r>
          </a:p>
          <a:p>
            <a:r>
              <a:rPr lang="en-US" sz="1800" dirty="0">
                <a:solidFill>
                  <a:srgbClr val="000000"/>
                </a:solidFill>
                <a:effectLst/>
                <a:latin typeface="Arial" panose="020B0604020202020204" pitchFamily="34" charset="0"/>
                <a:ea typeface="Aptos" panose="020B0004020202020204" pitchFamily="34" charset="0"/>
              </a:rPr>
              <a:t> </a:t>
            </a:r>
          </a:p>
          <a:p>
            <a:r>
              <a:rPr lang="en-US" sz="1800" b="1" dirty="0">
                <a:solidFill>
                  <a:srgbClr val="000000"/>
                </a:solidFill>
                <a:effectLst/>
                <a:latin typeface="Arial" panose="020B0604020202020204" pitchFamily="34" charset="0"/>
                <a:ea typeface="Aptos" panose="020B0004020202020204" pitchFamily="34" charset="0"/>
              </a:rPr>
              <a:t>Results: </a:t>
            </a:r>
            <a:r>
              <a:rPr lang="en-US" sz="1800" dirty="0">
                <a:solidFill>
                  <a:srgbClr val="000000"/>
                </a:solidFill>
                <a:effectLst/>
                <a:latin typeface="Arial" panose="020B0604020202020204" pitchFamily="34" charset="0"/>
                <a:ea typeface="Aptos" panose="020B0004020202020204" pitchFamily="34" charset="0"/>
              </a:rPr>
              <a:t>NITD008 effectively reduced fecal HEV loads by up to 4log already in the first week of treatment, with some mice showing no detectable virus shedding. All mice had undetectable serum HEV titers (</a:t>
            </a:r>
            <a:r>
              <a:rPr lang="en-US" sz="1800" dirty="0" err="1">
                <a:solidFill>
                  <a:srgbClr val="000000"/>
                </a:solidFill>
                <a:effectLst/>
                <a:latin typeface="Arial" panose="020B0604020202020204" pitchFamily="34" charset="0"/>
                <a:ea typeface="Aptos" panose="020B0004020202020204" pitchFamily="34" charset="0"/>
              </a:rPr>
              <a:t>LLoQ</a:t>
            </a:r>
            <a:r>
              <a:rPr lang="en-US" sz="1800" dirty="0">
                <a:solidFill>
                  <a:srgbClr val="000000"/>
                </a:solidFill>
                <a:effectLst/>
                <a:latin typeface="Arial" panose="020B0604020202020204" pitchFamily="34" charset="0"/>
                <a:ea typeface="Aptos" panose="020B0004020202020204" pitchFamily="34" charset="0"/>
              </a:rPr>
              <a:t>) after 7 days, while vehicle-only controls showed no decrease in fecal and serum viral titers (median 7.7 x 106 IU/mL and 1 x 106 copies/ml, respectively). Intrahepatic analysis showed a 1.5 log reduction in HEV RNA/human housekeeper levels in treated mice compared to controls after 1 week of treatment and a 2.5 log reduction after 14 days of treatment. Consistent with the qPCR data, RNA-ISH analysis confirmed the presence of only a few weakly HEV-RNA-positive human hepatocytes in treated mice, whereas approximately 95% of human liver cells were strongly positive in control animals. Two weeks of NITD008 administration did not induce ALT elevation or significant weight loss in treated mice. Despite the strong reduction in HEV infection, HEV rebound was observed after 3 weeks of treatment cessation in this immunodeficient system. </a:t>
            </a:r>
          </a:p>
          <a:p>
            <a:r>
              <a:rPr lang="en-US" sz="1800" dirty="0">
                <a:solidFill>
                  <a:srgbClr val="000000"/>
                </a:solidFill>
                <a:effectLst/>
                <a:latin typeface="Arial" panose="020B0604020202020204" pitchFamily="34" charset="0"/>
                <a:ea typeface="Aptos" panose="020B0004020202020204" pitchFamily="34" charset="0"/>
              </a:rPr>
              <a:t> </a:t>
            </a:r>
          </a:p>
          <a:p>
            <a:r>
              <a:rPr lang="en-US" sz="1800" b="1" dirty="0">
                <a:solidFill>
                  <a:srgbClr val="000000"/>
                </a:solidFill>
                <a:effectLst/>
                <a:latin typeface="Arial" panose="020B0604020202020204" pitchFamily="34" charset="0"/>
                <a:ea typeface="Aptos" panose="020B0004020202020204" pitchFamily="34" charset="0"/>
              </a:rPr>
              <a:t>Conclusion: </a:t>
            </a:r>
            <a:r>
              <a:rPr lang="en-US" sz="1800" dirty="0">
                <a:solidFill>
                  <a:srgbClr val="000000"/>
                </a:solidFill>
                <a:effectLst/>
                <a:latin typeface="Arial" panose="020B0604020202020204" pitchFamily="34" charset="0"/>
                <a:ea typeface="Aptos" panose="020B0004020202020204" pitchFamily="34" charset="0"/>
              </a:rPr>
              <a:t>This study demonstrates the efficacy and non-toxicity of the adenosine nucleoside analog NITD008 towards human hepatocytes after only 2 weeks of treatment in HEV infected human-chimeric mice. Longer treatment periods and/or combination regimens with ribavirin are needed to further optimize results and eventually achieve complete viral clearance even in the absence of a humoral immune response.</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9</a:t>
            </a:fld>
            <a:endParaRPr lang="en-US"/>
          </a:p>
        </p:txBody>
      </p:sp>
    </p:spTree>
    <p:extLst>
      <p:ext uri="{BB962C8B-B14F-4D97-AF65-F5344CB8AC3E}">
        <p14:creationId xmlns:p14="http://schemas.microsoft.com/office/powerpoint/2010/main" val="3892767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EC4B2-5CC0-EA44-BEA7-1C6753710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A1DD06-16E5-953E-18CE-C763EBBAB4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C95300-527A-46FF-5D5E-D8DE382876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000000"/>
                </a:solidFill>
                <a:effectLst/>
                <a:latin typeface="Arial" panose="020B0604020202020204" pitchFamily="34" charset="0"/>
                <a:ea typeface="Aptos" panose="020B0004020202020204" pitchFamily="34" charset="0"/>
              </a:rPr>
              <a:t>Abbreviations</a:t>
            </a:r>
            <a:r>
              <a:rPr lang="en-US" sz="1800" b="0" i="0" dirty="0">
                <a:solidFill>
                  <a:srgbClr val="000000"/>
                </a:solidFill>
                <a:effectLst/>
                <a:latin typeface="Arial" panose="020B0604020202020204" pitchFamily="34" charset="0"/>
                <a:ea typeface="Aptos" panose="020B0004020202020204" pitchFamily="34" charset="0"/>
              </a:rPr>
              <a:t>:</a:t>
            </a:r>
            <a:r>
              <a:rPr lang="en-US" sz="1800" b="0" i="1" dirty="0">
                <a:solidFill>
                  <a:srgbClr val="000000"/>
                </a:solidFill>
                <a:effectLst/>
                <a:latin typeface="Arial" panose="020B0604020202020204" pitchFamily="34" charset="0"/>
                <a:ea typeface="Aptos" panose="020B0004020202020204" pitchFamily="34" charset="0"/>
              </a:rPr>
              <a:t> </a:t>
            </a:r>
            <a:r>
              <a:rPr lang="en-US" sz="1800" b="0" i="0" dirty="0">
                <a:solidFill>
                  <a:srgbClr val="000000"/>
                </a:solidFill>
                <a:effectLst/>
                <a:latin typeface="Arial" panose="020B0604020202020204" pitchFamily="34" charset="0"/>
                <a:ea typeface="Aptos" panose="020B0004020202020204" pitchFamily="34" charset="0"/>
              </a:rPr>
              <a:t>HEV = Hepatitis E virus; RNA-ISH = </a:t>
            </a:r>
            <a:r>
              <a:rPr lang="fr-CH" sz="1800" b="0" i="0" dirty="0">
                <a:solidFill>
                  <a:srgbClr val="000000"/>
                </a:solidFill>
                <a:effectLst/>
                <a:latin typeface="Calibri" panose="020F0502020204030204" pitchFamily="34" charset="0"/>
              </a:rPr>
              <a:t>Multiplex RNA in situ </a:t>
            </a:r>
            <a:r>
              <a:rPr lang="fr-CH" sz="1800" b="0" i="0" dirty="0" err="1">
                <a:solidFill>
                  <a:srgbClr val="000000"/>
                </a:solidFill>
                <a:effectLst/>
                <a:latin typeface="Calibri" panose="020F0502020204030204" pitchFamily="34" charset="0"/>
              </a:rPr>
              <a:t>hybridisation</a:t>
            </a:r>
            <a:r>
              <a:rPr lang="fr-CH" sz="1800" b="0" i="0" dirty="0">
                <a:solidFill>
                  <a:srgbClr val="000000"/>
                </a:solidFill>
                <a:effectLst/>
                <a:latin typeface="Calibri" panose="020F0502020204030204" pitchFamily="34" charset="0"/>
              </a:rPr>
              <a:t>.</a:t>
            </a:r>
            <a:endParaRPr lang="en-US" sz="1800" b="1" i="0" dirty="0">
              <a:solidFill>
                <a:srgbClr val="000000"/>
              </a:solidFill>
              <a:effectLst/>
              <a:latin typeface="Arial" panose="020B0604020202020204" pitchFamily="34" charset="0"/>
              <a:ea typeface="Aptos" panose="020B0004020202020204" pitchFamily="34" charset="0"/>
            </a:endParaRPr>
          </a:p>
          <a:p>
            <a:endParaRPr lang="en-US" sz="1800" b="1" dirty="0">
              <a:solidFill>
                <a:srgbClr val="000000"/>
              </a:solidFill>
              <a:effectLst/>
              <a:latin typeface="Arial" panose="020B0604020202020204" pitchFamily="34" charset="0"/>
              <a:ea typeface="Aptos" panose="020B0004020202020204" pitchFamily="34" charset="0"/>
            </a:endParaRPr>
          </a:p>
          <a:p>
            <a:r>
              <a:rPr lang="en-US" sz="1800" b="1" dirty="0">
                <a:solidFill>
                  <a:srgbClr val="000000"/>
                </a:solidFill>
                <a:effectLst/>
                <a:latin typeface="Arial" panose="020B0604020202020204" pitchFamily="34" charset="0"/>
                <a:ea typeface="Aptos" panose="020B0004020202020204" pitchFamily="34" charset="0"/>
              </a:rPr>
              <a:t>OS-103 </a:t>
            </a:r>
            <a:endParaRPr lang="en-US" sz="1800" dirty="0">
              <a:solidFill>
                <a:srgbClr val="000000"/>
              </a:solidFill>
              <a:effectLst/>
              <a:latin typeface="Arial" panose="020B0604020202020204" pitchFamily="34" charset="0"/>
              <a:ea typeface="Aptos" panose="020B0004020202020204" pitchFamily="34" charset="0"/>
            </a:endParaRPr>
          </a:p>
          <a:p>
            <a:r>
              <a:rPr lang="en-US" sz="1800" b="1"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nucleoside analogue NITD008 strongly suppresses viral replication in immunodeficient humanized mice stably infected with the hepatitis E virus </a:t>
            </a:r>
            <a:endParaRPr lang="en-US" sz="1800" dirty="0">
              <a:solidFill>
                <a:srgbClr val="000000"/>
              </a:solidFill>
              <a:effectLst/>
              <a:latin typeface="Arial" panose="020B0604020202020204" pitchFamily="34" charset="0"/>
              <a:ea typeface="Aptos" panose="020B0004020202020204" pitchFamily="34" charset="0"/>
            </a:endParaRPr>
          </a:p>
          <a:p>
            <a:r>
              <a:rPr lang="it-IT" sz="1800" dirty="0">
                <a:solidFill>
                  <a:srgbClr val="000000"/>
                </a:solidFill>
                <a:effectLst/>
                <a:latin typeface="Arial" panose="020B0604020202020204" pitchFamily="34" charset="0"/>
                <a:ea typeface="Aptos" panose="020B0004020202020204" pitchFamily="34" charset="0"/>
              </a:rPr>
              <a:t>Florian Hinte1, </a:t>
            </a:r>
            <a:r>
              <a:rPr lang="it-IT" sz="1800" dirty="0" err="1">
                <a:solidFill>
                  <a:srgbClr val="000000"/>
                </a:solidFill>
                <a:effectLst/>
                <a:latin typeface="Arial" panose="020B0604020202020204" pitchFamily="34" charset="0"/>
                <a:ea typeface="Aptos" panose="020B0004020202020204" pitchFamily="34" charset="0"/>
              </a:rPr>
              <a:t>Tassilo</a:t>
            </a:r>
            <a:r>
              <a:rPr lang="it-IT" sz="1800" dirty="0">
                <a:solidFill>
                  <a:srgbClr val="000000"/>
                </a:solidFill>
                <a:effectLst/>
                <a:latin typeface="Arial" panose="020B0604020202020204" pitchFamily="34" charset="0"/>
                <a:ea typeface="Aptos" panose="020B0004020202020204" pitchFamily="34" charset="0"/>
              </a:rPr>
              <a:t> Volz2, Annika Volmari3, Sven Pischke3, Marc Luetgehetmann4, Maura Dandri5 </a:t>
            </a:r>
            <a:endParaRPr lang="en-US" sz="1800" dirty="0">
              <a:solidFill>
                <a:srgbClr val="000000"/>
              </a:solidFill>
              <a:effectLst/>
              <a:latin typeface="Arial" panose="020B0604020202020204" pitchFamily="34" charset="0"/>
              <a:ea typeface="Aptos" panose="020B0004020202020204" pitchFamily="34" charset="0"/>
            </a:endParaRPr>
          </a:p>
          <a:p>
            <a:r>
              <a:rPr lang="en-US" sz="1800" i="1" dirty="0">
                <a:solidFill>
                  <a:srgbClr val="000000"/>
                </a:solidFill>
                <a:effectLst/>
                <a:latin typeface="Arial" panose="020B0604020202020204" pitchFamily="34" charset="0"/>
                <a:ea typeface="Aptos" panose="020B0004020202020204" pitchFamily="34" charset="0"/>
              </a:rPr>
              <a:t>1I. Department of Internal Medicine, University Medical Center Hamburg-Eppendorf, German Center for Infection Research, Hamburg,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2I. Department of Internal Medicine, University Medical Center Hamburg-Eppendorf, 2. German Center for Infection Research (DZIF), Hamburg-Lübeck-</a:t>
            </a:r>
            <a:r>
              <a:rPr lang="en-US" sz="1800" i="1" dirty="0" err="1">
                <a:solidFill>
                  <a:srgbClr val="000000"/>
                </a:solidFill>
                <a:effectLst/>
                <a:latin typeface="Arial" panose="020B0604020202020204" pitchFamily="34" charset="0"/>
                <a:ea typeface="Aptos" panose="020B0004020202020204" pitchFamily="34" charset="0"/>
              </a:rPr>
              <a:t>Borstel</a:t>
            </a:r>
            <a:r>
              <a:rPr lang="en-US" sz="1800" i="1" dirty="0">
                <a:solidFill>
                  <a:srgbClr val="000000"/>
                </a:solidFill>
                <a:effectLst/>
                <a:latin typeface="Arial" panose="020B0604020202020204" pitchFamily="34" charset="0"/>
                <a:ea typeface="Aptos" panose="020B0004020202020204" pitchFamily="34" charset="0"/>
              </a:rPr>
              <a:t>-Riems, Hamburg,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3I. Department of Internal Medicine, University Medical Center Hamburg-Eppendorf, German Center for Infection Research (DZIF), Hamburg-Lübeck-</a:t>
            </a:r>
            <a:r>
              <a:rPr lang="en-US" sz="1800" i="1" dirty="0" err="1">
                <a:solidFill>
                  <a:srgbClr val="000000"/>
                </a:solidFill>
                <a:effectLst/>
                <a:latin typeface="Arial" panose="020B0604020202020204" pitchFamily="34" charset="0"/>
                <a:ea typeface="Aptos" panose="020B0004020202020204" pitchFamily="34" charset="0"/>
              </a:rPr>
              <a:t>Borstel</a:t>
            </a:r>
            <a:r>
              <a:rPr lang="en-US" sz="1800" i="1" dirty="0">
                <a:solidFill>
                  <a:srgbClr val="000000"/>
                </a:solidFill>
                <a:effectLst/>
                <a:latin typeface="Arial" panose="020B0604020202020204" pitchFamily="34" charset="0"/>
                <a:ea typeface="Aptos" panose="020B0004020202020204" pitchFamily="34" charset="0"/>
              </a:rPr>
              <a:t>-Riems, Hamburg,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4Department of Medical Microbiology, Virology and Hygiene, University Medical Center Hamburg-Eppendorf, German Center for Infection Research (DZIF), Hamburg-Lübeck-</a:t>
            </a:r>
            <a:r>
              <a:rPr lang="en-US" sz="1800" i="1" dirty="0" err="1">
                <a:solidFill>
                  <a:srgbClr val="000000"/>
                </a:solidFill>
                <a:effectLst/>
                <a:latin typeface="Arial" panose="020B0604020202020204" pitchFamily="34" charset="0"/>
                <a:ea typeface="Aptos" panose="020B0004020202020204" pitchFamily="34" charset="0"/>
              </a:rPr>
              <a:t>Borstel</a:t>
            </a:r>
            <a:r>
              <a:rPr lang="en-US" sz="1800" i="1" dirty="0">
                <a:solidFill>
                  <a:srgbClr val="000000"/>
                </a:solidFill>
                <a:effectLst/>
                <a:latin typeface="Arial" panose="020B0604020202020204" pitchFamily="34" charset="0"/>
                <a:ea typeface="Aptos" panose="020B0004020202020204" pitchFamily="34" charset="0"/>
              </a:rPr>
              <a:t>-Riems, Hamburg,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5I. Department of Internal Medicine, University Medical Center Hamburg-Eppendorf, Hamburg, Germany, German Center for Infection Research, Hamburg, Germany </a:t>
            </a:r>
            <a:endParaRPr lang="en-US" sz="1800" dirty="0">
              <a:solidFill>
                <a:srgbClr val="000000"/>
              </a:solidFill>
              <a:effectLst/>
              <a:latin typeface="Arial" panose="020B0604020202020204" pitchFamily="34" charset="0"/>
              <a:ea typeface="Aptos" panose="020B0004020202020204" pitchFamily="34" charset="0"/>
            </a:endParaRPr>
          </a:p>
          <a:p>
            <a:r>
              <a:rPr lang="en-US" sz="1800" dirty="0">
                <a:solidFill>
                  <a:srgbClr val="000000"/>
                </a:solidFill>
                <a:effectLst/>
                <a:latin typeface="Arial" panose="020B0604020202020204" pitchFamily="34" charset="0"/>
                <a:ea typeface="Aptos" panose="020B0004020202020204" pitchFamily="34" charset="0"/>
              </a:rPr>
              <a:t>Email: </a:t>
            </a:r>
            <a:r>
              <a:rPr lang="en-US" sz="1800" u="sng" dirty="0">
                <a:solidFill>
                  <a:srgbClr val="000000"/>
                </a:solidFill>
                <a:effectLst/>
                <a:latin typeface="Arial" panose="020B0604020202020204" pitchFamily="34" charset="0"/>
                <a:ea typeface="Aptos" panose="020B0004020202020204" pitchFamily="34" charset="0"/>
                <a:hlinkClick r:id="rId3"/>
              </a:rPr>
              <a:t>f.hinte@uke.de</a:t>
            </a:r>
            <a:r>
              <a:rPr lang="en-US" sz="1800" dirty="0">
                <a:solidFill>
                  <a:srgbClr val="000000"/>
                </a:solidFill>
                <a:effectLst/>
                <a:latin typeface="Arial" panose="020B0604020202020204" pitchFamily="34" charset="0"/>
                <a:ea typeface="Aptos" panose="020B0004020202020204" pitchFamily="34" charset="0"/>
              </a:rPr>
              <a:t> </a:t>
            </a:r>
          </a:p>
          <a:p>
            <a:r>
              <a:rPr lang="en-US" sz="1800" dirty="0">
                <a:solidFill>
                  <a:srgbClr val="000000"/>
                </a:solidFill>
                <a:effectLst/>
                <a:latin typeface="Arial" panose="020B0604020202020204" pitchFamily="34" charset="0"/>
                <a:ea typeface="Aptos" panose="020B0004020202020204" pitchFamily="34" charset="0"/>
              </a:rPr>
              <a:t> </a:t>
            </a:r>
          </a:p>
          <a:p>
            <a:r>
              <a:rPr lang="en-US" sz="1800" b="1" dirty="0">
                <a:solidFill>
                  <a:srgbClr val="000000"/>
                </a:solidFill>
                <a:effectLst/>
                <a:latin typeface="Arial" panose="020B0604020202020204" pitchFamily="34" charset="0"/>
                <a:ea typeface="Aptos" panose="020B0004020202020204" pitchFamily="34" charset="0"/>
              </a:rPr>
              <a:t>Background and Aims: </a:t>
            </a:r>
            <a:r>
              <a:rPr lang="en-US" sz="1800" dirty="0">
                <a:solidFill>
                  <a:srgbClr val="000000"/>
                </a:solidFill>
                <a:effectLst/>
                <a:latin typeface="Arial" panose="020B0604020202020204" pitchFamily="34" charset="0"/>
                <a:ea typeface="Aptos" panose="020B0004020202020204" pitchFamily="34" charset="0"/>
              </a:rPr>
              <a:t>Hepatitis E virus (HEV) infection has an emerging clinical relevance for patients worldwide, but there is currently no approved antiviral therapy. For immunosuppressed people with chronic hepatitis E, off-label treatment with ribavirin is used in daily clinical practice, but ribavirin can cause serious side effects and resistance does emerge. Therefore, there is an urgent need for new and effective antiviral drugs against HEV infection. The adenosine nucleoside analogue NIDT008 is one such candidate that has been shown to be effective in preclinical studies against a broad range of RNA viruses. The aim of this study was to evaluate the efficacy of NITD008 in vivo in human liver chimeric mice stably infected with HEV. </a:t>
            </a:r>
          </a:p>
          <a:p>
            <a:r>
              <a:rPr lang="en-US" sz="1800" dirty="0">
                <a:solidFill>
                  <a:srgbClr val="000000"/>
                </a:solidFill>
                <a:effectLst/>
                <a:latin typeface="Arial" panose="020B0604020202020204" pitchFamily="34" charset="0"/>
                <a:ea typeface="Aptos" panose="020B0004020202020204" pitchFamily="34" charset="0"/>
              </a:rPr>
              <a:t> </a:t>
            </a:r>
          </a:p>
          <a:p>
            <a:r>
              <a:rPr lang="en-US" sz="1800" b="1" dirty="0">
                <a:solidFill>
                  <a:srgbClr val="000000"/>
                </a:solidFill>
                <a:effectLst/>
                <a:latin typeface="Arial" panose="020B0604020202020204" pitchFamily="34" charset="0"/>
                <a:ea typeface="Aptos" panose="020B0004020202020204" pitchFamily="34" charset="0"/>
              </a:rPr>
              <a:t>Method: </a:t>
            </a:r>
            <a:r>
              <a:rPr lang="en-US" sz="1800" dirty="0">
                <a:solidFill>
                  <a:srgbClr val="000000"/>
                </a:solidFill>
                <a:effectLst/>
                <a:latin typeface="Arial" panose="020B0604020202020204" pitchFamily="34" charset="0"/>
                <a:ea typeface="Aptos" panose="020B0004020202020204" pitchFamily="34" charset="0"/>
              </a:rPr>
              <a:t>Immunodeficient human-liver chimeric mice were infected with hepatitis E virus (genotype 1) via the co-housing fecal-oral route. After a stable infection was achieved (6 - 8 weeks), median HEV RNA viremia was 1.5 x 107 IU/ml, mice received 20 </a:t>
            </a:r>
            <a:r>
              <a:rPr lang="en-US" sz="1800" dirty="0" err="1">
                <a:solidFill>
                  <a:srgbClr val="000000"/>
                </a:solidFill>
                <a:effectLst/>
                <a:latin typeface="Arial" panose="020B0604020202020204" pitchFamily="34" charset="0"/>
                <a:ea typeface="Aptos" panose="020B0004020202020204" pitchFamily="34" charset="0"/>
              </a:rPr>
              <a:t>μg</a:t>
            </a:r>
            <a:r>
              <a:rPr lang="en-US" sz="1800" dirty="0">
                <a:solidFill>
                  <a:srgbClr val="000000"/>
                </a:solidFill>
                <a:effectLst/>
                <a:latin typeface="Arial" panose="020B0604020202020204" pitchFamily="34" charset="0"/>
                <a:ea typeface="Aptos" panose="020B0004020202020204" pitchFamily="34" charset="0"/>
              </a:rPr>
              <a:t>/g of NITD008 by oral gavage daily for up to 2 weeks, while a control group received mock treatment. Viral changes were determined by qPCR in </a:t>
            </a:r>
            <a:r>
              <a:rPr lang="en-US" sz="1800" dirty="0" err="1">
                <a:solidFill>
                  <a:srgbClr val="000000"/>
                </a:solidFill>
                <a:effectLst/>
                <a:latin typeface="Arial" panose="020B0604020202020204" pitchFamily="34" charset="0"/>
                <a:ea typeface="Aptos" panose="020B0004020202020204" pitchFamily="34" charset="0"/>
              </a:rPr>
              <a:t>faeces</a:t>
            </a:r>
            <a:r>
              <a:rPr lang="en-US" sz="1800" dirty="0">
                <a:solidFill>
                  <a:srgbClr val="000000"/>
                </a:solidFill>
                <a:effectLst/>
                <a:latin typeface="Arial" panose="020B0604020202020204" pitchFamily="34" charset="0"/>
                <a:ea typeface="Aptos" panose="020B0004020202020204" pitchFamily="34" charset="0"/>
              </a:rPr>
              <a:t> and blood. Mice were sacrificed after 1 or 2 weeks of treatment, while a subgroup was observed for a 3-week rebound phase. Intrahepatic analysis including immunohistochemistry, multiplex RNA in situ hybridization (RNA-ISH) and qPCR was performed in all mice at sacrifice. </a:t>
            </a:r>
          </a:p>
          <a:p>
            <a:r>
              <a:rPr lang="en-US" sz="1800" dirty="0">
                <a:solidFill>
                  <a:srgbClr val="000000"/>
                </a:solidFill>
                <a:effectLst/>
                <a:latin typeface="Arial" panose="020B0604020202020204" pitchFamily="34" charset="0"/>
                <a:ea typeface="Aptos" panose="020B0004020202020204" pitchFamily="34" charset="0"/>
              </a:rPr>
              <a:t> </a:t>
            </a:r>
          </a:p>
          <a:p>
            <a:r>
              <a:rPr lang="en-US" sz="1800" b="1" dirty="0">
                <a:solidFill>
                  <a:srgbClr val="000000"/>
                </a:solidFill>
                <a:effectLst/>
                <a:latin typeface="Arial" panose="020B0604020202020204" pitchFamily="34" charset="0"/>
                <a:ea typeface="Aptos" panose="020B0004020202020204" pitchFamily="34" charset="0"/>
              </a:rPr>
              <a:t>Results: </a:t>
            </a:r>
            <a:r>
              <a:rPr lang="en-US" sz="1800" dirty="0">
                <a:solidFill>
                  <a:srgbClr val="000000"/>
                </a:solidFill>
                <a:effectLst/>
                <a:latin typeface="Arial" panose="020B0604020202020204" pitchFamily="34" charset="0"/>
                <a:ea typeface="Aptos" panose="020B0004020202020204" pitchFamily="34" charset="0"/>
              </a:rPr>
              <a:t>NITD008 effectively reduced fecal HEV loads by up to 4log already in the first week of treatment, with some mice showing no detectable virus shedding. All mice had undetectable serum HEV titers (</a:t>
            </a:r>
            <a:r>
              <a:rPr lang="en-US" sz="1800" dirty="0" err="1">
                <a:solidFill>
                  <a:srgbClr val="000000"/>
                </a:solidFill>
                <a:effectLst/>
                <a:latin typeface="Arial" panose="020B0604020202020204" pitchFamily="34" charset="0"/>
                <a:ea typeface="Aptos" panose="020B0004020202020204" pitchFamily="34" charset="0"/>
              </a:rPr>
              <a:t>LLoQ</a:t>
            </a:r>
            <a:r>
              <a:rPr lang="en-US" sz="1800" dirty="0">
                <a:solidFill>
                  <a:srgbClr val="000000"/>
                </a:solidFill>
                <a:effectLst/>
                <a:latin typeface="Arial" panose="020B0604020202020204" pitchFamily="34" charset="0"/>
                <a:ea typeface="Aptos" panose="020B0004020202020204" pitchFamily="34" charset="0"/>
              </a:rPr>
              <a:t>) after 7 days, while vehicle-only controls showed no decrease in fecal and serum viral titers (median 7.7 x 106 IU/mL and 1 x 106 copies/ml, respectively). Intrahepatic analysis showed a 1.5 log reduction in HEV RNA/human housekeeper levels in treated mice compared to controls after 1 week of treatment and a 2.5 log reduction after 14 days of treatment. Consistent with the qPCR data, RNA-ISH analysis confirmed the presence of only a few weakly HEV-RNA-positive human hepatocytes in treated mice, whereas approximately 95% of human liver cells were strongly positive in control animals. Two weeks of NITD008 administration did not induce ALT elevation or significant weight loss in treated mice. Despite the strong reduction in HEV infection, HEV rebound was observed after 3 weeks of treatment cessation in this immunodeficient system. </a:t>
            </a:r>
          </a:p>
          <a:p>
            <a:r>
              <a:rPr lang="en-US" sz="1800" dirty="0">
                <a:solidFill>
                  <a:srgbClr val="000000"/>
                </a:solidFill>
                <a:effectLst/>
                <a:latin typeface="Arial" panose="020B0604020202020204" pitchFamily="34" charset="0"/>
                <a:ea typeface="Aptos" panose="020B0004020202020204" pitchFamily="34" charset="0"/>
              </a:rPr>
              <a:t> </a:t>
            </a:r>
          </a:p>
          <a:p>
            <a:r>
              <a:rPr lang="en-US" sz="1800" b="1" dirty="0">
                <a:solidFill>
                  <a:srgbClr val="000000"/>
                </a:solidFill>
                <a:effectLst/>
                <a:latin typeface="Arial" panose="020B0604020202020204" pitchFamily="34" charset="0"/>
                <a:ea typeface="Aptos" panose="020B0004020202020204" pitchFamily="34" charset="0"/>
              </a:rPr>
              <a:t>Conclusion: </a:t>
            </a:r>
            <a:r>
              <a:rPr lang="en-US" sz="1800" dirty="0">
                <a:solidFill>
                  <a:srgbClr val="000000"/>
                </a:solidFill>
                <a:effectLst/>
                <a:latin typeface="Arial" panose="020B0604020202020204" pitchFamily="34" charset="0"/>
                <a:ea typeface="Aptos" panose="020B0004020202020204" pitchFamily="34" charset="0"/>
              </a:rPr>
              <a:t>This study demonstrates the efficacy and non-toxicity of the adenosine nucleoside analog NITD008 towards human hepatocytes after only 2 weeks of treatment in HEV infected human-chimeric mice. Longer treatment periods and/or combination regimens with ribavirin are needed to further optimize results and eventually achieve complete viral clearance even in the absence of a humoral immune response.</a:t>
            </a:r>
          </a:p>
          <a:p>
            <a:endParaRPr lang="en-US" dirty="0"/>
          </a:p>
        </p:txBody>
      </p:sp>
      <p:sp>
        <p:nvSpPr>
          <p:cNvPr id="4" name="Slide Number Placeholder 3">
            <a:extLst>
              <a:ext uri="{FF2B5EF4-FFF2-40B4-BE49-F238E27FC236}">
                <a16:creationId xmlns:a16="http://schemas.microsoft.com/office/drawing/2014/main" id="{83CAE1A1-FF54-1F4F-739D-13078DA255DE}"/>
              </a:ext>
            </a:extLst>
          </p:cNvPr>
          <p:cNvSpPr>
            <a:spLocks noGrp="1"/>
          </p:cNvSpPr>
          <p:nvPr>
            <p:ph type="sldNum" sz="quarter" idx="5"/>
          </p:nvPr>
        </p:nvSpPr>
        <p:spPr/>
        <p:txBody>
          <a:bodyPr/>
          <a:lstStyle/>
          <a:p>
            <a:fld id="{F872C0F0-71E7-46B6-AA6F-1D7E0E2B8B3E}" type="slidenum">
              <a:rPr lang="en-US" smtClean="0"/>
              <a:t>10</a:t>
            </a:fld>
            <a:endParaRPr lang="en-US"/>
          </a:p>
        </p:txBody>
      </p:sp>
    </p:spTree>
    <p:extLst>
      <p:ext uri="{BB962C8B-B14F-4D97-AF65-F5344CB8AC3E}">
        <p14:creationId xmlns:p14="http://schemas.microsoft.com/office/powerpoint/2010/main" val="87582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US" sz="1800" b="1" i="0" kern="100" dirty="0">
                <a:effectLst/>
                <a:latin typeface="Arial" panose="020B0604020202020204" pitchFamily="34" charset="0"/>
                <a:ea typeface="Aptos" panose="020B0004020202020204" pitchFamily="34" charset="0"/>
                <a:cs typeface="Times New Roman" panose="02020603050405020304" pitchFamily="18" charset="0"/>
              </a:rPr>
              <a:t>Abbreviations</a:t>
            </a:r>
            <a:r>
              <a:rPr lang="en-US" sz="1800" b="0" i="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b="0" i="1" kern="100" dirty="0">
                <a:effectLst/>
                <a:latin typeface="Arial" panose="020B0604020202020204" pitchFamily="34" charset="0"/>
                <a:ea typeface="Aptos" panose="020B0004020202020204" pitchFamily="34" charset="0"/>
                <a:cs typeface="Times New Roman" panose="02020603050405020304" pitchFamily="18" charset="0"/>
              </a:rPr>
              <a:t> </a:t>
            </a:r>
            <a:r>
              <a:rPr lang="en-US" sz="1800" b="0" i="0" kern="100" dirty="0">
                <a:effectLst/>
                <a:latin typeface="Arial" panose="020B0604020202020204" pitchFamily="34" charset="0"/>
                <a:ea typeface="Aptos" panose="020B0004020202020204" pitchFamily="34" charset="0"/>
                <a:cs typeface="Times New Roman" panose="02020603050405020304" pitchFamily="18" charset="0"/>
              </a:rPr>
              <a:t>HEV = Hepatitis E virus.</a:t>
            </a:r>
          </a:p>
          <a:p>
            <a:pPr>
              <a:lnSpc>
                <a:spcPct val="115000"/>
              </a:lnSpc>
              <a:spcAft>
                <a:spcPts val="800"/>
              </a:spcAft>
              <a:buNone/>
            </a:pPr>
            <a:endParaRPr lang="en-US" sz="1800" b="1" kern="100" dirty="0">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b="1" kern="100" dirty="0">
                <a:effectLst/>
                <a:latin typeface="Arial" panose="020B0604020202020204" pitchFamily="34" charset="0"/>
                <a:ea typeface="Aptos" panose="020B0004020202020204" pitchFamily="34" charset="0"/>
                <a:cs typeface="Times New Roman" panose="02020603050405020304" pitchFamily="18" charset="0"/>
              </a:rPr>
              <a:t>FRI-245-YI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b="1" dirty="0">
                <a:solidFill>
                  <a:srgbClr val="000000"/>
                </a:solidFill>
                <a:effectLst/>
                <a:latin typeface="Arial" panose="020B0604020202020204" pitchFamily="34" charset="0"/>
                <a:ea typeface="Aptos" panose="020B0004020202020204" pitchFamily="34" charset="0"/>
              </a:rPr>
              <a:t>Hepatitis E virus entry requires the cholesterol transporter Niemann–Pick C1 </a:t>
            </a:r>
            <a:endParaRPr lang="en-US" sz="1800" dirty="0">
              <a:solidFill>
                <a:srgbClr val="000000"/>
              </a:solidFill>
              <a:effectLst/>
              <a:latin typeface="Arial" panose="020B0604020202020204" pitchFamily="34" charset="0"/>
              <a:ea typeface="Aptos" panose="020B0004020202020204" pitchFamily="34" charset="0"/>
            </a:endParaRPr>
          </a:p>
          <a:p>
            <a:pPr>
              <a:buNone/>
            </a:pPr>
            <a:r>
              <a:rPr lang="en-US" sz="1800" dirty="0">
                <a:solidFill>
                  <a:srgbClr val="000000"/>
                </a:solidFill>
                <a:effectLst/>
                <a:latin typeface="Arial" panose="020B0604020202020204" pitchFamily="34" charset="0"/>
                <a:ea typeface="Aptos" panose="020B0004020202020204" pitchFamily="34" charset="0"/>
              </a:rPr>
              <a:t>Emely Richter1, Mara Klöhn1, </a:t>
            </a:r>
            <a:r>
              <a:rPr lang="en-US" sz="1800" dirty="0" err="1">
                <a:solidFill>
                  <a:srgbClr val="000000"/>
                </a:solidFill>
                <a:effectLst/>
                <a:latin typeface="Arial" panose="020B0604020202020204" pitchFamily="34" charset="0"/>
                <a:ea typeface="Aptos" panose="020B0004020202020204" pitchFamily="34" charset="0"/>
              </a:rPr>
              <a:t>VIktoria</a:t>
            </a:r>
            <a:r>
              <a:rPr lang="en-US" sz="1800" dirty="0">
                <a:solidFill>
                  <a:srgbClr val="000000"/>
                </a:solidFill>
                <a:effectLst/>
                <a:latin typeface="Arial" panose="020B0604020202020204" pitchFamily="34" charset="0"/>
                <a:ea typeface="Aptos" panose="020B0004020202020204" pitchFamily="34" charset="0"/>
              </a:rPr>
              <a:t> Kowalzick1, André Gömer1, Rebecca Fu2 3, Alexander Falkenhagen4, Viet Loan Dao Thi2 3, Reimar Johne4, Yannick Brüggemann1, Eike Steinmann1 5 </a:t>
            </a:r>
          </a:p>
          <a:p>
            <a:pPr>
              <a:buNone/>
            </a:pPr>
            <a:r>
              <a:rPr lang="en-US" sz="1800" i="1" dirty="0">
                <a:solidFill>
                  <a:srgbClr val="000000"/>
                </a:solidFill>
                <a:effectLst/>
                <a:latin typeface="Arial" panose="020B0604020202020204" pitchFamily="34" charset="0"/>
                <a:ea typeface="Aptos" panose="020B0004020202020204" pitchFamily="34" charset="0"/>
              </a:rPr>
              <a:t>1Department of Molecular and Medical Virology, Ruhr University Bochum, Bochum,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2Schaller Research Group, Department of Infectious Diseases and Virology, Heidelberg University Hospital, Heidelberg,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3Heidelberg Biosciences International Graduate School, Heidelberg University, Heidelberg,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4Department Biological Safety, German Federal Institute for Risk Assessment, Berlin, Germany</a:t>
            </a:r>
            <a:r>
              <a:rPr lang="en-US" sz="1800" dirty="0">
                <a:solidFill>
                  <a:srgbClr val="000000"/>
                </a:solidFill>
                <a:effectLst/>
                <a:latin typeface="Arial" panose="020B0604020202020204" pitchFamily="34" charset="0"/>
                <a:ea typeface="Aptos" panose="020B0004020202020204" pitchFamily="34" charset="0"/>
              </a:rPr>
              <a:t>, </a:t>
            </a:r>
            <a:r>
              <a:rPr lang="en-US" sz="1800" i="1" dirty="0">
                <a:solidFill>
                  <a:srgbClr val="000000"/>
                </a:solidFill>
                <a:effectLst/>
                <a:latin typeface="Arial" panose="020B0604020202020204" pitchFamily="34" charset="0"/>
                <a:ea typeface="Aptos" panose="020B0004020202020204" pitchFamily="34" charset="0"/>
              </a:rPr>
              <a:t>5German Centre for Infection Research (DZIF), External Partner Site, Bochum, Germany </a:t>
            </a:r>
            <a:endParaRPr lang="en-US" sz="1800" dirty="0">
              <a:solidFill>
                <a:srgbClr val="000000"/>
              </a:solidFill>
              <a:effectLst/>
              <a:latin typeface="Arial" panose="020B0604020202020204" pitchFamily="34" charset="0"/>
              <a:ea typeface="Aptos" panose="020B0004020202020204" pitchFamily="34" charset="0"/>
            </a:endParaRPr>
          </a:p>
          <a:p>
            <a:pPr>
              <a:buNone/>
            </a:pPr>
            <a:r>
              <a:rPr lang="en-US" sz="1800" dirty="0">
                <a:solidFill>
                  <a:srgbClr val="000000"/>
                </a:solidFill>
                <a:effectLst/>
                <a:latin typeface="Arial" panose="020B0604020202020204" pitchFamily="34" charset="0"/>
                <a:ea typeface="Aptos" panose="020B0004020202020204" pitchFamily="34" charset="0"/>
              </a:rPr>
              <a:t>Email: </a:t>
            </a:r>
            <a:r>
              <a:rPr lang="en-US" sz="1800" u="sng" dirty="0">
                <a:solidFill>
                  <a:srgbClr val="000000"/>
                </a:solidFill>
                <a:effectLst/>
                <a:latin typeface="Arial" panose="020B0604020202020204" pitchFamily="34" charset="0"/>
                <a:ea typeface="Aptos" panose="020B0004020202020204" pitchFamily="34" charset="0"/>
                <a:hlinkClick r:id="rId3"/>
              </a:rPr>
              <a:t>emely.richter@rub.de</a:t>
            </a:r>
            <a:r>
              <a:rPr lang="en-US" sz="1800" dirty="0">
                <a:solidFill>
                  <a:srgbClr val="000000"/>
                </a:solidFill>
                <a:effectLst/>
                <a:latin typeface="Arial" panose="020B0604020202020204" pitchFamily="34" charset="0"/>
                <a:ea typeface="Aptos" panose="020B0004020202020204" pitchFamily="34" charset="0"/>
              </a:rPr>
              <a:t> </a:t>
            </a:r>
          </a:p>
          <a:p>
            <a:pPr>
              <a:buNone/>
            </a:pPr>
            <a:r>
              <a:rPr lang="en-US" sz="1800" dirty="0">
                <a:solidFill>
                  <a:srgbClr val="000000"/>
                </a:solidFill>
                <a:effectLst/>
                <a:latin typeface="Arial" panose="020B0604020202020204" pitchFamily="34" charset="0"/>
                <a:ea typeface="Aptos" panose="020B0004020202020204" pitchFamily="34" charset="0"/>
              </a:rPr>
              <a:t> </a:t>
            </a:r>
          </a:p>
          <a:p>
            <a:pPr>
              <a:buNone/>
            </a:pPr>
            <a:r>
              <a:rPr lang="en-US" sz="1800" b="1" dirty="0">
                <a:solidFill>
                  <a:srgbClr val="000000"/>
                </a:solidFill>
                <a:effectLst/>
                <a:latin typeface="Arial" panose="020B0604020202020204" pitchFamily="34" charset="0"/>
                <a:ea typeface="Aptos" panose="020B0004020202020204" pitchFamily="34" charset="0"/>
              </a:rPr>
              <a:t>Background and Aims: </a:t>
            </a:r>
            <a:endParaRPr lang="en-US" sz="1800" dirty="0">
              <a:solidFill>
                <a:srgbClr val="000000"/>
              </a:solidFill>
              <a:effectLst/>
              <a:latin typeface="Arial" panose="020B0604020202020204" pitchFamily="34" charset="0"/>
              <a:ea typeface="Aptos" panose="020B0004020202020204" pitchFamily="34" charset="0"/>
            </a:endParaRPr>
          </a:p>
          <a:p>
            <a:pPr>
              <a:buNone/>
            </a:pPr>
            <a:r>
              <a:rPr lang="en-US" sz="1800" dirty="0">
                <a:solidFill>
                  <a:srgbClr val="000000"/>
                </a:solidFill>
                <a:effectLst/>
                <a:latin typeface="Arial" panose="020B0604020202020204" pitchFamily="34" charset="0"/>
                <a:ea typeface="Aptos" panose="020B0004020202020204" pitchFamily="34" charset="0"/>
              </a:rPr>
              <a:t>The hepatitis E virus (HEV) presents a significant global health concern with an estimated 20 million infections occurring annually, while no specific antiviral treatments are available. Our current understanding of the viral life cycle is limited, but it is essential for the development of novel antiviral strategies. </a:t>
            </a:r>
          </a:p>
          <a:p>
            <a:pPr>
              <a:buNone/>
            </a:pPr>
            <a:r>
              <a:rPr lang="en-US" sz="1800" dirty="0">
                <a:solidFill>
                  <a:srgbClr val="000000"/>
                </a:solidFill>
                <a:effectLst/>
                <a:latin typeface="Arial" panose="020B0604020202020204" pitchFamily="34" charset="0"/>
                <a:ea typeface="Aptos" panose="020B0004020202020204" pitchFamily="34" charset="0"/>
              </a:rPr>
              <a:t>The lysosomal cholesterol transporter NPC1 has been shown to prevent the entry of different viruses, including Ebola virus and SARS-CoV-2. However, the role of the cholesterol transporter Niemann-Pick-C1 (NPC1) during HEV infections remains unclear. Here, we investigated the role of NPC1 during the HEV infectious cycle and evaluated the antiviral potential of the clinically approved NPC1 inhibitor Itraconazole. </a:t>
            </a:r>
          </a:p>
          <a:p>
            <a:pPr>
              <a:buNone/>
            </a:pPr>
            <a:r>
              <a:rPr lang="en-US" sz="1800" dirty="0">
                <a:solidFill>
                  <a:srgbClr val="000000"/>
                </a:solidFill>
                <a:effectLst/>
                <a:latin typeface="Arial" panose="020B0604020202020204" pitchFamily="34" charset="0"/>
                <a:ea typeface="Aptos" panose="020B0004020202020204" pitchFamily="34" charset="0"/>
              </a:rPr>
              <a:t> </a:t>
            </a:r>
          </a:p>
          <a:p>
            <a:pPr>
              <a:buNone/>
            </a:pPr>
            <a:r>
              <a:rPr lang="en-US" sz="1800" b="1" dirty="0">
                <a:solidFill>
                  <a:srgbClr val="000000"/>
                </a:solidFill>
                <a:effectLst/>
                <a:latin typeface="Arial" panose="020B0604020202020204" pitchFamily="34" charset="0"/>
                <a:ea typeface="Aptos" panose="020B0004020202020204" pitchFamily="34" charset="0"/>
              </a:rPr>
              <a:t>Methods: </a:t>
            </a:r>
            <a:endParaRPr lang="en-US" sz="1800" dirty="0">
              <a:solidFill>
                <a:srgbClr val="000000"/>
              </a:solidFill>
              <a:effectLst/>
              <a:latin typeface="Arial" panose="020B0604020202020204" pitchFamily="34" charset="0"/>
              <a:ea typeface="Aptos" panose="020B0004020202020204" pitchFamily="34" charset="0"/>
            </a:endParaRPr>
          </a:p>
          <a:p>
            <a:pPr>
              <a:buNone/>
            </a:pPr>
            <a:r>
              <a:rPr lang="en-US" sz="1800" dirty="0">
                <a:solidFill>
                  <a:srgbClr val="000000"/>
                </a:solidFill>
                <a:effectLst/>
                <a:latin typeface="Arial" panose="020B0604020202020204" pitchFamily="34" charset="0"/>
                <a:ea typeface="Aptos" panose="020B0004020202020204" pitchFamily="34" charset="0"/>
              </a:rPr>
              <a:t>Using a robust HEV cell culture model, we investigated the dose-dependent effect of the two NPC1 inhibitors, Itraconazole and U18666 on the infection with (non-)enveloped HEV. In addition, we performed time-of-addition as well as </a:t>
            </a:r>
            <a:r>
              <a:rPr lang="en-US" sz="1800" dirty="0" err="1">
                <a:solidFill>
                  <a:srgbClr val="000000"/>
                </a:solidFill>
                <a:effectLst/>
                <a:latin typeface="Arial" panose="020B0604020202020204" pitchFamily="34" charset="0"/>
                <a:ea typeface="Aptos" panose="020B0004020202020204" pitchFamily="34" charset="0"/>
              </a:rPr>
              <a:t>subgenomic</a:t>
            </a:r>
            <a:r>
              <a:rPr lang="en-US" sz="1800" dirty="0">
                <a:solidFill>
                  <a:srgbClr val="000000"/>
                </a:solidFill>
                <a:effectLst/>
                <a:latin typeface="Arial" panose="020B0604020202020204" pitchFamily="34" charset="0"/>
                <a:ea typeface="Aptos" panose="020B0004020202020204" pitchFamily="34" charset="0"/>
              </a:rPr>
              <a:t> replicon assays to gain insights into the mode of action of the NPC1 inhibition. We further performed quantitative RNA fluorescence in situ hybridization (RNA-FISH) to localize HEV virions during NPC1 perturbation. The requirement of NPC1 during the HEV life cycle was further validated via siRNA-mediated knockdown and CRISPR/Cas9-mediated knockout. In addition, we evaluated the antiviral effect of the NPC1 inhibitors in primary human hepatocytes (PHH). </a:t>
            </a:r>
          </a:p>
          <a:p>
            <a:pPr>
              <a:buNone/>
            </a:pPr>
            <a:r>
              <a:rPr lang="en-US" sz="1800" dirty="0">
                <a:solidFill>
                  <a:srgbClr val="000000"/>
                </a:solidFill>
                <a:effectLst/>
                <a:latin typeface="Arial" panose="020B0604020202020204" pitchFamily="34" charset="0"/>
                <a:ea typeface="Aptos" panose="020B0004020202020204" pitchFamily="34" charset="0"/>
              </a:rPr>
              <a:t> </a:t>
            </a:r>
          </a:p>
          <a:p>
            <a:pPr>
              <a:buNone/>
            </a:pPr>
            <a:r>
              <a:rPr lang="en-US" sz="1800" b="1" dirty="0">
                <a:solidFill>
                  <a:srgbClr val="000000"/>
                </a:solidFill>
                <a:effectLst/>
                <a:latin typeface="Arial" panose="020B0604020202020204" pitchFamily="34" charset="0"/>
                <a:ea typeface="Aptos" panose="020B0004020202020204" pitchFamily="34" charset="0"/>
              </a:rPr>
              <a:t>Results: </a:t>
            </a:r>
            <a:endParaRPr lang="en-US" sz="1800" dirty="0">
              <a:solidFill>
                <a:srgbClr val="000000"/>
              </a:solidFill>
              <a:effectLst/>
              <a:latin typeface="Arial" panose="020B0604020202020204" pitchFamily="34" charset="0"/>
              <a:ea typeface="Aptos" panose="020B0004020202020204" pitchFamily="34" charset="0"/>
            </a:endParaRPr>
          </a:p>
          <a:p>
            <a:pPr>
              <a:buNone/>
            </a:pPr>
            <a:r>
              <a:rPr lang="en-US" sz="1800" dirty="0">
                <a:solidFill>
                  <a:srgbClr val="000000"/>
                </a:solidFill>
                <a:effectLst/>
                <a:latin typeface="Arial" panose="020B0604020202020204" pitchFamily="34" charset="0"/>
                <a:ea typeface="Aptos" panose="020B0004020202020204" pitchFamily="34" charset="0"/>
              </a:rPr>
              <a:t>Both NPC1 inhibitors, Itraconazole and U18666A, lowered HEV infectivity at nanomolar efficacy in hepatoma cells. Consistent with this, siRNA-mediated knockdown of NPC1 and CRISPR/Cas9-mediated knockout lowered the susceptibility to infection with (non-)enveloped HEV. Time-of-addition experiments showed that the NPC1 inhibitors exert their antiviral effect during virus entry, without affecting viral replication, as observed by replicon assay. In agreement with this, we observed cholesterol accumulation and enlargement of lysosomal compartments upon NPC1 perturbation and a blockage of RNA trafficking and productive infection. In PHH, Itraconazole exhibited a potent effect in reducing the HEV infectivity. </a:t>
            </a:r>
          </a:p>
          <a:p>
            <a:pPr>
              <a:buNone/>
            </a:pPr>
            <a:r>
              <a:rPr lang="en-US" sz="1800" b="1" dirty="0">
                <a:solidFill>
                  <a:srgbClr val="000000"/>
                </a:solidFill>
                <a:effectLst/>
                <a:latin typeface="Arial" panose="020B0604020202020204" pitchFamily="34" charset="0"/>
                <a:ea typeface="Aptos" panose="020B0004020202020204" pitchFamily="34" charset="0"/>
              </a:rPr>
              <a:t>Conclusion: </a:t>
            </a:r>
            <a:endParaRPr lang="en-US" sz="1800" dirty="0">
              <a:solidFill>
                <a:srgbClr val="000000"/>
              </a:solidFill>
              <a:effectLst/>
              <a:latin typeface="Arial" panose="020B0604020202020204" pitchFamily="34" charset="0"/>
              <a:ea typeface="Aptos" panose="020B0004020202020204" pitchFamily="34" charset="0"/>
            </a:endParaRPr>
          </a:p>
          <a:p>
            <a:pPr>
              <a:buNone/>
            </a:pPr>
            <a:r>
              <a:rPr lang="en-US" sz="1800" dirty="0">
                <a:solidFill>
                  <a:srgbClr val="000000"/>
                </a:solidFill>
                <a:effectLst/>
                <a:latin typeface="Arial" panose="020B0604020202020204" pitchFamily="34" charset="0"/>
                <a:ea typeface="Times New Roman" panose="02020603050405020304" pitchFamily="18" charset="0"/>
              </a:rPr>
              <a:t>Overall, our data suggests that NPC1 plays a crucial role during the viral entry of HEV. Considering that the NPC1 inhibitor Itraconazole is clinically used in immunocompromised patients (unrelated to viral conditions), the pharmacological targeting of NPC1 might guide novel antiviral strategies against HEV infections in the future.</a:t>
            </a:r>
          </a:p>
          <a:p>
            <a:pPr>
              <a:buNone/>
            </a:pPr>
            <a:br>
              <a:rPr lang="en-US" sz="1800" dirty="0">
                <a:effectLst/>
                <a:latin typeface="Arial" panose="020B0604020202020204" pitchFamily="34" charset="0"/>
                <a:ea typeface="Aptos" panose="020B0004020202020204" pitchFamily="34" charset="0"/>
              </a:rPr>
            </a:br>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11</a:t>
            </a:fld>
            <a:endParaRPr lang="en-US"/>
          </a:p>
        </p:txBody>
      </p:sp>
    </p:spTree>
    <p:extLst>
      <p:ext uri="{BB962C8B-B14F-4D97-AF65-F5344CB8AC3E}">
        <p14:creationId xmlns:p14="http://schemas.microsoft.com/office/powerpoint/2010/main" val="169693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US" sz="1200" b="1" i="0" kern="100" dirty="0">
                <a:effectLst/>
                <a:latin typeface="Arial" panose="020B0604020202020204" pitchFamily="34" charset="0"/>
                <a:ea typeface="Aptos" panose="020B0004020202020204" pitchFamily="34" charset="0"/>
                <a:cs typeface="Times New Roman" panose="02020603050405020304" pitchFamily="18" charset="0"/>
              </a:rPr>
              <a:t>Abbreviations</a:t>
            </a:r>
            <a:r>
              <a:rPr lang="en-US" sz="1200" b="0" i="0" kern="100" dirty="0">
                <a:effectLst/>
                <a:latin typeface="Arial" panose="020B0604020202020204" pitchFamily="34" charset="0"/>
                <a:ea typeface="Aptos" panose="020B0004020202020204" pitchFamily="34" charset="0"/>
                <a:cs typeface="Times New Roman" panose="02020603050405020304" pitchFamily="18" charset="0"/>
              </a:rPr>
              <a:t>:</a:t>
            </a:r>
            <a:r>
              <a:rPr lang="en-US" sz="1200" b="0" i="1" kern="100" dirty="0">
                <a:effectLst/>
                <a:latin typeface="Arial" panose="020B0604020202020204" pitchFamily="34" charset="0"/>
                <a:ea typeface="Aptos" panose="020B0004020202020204" pitchFamily="34" charset="0"/>
                <a:cs typeface="Times New Roman" panose="02020603050405020304" pitchFamily="18" charset="0"/>
              </a:rPr>
              <a:t> </a:t>
            </a:r>
            <a:r>
              <a:rPr lang="en-US" sz="1200" b="0" i="0" kern="100" dirty="0">
                <a:effectLst/>
                <a:latin typeface="Arial" panose="020B0604020202020204" pitchFamily="34" charset="0"/>
                <a:ea typeface="Aptos" panose="020B0004020202020204" pitchFamily="34" charset="0"/>
                <a:cs typeface="Times New Roman" panose="02020603050405020304" pitchFamily="18" charset="0"/>
              </a:rPr>
              <a:t>HEV = Hepatitis E virus.</a:t>
            </a:r>
          </a:p>
          <a:p>
            <a:pPr>
              <a:lnSpc>
                <a:spcPct val="115000"/>
              </a:lnSpc>
              <a:spcAft>
                <a:spcPts val="800"/>
              </a:spcAft>
              <a:buNone/>
            </a:pPr>
            <a:endParaRPr lang="en-US" sz="1200" b="1" kern="100" dirty="0">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b="1" kern="100" dirty="0">
                <a:effectLst/>
                <a:latin typeface="Arial" panose="020B0604020202020204" pitchFamily="34" charset="0"/>
                <a:ea typeface="Aptos" panose="020B0004020202020204" pitchFamily="34" charset="0"/>
                <a:cs typeface="Times New Roman" panose="02020603050405020304" pitchFamily="18" charset="0"/>
              </a:rPr>
              <a:t>FRI-245-YI </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200" b="1" dirty="0">
                <a:solidFill>
                  <a:srgbClr val="000000"/>
                </a:solidFill>
                <a:effectLst/>
                <a:latin typeface="Arial" panose="020B0604020202020204" pitchFamily="34" charset="0"/>
                <a:ea typeface="Aptos" panose="020B0004020202020204" pitchFamily="34" charset="0"/>
              </a:rPr>
              <a:t>Hepatitis E virus entry requires the cholesterol transporter Niemann–Pick C1 </a:t>
            </a:r>
            <a:endParaRPr lang="en-US" sz="1200" dirty="0">
              <a:solidFill>
                <a:srgbClr val="000000"/>
              </a:solidFill>
              <a:effectLst/>
              <a:latin typeface="Arial" panose="020B0604020202020204" pitchFamily="34" charset="0"/>
              <a:ea typeface="Aptos" panose="020B0004020202020204" pitchFamily="34" charset="0"/>
            </a:endParaRPr>
          </a:p>
          <a:p>
            <a:pPr>
              <a:buNone/>
            </a:pPr>
            <a:r>
              <a:rPr lang="en-US" sz="1200" dirty="0">
                <a:solidFill>
                  <a:srgbClr val="000000"/>
                </a:solidFill>
                <a:effectLst/>
                <a:latin typeface="Arial" panose="020B0604020202020204" pitchFamily="34" charset="0"/>
                <a:ea typeface="Aptos" panose="020B0004020202020204" pitchFamily="34" charset="0"/>
              </a:rPr>
              <a:t>Emely Richter1, Mara Klöhn1, </a:t>
            </a:r>
            <a:r>
              <a:rPr lang="en-US" sz="1200" dirty="0" err="1">
                <a:solidFill>
                  <a:srgbClr val="000000"/>
                </a:solidFill>
                <a:effectLst/>
                <a:latin typeface="Arial" panose="020B0604020202020204" pitchFamily="34" charset="0"/>
                <a:ea typeface="Aptos" panose="020B0004020202020204" pitchFamily="34" charset="0"/>
              </a:rPr>
              <a:t>VIktoria</a:t>
            </a:r>
            <a:r>
              <a:rPr lang="en-US" sz="1200" dirty="0">
                <a:solidFill>
                  <a:srgbClr val="000000"/>
                </a:solidFill>
                <a:effectLst/>
                <a:latin typeface="Arial" panose="020B0604020202020204" pitchFamily="34" charset="0"/>
                <a:ea typeface="Aptos" panose="020B0004020202020204" pitchFamily="34" charset="0"/>
              </a:rPr>
              <a:t> Kowalzick1, André Gömer1, Rebecca Fu2 3, Alexander Falkenhagen4, Viet Loan Dao Thi2 3, Reimar Johne4, Yannick Brüggemann1, Eike Steinmann1 5 </a:t>
            </a:r>
          </a:p>
          <a:p>
            <a:pPr>
              <a:buNone/>
            </a:pPr>
            <a:r>
              <a:rPr lang="en-US" sz="1200" i="1" dirty="0">
                <a:solidFill>
                  <a:srgbClr val="000000"/>
                </a:solidFill>
                <a:effectLst/>
                <a:latin typeface="Arial" panose="020B0604020202020204" pitchFamily="34" charset="0"/>
                <a:ea typeface="Aptos" panose="020B0004020202020204" pitchFamily="34" charset="0"/>
              </a:rPr>
              <a:t>1Department of Molecular and Medical Virology, Ruhr University Bochum, Bochum, Germany</a:t>
            </a:r>
            <a:r>
              <a:rPr lang="en-US" sz="1200" dirty="0">
                <a:solidFill>
                  <a:srgbClr val="000000"/>
                </a:solidFill>
                <a:effectLst/>
                <a:latin typeface="Arial" panose="020B0604020202020204" pitchFamily="34" charset="0"/>
                <a:ea typeface="Aptos" panose="020B0004020202020204" pitchFamily="34" charset="0"/>
              </a:rPr>
              <a:t>, </a:t>
            </a:r>
            <a:r>
              <a:rPr lang="en-US" sz="1200" i="1" dirty="0">
                <a:solidFill>
                  <a:srgbClr val="000000"/>
                </a:solidFill>
                <a:effectLst/>
                <a:latin typeface="Arial" panose="020B0604020202020204" pitchFamily="34" charset="0"/>
                <a:ea typeface="Aptos" panose="020B0004020202020204" pitchFamily="34" charset="0"/>
              </a:rPr>
              <a:t>2Schaller Research Group, Department of Infectious Diseases and Virology, Heidelberg University Hospital, Heidelberg, Germany</a:t>
            </a:r>
            <a:r>
              <a:rPr lang="en-US" sz="1200" dirty="0">
                <a:solidFill>
                  <a:srgbClr val="000000"/>
                </a:solidFill>
                <a:effectLst/>
                <a:latin typeface="Arial" panose="020B0604020202020204" pitchFamily="34" charset="0"/>
                <a:ea typeface="Aptos" panose="020B0004020202020204" pitchFamily="34" charset="0"/>
              </a:rPr>
              <a:t>, </a:t>
            </a:r>
            <a:r>
              <a:rPr lang="en-US" sz="1200" i="1" dirty="0">
                <a:solidFill>
                  <a:srgbClr val="000000"/>
                </a:solidFill>
                <a:effectLst/>
                <a:latin typeface="Arial" panose="020B0604020202020204" pitchFamily="34" charset="0"/>
                <a:ea typeface="Aptos" panose="020B0004020202020204" pitchFamily="34" charset="0"/>
              </a:rPr>
              <a:t>3Heidelberg Biosciences International Graduate School, Heidelberg University, Heidelberg, Germany</a:t>
            </a:r>
            <a:r>
              <a:rPr lang="en-US" sz="1200" dirty="0">
                <a:solidFill>
                  <a:srgbClr val="000000"/>
                </a:solidFill>
                <a:effectLst/>
                <a:latin typeface="Arial" panose="020B0604020202020204" pitchFamily="34" charset="0"/>
                <a:ea typeface="Aptos" panose="020B0004020202020204" pitchFamily="34" charset="0"/>
              </a:rPr>
              <a:t>, </a:t>
            </a:r>
            <a:r>
              <a:rPr lang="en-US" sz="1200" i="1" dirty="0">
                <a:solidFill>
                  <a:srgbClr val="000000"/>
                </a:solidFill>
                <a:effectLst/>
                <a:latin typeface="Arial" panose="020B0604020202020204" pitchFamily="34" charset="0"/>
                <a:ea typeface="Aptos" panose="020B0004020202020204" pitchFamily="34" charset="0"/>
              </a:rPr>
              <a:t>4Department Biological Safety, German Federal Institute for Risk Assessment, Berlin, Germany</a:t>
            </a:r>
            <a:r>
              <a:rPr lang="en-US" sz="1200" dirty="0">
                <a:solidFill>
                  <a:srgbClr val="000000"/>
                </a:solidFill>
                <a:effectLst/>
                <a:latin typeface="Arial" panose="020B0604020202020204" pitchFamily="34" charset="0"/>
                <a:ea typeface="Aptos" panose="020B0004020202020204" pitchFamily="34" charset="0"/>
              </a:rPr>
              <a:t>, </a:t>
            </a:r>
            <a:r>
              <a:rPr lang="en-US" sz="1200" i="1" dirty="0">
                <a:solidFill>
                  <a:srgbClr val="000000"/>
                </a:solidFill>
                <a:effectLst/>
                <a:latin typeface="Arial" panose="020B0604020202020204" pitchFamily="34" charset="0"/>
                <a:ea typeface="Aptos" panose="020B0004020202020204" pitchFamily="34" charset="0"/>
              </a:rPr>
              <a:t>5German Centre for Infection Research (DZIF), External Partner Site, Bochum, Germany </a:t>
            </a:r>
            <a:endParaRPr lang="en-US" sz="1200" dirty="0">
              <a:solidFill>
                <a:srgbClr val="000000"/>
              </a:solidFill>
              <a:effectLst/>
              <a:latin typeface="Arial" panose="020B0604020202020204" pitchFamily="34" charset="0"/>
              <a:ea typeface="Aptos" panose="020B0004020202020204" pitchFamily="34" charset="0"/>
            </a:endParaRPr>
          </a:p>
          <a:p>
            <a:pPr>
              <a:buNone/>
            </a:pPr>
            <a:r>
              <a:rPr lang="en-US" sz="1200" dirty="0">
                <a:solidFill>
                  <a:srgbClr val="000000"/>
                </a:solidFill>
                <a:effectLst/>
                <a:latin typeface="Arial" panose="020B0604020202020204" pitchFamily="34" charset="0"/>
                <a:ea typeface="Aptos" panose="020B0004020202020204" pitchFamily="34" charset="0"/>
              </a:rPr>
              <a:t>Email: </a:t>
            </a:r>
            <a:r>
              <a:rPr lang="en-US" sz="1200" u="sng" dirty="0">
                <a:solidFill>
                  <a:srgbClr val="000000"/>
                </a:solidFill>
                <a:effectLst/>
                <a:latin typeface="Arial" panose="020B0604020202020204" pitchFamily="34" charset="0"/>
                <a:ea typeface="Aptos" panose="020B0004020202020204" pitchFamily="34" charset="0"/>
                <a:hlinkClick r:id="rId3"/>
              </a:rPr>
              <a:t>emely.richter@rub.de</a:t>
            </a:r>
            <a:r>
              <a:rPr lang="en-US" sz="1200" dirty="0">
                <a:solidFill>
                  <a:srgbClr val="000000"/>
                </a:solidFill>
                <a:effectLst/>
                <a:latin typeface="Arial" panose="020B0604020202020204" pitchFamily="34" charset="0"/>
                <a:ea typeface="Aptos" panose="020B0004020202020204" pitchFamily="34" charset="0"/>
              </a:rPr>
              <a:t> </a:t>
            </a:r>
          </a:p>
          <a:p>
            <a:pPr>
              <a:buNone/>
            </a:pPr>
            <a:r>
              <a:rPr lang="en-US" sz="1200" dirty="0">
                <a:solidFill>
                  <a:srgbClr val="000000"/>
                </a:solidFill>
                <a:effectLst/>
                <a:latin typeface="Arial" panose="020B0604020202020204" pitchFamily="34" charset="0"/>
                <a:ea typeface="Aptos" panose="020B0004020202020204" pitchFamily="34" charset="0"/>
              </a:rPr>
              <a:t> </a:t>
            </a:r>
          </a:p>
          <a:p>
            <a:pPr>
              <a:buNone/>
            </a:pPr>
            <a:r>
              <a:rPr lang="en-US" sz="1200" b="1" dirty="0">
                <a:solidFill>
                  <a:srgbClr val="000000"/>
                </a:solidFill>
                <a:effectLst/>
                <a:latin typeface="Arial" panose="020B0604020202020204" pitchFamily="34" charset="0"/>
                <a:ea typeface="Aptos" panose="020B0004020202020204" pitchFamily="34" charset="0"/>
              </a:rPr>
              <a:t>Background and Aims: </a:t>
            </a:r>
            <a:endParaRPr lang="en-US" sz="1200" dirty="0">
              <a:solidFill>
                <a:srgbClr val="000000"/>
              </a:solidFill>
              <a:effectLst/>
              <a:latin typeface="Arial" panose="020B0604020202020204" pitchFamily="34" charset="0"/>
              <a:ea typeface="Aptos" panose="020B0004020202020204" pitchFamily="34" charset="0"/>
            </a:endParaRPr>
          </a:p>
          <a:p>
            <a:pPr>
              <a:buNone/>
            </a:pPr>
            <a:r>
              <a:rPr lang="en-US" sz="1200" dirty="0">
                <a:solidFill>
                  <a:srgbClr val="000000"/>
                </a:solidFill>
                <a:effectLst/>
                <a:latin typeface="Arial" panose="020B0604020202020204" pitchFamily="34" charset="0"/>
                <a:ea typeface="Aptos" panose="020B0004020202020204" pitchFamily="34" charset="0"/>
              </a:rPr>
              <a:t>The hepatitis E virus (HEV) presents a significant global health concern with an estimated 20 million infections occurring annually, while no specific antiviral treatments are available. Our current understanding of the viral life cycle is limited, but it is essential for the development of novel antiviral strategies. </a:t>
            </a:r>
          </a:p>
          <a:p>
            <a:pPr>
              <a:buNone/>
            </a:pPr>
            <a:r>
              <a:rPr lang="en-US" sz="1200" dirty="0">
                <a:solidFill>
                  <a:srgbClr val="000000"/>
                </a:solidFill>
                <a:effectLst/>
                <a:latin typeface="Arial" panose="020B0604020202020204" pitchFamily="34" charset="0"/>
                <a:ea typeface="Aptos" panose="020B0004020202020204" pitchFamily="34" charset="0"/>
              </a:rPr>
              <a:t>The lysosomal cholesterol transporter NPC1 has been shown to prevent the entry of different viruses, including Ebola virus and SARS-CoV-2. However, the role of the cholesterol transporter Niemann-Pick-C1 (NPC1) during HEV infections remains unclear. Here, we investigated the role of NPC1 during the HEV infectious cycle and evaluated the antiviral potential of the clinically approved NPC1 inhibitor Itraconazole. </a:t>
            </a:r>
          </a:p>
          <a:p>
            <a:pPr>
              <a:buNone/>
            </a:pPr>
            <a:r>
              <a:rPr lang="en-US" sz="1200" dirty="0">
                <a:solidFill>
                  <a:srgbClr val="000000"/>
                </a:solidFill>
                <a:effectLst/>
                <a:latin typeface="Arial" panose="020B0604020202020204" pitchFamily="34" charset="0"/>
                <a:ea typeface="Aptos" panose="020B0004020202020204" pitchFamily="34" charset="0"/>
              </a:rPr>
              <a:t> </a:t>
            </a:r>
          </a:p>
          <a:p>
            <a:pPr>
              <a:buNone/>
            </a:pPr>
            <a:r>
              <a:rPr lang="en-US" sz="1200" b="1" dirty="0">
                <a:solidFill>
                  <a:srgbClr val="000000"/>
                </a:solidFill>
                <a:effectLst/>
                <a:latin typeface="Arial" panose="020B0604020202020204" pitchFamily="34" charset="0"/>
                <a:ea typeface="Aptos" panose="020B0004020202020204" pitchFamily="34" charset="0"/>
              </a:rPr>
              <a:t>Methods: </a:t>
            </a:r>
            <a:endParaRPr lang="en-US" sz="1200" dirty="0">
              <a:solidFill>
                <a:srgbClr val="000000"/>
              </a:solidFill>
              <a:effectLst/>
              <a:latin typeface="Arial" panose="020B0604020202020204" pitchFamily="34" charset="0"/>
              <a:ea typeface="Aptos" panose="020B0004020202020204" pitchFamily="34" charset="0"/>
            </a:endParaRPr>
          </a:p>
          <a:p>
            <a:pPr>
              <a:buNone/>
            </a:pPr>
            <a:r>
              <a:rPr lang="en-US" sz="1200" dirty="0">
                <a:solidFill>
                  <a:srgbClr val="000000"/>
                </a:solidFill>
                <a:effectLst/>
                <a:latin typeface="Arial" panose="020B0604020202020204" pitchFamily="34" charset="0"/>
                <a:ea typeface="Aptos" panose="020B0004020202020204" pitchFamily="34" charset="0"/>
              </a:rPr>
              <a:t>Using a robust HEV cell culture model, we investigated the dose-dependent effect of the two NPC1 inhibitors, Itraconazole and U18666 on the infection with (non-)enveloped HEV. In addition, we performed time-of-addition as well as </a:t>
            </a:r>
            <a:r>
              <a:rPr lang="en-US" sz="1200" dirty="0" err="1">
                <a:solidFill>
                  <a:srgbClr val="000000"/>
                </a:solidFill>
                <a:effectLst/>
                <a:latin typeface="Arial" panose="020B0604020202020204" pitchFamily="34" charset="0"/>
                <a:ea typeface="Aptos" panose="020B0004020202020204" pitchFamily="34" charset="0"/>
              </a:rPr>
              <a:t>subgenomic</a:t>
            </a:r>
            <a:r>
              <a:rPr lang="en-US" sz="1200" dirty="0">
                <a:solidFill>
                  <a:srgbClr val="000000"/>
                </a:solidFill>
                <a:effectLst/>
                <a:latin typeface="Arial" panose="020B0604020202020204" pitchFamily="34" charset="0"/>
                <a:ea typeface="Aptos" panose="020B0004020202020204" pitchFamily="34" charset="0"/>
              </a:rPr>
              <a:t> replicon assays to gain insights into the mode of action of the NPC1 inhibition. We further performed quantitative RNA fluorescence in situ hybridization (RNA-FISH) to localize HEV virions during NPC1 perturbation. The requirement of NPC1 during the HEV life cycle was further validated via siRNA-mediated knockdown and CRISPR/Cas9-mediated knockout. In addition, we evaluated the antiviral effect of the NPC1 inhibitors in primary human hepatocytes (PHH). </a:t>
            </a:r>
          </a:p>
          <a:p>
            <a:pPr>
              <a:buNone/>
            </a:pPr>
            <a:r>
              <a:rPr lang="en-US" sz="1200" dirty="0">
                <a:solidFill>
                  <a:srgbClr val="000000"/>
                </a:solidFill>
                <a:effectLst/>
                <a:latin typeface="Arial" panose="020B0604020202020204" pitchFamily="34" charset="0"/>
                <a:ea typeface="Aptos" panose="020B0004020202020204" pitchFamily="34" charset="0"/>
              </a:rPr>
              <a:t> </a:t>
            </a:r>
          </a:p>
          <a:p>
            <a:pPr>
              <a:buNone/>
            </a:pPr>
            <a:r>
              <a:rPr lang="en-US" sz="1200" b="1" dirty="0">
                <a:solidFill>
                  <a:srgbClr val="000000"/>
                </a:solidFill>
                <a:effectLst/>
                <a:latin typeface="Arial" panose="020B0604020202020204" pitchFamily="34" charset="0"/>
                <a:ea typeface="Aptos" panose="020B0004020202020204" pitchFamily="34" charset="0"/>
              </a:rPr>
              <a:t>Results: </a:t>
            </a:r>
            <a:endParaRPr lang="en-US" sz="1200" dirty="0">
              <a:solidFill>
                <a:srgbClr val="000000"/>
              </a:solidFill>
              <a:effectLst/>
              <a:latin typeface="Arial" panose="020B0604020202020204" pitchFamily="34" charset="0"/>
              <a:ea typeface="Aptos" panose="020B0004020202020204" pitchFamily="34" charset="0"/>
            </a:endParaRPr>
          </a:p>
          <a:p>
            <a:pPr>
              <a:buNone/>
            </a:pPr>
            <a:r>
              <a:rPr lang="en-US" sz="1200" dirty="0">
                <a:solidFill>
                  <a:srgbClr val="000000"/>
                </a:solidFill>
                <a:effectLst/>
                <a:latin typeface="Arial" panose="020B0604020202020204" pitchFamily="34" charset="0"/>
                <a:ea typeface="Aptos" panose="020B0004020202020204" pitchFamily="34" charset="0"/>
              </a:rPr>
              <a:t>Both NPC1 inhibitors, Itraconazole and U18666A, lowered HEV infectivity at nanomolar efficacy in hepatoma cells. Consistent with this, siRNA-mediated knockdown of NPC1 and CRISPR/Cas9-mediated knockout lowered the susceptibility to infection with (non-)enveloped HEV. Time-of-addition experiments showed that the NPC1 inhibitors exert their antiviral effect during virus entry, without affecting viral replication, as observed by replicon assay. In agreement with this, we observed cholesterol accumulation and enlargement of lysosomal compartments upon NPC1 perturbation and a blockage of RNA trafficking and productive infection. In PHH, Itraconazole exhibited a potent effect in reducing the HEV infectivity. </a:t>
            </a:r>
          </a:p>
          <a:p>
            <a:pPr>
              <a:buNone/>
            </a:pPr>
            <a:r>
              <a:rPr lang="en-US" sz="1200" b="1" dirty="0">
                <a:solidFill>
                  <a:srgbClr val="000000"/>
                </a:solidFill>
                <a:effectLst/>
                <a:latin typeface="Arial" panose="020B0604020202020204" pitchFamily="34" charset="0"/>
                <a:ea typeface="Aptos" panose="020B0004020202020204" pitchFamily="34" charset="0"/>
              </a:rPr>
              <a:t>Conclusion: </a:t>
            </a:r>
            <a:endParaRPr lang="en-US" sz="1200" dirty="0">
              <a:solidFill>
                <a:srgbClr val="000000"/>
              </a:solidFill>
              <a:effectLst/>
              <a:latin typeface="Arial" panose="020B0604020202020204" pitchFamily="34" charset="0"/>
              <a:ea typeface="Aptos" panose="020B0004020202020204" pitchFamily="34" charset="0"/>
            </a:endParaRPr>
          </a:p>
          <a:p>
            <a:pPr>
              <a:buNone/>
            </a:pPr>
            <a:r>
              <a:rPr lang="en-US" sz="1200" dirty="0">
                <a:solidFill>
                  <a:srgbClr val="000000"/>
                </a:solidFill>
                <a:effectLst/>
                <a:latin typeface="Arial" panose="020B0604020202020204" pitchFamily="34" charset="0"/>
                <a:ea typeface="Times New Roman" panose="02020603050405020304" pitchFamily="18" charset="0"/>
              </a:rPr>
              <a:t>Overall, our data suggests that NPC1 plays a crucial role during the viral entry of HEV. Considering that the NPC1 inhibitor Itraconazole is clinically used in immunocompromised patients (unrelated to viral conditions), the pharmacological targeting of NPC1 might guide novel antiviral strategies against HEV infections in the future.</a:t>
            </a:r>
          </a:p>
          <a:p>
            <a:pPr>
              <a:buNone/>
            </a:pPr>
            <a:br>
              <a:rPr lang="en-US" sz="1200" dirty="0">
                <a:effectLst/>
                <a:latin typeface="Arial" panose="020B0604020202020204" pitchFamily="34" charset="0"/>
                <a:ea typeface="Aptos" panose="020B0004020202020204" pitchFamily="34" charset="0"/>
              </a:rPr>
            </a:br>
            <a:endParaRPr lang="en-US" dirty="0"/>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12</a:t>
            </a:fld>
            <a:endParaRPr lang="en-US"/>
          </a:p>
        </p:txBody>
      </p:sp>
    </p:spTree>
    <p:extLst>
      <p:ext uri="{BB962C8B-B14F-4D97-AF65-F5344CB8AC3E}">
        <p14:creationId xmlns:p14="http://schemas.microsoft.com/office/powerpoint/2010/main" val="2989134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A yellow background with white text and flowers&#10;&#10;AI-generated content may be incorrect.">
            <a:extLst>
              <a:ext uri="{FF2B5EF4-FFF2-40B4-BE49-F238E27FC236}">
                <a16:creationId xmlns:a16="http://schemas.microsoft.com/office/drawing/2014/main" id="{13936680-4BDF-A121-3E13-3237FE5134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071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1800" b="0" i="0">
                <a:solidFill>
                  <a:schemeClr val="bg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0" i="0">
                <a:solidFill>
                  <a:srgbClr val="004A86"/>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6953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00" b="0" i="0">
                <a:solidFill>
                  <a:srgbClr val="004A86"/>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07354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4691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76358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5858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6" name="Picture 5" descr="A yellow and white border with flowers&#10;&#10;AI-generated content may be incorrect.">
            <a:extLst>
              <a:ext uri="{FF2B5EF4-FFF2-40B4-BE49-F238E27FC236}">
                <a16:creationId xmlns:a16="http://schemas.microsoft.com/office/drawing/2014/main" id="{2F657CA2-E640-7D04-140E-C08F3F597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37BABE-C495-855B-AFFA-817EE2BE2570}"/>
              </a:ext>
            </a:extLst>
          </p:cNvPr>
          <p:cNvSpPr>
            <a:spLocks noGrp="1"/>
          </p:cNvSpPr>
          <p:nvPr>
            <p:ph type="ctrTitle" hasCustomPrompt="1"/>
          </p:nvPr>
        </p:nvSpPr>
        <p:spPr>
          <a:xfrm>
            <a:off x="7339106" y="2498272"/>
            <a:ext cx="4643718" cy="1517877"/>
          </a:xfrm>
        </p:spPr>
        <p:txBody>
          <a:bodyPr anchor="b"/>
          <a:lstStyle>
            <a:lvl1pPr algn="r">
              <a:defRPr sz="5400">
                <a:solidFill>
                  <a:srgbClr val="FFBE3D"/>
                </a:solidFill>
                <a:latin typeface="Arial" panose="020B0604020202020204" pitchFamily="34" charset="0"/>
                <a:cs typeface="Arial" panose="020B0604020202020204" pitchFamily="34" charset="0"/>
              </a:defRPr>
            </a:lvl1pPr>
          </a:lstStyle>
          <a:p>
            <a:r>
              <a:rPr lang="en-US" dirty="0"/>
              <a:t>Title</a:t>
            </a:r>
            <a:br>
              <a:rPr lang="en-US" dirty="0"/>
            </a:br>
            <a:endParaRPr lang="en-US" dirty="0"/>
          </a:p>
        </p:txBody>
      </p:sp>
      <p:sp>
        <p:nvSpPr>
          <p:cNvPr id="3" name="Subtitle 2">
            <a:extLst>
              <a:ext uri="{FF2B5EF4-FFF2-40B4-BE49-F238E27FC236}">
                <a16:creationId xmlns:a16="http://schemas.microsoft.com/office/drawing/2014/main" id="{F3A43D77-79CF-B8FC-4A14-0DCDC783EB8B}"/>
              </a:ext>
            </a:extLst>
          </p:cNvPr>
          <p:cNvSpPr>
            <a:spLocks noGrp="1"/>
          </p:cNvSpPr>
          <p:nvPr>
            <p:ph type="subTitle" idx="1" hasCustomPrompt="1"/>
          </p:nvPr>
        </p:nvSpPr>
        <p:spPr>
          <a:xfrm>
            <a:off x="7339106" y="4359728"/>
            <a:ext cx="4643718" cy="783771"/>
          </a:xfrm>
        </p:spPr>
        <p:txBody>
          <a:bodyPr/>
          <a:lstStyle>
            <a:lvl1pPr marL="0" indent="0" algn="r">
              <a:buNone/>
              <a:defRPr sz="3200">
                <a:solidFill>
                  <a:srgbClr val="FFBE3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64022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A blue and white screen&#10;&#10;AI-generated content may be incorrect.">
            <a:extLst>
              <a:ext uri="{FF2B5EF4-FFF2-40B4-BE49-F238E27FC236}">
                <a16:creationId xmlns:a16="http://schemas.microsoft.com/office/drawing/2014/main" id="{74B867D5-8EDC-5F98-AF77-2AA3CA815A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74323-051A-E54C-1353-B1D00220079D}"/>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200" y="950259"/>
            <a:ext cx="10515600" cy="5226703"/>
          </a:xfrm>
        </p:spPr>
        <p:txBody>
          <a:bodyPr/>
          <a:lstStyle>
            <a:lvl1pPr>
              <a:defRPr>
                <a:solidFill>
                  <a:srgbClr val="004B87"/>
                </a:solidFill>
                <a:latin typeface="Arial" panose="020B0604020202020204" pitchFamily="34" charset="0"/>
                <a:cs typeface="Arial" panose="020B0604020202020204" pitchFamily="34" charset="0"/>
              </a:defRPr>
            </a:lvl1pPr>
          </a:lstStyle>
          <a:p>
            <a:pPr lvl="0"/>
            <a:r>
              <a:rPr lang="en-US" dirty="0"/>
              <a:t>Content</a:t>
            </a:r>
          </a:p>
        </p:txBody>
      </p:sp>
    </p:spTree>
    <p:extLst>
      <p:ext uri="{BB962C8B-B14F-4D97-AF65-F5344CB8AC3E}">
        <p14:creationId xmlns:p14="http://schemas.microsoft.com/office/powerpoint/2010/main" val="166046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pic>
        <p:nvPicPr>
          <p:cNvPr id="4" name="Picture 3" descr="A blue and white screen&#10;&#10;AI-generated content may be incorrect.">
            <a:extLst>
              <a:ext uri="{FF2B5EF4-FFF2-40B4-BE49-F238E27FC236}">
                <a16:creationId xmlns:a16="http://schemas.microsoft.com/office/drawing/2014/main" id="{8EC89EDC-02B2-8940-470B-4DD504B15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199" y="998071"/>
            <a:ext cx="5177589" cy="5178891"/>
          </a:xfrm>
        </p:spPr>
        <p:txBody>
          <a:bodyPr/>
          <a:lstStyle>
            <a:lvl1pPr>
              <a:defRPr>
                <a:solidFill>
                  <a:srgbClr val="004B87"/>
                </a:solidFill>
                <a:latin typeface="Arial" panose="020B0604020202020204" pitchFamily="34" charset="0"/>
                <a:cs typeface="Arial" panose="020B0604020202020204" pitchFamily="34" charset="0"/>
              </a:defRPr>
            </a:lvl1pPr>
          </a:lstStyle>
          <a:p>
            <a:pPr lvl="0"/>
            <a:r>
              <a:rPr lang="en-US" dirty="0"/>
              <a:t>Content</a:t>
            </a:r>
          </a:p>
        </p:txBody>
      </p:sp>
      <p:sp>
        <p:nvSpPr>
          <p:cNvPr id="5" name="Content Placeholder 2">
            <a:extLst>
              <a:ext uri="{FF2B5EF4-FFF2-40B4-BE49-F238E27FC236}">
                <a16:creationId xmlns:a16="http://schemas.microsoft.com/office/drawing/2014/main" id="{66DE287F-FD69-EB37-9406-FFD839FB3CB1}"/>
              </a:ext>
            </a:extLst>
          </p:cNvPr>
          <p:cNvSpPr>
            <a:spLocks noGrp="1"/>
          </p:cNvSpPr>
          <p:nvPr>
            <p:ph idx="10" hasCustomPrompt="1"/>
          </p:nvPr>
        </p:nvSpPr>
        <p:spPr>
          <a:xfrm>
            <a:off x="6176214" y="998071"/>
            <a:ext cx="5177589" cy="5178891"/>
          </a:xfrm>
        </p:spPr>
        <p:txBody>
          <a:bodyPr/>
          <a:lstStyle>
            <a:lvl1pPr>
              <a:defRPr>
                <a:solidFill>
                  <a:srgbClr val="004B87"/>
                </a:solidFill>
                <a:latin typeface="Arial" panose="020B0604020202020204" pitchFamily="34" charset="0"/>
                <a:cs typeface="Arial" panose="020B0604020202020204" pitchFamily="34" charset="0"/>
              </a:defRPr>
            </a:lvl1pPr>
          </a:lstStyle>
          <a:p>
            <a:pPr lvl="0"/>
            <a:r>
              <a:rPr lang="en-US" dirty="0"/>
              <a:t>Content</a:t>
            </a:r>
          </a:p>
        </p:txBody>
      </p:sp>
      <p:sp>
        <p:nvSpPr>
          <p:cNvPr id="6" name="Title 1">
            <a:extLst>
              <a:ext uri="{FF2B5EF4-FFF2-40B4-BE49-F238E27FC236}">
                <a16:creationId xmlns:a16="http://schemas.microsoft.com/office/drawing/2014/main" id="{F17C41FE-4C8A-AD47-3829-D8857DBFCD56}"/>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220508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8236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516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97179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9896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7001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8F829-637E-DBDE-1FB7-CBDDBAC5F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AB771C-3F30-543E-74E5-8DB2AC96C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C8742-38EE-516B-8C7C-3FFEBB8C7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C94ABE-8428-494D-935C-2BBF84E6E166}" type="datetimeFigureOut">
              <a:rPr lang="en-US" smtClean="0"/>
              <a:t>5/12/2025</a:t>
            </a:fld>
            <a:endParaRPr lang="en-US"/>
          </a:p>
        </p:txBody>
      </p:sp>
      <p:sp>
        <p:nvSpPr>
          <p:cNvPr id="5" name="Footer Placeholder 4">
            <a:extLst>
              <a:ext uri="{FF2B5EF4-FFF2-40B4-BE49-F238E27FC236}">
                <a16:creationId xmlns:a16="http://schemas.microsoft.com/office/drawing/2014/main" id="{5E3AEE43-711F-AA56-EF0C-533598390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1EA8EA-837F-4DC6-27A3-3A518DD5C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3895D-F3A9-457C-B9FC-B3115E256DDB}" type="slidenum">
              <a:rPr lang="en-US" smtClean="0"/>
              <a:t>‹#›</a:t>
            </a:fld>
            <a:endParaRPr lang="en-US"/>
          </a:p>
        </p:txBody>
      </p:sp>
    </p:spTree>
    <p:extLst>
      <p:ext uri="{BB962C8B-B14F-4D97-AF65-F5344CB8AC3E}">
        <p14:creationId xmlns:p14="http://schemas.microsoft.com/office/powerpoint/2010/main" val="3053995954"/>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7999"/>
          </a:xfrm>
          <a:prstGeom prst="rect">
            <a:avLst/>
          </a:prstGeom>
        </p:spPr>
      </p:pic>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467159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7999"/>
          </a:xfrm>
          <a:prstGeom prst="rect">
            <a:avLst/>
          </a:prstGeom>
        </p:spPr>
      </p:pic>
      <p:sp>
        <p:nvSpPr>
          <p:cNvPr id="2" name="Holder 2"/>
          <p:cNvSpPr>
            <a:spLocks noGrp="1"/>
          </p:cNvSpPr>
          <p:nvPr>
            <p:ph type="title"/>
          </p:nvPr>
        </p:nvSpPr>
        <p:spPr>
          <a:xfrm>
            <a:off x="1062939" y="1981"/>
            <a:ext cx="9905365" cy="547370"/>
          </a:xfrm>
          <a:prstGeom prst="rect">
            <a:avLst/>
          </a:prstGeom>
        </p:spPr>
        <p:txBody>
          <a:bodyPr wrap="square" lIns="0" tIns="0" rIns="0" bIns="0">
            <a:spAutoFit/>
          </a:bodyPr>
          <a:lstStyle>
            <a:lvl1pPr>
              <a:defRPr sz="1800" b="0" i="0">
                <a:solidFill>
                  <a:schemeClr val="bg1"/>
                </a:solidFill>
                <a:latin typeface="Arial"/>
                <a:cs typeface="Arial"/>
              </a:defRPr>
            </a:lvl1pPr>
          </a:lstStyle>
          <a:p>
            <a:endParaRPr/>
          </a:p>
        </p:txBody>
      </p:sp>
      <p:sp>
        <p:nvSpPr>
          <p:cNvPr id="3" name="Holder 3"/>
          <p:cNvSpPr>
            <a:spLocks noGrp="1"/>
          </p:cNvSpPr>
          <p:nvPr>
            <p:ph type="body" idx="1"/>
          </p:nvPr>
        </p:nvSpPr>
        <p:spPr>
          <a:xfrm>
            <a:off x="594461" y="1379600"/>
            <a:ext cx="10913745" cy="1873885"/>
          </a:xfrm>
          <a:prstGeom prst="rect">
            <a:avLst/>
          </a:prstGeom>
        </p:spPr>
        <p:txBody>
          <a:bodyPr wrap="square" lIns="0" tIns="0" rIns="0" bIns="0">
            <a:spAutoFit/>
          </a:bodyPr>
          <a:lstStyle>
            <a:lvl1pPr>
              <a:defRPr sz="1600" b="0" i="0">
                <a:solidFill>
                  <a:srgbClr val="004A86"/>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737639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slide" Target="slide3.xml"/><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5.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34.jpg"/><Relationship Id="rId5" Type="http://schemas.openxmlformats.org/officeDocument/2006/relationships/image" Target="../media/image23.png"/><Relationship Id="rId15" Type="http://schemas.openxmlformats.org/officeDocument/2006/relationships/image" Target="../media/image6.svg"/><Relationship Id="rId10" Type="http://schemas.openxmlformats.org/officeDocument/2006/relationships/image" Target="../media/image33.png"/><Relationship Id="rId4" Type="http://schemas.openxmlformats.org/officeDocument/2006/relationships/image" Target="../media/image29.svg"/><Relationship Id="rId9" Type="http://schemas.openxmlformats.org/officeDocument/2006/relationships/image" Target="../media/image32.png"/><Relationship Id="rId1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6.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8.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40.png"/><Relationship Id="rId4" Type="http://schemas.openxmlformats.org/officeDocument/2006/relationships/image" Target="../media/image39.sv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6.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7.svg"/><Relationship Id="rId11" Type="http://schemas.openxmlformats.org/officeDocument/2006/relationships/image" Target="../media/image5.png"/><Relationship Id="rId5" Type="http://schemas.openxmlformats.org/officeDocument/2006/relationships/image" Target="../media/image46.png"/><Relationship Id="rId10" Type="http://schemas.openxmlformats.org/officeDocument/2006/relationships/slide" Target="slide3.xml"/><Relationship Id="rId4" Type="http://schemas.openxmlformats.org/officeDocument/2006/relationships/image" Target="../media/image45.svg"/><Relationship Id="rId9" Type="http://schemas.openxmlformats.org/officeDocument/2006/relationships/image" Target="../media/image50.svg"/></Relationships>
</file>

<file path=ppt/slides/_rels/slide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5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slide" Target="slide3.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54.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slide" Target="slide3.xml"/><Relationship Id="rId5" Type="http://schemas.openxmlformats.org/officeDocument/2006/relationships/image" Target="../media/image55.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slide" Target="slide3.xml"/><Relationship Id="rId3" Type="http://schemas.openxmlformats.org/officeDocument/2006/relationships/image" Target="../media/image38.png"/><Relationship Id="rId7" Type="http://schemas.openxmlformats.org/officeDocument/2006/relationships/image" Target="../media/image59.png"/><Relationship Id="rId12" Type="http://schemas.openxmlformats.org/officeDocument/2006/relationships/image" Target="../media/image63.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8.svg"/><Relationship Id="rId11" Type="http://schemas.openxmlformats.org/officeDocument/2006/relationships/image" Target="../media/image62.png"/><Relationship Id="rId5" Type="http://schemas.openxmlformats.org/officeDocument/2006/relationships/image" Target="../media/image57.png"/><Relationship Id="rId15" Type="http://schemas.openxmlformats.org/officeDocument/2006/relationships/image" Target="../media/image6.svg"/><Relationship Id="rId10" Type="http://schemas.microsoft.com/office/2007/relationships/hdphoto" Target="../media/hdphoto1.wdp"/><Relationship Id="rId4" Type="http://schemas.openxmlformats.org/officeDocument/2006/relationships/image" Target="../media/image39.svg"/><Relationship Id="rId9" Type="http://schemas.openxmlformats.org/officeDocument/2006/relationships/image" Target="../media/image61.png"/><Relationship Id="rId1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sv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hyperlink" Target="https://clinicaltrials.gov/study/NCT04426968?id=%22NCT00048945%22OR%22NCT00221286%22OR%22NCT00226447%22OR%22NCT00442572%22OR%22NCT00661076%22OR%22NCT00962871%22OR%22NCT00962975%22OR%22NCT01095835%22OR%22NCT01143662%22OR%22NCT01172392%22OR%22NCT01220596%22OR%22NCT01237496%22OR%22NCT01519960%22OR%22NCT01524679%22OR%22NCT01589952%22OR%22NCT01706575%22OR%22NCT01760122%22OR%22NCT01769833%22OR%22NCT01892241%22OR%22NCT01997944%22OR%22NCT02112799%22OR%22NCT02364336%22OR%22NCT02401737%22OR%22NCT02565719%22OR%22NCT02646189%22OR%22NCT02726789%22OR%22NCT02888106%22OR%22NCT02908191%22OR%22NCT02992704%22OR%22NCT03109730%22OR%22NCT03125213%22OR%22NCT03272009%22OR%22NCT03575208%22OR%22NCT04225715%22OR%22NCT04365933%22OR%22NCT04412863%22OR%22NCT04426968%22&amp;rank=1" TargetMode="External"/><Relationship Id="rId7" Type="http://schemas.openxmlformats.org/officeDocument/2006/relationships/image" Target="../media/image60.sv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58.svg"/><Relationship Id="rId5" Type="http://schemas.openxmlformats.org/officeDocument/2006/relationships/image" Target="../media/image67.svg"/><Relationship Id="rId10" Type="http://schemas.openxmlformats.org/officeDocument/2006/relationships/image" Target="../media/image57.png"/><Relationship Id="rId4" Type="http://schemas.openxmlformats.org/officeDocument/2006/relationships/image" Target="../media/image66.png"/><Relationship Id="rId9" Type="http://schemas.openxmlformats.org/officeDocument/2006/relationships/image" Target="../media/image69.sv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6.svg"/><Relationship Id="rId3" Type="http://schemas.openxmlformats.org/officeDocument/2006/relationships/image" Target="../media/image70.png"/><Relationship Id="rId7" Type="http://schemas.openxmlformats.org/officeDocument/2006/relationships/image" Target="../media/image72.png"/><Relationship Id="rId12"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60.svg"/><Relationship Id="rId11" Type="http://schemas.openxmlformats.org/officeDocument/2006/relationships/slide" Target="slide3.xml"/><Relationship Id="rId5" Type="http://schemas.openxmlformats.org/officeDocument/2006/relationships/image" Target="../media/image59.png"/><Relationship Id="rId10" Type="http://schemas.openxmlformats.org/officeDocument/2006/relationships/image" Target="../media/image67.svg"/><Relationship Id="rId4" Type="http://schemas.openxmlformats.org/officeDocument/2006/relationships/image" Target="../media/image71.svg"/><Relationship Id="rId9"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6.xml"/><Relationship Id="rId7"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slide" Target="slide13.xml"/><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6.svg"/></Relationships>
</file>

<file path=ppt/slides/_rels/slide30.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6.svg"/><Relationship Id="rId3" Type="http://schemas.openxmlformats.org/officeDocument/2006/relationships/image" Target="../media/image70.png"/><Relationship Id="rId7" Type="http://schemas.openxmlformats.org/officeDocument/2006/relationships/image" Target="../media/image72.png"/><Relationship Id="rId12"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0.svg"/><Relationship Id="rId11" Type="http://schemas.openxmlformats.org/officeDocument/2006/relationships/slide" Target="slide3.xml"/><Relationship Id="rId5" Type="http://schemas.openxmlformats.org/officeDocument/2006/relationships/image" Target="../media/image59.png"/><Relationship Id="rId10" Type="http://schemas.openxmlformats.org/officeDocument/2006/relationships/image" Target="../media/image75.svg"/><Relationship Id="rId4" Type="http://schemas.openxmlformats.org/officeDocument/2006/relationships/image" Target="../media/image71.svg"/><Relationship Id="rId9"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39.sv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79.png"/><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8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6.svg"/><Relationship Id="rId3" Type="http://schemas.openxmlformats.org/officeDocument/2006/relationships/image" Target="../media/image70.png"/><Relationship Id="rId7" Type="http://schemas.openxmlformats.org/officeDocument/2006/relationships/image" Target="../media/image72.png"/><Relationship Id="rId12"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60.svg"/><Relationship Id="rId11" Type="http://schemas.openxmlformats.org/officeDocument/2006/relationships/slide" Target="slide3.xml"/><Relationship Id="rId5" Type="http://schemas.openxmlformats.org/officeDocument/2006/relationships/image" Target="../media/image59.png"/><Relationship Id="rId10" Type="http://schemas.openxmlformats.org/officeDocument/2006/relationships/image" Target="../media/image83.svg"/><Relationship Id="rId4" Type="http://schemas.openxmlformats.org/officeDocument/2006/relationships/image" Target="../media/image71.svg"/><Relationship Id="rId9" Type="http://schemas.openxmlformats.org/officeDocument/2006/relationships/image" Target="../media/image82.png"/></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16.xm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7.xml"/><Relationship Id="rId7"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34.xml"/><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slide" Target="slide3.xm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6.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5.png"/><Relationship Id="rId5" Type="http://schemas.openxmlformats.org/officeDocument/2006/relationships/image" Target="../media/image23.png"/><Relationship Id="rId10" Type="http://schemas.openxmlformats.org/officeDocument/2006/relationships/slide" Target="slide3.xml"/><Relationship Id="rId4" Type="http://schemas.openxmlformats.org/officeDocument/2006/relationships/image" Target="../media/image22.sv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17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03AD8-F1A2-9E6A-4D4A-ADABF3847883}"/>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394EDF7A-FD31-37AE-A9D5-934873B9BD02}"/>
              </a:ext>
            </a:extLst>
          </p:cNvPr>
          <p:cNvSpPr/>
          <p:nvPr/>
        </p:nvSpPr>
        <p:spPr>
          <a:xfrm>
            <a:off x="7458715" y="2512744"/>
            <a:ext cx="4109981" cy="1820650"/>
          </a:xfrm>
          <a:prstGeom prst="roundRect">
            <a:avLst>
              <a:gd name="adj" fmla="val 6715"/>
            </a:avLst>
          </a:prstGeom>
          <a:solidFill>
            <a:schemeClr val="bg1"/>
          </a:solidFill>
          <a:ln>
            <a:solidFill>
              <a:srgbClr val="CF9D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6" name="Rectangle: Rounded Corners 5">
            <a:extLst>
              <a:ext uri="{FF2B5EF4-FFF2-40B4-BE49-F238E27FC236}">
                <a16:creationId xmlns:a16="http://schemas.microsoft.com/office/drawing/2014/main" id="{0986F5E3-7F89-CA77-B123-73AD163062E7}"/>
              </a:ext>
            </a:extLst>
          </p:cNvPr>
          <p:cNvSpPr/>
          <p:nvPr/>
        </p:nvSpPr>
        <p:spPr>
          <a:xfrm>
            <a:off x="4021502" y="2497764"/>
            <a:ext cx="3305376" cy="1835630"/>
          </a:xfrm>
          <a:prstGeom prst="roundRect">
            <a:avLst>
              <a:gd name="adj" fmla="val 6715"/>
            </a:avLst>
          </a:prstGeom>
          <a:solidFill>
            <a:schemeClr val="bg1"/>
          </a:solidFill>
          <a:ln>
            <a:solidFill>
              <a:srgbClr val="CF9D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7" name="Rectangle: Rounded Corners 6">
            <a:extLst>
              <a:ext uri="{FF2B5EF4-FFF2-40B4-BE49-F238E27FC236}">
                <a16:creationId xmlns:a16="http://schemas.microsoft.com/office/drawing/2014/main" id="{D0DE7D57-05B7-BB26-9980-1E31D6B83819}"/>
              </a:ext>
            </a:extLst>
          </p:cNvPr>
          <p:cNvSpPr/>
          <p:nvPr/>
        </p:nvSpPr>
        <p:spPr>
          <a:xfrm>
            <a:off x="315672" y="828221"/>
            <a:ext cx="11522366" cy="3689204"/>
          </a:xfrm>
          <a:prstGeom prst="roundRect">
            <a:avLst>
              <a:gd name="adj" fmla="val 106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0BB36B31-D8C5-1879-56C1-F8DE97CFFBB2}"/>
              </a:ext>
            </a:extLst>
          </p:cNvPr>
          <p:cNvSpPr/>
          <p:nvPr/>
        </p:nvSpPr>
        <p:spPr>
          <a:xfrm>
            <a:off x="438840" y="945183"/>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15" name="Content Placeholder 2">
            <a:extLst>
              <a:ext uri="{FF2B5EF4-FFF2-40B4-BE49-F238E27FC236}">
                <a16:creationId xmlns:a16="http://schemas.microsoft.com/office/drawing/2014/main" id="{CDDA2379-8B7F-8C09-A99D-5DFEA14E6FAA}"/>
              </a:ext>
            </a:extLst>
          </p:cNvPr>
          <p:cNvSpPr txBox="1">
            <a:spLocks/>
          </p:cNvSpPr>
          <p:nvPr/>
        </p:nvSpPr>
        <p:spPr>
          <a:xfrm>
            <a:off x="-17124" y="2229197"/>
            <a:ext cx="5019675" cy="22313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B87"/>
              </a:buClr>
              <a:defRPr/>
            </a:pPr>
            <a:endParaRPr lang="en-US" sz="1400" dirty="0">
              <a:highlight>
                <a:srgbClr val="FFFF00"/>
              </a:highlight>
              <a:latin typeface="Arial" panose="020B0604020202020204" pitchFamily="34" charset="0"/>
              <a:cs typeface="Arial" panose="020B0604020202020204" pitchFamily="34" charset="0"/>
            </a:endParaRPr>
          </a:p>
        </p:txBody>
      </p:sp>
      <p:sp>
        <p:nvSpPr>
          <p:cNvPr id="88" name="Title 1">
            <a:extLst>
              <a:ext uri="{FF2B5EF4-FFF2-40B4-BE49-F238E27FC236}">
                <a16:creationId xmlns:a16="http://schemas.microsoft.com/office/drawing/2014/main" id="{5AC5FF29-DE68-C34A-2058-354DC6B8886E}"/>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dirty="0">
                <a:latin typeface="Arial" panose="020B0604020202020204" pitchFamily="34" charset="0"/>
                <a:ea typeface="Times New Roman" panose="02020603050405020304" pitchFamily="18" charset="0"/>
              </a:rPr>
              <a:t>OS-103 </a:t>
            </a:r>
            <a:r>
              <a:rPr lang="en-US" sz="1800" dirty="0">
                <a:latin typeface="Arial" panose="020B0604020202020204" pitchFamily="34" charset="0"/>
                <a:ea typeface="Times New Roman" panose="02020603050405020304" pitchFamily="18" charset="0"/>
              </a:rPr>
              <a:t>The nucleoside analogue NITD008 strongly suppresses viral replication in immunodeficient humanized mice stably infected with the hepatitis E virus </a:t>
            </a:r>
            <a:endParaRPr lang="en-US" dirty="0"/>
          </a:p>
        </p:txBody>
      </p:sp>
      <p:sp>
        <p:nvSpPr>
          <p:cNvPr id="48" name="Rectangle: Rounded Corners 47">
            <a:extLst>
              <a:ext uri="{FF2B5EF4-FFF2-40B4-BE49-F238E27FC236}">
                <a16:creationId xmlns:a16="http://schemas.microsoft.com/office/drawing/2014/main" id="{912E320A-52B6-B791-D4B6-64B7692802D5}"/>
              </a:ext>
            </a:extLst>
          </p:cNvPr>
          <p:cNvSpPr/>
          <p:nvPr/>
        </p:nvSpPr>
        <p:spPr>
          <a:xfrm>
            <a:off x="322563" y="4648298"/>
            <a:ext cx="11515475" cy="1708959"/>
          </a:xfrm>
          <a:prstGeom prst="roundRect">
            <a:avLst>
              <a:gd name="adj" fmla="val 3267"/>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49" name="Rectangle: Rounded Corners 48">
            <a:extLst>
              <a:ext uri="{FF2B5EF4-FFF2-40B4-BE49-F238E27FC236}">
                <a16:creationId xmlns:a16="http://schemas.microsoft.com/office/drawing/2014/main" id="{08196289-A25A-B1FD-F426-37A1E801CA33}"/>
              </a:ext>
            </a:extLst>
          </p:cNvPr>
          <p:cNvSpPr/>
          <p:nvPr/>
        </p:nvSpPr>
        <p:spPr>
          <a:xfrm>
            <a:off x="466772" y="4760886"/>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sp>
        <p:nvSpPr>
          <p:cNvPr id="50" name="Content Placeholder 2">
            <a:extLst>
              <a:ext uri="{FF2B5EF4-FFF2-40B4-BE49-F238E27FC236}">
                <a16:creationId xmlns:a16="http://schemas.microsoft.com/office/drawing/2014/main" id="{ECC7371A-950D-C583-445B-A0C3B99E7E1A}"/>
              </a:ext>
            </a:extLst>
          </p:cNvPr>
          <p:cNvSpPr txBox="1">
            <a:spLocks/>
          </p:cNvSpPr>
          <p:nvPr/>
        </p:nvSpPr>
        <p:spPr>
          <a:xfrm>
            <a:off x="466773" y="1300601"/>
            <a:ext cx="11032861" cy="9546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004B87"/>
              </a:buClr>
              <a:defRPr/>
            </a:pPr>
            <a:r>
              <a:rPr lang="en-US" sz="1400" dirty="0">
                <a:latin typeface="Arial" panose="020B0604020202020204" pitchFamily="34" charset="0"/>
                <a:cs typeface="Arial" panose="020B0604020202020204" pitchFamily="34" charset="0"/>
              </a:rPr>
              <a:t>NITD008 effectively reduced fecal HEV loads by up to 4log after one week of treatment (with some mice showing no detectable virus shedding).</a:t>
            </a:r>
          </a:p>
          <a:p>
            <a:pPr>
              <a:spcBef>
                <a:spcPts val="0"/>
              </a:spcBef>
              <a:buClr>
                <a:srgbClr val="004B87"/>
              </a:buClr>
              <a:defRPr/>
            </a:pPr>
            <a:r>
              <a:rPr lang="en-US" sz="1400" dirty="0">
                <a:latin typeface="Arial" panose="020B0604020202020204" pitchFamily="34" charset="0"/>
                <a:cs typeface="Arial" panose="020B0604020202020204" pitchFamily="34" charset="0"/>
              </a:rPr>
              <a:t>All mice had undetectable serum HEV titers (</a:t>
            </a:r>
            <a:r>
              <a:rPr lang="en-US" sz="1400" dirty="0" err="1">
                <a:latin typeface="Arial" panose="020B0604020202020204" pitchFamily="34" charset="0"/>
                <a:cs typeface="Arial" panose="020B0604020202020204" pitchFamily="34" charset="0"/>
              </a:rPr>
              <a:t>LLoQ</a:t>
            </a:r>
            <a:r>
              <a:rPr lang="en-US" sz="1400" dirty="0">
                <a:latin typeface="Arial" panose="020B0604020202020204" pitchFamily="34" charset="0"/>
                <a:cs typeface="Arial" panose="020B0604020202020204" pitchFamily="34" charset="0"/>
              </a:rPr>
              <a:t>) after 7 days. HEV RNA in the liver decreased 2.5 log in 2 weeks.</a:t>
            </a:r>
          </a:p>
          <a:p>
            <a:pPr>
              <a:spcBef>
                <a:spcPts val="0"/>
              </a:spcBef>
              <a:buClr>
                <a:srgbClr val="004B87"/>
              </a:buClr>
              <a:defRPr/>
            </a:pPr>
            <a:r>
              <a:rPr lang="en-US" sz="1400" dirty="0">
                <a:latin typeface="Arial" panose="020B0604020202020204" pitchFamily="34" charset="0"/>
                <a:cs typeface="Arial" panose="020B0604020202020204" pitchFamily="34" charset="0"/>
              </a:rPr>
              <a:t>Two weeks of NITD008 administration did not induce ALT elevation or significant weight loss in treated mice.</a:t>
            </a:r>
          </a:p>
          <a:p>
            <a:pPr>
              <a:spcBef>
                <a:spcPts val="0"/>
              </a:spcBef>
              <a:buClr>
                <a:srgbClr val="004B87"/>
              </a:buClr>
              <a:defRPr/>
            </a:pPr>
            <a:endParaRPr lang="en-US" sz="1400" dirty="0">
              <a:latin typeface="Arial" panose="020B0604020202020204" pitchFamily="34" charset="0"/>
              <a:cs typeface="Arial" panose="020B0604020202020204" pitchFamily="34" charset="0"/>
            </a:endParaRPr>
          </a:p>
        </p:txBody>
      </p:sp>
      <p:pic>
        <p:nvPicPr>
          <p:cNvPr id="54" name="Graphic 53" descr="Germ with solid fill">
            <a:extLst>
              <a:ext uri="{FF2B5EF4-FFF2-40B4-BE49-F238E27FC236}">
                <a16:creationId xmlns:a16="http://schemas.microsoft.com/office/drawing/2014/main" id="{DBFED6AD-F2BB-23FD-3AD8-49D7831828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877984" y="2330446"/>
            <a:ext cx="361766" cy="361766"/>
          </a:xfrm>
          <a:prstGeom prst="rect">
            <a:avLst/>
          </a:prstGeom>
          <a:scene3d>
            <a:camera prst="orthographicFront">
              <a:rot lat="0" lon="10800000" rev="0"/>
            </a:camera>
            <a:lightRig rig="threePt" dir="t"/>
          </a:scene3d>
        </p:spPr>
      </p:pic>
      <p:pic>
        <p:nvPicPr>
          <p:cNvPr id="59" name="Picture 58" descr="A grey microscope on a black background&#10;&#10;AI-generated content may be incorrect.">
            <a:extLst>
              <a:ext uri="{FF2B5EF4-FFF2-40B4-BE49-F238E27FC236}">
                <a16:creationId xmlns:a16="http://schemas.microsoft.com/office/drawing/2014/main" id="{93A24590-0E75-C752-6C67-8109C47317B3}"/>
              </a:ext>
            </a:extLst>
          </p:cNvPr>
          <p:cNvPicPr>
            <a:picLocks noChangeAspect="1"/>
          </p:cNvPicPr>
          <p:nvPr/>
        </p:nvPicPr>
        <p:blipFill>
          <a:blip r:embed="rId5">
            <a:duotone>
              <a:prstClr val="black"/>
              <a:srgbClr val="CF9D39">
                <a:tint val="45000"/>
                <a:satMod val="400000"/>
              </a:srgbClr>
            </a:duotone>
            <a:extLst>
              <a:ext uri="{28A0092B-C50C-407E-A947-70E740481C1C}">
                <a14:useLocalDpi xmlns:a14="http://schemas.microsoft.com/office/drawing/2010/main" val="0"/>
              </a:ext>
            </a:extLst>
          </a:blip>
          <a:srcRect l="24009" r="24035"/>
          <a:stretch/>
        </p:blipFill>
        <p:spPr>
          <a:xfrm>
            <a:off x="7343058" y="2322543"/>
            <a:ext cx="331312" cy="358702"/>
          </a:xfrm>
          <a:prstGeom prst="rect">
            <a:avLst/>
          </a:prstGeom>
        </p:spPr>
      </p:pic>
      <p:sp>
        <p:nvSpPr>
          <p:cNvPr id="71" name="Rectangle: Rounded Corners 70">
            <a:extLst>
              <a:ext uri="{FF2B5EF4-FFF2-40B4-BE49-F238E27FC236}">
                <a16:creationId xmlns:a16="http://schemas.microsoft.com/office/drawing/2014/main" id="{8F620425-8505-5F35-CFC4-1BCB45D667B7}"/>
              </a:ext>
            </a:extLst>
          </p:cNvPr>
          <p:cNvSpPr/>
          <p:nvPr/>
        </p:nvSpPr>
        <p:spPr>
          <a:xfrm>
            <a:off x="584288" y="2493043"/>
            <a:ext cx="3305376" cy="1840351"/>
          </a:xfrm>
          <a:prstGeom prst="roundRect">
            <a:avLst>
              <a:gd name="adj" fmla="val 6715"/>
            </a:avLst>
          </a:prstGeom>
          <a:solidFill>
            <a:schemeClr val="bg1"/>
          </a:solidFill>
          <a:ln>
            <a:solidFill>
              <a:srgbClr val="CF9D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75" name="Picture 74" descr="A magnifying glass with a dna strand inside&#10;&#10;AI-generated content may be incorrect.">
            <a:extLst>
              <a:ext uri="{FF2B5EF4-FFF2-40B4-BE49-F238E27FC236}">
                <a16:creationId xmlns:a16="http://schemas.microsoft.com/office/drawing/2014/main" id="{043CA62A-A285-317D-FEBD-E03395E83750}"/>
              </a:ext>
            </a:extLst>
          </p:cNvPr>
          <p:cNvPicPr>
            <a:picLocks noChangeAspect="1"/>
          </p:cNvPicPr>
          <p:nvPr/>
        </p:nvPicPr>
        <p:blipFill>
          <a:blip r:embed="rId6">
            <a:duotone>
              <a:prstClr val="black"/>
              <a:srgbClr val="FFBE3D">
                <a:tint val="45000"/>
                <a:satMod val="400000"/>
              </a:srgbClr>
            </a:duotone>
            <a:extLst>
              <a:ext uri="{28A0092B-C50C-407E-A947-70E740481C1C}">
                <a14:useLocalDpi xmlns:a14="http://schemas.microsoft.com/office/drawing/2010/main" val="0"/>
              </a:ext>
            </a:extLst>
          </a:blip>
          <a:srcRect l="17708" r="14549"/>
          <a:stretch/>
        </p:blipFill>
        <p:spPr>
          <a:xfrm>
            <a:off x="399665" y="2362707"/>
            <a:ext cx="361766" cy="300392"/>
          </a:xfrm>
          <a:prstGeom prst="rect">
            <a:avLst/>
          </a:prstGeom>
        </p:spPr>
      </p:pic>
      <p:sp>
        <p:nvSpPr>
          <p:cNvPr id="99" name="Content Placeholder 2">
            <a:extLst>
              <a:ext uri="{FF2B5EF4-FFF2-40B4-BE49-F238E27FC236}">
                <a16:creationId xmlns:a16="http://schemas.microsoft.com/office/drawing/2014/main" id="{5C0ECC9F-81E0-02E4-0097-2F636DC31084}"/>
              </a:ext>
            </a:extLst>
          </p:cNvPr>
          <p:cNvSpPr txBox="1">
            <a:spLocks/>
          </p:cNvSpPr>
          <p:nvPr/>
        </p:nvSpPr>
        <p:spPr>
          <a:xfrm>
            <a:off x="428560" y="5148820"/>
            <a:ext cx="11440877" cy="11503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4B87"/>
              </a:buClr>
              <a:buNone/>
              <a:defRPr/>
            </a:pPr>
            <a:r>
              <a:rPr lang="en-US" sz="1600" dirty="0">
                <a:latin typeface="Arial" panose="020B0604020202020204" pitchFamily="34" charset="0"/>
                <a:cs typeface="Arial" panose="020B0604020202020204" pitchFamily="34" charset="0"/>
              </a:rPr>
              <a:t>Here, the efficacy and non-toxicity of NITD008 towards human hepatocytes after only 2 weeks of treatment in HEV infected human-chimeric mice is demonstrated.</a:t>
            </a:r>
          </a:p>
          <a:p>
            <a:pPr marL="0" indent="0">
              <a:buClr>
                <a:srgbClr val="004B87"/>
              </a:buClr>
              <a:buNone/>
              <a:defRPr/>
            </a:pPr>
            <a:r>
              <a:rPr lang="en-US" sz="1600" dirty="0">
                <a:latin typeface="Arial" panose="020B0604020202020204" pitchFamily="34" charset="0"/>
                <a:cs typeface="Arial" panose="020B0604020202020204" pitchFamily="34" charset="0"/>
              </a:rPr>
              <a:t>Longer treatment periods and/or combination regimens with ribavirin are needed to further </a:t>
            </a:r>
            <a:r>
              <a:rPr lang="en-US" sz="1600" dirty="0" err="1">
                <a:latin typeface="Arial" panose="020B0604020202020204" pitchFamily="34" charset="0"/>
                <a:cs typeface="Arial" panose="020B0604020202020204" pitchFamily="34" charset="0"/>
              </a:rPr>
              <a:t>optimise</a:t>
            </a:r>
            <a:r>
              <a:rPr lang="en-US" sz="1600" dirty="0">
                <a:latin typeface="Arial" panose="020B0604020202020204" pitchFamily="34" charset="0"/>
                <a:cs typeface="Arial" panose="020B0604020202020204" pitchFamily="34" charset="0"/>
              </a:rPr>
              <a:t> results and eventually achieve complete viral clearance even in the absence of a humoral immune response.</a:t>
            </a:r>
          </a:p>
        </p:txBody>
      </p:sp>
      <p:pic>
        <p:nvPicPr>
          <p:cNvPr id="4" name="object 22">
            <a:extLst>
              <a:ext uri="{FF2B5EF4-FFF2-40B4-BE49-F238E27FC236}">
                <a16:creationId xmlns:a16="http://schemas.microsoft.com/office/drawing/2014/main" id="{5598BEEA-EC2B-9BB8-A566-89C6808027B0}"/>
              </a:ext>
            </a:extLst>
          </p:cNvPr>
          <p:cNvPicPr/>
          <p:nvPr/>
        </p:nvPicPr>
        <p:blipFill>
          <a:blip r:embed="rId7" cstate="print"/>
          <a:stretch>
            <a:fillRect/>
          </a:stretch>
        </p:blipFill>
        <p:spPr>
          <a:xfrm>
            <a:off x="1490951" y="2662305"/>
            <a:ext cx="2220176" cy="1597067"/>
          </a:xfrm>
          <a:prstGeom prst="rect">
            <a:avLst/>
          </a:prstGeom>
        </p:spPr>
      </p:pic>
      <p:pic>
        <p:nvPicPr>
          <p:cNvPr id="5" name="object 24">
            <a:extLst>
              <a:ext uri="{FF2B5EF4-FFF2-40B4-BE49-F238E27FC236}">
                <a16:creationId xmlns:a16="http://schemas.microsoft.com/office/drawing/2014/main" id="{B9584785-ACB3-0BE0-A202-DE345BA9A2A9}"/>
              </a:ext>
            </a:extLst>
          </p:cNvPr>
          <p:cNvPicPr/>
          <p:nvPr/>
        </p:nvPicPr>
        <p:blipFill>
          <a:blip r:embed="rId8" cstate="print"/>
          <a:stretch>
            <a:fillRect/>
          </a:stretch>
        </p:blipFill>
        <p:spPr>
          <a:xfrm>
            <a:off x="653102" y="3441307"/>
            <a:ext cx="940460" cy="630326"/>
          </a:xfrm>
          <a:prstGeom prst="rect">
            <a:avLst/>
          </a:prstGeom>
        </p:spPr>
      </p:pic>
      <p:pic>
        <p:nvPicPr>
          <p:cNvPr id="10" name="object 23">
            <a:extLst>
              <a:ext uri="{FF2B5EF4-FFF2-40B4-BE49-F238E27FC236}">
                <a16:creationId xmlns:a16="http://schemas.microsoft.com/office/drawing/2014/main" id="{A1731C28-23C2-2ADD-8A9B-B41EA7DC0492}"/>
              </a:ext>
            </a:extLst>
          </p:cNvPr>
          <p:cNvPicPr/>
          <p:nvPr/>
        </p:nvPicPr>
        <p:blipFill>
          <a:blip r:embed="rId9" cstate="print"/>
          <a:stretch>
            <a:fillRect/>
          </a:stretch>
        </p:blipFill>
        <p:spPr>
          <a:xfrm>
            <a:off x="5566935" y="2758650"/>
            <a:ext cx="1535666" cy="1468897"/>
          </a:xfrm>
          <a:prstGeom prst="rect">
            <a:avLst/>
          </a:prstGeom>
        </p:spPr>
      </p:pic>
      <p:pic>
        <p:nvPicPr>
          <p:cNvPr id="11" name="object 25">
            <a:extLst>
              <a:ext uri="{FF2B5EF4-FFF2-40B4-BE49-F238E27FC236}">
                <a16:creationId xmlns:a16="http://schemas.microsoft.com/office/drawing/2014/main" id="{8C4F125B-9367-1D3A-2C53-3D0CD8AD2B01}"/>
              </a:ext>
            </a:extLst>
          </p:cNvPr>
          <p:cNvPicPr/>
          <p:nvPr/>
        </p:nvPicPr>
        <p:blipFill>
          <a:blip r:embed="rId10" cstate="print"/>
          <a:stretch>
            <a:fillRect/>
          </a:stretch>
        </p:blipFill>
        <p:spPr>
          <a:xfrm>
            <a:off x="4270099" y="3340571"/>
            <a:ext cx="1037508" cy="704251"/>
          </a:xfrm>
          <a:prstGeom prst="rect">
            <a:avLst/>
          </a:prstGeom>
        </p:spPr>
      </p:pic>
      <p:grpSp>
        <p:nvGrpSpPr>
          <p:cNvPr id="22" name="Group 21">
            <a:extLst>
              <a:ext uri="{FF2B5EF4-FFF2-40B4-BE49-F238E27FC236}">
                <a16:creationId xmlns:a16="http://schemas.microsoft.com/office/drawing/2014/main" id="{5FE9720C-B105-834C-6696-DAABA9C2F0EE}"/>
              </a:ext>
            </a:extLst>
          </p:cNvPr>
          <p:cNvGrpSpPr/>
          <p:nvPr/>
        </p:nvGrpSpPr>
        <p:grpSpPr>
          <a:xfrm>
            <a:off x="7458715" y="2721827"/>
            <a:ext cx="3836219" cy="1470899"/>
            <a:chOff x="7986434" y="2592222"/>
            <a:chExt cx="3487218" cy="1334304"/>
          </a:xfrm>
        </p:grpSpPr>
        <p:grpSp>
          <p:nvGrpSpPr>
            <p:cNvPr id="21" name="Group 20">
              <a:extLst>
                <a:ext uri="{FF2B5EF4-FFF2-40B4-BE49-F238E27FC236}">
                  <a16:creationId xmlns:a16="http://schemas.microsoft.com/office/drawing/2014/main" id="{328DD9AD-4BAD-FBCB-BB76-269D3A54DEE4}"/>
                </a:ext>
              </a:extLst>
            </p:cNvPr>
            <p:cNvGrpSpPr/>
            <p:nvPr/>
          </p:nvGrpSpPr>
          <p:grpSpPr>
            <a:xfrm>
              <a:off x="9080583" y="2592222"/>
              <a:ext cx="2393069" cy="1334304"/>
              <a:chOff x="9080583" y="2592222"/>
              <a:chExt cx="2393069" cy="1334304"/>
            </a:xfrm>
          </p:grpSpPr>
          <p:pic>
            <p:nvPicPr>
              <p:cNvPr id="16" name="object 26">
                <a:extLst>
                  <a:ext uri="{FF2B5EF4-FFF2-40B4-BE49-F238E27FC236}">
                    <a16:creationId xmlns:a16="http://schemas.microsoft.com/office/drawing/2014/main" id="{7D0110AA-C63F-5593-C771-8B61E6058968}"/>
                  </a:ext>
                </a:extLst>
              </p:cNvPr>
              <p:cNvPicPr/>
              <p:nvPr/>
            </p:nvPicPr>
            <p:blipFill>
              <a:blip r:embed="rId11" cstate="print"/>
              <a:stretch>
                <a:fillRect/>
              </a:stretch>
            </p:blipFill>
            <p:spPr>
              <a:xfrm>
                <a:off x="9080583" y="2763557"/>
                <a:ext cx="1163033" cy="1162969"/>
              </a:xfrm>
              <a:prstGeom prst="rect">
                <a:avLst/>
              </a:prstGeom>
            </p:spPr>
          </p:pic>
          <p:pic>
            <p:nvPicPr>
              <p:cNvPr id="17" name="object 27">
                <a:extLst>
                  <a:ext uri="{FF2B5EF4-FFF2-40B4-BE49-F238E27FC236}">
                    <a16:creationId xmlns:a16="http://schemas.microsoft.com/office/drawing/2014/main" id="{3771154C-C15B-1BBD-7D38-BD1EE0EAED97}"/>
                  </a:ext>
                </a:extLst>
              </p:cNvPr>
              <p:cNvPicPr/>
              <p:nvPr/>
            </p:nvPicPr>
            <p:blipFill>
              <a:blip r:embed="rId12" cstate="print"/>
              <a:stretch>
                <a:fillRect/>
              </a:stretch>
            </p:blipFill>
            <p:spPr>
              <a:xfrm>
                <a:off x="10315820" y="2762957"/>
                <a:ext cx="1157832" cy="1157863"/>
              </a:xfrm>
              <a:prstGeom prst="rect">
                <a:avLst/>
              </a:prstGeom>
            </p:spPr>
          </p:pic>
          <p:sp>
            <p:nvSpPr>
              <p:cNvPr id="18" name="object 30">
                <a:extLst>
                  <a:ext uri="{FF2B5EF4-FFF2-40B4-BE49-F238E27FC236}">
                    <a16:creationId xmlns:a16="http://schemas.microsoft.com/office/drawing/2014/main" id="{CFBC8AFE-6E8B-036E-C2A3-93C0414D6649}"/>
                  </a:ext>
                </a:extLst>
              </p:cNvPr>
              <p:cNvSpPr txBox="1"/>
              <p:nvPr/>
            </p:nvSpPr>
            <p:spPr>
              <a:xfrm>
                <a:off x="10585208" y="2592222"/>
                <a:ext cx="619125" cy="156210"/>
              </a:xfrm>
              <a:prstGeom prst="rect">
                <a:avLst/>
              </a:prstGeom>
            </p:spPr>
            <p:txBody>
              <a:bodyPr vert="horz" wrap="square" lIns="0" tIns="13335" rIns="0" bIns="0" rtlCol="0">
                <a:spAutoFit/>
              </a:bodyPr>
              <a:lstStyle/>
              <a:p>
                <a:pPr marL="12700">
                  <a:lnSpc>
                    <a:spcPct val="100000"/>
                  </a:lnSpc>
                  <a:spcBef>
                    <a:spcPts val="105"/>
                  </a:spcBef>
                </a:pPr>
                <a:r>
                  <a:rPr sz="850" dirty="0">
                    <a:solidFill>
                      <a:srgbClr val="004A86"/>
                    </a:solidFill>
                    <a:latin typeface="Arial"/>
                    <a:cs typeface="Arial"/>
                  </a:rPr>
                  <a:t>NITD008</a:t>
                </a:r>
                <a:r>
                  <a:rPr sz="850" spc="40" dirty="0">
                    <a:solidFill>
                      <a:srgbClr val="004A86"/>
                    </a:solidFill>
                    <a:latin typeface="Arial"/>
                    <a:cs typeface="Arial"/>
                  </a:rPr>
                  <a:t> </a:t>
                </a:r>
                <a:r>
                  <a:rPr sz="850" spc="-25" dirty="0">
                    <a:solidFill>
                      <a:srgbClr val="004A86"/>
                    </a:solidFill>
                    <a:latin typeface="Arial"/>
                    <a:cs typeface="Arial"/>
                  </a:rPr>
                  <a:t>7d</a:t>
                </a:r>
                <a:endParaRPr sz="850">
                  <a:latin typeface="Arial"/>
                  <a:cs typeface="Arial"/>
                </a:endParaRPr>
              </a:p>
            </p:txBody>
          </p:sp>
          <p:sp>
            <p:nvSpPr>
              <p:cNvPr id="19" name="object 31">
                <a:extLst>
                  <a:ext uri="{FF2B5EF4-FFF2-40B4-BE49-F238E27FC236}">
                    <a16:creationId xmlns:a16="http://schemas.microsoft.com/office/drawing/2014/main" id="{DF8D3E56-E279-4ABC-3883-BC45A5A4CFB8}"/>
                  </a:ext>
                </a:extLst>
              </p:cNvPr>
              <p:cNvSpPr txBox="1"/>
              <p:nvPr/>
            </p:nvSpPr>
            <p:spPr>
              <a:xfrm>
                <a:off x="9471252" y="2592222"/>
                <a:ext cx="356870" cy="156210"/>
              </a:xfrm>
              <a:prstGeom prst="rect">
                <a:avLst/>
              </a:prstGeom>
            </p:spPr>
            <p:txBody>
              <a:bodyPr vert="horz" wrap="square" lIns="0" tIns="13335" rIns="0" bIns="0" rtlCol="0">
                <a:spAutoFit/>
              </a:bodyPr>
              <a:lstStyle/>
              <a:p>
                <a:pPr marL="12700">
                  <a:lnSpc>
                    <a:spcPct val="100000"/>
                  </a:lnSpc>
                  <a:spcBef>
                    <a:spcPts val="105"/>
                  </a:spcBef>
                </a:pPr>
                <a:r>
                  <a:rPr sz="850" spc="-10" dirty="0">
                    <a:solidFill>
                      <a:srgbClr val="004A86"/>
                    </a:solidFill>
                    <a:latin typeface="Arial"/>
                    <a:cs typeface="Arial"/>
                  </a:rPr>
                  <a:t>control</a:t>
                </a:r>
                <a:endParaRPr sz="850">
                  <a:latin typeface="Arial"/>
                  <a:cs typeface="Arial"/>
                </a:endParaRPr>
              </a:p>
            </p:txBody>
          </p:sp>
        </p:grpSp>
        <p:sp>
          <p:nvSpPr>
            <p:cNvPr id="20" name="object 32">
              <a:extLst>
                <a:ext uri="{FF2B5EF4-FFF2-40B4-BE49-F238E27FC236}">
                  <a16:creationId xmlns:a16="http://schemas.microsoft.com/office/drawing/2014/main" id="{D97C9123-43C5-D6C0-F5DC-5647D98F6F91}"/>
                </a:ext>
              </a:extLst>
            </p:cNvPr>
            <p:cNvSpPr txBox="1"/>
            <p:nvPr/>
          </p:nvSpPr>
          <p:spPr>
            <a:xfrm>
              <a:off x="7986434" y="3373062"/>
              <a:ext cx="875665" cy="342265"/>
            </a:xfrm>
            <a:prstGeom prst="rect">
              <a:avLst/>
            </a:prstGeom>
          </p:spPr>
          <p:txBody>
            <a:bodyPr vert="horz" wrap="square" lIns="0" tIns="13335" rIns="0" bIns="0" rtlCol="0">
              <a:spAutoFit/>
            </a:bodyPr>
            <a:lstStyle/>
            <a:p>
              <a:pPr algn="ctr">
                <a:lnSpc>
                  <a:spcPct val="100000"/>
                </a:lnSpc>
                <a:spcBef>
                  <a:spcPts val="105"/>
                </a:spcBef>
              </a:pPr>
              <a:r>
                <a:rPr sz="750" dirty="0">
                  <a:solidFill>
                    <a:srgbClr val="108001"/>
                  </a:solidFill>
                  <a:latin typeface="Arial"/>
                  <a:cs typeface="Arial"/>
                </a:rPr>
                <a:t>human</a:t>
              </a:r>
              <a:r>
                <a:rPr sz="750" spc="50" dirty="0">
                  <a:solidFill>
                    <a:srgbClr val="108001"/>
                  </a:solidFill>
                  <a:latin typeface="Arial"/>
                  <a:cs typeface="Arial"/>
                </a:rPr>
                <a:t> </a:t>
              </a:r>
              <a:r>
                <a:rPr sz="750" spc="-10" dirty="0">
                  <a:solidFill>
                    <a:srgbClr val="108001"/>
                  </a:solidFill>
                  <a:latin typeface="Arial"/>
                  <a:cs typeface="Arial"/>
                </a:rPr>
                <a:t>hepatocytes</a:t>
              </a:r>
              <a:endParaRPr sz="750" dirty="0">
                <a:latin typeface="Arial"/>
                <a:cs typeface="Arial"/>
              </a:endParaRPr>
            </a:p>
            <a:p>
              <a:pPr marL="635" algn="ctr">
                <a:lnSpc>
                  <a:spcPct val="100000"/>
                </a:lnSpc>
                <a:spcBef>
                  <a:spcPts val="685"/>
                </a:spcBef>
              </a:pPr>
              <a:r>
                <a:rPr sz="750" dirty="0">
                  <a:solidFill>
                    <a:srgbClr val="FC0008"/>
                  </a:solidFill>
                  <a:latin typeface="Arial"/>
                  <a:cs typeface="Arial"/>
                </a:rPr>
                <a:t>HEV</a:t>
              </a:r>
              <a:r>
                <a:rPr sz="750" spc="35" dirty="0">
                  <a:solidFill>
                    <a:srgbClr val="FC0008"/>
                  </a:solidFill>
                  <a:latin typeface="Arial"/>
                  <a:cs typeface="Arial"/>
                </a:rPr>
                <a:t> </a:t>
              </a:r>
              <a:r>
                <a:rPr sz="750" spc="-25" dirty="0">
                  <a:solidFill>
                    <a:srgbClr val="FC0008"/>
                  </a:solidFill>
                  <a:latin typeface="Arial"/>
                  <a:cs typeface="Arial"/>
                </a:rPr>
                <a:t>RNA</a:t>
              </a:r>
              <a:endParaRPr sz="750" dirty="0">
                <a:latin typeface="Arial"/>
                <a:cs typeface="Arial"/>
              </a:endParaRPr>
            </a:p>
          </p:txBody>
        </p:sp>
      </p:grpSp>
      <p:grpSp>
        <p:nvGrpSpPr>
          <p:cNvPr id="33" name="Group 32">
            <a:extLst>
              <a:ext uri="{FF2B5EF4-FFF2-40B4-BE49-F238E27FC236}">
                <a16:creationId xmlns:a16="http://schemas.microsoft.com/office/drawing/2014/main" id="{2F2E53E8-EEE0-66FE-80BC-D827E8713C4B}"/>
              </a:ext>
            </a:extLst>
          </p:cNvPr>
          <p:cNvGrpSpPr/>
          <p:nvPr/>
        </p:nvGrpSpPr>
        <p:grpSpPr>
          <a:xfrm>
            <a:off x="740347" y="2258459"/>
            <a:ext cx="2947419" cy="400110"/>
            <a:chOff x="852167" y="2145602"/>
            <a:chExt cx="2947419" cy="400110"/>
          </a:xfrm>
        </p:grpSpPr>
        <p:sp>
          <p:nvSpPr>
            <p:cNvPr id="23" name="Rectangle: Rounded Corners 22">
              <a:extLst>
                <a:ext uri="{FF2B5EF4-FFF2-40B4-BE49-F238E27FC236}">
                  <a16:creationId xmlns:a16="http://schemas.microsoft.com/office/drawing/2014/main" id="{99FFAE65-E1A4-5230-42EE-3E84E91E6939}"/>
                </a:ext>
              </a:extLst>
            </p:cNvPr>
            <p:cNvSpPr>
              <a:spLocks/>
            </p:cNvSpPr>
            <p:nvPr/>
          </p:nvSpPr>
          <p:spPr>
            <a:xfrm>
              <a:off x="928436" y="2169466"/>
              <a:ext cx="2871150" cy="352382"/>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24" name="TextBox 23">
              <a:extLst>
                <a:ext uri="{FF2B5EF4-FFF2-40B4-BE49-F238E27FC236}">
                  <a16:creationId xmlns:a16="http://schemas.microsoft.com/office/drawing/2014/main" id="{69E06863-03DA-46A3-73A8-81E6ECAD9BB7}"/>
                </a:ext>
              </a:extLst>
            </p:cNvPr>
            <p:cNvSpPr txBox="1"/>
            <p:nvPr/>
          </p:nvSpPr>
          <p:spPr>
            <a:xfrm>
              <a:off x="852167" y="2145602"/>
              <a:ext cx="2871150" cy="400110"/>
            </a:xfrm>
            <a:prstGeom prst="rect">
              <a:avLst/>
            </a:prstGeom>
            <a:noFill/>
          </p:spPr>
          <p:txBody>
            <a:bodyPr wrap="square" anchor="ctr">
              <a:spAutoFit/>
            </a:bodyPr>
            <a:lstStyle/>
            <a:p>
              <a:pPr algn="ctr"/>
              <a:r>
                <a:rPr lang="en-US" sz="1000" b="1" dirty="0">
                  <a:solidFill>
                    <a:srgbClr val="CF9D39"/>
                  </a:solidFill>
                  <a:latin typeface="Arial" panose="020B0604020202020204" pitchFamily="34" charset="0"/>
                  <a:cs typeface="Arial" panose="020B0604020202020204" pitchFamily="34" charset="0"/>
                </a:rPr>
                <a:t>Relative log changes of HEV RNA loads in </a:t>
              </a:r>
              <a:r>
                <a:rPr lang="en-US" sz="1000" b="1" dirty="0" err="1">
                  <a:solidFill>
                    <a:srgbClr val="CF9D39"/>
                  </a:solidFill>
                  <a:latin typeface="Arial" panose="020B0604020202020204" pitchFamily="34" charset="0"/>
                  <a:cs typeface="Arial" panose="020B0604020202020204" pitchFamily="34" charset="0"/>
                </a:rPr>
                <a:t>faeces</a:t>
              </a:r>
              <a:r>
                <a:rPr lang="en-US" sz="1000" b="1" dirty="0">
                  <a:solidFill>
                    <a:srgbClr val="CF9D39"/>
                  </a:solidFill>
                  <a:latin typeface="Arial" panose="020B0604020202020204" pitchFamily="34" charset="0"/>
                  <a:cs typeface="Arial" panose="020B0604020202020204" pitchFamily="34" charset="0"/>
                </a:rPr>
                <a:t> of mice receiving NITD008</a:t>
              </a:r>
            </a:p>
          </p:txBody>
        </p:sp>
      </p:grpSp>
      <p:grpSp>
        <p:nvGrpSpPr>
          <p:cNvPr id="27" name="Group 26">
            <a:extLst>
              <a:ext uri="{FF2B5EF4-FFF2-40B4-BE49-F238E27FC236}">
                <a16:creationId xmlns:a16="http://schemas.microsoft.com/office/drawing/2014/main" id="{64FC4994-93F1-AD44-6ACE-3F2971649F73}"/>
              </a:ext>
            </a:extLst>
          </p:cNvPr>
          <p:cNvGrpSpPr/>
          <p:nvPr/>
        </p:nvGrpSpPr>
        <p:grpSpPr>
          <a:xfrm>
            <a:off x="4306217" y="2295441"/>
            <a:ext cx="2889238" cy="400110"/>
            <a:chOff x="4523773" y="2653881"/>
            <a:chExt cx="2889238" cy="400110"/>
          </a:xfrm>
        </p:grpSpPr>
        <p:sp>
          <p:nvSpPr>
            <p:cNvPr id="25" name="Rectangle: Rounded Corners 24">
              <a:extLst>
                <a:ext uri="{FF2B5EF4-FFF2-40B4-BE49-F238E27FC236}">
                  <a16:creationId xmlns:a16="http://schemas.microsoft.com/office/drawing/2014/main" id="{9D93F102-14D7-19EE-32A0-2EB7165BEA9B}"/>
                </a:ext>
              </a:extLst>
            </p:cNvPr>
            <p:cNvSpPr>
              <a:spLocks/>
            </p:cNvSpPr>
            <p:nvPr/>
          </p:nvSpPr>
          <p:spPr>
            <a:xfrm>
              <a:off x="4523773" y="2670655"/>
              <a:ext cx="2871150" cy="352382"/>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26" name="TextBox 25">
              <a:extLst>
                <a:ext uri="{FF2B5EF4-FFF2-40B4-BE49-F238E27FC236}">
                  <a16:creationId xmlns:a16="http://schemas.microsoft.com/office/drawing/2014/main" id="{422E3A55-14FF-1C55-FA99-14BB214C2455}"/>
                </a:ext>
              </a:extLst>
            </p:cNvPr>
            <p:cNvSpPr txBox="1"/>
            <p:nvPr/>
          </p:nvSpPr>
          <p:spPr>
            <a:xfrm>
              <a:off x="4541861" y="2653881"/>
              <a:ext cx="2871150" cy="400110"/>
            </a:xfrm>
            <a:prstGeom prst="rect">
              <a:avLst/>
            </a:prstGeom>
            <a:noFill/>
          </p:spPr>
          <p:txBody>
            <a:bodyPr wrap="square" anchor="ctr">
              <a:spAutoFit/>
            </a:bodyPr>
            <a:lstStyle/>
            <a:p>
              <a:pPr algn="ctr"/>
              <a:r>
                <a:rPr lang="en-US" sz="1000" b="1" dirty="0">
                  <a:solidFill>
                    <a:srgbClr val="CF9D39"/>
                  </a:solidFill>
                  <a:latin typeface="Arial" panose="020B0604020202020204" pitchFamily="34" charset="0"/>
                  <a:cs typeface="Arial" panose="020B0604020202020204" pitchFamily="34" charset="0"/>
                </a:rPr>
                <a:t>Intrahepatic reduction of HEV RNA levels in treated mice compared to controls</a:t>
              </a:r>
            </a:p>
          </p:txBody>
        </p:sp>
      </p:grpSp>
      <p:grpSp>
        <p:nvGrpSpPr>
          <p:cNvPr id="28" name="Group 27">
            <a:extLst>
              <a:ext uri="{FF2B5EF4-FFF2-40B4-BE49-F238E27FC236}">
                <a16:creationId xmlns:a16="http://schemas.microsoft.com/office/drawing/2014/main" id="{BDE249FE-963A-9BB4-2A69-EC3C2612969B}"/>
              </a:ext>
            </a:extLst>
          </p:cNvPr>
          <p:cNvGrpSpPr/>
          <p:nvPr/>
        </p:nvGrpSpPr>
        <p:grpSpPr>
          <a:xfrm>
            <a:off x="8242876" y="2293482"/>
            <a:ext cx="2889238" cy="400110"/>
            <a:chOff x="4523773" y="2653881"/>
            <a:chExt cx="2889238" cy="400110"/>
          </a:xfrm>
        </p:grpSpPr>
        <p:sp>
          <p:nvSpPr>
            <p:cNvPr id="29" name="Rectangle: Rounded Corners 28">
              <a:extLst>
                <a:ext uri="{FF2B5EF4-FFF2-40B4-BE49-F238E27FC236}">
                  <a16:creationId xmlns:a16="http://schemas.microsoft.com/office/drawing/2014/main" id="{9AB2F00B-61C6-B2AF-3B82-147EBE351CE1}"/>
                </a:ext>
              </a:extLst>
            </p:cNvPr>
            <p:cNvSpPr>
              <a:spLocks/>
            </p:cNvSpPr>
            <p:nvPr/>
          </p:nvSpPr>
          <p:spPr>
            <a:xfrm>
              <a:off x="4523773" y="2670655"/>
              <a:ext cx="2871150" cy="352382"/>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30" name="TextBox 29">
              <a:extLst>
                <a:ext uri="{FF2B5EF4-FFF2-40B4-BE49-F238E27FC236}">
                  <a16:creationId xmlns:a16="http://schemas.microsoft.com/office/drawing/2014/main" id="{C2E87B13-5E9E-6F59-19DF-C58E7071EA8A}"/>
                </a:ext>
              </a:extLst>
            </p:cNvPr>
            <p:cNvSpPr txBox="1"/>
            <p:nvPr/>
          </p:nvSpPr>
          <p:spPr>
            <a:xfrm>
              <a:off x="4541861" y="2653881"/>
              <a:ext cx="2871150" cy="400110"/>
            </a:xfrm>
            <a:prstGeom prst="rect">
              <a:avLst/>
            </a:prstGeom>
            <a:noFill/>
          </p:spPr>
          <p:txBody>
            <a:bodyPr wrap="square" anchor="ctr">
              <a:spAutoFit/>
            </a:bodyPr>
            <a:lstStyle/>
            <a:p>
              <a:pPr algn="ctr"/>
              <a:r>
                <a:rPr lang="en-US" sz="1000" b="1" dirty="0">
                  <a:solidFill>
                    <a:srgbClr val="CF9D39"/>
                  </a:solidFill>
                  <a:latin typeface="Arial" panose="020B0604020202020204" pitchFamily="34" charset="0"/>
                  <a:cs typeface="Arial" panose="020B0604020202020204" pitchFamily="34" charset="0"/>
                </a:rPr>
                <a:t>Strongly reduced numbers of HEV- RNA-positive hepatocytes in treated mice.</a:t>
              </a:r>
            </a:p>
          </p:txBody>
        </p:sp>
      </p:grpSp>
      <p:pic>
        <p:nvPicPr>
          <p:cNvPr id="2" name="Graphic 1" descr="Home with solid fill">
            <a:hlinkClick r:id="rId13" action="ppaction://hlinksldjump"/>
            <a:extLst>
              <a:ext uri="{FF2B5EF4-FFF2-40B4-BE49-F238E27FC236}">
                <a16:creationId xmlns:a16="http://schemas.microsoft.com/office/drawing/2014/main" id="{E51EAC86-25F2-7112-465A-C2F470BE833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335481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336925" y="4644009"/>
            <a:ext cx="2700020" cy="1551940"/>
            <a:chOff x="3336925" y="4644009"/>
            <a:chExt cx="2700020" cy="1551940"/>
          </a:xfrm>
        </p:grpSpPr>
        <p:sp>
          <p:nvSpPr>
            <p:cNvPr id="3" name="object 3"/>
            <p:cNvSpPr/>
            <p:nvPr/>
          </p:nvSpPr>
          <p:spPr>
            <a:xfrm>
              <a:off x="3346450" y="4873371"/>
              <a:ext cx="2680970" cy="1313180"/>
            </a:xfrm>
            <a:custGeom>
              <a:avLst/>
              <a:gdLst/>
              <a:ahLst/>
              <a:cxnLst/>
              <a:rect l="l" t="t" r="r" b="b"/>
              <a:pathLst>
                <a:path w="2680970" h="1313179">
                  <a:moveTo>
                    <a:pt x="0" y="88264"/>
                  </a:moveTo>
                  <a:lnTo>
                    <a:pt x="6931" y="53899"/>
                  </a:lnTo>
                  <a:lnTo>
                    <a:pt x="25828" y="25844"/>
                  </a:lnTo>
                  <a:lnTo>
                    <a:pt x="53846" y="6933"/>
                  </a:lnTo>
                  <a:lnTo>
                    <a:pt x="88137" y="0"/>
                  </a:lnTo>
                  <a:lnTo>
                    <a:pt x="2592451" y="0"/>
                  </a:lnTo>
                  <a:lnTo>
                    <a:pt x="2626742" y="6933"/>
                  </a:lnTo>
                  <a:lnTo>
                    <a:pt x="2654760" y="25844"/>
                  </a:lnTo>
                  <a:lnTo>
                    <a:pt x="2673657" y="53899"/>
                  </a:lnTo>
                  <a:lnTo>
                    <a:pt x="2680589" y="88264"/>
                  </a:lnTo>
                  <a:lnTo>
                    <a:pt x="2680589" y="1224889"/>
                  </a:lnTo>
                  <a:lnTo>
                    <a:pt x="2673657" y="1259206"/>
                  </a:lnTo>
                  <a:lnTo>
                    <a:pt x="2654760" y="1287230"/>
                  </a:lnTo>
                  <a:lnTo>
                    <a:pt x="2626742" y="1306124"/>
                  </a:lnTo>
                  <a:lnTo>
                    <a:pt x="2592451" y="1313052"/>
                  </a:lnTo>
                  <a:lnTo>
                    <a:pt x="88137" y="1313052"/>
                  </a:lnTo>
                  <a:lnTo>
                    <a:pt x="53846" y="1306124"/>
                  </a:lnTo>
                  <a:lnTo>
                    <a:pt x="25828" y="1287230"/>
                  </a:lnTo>
                  <a:lnTo>
                    <a:pt x="6931" y="1259206"/>
                  </a:lnTo>
                  <a:lnTo>
                    <a:pt x="0" y="1224889"/>
                  </a:lnTo>
                  <a:lnTo>
                    <a:pt x="0" y="88264"/>
                  </a:lnTo>
                  <a:close/>
                </a:path>
              </a:pathLst>
            </a:custGeom>
            <a:ln w="19050">
              <a:solidFill>
                <a:srgbClr val="CF9D39"/>
              </a:solidFill>
            </a:ln>
          </p:spPr>
          <p:txBody>
            <a:bodyPr wrap="square" lIns="0" tIns="0" rIns="0" bIns="0" rtlCol="0"/>
            <a:lstStyle/>
            <a:p>
              <a:endParaRPr/>
            </a:p>
          </p:txBody>
        </p:sp>
        <p:sp>
          <p:nvSpPr>
            <p:cNvPr id="4" name="object 4"/>
            <p:cNvSpPr/>
            <p:nvPr/>
          </p:nvSpPr>
          <p:spPr>
            <a:xfrm>
              <a:off x="3752595" y="4644009"/>
              <a:ext cx="1633220" cy="417830"/>
            </a:xfrm>
            <a:custGeom>
              <a:avLst/>
              <a:gdLst/>
              <a:ahLst/>
              <a:cxnLst/>
              <a:rect l="l" t="t" r="r" b="b"/>
              <a:pathLst>
                <a:path w="1633220" h="417829">
                  <a:moveTo>
                    <a:pt x="1604644" y="0"/>
                  </a:moveTo>
                  <a:lnTo>
                    <a:pt x="28066" y="0"/>
                  </a:lnTo>
                  <a:lnTo>
                    <a:pt x="17144" y="2206"/>
                  </a:lnTo>
                  <a:lnTo>
                    <a:pt x="8223" y="8223"/>
                  </a:lnTo>
                  <a:lnTo>
                    <a:pt x="2206" y="17145"/>
                  </a:lnTo>
                  <a:lnTo>
                    <a:pt x="0" y="28067"/>
                  </a:lnTo>
                  <a:lnTo>
                    <a:pt x="0" y="389763"/>
                  </a:lnTo>
                  <a:lnTo>
                    <a:pt x="2206" y="400685"/>
                  </a:lnTo>
                  <a:lnTo>
                    <a:pt x="8223" y="409606"/>
                  </a:lnTo>
                  <a:lnTo>
                    <a:pt x="17145" y="415623"/>
                  </a:lnTo>
                  <a:lnTo>
                    <a:pt x="28066" y="417830"/>
                  </a:lnTo>
                  <a:lnTo>
                    <a:pt x="1604644" y="417830"/>
                  </a:lnTo>
                  <a:lnTo>
                    <a:pt x="1615567" y="415623"/>
                  </a:lnTo>
                  <a:lnTo>
                    <a:pt x="1624488" y="409606"/>
                  </a:lnTo>
                  <a:lnTo>
                    <a:pt x="1630505" y="400685"/>
                  </a:lnTo>
                  <a:lnTo>
                    <a:pt x="1632712" y="389763"/>
                  </a:lnTo>
                  <a:lnTo>
                    <a:pt x="1632712" y="28067"/>
                  </a:lnTo>
                  <a:lnTo>
                    <a:pt x="1630505" y="17145"/>
                  </a:lnTo>
                  <a:lnTo>
                    <a:pt x="1624488" y="8223"/>
                  </a:lnTo>
                  <a:lnTo>
                    <a:pt x="1615566" y="2206"/>
                  </a:lnTo>
                  <a:lnTo>
                    <a:pt x="1604644" y="0"/>
                  </a:lnTo>
                  <a:close/>
                </a:path>
              </a:pathLst>
            </a:custGeom>
            <a:solidFill>
              <a:srgbClr val="FCEBC7"/>
            </a:solidFill>
          </p:spPr>
          <p:txBody>
            <a:bodyPr wrap="square" lIns="0" tIns="0" rIns="0" bIns="0" rtlCol="0"/>
            <a:lstStyle/>
            <a:p>
              <a:endParaRPr/>
            </a:p>
          </p:txBody>
        </p:sp>
      </p:grpSp>
      <p:sp>
        <p:nvSpPr>
          <p:cNvPr id="5" name="object 5"/>
          <p:cNvSpPr txBox="1"/>
          <p:nvPr/>
        </p:nvSpPr>
        <p:spPr>
          <a:xfrm>
            <a:off x="4352290" y="4759578"/>
            <a:ext cx="938530" cy="175048"/>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CF9D39"/>
                </a:solidFill>
                <a:latin typeface="Arial"/>
                <a:cs typeface="Arial"/>
              </a:rPr>
              <a:t>KO</a:t>
            </a:r>
            <a:r>
              <a:rPr sz="1050" b="1" spc="-25" dirty="0">
                <a:solidFill>
                  <a:srgbClr val="CF9D39"/>
                </a:solidFill>
                <a:latin typeface="Arial"/>
                <a:cs typeface="Arial"/>
              </a:rPr>
              <a:t> </a:t>
            </a:r>
            <a:r>
              <a:rPr sz="1050" b="1" dirty="0">
                <a:solidFill>
                  <a:srgbClr val="CF9D39"/>
                </a:solidFill>
                <a:latin typeface="Arial"/>
                <a:cs typeface="Arial"/>
              </a:rPr>
              <a:t>Cell</a:t>
            </a:r>
            <a:r>
              <a:rPr sz="1050" b="1" spc="-10" dirty="0">
                <a:solidFill>
                  <a:srgbClr val="CF9D39"/>
                </a:solidFill>
                <a:latin typeface="Arial"/>
                <a:cs typeface="Arial"/>
              </a:rPr>
              <a:t> model</a:t>
            </a:r>
            <a:endParaRPr sz="1050" dirty="0">
              <a:solidFill>
                <a:srgbClr val="CF9D39"/>
              </a:solidFill>
              <a:latin typeface="Arial"/>
              <a:cs typeface="Arial"/>
            </a:endParaRPr>
          </a:p>
        </p:txBody>
      </p:sp>
      <p:grpSp>
        <p:nvGrpSpPr>
          <p:cNvPr id="6" name="object 6"/>
          <p:cNvGrpSpPr/>
          <p:nvPr/>
        </p:nvGrpSpPr>
        <p:grpSpPr>
          <a:xfrm>
            <a:off x="360349" y="822833"/>
            <a:ext cx="11523980" cy="3048000"/>
            <a:chOff x="360349" y="822833"/>
            <a:chExt cx="11523980" cy="3048000"/>
          </a:xfrm>
        </p:grpSpPr>
        <p:sp>
          <p:nvSpPr>
            <p:cNvPr id="7" name="object 7"/>
            <p:cNvSpPr/>
            <p:nvPr/>
          </p:nvSpPr>
          <p:spPr>
            <a:xfrm>
              <a:off x="369874" y="832358"/>
              <a:ext cx="11504930" cy="3028950"/>
            </a:xfrm>
            <a:custGeom>
              <a:avLst/>
              <a:gdLst/>
              <a:ahLst/>
              <a:cxnLst/>
              <a:rect l="l" t="t" r="r" b="b"/>
              <a:pathLst>
                <a:path w="11504930" h="3028950">
                  <a:moveTo>
                    <a:pt x="0" y="108203"/>
                  </a:moveTo>
                  <a:lnTo>
                    <a:pt x="8499" y="66115"/>
                  </a:lnTo>
                  <a:lnTo>
                    <a:pt x="31680" y="31718"/>
                  </a:lnTo>
                  <a:lnTo>
                    <a:pt x="66061" y="8512"/>
                  </a:lnTo>
                  <a:lnTo>
                    <a:pt x="108165" y="0"/>
                  </a:lnTo>
                  <a:lnTo>
                    <a:pt x="11396421" y="0"/>
                  </a:lnTo>
                  <a:lnTo>
                    <a:pt x="11438563" y="8512"/>
                  </a:lnTo>
                  <a:lnTo>
                    <a:pt x="11472954" y="31718"/>
                  </a:lnTo>
                  <a:lnTo>
                    <a:pt x="11496130" y="66115"/>
                  </a:lnTo>
                  <a:lnTo>
                    <a:pt x="11504625" y="108203"/>
                  </a:lnTo>
                  <a:lnTo>
                    <a:pt x="11504625" y="2920237"/>
                  </a:lnTo>
                  <a:lnTo>
                    <a:pt x="11496130" y="2962380"/>
                  </a:lnTo>
                  <a:lnTo>
                    <a:pt x="11472954" y="2996771"/>
                  </a:lnTo>
                  <a:lnTo>
                    <a:pt x="11438563" y="3019946"/>
                  </a:lnTo>
                  <a:lnTo>
                    <a:pt x="11396421" y="3028441"/>
                  </a:lnTo>
                  <a:lnTo>
                    <a:pt x="108165" y="3028441"/>
                  </a:lnTo>
                  <a:lnTo>
                    <a:pt x="66061" y="3019946"/>
                  </a:lnTo>
                  <a:lnTo>
                    <a:pt x="31680" y="2996771"/>
                  </a:lnTo>
                  <a:lnTo>
                    <a:pt x="8499" y="2962380"/>
                  </a:lnTo>
                  <a:lnTo>
                    <a:pt x="0" y="2920237"/>
                  </a:lnTo>
                  <a:lnTo>
                    <a:pt x="0" y="108203"/>
                  </a:lnTo>
                  <a:close/>
                </a:path>
              </a:pathLst>
            </a:custGeom>
            <a:ln w="19050">
              <a:solidFill>
                <a:srgbClr val="FFBD3C"/>
              </a:solidFill>
            </a:ln>
          </p:spPr>
          <p:txBody>
            <a:bodyPr wrap="square" lIns="0" tIns="0" rIns="0" bIns="0" rtlCol="0"/>
            <a:lstStyle/>
            <a:p>
              <a:endParaRPr/>
            </a:p>
          </p:txBody>
        </p:sp>
        <p:sp>
          <p:nvSpPr>
            <p:cNvPr id="8" name="object 8"/>
            <p:cNvSpPr/>
            <p:nvPr/>
          </p:nvSpPr>
          <p:spPr>
            <a:xfrm>
              <a:off x="515505" y="925449"/>
              <a:ext cx="2685415" cy="317500"/>
            </a:xfrm>
            <a:custGeom>
              <a:avLst/>
              <a:gdLst/>
              <a:ahLst/>
              <a:cxnLst/>
              <a:rect l="l" t="t" r="r" b="b"/>
              <a:pathLst>
                <a:path w="2685415" h="317500">
                  <a:moveTo>
                    <a:pt x="2632062" y="0"/>
                  </a:moveTo>
                  <a:lnTo>
                    <a:pt x="52819" y="0"/>
                  </a:lnTo>
                  <a:lnTo>
                    <a:pt x="32259" y="4147"/>
                  </a:lnTo>
                  <a:lnTo>
                    <a:pt x="15470" y="15462"/>
                  </a:lnTo>
                  <a:lnTo>
                    <a:pt x="4150" y="32254"/>
                  </a:lnTo>
                  <a:lnTo>
                    <a:pt x="0" y="52831"/>
                  </a:lnTo>
                  <a:lnTo>
                    <a:pt x="0" y="264160"/>
                  </a:lnTo>
                  <a:lnTo>
                    <a:pt x="4150" y="284684"/>
                  </a:lnTo>
                  <a:lnTo>
                    <a:pt x="15470" y="301482"/>
                  </a:lnTo>
                  <a:lnTo>
                    <a:pt x="32259" y="312826"/>
                  </a:lnTo>
                  <a:lnTo>
                    <a:pt x="52819" y="316991"/>
                  </a:lnTo>
                  <a:lnTo>
                    <a:pt x="2632062" y="316991"/>
                  </a:lnTo>
                  <a:lnTo>
                    <a:pt x="2652640" y="312826"/>
                  </a:lnTo>
                  <a:lnTo>
                    <a:pt x="2669432" y="301482"/>
                  </a:lnTo>
                  <a:lnTo>
                    <a:pt x="2680746" y="284684"/>
                  </a:lnTo>
                  <a:lnTo>
                    <a:pt x="2684894" y="264160"/>
                  </a:lnTo>
                  <a:lnTo>
                    <a:pt x="2684894" y="52831"/>
                  </a:lnTo>
                  <a:lnTo>
                    <a:pt x="2680746" y="32254"/>
                  </a:lnTo>
                  <a:lnTo>
                    <a:pt x="2669432" y="15462"/>
                  </a:lnTo>
                  <a:lnTo>
                    <a:pt x="2652640" y="4147"/>
                  </a:lnTo>
                  <a:lnTo>
                    <a:pt x="2632062" y="0"/>
                  </a:lnTo>
                  <a:close/>
                </a:path>
              </a:pathLst>
            </a:custGeom>
            <a:solidFill>
              <a:srgbClr val="FFBD3C"/>
            </a:solidFill>
          </p:spPr>
          <p:txBody>
            <a:bodyPr wrap="square" lIns="0" tIns="0" rIns="0" bIns="0" rtlCol="0"/>
            <a:lstStyle/>
            <a:p>
              <a:endParaRPr/>
            </a:p>
          </p:txBody>
        </p:sp>
        <p:sp>
          <p:nvSpPr>
            <p:cNvPr id="9" name="object 9"/>
            <p:cNvSpPr/>
            <p:nvPr/>
          </p:nvSpPr>
          <p:spPr>
            <a:xfrm>
              <a:off x="515505" y="925449"/>
              <a:ext cx="2685415" cy="317500"/>
            </a:xfrm>
            <a:custGeom>
              <a:avLst/>
              <a:gdLst/>
              <a:ahLst/>
              <a:cxnLst/>
              <a:rect l="l" t="t" r="r" b="b"/>
              <a:pathLst>
                <a:path w="2685415" h="317500">
                  <a:moveTo>
                    <a:pt x="0" y="52831"/>
                  </a:moveTo>
                  <a:lnTo>
                    <a:pt x="4150" y="32254"/>
                  </a:lnTo>
                  <a:lnTo>
                    <a:pt x="15470" y="15462"/>
                  </a:lnTo>
                  <a:lnTo>
                    <a:pt x="32259" y="4147"/>
                  </a:lnTo>
                  <a:lnTo>
                    <a:pt x="52819" y="0"/>
                  </a:lnTo>
                  <a:lnTo>
                    <a:pt x="2632062" y="0"/>
                  </a:lnTo>
                  <a:lnTo>
                    <a:pt x="2652640" y="4147"/>
                  </a:lnTo>
                  <a:lnTo>
                    <a:pt x="2669432" y="15462"/>
                  </a:lnTo>
                  <a:lnTo>
                    <a:pt x="2680746" y="32254"/>
                  </a:lnTo>
                  <a:lnTo>
                    <a:pt x="2684894" y="52831"/>
                  </a:lnTo>
                  <a:lnTo>
                    <a:pt x="2684894" y="264160"/>
                  </a:lnTo>
                  <a:lnTo>
                    <a:pt x="2680746" y="284684"/>
                  </a:lnTo>
                  <a:lnTo>
                    <a:pt x="2669432" y="301482"/>
                  </a:lnTo>
                  <a:lnTo>
                    <a:pt x="2652640" y="312826"/>
                  </a:lnTo>
                  <a:lnTo>
                    <a:pt x="2632062" y="316991"/>
                  </a:lnTo>
                  <a:lnTo>
                    <a:pt x="52819" y="316991"/>
                  </a:lnTo>
                  <a:lnTo>
                    <a:pt x="32259" y="312826"/>
                  </a:lnTo>
                  <a:lnTo>
                    <a:pt x="15470" y="301482"/>
                  </a:lnTo>
                  <a:lnTo>
                    <a:pt x="4150" y="284684"/>
                  </a:lnTo>
                  <a:lnTo>
                    <a:pt x="0" y="264160"/>
                  </a:lnTo>
                  <a:lnTo>
                    <a:pt x="0" y="52831"/>
                  </a:lnTo>
                  <a:close/>
                </a:path>
              </a:pathLst>
            </a:custGeom>
            <a:ln w="19050">
              <a:solidFill>
                <a:srgbClr val="FFBD3C"/>
              </a:solidFill>
            </a:ln>
          </p:spPr>
          <p:txBody>
            <a:bodyPr wrap="square" lIns="0" tIns="0" rIns="0" bIns="0" rtlCol="0"/>
            <a:lstStyle/>
            <a:p>
              <a:endParaRPr/>
            </a:p>
          </p:txBody>
        </p:sp>
      </p:grpSp>
      <p:sp>
        <p:nvSpPr>
          <p:cNvPr id="10" name="object 10"/>
          <p:cNvSpPr txBox="1"/>
          <p:nvPr/>
        </p:nvSpPr>
        <p:spPr>
          <a:xfrm>
            <a:off x="538378" y="928242"/>
            <a:ext cx="10720070" cy="2679700"/>
          </a:xfrm>
          <a:prstGeom prst="rect">
            <a:avLst/>
          </a:prstGeom>
        </p:spPr>
        <p:txBody>
          <a:bodyPr vert="horz" wrap="square" lIns="0" tIns="12700" rIns="0" bIns="0" rtlCol="0">
            <a:spAutoFit/>
          </a:bodyPr>
          <a:lstStyle/>
          <a:p>
            <a:pPr marL="83820">
              <a:lnSpc>
                <a:spcPct val="100000"/>
              </a:lnSpc>
              <a:spcBef>
                <a:spcPts val="100"/>
              </a:spcBef>
            </a:pPr>
            <a:r>
              <a:rPr sz="1800" b="1" dirty="0">
                <a:solidFill>
                  <a:srgbClr val="FFFFFF"/>
                </a:solidFill>
                <a:latin typeface="Arial"/>
                <a:cs typeface="Arial"/>
              </a:rPr>
              <a:t>Background</a:t>
            </a:r>
            <a:r>
              <a:rPr sz="1800" b="1" spc="-50" dirty="0">
                <a:solidFill>
                  <a:srgbClr val="FFFFFF"/>
                </a:solidFill>
                <a:latin typeface="Arial"/>
                <a:cs typeface="Arial"/>
              </a:rPr>
              <a:t> </a:t>
            </a:r>
            <a:r>
              <a:rPr sz="1800" b="1" dirty="0">
                <a:solidFill>
                  <a:srgbClr val="FFFFFF"/>
                </a:solidFill>
                <a:latin typeface="Arial"/>
                <a:cs typeface="Arial"/>
              </a:rPr>
              <a:t>&amp;</a:t>
            </a:r>
            <a:r>
              <a:rPr sz="1800" b="1" spc="-114" dirty="0">
                <a:solidFill>
                  <a:srgbClr val="FFFFFF"/>
                </a:solidFill>
                <a:latin typeface="Arial"/>
                <a:cs typeface="Arial"/>
              </a:rPr>
              <a:t> </a:t>
            </a:r>
            <a:r>
              <a:rPr sz="1800" b="1" spc="-20" dirty="0">
                <a:solidFill>
                  <a:srgbClr val="FFFFFF"/>
                </a:solidFill>
                <a:latin typeface="Arial"/>
                <a:cs typeface="Arial"/>
              </a:rPr>
              <a:t>Aims</a:t>
            </a:r>
            <a:endParaRPr sz="1800" dirty="0">
              <a:latin typeface="Arial"/>
              <a:cs typeface="Arial"/>
            </a:endParaRPr>
          </a:p>
          <a:p>
            <a:pPr marL="12700" marR="1798955">
              <a:lnSpc>
                <a:spcPct val="142000"/>
              </a:lnSpc>
              <a:spcBef>
                <a:spcPts val="350"/>
              </a:spcBef>
            </a:pPr>
            <a:r>
              <a:rPr sz="1600" dirty="0">
                <a:solidFill>
                  <a:srgbClr val="004A86"/>
                </a:solidFill>
                <a:latin typeface="Arial"/>
                <a:cs typeface="Arial"/>
              </a:rPr>
              <a:t>HEV</a:t>
            </a:r>
            <a:r>
              <a:rPr sz="1600" spc="-45" dirty="0">
                <a:solidFill>
                  <a:srgbClr val="004A86"/>
                </a:solidFill>
                <a:latin typeface="Arial"/>
                <a:cs typeface="Arial"/>
              </a:rPr>
              <a:t> </a:t>
            </a:r>
            <a:r>
              <a:rPr sz="1600" dirty="0">
                <a:solidFill>
                  <a:srgbClr val="004A86"/>
                </a:solidFill>
                <a:latin typeface="Arial"/>
                <a:cs typeface="Arial"/>
              </a:rPr>
              <a:t>is</a:t>
            </a:r>
            <a:r>
              <a:rPr sz="1600" spc="-30" dirty="0">
                <a:solidFill>
                  <a:srgbClr val="004A86"/>
                </a:solidFill>
                <a:latin typeface="Arial"/>
                <a:cs typeface="Arial"/>
              </a:rPr>
              <a:t> </a:t>
            </a:r>
            <a:r>
              <a:rPr sz="1600" dirty="0">
                <a:solidFill>
                  <a:srgbClr val="004A86"/>
                </a:solidFill>
                <a:latin typeface="Arial"/>
                <a:cs typeface="Arial"/>
              </a:rPr>
              <a:t>a</a:t>
            </a:r>
            <a:r>
              <a:rPr sz="1600" spc="-35" dirty="0">
                <a:solidFill>
                  <a:srgbClr val="004A86"/>
                </a:solidFill>
                <a:latin typeface="Arial"/>
                <a:cs typeface="Arial"/>
              </a:rPr>
              <a:t> </a:t>
            </a:r>
            <a:r>
              <a:rPr sz="1600" dirty="0">
                <a:solidFill>
                  <a:srgbClr val="004A86"/>
                </a:solidFill>
                <a:latin typeface="Arial"/>
                <a:cs typeface="Arial"/>
              </a:rPr>
              <a:t>significant</a:t>
            </a:r>
            <a:r>
              <a:rPr sz="1600" spc="-55" dirty="0">
                <a:solidFill>
                  <a:srgbClr val="004A86"/>
                </a:solidFill>
                <a:latin typeface="Arial"/>
                <a:cs typeface="Arial"/>
              </a:rPr>
              <a:t> </a:t>
            </a:r>
            <a:r>
              <a:rPr sz="1600" dirty="0">
                <a:solidFill>
                  <a:srgbClr val="004A86"/>
                </a:solidFill>
                <a:latin typeface="Arial"/>
                <a:cs typeface="Arial"/>
              </a:rPr>
              <a:t>global</a:t>
            </a:r>
            <a:r>
              <a:rPr sz="1600" spc="-40" dirty="0">
                <a:solidFill>
                  <a:srgbClr val="004A86"/>
                </a:solidFill>
                <a:latin typeface="Arial"/>
                <a:cs typeface="Arial"/>
              </a:rPr>
              <a:t> </a:t>
            </a:r>
            <a:r>
              <a:rPr sz="1600" dirty="0">
                <a:solidFill>
                  <a:srgbClr val="004A86"/>
                </a:solidFill>
                <a:latin typeface="Arial"/>
                <a:cs typeface="Arial"/>
              </a:rPr>
              <a:t>health</a:t>
            </a:r>
            <a:r>
              <a:rPr sz="1600" spc="-40" dirty="0">
                <a:solidFill>
                  <a:srgbClr val="004A86"/>
                </a:solidFill>
                <a:latin typeface="Arial"/>
                <a:cs typeface="Arial"/>
              </a:rPr>
              <a:t> </a:t>
            </a:r>
            <a:r>
              <a:rPr sz="1600" dirty="0">
                <a:solidFill>
                  <a:srgbClr val="004A86"/>
                </a:solidFill>
                <a:latin typeface="Arial"/>
                <a:cs typeface="Arial"/>
              </a:rPr>
              <a:t>concern</a:t>
            </a:r>
            <a:r>
              <a:rPr sz="1600" spc="-25" dirty="0">
                <a:solidFill>
                  <a:srgbClr val="004A86"/>
                </a:solidFill>
                <a:latin typeface="Arial"/>
                <a:cs typeface="Arial"/>
              </a:rPr>
              <a:t> </a:t>
            </a:r>
            <a:r>
              <a:rPr sz="1600" dirty="0">
                <a:solidFill>
                  <a:srgbClr val="004A86"/>
                </a:solidFill>
                <a:latin typeface="Arial"/>
                <a:cs typeface="Arial"/>
              </a:rPr>
              <a:t>with</a:t>
            </a:r>
            <a:r>
              <a:rPr sz="1600" spc="-35" dirty="0">
                <a:solidFill>
                  <a:srgbClr val="004A86"/>
                </a:solidFill>
                <a:latin typeface="Arial"/>
                <a:cs typeface="Arial"/>
              </a:rPr>
              <a:t> </a:t>
            </a:r>
            <a:r>
              <a:rPr sz="1600" dirty="0">
                <a:solidFill>
                  <a:srgbClr val="004A86"/>
                </a:solidFill>
                <a:latin typeface="Arial"/>
                <a:cs typeface="Arial"/>
              </a:rPr>
              <a:t>an</a:t>
            </a:r>
            <a:r>
              <a:rPr sz="1600" spc="-25" dirty="0">
                <a:solidFill>
                  <a:srgbClr val="004A86"/>
                </a:solidFill>
                <a:latin typeface="Arial"/>
                <a:cs typeface="Arial"/>
              </a:rPr>
              <a:t> </a:t>
            </a:r>
            <a:r>
              <a:rPr sz="1600" dirty="0">
                <a:solidFill>
                  <a:srgbClr val="004A86"/>
                </a:solidFill>
                <a:latin typeface="Arial"/>
                <a:cs typeface="Arial"/>
              </a:rPr>
              <a:t>estimated</a:t>
            </a:r>
            <a:r>
              <a:rPr sz="1600" spc="-20" dirty="0">
                <a:solidFill>
                  <a:srgbClr val="004A86"/>
                </a:solidFill>
                <a:latin typeface="Arial"/>
                <a:cs typeface="Arial"/>
              </a:rPr>
              <a:t> </a:t>
            </a:r>
            <a:r>
              <a:rPr sz="1600" dirty="0">
                <a:solidFill>
                  <a:srgbClr val="004A86"/>
                </a:solidFill>
                <a:latin typeface="Arial"/>
                <a:cs typeface="Arial"/>
              </a:rPr>
              <a:t>20</a:t>
            </a:r>
            <a:r>
              <a:rPr sz="1600" spc="-40" dirty="0">
                <a:solidFill>
                  <a:srgbClr val="004A86"/>
                </a:solidFill>
                <a:latin typeface="Arial"/>
                <a:cs typeface="Arial"/>
              </a:rPr>
              <a:t> </a:t>
            </a:r>
            <a:r>
              <a:rPr sz="1600" dirty="0">
                <a:solidFill>
                  <a:srgbClr val="004A86"/>
                </a:solidFill>
                <a:latin typeface="Arial"/>
                <a:cs typeface="Arial"/>
              </a:rPr>
              <a:t>million</a:t>
            </a:r>
            <a:r>
              <a:rPr sz="1600" spc="-65" dirty="0">
                <a:solidFill>
                  <a:srgbClr val="004A86"/>
                </a:solidFill>
                <a:latin typeface="Arial"/>
                <a:cs typeface="Arial"/>
              </a:rPr>
              <a:t> </a:t>
            </a:r>
            <a:r>
              <a:rPr sz="1600" dirty="0">
                <a:solidFill>
                  <a:srgbClr val="004A86"/>
                </a:solidFill>
                <a:latin typeface="Arial"/>
                <a:cs typeface="Arial"/>
              </a:rPr>
              <a:t>infections</a:t>
            </a:r>
            <a:r>
              <a:rPr sz="1600" spc="-40" dirty="0">
                <a:solidFill>
                  <a:srgbClr val="004A86"/>
                </a:solidFill>
                <a:latin typeface="Arial"/>
                <a:cs typeface="Arial"/>
              </a:rPr>
              <a:t> </a:t>
            </a:r>
            <a:r>
              <a:rPr sz="1600" dirty="0">
                <a:solidFill>
                  <a:srgbClr val="004A86"/>
                </a:solidFill>
                <a:latin typeface="Arial"/>
                <a:cs typeface="Arial"/>
              </a:rPr>
              <a:t>occurring</a:t>
            </a:r>
            <a:r>
              <a:rPr sz="1600" spc="-25" dirty="0">
                <a:solidFill>
                  <a:srgbClr val="004A86"/>
                </a:solidFill>
                <a:latin typeface="Arial"/>
                <a:cs typeface="Arial"/>
              </a:rPr>
              <a:t> </a:t>
            </a:r>
            <a:r>
              <a:rPr sz="1600" spc="-10" dirty="0">
                <a:solidFill>
                  <a:srgbClr val="004A86"/>
                </a:solidFill>
                <a:latin typeface="Arial"/>
                <a:cs typeface="Arial"/>
              </a:rPr>
              <a:t>annually </a:t>
            </a:r>
            <a:r>
              <a:rPr sz="1600" dirty="0">
                <a:solidFill>
                  <a:srgbClr val="004A86"/>
                </a:solidFill>
                <a:latin typeface="Arial"/>
                <a:cs typeface="Arial"/>
              </a:rPr>
              <a:t>There</a:t>
            </a:r>
            <a:r>
              <a:rPr sz="1600" spc="-30" dirty="0">
                <a:solidFill>
                  <a:srgbClr val="004A86"/>
                </a:solidFill>
                <a:latin typeface="Arial"/>
                <a:cs typeface="Arial"/>
              </a:rPr>
              <a:t> </a:t>
            </a:r>
            <a:r>
              <a:rPr sz="1600" dirty="0">
                <a:solidFill>
                  <a:srgbClr val="004A86"/>
                </a:solidFill>
                <a:latin typeface="Arial"/>
                <a:cs typeface="Arial"/>
              </a:rPr>
              <a:t>is</a:t>
            </a:r>
            <a:r>
              <a:rPr sz="1600" spc="-40" dirty="0">
                <a:solidFill>
                  <a:srgbClr val="004A86"/>
                </a:solidFill>
                <a:latin typeface="Arial"/>
                <a:cs typeface="Arial"/>
              </a:rPr>
              <a:t> </a:t>
            </a:r>
            <a:r>
              <a:rPr sz="1600" dirty="0">
                <a:solidFill>
                  <a:srgbClr val="004A86"/>
                </a:solidFill>
                <a:latin typeface="Arial"/>
                <a:cs typeface="Arial"/>
              </a:rPr>
              <a:t>no</a:t>
            </a:r>
            <a:r>
              <a:rPr sz="1600" spc="-40" dirty="0">
                <a:solidFill>
                  <a:srgbClr val="004A86"/>
                </a:solidFill>
                <a:latin typeface="Arial"/>
                <a:cs typeface="Arial"/>
              </a:rPr>
              <a:t> </a:t>
            </a:r>
            <a:r>
              <a:rPr sz="1600" dirty="0">
                <a:solidFill>
                  <a:srgbClr val="004A86"/>
                </a:solidFill>
                <a:latin typeface="Arial"/>
                <a:cs typeface="Arial"/>
              </a:rPr>
              <a:t>specific</a:t>
            </a:r>
            <a:r>
              <a:rPr sz="1600" spc="-55" dirty="0">
                <a:solidFill>
                  <a:srgbClr val="004A86"/>
                </a:solidFill>
                <a:latin typeface="Arial"/>
                <a:cs typeface="Arial"/>
              </a:rPr>
              <a:t> </a:t>
            </a:r>
            <a:r>
              <a:rPr sz="1600" dirty="0">
                <a:solidFill>
                  <a:srgbClr val="004A86"/>
                </a:solidFill>
                <a:latin typeface="Arial"/>
                <a:cs typeface="Arial"/>
              </a:rPr>
              <a:t>antiviral</a:t>
            </a:r>
            <a:r>
              <a:rPr sz="1600" spc="-50" dirty="0">
                <a:solidFill>
                  <a:srgbClr val="004A86"/>
                </a:solidFill>
                <a:latin typeface="Arial"/>
                <a:cs typeface="Arial"/>
              </a:rPr>
              <a:t> </a:t>
            </a:r>
            <a:r>
              <a:rPr sz="1600" dirty="0">
                <a:solidFill>
                  <a:srgbClr val="004A86"/>
                </a:solidFill>
                <a:latin typeface="Arial"/>
                <a:cs typeface="Arial"/>
              </a:rPr>
              <a:t>treatment</a:t>
            </a:r>
            <a:r>
              <a:rPr sz="1600" spc="-5" dirty="0">
                <a:solidFill>
                  <a:srgbClr val="004A86"/>
                </a:solidFill>
                <a:latin typeface="Arial"/>
                <a:cs typeface="Arial"/>
              </a:rPr>
              <a:t> </a:t>
            </a:r>
            <a:r>
              <a:rPr sz="1600" spc="-10" dirty="0">
                <a:solidFill>
                  <a:srgbClr val="004A86"/>
                </a:solidFill>
                <a:latin typeface="Arial"/>
                <a:cs typeface="Arial"/>
              </a:rPr>
              <a:t>available.</a:t>
            </a:r>
            <a:endParaRPr sz="1600" dirty="0">
              <a:latin typeface="Arial"/>
              <a:cs typeface="Arial"/>
            </a:endParaRPr>
          </a:p>
          <a:p>
            <a:pPr marL="12700" marR="5080">
              <a:lnSpc>
                <a:spcPts val="1730"/>
              </a:lnSpc>
              <a:spcBef>
                <a:spcPts val="1019"/>
              </a:spcBef>
            </a:pPr>
            <a:r>
              <a:rPr sz="1600" dirty="0">
                <a:solidFill>
                  <a:srgbClr val="004A86"/>
                </a:solidFill>
                <a:latin typeface="Arial"/>
                <a:cs typeface="Arial"/>
              </a:rPr>
              <a:t>The</a:t>
            </a:r>
            <a:r>
              <a:rPr sz="1600" spc="-35" dirty="0">
                <a:solidFill>
                  <a:srgbClr val="004A86"/>
                </a:solidFill>
                <a:latin typeface="Arial"/>
                <a:cs typeface="Arial"/>
              </a:rPr>
              <a:t> </a:t>
            </a:r>
            <a:r>
              <a:rPr sz="1600" dirty="0">
                <a:solidFill>
                  <a:srgbClr val="004A86"/>
                </a:solidFill>
                <a:latin typeface="Arial"/>
                <a:cs typeface="Arial"/>
              </a:rPr>
              <a:t>lysosomal</a:t>
            </a:r>
            <a:r>
              <a:rPr sz="1600" spc="-35" dirty="0">
                <a:solidFill>
                  <a:srgbClr val="004A86"/>
                </a:solidFill>
                <a:latin typeface="Arial"/>
                <a:cs typeface="Arial"/>
              </a:rPr>
              <a:t> </a:t>
            </a:r>
            <a:r>
              <a:rPr sz="1600" dirty="0">
                <a:solidFill>
                  <a:srgbClr val="004A86"/>
                </a:solidFill>
                <a:latin typeface="Arial"/>
                <a:cs typeface="Arial"/>
              </a:rPr>
              <a:t>cholesterol</a:t>
            </a:r>
            <a:r>
              <a:rPr sz="1600" spc="-50" dirty="0">
                <a:solidFill>
                  <a:srgbClr val="004A86"/>
                </a:solidFill>
                <a:latin typeface="Arial"/>
                <a:cs typeface="Arial"/>
              </a:rPr>
              <a:t> </a:t>
            </a:r>
            <a:r>
              <a:rPr sz="1600" dirty="0">
                <a:solidFill>
                  <a:srgbClr val="004A86"/>
                </a:solidFill>
                <a:latin typeface="Arial"/>
                <a:cs typeface="Arial"/>
              </a:rPr>
              <a:t>transporter</a:t>
            </a:r>
            <a:r>
              <a:rPr sz="1600" spc="-15" dirty="0">
                <a:solidFill>
                  <a:srgbClr val="004A86"/>
                </a:solidFill>
                <a:latin typeface="Arial"/>
                <a:cs typeface="Arial"/>
              </a:rPr>
              <a:t> </a:t>
            </a:r>
            <a:r>
              <a:rPr sz="1600" dirty="0">
                <a:solidFill>
                  <a:srgbClr val="004A86"/>
                </a:solidFill>
                <a:latin typeface="Arial"/>
                <a:cs typeface="Arial"/>
              </a:rPr>
              <a:t>NPC1</a:t>
            </a:r>
            <a:r>
              <a:rPr sz="1600" spc="-45" dirty="0">
                <a:solidFill>
                  <a:srgbClr val="004A86"/>
                </a:solidFill>
                <a:latin typeface="Arial"/>
                <a:cs typeface="Arial"/>
              </a:rPr>
              <a:t> </a:t>
            </a:r>
            <a:r>
              <a:rPr sz="1600" dirty="0">
                <a:solidFill>
                  <a:srgbClr val="004A86"/>
                </a:solidFill>
                <a:latin typeface="Arial"/>
                <a:cs typeface="Arial"/>
              </a:rPr>
              <a:t>has</a:t>
            </a:r>
            <a:r>
              <a:rPr sz="1600" spc="-40" dirty="0">
                <a:solidFill>
                  <a:srgbClr val="004A86"/>
                </a:solidFill>
                <a:latin typeface="Arial"/>
                <a:cs typeface="Arial"/>
              </a:rPr>
              <a:t> </a:t>
            </a:r>
            <a:r>
              <a:rPr sz="1600" dirty="0">
                <a:solidFill>
                  <a:srgbClr val="004A86"/>
                </a:solidFill>
                <a:latin typeface="Arial"/>
                <a:cs typeface="Arial"/>
              </a:rPr>
              <a:t>been</a:t>
            </a:r>
            <a:r>
              <a:rPr sz="1600" spc="-30" dirty="0">
                <a:solidFill>
                  <a:srgbClr val="004A86"/>
                </a:solidFill>
                <a:latin typeface="Arial"/>
                <a:cs typeface="Arial"/>
              </a:rPr>
              <a:t> </a:t>
            </a:r>
            <a:r>
              <a:rPr sz="1600" dirty="0">
                <a:solidFill>
                  <a:srgbClr val="004A86"/>
                </a:solidFill>
                <a:latin typeface="Arial"/>
                <a:cs typeface="Arial"/>
              </a:rPr>
              <a:t>shown</a:t>
            </a:r>
            <a:r>
              <a:rPr sz="1600" spc="-40" dirty="0">
                <a:solidFill>
                  <a:srgbClr val="004A86"/>
                </a:solidFill>
                <a:latin typeface="Arial"/>
                <a:cs typeface="Arial"/>
              </a:rPr>
              <a:t> </a:t>
            </a:r>
            <a:r>
              <a:rPr sz="1600" dirty="0">
                <a:solidFill>
                  <a:srgbClr val="004A86"/>
                </a:solidFill>
                <a:latin typeface="Arial"/>
                <a:cs typeface="Arial"/>
              </a:rPr>
              <a:t>to</a:t>
            </a:r>
            <a:r>
              <a:rPr sz="1600" spc="-5" dirty="0">
                <a:solidFill>
                  <a:srgbClr val="004A86"/>
                </a:solidFill>
                <a:latin typeface="Arial"/>
                <a:cs typeface="Arial"/>
              </a:rPr>
              <a:t> </a:t>
            </a:r>
            <a:r>
              <a:rPr sz="1600" dirty="0">
                <a:solidFill>
                  <a:srgbClr val="004A86"/>
                </a:solidFill>
                <a:latin typeface="Arial"/>
                <a:cs typeface="Arial"/>
              </a:rPr>
              <a:t>be</a:t>
            </a:r>
            <a:r>
              <a:rPr sz="1600" spc="-30" dirty="0">
                <a:solidFill>
                  <a:srgbClr val="004A86"/>
                </a:solidFill>
                <a:latin typeface="Arial"/>
                <a:cs typeface="Arial"/>
              </a:rPr>
              <a:t> </a:t>
            </a:r>
            <a:r>
              <a:rPr sz="1600" dirty="0">
                <a:solidFill>
                  <a:srgbClr val="004A86"/>
                </a:solidFill>
                <a:latin typeface="Arial"/>
                <a:cs typeface="Arial"/>
              </a:rPr>
              <a:t>implicated</a:t>
            </a:r>
            <a:r>
              <a:rPr sz="1600" spc="-60" dirty="0">
                <a:solidFill>
                  <a:srgbClr val="004A86"/>
                </a:solidFill>
                <a:latin typeface="Arial"/>
                <a:cs typeface="Arial"/>
              </a:rPr>
              <a:t> </a:t>
            </a:r>
            <a:r>
              <a:rPr sz="1600" dirty="0">
                <a:solidFill>
                  <a:srgbClr val="004A86"/>
                </a:solidFill>
                <a:latin typeface="Arial"/>
                <a:cs typeface="Arial"/>
              </a:rPr>
              <a:t>in</a:t>
            </a:r>
            <a:r>
              <a:rPr sz="1600" spc="-35" dirty="0">
                <a:solidFill>
                  <a:srgbClr val="004A86"/>
                </a:solidFill>
                <a:latin typeface="Arial"/>
                <a:cs typeface="Arial"/>
              </a:rPr>
              <a:t> </a:t>
            </a:r>
            <a:r>
              <a:rPr sz="1600" dirty="0">
                <a:solidFill>
                  <a:srgbClr val="004A86"/>
                </a:solidFill>
                <a:latin typeface="Arial"/>
                <a:cs typeface="Arial"/>
              </a:rPr>
              <a:t>the</a:t>
            </a:r>
            <a:r>
              <a:rPr sz="1600" spc="-30" dirty="0">
                <a:solidFill>
                  <a:srgbClr val="004A86"/>
                </a:solidFill>
                <a:latin typeface="Arial"/>
                <a:cs typeface="Arial"/>
              </a:rPr>
              <a:t> </a:t>
            </a:r>
            <a:r>
              <a:rPr sz="1600" dirty="0">
                <a:solidFill>
                  <a:srgbClr val="004A86"/>
                </a:solidFill>
                <a:latin typeface="Arial"/>
                <a:cs typeface="Arial"/>
              </a:rPr>
              <a:t>entry</a:t>
            </a:r>
            <a:r>
              <a:rPr sz="1600" spc="-25" dirty="0">
                <a:solidFill>
                  <a:srgbClr val="004A86"/>
                </a:solidFill>
                <a:latin typeface="Arial"/>
                <a:cs typeface="Arial"/>
              </a:rPr>
              <a:t> </a:t>
            </a:r>
            <a:r>
              <a:rPr sz="1600" dirty="0">
                <a:solidFill>
                  <a:srgbClr val="004A86"/>
                </a:solidFill>
                <a:latin typeface="Arial"/>
                <a:cs typeface="Arial"/>
              </a:rPr>
              <a:t>of</a:t>
            </a:r>
            <a:r>
              <a:rPr sz="1600" spc="-30" dirty="0">
                <a:solidFill>
                  <a:srgbClr val="004A86"/>
                </a:solidFill>
                <a:latin typeface="Arial"/>
                <a:cs typeface="Arial"/>
              </a:rPr>
              <a:t> </a:t>
            </a:r>
            <a:r>
              <a:rPr sz="1600" dirty="0">
                <a:solidFill>
                  <a:srgbClr val="004A86"/>
                </a:solidFill>
                <a:latin typeface="Arial"/>
                <a:cs typeface="Arial"/>
              </a:rPr>
              <a:t>different</a:t>
            </a:r>
            <a:r>
              <a:rPr sz="1600" spc="-35" dirty="0">
                <a:solidFill>
                  <a:srgbClr val="004A86"/>
                </a:solidFill>
                <a:latin typeface="Arial"/>
                <a:cs typeface="Arial"/>
              </a:rPr>
              <a:t> </a:t>
            </a:r>
            <a:r>
              <a:rPr sz="1600" dirty="0">
                <a:solidFill>
                  <a:srgbClr val="004A86"/>
                </a:solidFill>
                <a:latin typeface="Arial"/>
                <a:cs typeface="Arial"/>
              </a:rPr>
              <a:t>viruses,</a:t>
            </a:r>
            <a:r>
              <a:rPr sz="1600" spc="-45" dirty="0">
                <a:solidFill>
                  <a:srgbClr val="004A86"/>
                </a:solidFill>
                <a:latin typeface="Arial"/>
                <a:cs typeface="Arial"/>
              </a:rPr>
              <a:t> </a:t>
            </a:r>
            <a:r>
              <a:rPr sz="1600" spc="-10" dirty="0">
                <a:solidFill>
                  <a:srgbClr val="004A86"/>
                </a:solidFill>
                <a:latin typeface="Arial"/>
                <a:cs typeface="Arial"/>
              </a:rPr>
              <a:t>including </a:t>
            </a:r>
            <a:r>
              <a:rPr sz="1600" dirty="0">
                <a:solidFill>
                  <a:srgbClr val="004A86"/>
                </a:solidFill>
                <a:latin typeface="Arial"/>
                <a:cs typeface="Arial"/>
              </a:rPr>
              <a:t>Ebola</a:t>
            </a:r>
            <a:r>
              <a:rPr sz="1600" spc="-35" dirty="0">
                <a:solidFill>
                  <a:srgbClr val="004A86"/>
                </a:solidFill>
                <a:latin typeface="Arial"/>
                <a:cs typeface="Arial"/>
              </a:rPr>
              <a:t> </a:t>
            </a:r>
            <a:r>
              <a:rPr sz="1600" dirty="0">
                <a:solidFill>
                  <a:srgbClr val="004A86"/>
                </a:solidFill>
                <a:latin typeface="Arial"/>
                <a:cs typeface="Arial"/>
              </a:rPr>
              <a:t>virus</a:t>
            </a:r>
            <a:r>
              <a:rPr sz="1600" spc="-25" dirty="0">
                <a:solidFill>
                  <a:srgbClr val="004A86"/>
                </a:solidFill>
                <a:latin typeface="Arial"/>
                <a:cs typeface="Arial"/>
              </a:rPr>
              <a:t> </a:t>
            </a:r>
            <a:r>
              <a:rPr sz="1600" dirty="0">
                <a:solidFill>
                  <a:srgbClr val="004A86"/>
                </a:solidFill>
                <a:latin typeface="Arial"/>
                <a:cs typeface="Arial"/>
              </a:rPr>
              <a:t>and</a:t>
            </a:r>
            <a:r>
              <a:rPr sz="1600" spc="-20" dirty="0">
                <a:solidFill>
                  <a:srgbClr val="004A86"/>
                </a:solidFill>
                <a:latin typeface="Arial"/>
                <a:cs typeface="Arial"/>
              </a:rPr>
              <a:t> </a:t>
            </a:r>
            <a:r>
              <a:rPr sz="1600" spc="-10" dirty="0">
                <a:solidFill>
                  <a:srgbClr val="004A86"/>
                </a:solidFill>
                <a:latin typeface="Arial"/>
                <a:cs typeface="Arial"/>
              </a:rPr>
              <a:t>SARS-</a:t>
            </a:r>
            <a:r>
              <a:rPr sz="1600" spc="-35" dirty="0">
                <a:solidFill>
                  <a:srgbClr val="004A86"/>
                </a:solidFill>
                <a:latin typeface="Arial"/>
                <a:cs typeface="Arial"/>
              </a:rPr>
              <a:t>CoV-</a:t>
            </a:r>
            <a:r>
              <a:rPr sz="1600" dirty="0">
                <a:solidFill>
                  <a:srgbClr val="004A86"/>
                </a:solidFill>
                <a:latin typeface="Arial"/>
                <a:cs typeface="Arial"/>
              </a:rPr>
              <a:t>2,</a:t>
            </a:r>
            <a:r>
              <a:rPr sz="1600" spc="-20" dirty="0">
                <a:solidFill>
                  <a:srgbClr val="004A86"/>
                </a:solidFill>
                <a:latin typeface="Arial"/>
                <a:cs typeface="Arial"/>
              </a:rPr>
              <a:t> </a:t>
            </a:r>
            <a:r>
              <a:rPr sz="1600" dirty="0">
                <a:solidFill>
                  <a:srgbClr val="004A86"/>
                </a:solidFill>
                <a:latin typeface="Arial"/>
                <a:cs typeface="Arial"/>
              </a:rPr>
              <a:t>but</a:t>
            </a:r>
            <a:r>
              <a:rPr sz="1600" spc="-10" dirty="0">
                <a:solidFill>
                  <a:srgbClr val="004A86"/>
                </a:solidFill>
                <a:latin typeface="Arial"/>
                <a:cs typeface="Arial"/>
              </a:rPr>
              <a:t> </a:t>
            </a:r>
            <a:r>
              <a:rPr sz="1600" dirty="0">
                <a:solidFill>
                  <a:srgbClr val="004A86"/>
                </a:solidFill>
                <a:latin typeface="Arial"/>
                <a:cs typeface="Arial"/>
              </a:rPr>
              <a:t>it’s</a:t>
            </a:r>
            <a:r>
              <a:rPr sz="1600" spc="-30" dirty="0">
                <a:solidFill>
                  <a:srgbClr val="004A86"/>
                </a:solidFill>
                <a:latin typeface="Arial"/>
                <a:cs typeface="Arial"/>
              </a:rPr>
              <a:t> </a:t>
            </a:r>
            <a:r>
              <a:rPr sz="1600" dirty="0">
                <a:solidFill>
                  <a:srgbClr val="004A86"/>
                </a:solidFill>
                <a:latin typeface="Arial"/>
                <a:cs typeface="Arial"/>
              </a:rPr>
              <a:t>role</a:t>
            </a:r>
            <a:r>
              <a:rPr sz="1600" spc="-25" dirty="0">
                <a:solidFill>
                  <a:srgbClr val="004A86"/>
                </a:solidFill>
                <a:latin typeface="Arial"/>
                <a:cs typeface="Arial"/>
              </a:rPr>
              <a:t> </a:t>
            </a:r>
            <a:r>
              <a:rPr sz="1600" dirty="0">
                <a:solidFill>
                  <a:srgbClr val="004A86"/>
                </a:solidFill>
                <a:latin typeface="Arial"/>
                <a:cs typeface="Arial"/>
              </a:rPr>
              <a:t>in</a:t>
            </a:r>
            <a:r>
              <a:rPr sz="1600" spc="-25" dirty="0">
                <a:solidFill>
                  <a:srgbClr val="004A86"/>
                </a:solidFill>
                <a:latin typeface="Arial"/>
                <a:cs typeface="Arial"/>
              </a:rPr>
              <a:t> </a:t>
            </a:r>
            <a:r>
              <a:rPr sz="1600" dirty="0">
                <a:solidFill>
                  <a:srgbClr val="004A86"/>
                </a:solidFill>
                <a:latin typeface="Arial"/>
                <a:cs typeface="Arial"/>
              </a:rPr>
              <a:t>HEV</a:t>
            </a:r>
            <a:r>
              <a:rPr sz="1600" spc="-25" dirty="0">
                <a:solidFill>
                  <a:srgbClr val="004A86"/>
                </a:solidFill>
                <a:latin typeface="Arial"/>
                <a:cs typeface="Arial"/>
              </a:rPr>
              <a:t> </a:t>
            </a:r>
            <a:r>
              <a:rPr sz="1600" dirty="0">
                <a:solidFill>
                  <a:srgbClr val="004A86"/>
                </a:solidFill>
                <a:latin typeface="Arial"/>
                <a:cs typeface="Arial"/>
              </a:rPr>
              <a:t>infections</a:t>
            </a:r>
            <a:r>
              <a:rPr sz="1600" spc="-30" dirty="0">
                <a:solidFill>
                  <a:srgbClr val="004A86"/>
                </a:solidFill>
                <a:latin typeface="Arial"/>
                <a:cs typeface="Arial"/>
              </a:rPr>
              <a:t> </a:t>
            </a:r>
            <a:r>
              <a:rPr sz="1600" dirty="0">
                <a:solidFill>
                  <a:srgbClr val="004A86"/>
                </a:solidFill>
                <a:latin typeface="Arial"/>
                <a:cs typeface="Arial"/>
              </a:rPr>
              <a:t>remains</a:t>
            </a:r>
            <a:r>
              <a:rPr sz="1600" spc="-5" dirty="0">
                <a:solidFill>
                  <a:srgbClr val="004A86"/>
                </a:solidFill>
                <a:latin typeface="Arial"/>
                <a:cs typeface="Arial"/>
              </a:rPr>
              <a:t> </a:t>
            </a:r>
            <a:r>
              <a:rPr sz="1600" spc="-10" dirty="0">
                <a:solidFill>
                  <a:srgbClr val="004A86"/>
                </a:solidFill>
                <a:latin typeface="Arial"/>
                <a:cs typeface="Arial"/>
              </a:rPr>
              <a:t>unclear.</a:t>
            </a:r>
            <a:endParaRPr sz="1600" dirty="0">
              <a:latin typeface="Arial"/>
              <a:cs typeface="Arial"/>
            </a:endParaRPr>
          </a:p>
          <a:p>
            <a:pPr marL="27305">
              <a:lnSpc>
                <a:spcPct val="100000"/>
              </a:lnSpc>
              <a:spcBef>
                <a:spcPts val="1085"/>
              </a:spcBef>
            </a:pPr>
            <a:r>
              <a:rPr sz="1600" b="1" spc="-20" dirty="0">
                <a:solidFill>
                  <a:srgbClr val="FFBD3C"/>
                </a:solidFill>
                <a:latin typeface="Arial"/>
                <a:cs typeface="Arial"/>
              </a:rPr>
              <a:t>A</a:t>
            </a:r>
            <a:r>
              <a:rPr lang="fr-CH" sz="1600" b="1" spc="-20" dirty="0" err="1">
                <a:solidFill>
                  <a:srgbClr val="FFBD3C"/>
                </a:solidFill>
                <a:latin typeface="Arial"/>
                <a:cs typeface="Arial"/>
              </a:rPr>
              <a:t>ims</a:t>
            </a:r>
            <a:r>
              <a:rPr lang="fr-CH" sz="1600" b="1" spc="-20" dirty="0">
                <a:solidFill>
                  <a:srgbClr val="FFBD3C"/>
                </a:solidFill>
                <a:latin typeface="Arial"/>
                <a:cs typeface="Arial"/>
              </a:rPr>
              <a:t>:</a:t>
            </a:r>
            <a:endParaRPr sz="1600" dirty="0">
              <a:latin typeface="Arial"/>
              <a:cs typeface="Arial"/>
            </a:endParaRPr>
          </a:p>
          <a:p>
            <a:pPr marL="255270" indent="-227965">
              <a:lnSpc>
                <a:spcPct val="100000"/>
              </a:lnSpc>
              <a:spcBef>
                <a:spcPts val="805"/>
              </a:spcBef>
              <a:buChar char="•"/>
              <a:tabLst>
                <a:tab pos="255270" algn="l"/>
              </a:tabLst>
            </a:pPr>
            <a:r>
              <a:rPr sz="1600" spc="-65" dirty="0">
                <a:solidFill>
                  <a:srgbClr val="004A86"/>
                </a:solidFill>
                <a:latin typeface="Arial"/>
                <a:cs typeface="Arial"/>
              </a:rPr>
              <a:t>To</a:t>
            </a:r>
            <a:r>
              <a:rPr sz="1600" spc="-30" dirty="0">
                <a:solidFill>
                  <a:srgbClr val="004A86"/>
                </a:solidFill>
                <a:latin typeface="Arial"/>
                <a:cs typeface="Arial"/>
              </a:rPr>
              <a:t> </a:t>
            </a:r>
            <a:r>
              <a:rPr sz="1600" dirty="0">
                <a:solidFill>
                  <a:srgbClr val="004A86"/>
                </a:solidFill>
                <a:latin typeface="Arial"/>
                <a:cs typeface="Arial"/>
              </a:rPr>
              <a:t>investigate</a:t>
            </a:r>
            <a:r>
              <a:rPr sz="1600" spc="-50" dirty="0">
                <a:solidFill>
                  <a:srgbClr val="004A86"/>
                </a:solidFill>
                <a:latin typeface="Arial"/>
                <a:cs typeface="Arial"/>
              </a:rPr>
              <a:t> </a:t>
            </a:r>
            <a:r>
              <a:rPr sz="1600" dirty="0">
                <a:solidFill>
                  <a:srgbClr val="004A86"/>
                </a:solidFill>
                <a:latin typeface="Arial"/>
                <a:cs typeface="Arial"/>
              </a:rPr>
              <a:t>the</a:t>
            </a:r>
            <a:r>
              <a:rPr sz="1600" spc="-30" dirty="0">
                <a:solidFill>
                  <a:srgbClr val="004A86"/>
                </a:solidFill>
                <a:latin typeface="Arial"/>
                <a:cs typeface="Arial"/>
              </a:rPr>
              <a:t> </a:t>
            </a:r>
            <a:r>
              <a:rPr sz="1600" dirty="0">
                <a:solidFill>
                  <a:srgbClr val="004A86"/>
                </a:solidFill>
                <a:latin typeface="Arial"/>
                <a:cs typeface="Arial"/>
              </a:rPr>
              <a:t>role</a:t>
            </a:r>
            <a:r>
              <a:rPr sz="1600" spc="-40" dirty="0">
                <a:solidFill>
                  <a:srgbClr val="004A86"/>
                </a:solidFill>
                <a:latin typeface="Arial"/>
                <a:cs typeface="Arial"/>
              </a:rPr>
              <a:t> </a:t>
            </a:r>
            <a:r>
              <a:rPr sz="1600" dirty="0">
                <a:solidFill>
                  <a:srgbClr val="004A86"/>
                </a:solidFill>
                <a:latin typeface="Arial"/>
                <a:cs typeface="Arial"/>
              </a:rPr>
              <a:t>of</a:t>
            </a:r>
            <a:r>
              <a:rPr sz="1600" spc="-25" dirty="0">
                <a:solidFill>
                  <a:srgbClr val="004A86"/>
                </a:solidFill>
                <a:latin typeface="Arial"/>
                <a:cs typeface="Arial"/>
              </a:rPr>
              <a:t> </a:t>
            </a:r>
            <a:r>
              <a:rPr sz="1600" dirty="0">
                <a:solidFill>
                  <a:srgbClr val="004A86"/>
                </a:solidFill>
                <a:latin typeface="Arial"/>
                <a:cs typeface="Arial"/>
              </a:rPr>
              <a:t>NPC1</a:t>
            </a:r>
            <a:r>
              <a:rPr sz="1600" spc="-40" dirty="0">
                <a:solidFill>
                  <a:srgbClr val="004A86"/>
                </a:solidFill>
                <a:latin typeface="Arial"/>
                <a:cs typeface="Arial"/>
              </a:rPr>
              <a:t> </a:t>
            </a:r>
            <a:r>
              <a:rPr sz="1600" dirty="0">
                <a:solidFill>
                  <a:srgbClr val="004A86"/>
                </a:solidFill>
                <a:latin typeface="Arial"/>
                <a:cs typeface="Arial"/>
              </a:rPr>
              <a:t>during</a:t>
            </a:r>
            <a:r>
              <a:rPr sz="1600" spc="-45" dirty="0">
                <a:solidFill>
                  <a:srgbClr val="004A86"/>
                </a:solidFill>
                <a:latin typeface="Arial"/>
                <a:cs typeface="Arial"/>
              </a:rPr>
              <a:t> </a:t>
            </a:r>
            <a:r>
              <a:rPr sz="1600" dirty="0">
                <a:solidFill>
                  <a:srgbClr val="004A86"/>
                </a:solidFill>
                <a:latin typeface="Arial"/>
                <a:cs typeface="Arial"/>
              </a:rPr>
              <a:t>the</a:t>
            </a:r>
            <a:r>
              <a:rPr sz="1600" spc="-25" dirty="0">
                <a:solidFill>
                  <a:srgbClr val="004A86"/>
                </a:solidFill>
                <a:latin typeface="Arial"/>
                <a:cs typeface="Arial"/>
              </a:rPr>
              <a:t> </a:t>
            </a:r>
            <a:r>
              <a:rPr sz="1600" dirty="0">
                <a:solidFill>
                  <a:srgbClr val="004A86"/>
                </a:solidFill>
                <a:latin typeface="Arial"/>
                <a:cs typeface="Arial"/>
              </a:rPr>
              <a:t>HEV</a:t>
            </a:r>
            <a:r>
              <a:rPr sz="1600" spc="-45" dirty="0">
                <a:solidFill>
                  <a:srgbClr val="004A86"/>
                </a:solidFill>
                <a:latin typeface="Arial"/>
                <a:cs typeface="Arial"/>
              </a:rPr>
              <a:t> </a:t>
            </a:r>
            <a:r>
              <a:rPr sz="1600" dirty="0">
                <a:solidFill>
                  <a:srgbClr val="004A86"/>
                </a:solidFill>
                <a:latin typeface="Arial"/>
                <a:cs typeface="Arial"/>
              </a:rPr>
              <a:t>infectious</a:t>
            </a:r>
            <a:r>
              <a:rPr sz="1600" spc="-50" dirty="0">
                <a:solidFill>
                  <a:srgbClr val="004A86"/>
                </a:solidFill>
                <a:latin typeface="Arial"/>
                <a:cs typeface="Arial"/>
              </a:rPr>
              <a:t> </a:t>
            </a:r>
            <a:r>
              <a:rPr sz="1600" spc="-10" dirty="0">
                <a:solidFill>
                  <a:srgbClr val="004A86"/>
                </a:solidFill>
                <a:latin typeface="Arial"/>
                <a:cs typeface="Arial"/>
              </a:rPr>
              <a:t>cycle.</a:t>
            </a:r>
            <a:endParaRPr sz="1600" dirty="0">
              <a:latin typeface="Arial"/>
              <a:cs typeface="Arial"/>
            </a:endParaRPr>
          </a:p>
          <a:p>
            <a:pPr marL="255270" indent="-227965">
              <a:lnSpc>
                <a:spcPct val="100000"/>
              </a:lnSpc>
              <a:spcBef>
                <a:spcPts val="805"/>
              </a:spcBef>
              <a:buChar char="•"/>
              <a:tabLst>
                <a:tab pos="255270" algn="l"/>
              </a:tabLst>
            </a:pPr>
            <a:r>
              <a:rPr sz="1600" spc="-65" dirty="0">
                <a:solidFill>
                  <a:srgbClr val="004A86"/>
                </a:solidFill>
                <a:latin typeface="Arial"/>
                <a:cs typeface="Arial"/>
              </a:rPr>
              <a:t>To</a:t>
            </a:r>
            <a:r>
              <a:rPr sz="1600" spc="-35" dirty="0">
                <a:solidFill>
                  <a:srgbClr val="004A86"/>
                </a:solidFill>
                <a:latin typeface="Arial"/>
                <a:cs typeface="Arial"/>
              </a:rPr>
              <a:t> </a:t>
            </a:r>
            <a:r>
              <a:rPr sz="1600" dirty="0">
                <a:solidFill>
                  <a:srgbClr val="004A86"/>
                </a:solidFill>
                <a:latin typeface="Arial"/>
                <a:cs typeface="Arial"/>
              </a:rPr>
              <a:t>evaluate</a:t>
            </a:r>
            <a:r>
              <a:rPr sz="1600" spc="-45" dirty="0">
                <a:solidFill>
                  <a:srgbClr val="004A86"/>
                </a:solidFill>
                <a:latin typeface="Arial"/>
                <a:cs typeface="Arial"/>
              </a:rPr>
              <a:t> </a:t>
            </a:r>
            <a:r>
              <a:rPr sz="1600" dirty="0">
                <a:solidFill>
                  <a:srgbClr val="004A86"/>
                </a:solidFill>
                <a:latin typeface="Arial"/>
                <a:cs typeface="Arial"/>
              </a:rPr>
              <a:t>the</a:t>
            </a:r>
            <a:r>
              <a:rPr sz="1600" spc="-50" dirty="0">
                <a:solidFill>
                  <a:srgbClr val="004A86"/>
                </a:solidFill>
                <a:latin typeface="Arial"/>
                <a:cs typeface="Arial"/>
              </a:rPr>
              <a:t> </a:t>
            </a:r>
            <a:r>
              <a:rPr sz="1600" dirty="0">
                <a:solidFill>
                  <a:srgbClr val="004A86"/>
                </a:solidFill>
                <a:latin typeface="Arial"/>
                <a:cs typeface="Arial"/>
              </a:rPr>
              <a:t>antiviral</a:t>
            </a:r>
            <a:r>
              <a:rPr sz="1600" spc="-55" dirty="0">
                <a:solidFill>
                  <a:srgbClr val="004A86"/>
                </a:solidFill>
                <a:latin typeface="Arial"/>
                <a:cs typeface="Arial"/>
              </a:rPr>
              <a:t> </a:t>
            </a:r>
            <a:r>
              <a:rPr sz="1600" dirty="0">
                <a:solidFill>
                  <a:srgbClr val="004A86"/>
                </a:solidFill>
                <a:latin typeface="Arial"/>
                <a:cs typeface="Arial"/>
              </a:rPr>
              <a:t>potential</a:t>
            </a:r>
            <a:r>
              <a:rPr sz="1600" spc="-40" dirty="0">
                <a:solidFill>
                  <a:srgbClr val="004A86"/>
                </a:solidFill>
                <a:latin typeface="Arial"/>
                <a:cs typeface="Arial"/>
              </a:rPr>
              <a:t> </a:t>
            </a:r>
            <a:r>
              <a:rPr sz="1600" dirty="0">
                <a:solidFill>
                  <a:srgbClr val="004A86"/>
                </a:solidFill>
                <a:latin typeface="Arial"/>
                <a:cs typeface="Arial"/>
              </a:rPr>
              <a:t>of</a:t>
            </a:r>
            <a:r>
              <a:rPr sz="1600" spc="-35" dirty="0">
                <a:solidFill>
                  <a:srgbClr val="004A86"/>
                </a:solidFill>
                <a:latin typeface="Arial"/>
                <a:cs typeface="Arial"/>
              </a:rPr>
              <a:t> </a:t>
            </a:r>
            <a:r>
              <a:rPr sz="1600" dirty="0">
                <a:solidFill>
                  <a:srgbClr val="004A86"/>
                </a:solidFill>
                <a:latin typeface="Arial"/>
                <a:cs typeface="Arial"/>
              </a:rPr>
              <a:t>the</a:t>
            </a:r>
            <a:r>
              <a:rPr sz="1600" spc="-35" dirty="0">
                <a:solidFill>
                  <a:srgbClr val="004A86"/>
                </a:solidFill>
                <a:latin typeface="Arial"/>
                <a:cs typeface="Arial"/>
              </a:rPr>
              <a:t> </a:t>
            </a:r>
            <a:r>
              <a:rPr sz="1600" dirty="0">
                <a:solidFill>
                  <a:srgbClr val="004A86"/>
                </a:solidFill>
                <a:latin typeface="Arial"/>
                <a:cs typeface="Arial"/>
              </a:rPr>
              <a:t>clinically</a:t>
            </a:r>
            <a:r>
              <a:rPr sz="1600" spc="-70" dirty="0">
                <a:solidFill>
                  <a:srgbClr val="004A86"/>
                </a:solidFill>
                <a:latin typeface="Arial"/>
                <a:cs typeface="Arial"/>
              </a:rPr>
              <a:t> </a:t>
            </a:r>
            <a:r>
              <a:rPr sz="1600" dirty="0">
                <a:solidFill>
                  <a:srgbClr val="004A86"/>
                </a:solidFill>
                <a:latin typeface="Arial"/>
                <a:cs typeface="Arial"/>
              </a:rPr>
              <a:t>approved</a:t>
            </a:r>
            <a:r>
              <a:rPr sz="1600" spc="-30" dirty="0">
                <a:solidFill>
                  <a:srgbClr val="004A86"/>
                </a:solidFill>
                <a:latin typeface="Arial"/>
                <a:cs typeface="Arial"/>
              </a:rPr>
              <a:t> </a:t>
            </a:r>
            <a:r>
              <a:rPr sz="1600" dirty="0">
                <a:solidFill>
                  <a:srgbClr val="004A86"/>
                </a:solidFill>
                <a:latin typeface="Arial"/>
                <a:cs typeface="Arial"/>
              </a:rPr>
              <a:t>NPC1</a:t>
            </a:r>
            <a:r>
              <a:rPr sz="1600" spc="-55" dirty="0">
                <a:solidFill>
                  <a:srgbClr val="004A86"/>
                </a:solidFill>
                <a:latin typeface="Arial"/>
                <a:cs typeface="Arial"/>
              </a:rPr>
              <a:t> </a:t>
            </a:r>
            <a:r>
              <a:rPr sz="1600" dirty="0">
                <a:solidFill>
                  <a:srgbClr val="004A86"/>
                </a:solidFill>
                <a:latin typeface="Arial"/>
                <a:cs typeface="Arial"/>
              </a:rPr>
              <a:t>inhibitor</a:t>
            </a:r>
            <a:r>
              <a:rPr sz="1600" spc="-10" dirty="0">
                <a:solidFill>
                  <a:srgbClr val="004A86"/>
                </a:solidFill>
                <a:latin typeface="Arial"/>
                <a:cs typeface="Arial"/>
              </a:rPr>
              <a:t> Itraconazol.</a:t>
            </a:r>
            <a:endParaRPr sz="1600" dirty="0">
              <a:latin typeface="Arial"/>
              <a:cs typeface="Arial"/>
            </a:endParaRPr>
          </a:p>
        </p:txBody>
      </p:sp>
      <p:sp>
        <p:nvSpPr>
          <p:cNvPr id="11" name="object 11"/>
          <p:cNvSpPr txBox="1">
            <a:spLocks noGrp="1"/>
          </p:cNvSpPr>
          <p:nvPr>
            <p:ph type="title"/>
          </p:nvPr>
        </p:nvSpPr>
        <p:spPr>
          <a:xfrm>
            <a:off x="1064869" y="140121"/>
            <a:ext cx="10062261" cy="282129"/>
          </a:xfrm>
          <a:prstGeom prst="rect">
            <a:avLst/>
          </a:prstGeom>
        </p:spPr>
        <p:txBody>
          <a:bodyPr vert="horz" wrap="square" lIns="0" tIns="12700" rIns="0" bIns="0" rtlCol="0">
            <a:spAutoFit/>
          </a:bodyPr>
          <a:lstStyle/>
          <a:p>
            <a:pPr marL="12700">
              <a:lnSpc>
                <a:spcPts val="2055"/>
              </a:lnSpc>
              <a:spcBef>
                <a:spcPts val="100"/>
              </a:spcBef>
            </a:pPr>
            <a:r>
              <a:rPr sz="1800" spc="-10" dirty="0"/>
              <a:t>FRI-245-</a:t>
            </a:r>
            <a:r>
              <a:rPr sz="1800" spc="-25" dirty="0"/>
              <a:t>YI</a:t>
            </a:r>
            <a:r>
              <a:rPr lang="fr-CH" sz="1800" spc="-25" dirty="0"/>
              <a:t> </a:t>
            </a:r>
            <a:r>
              <a:rPr sz="1800" b="0" dirty="0">
                <a:latin typeface="Arial"/>
                <a:cs typeface="Arial"/>
              </a:rPr>
              <a:t>Hepatitis</a:t>
            </a:r>
            <a:r>
              <a:rPr sz="1800" b="0" spc="-20" dirty="0">
                <a:latin typeface="Arial"/>
                <a:cs typeface="Arial"/>
              </a:rPr>
              <a:t> </a:t>
            </a:r>
            <a:r>
              <a:rPr sz="1800" b="0" dirty="0">
                <a:latin typeface="Arial"/>
                <a:cs typeface="Arial"/>
              </a:rPr>
              <a:t>E</a:t>
            </a:r>
            <a:r>
              <a:rPr sz="1800" b="0" spc="-30" dirty="0">
                <a:latin typeface="Arial"/>
                <a:cs typeface="Arial"/>
              </a:rPr>
              <a:t> </a:t>
            </a:r>
            <a:r>
              <a:rPr sz="1800" b="0" dirty="0">
                <a:latin typeface="Arial"/>
                <a:cs typeface="Arial"/>
              </a:rPr>
              <a:t>virus</a:t>
            </a:r>
            <a:r>
              <a:rPr sz="1800" b="0" spc="-30" dirty="0">
                <a:latin typeface="Arial"/>
                <a:cs typeface="Arial"/>
              </a:rPr>
              <a:t> </a:t>
            </a:r>
            <a:r>
              <a:rPr sz="1800" b="0" dirty="0">
                <a:latin typeface="Arial"/>
                <a:cs typeface="Arial"/>
              </a:rPr>
              <a:t>entry</a:t>
            </a:r>
            <a:r>
              <a:rPr sz="1800" b="0" spc="-30" dirty="0">
                <a:latin typeface="Arial"/>
                <a:cs typeface="Arial"/>
              </a:rPr>
              <a:t> </a:t>
            </a:r>
            <a:r>
              <a:rPr sz="1800" b="0" dirty="0">
                <a:latin typeface="Arial"/>
                <a:cs typeface="Arial"/>
              </a:rPr>
              <a:t>requires</a:t>
            </a:r>
            <a:r>
              <a:rPr sz="1800" b="0" spc="-20" dirty="0">
                <a:latin typeface="Arial"/>
                <a:cs typeface="Arial"/>
              </a:rPr>
              <a:t> </a:t>
            </a:r>
            <a:r>
              <a:rPr sz="1800" b="0" dirty="0">
                <a:latin typeface="Arial"/>
                <a:cs typeface="Arial"/>
              </a:rPr>
              <a:t>the</a:t>
            </a:r>
            <a:r>
              <a:rPr sz="1800" b="0" spc="-40" dirty="0">
                <a:latin typeface="Arial"/>
                <a:cs typeface="Arial"/>
              </a:rPr>
              <a:t> </a:t>
            </a:r>
            <a:r>
              <a:rPr sz="1800" b="0" dirty="0">
                <a:latin typeface="Arial"/>
                <a:cs typeface="Arial"/>
              </a:rPr>
              <a:t>cholesterol</a:t>
            </a:r>
            <a:r>
              <a:rPr sz="1800" b="0" spc="-10" dirty="0">
                <a:latin typeface="Arial"/>
                <a:cs typeface="Arial"/>
              </a:rPr>
              <a:t> </a:t>
            </a:r>
            <a:r>
              <a:rPr sz="1800" b="0" dirty="0">
                <a:latin typeface="Arial"/>
                <a:cs typeface="Arial"/>
              </a:rPr>
              <a:t>transporter</a:t>
            </a:r>
            <a:r>
              <a:rPr sz="1800" b="0" spc="-20" dirty="0">
                <a:latin typeface="Arial"/>
                <a:cs typeface="Arial"/>
              </a:rPr>
              <a:t> </a:t>
            </a:r>
            <a:r>
              <a:rPr sz="1800" b="0" dirty="0">
                <a:latin typeface="Arial"/>
                <a:cs typeface="Arial"/>
              </a:rPr>
              <a:t>Niemann–Pick</a:t>
            </a:r>
            <a:r>
              <a:rPr sz="1800" b="0" spc="-10" dirty="0">
                <a:latin typeface="Arial"/>
                <a:cs typeface="Arial"/>
              </a:rPr>
              <a:t> </a:t>
            </a:r>
            <a:r>
              <a:rPr sz="1800" b="0" spc="-25" dirty="0">
                <a:latin typeface="Arial"/>
                <a:cs typeface="Arial"/>
              </a:rPr>
              <a:t>C1</a:t>
            </a:r>
          </a:p>
        </p:txBody>
      </p:sp>
      <p:grpSp>
        <p:nvGrpSpPr>
          <p:cNvPr id="12" name="object 12"/>
          <p:cNvGrpSpPr/>
          <p:nvPr/>
        </p:nvGrpSpPr>
        <p:grpSpPr>
          <a:xfrm>
            <a:off x="360349" y="4062603"/>
            <a:ext cx="11523980" cy="2250440"/>
            <a:chOff x="360349" y="4062603"/>
            <a:chExt cx="11523980" cy="2250440"/>
          </a:xfrm>
        </p:grpSpPr>
        <p:sp>
          <p:nvSpPr>
            <p:cNvPr id="13" name="object 13"/>
            <p:cNvSpPr/>
            <p:nvPr/>
          </p:nvSpPr>
          <p:spPr>
            <a:xfrm>
              <a:off x="369874" y="4072128"/>
              <a:ext cx="11504930" cy="2231390"/>
            </a:xfrm>
            <a:custGeom>
              <a:avLst/>
              <a:gdLst/>
              <a:ahLst/>
              <a:cxnLst/>
              <a:rect l="l" t="t" r="r" b="b"/>
              <a:pathLst>
                <a:path w="11504930" h="2231390">
                  <a:moveTo>
                    <a:pt x="0" y="77851"/>
                  </a:moveTo>
                  <a:lnTo>
                    <a:pt x="6117" y="47523"/>
                  </a:lnTo>
                  <a:lnTo>
                    <a:pt x="22799" y="22780"/>
                  </a:lnTo>
                  <a:lnTo>
                    <a:pt x="47545" y="6109"/>
                  </a:lnTo>
                  <a:lnTo>
                    <a:pt x="77850" y="0"/>
                  </a:lnTo>
                  <a:lnTo>
                    <a:pt x="11426774" y="0"/>
                  </a:lnTo>
                  <a:lnTo>
                    <a:pt x="11457101" y="6109"/>
                  </a:lnTo>
                  <a:lnTo>
                    <a:pt x="11481844" y="22780"/>
                  </a:lnTo>
                  <a:lnTo>
                    <a:pt x="11498515" y="47523"/>
                  </a:lnTo>
                  <a:lnTo>
                    <a:pt x="11504625" y="77851"/>
                  </a:lnTo>
                  <a:lnTo>
                    <a:pt x="11504625" y="2153386"/>
                  </a:lnTo>
                  <a:lnTo>
                    <a:pt x="11498515" y="2183694"/>
                  </a:lnTo>
                  <a:lnTo>
                    <a:pt x="11481844" y="2208444"/>
                  </a:lnTo>
                  <a:lnTo>
                    <a:pt x="11457101" y="2225131"/>
                  </a:lnTo>
                  <a:lnTo>
                    <a:pt x="11426774" y="2231250"/>
                  </a:lnTo>
                  <a:lnTo>
                    <a:pt x="77850" y="2231250"/>
                  </a:lnTo>
                  <a:lnTo>
                    <a:pt x="47545" y="2225131"/>
                  </a:lnTo>
                  <a:lnTo>
                    <a:pt x="22799" y="2208444"/>
                  </a:lnTo>
                  <a:lnTo>
                    <a:pt x="6117" y="2183694"/>
                  </a:lnTo>
                  <a:lnTo>
                    <a:pt x="0" y="2153386"/>
                  </a:lnTo>
                  <a:lnTo>
                    <a:pt x="0" y="77851"/>
                  </a:lnTo>
                  <a:close/>
                </a:path>
              </a:pathLst>
            </a:custGeom>
            <a:ln w="19050">
              <a:solidFill>
                <a:srgbClr val="FFBD3C"/>
              </a:solidFill>
            </a:ln>
          </p:spPr>
          <p:txBody>
            <a:bodyPr wrap="square" lIns="0" tIns="0" rIns="0" bIns="0" rtlCol="0"/>
            <a:lstStyle/>
            <a:p>
              <a:endParaRPr/>
            </a:p>
          </p:txBody>
        </p:sp>
        <p:sp>
          <p:nvSpPr>
            <p:cNvPr id="14" name="object 14"/>
            <p:cNvSpPr/>
            <p:nvPr/>
          </p:nvSpPr>
          <p:spPr>
            <a:xfrm>
              <a:off x="515505" y="4178554"/>
              <a:ext cx="2685415" cy="317500"/>
            </a:xfrm>
            <a:custGeom>
              <a:avLst/>
              <a:gdLst/>
              <a:ahLst/>
              <a:cxnLst/>
              <a:rect l="l" t="t" r="r" b="b"/>
              <a:pathLst>
                <a:path w="2685415" h="317500">
                  <a:moveTo>
                    <a:pt x="2632062" y="0"/>
                  </a:moveTo>
                  <a:lnTo>
                    <a:pt x="52819" y="0"/>
                  </a:lnTo>
                  <a:lnTo>
                    <a:pt x="32259" y="4147"/>
                  </a:lnTo>
                  <a:lnTo>
                    <a:pt x="15470" y="15462"/>
                  </a:lnTo>
                  <a:lnTo>
                    <a:pt x="4150" y="32254"/>
                  </a:lnTo>
                  <a:lnTo>
                    <a:pt x="0" y="52832"/>
                  </a:lnTo>
                  <a:lnTo>
                    <a:pt x="0" y="264160"/>
                  </a:lnTo>
                  <a:lnTo>
                    <a:pt x="4150" y="284737"/>
                  </a:lnTo>
                  <a:lnTo>
                    <a:pt x="15470" y="301529"/>
                  </a:lnTo>
                  <a:lnTo>
                    <a:pt x="32259" y="312844"/>
                  </a:lnTo>
                  <a:lnTo>
                    <a:pt x="52819" y="316992"/>
                  </a:lnTo>
                  <a:lnTo>
                    <a:pt x="2632062" y="316992"/>
                  </a:lnTo>
                  <a:lnTo>
                    <a:pt x="2652640" y="312844"/>
                  </a:lnTo>
                  <a:lnTo>
                    <a:pt x="2669432" y="301529"/>
                  </a:lnTo>
                  <a:lnTo>
                    <a:pt x="2680746" y="284737"/>
                  </a:lnTo>
                  <a:lnTo>
                    <a:pt x="2684894" y="264160"/>
                  </a:lnTo>
                  <a:lnTo>
                    <a:pt x="2684894" y="52832"/>
                  </a:lnTo>
                  <a:lnTo>
                    <a:pt x="2680746" y="32254"/>
                  </a:lnTo>
                  <a:lnTo>
                    <a:pt x="2669432" y="15462"/>
                  </a:lnTo>
                  <a:lnTo>
                    <a:pt x="2652640" y="4147"/>
                  </a:lnTo>
                  <a:lnTo>
                    <a:pt x="2632062" y="0"/>
                  </a:lnTo>
                  <a:close/>
                </a:path>
              </a:pathLst>
            </a:custGeom>
            <a:solidFill>
              <a:srgbClr val="FFBD3C"/>
            </a:solidFill>
          </p:spPr>
          <p:txBody>
            <a:bodyPr wrap="square" lIns="0" tIns="0" rIns="0" bIns="0" rtlCol="0"/>
            <a:lstStyle/>
            <a:p>
              <a:endParaRPr/>
            </a:p>
          </p:txBody>
        </p:sp>
        <p:sp>
          <p:nvSpPr>
            <p:cNvPr id="15" name="object 15"/>
            <p:cNvSpPr/>
            <p:nvPr/>
          </p:nvSpPr>
          <p:spPr>
            <a:xfrm>
              <a:off x="515505" y="4178554"/>
              <a:ext cx="2685415" cy="317500"/>
            </a:xfrm>
            <a:custGeom>
              <a:avLst/>
              <a:gdLst/>
              <a:ahLst/>
              <a:cxnLst/>
              <a:rect l="l" t="t" r="r" b="b"/>
              <a:pathLst>
                <a:path w="2685415" h="317500">
                  <a:moveTo>
                    <a:pt x="0" y="52832"/>
                  </a:moveTo>
                  <a:lnTo>
                    <a:pt x="4150" y="32254"/>
                  </a:lnTo>
                  <a:lnTo>
                    <a:pt x="15470" y="15462"/>
                  </a:lnTo>
                  <a:lnTo>
                    <a:pt x="32259" y="4147"/>
                  </a:lnTo>
                  <a:lnTo>
                    <a:pt x="52819" y="0"/>
                  </a:lnTo>
                  <a:lnTo>
                    <a:pt x="2632062" y="0"/>
                  </a:lnTo>
                  <a:lnTo>
                    <a:pt x="2652640" y="4147"/>
                  </a:lnTo>
                  <a:lnTo>
                    <a:pt x="2669432" y="15462"/>
                  </a:lnTo>
                  <a:lnTo>
                    <a:pt x="2680746" y="32254"/>
                  </a:lnTo>
                  <a:lnTo>
                    <a:pt x="2684894" y="52832"/>
                  </a:lnTo>
                  <a:lnTo>
                    <a:pt x="2684894" y="264160"/>
                  </a:lnTo>
                  <a:lnTo>
                    <a:pt x="2680746" y="284737"/>
                  </a:lnTo>
                  <a:lnTo>
                    <a:pt x="2669432" y="301529"/>
                  </a:lnTo>
                  <a:lnTo>
                    <a:pt x="2652640" y="312844"/>
                  </a:lnTo>
                  <a:lnTo>
                    <a:pt x="2632062" y="316992"/>
                  </a:lnTo>
                  <a:lnTo>
                    <a:pt x="52819" y="316992"/>
                  </a:lnTo>
                  <a:lnTo>
                    <a:pt x="32259" y="312844"/>
                  </a:lnTo>
                  <a:lnTo>
                    <a:pt x="15470" y="301529"/>
                  </a:lnTo>
                  <a:lnTo>
                    <a:pt x="4150" y="284737"/>
                  </a:lnTo>
                  <a:lnTo>
                    <a:pt x="0" y="264160"/>
                  </a:lnTo>
                  <a:lnTo>
                    <a:pt x="0" y="52832"/>
                  </a:lnTo>
                  <a:close/>
                </a:path>
              </a:pathLst>
            </a:custGeom>
            <a:ln w="19050">
              <a:solidFill>
                <a:srgbClr val="FFBD3C"/>
              </a:solidFill>
            </a:ln>
          </p:spPr>
          <p:txBody>
            <a:bodyPr wrap="square" lIns="0" tIns="0" rIns="0" bIns="0" rtlCol="0"/>
            <a:lstStyle/>
            <a:p>
              <a:endParaRPr/>
            </a:p>
          </p:txBody>
        </p:sp>
      </p:grpSp>
      <p:sp>
        <p:nvSpPr>
          <p:cNvPr id="16" name="object 16"/>
          <p:cNvSpPr txBox="1"/>
          <p:nvPr/>
        </p:nvSpPr>
        <p:spPr>
          <a:xfrm>
            <a:off x="545393" y="4181678"/>
            <a:ext cx="2629535" cy="300355"/>
          </a:xfrm>
          <a:prstGeom prst="rect">
            <a:avLst/>
          </a:prstGeom>
        </p:spPr>
        <p:txBody>
          <a:bodyPr vert="horz" wrap="square" lIns="0" tIns="12700" rIns="0" bIns="0" rtlCol="0">
            <a:spAutoFit/>
          </a:bodyPr>
          <a:lstStyle/>
          <a:p>
            <a:pPr marL="76835">
              <a:lnSpc>
                <a:spcPct val="100000"/>
              </a:lnSpc>
              <a:spcBef>
                <a:spcPts val="100"/>
              </a:spcBef>
            </a:pPr>
            <a:r>
              <a:rPr sz="1800" b="1" spc="-10" dirty="0">
                <a:solidFill>
                  <a:srgbClr val="FFFFFF"/>
                </a:solidFill>
                <a:latin typeface="Arial"/>
                <a:cs typeface="Arial"/>
              </a:rPr>
              <a:t>Methods</a:t>
            </a:r>
            <a:endParaRPr sz="1800">
              <a:latin typeface="Arial"/>
              <a:cs typeface="Arial"/>
            </a:endParaRPr>
          </a:p>
        </p:txBody>
      </p:sp>
      <p:grpSp>
        <p:nvGrpSpPr>
          <p:cNvPr id="17" name="object 17"/>
          <p:cNvGrpSpPr/>
          <p:nvPr/>
        </p:nvGrpSpPr>
        <p:grpSpPr>
          <a:xfrm>
            <a:off x="492734" y="4642484"/>
            <a:ext cx="2717800" cy="1553845"/>
            <a:chOff x="492734" y="4642484"/>
            <a:chExt cx="2717800" cy="1553845"/>
          </a:xfrm>
        </p:grpSpPr>
        <p:sp>
          <p:nvSpPr>
            <p:cNvPr id="18" name="object 18"/>
            <p:cNvSpPr/>
            <p:nvPr/>
          </p:nvSpPr>
          <p:spPr>
            <a:xfrm>
              <a:off x="502259" y="4873370"/>
              <a:ext cx="2698750" cy="1313180"/>
            </a:xfrm>
            <a:custGeom>
              <a:avLst/>
              <a:gdLst/>
              <a:ahLst/>
              <a:cxnLst/>
              <a:rect l="l" t="t" r="r" b="b"/>
              <a:pathLst>
                <a:path w="2698750" h="1313179">
                  <a:moveTo>
                    <a:pt x="0" y="88264"/>
                  </a:moveTo>
                  <a:lnTo>
                    <a:pt x="6928" y="53899"/>
                  </a:lnTo>
                  <a:lnTo>
                    <a:pt x="25822" y="25844"/>
                  </a:lnTo>
                  <a:lnTo>
                    <a:pt x="53846" y="6933"/>
                  </a:lnTo>
                  <a:lnTo>
                    <a:pt x="88163" y="0"/>
                  </a:lnTo>
                  <a:lnTo>
                    <a:pt x="2610002" y="0"/>
                  </a:lnTo>
                  <a:lnTo>
                    <a:pt x="2644294" y="6933"/>
                  </a:lnTo>
                  <a:lnTo>
                    <a:pt x="2672311" y="25844"/>
                  </a:lnTo>
                  <a:lnTo>
                    <a:pt x="2691208" y="53899"/>
                  </a:lnTo>
                  <a:lnTo>
                    <a:pt x="2698140" y="88264"/>
                  </a:lnTo>
                  <a:lnTo>
                    <a:pt x="2698140" y="1224889"/>
                  </a:lnTo>
                  <a:lnTo>
                    <a:pt x="2691208" y="1259206"/>
                  </a:lnTo>
                  <a:lnTo>
                    <a:pt x="2672311" y="1287230"/>
                  </a:lnTo>
                  <a:lnTo>
                    <a:pt x="2644294" y="1306124"/>
                  </a:lnTo>
                  <a:lnTo>
                    <a:pt x="2610002" y="1313052"/>
                  </a:lnTo>
                  <a:lnTo>
                    <a:pt x="88163" y="1313052"/>
                  </a:lnTo>
                  <a:lnTo>
                    <a:pt x="53846" y="1306124"/>
                  </a:lnTo>
                  <a:lnTo>
                    <a:pt x="25822" y="1287230"/>
                  </a:lnTo>
                  <a:lnTo>
                    <a:pt x="6928" y="1259206"/>
                  </a:lnTo>
                  <a:lnTo>
                    <a:pt x="0" y="1224889"/>
                  </a:lnTo>
                  <a:lnTo>
                    <a:pt x="0" y="88264"/>
                  </a:lnTo>
                  <a:close/>
                </a:path>
              </a:pathLst>
            </a:custGeom>
            <a:ln w="19050">
              <a:solidFill>
                <a:srgbClr val="CF9D39"/>
              </a:solidFill>
            </a:ln>
          </p:spPr>
          <p:txBody>
            <a:bodyPr wrap="square" lIns="0" tIns="0" rIns="0" bIns="0" rtlCol="0"/>
            <a:lstStyle/>
            <a:p>
              <a:endParaRPr/>
            </a:p>
          </p:txBody>
        </p:sp>
        <p:sp>
          <p:nvSpPr>
            <p:cNvPr id="19" name="object 19"/>
            <p:cNvSpPr/>
            <p:nvPr/>
          </p:nvSpPr>
          <p:spPr>
            <a:xfrm>
              <a:off x="1031430" y="4642484"/>
              <a:ext cx="1633220" cy="417830"/>
            </a:xfrm>
            <a:custGeom>
              <a:avLst/>
              <a:gdLst/>
              <a:ahLst/>
              <a:cxnLst/>
              <a:rect l="l" t="t" r="r" b="b"/>
              <a:pathLst>
                <a:path w="1633220" h="417829">
                  <a:moveTo>
                    <a:pt x="1604708" y="0"/>
                  </a:moveTo>
                  <a:lnTo>
                    <a:pt x="28066" y="0"/>
                  </a:lnTo>
                  <a:lnTo>
                    <a:pt x="17139" y="2206"/>
                  </a:lnTo>
                  <a:lnTo>
                    <a:pt x="8218" y="8223"/>
                  </a:lnTo>
                  <a:lnTo>
                    <a:pt x="2204" y="17144"/>
                  </a:lnTo>
                  <a:lnTo>
                    <a:pt x="0" y="28066"/>
                  </a:lnTo>
                  <a:lnTo>
                    <a:pt x="0" y="389763"/>
                  </a:lnTo>
                  <a:lnTo>
                    <a:pt x="2204" y="400685"/>
                  </a:lnTo>
                  <a:lnTo>
                    <a:pt x="8218" y="409606"/>
                  </a:lnTo>
                  <a:lnTo>
                    <a:pt x="17139" y="415623"/>
                  </a:lnTo>
                  <a:lnTo>
                    <a:pt x="28066" y="417829"/>
                  </a:lnTo>
                  <a:lnTo>
                    <a:pt x="1604708" y="417829"/>
                  </a:lnTo>
                  <a:lnTo>
                    <a:pt x="1615630" y="415623"/>
                  </a:lnTo>
                  <a:lnTo>
                    <a:pt x="1624552" y="409606"/>
                  </a:lnTo>
                  <a:lnTo>
                    <a:pt x="1630568" y="400684"/>
                  </a:lnTo>
                  <a:lnTo>
                    <a:pt x="1632775" y="389763"/>
                  </a:lnTo>
                  <a:lnTo>
                    <a:pt x="1632775" y="28066"/>
                  </a:lnTo>
                  <a:lnTo>
                    <a:pt x="1630568" y="17144"/>
                  </a:lnTo>
                  <a:lnTo>
                    <a:pt x="1624552" y="8223"/>
                  </a:lnTo>
                  <a:lnTo>
                    <a:pt x="1615630" y="2206"/>
                  </a:lnTo>
                  <a:lnTo>
                    <a:pt x="1604708" y="0"/>
                  </a:lnTo>
                  <a:close/>
                </a:path>
              </a:pathLst>
            </a:custGeom>
            <a:solidFill>
              <a:srgbClr val="FCEBC7"/>
            </a:solidFill>
          </p:spPr>
          <p:txBody>
            <a:bodyPr wrap="square" lIns="0" tIns="0" rIns="0" bIns="0" rtlCol="0"/>
            <a:lstStyle/>
            <a:p>
              <a:endParaRPr/>
            </a:p>
          </p:txBody>
        </p:sp>
      </p:grpSp>
      <p:sp>
        <p:nvSpPr>
          <p:cNvPr id="20" name="object 20"/>
          <p:cNvSpPr txBox="1"/>
          <p:nvPr/>
        </p:nvSpPr>
        <p:spPr>
          <a:xfrm>
            <a:off x="1682242" y="4688839"/>
            <a:ext cx="775335" cy="314189"/>
          </a:xfrm>
          <a:prstGeom prst="rect">
            <a:avLst/>
          </a:prstGeom>
        </p:spPr>
        <p:txBody>
          <a:bodyPr vert="horz" wrap="square" lIns="0" tIns="31750" rIns="0" bIns="0" rtlCol="0">
            <a:spAutoFit/>
          </a:bodyPr>
          <a:lstStyle/>
          <a:p>
            <a:pPr marL="189230" marR="5080" indent="-177165">
              <a:lnSpc>
                <a:spcPts val="1130"/>
              </a:lnSpc>
              <a:spcBef>
                <a:spcPts val="250"/>
              </a:spcBef>
            </a:pPr>
            <a:r>
              <a:rPr sz="1050" b="1" dirty="0">
                <a:solidFill>
                  <a:srgbClr val="CF9D39"/>
                </a:solidFill>
                <a:latin typeface="Arial"/>
                <a:cs typeface="Arial"/>
              </a:rPr>
              <a:t>Cell</a:t>
            </a:r>
            <a:r>
              <a:rPr sz="1050" b="1" spc="-35" dirty="0">
                <a:solidFill>
                  <a:srgbClr val="CF9D39"/>
                </a:solidFill>
                <a:latin typeface="Arial"/>
                <a:cs typeface="Arial"/>
              </a:rPr>
              <a:t> </a:t>
            </a:r>
            <a:r>
              <a:rPr sz="1050" b="1" spc="-10" dirty="0">
                <a:solidFill>
                  <a:srgbClr val="CF9D39"/>
                </a:solidFill>
                <a:latin typeface="Arial"/>
                <a:cs typeface="Arial"/>
              </a:rPr>
              <a:t>Culture model</a:t>
            </a:r>
            <a:endParaRPr sz="1050" dirty="0">
              <a:solidFill>
                <a:srgbClr val="CF9D39"/>
              </a:solidFill>
              <a:latin typeface="Arial"/>
              <a:cs typeface="Arial"/>
            </a:endParaRPr>
          </a:p>
        </p:txBody>
      </p:sp>
      <p:grpSp>
        <p:nvGrpSpPr>
          <p:cNvPr id="21" name="object 21"/>
          <p:cNvGrpSpPr/>
          <p:nvPr/>
        </p:nvGrpSpPr>
        <p:grpSpPr>
          <a:xfrm>
            <a:off x="1171498" y="4593209"/>
            <a:ext cx="7770572" cy="1593341"/>
            <a:chOff x="1171498" y="4593209"/>
            <a:chExt cx="7770572" cy="1593341"/>
          </a:xfrm>
        </p:grpSpPr>
        <p:sp>
          <p:nvSpPr>
            <p:cNvPr id="22" name="object 22"/>
            <p:cNvSpPr/>
            <p:nvPr/>
          </p:nvSpPr>
          <p:spPr>
            <a:xfrm>
              <a:off x="1171498" y="4724273"/>
              <a:ext cx="327025" cy="230504"/>
            </a:xfrm>
            <a:custGeom>
              <a:avLst/>
              <a:gdLst/>
              <a:ahLst/>
              <a:cxnLst/>
              <a:rect l="l" t="t" r="r" b="b"/>
              <a:pathLst>
                <a:path w="327025" h="230504">
                  <a:moveTo>
                    <a:pt x="45161" y="142684"/>
                  </a:moveTo>
                  <a:lnTo>
                    <a:pt x="41313" y="140665"/>
                  </a:lnTo>
                  <a:lnTo>
                    <a:pt x="31813" y="140665"/>
                  </a:lnTo>
                  <a:lnTo>
                    <a:pt x="27965" y="142684"/>
                  </a:lnTo>
                  <a:lnTo>
                    <a:pt x="27965" y="145173"/>
                  </a:lnTo>
                  <a:lnTo>
                    <a:pt x="27965" y="147675"/>
                  </a:lnTo>
                  <a:lnTo>
                    <a:pt x="31813" y="149694"/>
                  </a:lnTo>
                  <a:lnTo>
                    <a:pt x="41313" y="149694"/>
                  </a:lnTo>
                  <a:lnTo>
                    <a:pt x="45161" y="147675"/>
                  </a:lnTo>
                  <a:lnTo>
                    <a:pt x="45161" y="142684"/>
                  </a:lnTo>
                  <a:close/>
                </a:path>
                <a:path w="327025" h="230504">
                  <a:moveTo>
                    <a:pt x="108280" y="159080"/>
                  </a:moveTo>
                  <a:lnTo>
                    <a:pt x="102222" y="158076"/>
                  </a:lnTo>
                  <a:lnTo>
                    <a:pt x="96342" y="156933"/>
                  </a:lnTo>
                  <a:lnTo>
                    <a:pt x="90639" y="155638"/>
                  </a:lnTo>
                  <a:lnTo>
                    <a:pt x="89027" y="155714"/>
                  </a:lnTo>
                  <a:lnTo>
                    <a:pt x="83578" y="156197"/>
                  </a:lnTo>
                  <a:lnTo>
                    <a:pt x="78168" y="154597"/>
                  </a:lnTo>
                  <a:lnTo>
                    <a:pt x="73850" y="151244"/>
                  </a:lnTo>
                  <a:lnTo>
                    <a:pt x="70815" y="150342"/>
                  </a:lnTo>
                  <a:lnTo>
                    <a:pt x="64973" y="148399"/>
                  </a:lnTo>
                  <a:lnTo>
                    <a:pt x="64820" y="149034"/>
                  </a:lnTo>
                  <a:lnTo>
                    <a:pt x="64731" y="150342"/>
                  </a:lnTo>
                  <a:lnTo>
                    <a:pt x="95834" y="164604"/>
                  </a:lnTo>
                  <a:lnTo>
                    <a:pt x="102552" y="162775"/>
                  </a:lnTo>
                  <a:lnTo>
                    <a:pt x="108280" y="159080"/>
                  </a:lnTo>
                  <a:close/>
                </a:path>
                <a:path w="327025" h="230504">
                  <a:moveTo>
                    <a:pt x="135445" y="106705"/>
                  </a:moveTo>
                  <a:lnTo>
                    <a:pt x="127558" y="101765"/>
                  </a:lnTo>
                  <a:lnTo>
                    <a:pt x="126873" y="101765"/>
                  </a:lnTo>
                  <a:lnTo>
                    <a:pt x="126873" y="112547"/>
                  </a:lnTo>
                  <a:lnTo>
                    <a:pt x="126873" y="113398"/>
                  </a:lnTo>
                  <a:lnTo>
                    <a:pt x="124066" y="115493"/>
                  </a:lnTo>
                  <a:lnTo>
                    <a:pt x="120573" y="116459"/>
                  </a:lnTo>
                  <a:lnTo>
                    <a:pt x="117094" y="116103"/>
                  </a:lnTo>
                  <a:lnTo>
                    <a:pt x="111429" y="116103"/>
                  </a:lnTo>
                  <a:lnTo>
                    <a:pt x="107403" y="114071"/>
                  </a:lnTo>
                  <a:lnTo>
                    <a:pt x="107403" y="112407"/>
                  </a:lnTo>
                  <a:lnTo>
                    <a:pt x="111429" y="110375"/>
                  </a:lnTo>
                  <a:lnTo>
                    <a:pt x="123088" y="110375"/>
                  </a:lnTo>
                  <a:lnTo>
                    <a:pt x="126873" y="112547"/>
                  </a:lnTo>
                  <a:lnTo>
                    <a:pt x="126873" y="101765"/>
                  </a:lnTo>
                  <a:lnTo>
                    <a:pt x="106629" y="101765"/>
                  </a:lnTo>
                  <a:lnTo>
                    <a:pt x="98742" y="106705"/>
                  </a:lnTo>
                  <a:lnTo>
                    <a:pt x="98742" y="110375"/>
                  </a:lnTo>
                  <a:lnTo>
                    <a:pt x="98742" y="116459"/>
                  </a:lnTo>
                  <a:lnTo>
                    <a:pt x="98742" y="119773"/>
                  </a:lnTo>
                  <a:lnTo>
                    <a:pt x="106629" y="124714"/>
                  </a:lnTo>
                  <a:lnTo>
                    <a:pt x="127558" y="124714"/>
                  </a:lnTo>
                  <a:lnTo>
                    <a:pt x="135445" y="119773"/>
                  </a:lnTo>
                  <a:lnTo>
                    <a:pt x="135445" y="106705"/>
                  </a:lnTo>
                  <a:close/>
                </a:path>
                <a:path w="327025" h="230504">
                  <a:moveTo>
                    <a:pt x="189534" y="181089"/>
                  </a:moveTo>
                  <a:lnTo>
                    <a:pt x="188188" y="175526"/>
                  </a:lnTo>
                  <a:lnTo>
                    <a:pt x="184365" y="170611"/>
                  </a:lnTo>
                  <a:lnTo>
                    <a:pt x="180924" y="168249"/>
                  </a:lnTo>
                  <a:lnTo>
                    <a:pt x="180924" y="181089"/>
                  </a:lnTo>
                  <a:lnTo>
                    <a:pt x="178816" y="184975"/>
                  </a:lnTo>
                  <a:lnTo>
                    <a:pt x="172770" y="188810"/>
                  </a:lnTo>
                  <a:lnTo>
                    <a:pt x="163283" y="191744"/>
                  </a:lnTo>
                  <a:lnTo>
                    <a:pt x="150825" y="192925"/>
                  </a:lnTo>
                  <a:lnTo>
                    <a:pt x="138366" y="191744"/>
                  </a:lnTo>
                  <a:lnTo>
                    <a:pt x="128879" y="188810"/>
                  </a:lnTo>
                  <a:lnTo>
                    <a:pt x="122834" y="184975"/>
                  </a:lnTo>
                  <a:lnTo>
                    <a:pt x="120713" y="181089"/>
                  </a:lnTo>
                  <a:lnTo>
                    <a:pt x="122834" y="177215"/>
                  </a:lnTo>
                  <a:lnTo>
                    <a:pt x="128879" y="173367"/>
                  </a:lnTo>
                  <a:lnTo>
                    <a:pt x="138366" y="170434"/>
                  </a:lnTo>
                  <a:lnTo>
                    <a:pt x="150825" y="169265"/>
                  </a:lnTo>
                  <a:lnTo>
                    <a:pt x="163283" y="170434"/>
                  </a:lnTo>
                  <a:lnTo>
                    <a:pt x="172770" y="173367"/>
                  </a:lnTo>
                  <a:lnTo>
                    <a:pt x="178816" y="177215"/>
                  </a:lnTo>
                  <a:lnTo>
                    <a:pt x="180924" y="181089"/>
                  </a:lnTo>
                  <a:lnTo>
                    <a:pt x="180924" y="168249"/>
                  </a:lnTo>
                  <a:lnTo>
                    <a:pt x="178396" y="166497"/>
                  </a:lnTo>
                  <a:lnTo>
                    <a:pt x="170611" y="163385"/>
                  </a:lnTo>
                  <a:lnTo>
                    <a:pt x="156210" y="163385"/>
                  </a:lnTo>
                  <a:lnTo>
                    <a:pt x="149072" y="163169"/>
                  </a:lnTo>
                  <a:lnTo>
                    <a:pt x="142011" y="162814"/>
                  </a:lnTo>
                  <a:lnTo>
                    <a:pt x="135051" y="162318"/>
                  </a:lnTo>
                  <a:lnTo>
                    <a:pt x="125666" y="165328"/>
                  </a:lnTo>
                  <a:lnTo>
                    <a:pt x="119011" y="169265"/>
                  </a:lnTo>
                  <a:lnTo>
                    <a:pt x="118414" y="169608"/>
                  </a:lnTo>
                  <a:lnTo>
                    <a:pt x="113753" y="174942"/>
                  </a:lnTo>
                  <a:lnTo>
                    <a:pt x="150812" y="201523"/>
                  </a:lnTo>
                  <a:lnTo>
                    <a:pt x="166179" y="199974"/>
                  </a:lnTo>
                  <a:lnTo>
                    <a:pt x="178447" y="195681"/>
                  </a:lnTo>
                  <a:lnTo>
                    <a:pt x="186588" y="189204"/>
                  </a:lnTo>
                  <a:lnTo>
                    <a:pt x="189534" y="181089"/>
                  </a:lnTo>
                  <a:close/>
                </a:path>
                <a:path w="327025" h="230504">
                  <a:moveTo>
                    <a:pt x="213334" y="133210"/>
                  </a:moveTo>
                  <a:lnTo>
                    <a:pt x="210667" y="125234"/>
                  </a:lnTo>
                  <a:lnTo>
                    <a:pt x="203352" y="118795"/>
                  </a:lnTo>
                  <a:lnTo>
                    <a:pt x="192417" y="114503"/>
                  </a:lnTo>
                  <a:lnTo>
                    <a:pt x="178904" y="112928"/>
                  </a:lnTo>
                  <a:lnTo>
                    <a:pt x="165379" y="114503"/>
                  </a:lnTo>
                  <a:lnTo>
                    <a:pt x="154457" y="118808"/>
                  </a:lnTo>
                  <a:lnTo>
                    <a:pt x="147154" y="125247"/>
                  </a:lnTo>
                  <a:lnTo>
                    <a:pt x="144487" y="133223"/>
                  </a:lnTo>
                  <a:lnTo>
                    <a:pt x="144500" y="134556"/>
                  </a:lnTo>
                  <a:lnTo>
                    <a:pt x="144716" y="135890"/>
                  </a:lnTo>
                  <a:lnTo>
                    <a:pt x="145122" y="137160"/>
                  </a:lnTo>
                  <a:lnTo>
                    <a:pt x="155244" y="137566"/>
                  </a:lnTo>
                  <a:lnTo>
                    <a:pt x="154000" y="136448"/>
                  </a:lnTo>
                  <a:lnTo>
                    <a:pt x="153225" y="134899"/>
                  </a:lnTo>
                  <a:lnTo>
                    <a:pt x="178904" y="121539"/>
                  </a:lnTo>
                  <a:lnTo>
                    <a:pt x="189166" y="122580"/>
                  </a:lnTo>
                  <a:lnTo>
                    <a:pt x="197345" y="125310"/>
                  </a:lnTo>
                  <a:lnTo>
                    <a:pt x="202755" y="129070"/>
                  </a:lnTo>
                  <a:lnTo>
                    <a:pt x="204711" y="133223"/>
                  </a:lnTo>
                  <a:lnTo>
                    <a:pt x="204558" y="134543"/>
                  </a:lnTo>
                  <a:lnTo>
                    <a:pt x="204279" y="135153"/>
                  </a:lnTo>
                  <a:lnTo>
                    <a:pt x="213271" y="133858"/>
                  </a:lnTo>
                  <a:lnTo>
                    <a:pt x="213334" y="133210"/>
                  </a:lnTo>
                  <a:close/>
                </a:path>
                <a:path w="327025" h="230504">
                  <a:moveTo>
                    <a:pt x="236207" y="108394"/>
                  </a:moveTo>
                  <a:lnTo>
                    <a:pt x="232638" y="106172"/>
                  </a:lnTo>
                  <a:lnTo>
                    <a:pt x="228244" y="106172"/>
                  </a:lnTo>
                  <a:lnTo>
                    <a:pt x="223850" y="106172"/>
                  </a:lnTo>
                  <a:lnTo>
                    <a:pt x="220294" y="108394"/>
                  </a:lnTo>
                  <a:lnTo>
                    <a:pt x="220294" y="113855"/>
                  </a:lnTo>
                  <a:lnTo>
                    <a:pt x="223862" y="116065"/>
                  </a:lnTo>
                  <a:lnTo>
                    <a:pt x="232638" y="116065"/>
                  </a:lnTo>
                  <a:lnTo>
                    <a:pt x="236207" y="113855"/>
                  </a:lnTo>
                  <a:lnTo>
                    <a:pt x="236207" y="108394"/>
                  </a:lnTo>
                  <a:close/>
                </a:path>
                <a:path w="327025" h="230504">
                  <a:moveTo>
                    <a:pt x="247281" y="171221"/>
                  </a:moveTo>
                  <a:lnTo>
                    <a:pt x="239382" y="166293"/>
                  </a:lnTo>
                  <a:lnTo>
                    <a:pt x="238696" y="166293"/>
                  </a:lnTo>
                  <a:lnTo>
                    <a:pt x="238696" y="177050"/>
                  </a:lnTo>
                  <a:lnTo>
                    <a:pt x="238696" y="177914"/>
                  </a:lnTo>
                  <a:lnTo>
                    <a:pt x="235889" y="179997"/>
                  </a:lnTo>
                  <a:lnTo>
                    <a:pt x="232410" y="180962"/>
                  </a:lnTo>
                  <a:lnTo>
                    <a:pt x="228930" y="180632"/>
                  </a:lnTo>
                  <a:lnTo>
                    <a:pt x="223266" y="180632"/>
                  </a:lnTo>
                  <a:lnTo>
                    <a:pt x="219240" y="178549"/>
                  </a:lnTo>
                  <a:lnTo>
                    <a:pt x="219240" y="176911"/>
                  </a:lnTo>
                  <a:lnTo>
                    <a:pt x="223266" y="174904"/>
                  </a:lnTo>
                  <a:lnTo>
                    <a:pt x="234924" y="174904"/>
                  </a:lnTo>
                  <a:lnTo>
                    <a:pt x="238696" y="177050"/>
                  </a:lnTo>
                  <a:lnTo>
                    <a:pt x="238696" y="166293"/>
                  </a:lnTo>
                  <a:lnTo>
                    <a:pt x="218465" y="166293"/>
                  </a:lnTo>
                  <a:lnTo>
                    <a:pt x="210578" y="171221"/>
                  </a:lnTo>
                  <a:lnTo>
                    <a:pt x="210578" y="174904"/>
                  </a:lnTo>
                  <a:lnTo>
                    <a:pt x="210578" y="180962"/>
                  </a:lnTo>
                  <a:lnTo>
                    <a:pt x="210578" y="184289"/>
                  </a:lnTo>
                  <a:lnTo>
                    <a:pt x="218465" y="189230"/>
                  </a:lnTo>
                  <a:lnTo>
                    <a:pt x="239382" y="189230"/>
                  </a:lnTo>
                  <a:lnTo>
                    <a:pt x="247281" y="184289"/>
                  </a:lnTo>
                  <a:lnTo>
                    <a:pt x="247281" y="171221"/>
                  </a:lnTo>
                  <a:close/>
                </a:path>
                <a:path w="327025" h="230504">
                  <a:moveTo>
                    <a:pt x="287896" y="147040"/>
                  </a:moveTo>
                  <a:lnTo>
                    <a:pt x="282003" y="143852"/>
                  </a:lnTo>
                  <a:lnTo>
                    <a:pt x="274561" y="143586"/>
                  </a:lnTo>
                  <a:lnTo>
                    <a:pt x="269824" y="145567"/>
                  </a:lnTo>
                  <a:lnTo>
                    <a:pt x="264883" y="147421"/>
                  </a:lnTo>
                  <a:lnTo>
                    <a:pt x="259727" y="149136"/>
                  </a:lnTo>
                  <a:lnTo>
                    <a:pt x="259422" y="149707"/>
                  </a:lnTo>
                  <a:lnTo>
                    <a:pt x="259245" y="150342"/>
                  </a:lnTo>
                  <a:lnTo>
                    <a:pt x="259232" y="155105"/>
                  </a:lnTo>
                  <a:lnTo>
                    <a:pt x="265645" y="158432"/>
                  </a:lnTo>
                  <a:lnTo>
                    <a:pt x="281482" y="158432"/>
                  </a:lnTo>
                  <a:lnTo>
                    <a:pt x="287896" y="155105"/>
                  </a:lnTo>
                  <a:lnTo>
                    <a:pt x="287896" y="147040"/>
                  </a:lnTo>
                  <a:close/>
                </a:path>
                <a:path w="327025" h="230504">
                  <a:moveTo>
                    <a:pt x="326885" y="77431"/>
                  </a:moveTo>
                  <a:lnTo>
                    <a:pt x="318287" y="56769"/>
                  </a:lnTo>
                  <a:lnTo>
                    <a:pt x="318287" y="77431"/>
                  </a:lnTo>
                  <a:lnTo>
                    <a:pt x="318287" y="102654"/>
                  </a:lnTo>
                  <a:lnTo>
                    <a:pt x="318287" y="127469"/>
                  </a:lnTo>
                  <a:lnTo>
                    <a:pt x="318287" y="152704"/>
                  </a:lnTo>
                  <a:lnTo>
                    <a:pt x="305892" y="179197"/>
                  </a:lnTo>
                  <a:lnTo>
                    <a:pt x="272338" y="201104"/>
                  </a:lnTo>
                  <a:lnTo>
                    <a:pt x="223037" y="216014"/>
                  </a:lnTo>
                  <a:lnTo>
                    <a:pt x="163436" y="221526"/>
                  </a:lnTo>
                  <a:lnTo>
                    <a:pt x="103835" y="216014"/>
                  </a:lnTo>
                  <a:lnTo>
                    <a:pt x="54546" y="201104"/>
                  </a:lnTo>
                  <a:lnTo>
                    <a:pt x="20993" y="179197"/>
                  </a:lnTo>
                  <a:lnTo>
                    <a:pt x="8597" y="152704"/>
                  </a:lnTo>
                  <a:lnTo>
                    <a:pt x="8636" y="152425"/>
                  </a:lnTo>
                  <a:lnTo>
                    <a:pt x="27089" y="120662"/>
                  </a:lnTo>
                  <a:lnTo>
                    <a:pt x="52527" y="134759"/>
                  </a:lnTo>
                  <a:lnTo>
                    <a:pt x="84543" y="145542"/>
                  </a:lnTo>
                  <a:lnTo>
                    <a:pt x="88392" y="146253"/>
                  </a:lnTo>
                  <a:lnTo>
                    <a:pt x="121907" y="152425"/>
                  </a:lnTo>
                  <a:lnTo>
                    <a:pt x="163436" y="154851"/>
                  </a:lnTo>
                  <a:lnTo>
                    <a:pt x="204965" y="152425"/>
                  </a:lnTo>
                  <a:lnTo>
                    <a:pt x="242341" y="145542"/>
                  </a:lnTo>
                  <a:lnTo>
                    <a:pt x="274345" y="134759"/>
                  </a:lnTo>
                  <a:lnTo>
                    <a:pt x="299783" y="120662"/>
                  </a:lnTo>
                  <a:lnTo>
                    <a:pt x="306959" y="127469"/>
                  </a:lnTo>
                  <a:lnTo>
                    <a:pt x="307632" y="128117"/>
                  </a:lnTo>
                  <a:lnTo>
                    <a:pt x="313436" y="135991"/>
                  </a:lnTo>
                  <a:lnTo>
                    <a:pt x="317042" y="144208"/>
                  </a:lnTo>
                  <a:lnTo>
                    <a:pt x="318287" y="152704"/>
                  </a:lnTo>
                  <a:lnTo>
                    <a:pt x="318287" y="127469"/>
                  </a:lnTo>
                  <a:lnTo>
                    <a:pt x="314998" y="122897"/>
                  </a:lnTo>
                  <a:lnTo>
                    <a:pt x="311175" y="118732"/>
                  </a:lnTo>
                  <a:lnTo>
                    <a:pt x="306908" y="115062"/>
                  </a:lnTo>
                  <a:lnTo>
                    <a:pt x="311175" y="111404"/>
                  </a:lnTo>
                  <a:lnTo>
                    <a:pt x="314998" y="107238"/>
                  </a:lnTo>
                  <a:lnTo>
                    <a:pt x="318287" y="102654"/>
                  </a:lnTo>
                  <a:lnTo>
                    <a:pt x="318287" y="77431"/>
                  </a:lnTo>
                  <a:lnTo>
                    <a:pt x="318236" y="77698"/>
                  </a:lnTo>
                  <a:lnTo>
                    <a:pt x="317042" y="85928"/>
                  </a:lnTo>
                  <a:lnTo>
                    <a:pt x="316953" y="86131"/>
                  </a:lnTo>
                  <a:lnTo>
                    <a:pt x="313448" y="94145"/>
                  </a:lnTo>
                  <a:lnTo>
                    <a:pt x="307644" y="102019"/>
                  </a:lnTo>
                  <a:lnTo>
                    <a:pt x="306959" y="102654"/>
                  </a:lnTo>
                  <a:lnTo>
                    <a:pt x="299783" y="109474"/>
                  </a:lnTo>
                  <a:lnTo>
                    <a:pt x="292188" y="105270"/>
                  </a:lnTo>
                  <a:lnTo>
                    <a:pt x="292188" y="115062"/>
                  </a:lnTo>
                  <a:lnTo>
                    <a:pt x="281432" y="120662"/>
                  </a:lnTo>
                  <a:lnTo>
                    <a:pt x="267690" y="127800"/>
                  </a:lnTo>
                  <a:lnTo>
                    <a:pt x="237159" y="137642"/>
                  </a:lnTo>
                  <a:lnTo>
                    <a:pt x="201955" y="143992"/>
                  </a:lnTo>
                  <a:lnTo>
                    <a:pt x="163436" y="146253"/>
                  </a:lnTo>
                  <a:lnTo>
                    <a:pt x="124929" y="143992"/>
                  </a:lnTo>
                  <a:lnTo>
                    <a:pt x="89725" y="137642"/>
                  </a:lnTo>
                  <a:lnTo>
                    <a:pt x="59194" y="127800"/>
                  </a:lnTo>
                  <a:lnTo>
                    <a:pt x="34683" y="115062"/>
                  </a:lnTo>
                  <a:lnTo>
                    <a:pt x="59194" y="102336"/>
                  </a:lnTo>
                  <a:lnTo>
                    <a:pt x="89725" y="92494"/>
                  </a:lnTo>
                  <a:lnTo>
                    <a:pt x="124917" y="86131"/>
                  </a:lnTo>
                  <a:lnTo>
                    <a:pt x="163436" y="83883"/>
                  </a:lnTo>
                  <a:lnTo>
                    <a:pt x="201955" y="86131"/>
                  </a:lnTo>
                  <a:lnTo>
                    <a:pt x="237159" y="92494"/>
                  </a:lnTo>
                  <a:lnTo>
                    <a:pt x="267690" y="102336"/>
                  </a:lnTo>
                  <a:lnTo>
                    <a:pt x="281432" y="109474"/>
                  </a:lnTo>
                  <a:lnTo>
                    <a:pt x="292188" y="115062"/>
                  </a:lnTo>
                  <a:lnTo>
                    <a:pt x="292188" y="105270"/>
                  </a:lnTo>
                  <a:lnTo>
                    <a:pt x="274345" y="95377"/>
                  </a:lnTo>
                  <a:lnTo>
                    <a:pt x="242328" y="84594"/>
                  </a:lnTo>
                  <a:lnTo>
                    <a:pt x="204965" y="77698"/>
                  </a:lnTo>
                  <a:lnTo>
                    <a:pt x="163436" y="75285"/>
                  </a:lnTo>
                  <a:lnTo>
                    <a:pt x="121920" y="77698"/>
                  </a:lnTo>
                  <a:lnTo>
                    <a:pt x="88404" y="83883"/>
                  </a:lnTo>
                  <a:lnTo>
                    <a:pt x="84543" y="84594"/>
                  </a:lnTo>
                  <a:lnTo>
                    <a:pt x="52539" y="95377"/>
                  </a:lnTo>
                  <a:lnTo>
                    <a:pt x="27089" y="109474"/>
                  </a:lnTo>
                  <a:lnTo>
                    <a:pt x="19977" y="102730"/>
                  </a:lnTo>
                  <a:lnTo>
                    <a:pt x="19977" y="115062"/>
                  </a:lnTo>
                  <a:lnTo>
                    <a:pt x="15697" y="118732"/>
                  </a:lnTo>
                  <a:lnTo>
                    <a:pt x="13919" y="120662"/>
                  </a:lnTo>
                  <a:lnTo>
                    <a:pt x="11861" y="122897"/>
                  </a:lnTo>
                  <a:lnTo>
                    <a:pt x="8597" y="127469"/>
                  </a:lnTo>
                  <a:lnTo>
                    <a:pt x="8597" y="102654"/>
                  </a:lnTo>
                  <a:lnTo>
                    <a:pt x="11861" y="107238"/>
                  </a:lnTo>
                  <a:lnTo>
                    <a:pt x="13919" y="109474"/>
                  </a:lnTo>
                  <a:lnTo>
                    <a:pt x="15697" y="111404"/>
                  </a:lnTo>
                  <a:lnTo>
                    <a:pt x="19977" y="115062"/>
                  </a:lnTo>
                  <a:lnTo>
                    <a:pt x="19977" y="102730"/>
                  </a:lnTo>
                  <a:lnTo>
                    <a:pt x="19240" y="102019"/>
                  </a:lnTo>
                  <a:lnTo>
                    <a:pt x="13436" y="94145"/>
                  </a:lnTo>
                  <a:lnTo>
                    <a:pt x="9829" y="85928"/>
                  </a:lnTo>
                  <a:lnTo>
                    <a:pt x="8597" y="77431"/>
                  </a:lnTo>
                  <a:lnTo>
                    <a:pt x="20993" y="50939"/>
                  </a:lnTo>
                  <a:lnTo>
                    <a:pt x="54546" y="29032"/>
                  </a:lnTo>
                  <a:lnTo>
                    <a:pt x="103835" y="14122"/>
                  </a:lnTo>
                  <a:lnTo>
                    <a:pt x="163436" y="8610"/>
                  </a:lnTo>
                  <a:lnTo>
                    <a:pt x="223050" y="14122"/>
                  </a:lnTo>
                  <a:lnTo>
                    <a:pt x="272338" y="29032"/>
                  </a:lnTo>
                  <a:lnTo>
                    <a:pt x="305892" y="50939"/>
                  </a:lnTo>
                  <a:lnTo>
                    <a:pt x="318287" y="77431"/>
                  </a:lnTo>
                  <a:lnTo>
                    <a:pt x="318287" y="56769"/>
                  </a:lnTo>
                  <a:lnTo>
                    <a:pt x="314236" y="47015"/>
                  </a:lnTo>
                  <a:lnTo>
                    <a:pt x="279527" y="22440"/>
                  </a:lnTo>
                  <a:lnTo>
                    <a:pt x="227647" y="5994"/>
                  </a:lnTo>
                  <a:lnTo>
                    <a:pt x="163436" y="0"/>
                  </a:lnTo>
                  <a:lnTo>
                    <a:pt x="99237" y="5994"/>
                  </a:lnTo>
                  <a:lnTo>
                    <a:pt x="90995" y="8610"/>
                  </a:lnTo>
                  <a:lnTo>
                    <a:pt x="47345" y="22440"/>
                  </a:lnTo>
                  <a:lnTo>
                    <a:pt x="12649" y="47015"/>
                  </a:lnTo>
                  <a:lnTo>
                    <a:pt x="0" y="77431"/>
                  </a:lnTo>
                  <a:lnTo>
                    <a:pt x="0" y="102654"/>
                  </a:lnTo>
                  <a:lnTo>
                    <a:pt x="0" y="127469"/>
                  </a:lnTo>
                  <a:lnTo>
                    <a:pt x="0" y="152704"/>
                  </a:lnTo>
                  <a:lnTo>
                    <a:pt x="12649" y="183121"/>
                  </a:lnTo>
                  <a:lnTo>
                    <a:pt x="47345" y="207695"/>
                  </a:lnTo>
                  <a:lnTo>
                    <a:pt x="90995" y="221526"/>
                  </a:lnTo>
                  <a:lnTo>
                    <a:pt x="99237" y="224129"/>
                  </a:lnTo>
                  <a:lnTo>
                    <a:pt x="163436" y="230124"/>
                  </a:lnTo>
                  <a:lnTo>
                    <a:pt x="227647" y="224129"/>
                  </a:lnTo>
                  <a:lnTo>
                    <a:pt x="279527" y="207695"/>
                  </a:lnTo>
                  <a:lnTo>
                    <a:pt x="314236" y="183121"/>
                  </a:lnTo>
                  <a:lnTo>
                    <a:pt x="326885" y="152704"/>
                  </a:lnTo>
                  <a:lnTo>
                    <a:pt x="326885" y="77431"/>
                  </a:lnTo>
                  <a:close/>
                </a:path>
              </a:pathLst>
            </a:custGeom>
            <a:solidFill>
              <a:srgbClr val="CF9D39"/>
            </a:solidFill>
          </p:spPr>
          <p:txBody>
            <a:bodyPr wrap="square" lIns="0" tIns="0" rIns="0" bIns="0" rtlCol="0"/>
            <a:lstStyle/>
            <a:p>
              <a:endParaRPr/>
            </a:p>
          </p:txBody>
        </p:sp>
        <p:sp>
          <p:nvSpPr>
            <p:cNvPr id="23" name="object 23"/>
            <p:cNvSpPr/>
            <p:nvPr/>
          </p:nvSpPr>
          <p:spPr>
            <a:xfrm>
              <a:off x="6096000" y="4873370"/>
              <a:ext cx="2846070" cy="1313180"/>
            </a:xfrm>
            <a:custGeom>
              <a:avLst/>
              <a:gdLst/>
              <a:ahLst/>
              <a:cxnLst/>
              <a:rect l="l" t="t" r="r" b="b"/>
              <a:pathLst>
                <a:path w="2846070" h="1313179">
                  <a:moveTo>
                    <a:pt x="0" y="88137"/>
                  </a:moveTo>
                  <a:lnTo>
                    <a:pt x="6931" y="53846"/>
                  </a:lnTo>
                  <a:lnTo>
                    <a:pt x="25828" y="25828"/>
                  </a:lnTo>
                  <a:lnTo>
                    <a:pt x="53846" y="6931"/>
                  </a:lnTo>
                  <a:lnTo>
                    <a:pt x="88137" y="0"/>
                  </a:lnTo>
                  <a:lnTo>
                    <a:pt x="2757678" y="0"/>
                  </a:lnTo>
                  <a:lnTo>
                    <a:pt x="2792023" y="6931"/>
                  </a:lnTo>
                  <a:lnTo>
                    <a:pt x="2820035" y="25828"/>
                  </a:lnTo>
                  <a:lnTo>
                    <a:pt x="2838902" y="53846"/>
                  </a:lnTo>
                  <a:lnTo>
                    <a:pt x="2845816" y="88137"/>
                  </a:lnTo>
                  <a:lnTo>
                    <a:pt x="2845816" y="1224826"/>
                  </a:lnTo>
                  <a:lnTo>
                    <a:pt x="2838902" y="1259145"/>
                  </a:lnTo>
                  <a:lnTo>
                    <a:pt x="2820034" y="1287173"/>
                  </a:lnTo>
                  <a:lnTo>
                    <a:pt x="2792023" y="1306071"/>
                  </a:lnTo>
                  <a:lnTo>
                    <a:pt x="2757678" y="1313002"/>
                  </a:lnTo>
                  <a:lnTo>
                    <a:pt x="88137" y="1313002"/>
                  </a:lnTo>
                  <a:lnTo>
                    <a:pt x="53846" y="1306071"/>
                  </a:lnTo>
                  <a:lnTo>
                    <a:pt x="25828" y="1287173"/>
                  </a:lnTo>
                  <a:lnTo>
                    <a:pt x="6931" y="1259145"/>
                  </a:lnTo>
                  <a:lnTo>
                    <a:pt x="0" y="1224826"/>
                  </a:lnTo>
                  <a:lnTo>
                    <a:pt x="0" y="88137"/>
                  </a:lnTo>
                  <a:close/>
                </a:path>
              </a:pathLst>
            </a:custGeom>
            <a:ln w="19050">
              <a:solidFill>
                <a:srgbClr val="CF9D39"/>
              </a:solidFill>
            </a:ln>
          </p:spPr>
          <p:txBody>
            <a:bodyPr wrap="square" lIns="0" tIns="0" rIns="0" bIns="0" rtlCol="0"/>
            <a:lstStyle/>
            <a:p>
              <a:endParaRPr/>
            </a:p>
          </p:txBody>
        </p:sp>
        <p:sp>
          <p:nvSpPr>
            <p:cNvPr id="24" name="object 24"/>
            <p:cNvSpPr/>
            <p:nvPr/>
          </p:nvSpPr>
          <p:spPr>
            <a:xfrm>
              <a:off x="6675120" y="4593209"/>
              <a:ext cx="1671320" cy="417830"/>
            </a:xfrm>
            <a:custGeom>
              <a:avLst/>
              <a:gdLst/>
              <a:ahLst/>
              <a:cxnLst/>
              <a:rect l="l" t="t" r="r" b="b"/>
              <a:pathLst>
                <a:path w="1671320" h="417829">
                  <a:moveTo>
                    <a:pt x="1643126" y="0"/>
                  </a:moveTo>
                  <a:lnTo>
                    <a:pt x="27939" y="0"/>
                  </a:lnTo>
                  <a:lnTo>
                    <a:pt x="17037" y="2206"/>
                  </a:lnTo>
                  <a:lnTo>
                    <a:pt x="8159" y="8223"/>
                  </a:lnTo>
                  <a:lnTo>
                    <a:pt x="2186" y="17145"/>
                  </a:lnTo>
                  <a:lnTo>
                    <a:pt x="0" y="28067"/>
                  </a:lnTo>
                  <a:lnTo>
                    <a:pt x="0" y="389763"/>
                  </a:lnTo>
                  <a:lnTo>
                    <a:pt x="2186" y="400685"/>
                  </a:lnTo>
                  <a:lnTo>
                    <a:pt x="8159" y="409606"/>
                  </a:lnTo>
                  <a:lnTo>
                    <a:pt x="17037" y="415623"/>
                  </a:lnTo>
                  <a:lnTo>
                    <a:pt x="27939" y="417830"/>
                  </a:lnTo>
                  <a:lnTo>
                    <a:pt x="1643126" y="417830"/>
                  </a:lnTo>
                  <a:lnTo>
                    <a:pt x="1654048" y="415623"/>
                  </a:lnTo>
                  <a:lnTo>
                    <a:pt x="1662969" y="409606"/>
                  </a:lnTo>
                  <a:lnTo>
                    <a:pt x="1668986" y="400685"/>
                  </a:lnTo>
                  <a:lnTo>
                    <a:pt x="1671193" y="389763"/>
                  </a:lnTo>
                  <a:lnTo>
                    <a:pt x="1671193" y="28067"/>
                  </a:lnTo>
                  <a:lnTo>
                    <a:pt x="1668986" y="17145"/>
                  </a:lnTo>
                  <a:lnTo>
                    <a:pt x="1662969" y="8223"/>
                  </a:lnTo>
                  <a:lnTo>
                    <a:pt x="1654048" y="2206"/>
                  </a:lnTo>
                  <a:lnTo>
                    <a:pt x="1643126" y="0"/>
                  </a:lnTo>
                  <a:close/>
                </a:path>
              </a:pathLst>
            </a:custGeom>
            <a:solidFill>
              <a:srgbClr val="FCEBC7"/>
            </a:solidFill>
          </p:spPr>
          <p:txBody>
            <a:bodyPr wrap="square" lIns="0" tIns="0" rIns="0" bIns="0" rtlCol="0"/>
            <a:lstStyle/>
            <a:p>
              <a:endParaRPr/>
            </a:p>
          </p:txBody>
        </p:sp>
      </p:grpSp>
      <p:sp>
        <p:nvSpPr>
          <p:cNvPr id="25" name="object 25"/>
          <p:cNvSpPr txBox="1"/>
          <p:nvPr/>
        </p:nvSpPr>
        <p:spPr>
          <a:xfrm>
            <a:off x="620674" y="5146040"/>
            <a:ext cx="2443480" cy="864235"/>
          </a:xfrm>
          <a:prstGeom prst="rect">
            <a:avLst/>
          </a:prstGeom>
        </p:spPr>
        <p:txBody>
          <a:bodyPr vert="horz" wrap="square" lIns="0" tIns="12700" rIns="0" bIns="0" rtlCol="0">
            <a:spAutoFit/>
          </a:bodyPr>
          <a:lstStyle/>
          <a:p>
            <a:pPr marL="182245" marR="17145" indent="-170180">
              <a:lnSpc>
                <a:spcPct val="100000"/>
              </a:lnSpc>
              <a:spcBef>
                <a:spcPts val="100"/>
              </a:spcBef>
              <a:buChar char="•"/>
              <a:tabLst>
                <a:tab pos="184785" algn="l"/>
              </a:tabLst>
            </a:pPr>
            <a:r>
              <a:rPr sz="1100" dirty="0">
                <a:solidFill>
                  <a:srgbClr val="826B6A"/>
                </a:solidFill>
                <a:latin typeface="Arial"/>
                <a:cs typeface="Arial"/>
              </a:rPr>
              <a:t>Robust</a:t>
            </a:r>
            <a:r>
              <a:rPr sz="1100" spc="-45" dirty="0">
                <a:solidFill>
                  <a:srgbClr val="826B6A"/>
                </a:solidFill>
                <a:latin typeface="Arial"/>
                <a:cs typeface="Arial"/>
              </a:rPr>
              <a:t> </a:t>
            </a:r>
            <a:r>
              <a:rPr sz="1100" dirty="0">
                <a:solidFill>
                  <a:srgbClr val="826B6A"/>
                </a:solidFill>
                <a:latin typeface="Arial"/>
                <a:cs typeface="Arial"/>
              </a:rPr>
              <a:t>HEV</a:t>
            </a:r>
            <a:r>
              <a:rPr sz="1100" spc="-35" dirty="0">
                <a:solidFill>
                  <a:srgbClr val="826B6A"/>
                </a:solidFill>
                <a:latin typeface="Arial"/>
                <a:cs typeface="Arial"/>
              </a:rPr>
              <a:t> </a:t>
            </a:r>
            <a:r>
              <a:rPr sz="1100" dirty="0">
                <a:solidFill>
                  <a:srgbClr val="826B6A"/>
                </a:solidFill>
                <a:latin typeface="Arial"/>
                <a:cs typeface="Arial"/>
              </a:rPr>
              <a:t>cell</a:t>
            </a:r>
            <a:r>
              <a:rPr sz="1100" spc="-25" dirty="0">
                <a:solidFill>
                  <a:srgbClr val="826B6A"/>
                </a:solidFill>
                <a:latin typeface="Arial"/>
                <a:cs typeface="Arial"/>
              </a:rPr>
              <a:t> </a:t>
            </a:r>
            <a:r>
              <a:rPr sz="1100" dirty="0">
                <a:solidFill>
                  <a:srgbClr val="826B6A"/>
                </a:solidFill>
                <a:latin typeface="Arial"/>
                <a:cs typeface="Arial"/>
              </a:rPr>
              <a:t>culture</a:t>
            </a:r>
            <a:r>
              <a:rPr sz="1100" spc="-55" dirty="0">
                <a:solidFill>
                  <a:srgbClr val="826B6A"/>
                </a:solidFill>
                <a:latin typeface="Arial"/>
                <a:cs typeface="Arial"/>
              </a:rPr>
              <a:t> </a:t>
            </a:r>
            <a:r>
              <a:rPr sz="1100" spc="-10" dirty="0">
                <a:solidFill>
                  <a:srgbClr val="826B6A"/>
                </a:solidFill>
                <a:latin typeface="Arial"/>
                <a:cs typeface="Arial"/>
              </a:rPr>
              <a:t>model 	</a:t>
            </a:r>
            <a:r>
              <a:rPr sz="1100" dirty="0">
                <a:solidFill>
                  <a:srgbClr val="826B6A"/>
                </a:solidFill>
                <a:latin typeface="Arial"/>
                <a:cs typeface="Arial"/>
              </a:rPr>
              <a:t>infected</a:t>
            </a:r>
            <a:r>
              <a:rPr sz="1100" spc="-60" dirty="0">
                <a:solidFill>
                  <a:srgbClr val="826B6A"/>
                </a:solidFill>
                <a:latin typeface="Arial"/>
                <a:cs typeface="Arial"/>
              </a:rPr>
              <a:t> </a:t>
            </a:r>
            <a:r>
              <a:rPr sz="1100" dirty="0">
                <a:solidFill>
                  <a:srgbClr val="826B6A"/>
                </a:solidFill>
                <a:latin typeface="Arial"/>
                <a:cs typeface="Arial"/>
              </a:rPr>
              <a:t>with</a:t>
            </a:r>
            <a:r>
              <a:rPr sz="1100" spc="-30" dirty="0">
                <a:solidFill>
                  <a:srgbClr val="826B6A"/>
                </a:solidFill>
                <a:latin typeface="Arial"/>
                <a:cs typeface="Arial"/>
              </a:rPr>
              <a:t> </a:t>
            </a:r>
            <a:r>
              <a:rPr sz="1100" dirty="0">
                <a:solidFill>
                  <a:srgbClr val="826B6A"/>
                </a:solidFill>
                <a:latin typeface="Arial"/>
                <a:cs typeface="Arial"/>
              </a:rPr>
              <a:t>(non-)</a:t>
            </a:r>
            <a:r>
              <a:rPr sz="1100" spc="-60" dirty="0">
                <a:solidFill>
                  <a:srgbClr val="826B6A"/>
                </a:solidFill>
                <a:latin typeface="Arial"/>
                <a:cs typeface="Arial"/>
              </a:rPr>
              <a:t> </a:t>
            </a:r>
            <a:r>
              <a:rPr sz="1100" dirty="0">
                <a:solidFill>
                  <a:srgbClr val="826B6A"/>
                </a:solidFill>
                <a:latin typeface="Arial"/>
                <a:cs typeface="Arial"/>
              </a:rPr>
              <a:t>enveloped</a:t>
            </a:r>
            <a:r>
              <a:rPr sz="1100" spc="-20" dirty="0">
                <a:solidFill>
                  <a:srgbClr val="826B6A"/>
                </a:solidFill>
                <a:latin typeface="Arial"/>
                <a:cs typeface="Arial"/>
              </a:rPr>
              <a:t> HEV.</a:t>
            </a:r>
            <a:endParaRPr sz="1100" dirty="0">
              <a:latin typeface="Arial"/>
              <a:cs typeface="Arial"/>
            </a:endParaRPr>
          </a:p>
          <a:p>
            <a:pPr marL="182245" marR="5080" indent="-170180">
              <a:lnSpc>
                <a:spcPct val="100000"/>
              </a:lnSpc>
              <a:spcBef>
                <a:spcPts val="5"/>
              </a:spcBef>
              <a:buChar char="•"/>
              <a:tabLst>
                <a:tab pos="184785" algn="l"/>
              </a:tabLst>
            </a:pPr>
            <a:r>
              <a:rPr sz="1100" dirty="0">
                <a:solidFill>
                  <a:srgbClr val="826B6A"/>
                </a:solidFill>
                <a:latin typeface="Arial"/>
                <a:cs typeface="Arial"/>
              </a:rPr>
              <a:t>Investigated</a:t>
            </a:r>
            <a:r>
              <a:rPr sz="1100" spc="-30" dirty="0">
                <a:solidFill>
                  <a:srgbClr val="826B6A"/>
                </a:solidFill>
                <a:latin typeface="Arial"/>
                <a:cs typeface="Arial"/>
              </a:rPr>
              <a:t> </a:t>
            </a:r>
            <a:r>
              <a:rPr sz="1100" dirty="0">
                <a:solidFill>
                  <a:srgbClr val="826B6A"/>
                </a:solidFill>
                <a:latin typeface="Arial"/>
                <a:cs typeface="Arial"/>
              </a:rPr>
              <a:t>the</a:t>
            </a:r>
            <a:r>
              <a:rPr sz="1100" spc="-25" dirty="0">
                <a:solidFill>
                  <a:srgbClr val="826B6A"/>
                </a:solidFill>
                <a:latin typeface="Arial"/>
                <a:cs typeface="Arial"/>
              </a:rPr>
              <a:t> </a:t>
            </a:r>
            <a:r>
              <a:rPr sz="1100" spc="-10" dirty="0">
                <a:solidFill>
                  <a:srgbClr val="826B6A"/>
                </a:solidFill>
                <a:latin typeface="Arial"/>
                <a:cs typeface="Arial"/>
              </a:rPr>
              <a:t>dose-dependent 	</a:t>
            </a:r>
            <a:r>
              <a:rPr sz="1100" dirty="0">
                <a:solidFill>
                  <a:srgbClr val="826B6A"/>
                </a:solidFill>
                <a:latin typeface="Arial"/>
                <a:cs typeface="Arial"/>
              </a:rPr>
              <a:t>effect</a:t>
            </a:r>
            <a:r>
              <a:rPr sz="1100" spc="-60" dirty="0">
                <a:solidFill>
                  <a:srgbClr val="826B6A"/>
                </a:solidFill>
                <a:latin typeface="Arial"/>
                <a:cs typeface="Arial"/>
              </a:rPr>
              <a:t> </a:t>
            </a:r>
            <a:r>
              <a:rPr sz="1100" dirty="0">
                <a:solidFill>
                  <a:srgbClr val="826B6A"/>
                </a:solidFill>
                <a:latin typeface="Arial"/>
                <a:cs typeface="Arial"/>
              </a:rPr>
              <a:t>of</a:t>
            </a:r>
            <a:r>
              <a:rPr sz="1100" spc="-20" dirty="0">
                <a:solidFill>
                  <a:srgbClr val="826B6A"/>
                </a:solidFill>
                <a:latin typeface="Arial"/>
                <a:cs typeface="Arial"/>
              </a:rPr>
              <a:t> </a:t>
            </a:r>
            <a:r>
              <a:rPr sz="1100" b="1" dirty="0">
                <a:solidFill>
                  <a:srgbClr val="826B6A"/>
                </a:solidFill>
                <a:latin typeface="Arial"/>
                <a:cs typeface="Arial"/>
              </a:rPr>
              <a:t>Itraconazole</a:t>
            </a:r>
            <a:r>
              <a:rPr sz="1100" b="1" spc="-45" dirty="0">
                <a:solidFill>
                  <a:srgbClr val="826B6A"/>
                </a:solidFill>
                <a:latin typeface="Arial"/>
                <a:cs typeface="Arial"/>
              </a:rPr>
              <a:t> </a:t>
            </a:r>
            <a:r>
              <a:rPr sz="1100" dirty="0">
                <a:solidFill>
                  <a:srgbClr val="826B6A"/>
                </a:solidFill>
                <a:latin typeface="Arial"/>
                <a:cs typeface="Arial"/>
              </a:rPr>
              <a:t>and</a:t>
            </a:r>
            <a:r>
              <a:rPr sz="1100" spc="-10" dirty="0">
                <a:solidFill>
                  <a:srgbClr val="826B6A"/>
                </a:solidFill>
                <a:latin typeface="Arial"/>
                <a:cs typeface="Arial"/>
              </a:rPr>
              <a:t> </a:t>
            </a:r>
            <a:r>
              <a:rPr sz="1100" b="1" spc="-10" dirty="0">
                <a:solidFill>
                  <a:srgbClr val="826B6A"/>
                </a:solidFill>
                <a:latin typeface="Arial"/>
                <a:cs typeface="Arial"/>
              </a:rPr>
              <a:t>U18666A 	</a:t>
            </a:r>
            <a:r>
              <a:rPr sz="1100" dirty="0">
                <a:solidFill>
                  <a:srgbClr val="826B6A"/>
                </a:solidFill>
                <a:latin typeface="Arial"/>
                <a:cs typeface="Arial"/>
              </a:rPr>
              <a:t>(two</a:t>
            </a:r>
            <a:r>
              <a:rPr sz="1100" spc="-45" dirty="0">
                <a:solidFill>
                  <a:srgbClr val="826B6A"/>
                </a:solidFill>
                <a:latin typeface="Arial"/>
                <a:cs typeface="Arial"/>
              </a:rPr>
              <a:t> </a:t>
            </a:r>
            <a:r>
              <a:rPr sz="1100" dirty="0">
                <a:solidFill>
                  <a:srgbClr val="826B6A"/>
                </a:solidFill>
                <a:latin typeface="Arial"/>
                <a:cs typeface="Arial"/>
              </a:rPr>
              <a:t>NPC1</a:t>
            </a:r>
            <a:r>
              <a:rPr sz="1100" spc="-20" dirty="0">
                <a:solidFill>
                  <a:srgbClr val="826B6A"/>
                </a:solidFill>
                <a:latin typeface="Arial"/>
                <a:cs typeface="Arial"/>
              </a:rPr>
              <a:t> </a:t>
            </a:r>
            <a:r>
              <a:rPr sz="1100" spc="-10" dirty="0">
                <a:solidFill>
                  <a:srgbClr val="826B6A"/>
                </a:solidFill>
                <a:latin typeface="Arial"/>
                <a:cs typeface="Arial"/>
              </a:rPr>
              <a:t>inhibitors).</a:t>
            </a:r>
            <a:endParaRPr sz="1100" dirty="0">
              <a:latin typeface="Arial"/>
              <a:cs typeface="Arial"/>
            </a:endParaRPr>
          </a:p>
        </p:txBody>
      </p:sp>
      <p:sp>
        <p:nvSpPr>
          <p:cNvPr id="26" name="object 26"/>
          <p:cNvSpPr txBox="1"/>
          <p:nvPr/>
        </p:nvSpPr>
        <p:spPr>
          <a:xfrm>
            <a:off x="7296404" y="4615941"/>
            <a:ext cx="652145" cy="314189"/>
          </a:xfrm>
          <a:prstGeom prst="rect">
            <a:avLst/>
          </a:prstGeom>
        </p:spPr>
        <p:txBody>
          <a:bodyPr vert="horz" wrap="square" lIns="0" tIns="31750" rIns="0" bIns="0" rtlCol="0">
            <a:spAutoFit/>
          </a:bodyPr>
          <a:lstStyle/>
          <a:p>
            <a:pPr marL="62865" marR="5080" indent="-50800">
              <a:lnSpc>
                <a:spcPts val="1130"/>
              </a:lnSpc>
              <a:spcBef>
                <a:spcPts val="250"/>
              </a:spcBef>
            </a:pPr>
            <a:r>
              <a:rPr sz="1050" b="1" spc="-10" dirty="0">
                <a:solidFill>
                  <a:srgbClr val="CF9D39"/>
                </a:solidFill>
                <a:latin typeface="Arial"/>
                <a:cs typeface="Arial"/>
              </a:rPr>
              <a:t>Molecular analysis</a:t>
            </a:r>
            <a:endParaRPr sz="1050" dirty="0">
              <a:solidFill>
                <a:srgbClr val="CF9D39"/>
              </a:solidFill>
              <a:latin typeface="Arial"/>
              <a:cs typeface="Arial"/>
            </a:endParaRPr>
          </a:p>
        </p:txBody>
      </p:sp>
      <p:grpSp>
        <p:nvGrpSpPr>
          <p:cNvPr id="27" name="object 27"/>
          <p:cNvGrpSpPr/>
          <p:nvPr/>
        </p:nvGrpSpPr>
        <p:grpSpPr>
          <a:xfrm>
            <a:off x="6781418" y="4647691"/>
            <a:ext cx="4918075" cy="1525905"/>
            <a:chOff x="6781418" y="4647691"/>
            <a:chExt cx="4918075" cy="1525905"/>
          </a:xfrm>
        </p:grpSpPr>
        <p:pic>
          <p:nvPicPr>
            <p:cNvPr id="28" name="object 28"/>
            <p:cNvPicPr/>
            <p:nvPr/>
          </p:nvPicPr>
          <p:blipFill>
            <a:blip r:embed="rId3" cstate="print"/>
            <a:stretch>
              <a:fillRect/>
            </a:stretch>
          </p:blipFill>
          <p:spPr>
            <a:xfrm>
              <a:off x="6781418" y="4654867"/>
              <a:ext cx="400037" cy="332168"/>
            </a:xfrm>
            <a:prstGeom prst="rect">
              <a:avLst/>
            </a:prstGeom>
          </p:spPr>
        </p:pic>
        <p:pic>
          <p:nvPicPr>
            <p:cNvPr id="29" name="object 29"/>
            <p:cNvPicPr/>
            <p:nvPr/>
          </p:nvPicPr>
          <p:blipFill>
            <a:blip r:embed="rId4" cstate="print"/>
            <a:stretch>
              <a:fillRect/>
            </a:stretch>
          </p:blipFill>
          <p:spPr>
            <a:xfrm>
              <a:off x="8999600" y="4647691"/>
              <a:ext cx="2699639" cy="1525816"/>
            </a:xfrm>
            <a:prstGeom prst="rect">
              <a:avLst/>
            </a:prstGeom>
          </p:spPr>
        </p:pic>
      </p:grpSp>
      <p:sp>
        <p:nvSpPr>
          <p:cNvPr id="30" name="object 30"/>
          <p:cNvSpPr txBox="1"/>
          <p:nvPr/>
        </p:nvSpPr>
        <p:spPr>
          <a:xfrm>
            <a:off x="6184772" y="5095494"/>
            <a:ext cx="2511425" cy="696595"/>
          </a:xfrm>
          <a:prstGeom prst="rect">
            <a:avLst/>
          </a:prstGeom>
        </p:spPr>
        <p:txBody>
          <a:bodyPr vert="horz" wrap="square" lIns="0" tIns="12700" rIns="0" bIns="0" rtlCol="0">
            <a:spAutoFit/>
          </a:bodyPr>
          <a:lstStyle/>
          <a:p>
            <a:pPr marL="181610" marR="523875" indent="-169545">
              <a:lnSpc>
                <a:spcPct val="100000"/>
              </a:lnSpc>
              <a:spcBef>
                <a:spcPts val="100"/>
              </a:spcBef>
              <a:buChar char="•"/>
              <a:tabLst>
                <a:tab pos="184785" algn="l"/>
              </a:tabLst>
            </a:pPr>
            <a:r>
              <a:rPr sz="1100" spc="-10" dirty="0">
                <a:solidFill>
                  <a:srgbClr val="826B6A"/>
                </a:solidFill>
                <a:latin typeface="Arial"/>
                <a:cs typeface="Arial"/>
              </a:rPr>
              <a:t>Time-of-addition</a:t>
            </a:r>
            <a:r>
              <a:rPr sz="1100" spc="-40" dirty="0">
                <a:solidFill>
                  <a:srgbClr val="826B6A"/>
                </a:solidFill>
                <a:latin typeface="Arial"/>
                <a:cs typeface="Arial"/>
              </a:rPr>
              <a:t> </a:t>
            </a:r>
            <a:r>
              <a:rPr sz="1100" dirty="0">
                <a:solidFill>
                  <a:srgbClr val="826B6A"/>
                </a:solidFill>
                <a:latin typeface="Arial"/>
                <a:cs typeface="Arial"/>
              </a:rPr>
              <a:t>as</a:t>
            </a:r>
            <a:r>
              <a:rPr sz="1100" spc="5" dirty="0">
                <a:solidFill>
                  <a:srgbClr val="826B6A"/>
                </a:solidFill>
                <a:latin typeface="Arial"/>
                <a:cs typeface="Arial"/>
              </a:rPr>
              <a:t> </a:t>
            </a:r>
            <a:r>
              <a:rPr sz="1100" dirty="0">
                <a:solidFill>
                  <a:srgbClr val="826B6A"/>
                </a:solidFill>
                <a:latin typeface="Arial"/>
                <a:cs typeface="Arial"/>
              </a:rPr>
              <a:t>well</a:t>
            </a:r>
            <a:r>
              <a:rPr sz="1100" spc="50" dirty="0">
                <a:solidFill>
                  <a:srgbClr val="826B6A"/>
                </a:solidFill>
                <a:latin typeface="Arial"/>
                <a:cs typeface="Arial"/>
              </a:rPr>
              <a:t> </a:t>
            </a:r>
            <a:r>
              <a:rPr sz="1100" spc="-25" dirty="0">
                <a:solidFill>
                  <a:srgbClr val="826B6A"/>
                </a:solidFill>
                <a:latin typeface="Arial"/>
                <a:cs typeface="Arial"/>
              </a:rPr>
              <a:t>as 	</a:t>
            </a:r>
            <a:r>
              <a:rPr sz="1100" dirty="0">
                <a:solidFill>
                  <a:srgbClr val="826B6A"/>
                </a:solidFill>
                <a:latin typeface="Arial"/>
                <a:cs typeface="Arial"/>
              </a:rPr>
              <a:t>subgenomic</a:t>
            </a:r>
            <a:r>
              <a:rPr sz="1100" spc="-55" dirty="0">
                <a:solidFill>
                  <a:srgbClr val="826B6A"/>
                </a:solidFill>
                <a:latin typeface="Arial"/>
                <a:cs typeface="Arial"/>
              </a:rPr>
              <a:t> </a:t>
            </a:r>
            <a:r>
              <a:rPr sz="1100" dirty="0">
                <a:solidFill>
                  <a:srgbClr val="826B6A"/>
                </a:solidFill>
                <a:latin typeface="Arial"/>
                <a:cs typeface="Arial"/>
              </a:rPr>
              <a:t>replicon</a:t>
            </a:r>
            <a:r>
              <a:rPr sz="1100" spc="-35" dirty="0">
                <a:solidFill>
                  <a:srgbClr val="826B6A"/>
                </a:solidFill>
                <a:latin typeface="Arial"/>
                <a:cs typeface="Arial"/>
              </a:rPr>
              <a:t> </a:t>
            </a:r>
            <a:r>
              <a:rPr sz="1100" spc="-10" dirty="0">
                <a:solidFill>
                  <a:srgbClr val="826B6A"/>
                </a:solidFill>
                <a:latin typeface="Arial"/>
                <a:cs typeface="Arial"/>
              </a:rPr>
              <a:t>assays.</a:t>
            </a:r>
            <a:endParaRPr sz="1100" dirty="0">
              <a:latin typeface="Arial"/>
              <a:cs typeface="Arial"/>
            </a:endParaRPr>
          </a:p>
          <a:p>
            <a:pPr marL="181610" marR="5080" indent="-169545">
              <a:lnSpc>
                <a:spcPct val="100000"/>
              </a:lnSpc>
              <a:spcBef>
                <a:spcPts val="5"/>
              </a:spcBef>
              <a:buChar char="•"/>
              <a:tabLst>
                <a:tab pos="184785" algn="l"/>
              </a:tabLst>
            </a:pPr>
            <a:r>
              <a:rPr sz="1100" dirty="0">
                <a:solidFill>
                  <a:srgbClr val="826B6A"/>
                </a:solidFill>
                <a:latin typeface="Arial"/>
                <a:cs typeface="Arial"/>
              </a:rPr>
              <a:t>Quantitative</a:t>
            </a:r>
            <a:r>
              <a:rPr sz="1100" spc="-50" dirty="0">
                <a:solidFill>
                  <a:srgbClr val="826B6A"/>
                </a:solidFill>
                <a:latin typeface="Arial"/>
                <a:cs typeface="Arial"/>
              </a:rPr>
              <a:t> </a:t>
            </a:r>
            <a:r>
              <a:rPr sz="1100" dirty="0">
                <a:solidFill>
                  <a:srgbClr val="826B6A"/>
                </a:solidFill>
                <a:latin typeface="Arial"/>
                <a:cs typeface="Arial"/>
              </a:rPr>
              <a:t>RNA</a:t>
            </a:r>
            <a:r>
              <a:rPr sz="1100" spc="-30" dirty="0">
                <a:solidFill>
                  <a:srgbClr val="826B6A"/>
                </a:solidFill>
                <a:latin typeface="Arial"/>
                <a:cs typeface="Arial"/>
              </a:rPr>
              <a:t> </a:t>
            </a:r>
            <a:r>
              <a:rPr sz="1100" dirty="0">
                <a:solidFill>
                  <a:srgbClr val="826B6A"/>
                </a:solidFill>
                <a:latin typeface="Arial"/>
                <a:cs typeface="Arial"/>
              </a:rPr>
              <a:t>fluorescence</a:t>
            </a:r>
            <a:r>
              <a:rPr sz="1100" spc="-60" dirty="0">
                <a:solidFill>
                  <a:srgbClr val="826B6A"/>
                </a:solidFill>
                <a:latin typeface="Arial"/>
                <a:cs typeface="Arial"/>
              </a:rPr>
              <a:t> </a:t>
            </a:r>
            <a:r>
              <a:rPr sz="1100" dirty="0">
                <a:solidFill>
                  <a:srgbClr val="826B6A"/>
                </a:solidFill>
                <a:latin typeface="Arial"/>
                <a:cs typeface="Arial"/>
              </a:rPr>
              <a:t>in</a:t>
            </a:r>
            <a:r>
              <a:rPr sz="1100" spc="-30" dirty="0">
                <a:solidFill>
                  <a:srgbClr val="826B6A"/>
                </a:solidFill>
                <a:latin typeface="Arial"/>
                <a:cs typeface="Arial"/>
              </a:rPr>
              <a:t> </a:t>
            </a:r>
            <a:r>
              <a:rPr sz="1100" spc="-20" dirty="0">
                <a:solidFill>
                  <a:srgbClr val="826B6A"/>
                </a:solidFill>
                <a:latin typeface="Arial"/>
                <a:cs typeface="Arial"/>
              </a:rPr>
              <a:t>situ 	</a:t>
            </a:r>
            <a:r>
              <a:rPr sz="1100" dirty="0">
                <a:solidFill>
                  <a:srgbClr val="826B6A"/>
                </a:solidFill>
                <a:latin typeface="Arial"/>
                <a:cs typeface="Arial"/>
              </a:rPr>
              <a:t>hybridisation</a:t>
            </a:r>
            <a:r>
              <a:rPr sz="1100" spc="-55" dirty="0">
                <a:solidFill>
                  <a:srgbClr val="826B6A"/>
                </a:solidFill>
                <a:latin typeface="Arial"/>
                <a:cs typeface="Arial"/>
              </a:rPr>
              <a:t> </a:t>
            </a:r>
            <a:r>
              <a:rPr sz="1100" spc="-10" dirty="0">
                <a:solidFill>
                  <a:srgbClr val="826B6A"/>
                </a:solidFill>
                <a:latin typeface="Arial"/>
                <a:cs typeface="Arial"/>
              </a:rPr>
              <a:t>(RNA-FISH).</a:t>
            </a:r>
            <a:endParaRPr sz="1100" dirty="0">
              <a:latin typeface="Arial"/>
              <a:cs typeface="Arial"/>
            </a:endParaRPr>
          </a:p>
        </p:txBody>
      </p:sp>
      <p:sp>
        <p:nvSpPr>
          <p:cNvPr id="31" name="object 31"/>
          <p:cNvSpPr txBox="1"/>
          <p:nvPr/>
        </p:nvSpPr>
        <p:spPr>
          <a:xfrm>
            <a:off x="3514725" y="5181727"/>
            <a:ext cx="2224405" cy="361315"/>
          </a:xfrm>
          <a:prstGeom prst="rect">
            <a:avLst/>
          </a:prstGeom>
        </p:spPr>
        <p:txBody>
          <a:bodyPr vert="horz" wrap="square" lIns="0" tIns="12700" rIns="0" bIns="0" rtlCol="0">
            <a:spAutoFit/>
          </a:bodyPr>
          <a:lstStyle/>
          <a:p>
            <a:pPr marL="181610" marR="5080" indent="-169545">
              <a:lnSpc>
                <a:spcPct val="100000"/>
              </a:lnSpc>
              <a:spcBef>
                <a:spcPts val="100"/>
              </a:spcBef>
              <a:buChar char="•"/>
              <a:tabLst>
                <a:tab pos="184785" algn="l"/>
              </a:tabLst>
            </a:pPr>
            <a:r>
              <a:rPr sz="1100" dirty="0">
                <a:solidFill>
                  <a:srgbClr val="826B6A"/>
                </a:solidFill>
                <a:latin typeface="Arial"/>
                <a:cs typeface="Arial"/>
              </a:rPr>
              <a:t>Requirement</a:t>
            </a:r>
            <a:r>
              <a:rPr sz="1100" spc="-60" dirty="0">
                <a:solidFill>
                  <a:srgbClr val="826B6A"/>
                </a:solidFill>
                <a:latin typeface="Arial"/>
                <a:cs typeface="Arial"/>
              </a:rPr>
              <a:t> </a:t>
            </a:r>
            <a:r>
              <a:rPr sz="1100" dirty="0">
                <a:solidFill>
                  <a:srgbClr val="826B6A"/>
                </a:solidFill>
                <a:latin typeface="Arial"/>
                <a:cs typeface="Arial"/>
              </a:rPr>
              <a:t>of</a:t>
            </a:r>
            <a:r>
              <a:rPr sz="1100" spc="-45" dirty="0">
                <a:solidFill>
                  <a:srgbClr val="826B6A"/>
                </a:solidFill>
                <a:latin typeface="Arial"/>
                <a:cs typeface="Arial"/>
              </a:rPr>
              <a:t> </a:t>
            </a:r>
            <a:r>
              <a:rPr sz="1100" dirty="0">
                <a:solidFill>
                  <a:srgbClr val="826B6A"/>
                </a:solidFill>
                <a:latin typeface="Arial"/>
                <a:cs typeface="Arial"/>
              </a:rPr>
              <a:t>NPC1</a:t>
            </a:r>
            <a:r>
              <a:rPr sz="1100" spc="-15" dirty="0">
                <a:solidFill>
                  <a:srgbClr val="826B6A"/>
                </a:solidFill>
                <a:latin typeface="Arial"/>
                <a:cs typeface="Arial"/>
              </a:rPr>
              <a:t> </a:t>
            </a:r>
            <a:r>
              <a:rPr sz="1100" dirty="0">
                <a:solidFill>
                  <a:srgbClr val="826B6A"/>
                </a:solidFill>
                <a:latin typeface="Arial"/>
                <a:cs typeface="Arial"/>
              </a:rPr>
              <a:t>during</a:t>
            </a:r>
            <a:r>
              <a:rPr sz="1100" spc="-40" dirty="0">
                <a:solidFill>
                  <a:srgbClr val="826B6A"/>
                </a:solidFill>
                <a:latin typeface="Arial"/>
                <a:cs typeface="Arial"/>
              </a:rPr>
              <a:t> </a:t>
            </a:r>
            <a:r>
              <a:rPr sz="1100" spc="-25" dirty="0">
                <a:solidFill>
                  <a:srgbClr val="826B6A"/>
                </a:solidFill>
                <a:latin typeface="Arial"/>
                <a:cs typeface="Arial"/>
              </a:rPr>
              <a:t>the 	</a:t>
            </a:r>
            <a:r>
              <a:rPr sz="1100" dirty="0">
                <a:solidFill>
                  <a:srgbClr val="826B6A"/>
                </a:solidFill>
                <a:latin typeface="Arial"/>
                <a:cs typeface="Arial"/>
              </a:rPr>
              <a:t>HEV</a:t>
            </a:r>
            <a:r>
              <a:rPr sz="1100" spc="-25" dirty="0">
                <a:solidFill>
                  <a:srgbClr val="826B6A"/>
                </a:solidFill>
                <a:latin typeface="Arial"/>
                <a:cs typeface="Arial"/>
              </a:rPr>
              <a:t> </a:t>
            </a:r>
            <a:r>
              <a:rPr sz="1100" dirty="0">
                <a:solidFill>
                  <a:srgbClr val="826B6A"/>
                </a:solidFill>
                <a:latin typeface="Arial"/>
                <a:cs typeface="Arial"/>
              </a:rPr>
              <a:t>life</a:t>
            </a:r>
            <a:r>
              <a:rPr sz="1100" spc="-50" dirty="0">
                <a:solidFill>
                  <a:srgbClr val="826B6A"/>
                </a:solidFill>
                <a:latin typeface="Arial"/>
                <a:cs typeface="Arial"/>
              </a:rPr>
              <a:t> </a:t>
            </a:r>
            <a:r>
              <a:rPr sz="1100" dirty="0">
                <a:solidFill>
                  <a:srgbClr val="826B6A"/>
                </a:solidFill>
                <a:latin typeface="Arial"/>
                <a:cs typeface="Arial"/>
              </a:rPr>
              <a:t>cycle</a:t>
            </a:r>
            <a:r>
              <a:rPr sz="1100" spc="-20" dirty="0">
                <a:solidFill>
                  <a:srgbClr val="826B6A"/>
                </a:solidFill>
                <a:latin typeface="Arial"/>
                <a:cs typeface="Arial"/>
              </a:rPr>
              <a:t> </a:t>
            </a:r>
            <a:r>
              <a:rPr sz="1100" dirty="0">
                <a:solidFill>
                  <a:srgbClr val="826B6A"/>
                </a:solidFill>
                <a:latin typeface="Arial"/>
                <a:cs typeface="Arial"/>
              </a:rPr>
              <a:t>evaluated</a:t>
            </a:r>
            <a:r>
              <a:rPr sz="1100" spc="-35" dirty="0">
                <a:solidFill>
                  <a:srgbClr val="826B6A"/>
                </a:solidFill>
                <a:latin typeface="Arial"/>
                <a:cs typeface="Arial"/>
              </a:rPr>
              <a:t> </a:t>
            </a:r>
            <a:r>
              <a:rPr sz="1100" spc="-25" dirty="0">
                <a:solidFill>
                  <a:srgbClr val="826B6A"/>
                </a:solidFill>
                <a:latin typeface="Arial"/>
                <a:cs typeface="Arial"/>
              </a:rPr>
              <a:t>in</a:t>
            </a:r>
            <a:endParaRPr sz="1100">
              <a:latin typeface="Arial"/>
              <a:cs typeface="Arial"/>
            </a:endParaRPr>
          </a:p>
        </p:txBody>
      </p:sp>
      <p:sp>
        <p:nvSpPr>
          <p:cNvPr id="32" name="object 32"/>
          <p:cNvSpPr txBox="1"/>
          <p:nvPr/>
        </p:nvSpPr>
        <p:spPr>
          <a:xfrm>
            <a:off x="3971925" y="5517286"/>
            <a:ext cx="1956435" cy="528955"/>
          </a:xfrm>
          <a:prstGeom prst="rect">
            <a:avLst/>
          </a:prstGeom>
        </p:spPr>
        <p:txBody>
          <a:bodyPr vert="horz" wrap="square" lIns="0" tIns="12700" rIns="0" bIns="0" rtlCol="0">
            <a:spAutoFit/>
          </a:bodyPr>
          <a:lstStyle/>
          <a:p>
            <a:pPr marL="182245" indent="-169545">
              <a:lnSpc>
                <a:spcPct val="100000"/>
              </a:lnSpc>
              <a:spcBef>
                <a:spcPts val="100"/>
              </a:spcBef>
              <a:buChar char="•"/>
              <a:tabLst>
                <a:tab pos="182245" algn="l"/>
              </a:tabLst>
            </a:pPr>
            <a:r>
              <a:rPr sz="1100" spc="-20" dirty="0">
                <a:solidFill>
                  <a:srgbClr val="826B6A"/>
                </a:solidFill>
                <a:latin typeface="Arial"/>
                <a:cs typeface="Arial"/>
              </a:rPr>
              <a:t>siRNA-</a:t>
            </a:r>
            <a:r>
              <a:rPr sz="1100" dirty="0">
                <a:solidFill>
                  <a:srgbClr val="826B6A"/>
                </a:solidFill>
                <a:latin typeface="Arial"/>
                <a:cs typeface="Arial"/>
              </a:rPr>
              <a:t>mediated</a:t>
            </a:r>
            <a:r>
              <a:rPr sz="1100" spc="10" dirty="0">
                <a:solidFill>
                  <a:srgbClr val="826B6A"/>
                </a:solidFill>
                <a:latin typeface="Arial"/>
                <a:cs typeface="Arial"/>
              </a:rPr>
              <a:t> </a:t>
            </a:r>
            <a:r>
              <a:rPr sz="1100" spc="-10" dirty="0">
                <a:solidFill>
                  <a:srgbClr val="826B6A"/>
                </a:solidFill>
                <a:latin typeface="Arial"/>
                <a:cs typeface="Arial"/>
              </a:rPr>
              <a:t>knockdown</a:t>
            </a:r>
            <a:endParaRPr sz="1100">
              <a:latin typeface="Arial"/>
              <a:cs typeface="Arial"/>
            </a:endParaRPr>
          </a:p>
          <a:p>
            <a:pPr marL="181610" marR="247015" indent="-169545">
              <a:lnSpc>
                <a:spcPct val="100000"/>
              </a:lnSpc>
              <a:buChar char="•"/>
              <a:tabLst>
                <a:tab pos="184785" algn="l"/>
              </a:tabLst>
            </a:pPr>
            <a:r>
              <a:rPr sz="1100" spc="-10" dirty="0">
                <a:solidFill>
                  <a:srgbClr val="826B6A"/>
                </a:solidFill>
                <a:latin typeface="Arial"/>
                <a:cs typeface="Arial"/>
              </a:rPr>
              <a:t>CRISPR/Cas9-mediated 	</a:t>
            </a:r>
            <a:r>
              <a:rPr sz="1100" dirty="0">
                <a:solidFill>
                  <a:srgbClr val="826B6A"/>
                </a:solidFill>
                <a:latin typeface="Arial"/>
                <a:cs typeface="Arial"/>
              </a:rPr>
              <a:t>knock-</a:t>
            </a:r>
            <a:r>
              <a:rPr sz="1100" spc="-20" dirty="0">
                <a:solidFill>
                  <a:srgbClr val="826B6A"/>
                </a:solidFill>
                <a:latin typeface="Arial"/>
                <a:cs typeface="Arial"/>
              </a:rPr>
              <a:t>out.</a:t>
            </a:r>
            <a:endParaRPr sz="1100">
              <a:latin typeface="Arial"/>
              <a:cs typeface="Arial"/>
            </a:endParaRPr>
          </a:p>
        </p:txBody>
      </p:sp>
      <p:sp>
        <p:nvSpPr>
          <p:cNvPr id="33" name="object 33"/>
          <p:cNvSpPr txBox="1"/>
          <p:nvPr/>
        </p:nvSpPr>
        <p:spPr>
          <a:xfrm>
            <a:off x="10083165" y="4725415"/>
            <a:ext cx="820419" cy="175048"/>
          </a:xfrm>
          <a:prstGeom prst="rect">
            <a:avLst/>
          </a:prstGeom>
        </p:spPr>
        <p:txBody>
          <a:bodyPr vert="horz" wrap="square" lIns="0" tIns="13335" rIns="0" bIns="0" rtlCol="0">
            <a:spAutoFit/>
          </a:bodyPr>
          <a:lstStyle/>
          <a:p>
            <a:pPr marL="12700">
              <a:lnSpc>
                <a:spcPct val="100000"/>
              </a:lnSpc>
              <a:spcBef>
                <a:spcPts val="105"/>
              </a:spcBef>
            </a:pPr>
            <a:r>
              <a:rPr sz="1050" b="1" spc="-10" dirty="0">
                <a:solidFill>
                  <a:srgbClr val="CF9D39"/>
                </a:solidFill>
                <a:latin typeface="Arial"/>
                <a:cs typeface="Arial"/>
              </a:rPr>
              <a:t>Hepatocytes</a:t>
            </a:r>
            <a:endParaRPr sz="1050" dirty="0">
              <a:solidFill>
                <a:srgbClr val="CF9D39"/>
              </a:solidFill>
              <a:latin typeface="Arial"/>
              <a:cs typeface="Arial"/>
            </a:endParaRPr>
          </a:p>
        </p:txBody>
      </p:sp>
      <p:sp>
        <p:nvSpPr>
          <p:cNvPr id="34" name="object 34"/>
          <p:cNvSpPr txBox="1"/>
          <p:nvPr/>
        </p:nvSpPr>
        <p:spPr>
          <a:xfrm>
            <a:off x="9156954" y="5213096"/>
            <a:ext cx="2055495" cy="529590"/>
          </a:xfrm>
          <a:prstGeom prst="rect">
            <a:avLst/>
          </a:prstGeom>
        </p:spPr>
        <p:txBody>
          <a:bodyPr vert="horz" wrap="square" lIns="0" tIns="12700" rIns="0" bIns="0" rtlCol="0">
            <a:spAutoFit/>
          </a:bodyPr>
          <a:lstStyle/>
          <a:p>
            <a:pPr marL="181610" marR="5080" indent="-169545">
              <a:lnSpc>
                <a:spcPct val="100000"/>
              </a:lnSpc>
              <a:spcBef>
                <a:spcPts val="100"/>
              </a:spcBef>
              <a:buChar char="•"/>
              <a:tabLst>
                <a:tab pos="184785" algn="l"/>
              </a:tabLst>
            </a:pPr>
            <a:r>
              <a:rPr sz="1100" dirty="0">
                <a:solidFill>
                  <a:srgbClr val="826B6A"/>
                </a:solidFill>
                <a:latin typeface="Arial"/>
                <a:cs typeface="Arial"/>
              </a:rPr>
              <a:t>Antiviral</a:t>
            </a:r>
            <a:r>
              <a:rPr sz="1100" spc="-5" dirty="0">
                <a:solidFill>
                  <a:srgbClr val="826B6A"/>
                </a:solidFill>
                <a:latin typeface="Arial"/>
                <a:cs typeface="Arial"/>
              </a:rPr>
              <a:t> </a:t>
            </a:r>
            <a:r>
              <a:rPr sz="1100" dirty="0">
                <a:solidFill>
                  <a:srgbClr val="826B6A"/>
                </a:solidFill>
                <a:latin typeface="Arial"/>
                <a:cs typeface="Arial"/>
              </a:rPr>
              <a:t>effect</a:t>
            </a:r>
            <a:r>
              <a:rPr sz="1100" spc="-65" dirty="0">
                <a:solidFill>
                  <a:srgbClr val="826B6A"/>
                </a:solidFill>
                <a:latin typeface="Arial"/>
                <a:cs typeface="Arial"/>
              </a:rPr>
              <a:t> </a:t>
            </a:r>
            <a:r>
              <a:rPr sz="1100" dirty="0">
                <a:solidFill>
                  <a:srgbClr val="826B6A"/>
                </a:solidFill>
                <a:latin typeface="Arial"/>
                <a:cs typeface="Arial"/>
              </a:rPr>
              <a:t>of</a:t>
            </a:r>
            <a:r>
              <a:rPr sz="1100" spc="-30" dirty="0">
                <a:solidFill>
                  <a:srgbClr val="826B6A"/>
                </a:solidFill>
                <a:latin typeface="Arial"/>
                <a:cs typeface="Arial"/>
              </a:rPr>
              <a:t> </a:t>
            </a:r>
            <a:r>
              <a:rPr sz="1100" dirty="0">
                <a:solidFill>
                  <a:srgbClr val="826B6A"/>
                </a:solidFill>
                <a:latin typeface="Arial"/>
                <a:cs typeface="Arial"/>
              </a:rPr>
              <a:t>the</a:t>
            </a:r>
            <a:r>
              <a:rPr sz="1100" spc="-35" dirty="0">
                <a:solidFill>
                  <a:srgbClr val="826B6A"/>
                </a:solidFill>
                <a:latin typeface="Arial"/>
                <a:cs typeface="Arial"/>
              </a:rPr>
              <a:t> </a:t>
            </a:r>
            <a:r>
              <a:rPr sz="1100" spc="-20" dirty="0">
                <a:solidFill>
                  <a:srgbClr val="826B6A"/>
                </a:solidFill>
                <a:latin typeface="Arial"/>
                <a:cs typeface="Arial"/>
              </a:rPr>
              <a:t>NPC1 	</a:t>
            </a:r>
            <a:r>
              <a:rPr sz="1100" dirty="0">
                <a:solidFill>
                  <a:srgbClr val="826B6A"/>
                </a:solidFill>
                <a:latin typeface="Arial"/>
                <a:cs typeface="Arial"/>
              </a:rPr>
              <a:t>inhibitors</a:t>
            </a:r>
            <a:r>
              <a:rPr sz="1100" spc="-50" dirty="0">
                <a:solidFill>
                  <a:srgbClr val="826B6A"/>
                </a:solidFill>
                <a:latin typeface="Arial"/>
                <a:cs typeface="Arial"/>
              </a:rPr>
              <a:t> </a:t>
            </a:r>
            <a:r>
              <a:rPr sz="1100" dirty="0">
                <a:solidFill>
                  <a:srgbClr val="826B6A"/>
                </a:solidFill>
                <a:latin typeface="Arial"/>
                <a:cs typeface="Arial"/>
              </a:rPr>
              <a:t>evaluated</a:t>
            </a:r>
            <a:r>
              <a:rPr sz="1100" spc="-50" dirty="0">
                <a:solidFill>
                  <a:srgbClr val="826B6A"/>
                </a:solidFill>
                <a:latin typeface="Arial"/>
                <a:cs typeface="Arial"/>
              </a:rPr>
              <a:t> </a:t>
            </a:r>
            <a:r>
              <a:rPr sz="1100" dirty="0">
                <a:solidFill>
                  <a:srgbClr val="826B6A"/>
                </a:solidFill>
                <a:latin typeface="Arial"/>
                <a:cs typeface="Arial"/>
              </a:rPr>
              <a:t>in</a:t>
            </a:r>
            <a:r>
              <a:rPr sz="1100" spc="-50" dirty="0">
                <a:solidFill>
                  <a:srgbClr val="826B6A"/>
                </a:solidFill>
                <a:latin typeface="Arial"/>
                <a:cs typeface="Arial"/>
              </a:rPr>
              <a:t> </a:t>
            </a:r>
            <a:r>
              <a:rPr sz="1100" spc="-10" dirty="0">
                <a:solidFill>
                  <a:srgbClr val="826B6A"/>
                </a:solidFill>
                <a:latin typeface="Arial"/>
                <a:cs typeface="Arial"/>
              </a:rPr>
              <a:t>primary 	</a:t>
            </a:r>
            <a:r>
              <a:rPr sz="1100" dirty="0">
                <a:solidFill>
                  <a:srgbClr val="826B6A"/>
                </a:solidFill>
                <a:latin typeface="Arial"/>
                <a:cs typeface="Arial"/>
              </a:rPr>
              <a:t>human</a:t>
            </a:r>
            <a:r>
              <a:rPr sz="1100" spc="-45" dirty="0">
                <a:solidFill>
                  <a:srgbClr val="826B6A"/>
                </a:solidFill>
                <a:latin typeface="Arial"/>
                <a:cs typeface="Arial"/>
              </a:rPr>
              <a:t> </a:t>
            </a:r>
            <a:r>
              <a:rPr sz="1100" dirty="0">
                <a:solidFill>
                  <a:srgbClr val="826B6A"/>
                </a:solidFill>
                <a:latin typeface="Arial"/>
                <a:cs typeface="Arial"/>
              </a:rPr>
              <a:t>hepatocytes</a:t>
            </a:r>
            <a:r>
              <a:rPr sz="1100" spc="-40" dirty="0">
                <a:solidFill>
                  <a:srgbClr val="826B6A"/>
                </a:solidFill>
                <a:latin typeface="Arial"/>
                <a:cs typeface="Arial"/>
              </a:rPr>
              <a:t> </a:t>
            </a:r>
            <a:r>
              <a:rPr sz="1100" spc="-10" dirty="0">
                <a:solidFill>
                  <a:srgbClr val="826B6A"/>
                </a:solidFill>
                <a:latin typeface="Arial"/>
                <a:cs typeface="Arial"/>
              </a:rPr>
              <a:t>(PHH)</a:t>
            </a:r>
            <a:endParaRPr sz="1100">
              <a:latin typeface="Arial"/>
              <a:cs typeface="Arial"/>
            </a:endParaRPr>
          </a:p>
        </p:txBody>
      </p:sp>
      <p:sp>
        <p:nvSpPr>
          <p:cNvPr id="35" name="object 35"/>
          <p:cNvSpPr/>
          <p:nvPr/>
        </p:nvSpPr>
        <p:spPr>
          <a:xfrm>
            <a:off x="3861866" y="4759325"/>
            <a:ext cx="327025" cy="230504"/>
          </a:xfrm>
          <a:custGeom>
            <a:avLst/>
            <a:gdLst/>
            <a:ahLst/>
            <a:cxnLst/>
            <a:rect l="l" t="t" r="r" b="b"/>
            <a:pathLst>
              <a:path w="327025" h="230504">
                <a:moveTo>
                  <a:pt x="45161" y="142684"/>
                </a:moveTo>
                <a:lnTo>
                  <a:pt x="41313" y="140665"/>
                </a:lnTo>
                <a:lnTo>
                  <a:pt x="31813" y="140665"/>
                </a:lnTo>
                <a:lnTo>
                  <a:pt x="27965" y="142684"/>
                </a:lnTo>
                <a:lnTo>
                  <a:pt x="27965" y="145173"/>
                </a:lnTo>
                <a:lnTo>
                  <a:pt x="27965" y="147675"/>
                </a:lnTo>
                <a:lnTo>
                  <a:pt x="31813" y="149694"/>
                </a:lnTo>
                <a:lnTo>
                  <a:pt x="41313" y="149694"/>
                </a:lnTo>
                <a:lnTo>
                  <a:pt x="45161" y="147675"/>
                </a:lnTo>
                <a:lnTo>
                  <a:pt x="45161" y="142684"/>
                </a:lnTo>
                <a:close/>
              </a:path>
              <a:path w="327025" h="230504">
                <a:moveTo>
                  <a:pt x="108280" y="159080"/>
                </a:moveTo>
                <a:lnTo>
                  <a:pt x="102222" y="158076"/>
                </a:lnTo>
                <a:lnTo>
                  <a:pt x="96342" y="156933"/>
                </a:lnTo>
                <a:lnTo>
                  <a:pt x="90639" y="155638"/>
                </a:lnTo>
                <a:lnTo>
                  <a:pt x="89027" y="155714"/>
                </a:lnTo>
                <a:lnTo>
                  <a:pt x="83578" y="156197"/>
                </a:lnTo>
                <a:lnTo>
                  <a:pt x="78168" y="154597"/>
                </a:lnTo>
                <a:lnTo>
                  <a:pt x="73850" y="151244"/>
                </a:lnTo>
                <a:lnTo>
                  <a:pt x="70815" y="150342"/>
                </a:lnTo>
                <a:lnTo>
                  <a:pt x="64973" y="148399"/>
                </a:lnTo>
                <a:lnTo>
                  <a:pt x="64820" y="149034"/>
                </a:lnTo>
                <a:lnTo>
                  <a:pt x="64731" y="150342"/>
                </a:lnTo>
                <a:lnTo>
                  <a:pt x="95834" y="164604"/>
                </a:lnTo>
                <a:lnTo>
                  <a:pt x="102552" y="162775"/>
                </a:lnTo>
                <a:lnTo>
                  <a:pt x="108280" y="159080"/>
                </a:lnTo>
                <a:close/>
              </a:path>
              <a:path w="327025" h="230504">
                <a:moveTo>
                  <a:pt x="135445" y="106705"/>
                </a:moveTo>
                <a:lnTo>
                  <a:pt x="127558" y="101765"/>
                </a:lnTo>
                <a:lnTo>
                  <a:pt x="126873" y="101765"/>
                </a:lnTo>
                <a:lnTo>
                  <a:pt x="126873" y="112547"/>
                </a:lnTo>
                <a:lnTo>
                  <a:pt x="126873" y="113398"/>
                </a:lnTo>
                <a:lnTo>
                  <a:pt x="124066" y="115493"/>
                </a:lnTo>
                <a:lnTo>
                  <a:pt x="120573" y="116459"/>
                </a:lnTo>
                <a:lnTo>
                  <a:pt x="117094" y="116103"/>
                </a:lnTo>
                <a:lnTo>
                  <a:pt x="111429" y="116103"/>
                </a:lnTo>
                <a:lnTo>
                  <a:pt x="107403" y="114071"/>
                </a:lnTo>
                <a:lnTo>
                  <a:pt x="107403" y="112407"/>
                </a:lnTo>
                <a:lnTo>
                  <a:pt x="111429" y="110375"/>
                </a:lnTo>
                <a:lnTo>
                  <a:pt x="123088" y="110375"/>
                </a:lnTo>
                <a:lnTo>
                  <a:pt x="126873" y="112547"/>
                </a:lnTo>
                <a:lnTo>
                  <a:pt x="126873" y="101765"/>
                </a:lnTo>
                <a:lnTo>
                  <a:pt x="106629" y="101765"/>
                </a:lnTo>
                <a:lnTo>
                  <a:pt x="98742" y="106705"/>
                </a:lnTo>
                <a:lnTo>
                  <a:pt x="98742" y="110375"/>
                </a:lnTo>
                <a:lnTo>
                  <a:pt x="98742" y="116459"/>
                </a:lnTo>
                <a:lnTo>
                  <a:pt x="98742" y="119773"/>
                </a:lnTo>
                <a:lnTo>
                  <a:pt x="106629" y="124714"/>
                </a:lnTo>
                <a:lnTo>
                  <a:pt x="127558" y="124714"/>
                </a:lnTo>
                <a:lnTo>
                  <a:pt x="135445" y="119773"/>
                </a:lnTo>
                <a:lnTo>
                  <a:pt x="135445" y="106705"/>
                </a:lnTo>
                <a:close/>
              </a:path>
              <a:path w="327025" h="230504">
                <a:moveTo>
                  <a:pt x="189534" y="181089"/>
                </a:moveTo>
                <a:lnTo>
                  <a:pt x="188188" y="175526"/>
                </a:lnTo>
                <a:lnTo>
                  <a:pt x="184365" y="170611"/>
                </a:lnTo>
                <a:lnTo>
                  <a:pt x="180924" y="168249"/>
                </a:lnTo>
                <a:lnTo>
                  <a:pt x="180924" y="181089"/>
                </a:lnTo>
                <a:lnTo>
                  <a:pt x="178816" y="184975"/>
                </a:lnTo>
                <a:lnTo>
                  <a:pt x="172770" y="188810"/>
                </a:lnTo>
                <a:lnTo>
                  <a:pt x="163283" y="191744"/>
                </a:lnTo>
                <a:lnTo>
                  <a:pt x="150825" y="192925"/>
                </a:lnTo>
                <a:lnTo>
                  <a:pt x="138366" y="191744"/>
                </a:lnTo>
                <a:lnTo>
                  <a:pt x="128879" y="188810"/>
                </a:lnTo>
                <a:lnTo>
                  <a:pt x="122834" y="184975"/>
                </a:lnTo>
                <a:lnTo>
                  <a:pt x="120713" y="181089"/>
                </a:lnTo>
                <a:lnTo>
                  <a:pt x="122834" y="177215"/>
                </a:lnTo>
                <a:lnTo>
                  <a:pt x="128879" y="173367"/>
                </a:lnTo>
                <a:lnTo>
                  <a:pt x="138366" y="170434"/>
                </a:lnTo>
                <a:lnTo>
                  <a:pt x="150825" y="169265"/>
                </a:lnTo>
                <a:lnTo>
                  <a:pt x="163283" y="170434"/>
                </a:lnTo>
                <a:lnTo>
                  <a:pt x="172770" y="173367"/>
                </a:lnTo>
                <a:lnTo>
                  <a:pt x="178816" y="177215"/>
                </a:lnTo>
                <a:lnTo>
                  <a:pt x="180924" y="181089"/>
                </a:lnTo>
                <a:lnTo>
                  <a:pt x="180924" y="168249"/>
                </a:lnTo>
                <a:lnTo>
                  <a:pt x="178396" y="166497"/>
                </a:lnTo>
                <a:lnTo>
                  <a:pt x="170611" y="163385"/>
                </a:lnTo>
                <a:lnTo>
                  <a:pt x="156210" y="163385"/>
                </a:lnTo>
                <a:lnTo>
                  <a:pt x="149072" y="163169"/>
                </a:lnTo>
                <a:lnTo>
                  <a:pt x="142011" y="162814"/>
                </a:lnTo>
                <a:lnTo>
                  <a:pt x="135051" y="162318"/>
                </a:lnTo>
                <a:lnTo>
                  <a:pt x="125666" y="165328"/>
                </a:lnTo>
                <a:lnTo>
                  <a:pt x="119011" y="169265"/>
                </a:lnTo>
                <a:lnTo>
                  <a:pt x="118414" y="169608"/>
                </a:lnTo>
                <a:lnTo>
                  <a:pt x="113753" y="174942"/>
                </a:lnTo>
                <a:lnTo>
                  <a:pt x="150812" y="201523"/>
                </a:lnTo>
                <a:lnTo>
                  <a:pt x="166179" y="199974"/>
                </a:lnTo>
                <a:lnTo>
                  <a:pt x="178447" y="195681"/>
                </a:lnTo>
                <a:lnTo>
                  <a:pt x="186588" y="189204"/>
                </a:lnTo>
                <a:lnTo>
                  <a:pt x="189534" y="181089"/>
                </a:lnTo>
                <a:close/>
              </a:path>
              <a:path w="327025" h="230504">
                <a:moveTo>
                  <a:pt x="213334" y="133210"/>
                </a:moveTo>
                <a:lnTo>
                  <a:pt x="210667" y="125234"/>
                </a:lnTo>
                <a:lnTo>
                  <a:pt x="203352" y="118795"/>
                </a:lnTo>
                <a:lnTo>
                  <a:pt x="192417" y="114503"/>
                </a:lnTo>
                <a:lnTo>
                  <a:pt x="178904" y="112928"/>
                </a:lnTo>
                <a:lnTo>
                  <a:pt x="165379" y="114503"/>
                </a:lnTo>
                <a:lnTo>
                  <a:pt x="154457" y="118808"/>
                </a:lnTo>
                <a:lnTo>
                  <a:pt x="147154" y="125247"/>
                </a:lnTo>
                <a:lnTo>
                  <a:pt x="144487" y="133223"/>
                </a:lnTo>
                <a:lnTo>
                  <a:pt x="144500" y="134556"/>
                </a:lnTo>
                <a:lnTo>
                  <a:pt x="144716" y="135890"/>
                </a:lnTo>
                <a:lnTo>
                  <a:pt x="145122" y="137160"/>
                </a:lnTo>
                <a:lnTo>
                  <a:pt x="155244" y="137566"/>
                </a:lnTo>
                <a:lnTo>
                  <a:pt x="154000" y="136448"/>
                </a:lnTo>
                <a:lnTo>
                  <a:pt x="153225" y="134899"/>
                </a:lnTo>
                <a:lnTo>
                  <a:pt x="178904" y="121539"/>
                </a:lnTo>
                <a:lnTo>
                  <a:pt x="189166" y="122580"/>
                </a:lnTo>
                <a:lnTo>
                  <a:pt x="197345" y="125310"/>
                </a:lnTo>
                <a:lnTo>
                  <a:pt x="202755" y="129070"/>
                </a:lnTo>
                <a:lnTo>
                  <a:pt x="204711" y="133223"/>
                </a:lnTo>
                <a:lnTo>
                  <a:pt x="204558" y="134543"/>
                </a:lnTo>
                <a:lnTo>
                  <a:pt x="204279" y="135153"/>
                </a:lnTo>
                <a:lnTo>
                  <a:pt x="213271" y="133858"/>
                </a:lnTo>
                <a:lnTo>
                  <a:pt x="213334" y="133210"/>
                </a:lnTo>
                <a:close/>
              </a:path>
              <a:path w="327025" h="230504">
                <a:moveTo>
                  <a:pt x="236207" y="108394"/>
                </a:moveTo>
                <a:lnTo>
                  <a:pt x="232638" y="106172"/>
                </a:lnTo>
                <a:lnTo>
                  <a:pt x="228244" y="106172"/>
                </a:lnTo>
                <a:lnTo>
                  <a:pt x="223850" y="106172"/>
                </a:lnTo>
                <a:lnTo>
                  <a:pt x="220294" y="108394"/>
                </a:lnTo>
                <a:lnTo>
                  <a:pt x="220294" y="113855"/>
                </a:lnTo>
                <a:lnTo>
                  <a:pt x="223862" y="116065"/>
                </a:lnTo>
                <a:lnTo>
                  <a:pt x="232638" y="116065"/>
                </a:lnTo>
                <a:lnTo>
                  <a:pt x="236207" y="113855"/>
                </a:lnTo>
                <a:lnTo>
                  <a:pt x="236207" y="108394"/>
                </a:lnTo>
                <a:close/>
              </a:path>
              <a:path w="327025" h="230504">
                <a:moveTo>
                  <a:pt x="247281" y="171221"/>
                </a:moveTo>
                <a:lnTo>
                  <a:pt x="239382" y="166293"/>
                </a:lnTo>
                <a:lnTo>
                  <a:pt x="238696" y="166293"/>
                </a:lnTo>
                <a:lnTo>
                  <a:pt x="238696" y="177050"/>
                </a:lnTo>
                <a:lnTo>
                  <a:pt x="238696" y="177914"/>
                </a:lnTo>
                <a:lnTo>
                  <a:pt x="235889" y="179997"/>
                </a:lnTo>
                <a:lnTo>
                  <a:pt x="232410" y="180962"/>
                </a:lnTo>
                <a:lnTo>
                  <a:pt x="228930" y="180632"/>
                </a:lnTo>
                <a:lnTo>
                  <a:pt x="223266" y="180632"/>
                </a:lnTo>
                <a:lnTo>
                  <a:pt x="219240" y="178549"/>
                </a:lnTo>
                <a:lnTo>
                  <a:pt x="219240" y="176911"/>
                </a:lnTo>
                <a:lnTo>
                  <a:pt x="223266" y="174904"/>
                </a:lnTo>
                <a:lnTo>
                  <a:pt x="234924" y="174904"/>
                </a:lnTo>
                <a:lnTo>
                  <a:pt x="238696" y="177050"/>
                </a:lnTo>
                <a:lnTo>
                  <a:pt x="238696" y="166293"/>
                </a:lnTo>
                <a:lnTo>
                  <a:pt x="218465" y="166293"/>
                </a:lnTo>
                <a:lnTo>
                  <a:pt x="210578" y="171221"/>
                </a:lnTo>
                <a:lnTo>
                  <a:pt x="210578" y="174904"/>
                </a:lnTo>
                <a:lnTo>
                  <a:pt x="210578" y="180962"/>
                </a:lnTo>
                <a:lnTo>
                  <a:pt x="210578" y="184289"/>
                </a:lnTo>
                <a:lnTo>
                  <a:pt x="218465" y="189230"/>
                </a:lnTo>
                <a:lnTo>
                  <a:pt x="239382" y="189230"/>
                </a:lnTo>
                <a:lnTo>
                  <a:pt x="247281" y="184289"/>
                </a:lnTo>
                <a:lnTo>
                  <a:pt x="247281" y="171221"/>
                </a:lnTo>
                <a:close/>
              </a:path>
              <a:path w="327025" h="230504">
                <a:moveTo>
                  <a:pt x="287896" y="147040"/>
                </a:moveTo>
                <a:lnTo>
                  <a:pt x="282003" y="143852"/>
                </a:lnTo>
                <a:lnTo>
                  <a:pt x="274561" y="143586"/>
                </a:lnTo>
                <a:lnTo>
                  <a:pt x="269824" y="145567"/>
                </a:lnTo>
                <a:lnTo>
                  <a:pt x="264883" y="147421"/>
                </a:lnTo>
                <a:lnTo>
                  <a:pt x="259727" y="149136"/>
                </a:lnTo>
                <a:lnTo>
                  <a:pt x="259422" y="149707"/>
                </a:lnTo>
                <a:lnTo>
                  <a:pt x="259245" y="150342"/>
                </a:lnTo>
                <a:lnTo>
                  <a:pt x="259232" y="155105"/>
                </a:lnTo>
                <a:lnTo>
                  <a:pt x="265645" y="158432"/>
                </a:lnTo>
                <a:lnTo>
                  <a:pt x="281482" y="158432"/>
                </a:lnTo>
                <a:lnTo>
                  <a:pt x="287896" y="155105"/>
                </a:lnTo>
                <a:lnTo>
                  <a:pt x="287896" y="147040"/>
                </a:lnTo>
                <a:close/>
              </a:path>
              <a:path w="327025" h="230504">
                <a:moveTo>
                  <a:pt x="326885" y="77431"/>
                </a:moveTo>
                <a:lnTo>
                  <a:pt x="318287" y="56769"/>
                </a:lnTo>
                <a:lnTo>
                  <a:pt x="318287" y="77431"/>
                </a:lnTo>
                <a:lnTo>
                  <a:pt x="318287" y="102654"/>
                </a:lnTo>
                <a:lnTo>
                  <a:pt x="318287" y="127469"/>
                </a:lnTo>
                <a:lnTo>
                  <a:pt x="318287" y="152704"/>
                </a:lnTo>
                <a:lnTo>
                  <a:pt x="305892" y="179197"/>
                </a:lnTo>
                <a:lnTo>
                  <a:pt x="272338" y="201104"/>
                </a:lnTo>
                <a:lnTo>
                  <a:pt x="223037" y="216014"/>
                </a:lnTo>
                <a:lnTo>
                  <a:pt x="163436" y="221526"/>
                </a:lnTo>
                <a:lnTo>
                  <a:pt x="103835" y="216014"/>
                </a:lnTo>
                <a:lnTo>
                  <a:pt x="54546" y="201104"/>
                </a:lnTo>
                <a:lnTo>
                  <a:pt x="20993" y="179197"/>
                </a:lnTo>
                <a:lnTo>
                  <a:pt x="8597" y="152704"/>
                </a:lnTo>
                <a:lnTo>
                  <a:pt x="8636" y="152425"/>
                </a:lnTo>
                <a:lnTo>
                  <a:pt x="27089" y="120662"/>
                </a:lnTo>
                <a:lnTo>
                  <a:pt x="52527" y="134759"/>
                </a:lnTo>
                <a:lnTo>
                  <a:pt x="84543" y="145542"/>
                </a:lnTo>
                <a:lnTo>
                  <a:pt x="88392" y="146253"/>
                </a:lnTo>
                <a:lnTo>
                  <a:pt x="121907" y="152425"/>
                </a:lnTo>
                <a:lnTo>
                  <a:pt x="163436" y="154851"/>
                </a:lnTo>
                <a:lnTo>
                  <a:pt x="204965" y="152425"/>
                </a:lnTo>
                <a:lnTo>
                  <a:pt x="242341" y="145542"/>
                </a:lnTo>
                <a:lnTo>
                  <a:pt x="274345" y="134759"/>
                </a:lnTo>
                <a:lnTo>
                  <a:pt x="299783" y="120662"/>
                </a:lnTo>
                <a:lnTo>
                  <a:pt x="306959" y="127469"/>
                </a:lnTo>
                <a:lnTo>
                  <a:pt x="307632" y="128117"/>
                </a:lnTo>
                <a:lnTo>
                  <a:pt x="313436" y="135991"/>
                </a:lnTo>
                <a:lnTo>
                  <a:pt x="317042" y="144208"/>
                </a:lnTo>
                <a:lnTo>
                  <a:pt x="318287" y="152704"/>
                </a:lnTo>
                <a:lnTo>
                  <a:pt x="318287" y="127469"/>
                </a:lnTo>
                <a:lnTo>
                  <a:pt x="314998" y="122897"/>
                </a:lnTo>
                <a:lnTo>
                  <a:pt x="311175" y="118732"/>
                </a:lnTo>
                <a:lnTo>
                  <a:pt x="306908" y="115062"/>
                </a:lnTo>
                <a:lnTo>
                  <a:pt x="311175" y="111404"/>
                </a:lnTo>
                <a:lnTo>
                  <a:pt x="314998" y="107238"/>
                </a:lnTo>
                <a:lnTo>
                  <a:pt x="318287" y="102654"/>
                </a:lnTo>
                <a:lnTo>
                  <a:pt x="318287" y="77431"/>
                </a:lnTo>
                <a:lnTo>
                  <a:pt x="318236" y="77698"/>
                </a:lnTo>
                <a:lnTo>
                  <a:pt x="317042" y="85928"/>
                </a:lnTo>
                <a:lnTo>
                  <a:pt x="316953" y="86131"/>
                </a:lnTo>
                <a:lnTo>
                  <a:pt x="313448" y="94145"/>
                </a:lnTo>
                <a:lnTo>
                  <a:pt x="307644" y="102019"/>
                </a:lnTo>
                <a:lnTo>
                  <a:pt x="306959" y="102654"/>
                </a:lnTo>
                <a:lnTo>
                  <a:pt x="299783" y="109474"/>
                </a:lnTo>
                <a:lnTo>
                  <a:pt x="292188" y="105270"/>
                </a:lnTo>
                <a:lnTo>
                  <a:pt x="292188" y="115062"/>
                </a:lnTo>
                <a:lnTo>
                  <a:pt x="281432" y="120662"/>
                </a:lnTo>
                <a:lnTo>
                  <a:pt x="267690" y="127800"/>
                </a:lnTo>
                <a:lnTo>
                  <a:pt x="237159" y="137642"/>
                </a:lnTo>
                <a:lnTo>
                  <a:pt x="201955" y="143992"/>
                </a:lnTo>
                <a:lnTo>
                  <a:pt x="163436" y="146253"/>
                </a:lnTo>
                <a:lnTo>
                  <a:pt x="124929" y="143992"/>
                </a:lnTo>
                <a:lnTo>
                  <a:pt x="89725" y="137642"/>
                </a:lnTo>
                <a:lnTo>
                  <a:pt x="59194" y="127800"/>
                </a:lnTo>
                <a:lnTo>
                  <a:pt x="34683" y="115062"/>
                </a:lnTo>
                <a:lnTo>
                  <a:pt x="59194" y="102336"/>
                </a:lnTo>
                <a:lnTo>
                  <a:pt x="89725" y="92494"/>
                </a:lnTo>
                <a:lnTo>
                  <a:pt x="124917" y="86131"/>
                </a:lnTo>
                <a:lnTo>
                  <a:pt x="163436" y="83883"/>
                </a:lnTo>
                <a:lnTo>
                  <a:pt x="201955" y="86131"/>
                </a:lnTo>
                <a:lnTo>
                  <a:pt x="237159" y="92494"/>
                </a:lnTo>
                <a:lnTo>
                  <a:pt x="267690" y="102336"/>
                </a:lnTo>
                <a:lnTo>
                  <a:pt x="281432" y="109474"/>
                </a:lnTo>
                <a:lnTo>
                  <a:pt x="292188" y="115062"/>
                </a:lnTo>
                <a:lnTo>
                  <a:pt x="292188" y="105270"/>
                </a:lnTo>
                <a:lnTo>
                  <a:pt x="274345" y="95377"/>
                </a:lnTo>
                <a:lnTo>
                  <a:pt x="242328" y="84594"/>
                </a:lnTo>
                <a:lnTo>
                  <a:pt x="204965" y="77698"/>
                </a:lnTo>
                <a:lnTo>
                  <a:pt x="163436" y="75285"/>
                </a:lnTo>
                <a:lnTo>
                  <a:pt x="121920" y="77698"/>
                </a:lnTo>
                <a:lnTo>
                  <a:pt x="88404" y="83883"/>
                </a:lnTo>
                <a:lnTo>
                  <a:pt x="84543" y="84594"/>
                </a:lnTo>
                <a:lnTo>
                  <a:pt x="52539" y="95377"/>
                </a:lnTo>
                <a:lnTo>
                  <a:pt x="27089" y="109474"/>
                </a:lnTo>
                <a:lnTo>
                  <a:pt x="19977" y="102730"/>
                </a:lnTo>
                <a:lnTo>
                  <a:pt x="19977" y="115062"/>
                </a:lnTo>
                <a:lnTo>
                  <a:pt x="15697" y="118732"/>
                </a:lnTo>
                <a:lnTo>
                  <a:pt x="13919" y="120662"/>
                </a:lnTo>
                <a:lnTo>
                  <a:pt x="11861" y="122897"/>
                </a:lnTo>
                <a:lnTo>
                  <a:pt x="8597" y="127469"/>
                </a:lnTo>
                <a:lnTo>
                  <a:pt x="8597" y="102654"/>
                </a:lnTo>
                <a:lnTo>
                  <a:pt x="11861" y="107238"/>
                </a:lnTo>
                <a:lnTo>
                  <a:pt x="13919" y="109474"/>
                </a:lnTo>
                <a:lnTo>
                  <a:pt x="15697" y="111404"/>
                </a:lnTo>
                <a:lnTo>
                  <a:pt x="19977" y="115062"/>
                </a:lnTo>
                <a:lnTo>
                  <a:pt x="19977" y="102730"/>
                </a:lnTo>
                <a:lnTo>
                  <a:pt x="19240" y="102019"/>
                </a:lnTo>
                <a:lnTo>
                  <a:pt x="13436" y="94145"/>
                </a:lnTo>
                <a:lnTo>
                  <a:pt x="9829" y="85928"/>
                </a:lnTo>
                <a:lnTo>
                  <a:pt x="8597" y="77431"/>
                </a:lnTo>
                <a:lnTo>
                  <a:pt x="20993" y="50939"/>
                </a:lnTo>
                <a:lnTo>
                  <a:pt x="54546" y="29032"/>
                </a:lnTo>
                <a:lnTo>
                  <a:pt x="103835" y="14122"/>
                </a:lnTo>
                <a:lnTo>
                  <a:pt x="163436" y="8610"/>
                </a:lnTo>
                <a:lnTo>
                  <a:pt x="223050" y="14122"/>
                </a:lnTo>
                <a:lnTo>
                  <a:pt x="272338" y="29032"/>
                </a:lnTo>
                <a:lnTo>
                  <a:pt x="305892" y="50939"/>
                </a:lnTo>
                <a:lnTo>
                  <a:pt x="318287" y="77431"/>
                </a:lnTo>
                <a:lnTo>
                  <a:pt x="318287" y="56769"/>
                </a:lnTo>
                <a:lnTo>
                  <a:pt x="314236" y="47015"/>
                </a:lnTo>
                <a:lnTo>
                  <a:pt x="279527" y="22440"/>
                </a:lnTo>
                <a:lnTo>
                  <a:pt x="227647" y="5994"/>
                </a:lnTo>
                <a:lnTo>
                  <a:pt x="163436" y="0"/>
                </a:lnTo>
                <a:lnTo>
                  <a:pt x="99237" y="5994"/>
                </a:lnTo>
                <a:lnTo>
                  <a:pt x="90995" y="8610"/>
                </a:lnTo>
                <a:lnTo>
                  <a:pt x="47345" y="22440"/>
                </a:lnTo>
                <a:lnTo>
                  <a:pt x="12649" y="47015"/>
                </a:lnTo>
                <a:lnTo>
                  <a:pt x="0" y="77431"/>
                </a:lnTo>
                <a:lnTo>
                  <a:pt x="0" y="102654"/>
                </a:lnTo>
                <a:lnTo>
                  <a:pt x="0" y="127469"/>
                </a:lnTo>
                <a:lnTo>
                  <a:pt x="0" y="152704"/>
                </a:lnTo>
                <a:lnTo>
                  <a:pt x="12649" y="183121"/>
                </a:lnTo>
                <a:lnTo>
                  <a:pt x="47345" y="207695"/>
                </a:lnTo>
                <a:lnTo>
                  <a:pt x="90995" y="221526"/>
                </a:lnTo>
                <a:lnTo>
                  <a:pt x="99237" y="224129"/>
                </a:lnTo>
                <a:lnTo>
                  <a:pt x="163436" y="230124"/>
                </a:lnTo>
                <a:lnTo>
                  <a:pt x="227647" y="224129"/>
                </a:lnTo>
                <a:lnTo>
                  <a:pt x="279527" y="207695"/>
                </a:lnTo>
                <a:lnTo>
                  <a:pt x="314236" y="183121"/>
                </a:lnTo>
                <a:lnTo>
                  <a:pt x="326885" y="152704"/>
                </a:lnTo>
                <a:lnTo>
                  <a:pt x="326885" y="77431"/>
                </a:lnTo>
                <a:close/>
              </a:path>
            </a:pathLst>
          </a:custGeom>
          <a:solidFill>
            <a:srgbClr val="CF9D39"/>
          </a:solidFill>
        </p:spPr>
        <p:txBody>
          <a:bodyPr wrap="square" lIns="0" tIns="0" rIns="0" bIns="0" rtlCol="0"/>
          <a:lstStyle/>
          <a:p>
            <a:endParaRPr/>
          </a:p>
        </p:txBody>
      </p:sp>
      <p:pic>
        <p:nvPicPr>
          <p:cNvPr id="36" name="Graphic 35" descr="Home with solid fill">
            <a:hlinkClick r:id="rId5" action="ppaction://hlinksldjump"/>
            <a:extLst>
              <a:ext uri="{FF2B5EF4-FFF2-40B4-BE49-F238E27FC236}">
                <a16:creationId xmlns:a16="http://schemas.microsoft.com/office/drawing/2014/main" id="{974E6D30-55D5-489A-A3D0-01336435A1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2567" y="828166"/>
            <a:ext cx="11545024" cy="3763010"/>
            <a:chOff x="322567" y="828166"/>
            <a:chExt cx="11545024" cy="3763010"/>
          </a:xfrm>
        </p:grpSpPr>
        <p:sp>
          <p:nvSpPr>
            <p:cNvPr id="3" name="object 3"/>
            <p:cNvSpPr/>
            <p:nvPr/>
          </p:nvSpPr>
          <p:spPr>
            <a:xfrm>
              <a:off x="322567" y="828166"/>
              <a:ext cx="11545024" cy="3763010"/>
            </a:xfrm>
            <a:custGeom>
              <a:avLst/>
              <a:gdLst/>
              <a:ahLst/>
              <a:cxnLst/>
              <a:rect l="l" t="t" r="r" b="b"/>
              <a:pathLst>
                <a:path w="11551920" h="3763010">
                  <a:moveTo>
                    <a:pt x="0" y="69469"/>
                  </a:moveTo>
                  <a:lnTo>
                    <a:pt x="5452" y="42433"/>
                  </a:lnTo>
                  <a:lnTo>
                    <a:pt x="20321" y="20351"/>
                  </a:lnTo>
                  <a:lnTo>
                    <a:pt x="42374" y="5461"/>
                  </a:lnTo>
                  <a:lnTo>
                    <a:pt x="69380" y="0"/>
                  </a:lnTo>
                  <a:lnTo>
                    <a:pt x="11482501" y="0"/>
                  </a:lnTo>
                  <a:lnTo>
                    <a:pt x="11509517" y="5461"/>
                  </a:lnTo>
                  <a:lnTo>
                    <a:pt x="11531555" y="20351"/>
                  </a:lnTo>
                  <a:lnTo>
                    <a:pt x="11546402" y="42433"/>
                  </a:lnTo>
                  <a:lnTo>
                    <a:pt x="11551843" y="69469"/>
                  </a:lnTo>
                  <a:lnTo>
                    <a:pt x="11551843" y="3693541"/>
                  </a:lnTo>
                  <a:lnTo>
                    <a:pt x="11546402" y="3720576"/>
                  </a:lnTo>
                  <a:lnTo>
                    <a:pt x="11531555" y="3742658"/>
                  </a:lnTo>
                  <a:lnTo>
                    <a:pt x="11509517" y="3757549"/>
                  </a:lnTo>
                  <a:lnTo>
                    <a:pt x="11482501" y="3763010"/>
                  </a:lnTo>
                  <a:lnTo>
                    <a:pt x="69380" y="3763010"/>
                  </a:lnTo>
                  <a:lnTo>
                    <a:pt x="42374" y="3757549"/>
                  </a:lnTo>
                  <a:lnTo>
                    <a:pt x="20321" y="3742658"/>
                  </a:lnTo>
                  <a:lnTo>
                    <a:pt x="5452" y="3720576"/>
                  </a:lnTo>
                  <a:lnTo>
                    <a:pt x="0" y="3693541"/>
                  </a:lnTo>
                  <a:lnTo>
                    <a:pt x="0" y="69469"/>
                  </a:lnTo>
                  <a:close/>
                </a:path>
              </a:pathLst>
            </a:custGeom>
            <a:ln w="19049">
              <a:solidFill>
                <a:srgbClr val="FFBD3C"/>
              </a:solidFill>
            </a:ln>
          </p:spPr>
          <p:txBody>
            <a:bodyPr wrap="square" lIns="0" tIns="0" rIns="0" bIns="0" rtlCol="0"/>
            <a:lstStyle/>
            <a:p>
              <a:endParaRPr/>
            </a:p>
          </p:txBody>
        </p:sp>
        <p:sp>
          <p:nvSpPr>
            <p:cNvPr id="4" name="object 4"/>
            <p:cNvSpPr/>
            <p:nvPr/>
          </p:nvSpPr>
          <p:spPr>
            <a:xfrm>
              <a:off x="438835" y="945133"/>
              <a:ext cx="2685415" cy="317500"/>
            </a:xfrm>
            <a:custGeom>
              <a:avLst/>
              <a:gdLst/>
              <a:ahLst/>
              <a:cxnLst/>
              <a:rect l="l" t="t" r="r" b="b"/>
              <a:pathLst>
                <a:path w="2685415" h="317500">
                  <a:moveTo>
                    <a:pt x="2632024" y="0"/>
                  </a:moveTo>
                  <a:lnTo>
                    <a:pt x="52831" y="0"/>
                  </a:lnTo>
                  <a:lnTo>
                    <a:pt x="32270" y="4165"/>
                  </a:lnTo>
                  <a:lnTo>
                    <a:pt x="15476" y="15509"/>
                  </a:lnTo>
                  <a:lnTo>
                    <a:pt x="4152" y="32307"/>
                  </a:lnTo>
                  <a:lnTo>
                    <a:pt x="0" y="52831"/>
                  </a:lnTo>
                  <a:lnTo>
                    <a:pt x="0" y="264160"/>
                  </a:lnTo>
                  <a:lnTo>
                    <a:pt x="4152" y="284737"/>
                  </a:lnTo>
                  <a:lnTo>
                    <a:pt x="15476" y="301529"/>
                  </a:lnTo>
                  <a:lnTo>
                    <a:pt x="32270" y="312844"/>
                  </a:lnTo>
                  <a:lnTo>
                    <a:pt x="52831" y="316991"/>
                  </a:lnTo>
                  <a:lnTo>
                    <a:pt x="2632024" y="316991"/>
                  </a:lnTo>
                  <a:lnTo>
                    <a:pt x="2652602" y="312844"/>
                  </a:lnTo>
                  <a:lnTo>
                    <a:pt x="2669393" y="301529"/>
                  </a:lnTo>
                  <a:lnTo>
                    <a:pt x="2680708" y="284737"/>
                  </a:lnTo>
                  <a:lnTo>
                    <a:pt x="2684856" y="264160"/>
                  </a:lnTo>
                  <a:lnTo>
                    <a:pt x="2684856" y="52831"/>
                  </a:lnTo>
                  <a:lnTo>
                    <a:pt x="2680708" y="32307"/>
                  </a:lnTo>
                  <a:lnTo>
                    <a:pt x="2669393" y="15509"/>
                  </a:lnTo>
                  <a:lnTo>
                    <a:pt x="2652602" y="4165"/>
                  </a:lnTo>
                  <a:lnTo>
                    <a:pt x="2632024" y="0"/>
                  </a:lnTo>
                  <a:close/>
                </a:path>
              </a:pathLst>
            </a:custGeom>
            <a:solidFill>
              <a:srgbClr val="FFBD3C"/>
            </a:solidFill>
          </p:spPr>
          <p:txBody>
            <a:bodyPr wrap="square" lIns="0" tIns="0" rIns="0" bIns="0" rtlCol="0"/>
            <a:lstStyle/>
            <a:p>
              <a:endParaRPr/>
            </a:p>
          </p:txBody>
        </p:sp>
        <p:sp>
          <p:nvSpPr>
            <p:cNvPr id="5" name="object 5"/>
            <p:cNvSpPr/>
            <p:nvPr/>
          </p:nvSpPr>
          <p:spPr>
            <a:xfrm>
              <a:off x="438835" y="945133"/>
              <a:ext cx="2685415" cy="317500"/>
            </a:xfrm>
            <a:custGeom>
              <a:avLst/>
              <a:gdLst/>
              <a:ahLst/>
              <a:cxnLst/>
              <a:rect l="l" t="t" r="r" b="b"/>
              <a:pathLst>
                <a:path w="2685415" h="317500">
                  <a:moveTo>
                    <a:pt x="0" y="52831"/>
                  </a:moveTo>
                  <a:lnTo>
                    <a:pt x="4152" y="32307"/>
                  </a:lnTo>
                  <a:lnTo>
                    <a:pt x="15476" y="15509"/>
                  </a:lnTo>
                  <a:lnTo>
                    <a:pt x="32270" y="4165"/>
                  </a:lnTo>
                  <a:lnTo>
                    <a:pt x="52831" y="0"/>
                  </a:lnTo>
                  <a:lnTo>
                    <a:pt x="2632024" y="0"/>
                  </a:lnTo>
                  <a:lnTo>
                    <a:pt x="2652602" y="4165"/>
                  </a:lnTo>
                  <a:lnTo>
                    <a:pt x="2669393" y="15509"/>
                  </a:lnTo>
                  <a:lnTo>
                    <a:pt x="2680708" y="32307"/>
                  </a:lnTo>
                  <a:lnTo>
                    <a:pt x="2684856" y="52831"/>
                  </a:lnTo>
                  <a:lnTo>
                    <a:pt x="2684856" y="264160"/>
                  </a:lnTo>
                  <a:lnTo>
                    <a:pt x="2680708" y="284737"/>
                  </a:lnTo>
                  <a:lnTo>
                    <a:pt x="2669393" y="301529"/>
                  </a:lnTo>
                  <a:lnTo>
                    <a:pt x="2652602" y="312844"/>
                  </a:lnTo>
                  <a:lnTo>
                    <a:pt x="2632024" y="316991"/>
                  </a:lnTo>
                  <a:lnTo>
                    <a:pt x="52831" y="316991"/>
                  </a:lnTo>
                  <a:lnTo>
                    <a:pt x="32270" y="312844"/>
                  </a:lnTo>
                  <a:lnTo>
                    <a:pt x="15476" y="301529"/>
                  </a:lnTo>
                  <a:lnTo>
                    <a:pt x="4152" y="284737"/>
                  </a:lnTo>
                  <a:lnTo>
                    <a:pt x="0" y="264160"/>
                  </a:lnTo>
                  <a:lnTo>
                    <a:pt x="0" y="52831"/>
                  </a:lnTo>
                  <a:close/>
                </a:path>
              </a:pathLst>
            </a:custGeom>
            <a:ln w="19050">
              <a:solidFill>
                <a:srgbClr val="FFBD3C"/>
              </a:solidFill>
            </a:ln>
          </p:spPr>
          <p:txBody>
            <a:bodyPr wrap="square" lIns="0" tIns="0" rIns="0" bIns="0" rtlCol="0"/>
            <a:lstStyle/>
            <a:p>
              <a:endParaRPr/>
            </a:p>
          </p:txBody>
        </p:sp>
      </p:grpSp>
      <p:sp>
        <p:nvSpPr>
          <p:cNvPr id="6" name="object 6"/>
          <p:cNvSpPr txBox="1"/>
          <p:nvPr/>
        </p:nvSpPr>
        <p:spPr>
          <a:xfrm>
            <a:off x="533196" y="948054"/>
            <a:ext cx="85026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Arial"/>
                <a:cs typeface="Arial"/>
              </a:rPr>
              <a:t>Results</a:t>
            </a:r>
            <a:endParaRPr sz="1800">
              <a:latin typeface="Arial"/>
              <a:cs typeface="Arial"/>
            </a:endParaRPr>
          </a:p>
        </p:txBody>
      </p:sp>
      <p:sp>
        <p:nvSpPr>
          <p:cNvPr id="7" name="object 7"/>
          <p:cNvSpPr txBox="1"/>
          <p:nvPr/>
        </p:nvSpPr>
        <p:spPr>
          <a:xfrm>
            <a:off x="545693" y="1393062"/>
            <a:ext cx="3848100"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004A86"/>
                </a:solidFill>
                <a:latin typeface="Arial"/>
                <a:cs typeface="Arial"/>
              </a:rPr>
              <a:t>NPC1</a:t>
            </a:r>
            <a:r>
              <a:rPr sz="1600" b="1" spc="-50" dirty="0">
                <a:solidFill>
                  <a:srgbClr val="004A86"/>
                </a:solidFill>
                <a:latin typeface="Arial"/>
                <a:cs typeface="Arial"/>
              </a:rPr>
              <a:t> </a:t>
            </a:r>
            <a:r>
              <a:rPr sz="1600" b="1" dirty="0">
                <a:solidFill>
                  <a:srgbClr val="004A86"/>
                </a:solidFill>
                <a:latin typeface="Arial"/>
                <a:cs typeface="Arial"/>
              </a:rPr>
              <a:t>inhibition</a:t>
            </a:r>
            <a:r>
              <a:rPr sz="1600" b="1" spc="-10" dirty="0">
                <a:solidFill>
                  <a:srgbClr val="004A86"/>
                </a:solidFill>
                <a:latin typeface="Arial"/>
                <a:cs typeface="Arial"/>
              </a:rPr>
              <a:t> </a:t>
            </a:r>
            <a:r>
              <a:rPr sz="1600" b="1" dirty="0">
                <a:solidFill>
                  <a:srgbClr val="004A86"/>
                </a:solidFill>
                <a:latin typeface="Arial"/>
                <a:cs typeface="Arial"/>
              </a:rPr>
              <a:t>reduces</a:t>
            </a:r>
            <a:r>
              <a:rPr sz="1600" b="1" spc="-35" dirty="0">
                <a:solidFill>
                  <a:srgbClr val="004A86"/>
                </a:solidFill>
                <a:latin typeface="Arial"/>
                <a:cs typeface="Arial"/>
              </a:rPr>
              <a:t> </a:t>
            </a:r>
            <a:r>
              <a:rPr sz="1600" b="1" dirty="0">
                <a:solidFill>
                  <a:srgbClr val="004A86"/>
                </a:solidFill>
                <a:latin typeface="Arial"/>
                <a:cs typeface="Arial"/>
              </a:rPr>
              <a:t>HEV</a:t>
            </a:r>
            <a:r>
              <a:rPr sz="1600" b="1" spc="-45" dirty="0">
                <a:solidFill>
                  <a:srgbClr val="004A86"/>
                </a:solidFill>
                <a:latin typeface="Arial"/>
                <a:cs typeface="Arial"/>
              </a:rPr>
              <a:t> </a:t>
            </a:r>
            <a:r>
              <a:rPr sz="1600" b="1" spc="-10" dirty="0">
                <a:solidFill>
                  <a:srgbClr val="004A86"/>
                </a:solidFill>
                <a:latin typeface="Arial"/>
                <a:cs typeface="Arial"/>
              </a:rPr>
              <a:t>infectivity</a:t>
            </a:r>
            <a:endParaRPr sz="1600">
              <a:latin typeface="Arial"/>
              <a:cs typeface="Arial"/>
            </a:endParaRPr>
          </a:p>
        </p:txBody>
      </p:sp>
      <p:sp>
        <p:nvSpPr>
          <p:cNvPr id="8" name="object 8"/>
          <p:cNvSpPr txBox="1"/>
          <p:nvPr/>
        </p:nvSpPr>
        <p:spPr>
          <a:xfrm>
            <a:off x="545693" y="1739011"/>
            <a:ext cx="4640580" cy="1492885"/>
          </a:xfrm>
          <a:prstGeom prst="rect">
            <a:avLst/>
          </a:prstGeom>
        </p:spPr>
        <p:txBody>
          <a:bodyPr vert="horz" wrap="square" lIns="0" tIns="39370" rIns="0" bIns="0" rtlCol="0">
            <a:spAutoFit/>
          </a:bodyPr>
          <a:lstStyle/>
          <a:p>
            <a:pPr marL="241300" marR="720090" indent="-228600" algn="just">
              <a:lnSpc>
                <a:spcPts val="1730"/>
              </a:lnSpc>
              <a:spcBef>
                <a:spcPts val="310"/>
              </a:spcBef>
              <a:buChar char="•"/>
              <a:tabLst>
                <a:tab pos="241300" algn="l"/>
                <a:tab pos="242570" algn="l"/>
              </a:tabLst>
            </a:pPr>
            <a:r>
              <a:rPr sz="1600" dirty="0">
                <a:solidFill>
                  <a:srgbClr val="004A86"/>
                </a:solidFill>
                <a:latin typeface="Arial"/>
                <a:cs typeface="Arial"/>
              </a:rPr>
              <a:t>	Itraconazole</a:t>
            </a:r>
            <a:r>
              <a:rPr sz="1600" spc="-60" dirty="0">
                <a:solidFill>
                  <a:srgbClr val="004A86"/>
                </a:solidFill>
                <a:latin typeface="Arial"/>
                <a:cs typeface="Arial"/>
              </a:rPr>
              <a:t> </a:t>
            </a:r>
            <a:r>
              <a:rPr sz="1600" dirty="0">
                <a:solidFill>
                  <a:srgbClr val="004A86"/>
                </a:solidFill>
                <a:latin typeface="Arial"/>
                <a:cs typeface="Arial"/>
              </a:rPr>
              <a:t>and</a:t>
            </a:r>
            <a:r>
              <a:rPr sz="1600" spc="-50" dirty="0">
                <a:solidFill>
                  <a:srgbClr val="004A86"/>
                </a:solidFill>
                <a:latin typeface="Arial"/>
                <a:cs typeface="Arial"/>
              </a:rPr>
              <a:t> </a:t>
            </a:r>
            <a:r>
              <a:rPr sz="1600" dirty="0">
                <a:solidFill>
                  <a:srgbClr val="004A86"/>
                </a:solidFill>
                <a:latin typeface="Arial"/>
                <a:cs typeface="Arial"/>
              </a:rPr>
              <a:t>U18666A</a:t>
            </a:r>
            <a:r>
              <a:rPr sz="1600" spc="-110" dirty="0">
                <a:solidFill>
                  <a:srgbClr val="004A86"/>
                </a:solidFill>
                <a:latin typeface="Arial"/>
                <a:cs typeface="Arial"/>
              </a:rPr>
              <a:t> </a:t>
            </a:r>
            <a:r>
              <a:rPr sz="1600" dirty="0">
                <a:solidFill>
                  <a:srgbClr val="004A86"/>
                </a:solidFill>
                <a:latin typeface="Arial"/>
                <a:cs typeface="Arial"/>
              </a:rPr>
              <a:t>lowered</a:t>
            </a:r>
            <a:r>
              <a:rPr sz="1600" spc="-40" dirty="0">
                <a:solidFill>
                  <a:srgbClr val="004A86"/>
                </a:solidFill>
                <a:latin typeface="Arial"/>
                <a:cs typeface="Arial"/>
              </a:rPr>
              <a:t> </a:t>
            </a:r>
            <a:r>
              <a:rPr sz="1600" spc="-25" dirty="0">
                <a:solidFill>
                  <a:srgbClr val="004A86"/>
                </a:solidFill>
                <a:latin typeface="Arial"/>
                <a:cs typeface="Arial"/>
              </a:rPr>
              <a:t>HEV </a:t>
            </a:r>
            <a:r>
              <a:rPr sz="1600" dirty="0">
                <a:solidFill>
                  <a:srgbClr val="004A86"/>
                </a:solidFill>
                <a:latin typeface="Arial"/>
                <a:cs typeface="Arial"/>
              </a:rPr>
              <a:t>infectivity</a:t>
            </a:r>
            <a:r>
              <a:rPr sz="1600" spc="-45" dirty="0">
                <a:solidFill>
                  <a:srgbClr val="004A86"/>
                </a:solidFill>
                <a:latin typeface="Arial"/>
                <a:cs typeface="Arial"/>
              </a:rPr>
              <a:t> </a:t>
            </a:r>
            <a:r>
              <a:rPr sz="1600" dirty="0">
                <a:solidFill>
                  <a:srgbClr val="004A86"/>
                </a:solidFill>
                <a:latin typeface="Arial"/>
                <a:cs typeface="Arial"/>
              </a:rPr>
              <a:t>at</a:t>
            </a:r>
            <a:r>
              <a:rPr sz="1600" spc="-25" dirty="0">
                <a:solidFill>
                  <a:srgbClr val="004A86"/>
                </a:solidFill>
                <a:latin typeface="Arial"/>
                <a:cs typeface="Arial"/>
              </a:rPr>
              <a:t> </a:t>
            </a:r>
            <a:r>
              <a:rPr sz="1600" dirty="0">
                <a:solidFill>
                  <a:srgbClr val="004A86"/>
                </a:solidFill>
                <a:latin typeface="Arial"/>
                <a:cs typeface="Arial"/>
              </a:rPr>
              <a:t>nanomolar</a:t>
            </a:r>
            <a:r>
              <a:rPr sz="1600" spc="-10" dirty="0">
                <a:solidFill>
                  <a:srgbClr val="004A86"/>
                </a:solidFill>
                <a:latin typeface="Arial"/>
                <a:cs typeface="Arial"/>
              </a:rPr>
              <a:t> concentrations</a:t>
            </a:r>
            <a:r>
              <a:rPr sz="1600" spc="-25" dirty="0">
                <a:solidFill>
                  <a:srgbClr val="004A86"/>
                </a:solidFill>
                <a:latin typeface="Arial"/>
                <a:cs typeface="Arial"/>
              </a:rPr>
              <a:t> in </a:t>
            </a:r>
            <a:r>
              <a:rPr sz="1600" dirty="0">
                <a:solidFill>
                  <a:srgbClr val="004A86"/>
                </a:solidFill>
                <a:latin typeface="Arial"/>
                <a:cs typeface="Arial"/>
              </a:rPr>
              <a:t>hepatoma</a:t>
            </a:r>
            <a:r>
              <a:rPr sz="1600" spc="-55" dirty="0">
                <a:solidFill>
                  <a:srgbClr val="004A86"/>
                </a:solidFill>
                <a:latin typeface="Arial"/>
                <a:cs typeface="Arial"/>
              </a:rPr>
              <a:t> </a:t>
            </a:r>
            <a:r>
              <a:rPr sz="1600" spc="-10" dirty="0">
                <a:solidFill>
                  <a:srgbClr val="004A86"/>
                </a:solidFill>
                <a:latin typeface="Arial"/>
                <a:cs typeface="Arial"/>
              </a:rPr>
              <a:t>cells.</a:t>
            </a:r>
            <a:endParaRPr sz="1600">
              <a:latin typeface="Arial"/>
              <a:cs typeface="Arial"/>
            </a:endParaRPr>
          </a:p>
          <a:p>
            <a:pPr marL="241300" marR="5080" indent="-228600">
              <a:lnSpc>
                <a:spcPts val="1730"/>
              </a:lnSpc>
              <a:spcBef>
                <a:spcPts val="990"/>
              </a:spcBef>
              <a:buChar char="•"/>
              <a:tabLst>
                <a:tab pos="241300" algn="l"/>
              </a:tabLst>
            </a:pPr>
            <a:r>
              <a:rPr sz="1600" dirty="0">
                <a:solidFill>
                  <a:srgbClr val="004A86"/>
                </a:solidFill>
                <a:latin typeface="Arial"/>
                <a:cs typeface="Arial"/>
              </a:rPr>
              <a:t>Similar</a:t>
            </a:r>
            <a:r>
              <a:rPr sz="1600" spc="-65" dirty="0">
                <a:solidFill>
                  <a:srgbClr val="004A86"/>
                </a:solidFill>
                <a:latin typeface="Arial"/>
                <a:cs typeface="Arial"/>
              </a:rPr>
              <a:t> </a:t>
            </a:r>
            <a:r>
              <a:rPr sz="1600" dirty="0">
                <a:solidFill>
                  <a:srgbClr val="004A86"/>
                </a:solidFill>
                <a:latin typeface="Arial"/>
                <a:cs typeface="Arial"/>
              </a:rPr>
              <a:t>reduction</a:t>
            </a:r>
            <a:r>
              <a:rPr sz="1600" spc="-55" dirty="0">
                <a:solidFill>
                  <a:srgbClr val="004A86"/>
                </a:solidFill>
                <a:latin typeface="Arial"/>
                <a:cs typeface="Arial"/>
              </a:rPr>
              <a:t> </a:t>
            </a:r>
            <a:r>
              <a:rPr sz="1600" dirty="0">
                <a:solidFill>
                  <a:srgbClr val="004A86"/>
                </a:solidFill>
                <a:latin typeface="Arial"/>
                <a:cs typeface="Arial"/>
              </a:rPr>
              <a:t>observed</a:t>
            </a:r>
            <a:r>
              <a:rPr sz="1600" spc="-35" dirty="0">
                <a:solidFill>
                  <a:srgbClr val="004A86"/>
                </a:solidFill>
                <a:latin typeface="Arial"/>
                <a:cs typeface="Arial"/>
              </a:rPr>
              <a:t> </a:t>
            </a:r>
            <a:r>
              <a:rPr sz="1600" dirty="0">
                <a:solidFill>
                  <a:srgbClr val="004A86"/>
                </a:solidFill>
                <a:latin typeface="Arial"/>
                <a:cs typeface="Arial"/>
              </a:rPr>
              <a:t>in</a:t>
            </a:r>
            <a:r>
              <a:rPr sz="1600" spc="-60" dirty="0">
                <a:solidFill>
                  <a:srgbClr val="004A86"/>
                </a:solidFill>
                <a:latin typeface="Arial"/>
                <a:cs typeface="Arial"/>
              </a:rPr>
              <a:t> </a:t>
            </a:r>
            <a:r>
              <a:rPr sz="1600" spc="-20" dirty="0">
                <a:solidFill>
                  <a:srgbClr val="004A86"/>
                </a:solidFill>
                <a:latin typeface="Arial"/>
                <a:cs typeface="Arial"/>
              </a:rPr>
              <a:t>NPC1 </a:t>
            </a:r>
            <a:r>
              <a:rPr sz="1600" spc="-10" dirty="0">
                <a:solidFill>
                  <a:srgbClr val="004A86"/>
                </a:solidFill>
                <a:latin typeface="Arial"/>
                <a:cs typeface="Arial"/>
              </a:rPr>
              <a:t>knockdown/knockout</a:t>
            </a:r>
            <a:r>
              <a:rPr sz="1600" spc="20" dirty="0">
                <a:solidFill>
                  <a:srgbClr val="004A86"/>
                </a:solidFill>
                <a:latin typeface="Arial"/>
                <a:cs typeface="Arial"/>
              </a:rPr>
              <a:t> </a:t>
            </a:r>
            <a:r>
              <a:rPr sz="1600" spc="-10" dirty="0">
                <a:solidFill>
                  <a:srgbClr val="004A86"/>
                </a:solidFill>
                <a:latin typeface="Arial"/>
                <a:cs typeface="Arial"/>
              </a:rPr>
              <a:t>(siRNA</a:t>
            </a:r>
            <a:r>
              <a:rPr sz="1600" spc="-75" dirty="0">
                <a:solidFill>
                  <a:srgbClr val="004A86"/>
                </a:solidFill>
                <a:latin typeface="Arial"/>
                <a:cs typeface="Arial"/>
              </a:rPr>
              <a:t> </a:t>
            </a:r>
            <a:r>
              <a:rPr sz="1600" dirty="0">
                <a:solidFill>
                  <a:srgbClr val="004A86"/>
                </a:solidFill>
                <a:latin typeface="Arial"/>
                <a:cs typeface="Arial"/>
              </a:rPr>
              <a:t>and</a:t>
            </a:r>
            <a:r>
              <a:rPr sz="1600" spc="20" dirty="0">
                <a:solidFill>
                  <a:srgbClr val="004A86"/>
                </a:solidFill>
                <a:latin typeface="Arial"/>
                <a:cs typeface="Arial"/>
              </a:rPr>
              <a:t> </a:t>
            </a:r>
            <a:r>
              <a:rPr sz="1600" spc="-10" dirty="0">
                <a:solidFill>
                  <a:srgbClr val="004A86"/>
                </a:solidFill>
                <a:latin typeface="Arial"/>
                <a:cs typeface="Arial"/>
              </a:rPr>
              <a:t>CRISPR/Cas9) models.</a:t>
            </a:r>
            <a:endParaRPr sz="1600">
              <a:latin typeface="Arial"/>
              <a:cs typeface="Arial"/>
            </a:endParaRPr>
          </a:p>
        </p:txBody>
      </p:sp>
      <p:sp>
        <p:nvSpPr>
          <p:cNvPr id="9" name="object 9"/>
          <p:cNvSpPr txBox="1"/>
          <p:nvPr/>
        </p:nvSpPr>
        <p:spPr>
          <a:xfrm>
            <a:off x="545693" y="3310204"/>
            <a:ext cx="3380104"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004A86"/>
                </a:solidFill>
                <a:latin typeface="Arial"/>
                <a:cs typeface="Arial"/>
              </a:rPr>
              <a:t>NPC1</a:t>
            </a:r>
            <a:r>
              <a:rPr sz="1600" b="1" spc="-40" dirty="0">
                <a:solidFill>
                  <a:srgbClr val="004A86"/>
                </a:solidFill>
                <a:latin typeface="Arial"/>
                <a:cs typeface="Arial"/>
              </a:rPr>
              <a:t> </a:t>
            </a:r>
            <a:r>
              <a:rPr sz="1600" b="1" dirty="0">
                <a:solidFill>
                  <a:srgbClr val="004A86"/>
                </a:solidFill>
                <a:latin typeface="Arial"/>
                <a:cs typeface="Arial"/>
              </a:rPr>
              <a:t>is</a:t>
            </a:r>
            <a:r>
              <a:rPr sz="1600" b="1" spc="-25" dirty="0">
                <a:solidFill>
                  <a:srgbClr val="004A86"/>
                </a:solidFill>
                <a:latin typeface="Arial"/>
                <a:cs typeface="Arial"/>
              </a:rPr>
              <a:t> </a:t>
            </a:r>
            <a:r>
              <a:rPr sz="1600" b="1" dirty="0">
                <a:solidFill>
                  <a:srgbClr val="004A86"/>
                </a:solidFill>
                <a:latin typeface="Arial"/>
                <a:cs typeface="Arial"/>
              </a:rPr>
              <a:t>required</a:t>
            </a:r>
            <a:r>
              <a:rPr sz="1600" b="1" spc="-25" dirty="0">
                <a:solidFill>
                  <a:srgbClr val="004A86"/>
                </a:solidFill>
                <a:latin typeface="Arial"/>
                <a:cs typeface="Arial"/>
              </a:rPr>
              <a:t> </a:t>
            </a:r>
            <a:r>
              <a:rPr sz="1600" b="1" dirty="0">
                <a:solidFill>
                  <a:srgbClr val="004A86"/>
                </a:solidFill>
                <a:latin typeface="Arial"/>
                <a:cs typeface="Arial"/>
              </a:rPr>
              <a:t>during</a:t>
            </a:r>
            <a:r>
              <a:rPr sz="1600" b="1" spc="-10" dirty="0">
                <a:solidFill>
                  <a:srgbClr val="004A86"/>
                </a:solidFill>
                <a:latin typeface="Arial"/>
                <a:cs typeface="Arial"/>
              </a:rPr>
              <a:t> </a:t>
            </a:r>
            <a:r>
              <a:rPr sz="1600" b="1" dirty="0">
                <a:solidFill>
                  <a:srgbClr val="004A86"/>
                </a:solidFill>
                <a:latin typeface="Arial"/>
                <a:cs typeface="Arial"/>
              </a:rPr>
              <a:t>viral</a:t>
            </a:r>
            <a:r>
              <a:rPr sz="1600" b="1" spc="10" dirty="0">
                <a:solidFill>
                  <a:srgbClr val="004A86"/>
                </a:solidFill>
                <a:latin typeface="Arial"/>
                <a:cs typeface="Arial"/>
              </a:rPr>
              <a:t> </a:t>
            </a:r>
            <a:r>
              <a:rPr sz="1600" b="1" spc="-20" dirty="0">
                <a:solidFill>
                  <a:srgbClr val="004A86"/>
                </a:solidFill>
                <a:latin typeface="Arial"/>
                <a:cs typeface="Arial"/>
              </a:rPr>
              <a:t>entry</a:t>
            </a:r>
            <a:endParaRPr sz="1600">
              <a:latin typeface="Arial"/>
              <a:cs typeface="Arial"/>
            </a:endParaRPr>
          </a:p>
        </p:txBody>
      </p:sp>
      <p:sp>
        <p:nvSpPr>
          <p:cNvPr id="10" name="object 10"/>
          <p:cNvSpPr txBox="1"/>
          <p:nvPr/>
        </p:nvSpPr>
        <p:spPr>
          <a:xfrm>
            <a:off x="545693" y="3656838"/>
            <a:ext cx="4693920" cy="834390"/>
          </a:xfrm>
          <a:prstGeom prst="rect">
            <a:avLst/>
          </a:prstGeom>
        </p:spPr>
        <p:txBody>
          <a:bodyPr vert="horz" wrap="square" lIns="0" tIns="39370" rIns="0" bIns="0" rtlCol="0">
            <a:spAutoFit/>
          </a:bodyPr>
          <a:lstStyle/>
          <a:p>
            <a:pPr marL="241300" marR="85090" indent="-228600">
              <a:lnSpc>
                <a:spcPts val="1730"/>
              </a:lnSpc>
              <a:spcBef>
                <a:spcPts val="310"/>
              </a:spcBef>
              <a:buChar char="•"/>
              <a:tabLst>
                <a:tab pos="241300" algn="l"/>
              </a:tabLst>
            </a:pPr>
            <a:r>
              <a:rPr sz="1600" spc="-30" dirty="0">
                <a:solidFill>
                  <a:srgbClr val="004A86"/>
                </a:solidFill>
                <a:latin typeface="Arial"/>
                <a:cs typeface="Arial"/>
              </a:rPr>
              <a:t>Time-</a:t>
            </a:r>
            <a:r>
              <a:rPr sz="1600" spc="-10" dirty="0">
                <a:solidFill>
                  <a:srgbClr val="004A86"/>
                </a:solidFill>
                <a:latin typeface="Arial"/>
                <a:cs typeface="Arial"/>
              </a:rPr>
              <a:t>of-</a:t>
            </a:r>
            <a:r>
              <a:rPr sz="1600" dirty="0">
                <a:solidFill>
                  <a:srgbClr val="004A86"/>
                </a:solidFill>
                <a:latin typeface="Arial"/>
                <a:cs typeface="Arial"/>
              </a:rPr>
              <a:t>addition</a:t>
            </a:r>
            <a:r>
              <a:rPr sz="1600" spc="-35" dirty="0">
                <a:solidFill>
                  <a:srgbClr val="004A86"/>
                </a:solidFill>
                <a:latin typeface="Arial"/>
                <a:cs typeface="Arial"/>
              </a:rPr>
              <a:t> </a:t>
            </a:r>
            <a:r>
              <a:rPr sz="1600" dirty="0">
                <a:solidFill>
                  <a:srgbClr val="004A86"/>
                </a:solidFill>
                <a:latin typeface="Arial"/>
                <a:cs typeface="Arial"/>
              </a:rPr>
              <a:t>experiments</a:t>
            </a:r>
            <a:r>
              <a:rPr sz="1600" spc="-15" dirty="0">
                <a:solidFill>
                  <a:srgbClr val="004A86"/>
                </a:solidFill>
                <a:latin typeface="Arial"/>
                <a:cs typeface="Arial"/>
              </a:rPr>
              <a:t> </a:t>
            </a:r>
            <a:r>
              <a:rPr sz="1600" dirty="0">
                <a:solidFill>
                  <a:srgbClr val="004A86"/>
                </a:solidFill>
                <a:latin typeface="Arial"/>
                <a:cs typeface="Arial"/>
              </a:rPr>
              <a:t>show</a:t>
            </a:r>
            <a:r>
              <a:rPr sz="1600" spc="-45" dirty="0">
                <a:solidFill>
                  <a:srgbClr val="004A86"/>
                </a:solidFill>
                <a:latin typeface="Arial"/>
                <a:cs typeface="Arial"/>
              </a:rPr>
              <a:t> </a:t>
            </a:r>
            <a:r>
              <a:rPr sz="1600" dirty="0">
                <a:solidFill>
                  <a:srgbClr val="004A86"/>
                </a:solidFill>
                <a:latin typeface="Arial"/>
                <a:cs typeface="Arial"/>
              </a:rPr>
              <a:t>effect</a:t>
            </a:r>
            <a:r>
              <a:rPr sz="1600" spc="-30" dirty="0">
                <a:solidFill>
                  <a:srgbClr val="004A86"/>
                </a:solidFill>
                <a:latin typeface="Arial"/>
                <a:cs typeface="Arial"/>
              </a:rPr>
              <a:t> </a:t>
            </a:r>
            <a:r>
              <a:rPr sz="1600" spc="-10" dirty="0">
                <a:solidFill>
                  <a:srgbClr val="004A86"/>
                </a:solidFill>
                <a:latin typeface="Arial"/>
                <a:cs typeface="Arial"/>
              </a:rPr>
              <a:t>occurs </a:t>
            </a:r>
            <a:r>
              <a:rPr sz="1600" dirty="0">
                <a:solidFill>
                  <a:srgbClr val="004A86"/>
                </a:solidFill>
                <a:latin typeface="Arial"/>
                <a:cs typeface="Arial"/>
              </a:rPr>
              <a:t>during</a:t>
            </a:r>
            <a:r>
              <a:rPr sz="1600" spc="-75" dirty="0">
                <a:solidFill>
                  <a:srgbClr val="004A86"/>
                </a:solidFill>
                <a:latin typeface="Arial"/>
                <a:cs typeface="Arial"/>
              </a:rPr>
              <a:t> </a:t>
            </a:r>
            <a:r>
              <a:rPr sz="1600" spc="-10" dirty="0">
                <a:solidFill>
                  <a:srgbClr val="004A86"/>
                </a:solidFill>
                <a:latin typeface="Arial"/>
                <a:cs typeface="Arial"/>
              </a:rPr>
              <a:t>entry,</a:t>
            </a:r>
            <a:r>
              <a:rPr sz="1600" spc="-30" dirty="0">
                <a:solidFill>
                  <a:srgbClr val="004A86"/>
                </a:solidFill>
                <a:latin typeface="Arial"/>
                <a:cs typeface="Arial"/>
              </a:rPr>
              <a:t> </a:t>
            </a:r>
            <a:r>
              <a:rPr sz="1600" dirty="0">
                <a:solidFill>
                  <a:srgbClr val="004A86"/>
                </a:solidFill>
                <a:latin typeface="Arial"/>
                <a:cs typeface="Arial"/>
              </a:rPr>
              <a:t>not</a:t>
            </a:r>
            <a:r>
              <a:rPr sz="1600" spc="-65" dirty="0">
                <a:solidFill>
                  <a:srgbClr val="004A86"/>
                </a:solidFill>
                <a:latin typeface="Arial"/>
                <a:cs typeface="Arial"/>
              </a:rPr>
              <a:t> </a:t>
            </a:r>
            <a:r>
              <a:rPr sz="1600" spc="-10" dirty="0">
                <a:solidFill>
                  <a:srgbClr val="004A86"/>
                </a:solidFill>
                <a:latin typeface="Arial"/>
                <a:cs typeface="Arial"/>
              </a:rPr>
              <a:t>replication.</a:t>
            </a:r>
            <a:endParaRPr sz="1600">
              <a:latin typeface="Arial"/>
              <a:cs typeface="Arial"/>
            </a:endParaRPr>
          </a:p>
          <a:p>
            <a:pPr marL="240665" indent="-227965">
              <a:lnSpc>
                <a:spcPct val="100000"/>
              </a:lnSpc>
              <a:spcBef>
                <a:spcPts val="775"/>
              </a:spcBef>
              <a:buChar char="•"/>
              <a:tabLst>
                <a:tab pos="240665" algn="l"/>
              </a:tabLst>
            </a:pPr>
            <a:r>
              <a:rPr sz="1600" dirty="0">
                <a:solidFill>
                  <a:srgbClr val="004A86"/>
                </a:solidFill>
                <a:latin typeface="Arial"/>
                <a:cs typeface="Arial"/>
              </a:rPr>
              <a:t>Replicon</a:t>
            </a:r>
            <a:r>
              <a:rPr sz="1600" spc="-70" dirty="0">
                <a:solidFill>
                  <a:srgbClr val="004A86"/>
                </a:solidFill>
                <a:latin typeface="Arial"/>
                <a:cs typeface="Arial"/>
              </a:rPr>
              <a:t> </a:t>
            </a:r>
            <a:r>
              <a:rPr sz="1600" dirty="0">
                <a:solidFill>
                  <a:srgbClr val="004A86"/>
                </a:solidFill>
                <a:latin typeface="Arial"/>
                <a:cs typeface="Arial"/>
              </a:rPr>
              <a:t>assays</a:t>
            </a:r>
            <a:r>
              <a:rPr sz="1600" spc="-30" dirty="0">
                <a:solidFill>
                  <a:srgbClr val="004A86"/>
                </a:solidFill>
                <a:latin typeface="Arial"/>
                <a:cs typeface="Arial"/>
              </a:rPr>
              <a:t> </a:t>
            </a:r>
            <a:r>
              <a:rPr sz="1600" dirty="0">
                <a:solidFill>
                  <a:srgbClr val="004A86"/>
                </a:solidFill>
                <a:latin typeface="Arial"/>
                <a:cs typeface="Arial"/>
              </a:rPr>
              <a:t>confirm</a:t>
            </a:r>
            <a:r>
              <a:rPr sz="1600" spc="-40" dirty="0">
                <a:solidFill>
                  <a:srgbClr val="004A86"/>
                </a:solidFill>
                <a:latin typeface="Arial"/>
                <a:cs typeface="Arial"/>
              </a:rPr>
              <a:t> </a:t>
            </a:r>
            <a:r>
              <a:rPr sz="1600" dirty="0">
                <a:solidFill>
                  <a:srgbClr val="004A86"/>
                </a:solidFill>
                <a:latin typeface="Arial"/>
                <a:cs typeface="Arial"/>
              </a:rPr>
              <a:t>replication</a:t>
            </a:r>
            <a:r>
              <a:rPr sz="1600" spc="-55" dirty="0">
                <a:solidFill>
                  <a:srgbClr val="004A86"/>
                </a:solidFill>
                <a:latin typeface="Arial"/>
                <a:cs typeface="Arial"/>
              </a:rPr>
              <a:t> </a:t>
            </a:r>
            <a:r>
              <a:rPr sz="1600" dirty="0">
                <a:solidFill>
                  <a:srgbClr val="004A86"/>
                </a:solidFill>
                <a:latin typeface="Arial"/>
                <a:cs typeface="Arial"/>
              </a:rPr>
              <a:t>is</a:t>
            </a:r>
            <a:r>
              <a:rPr sz="1600" spc="-55" dirty="0">
                <a:solidFill>
                  <a:srgbClr val="004A86"/>
                </a:solidFill>
                <a:latin typeface="Arial"/>
                <a:cs typeface="Arial"/>
              </a:rPr>
              <a:t> </a:t>
            </a:r>
            <a:r>
              <a:rPr sz="1600" spc="-10" dirty="0">
                <a:solidFill>
                  <a:srgbClr val="004A86"/>
                </a:solidFill>
                <a:latin typeface="Arial"/>
                <a:cs typeface="Arial"/>
              </a:rPr>
              <a:t>unaffected.</a:t>
            </a:r>
            <a:endParaRPr sz="1600">
              <a:latin typeface="Arial"/>
              <a:cs typeface="Arial"/>
            </a:endParaRPr>
          </a:p>
        </p:txBody>
      </p:sp>
      <p:sp>
        <p:nvSpPr>
          <p:cNvPr id="11" name="object 11"/>
          <p:cNvSpPr txBox="1"/>
          <p:nvPr/>
        </p:nvSpPr>
        <p:spPr>
          <a:xfrm>
            <a:off x="6573139" y="1393062"/>
            <a:ext cx="3883025" cy="488315"/>
          </a:xfrm>
          <a:prstGeom prst="rect">
            <a:avLst/>
          </a:prstGeom>
        </p:spPr>
        <p:txBody>
          <a:bodyPr vert="horz" wrap="square" lIns="0" tIns="39370" rIns="0" bIns="0" rtlCol="0">
            <a:spAutoFit/>
          </a:bodyPr>
          <a:lstStyle/>
          <a:p>
            <a:pPr marL="12700" marR="5080">
              <a:lnSpc>
                <a:spcPts val="1730"/>
              </a:lnSpc>
              <a:spcBef>
                <a:spcPts val="310"/>
              </a:spcBef>
            </a:pPr>
            <a:r>
              <a:rPr sz="1600" b="1" dirty="0">
                <a:solidFill>
                  <a:srgbClr val="004A86"/>
                </a:solidFill>
                <a:latin typeface="Arial"/>
                <a:cs typeface="Arial"/>
              </a:rPr>
              <a:t>NPC1</a:t>
            </a:r>
            <a:r>
              <a:rPr sz="1600" b="1" spc="-60" dirty="0">
                <a:solidFill>
                  <a:srgbClr val="004A86"/>
                </a:solidFill>
                <a:latin typeface="Arial"/>
                <a:cs typeface="Arial"/>
              </a:rPr>
              <a:t> </a:t>
            </a:r>
            <a:r>
              <a:rPr sz="1600" b="1" dirty="0">
                <a:solidFill>
                  <a:srgbClr val="004A86"/>
                </a:solidFill>
                <a:latin typeface="Arial"/>
                <a:cs typeface="Arial"/>
              </a:rPr>
              <a:t>perturbation</a:t>
            </a:r>
            <a:r>
              <a:rPr sz="1600" b="1" spc="-25" dirty="0">
                <a:solidFill>
                  <a:srgbClr val="004A86"/>
                </a:solidFill>
                <a:latin typeface="Arial"/>
                <a:cs typeface="Arial"/>
              </a:rPr>
              <a:t> </a:t>
            </a:r>
            <a:r>
              <a:rPr sz="1600" b="1" dirty="0">
                <a:solidFill>
                  <a:srgbClr val="004A86"/>
                </a:solidFill>
                <a:latin typeface="Arial"/>
                <a:cs typeface="Arial"/>
              </a:rPr>
              <a:t>disrupts</a:t>
            </a:r>
            <a:r>
              <a:rPr sz="1600" b="1" spc="-45" dirty="0">
                <a:solidFill>
                  <a:srgbClr val="004A86"/>
                </a:solidFill>
                <a:latin typeface="Arial"/>
                <a:cs typeface="Arial"/>
              </a:rPr>
              <a:t> </a:t>
            </a:r>
            <a:r>
              <a:rPr sz="1600" b="1" spc="-10" dirty="0">
                <a:solidFill>
                  <a:srgbClr val="004A86"/>
                </a:solidFill>
                <a:latin typeface="Arial"/>
                <a:cs typeface="Arial"/>
              </a:rPr>
              <a:t>intracellular trafficking</a:t>
            </a:r>
            <a:endParaRPr sz="1600">
              <a:latin typeface="Arial"/>
              <a:cs typeface="Arial"/>
            </a:endParaRPr>
          </a:p>
        </p:txBody>
      </p:sp>
      <p:sp>
        <p:nvSpPr>
          <p:cNvPr id="12" name="object 12"/>
          <p:cNvSpPr txBox="1"/>
          <p:nvPr/>
        </p:nvSpPr>
        <p:spPr>
          <a:xfrm>
            <a:off x="6573139" y="1958162"/>
            <a:ext cx="4511675" cy="1054100"/>
          </a:xfrm>
          <a:prstGeom prst="rect">
            <a:avLst/>
          </a:prstGeom>
        </p:spPr>
        <p:txBody>
          <a:bodyPr vert="horz" wrap="square" lIns="0" tIns="12065" rIns="0" bIns="0" rtlCol="0">
            <a:spAutoFit/>
          </a:bodyPr>
          <a:lstStyle/>
          <a:p>
            <a:pPr marL="240665" indent="-227965">
              <a:lnSpc>
                <a:spcPts val="1825"/>
              </a:lnSpc>
              <a:spcBef>
                <a:spcPts val="95"/>
              </a:spcBef>
              <a:buChar char="•"/>
              <a:tabLst>
                <a:tab pos="240665" algn="l"/>
              </a:tabLst>
            </a:pPr>
            <a:r>
              <a:rPr sz="1600" dirty="0">
                <a:solidFill>
                  <a:srgbClr val="004A86"/>
                </a:solidFill>
                <a:latin typeface="Arial"/>
                <a:cs typeface="Arial"/>
              </a:rPr>
              <a:t>Cholesterol</a:t>
            </a:r>
            <a:r>
              <a:rPr sz="1600" spc="-35" dirty="0">
                <a:solidFill>
                  <a:srgbClr val="004A86"/>
                </a:solidFill>
                <a:latin typeface="Arial"/>
                <a:cs typeface="Arial"/>
              </a:rPr>
              <a:t> </a:t>
            </a:r>
            <a:r>
              <a:rPr sz="1600" dirty="0">
                <a:solidFill>
                  <a:srgbClr val="004A86"/>
                </a:solidFill>
                <a:latin typeface="Arial"/>
                <a:cs typeface="Arial"/>
              </a:rPr>
              <a:t>accumulation</a:t>
            </a:r>
            <a:r>
              <a:rPr sz="1600" spc="-40" dirty="0">
                <a:solidFill>
                  <a:srgbClr val="004A86"/>
                </a:solidFill>
                <a:latin typeface="Arial"/>
                <a:cs typeface="Arial"/>
              </a:rPr>
              <a:t> </a:t>
            </a:r>
            <a:r>
              <a:rPr sz="1600" dirty="0">
                <a:solidFill>
                  <a:srgbClr val="004A86"/>
                </a:solidFill>
                <a:latin typeface="Arial"/>
                <a:cs typeface="Arial"/>
              </a:rPr>
              <a:t>+</a:t>
            </a:r>
            <a:r>
              <a:rPr sz="1600" spc="-15" dirty="0">
                <a:solidFill>
                  <a:srgbClr val="004A86"/>
                </a:solidFill>
                <a:latin typeface="Arial"/>
                <a:cs typeface="Arial"/>
              </a:rPr>
              <a:t> </a:t>
            </a:r>
            <a:r>
              <a:rPr sz="1600" dirty="0">
                <a:solidFill>
                  <a:srgbClr val="004A86"/>
                </a:solidFill>
                <a:latin typeface="Arial"/>
                <a:cs typeface="Arial"/>
              </a:rPr>
              <a:t>enlarged</a:t>
            </a:r>
            <a:r>
              <a:rPr sz="1600" spc="-30" dirty="0">
                <a:solidFill>
                  <a:srgbClr val="004A86"/>
                </a:solidFill>
                <a:latin typeface="Arial"/>
                <a:cs typeface="Arial"/>
              </a:rPr>
              <a:t> </a:t>
            </a:r>
            <a:r>
              <a:rPr sz="1600" spc="-10" dirty="0">
                <a:solidFill>
                  <a:srgbClr val="004A86"/>
                </a:solidFill>
                <a:latin typeface="Arial"/>
                <a:cs typeface="Arial"/>
              </a:rPr>
              <a:t>lysosomal</a:t>
            </a:r>
            <a:endParaRPr sz="1600">
              <a:latin typeface="Arial"/>
              <a:cs typeface="Arial"/>
            </a:endParaRPr>
          </a:p>
          <a:p>
            <a:pPr marL="241300">
              <a:lnSpc>
                <a:spcPts val="1825"/>
              </a:lnSpc>
            </a:pPr>
            <a:r>
              <a:rPr sz="1600" spc="-10" dirty="0">
                <a:solidFill>
                  <a:srgbClr val="004A86"/>
                </a:solidFill>
                <a:latin typeface="Arial"/>
                <a:cs typeface="Arial"/>
              </a:rPr>
              <a:t>compartments.</a:t>
            </a:r>
            <a:endParaRPr sz="1600">
              <a:latin typeface="Arial"/>
              <a:cs typeface="Arial"/>
            </a:endParaRPr>
          </a:p>
          <a:p>
            <a:pPr marL="241300" marR="128270" indent="-228600">
              <a:lnSpc>
                <a:spcPts val="1730"/>
              </a:lnSpc>
              <a:spcBef>
                <a:spcPts val="1019"/>
              </a:spcBef>
              <a:buChar char="•"/>
              <a:tabLst>
                <a:tab pos="241300" algn="l"/>
              </a:tabLst>
            </a:pPr>
            <a:r>
              <a:rPr sz="1600" spc="-10" dirty="0">
                <a:solidFill>
                  <a:srgbClr val="004A86"/>
                </a:solidFill>
                <a:latin typeface="Arial"/>
                <a:cs typeface="Arial"/>
              </a:rPr>
              <a:t>RNA-</a:t>
            </a:r>
            <a:r>
              <a:rPr sz="1600" dirty="0">
                <a:solidFill>
                  <a:srgbClr val="004A86"/>
                </a:solidFill>
                <a:latin typeface="Arial"/>
                <a:cs typeface="Arial"/>
              </a:rPr>
              <a:t>FISH</a:t>
            </a:r>
            <a:r>
              <a:rPr sz="1600" spc="-45" dirty="0">
                <a:solidFill>
                  <a:srgbClr val="004A86"/>
                </a:solidFill>
                <a:latin typeface="Arial"/>
                <a:cs typeface="Arial"/>
              </a:rPr>
              <a:t> </a:t>
            </a:r>
            <a:r>
              <a:rPr sz="1600" dirty="0">
                <a:solidFill>
                  <a:srgbClr val="004A86"/>
                </a:solidFill>
                <a:latin typeface="Arial"/>
                <a:cs typeface="Arial"/>
              </a:rPr>
              <a:t>shows</a:t>
            </a:r>
            <a:r>
              <a:rPr sz="1600" spc="-35" dirty="0">
                <a:solidFill>
                  <a:srgbClr val="004A86"/>
                </a:solidFill>
                <a:latin typeface="Arial"/>
                <a:cs typeface="Arial"/>
              </a:rPr>
              <a:t> </a:t>
            </a:r>
            <a:r>
              <a:rPr sz="1600" dirty="0">
                <a:solidFill>
                  <a:srgbClr val="004A86"/>
                </a:solidFill>
                <a:latin typeface="Arial"/>
                <a:cs typeface="Arial"/>
              </a:rPr>
              <a:t>blocked</a:t>
            </a:r>
            <a:r>
              <a:rPr sz="1600" spc="-55" dirty="0">
                <a:solidFill>
                  <a:srgbClr val="004A86"/>
                </a:solidFill>
                <a:latin typeface="Arial"/>
                <a:cs typeface="Arial"/>
              </a:rPr>
              <a:t> </a:t>
            </a:r>
            <a:r>
              <a:rPr sz="1600" dirty="0">
                <a:solidFill>
                  <a:srgbClr val="004A86"/>
                </a:solidFill>
                <a:latin typeface="Arial"/>
                <a:cs typeface="Arial"/>
              </a:rPr>
              <a:t>RNA</a:t>
            </a:r>
            <a:r>
              <a:rPr sz="1600" spc="-110" dirty="0">
                <a:solidFill>
                  <a:srgbClr val="004A86"/>
                </a:solidFill>
                <a:latin typeface="Arial"/>
                <a:cs typeface="Arial"/>
              </a:rPr>
              <a:t> </a:t>
            </a:r>
            <a:r>
              <a:rPr sz="1600" dirty="0">
                <a:solidFill>
                  <a:srgbClr val="004A86"/>
                </a:solidFill>
                <a:latin typeface="Arial"/>
                <a:cs typeface="Arial"/>
              </a:rPr>
              <a:t>trafficking</a:t>
            </a:r>
            <a:r>
              <a:rPr sz="1600" spc="-45" dirty="0">
                <a:solidFill>
                  <a:srgbClr val="004A86"/>
                </a:solidFill>
                <a:latin typeface="Arial"/>
                <a:cs typeface="Arial"/>
              </a:rPr>
              <a:t> </a:t>
            </a:r>
            <a:r>
              <a:rPr sz="1600" spc="-25" dirty="0">
                <a:solidFill>
                  <a:srgbClr val="004A86"/>
                </a:solidFill>
                <a:latin typeface="Arial"/>
                <a:cs typeface="Arial"/>
              </a:rPr>
              <a:t>and </a:t>
            </a:r>
            <a:r>
              <a:rPr sz="1600" dirty="0">
                <a:solidFill>
                  <a:srgbClr val="004A86"/>
                </a:solidFill>
                <a:latin typeface="Arial"/>
                <a:cs typeface="Arial"/>
              </a:rPr>
              <a:t>reduced</a:t>
            </a:r>
            <a:r>
              <a:rPr sz="1600" spc="-65" dirty="0">
                <a:solidFill>
                  <a:srgbClr val="004A86"/>
                </a:solidFill>
                <a:latin typeface="Arial"/>
                <a:cs typeface="Arial"/>
              </a:rPr>
              <a:t> </a:t>
            </a:r>
            <a:r>
              <a:rPr sz="1600" dirty="0">
                <a:solidFill>
                  <a:srgbClr val="004A86"/>
                </a:solidFill>
                <a:latin typeface="Arial"/>
                <a:cs typeface="Arial"/>
              </a:rPr>
              <a:t>productive</a:t>
            </a:r>
            <a:r>
              <a:rPr sz="1600" spc="-75" dirty="0">
                <a:solidFill>
                  <a:srgbClr val="004A86"/>
                </a:solidFill>
                <a:latin typeface="Arial"/>
                <a:cs typeface="Arial"/>
              </a:rPr>
              <a:t> </a:t>
            </a:r>
            <a:r>
              <a:rPr sz="1600" spc="-10" dirty="0">
                <a:solidFill>
                  <a:srgbClr val="004A86"/>
                </a:solidFill>
                <a:latin typeface="Arial"/>
                <a:cs typeface="Arial"/>
              </a:rPr>
              <a:t>infection.</a:t>
            </a:r>
            <a:endParaRPr sz="1600">
              <a:latin typeface="Arial"/>
              <a:cs typeface="Arial"/>
            </a:endParaRPr>
          </a:p>
        </p:txBody>
      </p:sp>
      <p:sp>
        <p:nvSpPr>
          <p:cNvPr id="13" name="object 13"/>
          <p:cNvSpPr txBox="1"/>
          <p:nvPr/>
        </p:nvSpPr>
        <p:spPr>
          <a:xfrm>
            <a:off x="6629527" y="3437382"/>
            <a:ext cx="284162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004A86"/>
                </a:solidFill>
                <a:latin typeface="Arial"/>
                <a:cs typeface="Arial"/>
              </a:rPr>
              <a:t>Human</a:t>
            </a:r>
            <a:r>
              <a:rPr sz="1600" b="1" spc="-60" dirty="0">
                <a:solidFill>
                  <a:srgbClr val="004A86"/>
                </a:solidFill>
                <a:latin typeface="Arial"/>
                <a:cs typeface="Arial"/>
              </a:rPr>
              <a:t> </a:t>
            </a:r>
            <a:r>
              <a:rPr sz="1600" b="1" dirty="0">
                <a:solidFill>
                  <a:srgbClr val="004A86"/>
                </a:solidFill>
                <a:latin typeface="Arial"/>
                <a:cs typeface="Arial"/>
              </a:rPr>
              <a:t>hepatocyte</a:t>
            </a:r>
            <a:r>
              <a:rPr sz="1600" b="1" spc="-20" dirty="0">
                <a:solidFill>
                  <a:srgbClr val="004A86"/>
                </a:solidFill>
                <a:latin typeface="Arial"/>
                <a:cs typeface="Arial"/>
              </a:rPr>
              <a:t> </a:t>
            </a:r>
            <a:r>
              <a:rPr sz="1600" b="1" spc="-10" dirty="0">
                <a:solidFill>
                  <a:srgbClr val="004A86"/>
                </a:solidFill>
                <a:latin typeface="Arial"/>
                <a:cs typeface="Arial"/>
              </a:rPr>
              <a:t>validation</a:t>
            </a:r>
            <a:endParaRPr sz="1600">
              <a:latin typeface="Arial"/>
              <a:cs typeface="Arial"/>
            </a:endParaRPr>
          </a:p>
        </p:txBody>
      </p:sp>
      <p:sp>
        <p:nvSpPr>
          <p:cNvPr id="14" name="object 14"/>
          <p:cNvSpPr txBox="1"/>
          <p:nvPr/>
        </p:nvSpPr>
        <p:spPr>
          <a:xfrm>
            <a:off x="6573139" y="3783329"/>
            <a:ext cx="4497705" cy="488315"/>
          </a:xfrm>
          <a:prstGeom prst="rect">
            <a:avLst/>
          </a:prstGeom>
        </p:spPr>
        <p:txBody>
          <a:bodyPr vert="horz" wrap="square" lIns="0" tIns="39370" rIns="0" bIns="0" rtlCol="0">
            <a:spAutoFit/>
          </a:bodyPr>
          <a:lstStyle/>
          <a:p>
            <a:pPr marL="241300" marR="5080" indent="-228600">
              <a:lnSpc>
                <a:spcPts val="1730"/>
              </a:lnSpc>
              <a:spcBef>
                <a:spcPts val="310"/>
              </a:spcBef>
              <a:buChar char="•"/>
              <a:tabLst>
                <a:tab pos="241300" algn="l"/>
              </a:tabLst>
            </a:pPr>
            <a:r>
              <a:rPr sz="1600" dirty="0">
                <a:solidFill>
                  <a:srgbClr val="004A86"/>
                </a:solidFill>
                <a:latin typeface="Arial"/>
                <a:cs typeface="Arial"/>
              </a:rPr>
              <a:t>Itraconazole</a:t>
            </a:r>
            <a:r>
              <a:rPr sz="1600" spc="-60" dirty="0">
                <a:solidFill>
                  <a:srgbClr val="004A86"/>
                </a:solidFill>
                <a:latin typeface="Arial"/>
                <a:cs typeface="Arial"/>
              </a:rPr>
              <a:t> </a:t>
            </a:r>
            <a:r>
              <a:rPr sz="1600" dirty="0">
                <a:solidFill>
                  <a:srgbClr val="004A86"/>
                </a:solidFill>
                <a:latin typeface="Arial"/>
                <a:cs typeface="Arial"/>
              </a:rPr>
              <a:t>exhibited</a:t>
            </a:r>
            <a:r>
              <a:rPr sz="1600" spc="-75" dirty="0">
                <a:solidFill>
                  <a:srgbClr val="004A86"/>
                </a:solidFill>
                <a:latin typeface="Arial"/>
                <a:cs typeface="Arial"/>
              </a:rPr>
              <a:t> </a:t>
            </a:r>
            <a:r>
              <a:rPr sz="1600" dirty="0">
                <a:solidFill>
                  <a:srgbClr val="004A86"/>
                </a:solidFill>
                <a:latin typeface="Arial"/>
                <a:cs typeface="Arial"/>
              </a:rPr>
              <a:t>potent</a:t>
            </a:r>
            <a:r>
              <a:rPr sz="1600" spc="-45" dirty="0">
                <a:solidFill>
                  <a:srgbClr val="004A86"/>
                </a:solidFill>
                <a:latin typeface="Arial"/>
                <a:cs typeface="Arial"/>
              </a:rPr>
              <a:t> </a:t>
            </a:r>
            <a:r>
              <a:rPr sz="1600" dirty="0">
                <a:solidFill>
                  <a:srgbClr val="004A86"/>
                </a:solidFill>
                <a:latin typeface="Arial"/>
                <a:cs typeface="Arial"/>
              </a:rPr>
              <a:t>antiviral</a:t>
            </a:r>
            <a:r>
              <a:rPr sz="1600" spc="-80" dirty="0">
                <a:solidFill>
                  <a:srgbClr val="004A86"/>
                </a:solidFill>
                <a:latin typeface="Arial"/>
                <a:cs typeface="Arial"/>
              </a:rPr>
              <a:t> </a:t>
            </a:r>
            <a:r>
              <a:rPr sz="1600" dirty="0">
                <a:solidFill>
                  <a:srgbClr val="004A86"/>
                </a:solidFill>
                <a:latin typeface="Arial"/>
                <a:cs typeface="Arial"/>
              </a:rPr>
              <a:t>activity</a:t>
            </a:r>
            <a:r>
              <a:rPr sz="1600" spc="-80" dirty="0">
                <a:solidFill>
                  <a:srgbClr val="004A86"/>
                </a:solidFill>
                <a:latin typeface="Arial"/>
                <a:cs typeface="Arial"/>
              </a:rPr>
              <a:t> </a:t>
            </a:r>
            <a:r>
              <a:rPr sz="1600" spc="-25" dirty="0">
                <a:solidFill>
                  <a:srgbClr val="004A86"/>
                </a:solidFill>
                <a:latin typeface="Arial"/>
                <a:cs typeface="Arial"/>
              </a:rPr>
              <a:t>in </a:t>
            </a:r>
            <a:r>
              <a:rPr sz="1600" dirty="0">
                <a:solidFill>
                  <a:srgbClr val="004A86"/>
                </a:solidFill>
                <a:latin typeface="Arial"/>
                <a:cs typeface="Arial"/>
              </a:rPr>
              <a:t>primary</a:t>
            </a:r>
            <a:r>
              <a:rPr sz="1600" spc="-65" dirty="0">
                <a:solidFill>
                  <a:srgbClr val="004A86"/>
                </a:solidFill>
                <a:latin typeface="Arial"/>
                <a:cs typeface="Arial"/>
              </a:rPr>
              <a:t> </a:t>
            </a:r>
            <a:r>
              <a:rPr sz="1600" dirty="0">
                <a:solidFill>
                  <a:srgbClr val="004A86"/>
                </a:solidFill>
                <a:latin typeface="Arial"/>
                <a:cs typeface="Arial"/>
              </a:rPr>
              <a:t>human</a:t>
            </a:r>
            <a:r>
              <a:rPr sz="1600" spc="-65" dirty="0">
                <a:solidFill>
                  <a:srgbClr val="004A86"/>
                </a:solidFill>
                <a:latin typeface="Arial"/>
                <a:cs typeface="Arial"/>
              </a:rPr>
              <a:t> </a:t>
            </a:r>
            <a:r>
              <a:rPr sz="1600" dirty="0">
                <a:solidFill>
                  <a:srgbClr val="004A86"/>
                </a:solidFill>
                <a:latin typeface="Arial"/>
                <a:cs typeface="Arial"/>
              </a:rPr>
              <a:t>hepatocytes</a:t>
            </a:r>
            <a:r>
              <a:rPr sz="1600" spc="-50" dirty="0">
                <a:solidFill>
                  <a:srgbClr val="004A86"/>
                </a:solidFill>
                <a:latin typeface="Arial"/>
                <a:cs typeface="Arial"/>
              </a:rPr>
              <a:t> </a:t>
            </a:r>
            <a:r>
              <a:rPr sz="1600" spc="-10" dirty="0">
                <a:solidFill>
                  <a:srgbClr val="004A86"/>
                </a:solidFill>
                <a:latin typeface="Arial"/>
                <a:cs typeface="Arial"/>
              </a:rPr>
              <a:t>(PHH).</a:t>
            </a:r>
            <a:endParaRPr sz="1600">
              <a:latin typeface="Arial"/>
              <a:cs typeface="Arial"/>
            </a:endParaRPr>
          </a:p>
        </p:txBody>
      </p:sp>
      <p:grpSp>
        <p:nvGrpSpPr>
          <p:cNvPr id="15" name="object 15"/>
          <p:cNvGrpSpPr/>
          <p:nvPr/>
        </p:nvGrpSpPr>
        <p:grpSpPr>
          <a:xfrm>
            <a:off x="313042" y="4751323"/>
            <a:ext cx="11570970" cy="1616075"/>
            <a:chOff x="313042" y="4751323"/>
            <a:chExt cx="11570970" cy="1616075"/>
          </a:xfrm>
        </p:grpSpPr>
        <p:sp>
          <p:nvSpPr>
            <p:cNvPr id="16" name="object 16"/>
            <p:cNvSpPr/>
            <p:nvPr/>
          </p:nvSpPr>
          <p:spPr>
            <a:xfrm>
              <a:off x="322567" y="4760848"/>
              <a:ext cx="11551920" cy="1597025"/>
            </a:xfrm>
            <a:custGeom>
              <a:avLst/>
              <a:gdLst/>
              <a:ahLst/>
              <a:cxnLst/>
              <a:rect l="l" t="t" r="r" b="b"/>
              <a:pathLst>
                <a:path w="11551920" h="1597025">
                  <a:moveTo>
                    <a:pt x="0" y="72770"/>
                  </a:moveTo>
                  <a:lnTo>
                    <a:pt x="5717" y="44469"/>
                  </a:lnTo>
                  <a:lnTo>
                    <a:pt x="21310" y="21336"/>
                  </a:lnTo>
                  <a:lnTo>
                    <a:pt x="44437" y="5726"/>
                  </a:lnTo>
                  <a:lnTo>
                    <a:pt x="72758" y="0"/>
                  </a:lnTo>
                  <a:lnTo>
                    <a:pt x="11479034" y="0"/>
                  </a:lnTo>
                  <a:lnTo>
                    <a:pt x="11507389" y="5726"/>
                  </a:lnTo>
                  <a:lnTo>
                    <a:pt x="11530517" y="21336"/>
                  </a:lnTo>
                  <a:lnTo>
                    <a:pt x="11546096" y="44469"/>
                  </a:lnTo>
                  <a:lnTo>
                    <a:pt x="11551805" y="72770"/>
                  </a:lnTo>
                  <a:lnTo>
                    <a:pt x="11551805" y="1523644"/>
                  </a:lnTo>
                  <a:lnTo>
                    <a:pt x="11546096" y="1551965"/>
                  </a:lnTo>
                  <a:lnTo>
                    <a:pt x="11530517" y="1575092"/>
                  </a:lnTo>
                  <a:lnTo>
                    <a:pt x="11507389" y="1590684"/>
                  </a:lnTo>
                  <a:lnTo>
                    <a:pt x="11479034" y="1596402"/>
                  </a:lnTo>
                  <a:lnTo>
                    <a:pt x="72758" y="1596402"/>
                  </a:lnTo>
                  <a:lnTo>
                    <a:pt x="44437" y="1590684"/>
                  </a:lnTo>
                  <a:lnTo>
                    <a:pt x="21310" y="1575092"/>
                  </a:lnTo>
                  <a:lnTo>
                    <a:pt x="5717" y="1551965"/>
                  </a:lnTo>
                  <a:lnTo>
                    <a:pt x="0" y="1523644"/>
                  </a:lnTo>
                  <a:lnTo>
                    <a:pt x="0" y="72770"/>
                  </a:lnTo>
                  <a:close/>
                </a:path>
              </a:pathLst>
            </a:custGeom>
            <a:ln w="19050">
              <a:solidFill>
                <a:srgbClr val="FFBD3C"/>
              </a:solidFill>
            </a:ln>
          </p:spPr>
          <p:txBody>
            <a:bodyPr wrap="square" lIns="0" tIns="0" rIns="0" bIns="0" rtlCol="0"/>
            <a:lstStyle/>
            <a:p>
              <a:endParaRPr/>
            </a:p>
          </p:txBody>
        </p:sp>
        <p:sp>
          <p:nvSpPr>
            <p:cNvPr id="17" name="object 17"/>
            <p:cNvSpPr/>
            <p:nvPr/>
          </p:nvSpPr>
          <p:spPr>
            <a:xfrm>
              <a:off x="466775" y="4905374"/>
              <a:ext cx="2685415" cy="317500"/>
            </a:xfrm>
            <a:custGeom>
              <a:avLst/>
              <a:gdLst/>
              <a:ahLst/>
              <a:cxnLst/>
              <a:rect l="l" t="t" r="r" b="b"/>
              <a:pathLst>
                <a:path w="2685415" h="317500">
                  <a:moveTo>
                    <a:pt x="2632024" y="0"/>
                  </a:moveTo>
                  <a:lnTo>
                    <a:pt x="52819" y="0"/>
                  </a:lnTo>
                  <a:lnTo>
                    <a:pt x="32259" y="4147"/>
                  </a:lnTo>
                  <a:lnTo>
                    <a:pt x="15470" y="15462"/>
                  </a:lnTo>
                  <a:lnTo>
                    <a:pt x="4150" y="32254"/>
                  </a:lnTo>
                  <a:lnTo>
                    <a:pt x="0" y="52831"/>
                  </a:lnTo>
                  <a:lnTo>
                    <a:pt x="0" y="264160"/>
                  </a:lnTo>
                  <a:lnTo>
                    <a:pt x="4150" y="284684"/>
                  </a:lnTo>
                  <a:lnTo>
                    <a:pt x="15470" y="301482"/>
                  </a:lnTo>
                  <a:lnTo>
                    <a:pt x="32259" y="312826"/>
                  </a:lnTo>
                  <a:lnTo>
                    <a:pt x="52819" y="316992"/>
                  </a:lnTo>
                  <a:lnTo>
                    <a:pt x="2632024" y="316992"/>
                  </a:lnTo>
                  <a:lnTo>
                    <a:pt x="2652602" y="312826"/>
                  </a:lnTo>
                  <a:lnTo>
                    <a:pt x="2669393" y="301482"/>
                  </a:lnTo>
                  <a:lnTo>
                    <a:pt x="2680708" y="284684"/>
                  </a:lnTo>
                  <a:lnTo>
                    <a:pt x="2684856" y="264160"/>
                  </a:lnTo>
                  <a:lnTo>
                    <a:pt x="2684856" y="52831"/>
                  </a:lnTo>
                  <a:lnTo>
                    <a:pt x="2680708" y="32254"/>
                  </a:lnTo>
                  <a:lnTo>
                    <a:pt x="2669393" y="15462"/>
                  </a:lnTo>
                  <a:lnTo>
                    <a:pt x="2652602" y="4147"/>
                  </a:lnTo>
                  <a:lnTo>
                    <a:pt x="2632024" y="0"/>
                  </a:lnTo>
                  <a:close/>
                </a:path>
              </a:pathLst>
            </a:custGeom>
            <a:solidFill>
              <a:srgbClr val="FFBD3C"/>
            </a:solidFill>
          </p:spPr>
          <p:txBody>
            <a:bodyPr wrap="square" lIns="0" tIns="0" rIns="0" bIns="0" rtlCol="0"/>
            <a:lstStyle/>
            <a:p>
              <a:endParaRPr/>
            </a:p>
          </p:txBody>
        </p:sp>
        <p:sp>
          <p:nvSpPr>
            <p:cNvPr id="18" name="object 18"/>
            <p:cNvSpPr/>
            <p:nvPr/>
          </p:nvSpPr>
          <p:spPr>
            <a:xfrm>
              <a:off x="466775" y="4905374"/>
              <a:ext cx="2685415" cy="317500"/>
            </a:xfrm>
            <a:custGeom>
              <a:avLst/>
              <a:gdLst/>
              <a:ahLst/>
              <a:cxnLst/>
              <a:rect l="l" t="t" r="r" b="b"/>
              <a:pathLst>
                <a:path w="2685415" h="317500">
                  <a:moveTo>
                    <a:pt x="0" y="52831"/>
                  </a:moveTo>
                  <a:lnTo>
                    <a:pt x="4150" y="32254"/>
                  </a:lnTo>
                  <a:lnTo>
                    <a:pt x="15470" y="15462"/>
                  </a:lnTo>
                  <a:lnTo>
                    <a:pt x="32259" y="4147"/>
                  </a:lnTo>
                  <a:lnTo>
                    <a:pt x="52819" y="0"/>
                  </a:lnTo>
                  <a:lnTo>
                    <a:pt x="2632024" y="0"/>
                  </a:lnTo>
                  <a:lnTo>
                    <a:pt x="2652602" y="4147"/>
                  </a:lnTo>
                  <a:lnTo>
                    <a:pt x="2669393" y="15462"/>
                  </a:lnTo>
                  <a:lnTo>
                    <a:pt x="2680708" y="32254"/>
                  </a:lnTo>
                  <a:lnTo>
                    <a:pt x="2684856" y="52831"/>
                  </a:lnTo>
                  <a:lnTo>
                    <a:pt x="2684856" y="264160"/>
                  </a:lnTo>
                  <a:lnTo>
                    <a:pt x="2680708" y="284684"/>
                  </a:lnTo>
                  <a:lnTo>
                    <a:pt x="2669393" y="301482"/>
                  </a:lnTo>
                  <a:lnTo>
                    <a:pt x="2652602" y="312826"/>
                  </a:lnTo>
                  <a:lnTo>
                    <a:pt x="2632024" y="316992"/>
                  </a:lnTo>
                  <a:lnTo>
                    <a:pt x="52819" y="316992"/>
                  </a:lnTo>
                  <a:lnTo>
                    <a:pt x="32259" y="312826"/>
                  </a:lnTo>
                  <a:lnTo>
                    <a:pt x="15470" y="301482"/>
                  </a:lnTo>
                  <a:lnTo>
                    <a:pt x="4150" y="284684"/>
                  </a:lnTo>
                  <a:lnTo>
                    <a:pt x="0" y="264160"/>
                  </a:lnTo>
                  <a:lnTo>
                    <a:pt x="0" y="52831"/>
                  </a:lnTo>
                  <a:close/>
                </a:path>
              </a:pathLst>
            </a:custGeom>
            <a:ln w="19049">
              <a:solidFill>
                <a:srgbClr val="FFBD3C"/>
              </a:solidFill>
            </a:ln>
          </p:spPr>
          <p:txBody>
            <a:bodyPr wrap="square" lIns="0" tIns="0" rIns="0" bIns="0" rtlCol="0"/>
            <a:lstStyle/>
            <a:p>
              <a:endParaRPr/>
            </a:p>
          </p:txBody>
        </p:sp>
      </p:grpSp>
      <p:sp>
        <p:nvSpPr>
          <p:cNvPr id="19" name="object 19"/>
          <p:cNvSpPr txBox="1"/>
          <p:nvPr/>
        </p:nvSpPr>
        <p:spPr>
          <a:xfrm>
            <a:off x="545693" y="4909184"/>
            <a:ext cx="10700385" cy="1148080"/>
          </a:xfrm>
          <a:prstGeom prst="rect">
            <a:avLst/>
          </a:prstGeom>
        </p:spPr>
        <p:txBody>
          <a:bodyPr vert="horz" wrap="square" lIns="0" tIns="12700" rIns="0" bIns="0" rtlCol="0">
            <a:spAutoFit/>
          </a:bodyPr>
          <a:lstStyle/>
          <a:p>
            <a:pPr marL="27305">
              <a:lnSpc>
                <a:spcPct val="100000"/>
              </a:lnSpc>
              <a:spcBef>
                <a:spcPts val="100"/>
              </a:spcBef>
            </a:pPr>
            <a:r>
              <a:rPr sz="1800" b="1" spc="-10" dirty="0">
                <a:solidFill>
                  <a:srgbClr val="FFFFFF"/>
                </a:solidFill>
                <a:latin typeface="Arial"/>
                <a:cs typeface="Arial"/>
              </a:rPr>
              <a:t>Conclusion</a:t>
            </a:r>
            <a:endParaRPr sz="1800">
              <a:latin typeface="Arial"/>
              <a:cs typeface="Arial"/>
            </a:endParaRPr>
          </a:p>
          <a:p>
            <a:pPr marL="12700" marR="5080">
              <a:lnSpc>
                <a:spcPts val="1730"/>
              </a:lnSpc>
              <a:spcBef>
                <a:spcPts val="1515"/>
              </a:spcBef>
            </a:pPr>
            <a:r>
              <a:rPr sz="1600" dirty="0">
                <a:solidFill>
                  <a:srgbClr val="004A86"/>
                </a:solidFill>
                <a:latin typeface="Arial"/>
                <a:cs typeface="Arial"/>
              </a:rPr>
              <a:t>These</a:t>
            </a:r>
            <a:r>
              <a:rPr sz="1600" spc="-45" dirty="0">
                <a:solidFill>
                  <a:srgbClr val="004A86"/>
                </a:solidFill>
                <a:latin typeface="Arial"/>
                <a:cs typeface="Arial"/>
              </a:rPr>
              <a:t> </a:t>
            </a:r>
            <a:r>
              <a:rPr sz="1600" dirty="0">
                <a:solidFill>
                  <a:srgbClr val="004A86"/>
                </a:solidFill>
                <a:latin typeface="Arial"/>
                <a:cs typeface="Arial"/>
              </a:rPr>
              <a:t>data</a:t>
            </a:r>
            <a:r>
              <a:rPr sz="1600" spc="-30" dirty="0">
                <a:solidFill>
                  <a:srgbClr val="004A86"/>
                </a:solidFill>
                <a:latin typeface="Arial"/>
                <a:cs typeface="Arial"/>
              </a:rPr>
              <a:t> </a:t>
            </a:r>
            <a:r>
              <a:rPr sz="1600" dirty="0">
                <a:solidFill>
                  <a:srgbClr val="004A86"/>
                </a:solidFill>
                <a:latin typeface="Arial"/>
                <a:cs typeface="Arial"/>
              </a:rPr>
              <a:t>suggest</a:t>
            </a:r>
            <a:r>
              <a:rPr sz="1600" spc="-50" dirty="0">
                <a:solidFill>
                  <a:srgbClr val="004A86"/>
                </a:solidFill>
                <a:latin typeface="Arial"/>
                <a:cs typeface="Arial"/>
              </a:rPr>
              <a:t> </a:t>
            </a:r>
            <a:r>
              <a:rPr sz="1600" dirty="0">
                <a:solidFill>
                  <a:srgbClr val="004A86"/>
                </a:solidFill>
                <a:latin typeface="Arial"/>
                <a:cs typeface="Arial"/>
              </a:rPr>
              <a:t>that</a:t>
            </a:r>
            <a:r>
              <a:rPr sz="1600" spc="-15" dirty="0">
                <a:solidFill>
                  <a:srgbClr val="004A86"/>
                </a:solidFill>
                <a:latin typeface="Arial"/>
                <a:cs typeface="Arial"/>
              </a:rPr>
              <a:t> </a:t>
            </a:r>
            <a:r>
              <a:rPr sz="1600" b="1" dirty="0">
                <a:solidFill>
                  <a:srgbClr val="004A86"/>
                </a:solidFill>
                <a:latin typeface="Arial"/>
                <a:cs typeface="Arial"/>
              </a:rPr>
              <a:t>NPC1</a:t>
            </a:r>
            <a:r>
              <a:rPr sz="1600" b="1" spc="-50" dirty="0">
                <a:solidFill>
                  <a:srgbClr val="004A86"/>
                </a:solidFill>
                <a:latin typeface="Arial"/>
                <a:cs typeface="Arial"/>
              </a:rPr>
              <a:t> </a:t>
            </a:r>
            <a:r>
              <a:rPr sz="1600" b="1" dirty="0">
                <a:solidFill>
                  <a:srgbClr val="004A86"/>
                </a:solidFill>
                <a:latin typeface="Arial"/>
                <a:cs typeface="Arial"/>
              </a:rPr>
              <a:t>plays</a:t>
            </a:r>
            <a:r>
              <a:rPr sz="1600" b="1" spc="10" dirty="0">
                <a:solidFill>
                  <a:srgbClr val="004A86"/>
                </a:solidFill>
                <a:latin typeface="Arial"/>
                <a:cs typeface="Arial"/>
              </a:rPr>
              <a:t> </a:t>
            </a:r>
            <a:r>
              <a:rPr sz="1600" b="1" dirty="0">
                <a:solidFill>
                  <a:srgbClr val="004A86"/>
                </a:solidFill>
                <a:latin typeface="Arial"/>
                <a:cs typeface="Arial"/>
              </a:rPr>
              <a:t>a</a:t>
            </a:r>
            <a:r>
              <a:rPr sz="1600" b="1" spc="-45" dirty="0">
                <a:solidFill>
                  <a:srgbClr val="004A86"/>
                </a:solidFill>
                <a:latin typeface="Arial"/>
                <a:cs typeface="Arial"/>
              </a:rPr>
              <a:t> </a:t>
            </a:r>
            <a:r>
              <a:rPr sz="1600" b="1" dirty="0">
                <a:solidFill>
                  <a:srgbClr val="004A86"/>
                </a:solidFill>
                <a:latin typeface="Arial"/>
                <a:cs typeface="Arial"/>
              </a:rPr>
              <a:t>crucial</a:t>
            </a:r>
            <a:r>
              <a:rPr sz="1600" b="1" spc="-20" dirty="0">
                <a:solidFill>
                  <a:srgbClr val="004A86"/>
                </a:solidFill>
                <a:latin typeface="Arial"/>
                <a:cs typeface="Arial"/>
              </a:rPr>
              <a:t> </a:t>
            </a:r>
            <a:r>
              <a:rPr sz="1600" b="1" dirty="0">
                <a:solidFill>
                  <a:srgbClr val="004A86"/>
                </a:solidFill>
                <a:latin typeface="Arial"/>
                <a:cs typeface="Arial"/>
              </a:rPr>
              <a:t>role</a:t>
            </a:r>
            <a:r>
              <a:rPr sz="1600" b="1" spc="-35" dirty="0">
                <a:solidFill>
                  <a:srgbClr val="004A86"/>
                </a:solidFill>
                <a:latin typeface="Arial"/>
                <a:cs typeface="Arial"/>
              </a:rPr>
              <a:t> </a:t>
            </a:r>
            <a:r>
              <a:rPr sz="1600" b="1" dirty="0">
                <a:solidFill>
                  <a:srgbClr val="004A86"/>
                </a:solidFill>
                <a:latin typeface="Arial"/>
                <a:cs typeface="Arial"/>
              </a:rPr>
              <a:t>during</a:t>
            </a:r>
            <a:r>
              <a:rPr sz="1600" b="1" spc="-25" dirty="0">
                <a:solidFill>
                  <a:srgbClr val="004A86"/>
                </a:solidFill>
                <a:latin typeface="Arial"/>
                <a:cs typeface="Arial"/>
              </a:rPr>
              <a:t> </a:t>
            </a:r>
            <a:r>
              <a:rPr sz="1600" b="1" dirty="0">
                <a:solidFill>
                  <a:srgbClr val="004A86"/>
                </a:solidFill>
                <a:latin typeface="Arial"/>
                <a:cs typeface="Arial"/>
              </a:rPr>
              <a:t>the</a:t>
            </a:r>
            <a:r>
              <a:rPr sz="1600" b="1" spc="-25" dirty="0">
                <a:solidFill>
                  <a:srgbClr val="004A86"/>
                </a:solidFill>
                <a:latin typeface="Arial"/>
                <a:cs typeface="Arial"/>
              </a:rPr>
              <a:t> </a:t>
            </a:r>
            <a:r>
              <a:rPr sz="1600" b="1" dirty="0">
                <a:solidFill>
                  <a:srgbClr val="004A86"/>
                </a:solidFill>
                <a:latin typeface="Arial"/>
                <a:cs typeface="Arial"/>
              </a:rPr>
              <a:t>viral</a:t>
            </a:r>
            <a:r>
              <a:rPr sz="1600" b="1" spc="5" dirty="0">
                <a:solidFill>
                  <a:srgbClr val="004A86"/>
                </a:solidFill>
                <a:latin typeface="Arial"/>
                <a:cs typeface="Arial"/>
              </a:rPr>
              <a:t> </a:t>
            </a:r>
            <a:r>
              <a:rPr sz="1600" b="1" dirty="0">
                <a:solidFill>
                  <a:srgbClr val="004A86"/>
                </a:solidFill>
                <a:latin typeface="Arial"/>
                <a:cs typeface="Arial"/>
              </a:rPr>
              <a:t>entry</a:t>
            </a:r>
            <a:r>
              <a:rPr sz="1600" b="1" spc="-20" dirty="0">
                <a:solidFill>
                  <a:srgbClr val="004A86"/>
                </a:solidFill>
                <a:latin typeface="Arial"/>
                <a:cs typeface="Arial"/>
              </a:rPr>
              <a:t> </a:t>
            </a:r>
            <a:r>
              <a:rPr sz="1600" b="1" dirty="0">
                <a:solidFill>
                  <a:srgbClr val="004A86"/>
                </a:solidFill>
                <a:latin typeface="Arial"/>
                <a:cs typeface="Arial"/>
              </a:rPr>
              <a:t>of</a:t>
            </a:r>
            <a:r>
              <a:rPr sz="1600" b="1" spc="-40" dirty="0">
                <a:solidFill>
                  <a:srgbClr val="004A86"/>
                </a:solidFill>
                <a:latin typeface="Arial"/>
                <a:cs typeface="Arial"/>
              </a:rPr>
              <a:t> </a:t>
            </a:r>
            <a:r>
              <a:rPr sz="1600" b="1" dirty="0">
                <a:solidFill>
                  <a:srgbClr val="004A86"/>
                </a:solidFill>
                <a:latin typeface="Arial"/>
                <a:cs typeface="Arial"/>
              </a:rPr>
              <a:t>HEV</a:t>
            </a:r>
            <a:r>
              <a:rPr sz="1600" dirty="0">
                <a:solidFill>
                  <a:srgbClr val="004A86"/>
                </a:solidFill>
                <a:latin typeface="Arial"/>
                <a:cs typeface="Arial"/>
              </a:rPr>
              <a:t>.</a:t>
            </a:r>
            <a:r>
              <a:rPr sz="1600" spc="-50" dirty="0">
                <a:solidFill>
                  <a:srgbClr val="004A86"/>
                </a:solidFill>
                <a:latin typeface="Arial"/>
                <a:cs typeface="Arial"/>
              </a:rPr>
              <a:t> </a:t>
            </a:r>
            <a:r>
              <a:rPr sz="1600" dirty="0">
                <a:solidFill>
                  <a:srgbClr val="004A86"/>
                </a:solidFill>
                <a:latin typeface="Arial"/>
                <a:cs typeface="Arial"/>
              </a:rPr>
              <a:t>Considering</a:t>
            </a:r>
            <a:r>
              <a:rPr sz="1600" spc="-50" dirty="0">
                <a:solidFill>
                  <a:srgbClr val="004A86"/>
                </a:solidFill>
                <a:latin typeface="Arial"/>
                <a:cs typeface="Arial"/>
              </a:rPr>
              <a:t> </a:t>
            </a:r>
            <a:r>
              <a:rPr sz="1600" dirty="0">
                <a:solidFill>
                  <a:srgbClr val="004A86"/>
                </a:solidFill>
                <a:latin typeface="Arial"/>
                <a:cs typeface="Arial"/>
              </a:rPr>
              <a:t>that</a:t>
            </a:r>
            <a:r>
              <a:rPr sz="1600" spc="-30" dirty="0">
                <a:solidFill>
                  <a:srgbClr val="004A86"/>
                </a:solidFill>
                <a:latin typeface="Arial"/>
                <a:cs typeface="Arial"/>
              </a:rPr>
              <a:t> </a:t>
            </a:r>
            <a:r>
              <a:rPr sz="1600" dirty="0">
                <a:solidFill>
                  <a:srgbClr val="004A86"/>
                </a:solidFill>
                <a:latin typeface="Arial"/>
                <a:cs typeface="Arial"/>
              </a:rPr>
              <a:t>Itraconazole</a:t>
            </a:r>
            <a:r>
              <a:rPr sz="1600" spc="-35" dirty="0">
                <a:solidFill>
                  <a:srgbClr val="004A86"/>
                </a:solidFill>
                <a:latin typeface="Arial"/>
                <a:cs typeface="Arial"/>
              </a:rPr>
              <a:t> </a:t>
            </a:r>
            <a:r>
              <a:rPr sz="1600" spc="-25" dirty="0">
                <a:solidFill>
                  <a:srgbClr val="004A86"/>
                </a:solidFill>
                <a:latin typeface="Arial"/>
                <a:cs typeface="Arial"/>
              </a:rPr>
              <a:t>is </a:t>
            </a:r>
            <a:r>
              <a:rPr sz="1600" dirty="0">
                <a:solidFill>
                  <a:srgbClr val="004A86"/>
                </a:solidFill>
                <a:latin typeface="Arial"/>
                <a:cs typeface="Arial"/>
              </a:rPr>
              <a:t>already</a:t>
            </a:r>
            <a:r>
              <a:rPr sz="1600" spc="-35" dirty="0">
                <a:solidFill>
                  <a:srgbClr val="004A86"/>
                </a:solidFill>
                <a:latin typeface="Arial"/>
                <a:cs typeface="Arial"/>
              </a:rPr>
              <a:t> </a:t>
            </a:r>
            <a:r>
              <a:rPr sz="1600" dirty="0">
                <a:solidFill>
                  <a:srgbClr val="004A86"/>
                </a:solidFill>
                <a:latin typeface="Arial"/>
                <a:cs typeface="Arial"/>
              </a:rPr>
              <a:t>clinically</a:t>
            </a:r>
            <a:r>
              <a:rPr sz="1600" spc="-65" dirty="0">
                <a:solidFill>
                  <a:srgbClr val="004A86"/>
                </a:solidFill>
                <a:latin typeface="Arial"/>
                <a:cs typeface="Arial"/>
              </a:rPr>
              <a:t> </a:t>
            </a:r>
            <a:r>
              <a:rPr sz="1600" dirty="0">
                <a:solidFill>
                  <a:srgbClr val="004A86"/>
                </a:solidFill>
                <a:latin typeface="Arial"/>
                <a:cs typeface="Arial"/>
              </a:rPr>
              <a:t>used</a:t>
            </a:r>
            <a:r>
              <a:rPr sz="1600" spc="-40" dirty="0">
                <a:solidFill>
                  <a:srgbClr val="004A86"/>
                </a:solidFill>
                <a:latin typeface="Arial"/>
                <a:cs typeface="Arial"/>
              </a:rPr>
              <a:t> </a:t>
            </a:r>
            <a:r>
              <a:rPr sz="1600" dirty="0">
                <a:solidFill>
                  <a:srgbClr val="004A86"/>
                </a:solidFill>
                <a:latin typeface="Arial"/>
                <a:cs typeface="Arial"/>
              </a:rPr>
              <a:t>in</a:t>
            </a:r>
            <a:r>
              <a:rPr sz="1600" spc="-40" dirty="0">
                <a:solidFill>
                  <a:srgbClr val="004A86"/>
                </a:solidFill>
                <a:latin typeface="Arial"/>
                <a:cs typeface="Arial"/>
              </a:rPr>
              <a:t> </a:t>
            </a:r>
            <a:r>
              <a:rPr sz="1600" spc="-10" dirty="0">
                <a:solidFill>
                  <a:srgbClr val="004A86"/>
                </a:solidFill>
                <a:latin typeface="Arial"/>
                <a:cs typeface="Arial"/>
              </a:rPr>
              <a:t>immunocompromised</a:t>
            </a:r>
            <a:r>
              <a:rPr sz="1600" spc="-35" dirty="0">
                <a:solidFill>
                  <a:srgbClr val="004A86"/>
                </a:solidFill>
                <a:latin typeface="Arial"/>
                <a:cs typeface="Arial"/>
              </a:rPr>
              <a:t> </a:t>
            </a:r>
            <a:r>
              <a:rPr sz="1600" dirty="0">
                <a:solidFill>
                  <a:srgbClr val="004A86"/>
                </a:solidFill>
                <a:latin typeface="Arial"/>
                <a:cs typeface="Arial"/>
              </a:rPr>
              <a:t>patients,</a:t>
            </a:r>
            <a:r>
              <a:rPr sz="1600" spc="-30" dirty="0">
                <a:solidFill>
                  <a:srgbClr val="004A86"/>
                </a:solidFill>
                <a:latin typeface="Arial"/>
                <a:cs typeface="Arial"/>
              </a:rPr>
              <a:t> </a:t>
            </a:r>
            <a:r>
              <a:rPr sz="1600" dirty="0">
                <a:solidFill>
                  <a:srgbClr val="004A86"/>
                </a:solidFill>
                <a:latin typeface="Arial"/>
                <a:cs typeface="Arial"/>
              </a:rPr>
              <a:t>pharmacological</a:t>
            </a:r>
            <a:r>
              <a:rPr sz="1600" spc="-55" dirty="0">
                <a:solidFill>
                  <a:srgbClr val="004A86"/>
                </a:solidFill>
                <a:latin typeface="Arial"/>
                <a:cs typeface="Arial"/>
              </a:rPr>
              <a:t> </a:t>
            </a:r>
            <a:r>
              <a:rPr sz="1600" dirty="0">
                <a:solidFill>
                  <a:srgbClr val="004A86"/>
                </a:solidFill>
                <a:latin typeface="Arial"/>
                <a:cs typeface="Arial"/>
              </a:rPr>
              <a:t>targeting</a:t>
            </a:r>
            <a:r>
              <a:rPr sz="1600" spc="-15" dirty="0">
                <a:solidFill>
                  <a:srgbClr val="004A86"/>
                </a:solidFill>
                <a:latin typeface="Arial"/>
                <a:cs typeface="Arial"/>
              </a:rPr>
              <a:t> </a:t>
            </a:r>
            <a:r>
              <a:rPr sz="1600" dirty="0">
                <a:solidFill>
                  <a:srgbClr val="004A86"/>
                </a:solidFill>
                <a:latin typeface="Arial"/>
                <a:cs typeface="Arial"/>
              </a:rPr>
              <a:t>of</a:t>
            </a:r>
            <a:r>
              <a:rPr sz="1600" spc="-40" dirty="0">
                <a:solidFill>
                  <a:srgbClr val="004A86"/>
                </a:solidFill>
                <a:latin typeface="Arial"/>
                <a:cs typeface="Arial"/>
              </a:rPr>
              <a:t> </a:t>
            </a:r>
            <a:r>
              <a:rPr sz="1600" dirty="0">
                <a:solidFill>
                  <a:srgbClr val="004A86"/>
                </a:solidFill>
                <a:latin typeface="Arial"/>
                <a:cs typeface="Arial"/>
              </a:rPr>
              <a:t>NPC1</a:t>
            </a:r>
            <a:r>
              <a:rPr sz="1600" spc="-35" dirty="0">
                <a:solidFill>
                  <a:srgbClr val="004A86"/>
                </a:solidFill>
                <a:latin typeface="Arial"/>
                <a:cs typeface="Arial"/>
              </a:rPr>
              <a:t> </a:t>
            </a:r>
            <a:r>
              <a:rPr sz="1600" dirty="0">
                <a:solidFill>
                  <a:srgbClr val="004A86"/>
                </a:solidFill>
                <a:latin typeface="Arial"/>
                <a:cs typeface="Arial"/>
              </a:rPr>
              <a:t>may</a:t>
            </a:r>
            <a:r>
              <a:rPr sz="1600" spc="-20" dirty="0">
                <a:solidFill>
                  <a:srgbClr val="004A86"/>
                </a:solidFill>
                <a:latin typeface="Arial"/>
                <a:cs typeface="Arial"/>
              </a:rPr>
              <a:t> </a:t>
            </a:r>
            <a:r>
              <a:rPr sz="1600" dirty="0">
                <a:solidFill>
                  <a:srgbClr val="004A86"/>
                </a:solidFill>
                <a:latin typeface="Arial"/>
                <a:cs typeface="Arial"/>
              </a:rPr>
              <a:t>represent</a:t>
            </a:r>
            <a:r>
              <a:rPr sz="1600" spc="-20" dirty="0">
                <a:solidFill>
                  <a:srgbClr val="004A86"/>
                </a:solidFill>
                <a:latin typeface="Arial"/>
                <a:cs typeface="Arial"/>
              </a:rPr>
              <a:t> </a:t>
            </a:r>
            <a:r>
              <a:rPr sz="1600" dirty="0">
                <a:solidFill>
                  <a:srgbClr val="004A86"/>
                </a:solidFill>
                <a:latin typeface="Arial"/>
                <a:cs typeface="Arial"/>
              </a:rPr>
              <a:t>a</a:t>
            </a:r>
            <a:r>
              <a:rPr sz="1600" spc="-35" dirty="0">
                <a:solidFill>
                  <a:srgbClr val="004A86"/>
                </a:solidFill>
                <a:latin typeface="Arial"/>
                <a:cs typeface="Arial"/>
              </a:rPr>
              <a:t> </a:t>
            </a:r>
            <a:r>
              <a:rPr sz="1600" spc="-10" dirty="0">
                <a:solidFill>
                  <a:srgbClr val="004A86"/>
                </a:solidFill>
                <a:latin typeface="Arial"/>
                <a:cs typeface="Arial"/>
              </a:rPr>
              <a:t>promising </a:t>
            </a:r>
            <a:r>
              <a:rPr sz="1600" dirty="0">
                <a:solidFill>
                  <a:srgbClr val="004A86"/>
                </a:solidFill>
                <a:latin typeface="Arial"/>
                <a:cs typeface="Arial"/>
              </a:rPr>
              <a:t>antiviral</a:t>
            </a:r>
            <a:r>
              <a:rPr sz="1600" spc="-55" dirty="0">
                <a:solidFill>
                  <a:srgbClr val="004A86"/>
                </a:solidFill>
                <a:latin typeface="Arial"/>
                <a:cs typeface="Arial"/>
              </a:rPr>
              <a:t> </a:t>
            </a:r>
            <a:r>
              <a:rPr sz="1600" dirty="0">
                <a:solidFill>
                  <a:srgbClr val="004A86"/>
                </a:solidFill>
                <a:latin typeface="Arial"/>
                <a:cs typeface="Arial"/>
              </a:rPr>
              <a:t>strategy</a:t>
            </a:r>
            <a:r>
              <a:rPr sz="1600" spc="-30" dirty="0">
                <a:solidFill>
                  <a:srgbClr val="004A86"/>
                </a:solidFill>
                <a:latin typeface="Arial"/>
                <a:cs typeface="Arial"/>
              </a:rPr>
              <a:t> </a:t>
            </a:r>
            <a:r>
              <a:rPr sz="1600" dirty="0">
                <a:solidFill>
                  <a:srgbClr val="004A86"/>
                </a:solidFill>
                <a:latin typeface="Arial"/>
                <a:cs typeface="Arial"/>
              </a:rPr>
              <a:t>against</a:t>
            </a:r>
            <a:r>
              <a:rPr sz="1600" spc="-45" dirty="0">
                <a:solidFill>
                  <a:srgbClr val="004A86"/>
                </a:solidFill>
                <a:latin typeface="Arial"/>
                <a:cs typeface="Arial"/>
              </a:rPr>
              <a:t> </a:t>
            </a:r>
            <a:r>
              <a:rPr sz="1600" dirty="0">
                <a:solidFill>
                  <a:srgbClr val="004A86"/>
                </a:solidFill>
                <a:latin typeface="Arial"/>
                <a:cs typeface="Arial"/>
              </a:rPr>
              <a:t>HEV</a:t>
            </a:r>
            <a:r>
              <a:rPr sz="1600" spc="-50" dirty="0">
                <a:solidFill>
                  <a:srgbClr val="004A86"/>
                </a:solidFill>
                <a:latin typeface="Arial"/>
                <a:cs typeface="Arial"/>
              </a:rPr>
              <a:t> </a:t>
            </a:r>
            <a:r>
              <a:rPr sz="1600" spc="-10" dirty="0">
                <a:solidFill>
                  <a:srgbClr val="004A86"/>
                </a:solidFill>
                <a:latin typeface="Arial"/>
                <a:cs typeface="Arial"/>
              </a:rPr>
              <a:t>infections.</a:t>
            </a:r>
            <a:endParaRPr sz="1600">
              <a:latin typeface="Arial"/>
              <a:cs typeface="Arial"/>
            </a:endParaRPr>
          </a:p>
        </p:txBody>
      </p:sp>
      <p:sp>
        <p:nvSpPr>
          <p:cNvPr id="21" name="object 21"/>
          <p:cNvSpPr/>
          <p:nvPr/>
        </p:nvSpPr>
        <p:spPr>
          <a:xfrm>
            <a:off x="5949188" y="828166"/>
            <a:ext cx="0" cy="3763010"/>
          </a:xfrm>
          <a:custGeom>
            <a:avLst/>
            <a:gdLst/>
            <a:ahLst/>
            <a:cxnLst/>
            <a:rect l="l" t="t" r="r" b="b"/>
            <a:pathLst>
              <a:path h="3763010">
                <a:moveTo>
                  <a:pt x="0" y="0"/>
                </a:moveTo>
                <a:lnTo>
                  <a:pt x="0" y="3763010"/>
                </a:lnTo>
              </a:path>
            </a:pathLst>
          </a:custGeom>
          <a:ln w="19050">
            <a:solidFill>
              <a:srgbClr val="FFBD3C"/>
            </a:solidFill>
          </a:ln>
        </p:spPr>
        <p:txBody>
          <a:bodyPr wrap="square" lIns="0" tIns="0" rIns="0" bIns="0" rtlCol="0"/>
          <a:lstStyle/>
          <a:p>
            <a:endParaRPr/>
          </a:p>
        </p:txBody>
      </p:sp>
      <p:sp>
        <p:nvSpPr>
          <p:cNvPr id="24" name="object 11">
            <a:extLst>
              <a:ext uri="{FF2B5EF4-FFF2-40B4-BE49-F238E27FC236}">
                <a16:creationId xmlns:a16="http://schemas.microsoft.com/office/drawing/2014/main" id="{36D2B02B-AEE4-02D3-0146-CA97C0C48E0D}"/>
              </a:ext>
            </a:extLst>
          </p:cNvPr>
          <p:cNvSpPr txBox="1">
            <a:spLocks/>
          </p:cNvSpPr>
          <p:nvPr/>
        </p:nvSpPr>
        <p:spPr>
          <a:xfrm>
            <a:off x="1064869" y="140121"/>
            <a:ext cx="10062261" cy="282129"/>
          </a:xfrm>
          <a:prstGeom prst="rect">
            <a:avLst/>
          </a:prstGeom>
        </p:spPr>
        <p:txBody>
          <a:bodyPr vert="horz" wrap="square" lIns="0" tIns="12700" rIns="0" bIns="0" rtlCol="0">
            <a:spAutoFit/>
          </a:bodyPr>
          <a:lstStyle>
            <a:lvl1pPr>
              <a:defRPr sz="1800" b="1" i="0">
                <a:solidFill>
                  <a:schemeClr val="bg1"/>
                </a:solidFill>
                <a:latin typeface="Arial"/>
                <a:ea typeface="+mj-ea"/>
                <a:cs typeface="Arial"/>
              </a:defRPr>
            </a:lvl1pPr>
          </a:lstStyle>
          <a:p>
            <a:pPr marL="12700">
              <a:lnSpc>
                <a:spcPts val="2055"/>
              </a:lnSpc>
              <a:spcBef>
                <a:spcPts val="100"/>
              </a:spcBef>
            </a:pPr>
            <a:r>
              <a:rPr lang="en-US" spc="-10" dirty="0"/>
              <a:t>FRI-245-</a:t>
            </a:r>
            <a:r>
              <a:rPr lang="en-US" spc="-25" dirty="0"/>
              <a:t>YI </a:t>
            </a:r>
            <a:r>
              <a:rPr lang="en-US" b="0" dirty="0"/>
              <a:t>Hepatitis</a:t>
            </a:r>
            <a:r>
              <a:rPr lang="en-US" b="0" spc="-20" dirty="0"/>
              <a:t> </a:t>
            </a:r>
            <a:r>
              <a:rPr lang="en-US" b="0" dirty="0"/>
              <a:t>E</a:t>
            </a:r>
            <a:r>
              <a:rPr lang="en-US" b="0" spc="-30" dirty="0"/>
              <a:t> </a:t>
            </a:r>
            <a:r>
              <a:rPr lang="en-US" b="0" dirty="0"/>
              <a:t>virus</a:t>
            </a:r>
            <a:r>
              <a:rPr lang="en-US" b="0" spc="-30" dirty="0"/>
              <a:t> </a:t>
            </a:r>
            <a:r>
              <a:rPr lang="en-US" b="0" dirty="0"/>
              <a:t>entry</a:t>
            </a:r>
            <a:r>
              <a:rPr lang="en-US" b="0" spc="-30" dirty="0"/>
              <a:t> </a:t>
            </a:r>
            <a:r>
              <a:rPr lang="en-US" b="0" dirty="0"/>
              <a:t>requires</a:t>
            </a:r>
            <a:r>
              <a:rPr lang="en-US" b="0" spc="-20" dirty="0"/>
              <a:t> </a:t>
            </a:r>
            <a:r>
              <a:rPr lang="en-US" b="0" dirty="0"/>
              <a:t>the</a:t>
            </a:r>
            <a:r>
              <a:rPr lang="en-US" b="0" spc="-40" dirty="0"/>
              <a:t> </a:t>
            </a:r>
            <a:r>
              <a:rPr lang="en-US" b="0" dirty="0"/>
              <a:t>cholesterol</a:t>
            </a:r>
            <a:r>
              <a:rPr lang="en-US" b="0" spc="-10" dirty="0"/>
              <a:t> </a:t>
            </a:r>
            <a:r>
              <a:rPr lang="en-US" b="0" dirty="0"/>
              <a:t>transporter</a:t>
            </a:r>
            <a:r>
              <a:rPr lang="en-US" b="0" spc="-20" dirty="0"/>
              <a:t> </a:t>
            </a:r>
            <a:r>
              <a:rPr lang="en-US" b="0" dirty="0"/>
              <a:t>Niemann–Pick</a:t>
            </a:r>
            <a:r>
              <a:rPr lang="en-US" b="0" spc="-10" dirty="0"/>
              <a:t> </a:t>
            </a:r>
            <a:r>
              <a:rPr lang="en-US" b="0" spc="-25" dirty="0"/>
              <a:t>C1</a:t>
            </a:r>
          </a:p>
        </p:txBody>
      </p:sp>
      <p:pic>
        <p:nvPicPr>
          <p:cNvPr id="20" name="Graphic 19" descr="Home with solid fill">
            <a:hlinkClick r:id="rId3" action="ppaction://hlinksldjump"/>
            <a:extLst>
              <a:ext uri="{FF2B5EF4-FFF2-40B4-BE49-F238E27FC236}">
                <a16:creationId xmlns:a16="http://schemas.microsoft.com/office/drawing/2014/main" id="{236CB483-7974-A548-8A2C-C36777BA38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BBBCE-D3B5-6930-19B0-181D00FBD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712D6-3792-FB50-1E2A-C1674B86D978}"/>
              </a:ext>
            </a:extLst>
          </p:cNvPr>
          <p:cNvSpPr>
            <a:spLocks noGrp="1"/>
          </p:cNvSpPr>
          <p:nvPr>
            <p:ph type="ctrTitle"/>
          </p:nvPr>
        </p:nvSpPr>
        <p:spPr>
          <a:xfrm>
            <a:off x="4014651" y="2498272"/>
            <a:ext cx="7968173" cy="1517877"/>
          </a:xfrm>
        </p:spPr>
        <p:txBody>
          <a:bodyPr>
            <a:normAutofit/>
          </a:bodyPr>
          <a:lstStyle/>
          <a:p>
            <a:pPr algn="r"/>
            <a:r>
              <a:rPr lang="fr-CH" b="1" dirty="0">
                <a:solidFill>
                  <a:srgbClr val="FFBE3D"/>
                </a:solidFill>
                <a:latin typeface="Arial" panose="020B0604020202020204" pitchFamily="34" charset="0"/>
                <a:cs typeface="Arial" panose="020B0604020202020204" pitchFamily="34" charset="0"/>
              </a:rPr>
              <a:t>Viral </a:t>
            </a:r>
            <a:r>
              <a:rPr lang="fr-CH" b="1" dirty="0" err="1">
                <a:solidFill>
                  <a:srgbClr val="FFBE3D"/>
                </a:solidFill>
                <a:latin typeface="Arial" panose="020B0604020202020204" pitchFamily="34" charset="0"/>
                <a:cs typeface="Arial" panose="020B0604020202020204" pitchFamily="34" charset="0"/>
              </a:rPr>
              <a:t>Hepatitis</a:t>
            </a:r>
            <a:r>
              <a:rPr lang="fr-CH" b="1" dirty="0">
                <a:solidFill>
                  <a:srgbClr val="FFBE3D"/>
                </a:solidFill>
                <a:latin typeface="Arial" panose="020B0604020202020204" pitchFamily="34" charset="0"/>
                <a:cs typeface="Arial" panose="020B0604020202020204" pitchFamily="34" charset="0"/>
              </a:rPr>
              <a:t> C</a:t>
            </a:r>
            <a:endParaRPr lang="en-US" b="1" dirty="0">
              <a:solidFill>
                <a:srgbClr val="FFBE3D"/>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5DFF24EF-6C23-5ED0-E031-339DCD3FEB8E}"/>
              </a:ext>
            </a:extLst>
          </p:cNvPr>
          <p:cNvSpPr>
            <a:spLocks noGrp="1"/>
          </p:cNvSpPr>
          <p:nvPr>
            <p:ph type="subTitle" idx="1"/>
          </p:nvPr>
        </p:nvSpPr>
        <p:spPr>
          <a:xfrm>
            <a:off x="6575460" y="4016149"/>
            <a:ext cx="5407363" cy="783771"/>
          </a:xfrm>
        </p:spPr>
        <p:txBody>
          <a:bodyPr>
            <a:noAutofit/>
          </a:bodyPr>
          <a:lstStyle/>
          <a:p>
            <a:pPr algn="r"/>
            <a:r>
              <a:rPr lang="en-US" sz="3200" dirty="0">
                <a:solidFill>
                  <a:srgbClr val="FFBE3D"/>
                </a:solidFill>
                <a:latin typeface="Arial" panose="020B0604020202020204" pitchFamily="34" charset="0"/>
                <a:cs typeface="Arial" panose="020B0604020202020204" pitchFamily="34" charset="0"/>
              </a:rPr>
              <a:t>Clinical aspects including follow up after SVR</a:t>
            </a:r>
          </a:p>
        </p:txBody>
      </p:sp>
    </p:spTree>
    <p:extLst>
      <p:ext uri="{BB962C8B-B14F-4D97-AF65-F5344CB8AC3E}">
        <p14:creationId xmlns:p14="http://schemas.microsoft.com/office/powerpoint/2010/main" val="222048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211ED-744F-EA31-0B28-73F495F8AAE2}"/>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8752D73-F238-D486-F323-E26D0EFF8D03}"/>
              </a:ext>
            </a:extLst>
          </p:cNvPr>
          <p:cNvSpPr/>
          <p:nvPr/>
        </p:nvSpPr>
        <p:spPr>
          <a:xfrm>
            <a:off x="349624" y="832387"/>
            <a:ext cx="6200509" cy="5508610"/>
          </a:xfrm>
          <a:prstGeom prst="roundRect">
            <a:avLst>
              <a:gd name="adj" fmla="val 2984"/>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22C99543-03FF-AD29-9FBB-9AA90FC79C4F}"/>
              </a:ext>
            </a:extLst>
          </p:cNvPr>
          <p:cNvSpPr>
            <a:spLocks noGrp="1"/>
          </p:cNvSpPr>
          <p:nvPr>
            <p:ph idx="1"/>
          </p:nvPr>
        </p:nvSpPr>
        <p:spPr>
          <a:xfrm>
            <a:off x="515507" y="1375062"/>
            <a:ext cx="5727249" cy="3231708"/>
          </a:xfrm>
        </p:spPr>
        <p:txBody>
          <a:bodyPr>
            <a:noAutofit/>
          </a:bodyPr>
          <a:lstStyle/>
          <a:p>
            <a:pPr marL="0" indent="0">
              <a:buClr>
                <a:srgbClr val="004B87"/>
              </a:buClr>
              <a:buNone/>
              <a:defRPr/>
            </a:pPr>
            <a:r>
              <a:rPr lang="en-US" sz="1600" dirty="0">
                <a:latin typeface="Arial" panose="020B0604020202020204" pitchFamily="34" charset="0"/>
                <a:cs typeface="Arial" panose="020B0604020202020204" pitchFamily="34" charset="0"/>
              </a:rPr>
              <a:t>Despite wide usage, the long-term clinical outcome following DAAs for hepatitis C virus infection has not been yet documented.</a:t>
            </a:r>
          </a:p>
          <a:p>
            <a:pPr marL="0" indent="0">
              <a:buClr>
                <a:srgbClr val="004B87"/>
              </a:buClr>
              <a:buNone/>
              <a:defRPr/>
            </a:pPr>
            <a:r>
              <a:rPr lang="en-US" sz="1600" dirty="0">
                <a:latin typeface="Arial" panose="020B0604020202020204" pitchFamily="34" charset="0"/>
                <a:cs typeface="Arial" panose="020B0604020202020204" pitchFamily="34" charset="0"/>
              </a:rPr>
              <a:t>Since 2015, 14,495 patients have received treatment as part of the outreach program "Educate, Test and Treat" among 73 villages in Egypt.</a:t>
            </a:r>
          </a:p>
          <a:p>
            <a:pPr marL="0" indent="0">
              <a:buClr>
                <a:srgbClr val="004B87"/>
              </a:buClr>
              <a:buNone/>
              <a:defRPr/>
            </a:pPr>
            <a:endParaRPr lang="en-US" sz="1600" dirty="0">
              <a:latin typeface="Arial" panose="020B0604020202020204" pitchFamily="34" charset="0"/>
              <a:cs typeface="Arial" panose="020B0604020202020204" pitchFamily="34" charset="0"/>
            </a:endParaRPr>
          </a:p>
          <a:p>
            <a:pPr marL="0" indent="0">
              <a:buClr>
                <a:srgbClr val="004B87"/>
              </a:buClr>
              <a:buNone/>
              <a:defRPr/>
            </a:pPr>
            <a:r>
              <a:rPr lang="en-US" sz="1600" b="1" dirty="0">
                <a:solidFill>
                  <a:srgbClr val="FFBE3D"/>
                </a:solidFill>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To report the incidence of decompensated cirrhosis, hepatocellular cancer, and all-cause mortality in addition to fibrosis changes among patients received direct-acting antiviral therapy over a 10-year period. </a:t>
            </a:r>
          </a:p>
          <a:p>
            <a:pPr marL="0" indent="0">
              <a:buClr>
                <a:srgbClr val="004B87"/>
              </a:buClr>
              <a:buNone/>
              <a:defRPr/>
            </a:pPr>
            <a:endParaRPr lang="en-US" sz="160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2723CB82-5DFC-98CF-E0D8-52E039B136EA}"/>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and Aims</a:t>
            </a:r>
            <a:endParaRPr lang="en-US" b="1" i="0" dirty="0">
              <a:solidFill>
                <a:schemeClr val="bg1"/>
              </a:solidFill>
              <a:effectLst/>
            </a:endParaRPr>
          </a:p>
        </p:txBody>
      </p:sp>
      <p:sp>
        <p:nvSpPr>
          <p:cNvPr id="15" name="Content Placeholder 2">
            <a:extLst>
              <a:ext uri="{FF2B5EF4-FFF2-40B4-BE49-F238E27FC236}">
                <a16:creationId xmlns:a16="http://schemas.microsoft.com/office/drawing/2014/main" id="{D157BC8D-D2A3-39C9-A5B4-C81BC9058936}"/>
              </a:ext>
            </a:extLst>
          </p:cNvPr>
          <p:cNvSpPr txBox="1">
            <a:spLocks/>
          </p:cNvSpPr>
          <p:nvPr/>
        </p:nvSpPr>
        <p:spPr>
          <a:xfrm>
            <a:off x="94695" y="2145394"/>
            <a:ext cx="5019675" cy="22313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B87"/>
              </a:buClr>
              <a:defRPr/>
            </a:pPr>
            <a:endParaRPr lang="en-US" sz="1400" dirty="0">
              <a:highlight>
                <a:srgbClr val="FFFF00"/>
              </a:highlight>
              <a:latin typeface="Arial" panose="020B0604020202020204" pitchFamily="34" charset="0"/>
              <a:cs typeface="Arial" panose="020B0604020202020204" pitchFamily="34" charset="0"/>
            </a:endParaRPr>
          </a:p>
        </p:txBody>
      </p:sp>
      <p:sp>
        <p:nvSpPr>
          <p:cNvPr id="88" name="Title 1">
            <a:extLst>
              <a:ext uri="{FF2B5EF4-FFF2-40B4-BE49-F238E27FC236}">
                <a16:creationId xmlns:a16="http://schemas.microsoft.com/office/drawing/2014/main" id="{F56F2629-AD1D-51AD-8219-E4C2203565E0}"/>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dirty="0">
                <a:latin typeface="Arial" panose="020B0604020202020204" pitchFamily="34" charset="0"/>
                <a:ea typeface="Times New Roman" panose="02020603050405020304" pitchFamily="18" charset="0"/>
              </a:rPr>
              <a:t>OS-100 </a:t>
            </a:r>
            <a:r>
              <a:rPr lang="en-US" sz="1800" dirty="0">
                <a:latin typeface="Arial" panose="020B0604020202020204" pitchFamily="34" charset="0"/>
                <a:ea typeface="Times New Roman" panose="02020603050405020304" pitchFamily="18" charset="0"/>
              </a:rPr>
              <a:t>Long term clinical outcomes in patients with chronic hepatitis C after direct-acting antiviral treatment: a prospective study</a:t>
            </a:r>
          </a:p>
        </p:txBody>
      </p:sp>
      <p:sp>
        <p:nvSpPr>
          <p:cNvPr id="38" name="Rectangle: Rounded Corners 37">
            <a:extLst>
              <a:ext uri="{FF2B5EF4-FFF2-40B4-BE49-F238E27FC236}">
                <a16:creationId xmlns:a16="http://schemas.microsoft.com/office/drawing/2014/main" id="{8E5C0F98-B22F-60C4-DBB2-F9F920CD4BE0}"/>
              </a:ext>
            </a:extLst>
          </p:cNvPr>
          <p:cNvSpPr/>
          <p:nvPr/>
        </p:nvSpPr>
        <p:spPr>
          <a:xfrm>
            <a:off x="7017102" y="790589"/>
            <a:ext cx="4847519" cy="5508611"/>
          </a:xfrm>
          <a:prstGeom prst="roundRect">
            <a:avLst>
              <a:gd name="adj" fmla="val 2117"/>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40" name="Rectangle: Rounded Corners 39">
            <a:extLst>
              <a:ext uri="{FF2B5EF4-FFF2-40B4-BE49-F238E27FC236}">
                <a16:creationId xmlns:a16="http://schemas.microsoft.com/office/drawing/2014/main" id="{FFDA5849-23B9-30E0-AC20-D869AE4F6C03}"/>
              </a:ext>
            </a:extLst>
          </p:cNvPr>
          <p:cNvSpPr/>
          <p:nvPr/>
        </p:nvSpPr>
        <p:spPr>
          <a:xfrm>
            <a:off x="7275815" y="899545"/>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grpSp>
        <p:nvGrpSpPr>
          <p:cNvPr id="63" name="Group 62">
            <a:extLst>
              <a:ext uri="{FF2B5EF4-FFF2-40B4-BE49-F238E27FC236}">
                <a16:creationId xmlns:a16="http://schemas.microsoft.com/office/drawing/2014/main" id="{219390A3-E3CA-804C-D5BD-E0E3B74D52CB}"/>
              </a:ext>
            </a:extLst>
          </p:cNvPr>
          <p:cNvGrpSpPr/>
          <p:nvPr/>
        </p:nvGrpSpPr>
        <p:grpSpPr>
          <a:xfrm>
            <a:off x="7351181" y="1713270"/>
            <a:ext cx="4424199" cy="1190837"/>
            <a:chOff x="6060765" y="1640309"/>
            <a:chExt cx="4424199" cy="1190837"/>
          </a:xfrm>
        </p:grpSpPr>
        <p:sp>
          <p:nvSpPr>
            <p:cNvPr id="42" name="Rectangle: Rounded Corners 41">
              <a:extLst>
                <a:ext uri="{FF2B5EF4-FFF2-40B4-BE49-F238E27FC236}">
                  <a16:creationId xmlns:a16="http://schemas.microsoft.com/office/drawing/2014/main" id="{612D88B9-20AC-3B4E-7FA4-CD887F00C0BE}"/>
                </a:ext>
              </a:extLst>
            </p:cNvPr>
            <p:cNvSpPr/>
            <p:nvPr/>
          </p:nvSpPr>
          <p:spPr>
            <a:xfrm>
              <a:off x="6412814" y="1640309"/>
              <a:ext cx="4019840" cy="1190837"/>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44" name="Graphic 43" descr="Group of men with solid fill">
              <a:extLst>
                <a:ext uri="{FF2B5EF4-FFF2-40B4-BE49-F238E27FC236}">
                  <a16:creationId xmlns:a16="http://schemas.microsoft.com/office/drawing/2014/main" id="{B7C3C555-8C33-0C12-DA1C-E8BC16CE13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60765" y="1785933"/>
              <a:ext cx="704097" cy="704097"/>
            </a:xfrm>
            <a:prstGeom prst="rect">
              <a:avLst/>
            </a:prstGeom>
          </p:spPr>
        </p:pic>
        <p:sp>
          <p:nvSpPr>
            <p:cNvPr id="41" name="Content Placeholder 2">
              <a:extLst>
                <a:ext uri="{FF2B5EF4-FFF2-40B4-BE49-F238E27FC236}">
                  <a16:creationId xmlns:a16="http://schemas.microsoft.com/office/drawing/2014/main" id="{3AEBB994-01F7-0418-D642-A7102A1DCC22}"/>
                </a:ext>
              </a:extLst>
            </p:cNvPr>
            <p:cNvSpPr txBox="1">
              <a:spLocks/>
            </p:cNvSpPr>
            <p:nvPr/>
          </p:nvSpPr>
          <p:spPr>
            <a:xfrm>
              <a:off x="6886081" y="1688035"/>
              <a:ext cx="3598883" cy="9615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004B87"/>
                </a:buClr>
                <a:buFont typeface="Arial" panose="020B0604020202020204" pitchFamily="34" charset="0"/>
                <a:buNone/>
                <a:defRPr/>
              </a:pPr>
              <a:r>
                <a:rPr lang="fr-CH" sz="1600" b="1" dirty="0">
                  <a:solidFill>
                    <a:srgbClr val="827966"/>
                  </a:solidFill>
                  <a:latin typeface="Arial" panose="020B0604020202020204" pitchFamily="34" charset="0"/>
                  <a:cs typeface="Arial" panose="020B0604020202020204" pitchFamily="34" charset="0"/>
                </a:rPr>
                <a:t>Prospective </a:t>
              </a:r>
              <a:r>
                <a:rPr lang="fr-CH" sz="1600" b="1" dirty="0" err="1">
                  <a:solidFill>
                    <a:srgbClr val="827966"/>
                  </a:solidFill>
                  <a:latin typeface="Arial" panose="020B0604020202020204" pitchFamily="34" charset="0"/>
                  <a:cs typeface="Arial" panose="020B0604020202020204" pitchFamily="34" charset="0"/>
                </a:rPr>
                <a:t>study</a:t>
              </a:r>
              <a:r>
                <a:rPr lang="fr-CH" sz="1600" b="1" dirty="0">
                  <a:solidFill>
                    <a:srgbClr val="827966"/>
                  </a:solidFill>
                  <a:latin typeface="Arial" panose="020B0604020202020204" pitchFamily="34" charset="0"/>
                  <a:cs typeface="Arial" panose="020B0604020202020204" pitchFamily="34" charset="0"/>
                </a:rPr>
                <a:t> </a:t>
              </a:r>
            </a:p>
            <a:p>
              <a:pPr marL="0" indent="0">
                <a:spcBef>
                  <a:spcPts val="0"/>
                </a:spcBef>
                <a:buClr>
                  <a:srgbClr val="004B87"/>
                </a:buClr>
                <a:buFont typeface="Arial" panose="020B0604020202020204" pitchFamily="34" charset="0"/>
                <a:buNone/>
                <a:defRPr/>
              </a:pPr>
              <a:r>
                <a:rPr lang="fr-CH" sz="1600" dirty="0">
                  <a:solidFill>
                    <a:srgbClr val="827966"/>
                  </a:solidFill>
                  <a:latin typeface="Arial" panose="020B0604020202020204" pitchFamily="34" charset="0"/>
                  <a:cs typeface="Arial" panose="020B0604020202020204" pitchFamily="34" charset="0"/>
                </a:rPr>
                <a:t>Patients </a:t>
              </a:r>
              <a:r>
                <a:rPr lang="fr-CH" sz="1600" dirty="0" err="1">
                  <a:solidFill>
                    <a:srgbClr val="827966"/>
                  </a:solidFill>
                  <a:latin typeface="Arial" panose="020B0604020202020204" pitchFamily="34" charset="0"/>
                  <a:cs typeface="Arial" panose="020B0604020202020204" pitchFamily="34" charset="0"/>
                </a:rPr>
                <a:t>enrolled</a:t>
              </a:r>
              <a:r>
                <a:rPr lang="fr-CH" sz="1600" dirty="0">
                  <a:solidFill>
                    <a:srgbClr val="827966"/>
                  </a:solidFill>
                  <a:latin typeface="Arial" panose="020B0604020202020204" pitchFamily="34" charset="0"/>
                  <a:cs typeface="Arial" panose="020B0604020202020204" pitchFamily="34" charset="0"/>
                </a:rPr>
                <a:t> </a:t>
              </a:r>
              <a:r>
                <a:rPr lang="fr-CH" sz="1600" dirty="0" err="1">
                  <a:solidFill>
                    <a:srgbClr val="827966"/>
                  </a:solidFill>
                  <a:latin typeface="Arial" panose="020B0604020202020204" pitchFamily="34" charset="0"/>
                  <a:cs typeface="Arial" panose="020B0604020202020204" pitchFamily="34" charset="0"/>
                </a:rPr>
                <a:t>from</a:t>
              </a:r>
              <a:r>
                <a:rPr lang="fr-CH" sz="1600" dirty="0">
                  <a:solidFill>
                    <a:srgbClr val="827966"/>
                  </a:solidFill>
                  <a:latin typeface="Arial" panose="020B0604020202020204" pitchFamily="34" charset="0"/>
                  <a:cs typeface="Arial" panose="020B0604020202020204" pitchFamily="34" charset="0"/>
                </a:rPr>
                <a:t> 12 villages in </a:t>
              </a:r>
              <a:r>
                <a:rPr lang="fr-CH" sz="1600" dirty="0" err="1">
                  <a:solidFill>
                    <a:srgbClr val="827966"/>
                  </a:solidFill>
                  <a:latin typeface="Arial" panose="020B0604020202020204" pitchFamily="34" charset="0"/>
                  <a:cs typeface="Arial" panose="020B0604020202020204" pitchFamily="34" charset="0"/>
                </a:rPr>
                <a:t>Egypt</a:t>
              </a:r>
              <a:r>
                <a:rPr lang="fr-CH" sz="1600" dirty="0">
                  <a:solidFill>
                    <a:srgbClr val="827966"/>
                  </a:solidFill>
                  <a:latin typeface="Arial" panose="020B0604020202020204" pitchFamily="34" charset="0"/>
                  <a:cs typeface="Arial" panose="020B0604020202020204" pitchFamily="34" charset="0"/>
                </a:rPr>
                <a:t> </a:t>
              </a:r>
              <a:r>
                <a:rPr lang="fr-CH" sz="1600" dirty="0" err="1">
                  <a:solidFill>
                    <a:srgbClr val="827966"/>
                  </a:solidFill>
                  <a:latin typeface="Arial" panose="020B0604020202020204" pitchFamily="34" charset="0"/>
                  <a:cs typeface="Arial" panose="020B0604020202020204" pitchFamily="34" charset="0"/>
                </a:rPr>
                <a:t>who</a:t>
              </a:r>
              <a:r>
                <a:rPr lang="fr-CH" sz="1600" dirty="0">
                  <a:solidFill>
                    <a:srgbClr val="827966"/>
                  </a:solidFill>
                  <a:latin typeface="Arial" panose="020B0604020202020204" pitchFamily="34" charset="0"/>
                  <a:cs typeface="Arial" panose="020B0604020202020204" pitchFamily="34" charset="0"/>
                </a:rPr>
                <a:t> </a:t>
              </a:r>
              <a:r>
                <a:rPr lang="fr-CH" sz="1600" dirty="0" err="1">
                  <a:solidFill>
                    <a:srgbClr val="827966"/>
                  </a:solidFill>
                  <a:latin typeface="Arial" panose="020B0604020202020204" pitchFamily="34" charset="0"/>
                  <a:cs typeface="Arial" panose="020B0604020202020204" pitchFamily="34" charset="0"/>
                </a:rPr>
                <a:t>received</a:t>
              </a:r>
              <a:r>
                <a:rPr lang="fr-CH" sz="1600" dirty="0">
                  <a:solidFill>
                    <a:srgbClr val="827966"/>
                  </a:solidFill>
                  <a:latin typeface="Arial" panose="020B0604020202020204" pitchFamily="34" charset="0"/>
                  <a:cs typeface="Arial" panose="020B0604020202020204" pitchFamily="34" charset="0"/>
                </a:rPr>
                <a:t> </a:t>
              </a:r>
              <a:r>
                <a:rPr lang="fr-CH" sz="1600" dirty="0" err="1">
                  <a:solidFill>
                    <a:srgbClr val="827966"/>
                  </a:solidFill>
                  <a:latin typeface="Arial" panose="020B0604020202020204" pitchFamily="34" charset="0"/>
                  <a:cs typeface="Arial" panose="020B0604020202020204" pitchFamily="34" charset="0"/>
                </a:rPr>
                <a:t>DAAs</a:t>
              </a:r>
              <a:r>
                <a:rPr lang="fr-CH" sz="1600" dirty="0">
                  <a:solidFill>
                    <a:srgbClr val="827966"/>
                  </a:solidFill>
                  <a:latin typeface="Arial" panose="020B0604020202020204" pitchFamily="34" charset="0"/>
                  <a:cs typeface="Arial" panose="020B0604020202020204" pitchFamily="34" charset="0"/>
                </a:rPr>
                <a:t> in the last 10 </a:t>
              </a:r>
              <a:r>
                <a:rPr lang="fr-CH" sz="1600" dirty="0" err="1">
                  <a:solidFill>
                    <a:srgbClr val="827966"/>
                  </a:solidFill>
                  <a:latin typeface="Arial" panose="020B0604020202020204" pitchFamily="34" charset="0"/>
                  <a:cs typeface="Arial" panose="020B0604020202020204" pitchFamily="34" charset="0"/>
                </a:rPr>
                <a:t>years</a:t>
              </a:r>
              <a:r>
                <a:rPr lang="fr-CH" sz="1600" dirty="0">
                  <a:solidFill>
                    <a:srgbClr val="827966"/>
                  </a:solidFill>
                  <a:latin typeface="Arial" panose="020B0604020202020204" pitchFamily="34" charset="0"/>
                  <a:cs typeface="Arial" panose="020B0604020202020204" pitchFamily="34" charset="0"/>
                </a:rPr>
                <a:t>.</a:t>
              </a:r>
              <a:endParaRPr lang="en-US" sz="1600" dirty="0">
                <a:solidFill>
                  <a:srgbClr val="827966"/>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68B8EB28-642E-18FD-5AEA-3045E193B72C}"/>
              </a:ext>
            </a:extLst>
          </p:cNvPr>
          <p:cNvGrpSpPr/>
          <p:nvPr/>
        </p:nvGrpSpPr>
        <p:grpSpPr>
          <a:xfrm>
            <a:off x="8111990" y="2773177"/>
            <a:ext cx="3202320" cy="1205895"/>
            <a:chOff x="7929440" y="2436641"/>
            <a:chExt cx="3202320" cy="1205895"/>
          </a:xfrm>
        </p:grpSpPr>
        <p:sp>
          <p:nvSpPr>
            <p:cNvPr id="47" name="Rectangle: Rounded Corners 46">
              <a:extLst>
                <a:ext uri="{FF2B5EF4-FFF2-40B4-BE49-F238E27FC236}">
                  <a16:creationId xmlns:a16="http://schemas.microsoft.com/office/drawing/2014/main" id="{F3D93EDC-87BD-0BAD-A2E6-64E0187C40F5}"/>
                </a:ext>
              </a:extLst>
            </p:cNvPr>
            <p:cNvSpPr/>
            <p:nvPr/>
          </p:nvSpPr>
          <p:spPr>
            <a:xfrm>
              <a:off x="7929440" y="2436641"/>
              <a:ext cx="3202320" cy="1205895"/>
            </a:xfrm>
            <a:prstGeom prst="roundRect">
              <a:avLst>
                <a:gd name="adj" fmla="val 6715"/>
              </a:avLst>
            </a:prstGeom>
            <a:solidFill>
              <a:schemeClr val="bg1"/>
            </a:solidFill>
            <a:ln>
              <a:solidFill>
                <a:srgbClr val="CF9D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53" name="Content Placeholder 2">
              <a:extLst>
                <a:ext uri="{FF2B5EF4-FFF2-40B4-BE49-F238E27FC236}">
                  <a16:creationId xmlns:a16="http://schemas.microsoft.com/office/drawing/2014/main" id="{6ED3278E-6253-E16D-7589-BCF7289C75EB}"/>
                </a:ext>
              </a:extLst>
            </p:cNvPr>
            <p:cNvSpPr txBox="1">
              <a:spLocks/>
            </p:cNvSpPr>
            <p:nvPr/>
          </p:nvSpPr>
          <p:spPr>
            <a:xfrm>
              <a:off x="8129920" y="2512317"/>
              <a:ext cx="2801360" cy="1040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4B87"/>
                </a:buClr>
                <a:buFont typeface="Arial" panose="020B0604020202020204" pitchFamily="34" charset="0"/>
                <a:buNone/>
                <a:defRPr/>
              </a:pPr>
              <a:r>
                <a:rPr lang="fr-CH" sz="1200" b="1" dirty="0">
                  <a:solidFill>
                    <a:srgbClr val="827966"/>
                  </a:solidFill>
                  <a:latin typeface="Arial" panose="020B0604020202020204" pitchFamily="34" charset="0"/>
                  <a:cs typeface="Arial" panose="020B0604020202020204" pitchFamily="34" charset="0"/>
                </a:rPr>
                <a:t>Exclusion </a:t>
              </a:r>
              <a:r>
                <a:rPr lang="fr-CH" sz="1200" b="1" dirty="0" err="1">
                  <a:solidFill>
                    <a:srgbClr val="827966"/>
                  </a:solidFill>
                  <a:latin typeface="Arial" panose="020B0604020202020204" pitchFamily="34" charset="0"/>
                  <a:cs typeface="Arial" panose="020B0604020202020204" pitchFamily="34" charset="0"/>
                </a:rPr>
                <a:t>criteria</a:t>
              </a:r>
              <a:r>
                <a:rPr lang="fr-CH" sz="1200" b="1" dirty="0">
                  <a:solidFill>
                    <a:srgbClr val="827966"/>
                  </a:solidFill>
                  <a:latin typeface="Arial" panose="020B0604020202020204" pitchFamily="34" charset="0"/>
                  <a:cs typeface="Arial" panose="020B0604020202020204" pitchFamily="34" charset="0"/>
                </a:rPr>
                <a:t>: </a:t>
              </a:r>
            </a:p>
            <a:p>
              <a:pPr>
                <a:spcBef>
                  <a:spcPts val="0"/>
                </a:spcBef>
                <a:buClr>
                  <a:srgbClr val="826B6A"/>
                </a:buClr>
                <a:defRPr/>
              </a:pPr>
              <a:r>
                <a:rPr lang="en-US" sz="1200" dirty="0">
                  <a:solidFill>
                    <a:srgbClr val="827966"/>
                  </a:solidFill>
                  <a:latin typeface="Arial" panose="020B0604020202020204" pitchFamily="34" charset="0"/>
                  <a:cs typeface="Arial" panose="020B0604020202020204" pitchFamily="34" charset="0"/>
                </a:rPr>
                <a:t>History of decompensated cirrhosis</a:t>
              </a:r>
            </a:p>
            <a:p>
              <a:pPr>
                <a:spcBef>
                  <a:spcPts val="0"/>
                </a:spcBef>
                <a:buClr>
                  <a:srgbClr val="826B6A"/>
                </a:buClr>
                <a:defRPr/>
              </a:pPr>
              <a:r>
                <a:rPr lang="en-US" sz="1200" dirty="0">
                  <a:solidFill>
                    <a:srgbClr val="827966"/>
                  </a:solidFill>
                  <a:latin typeface="Arial" panose="020B0604020202020204" pitchFamily="34" charset="0"/>
                  <a:cs typeface="Arial" panose="020B0604020202020204" pitchFamily="34" charset="0"/>
                </a:rPr>
                <a:t>Hepatocellular carcinoma</a:t>
              </a:r>
            </a:p>
            <a:p>
              <a:pPr>
                <a:spcBef>
                  <a:spcPts val="0"/>
                </a:spcBef>
                <a:buClr>
                  <a:srgbClr val="826B6A"/>
                </a:buClr>
                <a:defRPr/>
              </a:pPr>
              <a:r>
                <a:rPr lang="en-US" sz="1200" dirty="0">
                  <a:solidFill>
                    <a:srgbClr val="827966"/>
                  </a:solidFill>
                  <a:latin typeface="Arial" panose="020B0604020202020204" pitchFamily="34" charset="0"/>
                  <a:cs typeface="Arial" panose="020B0604020202020204" pitchFamily="34" charset="0"/>
                </a:rPr>
                <a:t>Liver transplantation</a:t>
              </a:r>
            </a:p>
            <a:p>
              <a:pPr>
                <a:spcBef>
                  <a:spcPts val="0"/>
                </a:spcBef>
                <a:buClr>
                  <a:srgbClr val="826B6A"/>
                </a:buClr>
                <a:defRPr/>
              </a:pPr>
              <a:r>
                <a:rPr lang="en-US" sz="1200" dirty="0">
                  <a:solidFill>
                    <a:srgbClr val="827966"/>
                  </a:solidFill>
                  <a:latin typeface="Arial" panose="020B0604020202020204" pitchFamily="34" charset="0"/>
                  <a:cs typeface="Arial" panose="020B0604020202020204" pitchFamily="34" charset="0"/>
                </a:rPr>
                <a:t>Chronic hepatitis B </a:t>
              </a:r>
            </a:p>
            <a:p>
              <a:pPr>
                <a:spcBef>
                  <a:spcPts val="0"/>
                </a:spcBef>
                <a:buClr>
                  <a:srgbClr val="826B6A"/>
                </a:buClr>
                <a:defRPr/>
              </a:pPr>
              <a:r>
                <a:rPr lang="en-US" sz="1200" dirty="0">
                  <a:solidFill>
                    <a:srgbClr val="827966"/>
                  </a:solidFill>
                  <a:latin typeface="Arial" panose="020B0604020202020204" pitchFamily="34" charset="0"/>
                  <a:cs typeface="Arial" panose="020B0604020202020204" pitchFamily="34" charset="0"/>
                </a:rPr>
                <a:t>Interferon-ribavirin treatment</a:t>
              </a:r>
            </a:p>
          </p:txBody>
        </p:sp>
      </p:grpSp>
      <p:grpSp>
        <p:nvGrpSpPr>
          <p:cNvPr id="4" name="Group 3">
            <a:extLst>
              <a:ext uri="{FF2B5EF4-FFF2-40B4-BE49-F238E27FC236}">
                <a16:creationId xmlns:a16="http://schemas.microsoft.com/office/drawing/2014/main" id="{CE6D92B3-2C67-4152-A195-40411D3368A7}"/>
              </a:ext>
            </a:extLst>
          </p:cNvPr>
          <p:cNvGrpSpPr/>
          <p:nvPr/>
        </p:nvGrpSpPr>
        <p:grpSpPr>
          <a:xfrm>
            <a:off x="7183970" y="4295010"/>
            <a:ext cx="4513782" cy="1338565"/>
            <a:chOff x="7162710" y="3997847"/>
            <a:chExt cx="4513782" cy="1338565"/>
          </a:xfrm>
        </p:grpSpPr>
        <p:sp>
          <p:nvSpPr>
            <p:cNvPr id="67" name="Rectangle: Rounded Corners 66">
              <a:extLst>
                <a:ext uri="{FF2B5EF4-FFF2-40B4-BE49-F238E27FC236}">
                  <a16:creationId xmlns:a16="http://schemas.microsoft.com/office/drawing/2014/main" id="{C301AAD0-0E0A-9564-57C2-327064689F26}"/>
                </a:ext>
              </a:extLst>
            </p:cNvPr>
            <p:cNvSpPr/>
            <p:nvPr/>
          </p:nvSpPr>
          <p:spPr>
            <a:xfrm>
              <a:off x="7783831" y="4354592"/>
              <a:ext cx="3892661" cy="981820"/>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74" name="Picture 73" descr="A yellow light bulb on a black background&#10;&#10;AI-generated content may be incorrect.">
              <a:extLst>
                <a:ext uri="{FF2B5EF4-FFF2-40B4-BE49-F238E27FC236}">
                  <a16:creationId xmlns:a16="http://schemas.microsoft.com/office/drawing/2014/main" id="{12E8997F-0D30-A6A4-B73D-0821DB20A3ED}"/>
                </a:ext>
              </a:extLst>
            </p:cNvPr>
            <p:cNvPicPr>
              <a:picLocks noChangeAspect="1"/>
            </p:cNvPicPr>
            <p:nvPr/>
          </p:nvPicPr>
          <p:blipFill>
            <a:blip r:embed="rId5">
              <a:extLst>
                <a:ext uri="{28A0092B-C50C-407E-A947-70E740481C1C}">
                  <a14:useLocalDpi xmlns:a14="http://schemas.microsoft.com/office/drawing/2010/main" val="0"/>
                </a:ext>
              </a:extLst>
            </a:blip>
            <a:srcRect l="13948" r="19006"/>
            <a:stretch/>
          </p:blipFill>
          <p:spPr>
            <a:xfrm>
              <a:off x="7162710" y="3997847"/>
              <a:ext cx="967210" cy="811474"/>
            </a:xfrm>
            <a:prstGeom prst="rect">
              <a:avLst/>
            </a:prstGeom>
          </p:spPr>
        </p:pic>
        <p:sp>
          <p:nvSpPr>
            <p:cNvPr id="76" name="Content Placeholder 2">
              <a:extLst>
                <a:ext uri="{FF2B5EF4-FFF2-40B4-BE49-F238E27FC236}">
                  <a16:creationId xmlns:a16="http://schemas.microsoft.com/office/drawing/2014/main" id="{04092DE4-D860-D85B-5014-398715601D3A}"/>
                </a:ext>
              </a:extLst>
            </p:cNvPr>
            <p:cNvSpPr txBox="1">
              <a:spLocks/>
            </p:cNvSpPr>
            <p:nvPr/>
          </p:nvSpPr>
          <p:spPr>
            <a:xfrm>
              <a:off x="8239560" y="4501319"/>
              <a:ext cx="3260074" cy="800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004B87"/>
                </a:buClr>
                <a:buFont typeface="Arial" panose="020B0604020202020204" pitchFamily="34" charset="0"/>
                <a:buNone/>
                <a:defRPr/>
              </a:pPr>
              <a:r>
                <a:rPr lang="fr-CH" sz="1600" b="1" dirty="0" err="1">
                  <a:solidFill>
                    <a:srgbClr val="827966"/>
                  </a:solidFill>
                  <a:latin typeface="Arial" panose="020B0604020202020204" pitchFamily="34" charset="0"/>
                  <a:cs typeface="Arial" panose="020B0604020202020204" pitchFamily="34" charset="0"/>
                </a:rPr>
                <a:t>Liver</a:t>
              </a:r>
              <a:r>
                <a:rPr lang="fr-CH" sz="1600" b="1" dirty="0">
                  <a:solidFill>
                    <a:srgbClr val="827966"/>
                  </a:solidFill>
                  <a:latin typeface="Arial" panose="020B0604020202020204" pitchFamily="34" charset="0"/>
                  <a:cs typeface="Arial" panose="020B0604020202020204" pitchFamily="34" charset="0"/>
                </a:rPr>
                <a:t> </a:t>
              </a:r>
              <a:r>
                <a:rPr lang="fr-CH" sz="1600" b="1" dirty="0" err="1">
                  <a:solidFill>
                    <a:srgbClr val="827966"/>
                  </a:solidFill>
                  <a:latin typeface="Arial" panose="020B0604020202020204" pitchFamily="34" charset="0"/>
                  <a:cs typeface="Arial" panose="020B0604020202020204" pitchFamily="34" charset="0"/>
                </a:rPr>
                <a:t>fibrosis</a:t>
              </a:r>
              <a:endParaRPr lang="fr-CH" sz="1600" b="1" dirty="0">
                <a:solidFill>
                  <a:srgbClr val="827966"/>
                </a:solidFill>
                <a:latin typeface="Arial" panose="020B0604020202020204" pitchFamily="34" charset="0"/>
                <a:cs typeface="Arial" panose="020B0604020202020204" pitchFamily="34" charset="0"/>
              </a:endParaRPr>
            </a:p>
            <a:p>
              <a:pPr marL="0" indent="0">
                <a:spcBef>
                  <a:spcPts val="0"/>
                </a:spcBef>
                <a:buClr>
                  <a:srgbClr val="004B87"/>
                </a:buClr>
                <a:buFont typeface="Arial" panose="020B0604020202020204" pitchFamily="34" charset="0"/>
                <a:buNone/>
                <a:defRPr/>
              </a:pPr>
              <a:r>
                <a:rPr lang="en-US" sz="1600" dirty="0">
                  <a:solidFill>
                    <a:srgbClr val="827966"/>
                  </a:solidFill>
                  <a:latin typeface="Arial" panose="020B0604020202020204" pitchFamily="34" charset="0"/>
                  <a:cs typeface="Arial" panose="020B0604020202020204" pitchFamily="34" charset="0"/>
                </a:rPr>
                <a:t>Changes detected by </a:t>
              </a:r>
              <a:r>
                <a:rPr lang="en-US" sz="1600" dirty="0" err="1">
                  <a:solidFill>
                    <a:srgbClr val="827966"/>
                  </a:solidFill>
                  <a:latin typeface="Arial" panose="020B0604020202020204" pitchFamily="34" charset="0"/>
                  <a:cs typeface="Arial" panose="020B0604020202020204" pitchFamily="34" charset="0"/>
                </a:rPr>
                <a:t>FibroScan</a:t>
              </a:r>
              <a:r>
                <a:rPr lang="en-US" sz="1600" dirty="0">
                  <a:solidFill>
                    <a:srgbClr val="827966"/>
                  </a:solidFill>
                  <a:latin typeface="Arial" panose="020B0604020202020204" pitchFamily="34" charset="0"/>
                  <a:cs typeface="Arial" panose="020B0604020202020204" pitchFamily="34" charset="0"/>
                </a:rPr>
                <a:t>® or FIB-4 and FIB-6</a:t>
              </a:r>
            </a:p>
          </p:txBody>
        </p:sp>
      </p:grpSp>
      <p:pic>
        <p:nvPicPr>
          <p:cNvPr id="5" name="Graphic 4" descr="Home with solid fill">
            <a:hlinkClick r:id="rId6" action="ppaction://hlinksldjump"/>
            <a:extLst>
              <a:ext uri="{FF2B5EF4-FFF2-40B4-BE49-F238E27FC236}">
                <a16:creationId xmlns:a16="http://schemas.microsoft.com/office/drawing/2014/main" id="{2504FF9B-C83B-9E3A-6CDD-294E37223B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08768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6F28D-85D7-1FBF-15EF-FBDE64194EE5}"/>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4D4746C1-E925-45E6-8CD2-8A108CFCFEF4}"/>
              </a:ext>
            </a:extLst>
          </p:cNvPr>
          <p:cNvGrpSpPr/>
          <p:nvPr/>
        </p:nvGrpSpPr>
        <p:grpSpPr>
          <a:xfrm>
            <a:off x="6359588" y="1341294"/>
            <a:ext cx="4322818" cy="3394798"/>
            <a:chOff x="4808801" y="640875"/>
            <a:chExt cx="3546079" cy="3394798"/>
          </a:xfrm>
        </p:grpSpPr>
        <p:sp>
          <p:nvSpPr>
            <p:cNvPr id="18" name="Rectangle: Rounded Corners 17">
              <a:extLst>
                <a:ext uri="{FF2B5EF4-FFF2-40B4-BE49-F238E27FC236}">
                  <a16:creationId xmlns:a16="http://schemas.microsoft.com/office/drawing/2014/main" id="{3977B5FD-491A-A337-88F9-0C19D0B641CB}"/>
                </a:ext>
              </a:extLst>
            </p:cNvPr>
            <p:cNvSpPr/>
            <p:nvPr/>
          </p:nvSpPr>
          <p:spPr>
            <a:xfrm>
              <a:off x="4820910" y="664179"/>
              <a:ext cx="3533970" cy="3371494"/>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19" name="Rectangle: Rounded Corners 18">
              <a:extLst>
                <a:ext uri="{FF2B5EF4-FFF2-40B4-BE49-F238E27FC236}">
                  <a16:creationId xmlns:a16="http://schemas.microsoft.com/office/drawing/2014/main" id="{EB5EF6F7-C5DE-9BA9-5747-FC83A1DD62C8}"/>
                </a:ext>
              </a:extLst>
            </p:cNvPr>
            <p:cNvSpPr/>
            <p:nvPr/>
          </p:nvSpPr>
          <p:spPr>
            <a:xfrm>
              <a:off x="4808801" y="640875"/>
              <a:ext cx="3032874"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20" name="TextBox 19">
              <a:extLst>
                <a:ext uri="{FF2B5EF4-FFF2-40B4-BE49-F238E27FC236}">
                  <a16:creationId xmlns:a16="http://schemas.microsoft.com/office/drawing/2014/main" id="{A502AC57-8784-4468-4B31-93ED5A2414A6}"/>
                </a:ext>
              </a:extLst>
            </p:cNvPr>
            <p:cNvSpPr txBox="1"/>
            <p:nvPr/>
          </p:nvSpPr>
          <p:spPr>
            <a:xfrm>
              <a:off x="4808801" y="648569"/>
              <a:ext cx="3191402" cy="261610"/>
            </a:xfrm>
            <a:prstGeom prst="rect">
              <a:avLst/>
            </a:prstGeom>
            <a:noFill/>
          </p:spPr>
          <p:txBody>
            <a:bodyPr wrap="square" anchor="ctr">
              <a:spAutoFit/>
            </a:bodyPr>
            <a:lstStyle/>
            <a:p>
              <a:r>
                <a:rPr lang="en-US" sz="1100" b="1" dirty="0">
                  <a:solidFill>
                    <a:srgbClr val="CF9D39"/>
                  </a:solidFill>
                  <a:latin typeface="Arial" panose="020B0604020202020204" pitchFamily="34" charset="0"/>
                  <a:cs typeface="Arial" panose="020B0604020202020204" pitchFamily="34" charset="0"/>
                </a:rPr>
                <a:t>Fibrosis and cirrhosis outcomes </a:t>
              </a:r>
            </a:p>
          </p:txBody>
        </p:sp>
      </p:grpSp>
      <p:grpSp>
        <p:nvGrpSpPr>
          <p:cNvPr id="16" name="Group 15">
            <a:extLst>
              <a:ext uri="{FF2B5EF4-FFF2-40B4-BE49-F238E27FC236}">
                <a16:creationId xmlns:a16="http://schemas.microsoft.com/office/drawing/2014/main" id="{B1E563FD-C201-B459-3705-696FC4244BB4}"/>
              </a:ext>
            </a:extLst>
          </p:cNvPr>
          <p:cNvGrpSpPr/>
          <p:nvPr/>
        </p:nvGrpSpPr>
        <p:grpSpPr>
          <a:xfrm>
            <a:off x="545186" y="3015389"/>
            <a:ext cx="4698830" cy="1743221"/>
            <a:chOff x="4808801" y="640875"/>
            <a:chExt cx="3854528" cy="1743221"/>
          </a:xfrm>
        </p:grpSpPr>
        <p:sp>
          <p:nvSpPr>
            <p:cNvPr id="13" name="Rectangle: Rounded Corners 12">
              <a:extLst>
                <a:ext uri="{FF2B5EF4-FFF2-40B4-BE49-F238E27FC236}">
                  <a16:creationId xmlns:a16="http://schemas.microsoft.com/office/drawing/2014/main" id="{68D3187D-AEE8-363E-7447-2F3F85DD44ED}"/>
                </a:ext>
              </a:extLst>
            </p:cNvPr>
            <p:cNvSpPr/>
            <p:nvPr/>
          </p:nvSpPr>
          <p:spPr>
            <a:xfrm>
              <a:off x="4820910" y="664179"/>
              <a:ext cx="3842419" cy="1719917"/>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14" name="Rectangle: Rounded Corners 13">
              <a:extLst>
                <a:ext uri="{FF2B5EF4-FFF2-40B4-BE49-F238E27FC236}">
                  <a16:creationId xmlns:a16="http://schemas.microsoft.com/office/drawing/2014/main" id="{EA1AA5AA-8808-147B-F527-A91D1AEE38C9}"/>
                </a:ext>
              </a:extLst>
            </p:cNvPr>
            <p:cNvSpPr/>
            <p:nvPr/>
          </p:nvSpPr>
          <p:spPr>
            <a:xfrm>
              <a:off x="4808801" y="640875"/>
              <a:ext cx="3032874"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15" name="TextBox 14">
              <a:extLst>
                <a:ext uri="{FF2B5EF4-FFF2-40B4-BE49-F238E27FC236}">
                  <a16:creationId xmlns:a16="http://schemas.microsoft.com/office/drawing/2014/main" id="{5BDB60F8-FB75-9A32-5387-64A7A6464D17}"/>
                </a:ext>
              </a:extLst>
            </p:cNvPr>
            <p:cNvSpPr txBox="1"/>
            <p:nvPr/>
          </p:nvSpPr>
          <p:spPr>
            <a:xfrm>
              <a:off x="4808801" y="648569"/>
              <a:ext cx="3191402" cy="261610"/>
            </a:xfrm>
            <a:prstGeom prst="rect">
              <a:avLst/>
            </a:prstGeom>
            <a:noFill/>
          </p:spPr>
          <p:txBody>
            <a:bodyPr wrap="square" anchor="ctr">
              <a:spAutoFit/>
            </a:bodyPr>
            <a:lstStyle/>
            <a:p>
              <a:r>
                <a:rPr lang="en-US" sz="1100" b="1" dirty="0">
                  <a:solidFill>
                    <a:srgbClr val="CF9D39"/>
                  </a:solidFill>
                  <a:latin typeface="Arial" panose="020B0604020202020204" pitchFamily="34" charset="0"/>
                  <a:cs typeface="Arial" panose="020B0604020202020204" pitchFamily="34" charset="0"/>
                </a:rPr>
                <a:t>Outcomes Associated with DAA Exposure</a:t>
              </a:r>
            </a:p>
          </p:txBody>
        </p:sp>
      </p:grpSp>
      <p:grpSp>
        <p:nvGrpSpPr>
          <p:cNvPr id="11" name="Group 10">
            <a:extLst>
              <a:ext uri="{FF2B5EF4-FFF2-40B4-BE49-F238E27FC236}">
                <a16:creationId xmlns:a16="http://schemas.microsoft.com/office/drawing/2014/main" id="{9793D892-4FB5-113F-C7BB-029B523312B3}"/>
              </a:ext>
            </a:extLst>
          </p:cNvPr>
          <p:cNvGrpSpPr/>
          <p:nvPr/>
        </p:nvGrpSpPr>
        <p:grpSpPr>
          <a:xfrm>
            <a:off x="545186" y="1381613"/>
            <a:ext cx="4698830" cy="1404000"/>
            <a:chOff x="855445" y="1646472"/>
            <a:chExt cx="4698830" cy="1404000"/>
          </a:xfrm>
        </p:grpSpPr>
        <p:sp>
          <p:nvSpPr>
            <p:cNvPr id="5" name="Rectangle: Rounded Corners 4">
              <a:extLst>
                <a:ext uri="{FF2B5EF4-FFF2-40B4-BE49-F238E27FC236}">
                  <a16:creationId xmlns:a16="http://schemas.microsoft.com/office/drawing/2014/main" id="{56DA89F9-80A4-66F6-FF9B-DC7EA46A4E03}"/>
                </a:ext>
              </a:extLst>
            </p:cNvPr>
            <p:cNvSpPr/>
            <p:nvPr/>
          </p:nvSpPr>
          <p:spPr>
            <a:xfrm>
              <a:off x="867554" y="1669776"/>
              <a:ext cx="4686721" cy="1380696"/>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6" name="Rectangle: Rounded Corners 5">
              <a:extLst>
                <a:ext uri="{FF2B5EF4-FFF2-40B4-BE49-F238E27FC236}">
                  <a16:creationId xmlns:a16="http://schemas.microsoft.com/office/drawing/2014/main" id="{04772306-296C-3C2F-954B-106F0D87B6BD}"/>
                </a:ext>
              </a:extLst>
            </p:cNvPr>
            <p:cNvSpPr/>
            <p:nvPr/>
          </p:nvSpPr>
          <p:spPr>
            <a:xfrm>
              <a:off x="855445" y="1646472"/>
              <a:ext cx="2245575"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8" name="TextBox 7">
              <a:extLst>
                <a:ext uri="{FF2B5EF4-FFF2-40B4-BE49-F238E27FC236}">
                  <a16:creationId xmlns:a16="http://schemas.microsoft.com/office/drawing/2014/main" id="{CCAE9B0A-3B36-EBD0-A9CF-C838E0695F8D}"/>
                </a:ext>
              </a:extLst>
            </p:cNvPr>
            <p:cNvSpPr txBox="1"/>
            <p:nvPr/>
          </p:nvSpPr>
          <p:spPr>
            <a:xfrm>
              <a:off x="855445" y="1654166"/>
              <a:ext cx="1746229" cy="261610"/>
            </a:xfrm>
            <a:prstGeom prst="rect">
              <a:avLst/>
            </a:prstGeom>
            <a:noFill/>
          </p:spPr>
          <p:txBody>
            <a:bodyPr wrap="square" anchor="ctr">
              <a:spAutoFit/>
            </a:bodyPr>
            <a:lstStyle/>
            <a:p>
              <a:pPr algn="ctr"/>
              <a:r>
                <a:rPr lang="en-US" sz="1100" b="1" dirty="0">
                  <a:solidFill>
                    <a:srgbClr val="CF9D39"/>
                  </a:solidFill>
                  <a:latin typeface="Arial" panose="020B0604020202020204" pitchFamily="34" charset="0"/>
                  <a:cs typeface="Arial" panose="020B0604020202020204" pitchFamily="34" charset="0"/>
                </a:rPr>
                <a:t>Patient overview</a:t>
              </a:r>
            </a:p>
          </p:txBody>
        </p:sp>
      </p:grpSp>
      <p:sp>
        <p:nvSpPr>
          <p:cNvPr id="7" name="Rectangle: Rounded Corners 6">
            <a:extLst>
              <a:ext uri="{FF2B5EF4-FFF2-40B4-BE49-F238E27FC236}">
                <a16:creationId xmlns:a16="http://schemas.microsoft.com/office/drawing/2014/main" id="{81E54595-A733-E49A-BA44-B6D8B163A857}"/>
              </a:ext>
            </a:extLst>
          </p:cNvPr>
          <p:cNvSpPr/>
          <p:nvPr/>
        </p:nvSpPr>
        <p:spPr>
          <a:xfrm>
            <a:off x="349624" y="812799"/>
            <a:ext cx="11661782" cy="4090009"/>
          </a:xfrm>
          <a:prstGeom prst="roundRect">
            <a:avLst>
              <a:gd name="adj" fmla="val 2712"/>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3B812BE0-C560-32F7-737C-F6C3345389B1}"/>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88" name="Title 1">
            <a:extLst>
              <a:ext uri="{FF2B5EF4-FFF2-40B4-BE49-F238E27FC236}">
                <a16:creationId xmlns:a16="http://schemas.microsoft.com/office/drawing/2014/main" id="{87F63BDC-DFC9-2E1F-EBB3-0306FD57F507}"/>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dirty="0">
                <a:latin typeface="Arial" panose="020B0604020202020204" pitchFamily="34" charset="0"/>
                <a:ea typeface="Times New Roman" panose="02020603050405020304" pitchFamily="18" charset="0"/>
              </a:rPr>
              <a:t>OS-100 </a:t>
            </a:r>
            <a:r>
              <a:rPr lang="en-US" sz="1800" dirty="0">
                <a:latin typeface="Arial" panose="020B0604020202020204" pitchFamily="34" charset="0"/>
                <a:ea typeface="Times New Roman" panose="02020603050405020304" pitchFamily="18" charset="0"/>
              </a:rPr>
              <a:t>Long term clinical outcomes in patients with chronic hepatitis C after direct-acting antiviral treatment: a prospective study</a:t>
            </a:r>
          </a:p>
        </p:txBody>
      </p:sp>
      <p:pic>
        <p:nvPicPr>
          <p:cNvPr id="97" name="Graphic 96" descr="Group of men with solid fill">
            <a:extLst>
              <a:ext uri="{FF2B5EF4-FFF2-40B4-BE49-F238E27FC236}">
                <a16:creationId xmlns:a16="http://schemas.microsoft.com/office/drawing/2014/main" id="{377A9551-41C9-CD54-FB8D-AACF06A94A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742" y="1314688"/>
            <a:ext cx="377061" cy="377061"/>
          </a:xfrm>
          <a:prstGeom prst="rect">
            <a:avLst/>
          </a:prstGeom>
        </p:spPr>
      </p:pic>
      <p:sp>
        <p:nvSpPr>
          <p:cNvPr id="98" name="Content Placeholder 2">
            <a:extLst>
              <a:ext uri="{FF2B5EF4-FFF2-40B4-BE49-F238E27FC236}">
                <a16:creationId xmlns:a16="http://schemas.microsoft.com/office/drawing/2014/main" id="{2DB2E9C7-7DD9-8338-59CF-85065ABD762C}"/>
              </a:ext>
            </a:extLst>
          </p:cNvPr>
          <p:cNvSpPr txBox="1">
            <a:spLocks/>
          </p:cNvSpPr>
          <p:nvPr/>
        </p:nvSpPr>
        <p:spPr>
          <a:xfrm>
            <a:off x="685177" y="1733690"/>
            <a:ext cx="4270728" cy="9615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004B87"/>
              </a:buClr>
              <a:defRPr/>
            </a:pPr>
            <a:r>
              <a:rPr lang="fr-CH" sz="1400" dirty="0">
                <a:solidFill>
                  <a:schemeClr val="tx1"/>
                </a:solidFill>
                <a:latin typeface="Arial" panose="020B0604020202020204" pitchFamily="34" charset="0"/>
                <a:cs typeface="Arial" panose="020B0604020202020204" pitchFamily="34" charset="0"/>
              </a:rPr>
              <a:t>3328 patients </a:t>
            </a:r>
            <a:r>
              <a:rPr lang="fr-CH" sz="1400" dirty="0" err="1">
                <a:solidFill>
                  <a:schemeClr val="tx1"/>
                </a:solidFill>
                <a:latin typeface="Arial" panose="020B0604020202020204" pitchFamily="34" charset="0"/>
                <a:cs typeface="Arial" panose="020B0604020202020204" pitchFamily="34" charset="0"/>
              </a:rPr>
              <a:t>eligible</a:t>
            </a:r>
            <a:r>
              <a:rPr lang="fr-CH" sz="1400" dirty="0">
                <a:solidFill>
                  <a:schemeClr val="tx1"/>
                </a:solidFill>
                <a:latin typeface="Arial" panose="020B0604020202020204" pitchFamily="34" charset="0"/>
                <a:cs typeface="Arial" panose="020B0604020202020204" pitchFamily="34" charset="0"/>
              </a:rPr>
              <a:t> for </a:t>
            </a:r>
            <a:r>
              <a:rPr lang="fr-CH" sz="1400" dirty="0" err="1">
                <a:solidFill>
                  <a:schemeClr val="tx1"/>
                </a:solidFill>
                <a:latin typeface="Arial" panose="020B0604020202020204" pitchFamily="34" charset="0"/>
                <a:cs typeface="Arial" panose="020B0604020202020204" pitchFamily="34" charset="0"/>
              </a:rPr>
              <a:t>study</a:t>
            </a:r>
            <a:endParaRPr lang="fr-CH" sz="1400" dirty="0">
              <a:solidFill>
                <a:schemeClr val="tx1"/>
              </a:solidFill>
              <a:latin typeface="Arial" panose="020B0604020202020204" pitchFamily="34" charset="0"/>
              <a:cs typeface="Arial" panose="020B0604020202020204" pitchFamily="34" charset="0"/>
            </a:endParaRPr>
          </a:p>
          <a:p>
            <a:pPr>
              <a:spcBef>
                <a:spcPts val="0"/>
              </a:spcBef>
              <a:buClr>
                <a:srgbClr val="004B87"/>
              </a:buClr>
              <a:defRPr/>
            </a:pPr>
            <a:r>
              <a:rPr lang="en-US" sz="1400" dirty="0">
                <a:solidFill>
                  <a:schemeClr val="tx1"/>
                </a:solidFill>
                <a:latin typeface="Arial" panose="020B0604020202020204" pitchFamily="34" charset="0"/>
                <a:cs typeface="Arial" panose="020B0604020202020204" pitchFamily="34" charset="0"/>
              </a:rPr>
              <a:t>Median follow-up: 98 months (IQR 71.0–105.0)</a:t>
            </a:r>
          </a:p>
          <a:p>
            <a:pPr>
              <a:spcBef>
                <a:spcPts val="0"/>
              </a:spcBef>
              <a:buClr>
                <a:srgbClr val="004B87"/>
              </a:buClr>
              <a:defRPr/>
            </a:pPr>
            <a:r>
              <a:rPr lang="en-US" sz="1400" dirty="0">
                <a:solidFill>
                  <a:schemeClr val="tx1"/>
                </a:solidFill>
                <a:latin typeface="Arial" panose="020B0604020202020204" pitchFamily="34" charset="0"/>
                <a:cs typeface="Arial" panose="020B0604020202020204" pitchFamily="34" charset="0"/>
              </a:rPr>
              <a:t>593 patients died during study</a:t>
            </a:r>
          </a:p>
          <a:p>
            <a:pPr>
              <a:spcBef>
                <a:spcPts val="0"/>
              </a:spcBef>
              <a:buClr>
                <a:srgbClr val="004B87"/>
              </a:buClr>
              <a:defRPr/>
            </a:pPr>
            <a:r>
              <a:rPr lang="en-US" sz="1400" dirty="0">
                <a:solidFill>
                  <a:schemeClr val="tx1"/>
                </a:solidFill>
                <a:latin typeface="Arial" panose="020B0604020202020204" pitchFamily="34" charset="0"/>
                <a:cs typeface="Arial" panose="020B0604020202020204" pitchFamily="34" charset="0"/>
              </a:rPr>
              <a:t>281 reported decompensated cirrhosis</a:t>
            </a:r>
          </a:p>
          <a:p>
            <a:pPr>
              <a:spcBef>
                <a:spcPts val="0"/>
              </a:spcBef>
              <a:buClr>
                <a:srgbClr val="004B87"/>
              </a:buClr>
              <a:defRPr/>
            </a:pPr>
            <a:r>
              <a:rPr lang="en-US" sz="1400" dirty="0">
                <a:solidFill>
                  <a:schemeClr val="tx1"/>
                </a:solidFill>
                <a:latin typeface="Arial" panose="020B0604020202020204" pitchFamily="34" charset="0"/>
                <a:cs typeface="Arial" panose="020B0604020202020204" pitchFamily="34" charset="0"/>
              </a:rPr>
              <a:t>271 reported HCC</a:t>
            </a:r>
            <a:endParaRPr lang="fr-CH" sz="1400" b="1" dirty="0">
              <a:solidFill>
                <a:srgbClr val="827966"/>
              </a:solidFill>
              <a:latin typeface="Arial" panose="020B0604020202020204" pitchFamily="34" charset="0"/>
              <a:cs typeface="Arial" panose="020B0604020202020204" pitchFamily="34" charset="0"/>
            </a:endParaRPr>
          </a:p>
          <a:p>
            <a:pPr marL="0" indent="0">
              <a:spcBef>
                <a:spcPts val="0"/>
              </a:spcBef>
              <a:buClr>
                <a:srgbClr val="004B87"/>
              </a:buClr>
              <a:buFont typeface="Arial" panose="020B0604020202020204" pitchFamily="34" charset="0"/>
              <a:buNone/>
              <a:defRPr/>
            </a:pPr>
            <a:endParaRPr lang="en-US" sz="1400" dirty="0">
              <a:solidFill>
                <a:srgbClr val="827966"/>
              </a:solidFill>
              <a:latin typeface="Arial" panose="020B0604020202020204" pitchFamily="34" charset="0"/>
              <a:cs typeface="Arial" panose="020B0604020202020204" pitchFamily="34" charset="0"/>
            </a:endParaRPr>
          </a:p>
        </p:txBody>
      </p:sp>
      <p:graphicFrame>
        <p:nvGraphicFramePr>
          <p:cNvPr id="105" name="Table 104">
            <a:extLst>
              <a:ext uri="{FF2B5EF4-FFF2-40B4-BE49-F238E27FC236}">
                <a16:creationId xmlns:a16="http://schemas.microsoft.com/office/drawing/2014/main" id="{5BB24345-6F8F-A4FE-E715-07BBDEBF4F06}"/>
              </a:ext>
            </a:extLst>
          </p:cNvPr>
          <p:cNvGraphicFramePr>
            <a:graphicFrameLocks noGrp="1"/>
          </p:cNvGraphicFramePr>
          <p:nvPr>
            <p:extLst>
              <p:ext uri="{D42A27DB-BD31-4B8C-83A1-F6EECF244321}">
                <p14:modId xmlns:p14="http://schemas.microsoft.com/office/powerpoint/2010/main" val="2989321782"/>
              </p:ext>
            </p:extLst>
          </p:nvPr>
        </p:nvGraphicFramePr>
        <p:xfrm>
          <a:off x="6887391" y="3214512"/>
          <a:ext cx="3035203" cy="1217234"/>
        </p:xfrm>
        <a:graphic>
          <a:graphicData uri="http://schemas.openxmlformats.org/drawingml/2006/table">
            <a:tbl>
              <a:tblPr/>
              <a:tblGrid>
                <a:gridCol w="1956340">
                  <a:extLst>
                    <a:ext uri="{9D8B030D-6E8A-4147-A177-3AD203B41FA5}">
                      <a16:colId xmlns:a16="http://schemas.microsoft.com/office/drawing/2014/main" val="3534316279"/>
                    </a:ext>
                  </a:extLst>
                </a:gridCol>
                <a:gridCol w="1078863">
                  <a:extLst>
                    <a:ext uri="{9D8B030D-6E8A-4147-A177-3AD203B41FA5}">
                      <a16:colId xmlns:a16="http://schemas.microsoft.com/office/drawing/2014/main" val="3030404599"/>
                    </a:ext>
                  </a:extLst>
                </a:gridCol>
              </a:tblGrid>
              <a:tr h="368300">
                <a:tc>
                  <a:txBody>
                    <a:bodyPr/>
                    <a:lstStyle/>
                    <a:p>
                      <a:pPr algn="ctr" fontAlgn="ctr"/>
                      <a:r>
                        <a:rPr lang="en-US" sz="1200" b="1" i="0" u="none" strike="noStrike" dirty="0">
                          <a:solidFill>
                            <a:schemeClr val="tx1"/>
                          </a:solidFill>
                          <a:effectLst/>
                          <a:latin typeface="Arial" panose="020B0604020202020204" pitchFamily="34" charset="0"/>
                          <a:cs typeface="Arial" panose="020B0604020202020204" pitchFamily="34" charset="0"/>
                        </a:rPr>
                        <a:t>Outcome</a:t>
                      </a:r>
                    </a:p>
                  </a:txBody>
                  <a:tcPr marL="6350" marR="6350" marT="6350"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chemeClr val="tx1"/>
                          </a:solidFill>
                          <a:effectLst/>
                          <a:latin typeface="Arial" panose="020B0604020202020204" pitchFamily="34" charset="0"/>
                          <a:cs typeface="Arial" panose="020B0604020202020204" pitchFamily="34" charset="0"/>
                        </a:rPr>
                        <a:t>% of patients</a:t>
                      </a:r>
                    </a:p>
                  </a:txBody>
                  <a:tcPr marL="6350" marR="6350" marT="6350"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FC000"/>
                    </a:solidFill>
                  </a:tcPr>
                </a:tc>
                <a:extLst>
                  <a:ext uri="{0D108BD9-81ED-4DB2-BD59-A6C34878D82A}">
                    <a16:rowId xmlns:a16="http://schemas.microsoft.com/office/drawing/2014/main" val="37612630"/>
                  </a:ext>
                </a:extLst>
              </a:tr>
              <a:tr h="281244">
                <a:tc>
                  <a:txBody>
                    <a:bodyPr/>
                    <a:lstStyle/>
                    <a:p>
                      <a:pPr algn="r" fontAlgn="ctr"/>
                      <a:r>
                        <a:rPr lang="en-US" sz="1200" b="1" i="0" u="none" strike="noStrike" dirty="0">
                          <a:solidFill>
                            <a:schemeClr val="tx1"/>
                          </a:solidFill>
                          <a:effectLst/>
                          <a:latin typeface="Arial" panose="020B0604020202020204" pitchFamily="34" charset="0"/>
                          <a:cs typeface="Arial" panose="020B0604020202020204" pitchFamily="34" charset="0"/>
                        </a:rPr>
                        <a:t>Reversal of fibrosis</a:t>
                      </a:r>
                    </a:p>
                  </a:txBody>
                  <a:tcPr marL="6350" marR="6350" marT="6350"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DECC8"/>
                    </a:solidFill>
                  </a:tcPr>
                </a:tc>
                <a:tc>
                  <a:txBody>
                    <a:bodyPr/>
                    <a:lstStyle/>
                    <a:p>
                      <a:pPr algn="ctr" fontAlgn="ctr"/>
                      <a:r>
                        <a:rPr lang="en-US" sz="1200" b="0" i="0" u="none" strike="noStrike" dirty="0">
                          <a:solidFill>
                            <a:schemeClr val="tx1"/>
                          </a:solidFill>
                          <a:effectLst/>
                          <a:latin typeface="Arial" panose="020B0604020202020204" pitchFamily="34" charset="0"/>
                          <a:cs typeface="Arial" panose="020B0604020202020204" pitchFamily="34" charset="0"/>
                        </a:rPr>
                        <a:t>11.9%</a:t>
                      </a:r>
                    </a:p>
                  </a:txBody>
                  <a:tcPr marL="6350" marR="6350" marT="6350"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DECC8"/>
                    </a:solidFill>
                  </a:tcPr>
                </a:tc>
                <a:extLst>
                  <a:ext uri="{0D108BD9-81ED-4DB2-BD59-A6C34878D82A}">
                    <a16:rowId xmlns:a16="http://schemas.microsoft.com/office/drawing/2014/main" val="3570373666"/>
                  </a:ext>
                </a:extLst>
              </a:tr>
              <a:tr h="184150">
                <a:tc>
                  <a:txBody>
                    <a:bodyPr/>
                    <a:lstStyle/>
                    <a:p>
                      <a:pPr algn="r" fontAlgn="ctr"/>
                      <a:r>
                        <a:rPr lang="en-US" sz="1200" b="1" i="0" u="none" strike="noStrike">
                          <a:solidFill>
                            <a:schemeClr val="tx1"/>
                          </a:solidFill>
                          <a:effectLst/>
                          <a:latin typeface="Arial" panose="020B0604020202020204" pitchFamily="34" charset="0"/>
                          <a:cs typeface="Arial" panose="020B0604020202020204" pitchFamily="34" charset="0"/>
                        </a:rPr>
                        <a:t>Fibrosis regression</a:t>
                      </a:r>
                    </a:p>
                  </a:txBody>
                  <a:tcPr marL="6350" marR="6350" marT="6350"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en-US" sz="1200" b="0" i="0" u="none" strike="noStrike" dirty="0">
                          <a:solidFill>
                            <a:schemeClr val="tx1"/>
                          </a:solidFill>
                          <a:effectLst/>
                          <a:latin typeface="Arial" panose="020B0604020202020204" pitchFamily="34" charset="0"/>
                          <a:cs typeface="Arial" panose="020B0604020202020204" pitchFamily="34" charset="0"/>
                        </a:rPr>
                        <a:t>17.8%</a:t>
                      </a:r>
                    </a:p>
                  </a:txBody>
                  <a:tcPr marL="6350" marR="6350" marT="6350"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4052150392"/>
                  </a:ext>
                </a:extLst>
              </a:tr>
              <a:tr h="184150">
                <a:tc>
                  <a:txBody>
                    <a:bodyPr/>
                    <a:lstStyle/>
                    <a:p>
                      <a:pPr algn="r" fontAlgn="ctr"/>
                      <a:r>
                        <a:rPr lang="en-US" sz="1200" b="1" i="0" u="none" strike="noStrike" dirty="0">
                          <a:solidFill>
                            <a:schemeClr val="tx1"/>
                          </a:solidFill>
                          <a:effectLst/>
                          <a:latin typeface="Arial" panose="020B0604020202020204" pitchFamily="34" charset="0"/>
                          <a:cs typeface="Arial" panose="020B0604020202020204" pitchFamily="34" charset="0"/>
                        </a:rPr>
                        <a:t>Stationary fibrosis</a:t>
                      </a:r>
                    </a:p>
                  </a:txBody>
                  <a:tcPr marL="6350" marR="6350" marT="6350"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DECC8"/>
                    </a:solidFill>
                  </a:tcPr>
                </a:tc>
                <a:tc>
                  <a:txBody>
                    <a:bodyPr/>
                    <a:lstStyle/>
                    <a:p>
                      <a:pPr algn="ctr" fontAlgn="ctr"/>
                      <a:r>
                        <a:rPr lang="en-US" sz="1200" b="0" i="0" u="none" strike="noStrike" dirty="0">
                          <a:solidFill>
                            <a:schemeClr val="tx1"/>
                          </a:solidFill>
                          <a:effectLst/>
                          <a:latin typeface="Arial" panose="020B0604020202020204" pitchFamily="34" charset="0"/>
                          <a:cs typeface="Arial" panose="020B0604020202020204" pitchFamily="34" charset="0"/>
                        </a:rPr>
                        <a:t>50.5%</a:t>
                      </a:r>
                    </a:p>
                  </a:txBody>
                  <a:tcPr marL="6350" marR="6350" marT="6350"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DECC8"/>
                    </a:solidFill>
                  </a:tcPr>
                </a:tc>
                <a:extLst>
                  <a:ext uri="{0D108BD9-81ED-4DB2-BD59-A6C34878D82A}">
                    <a16:rowId xmlns:a16="http://schemas.microsoft.com/office/drawing/2014/main" val="1046748225"/>
                  </a:ext>
                </a:extLst>
              </a:tr>
              <a:tr h="184150">
                <a:tc>
                  <a:txBody>
                    <a:bodyPr/>
                    <a:lstStyle/>
                    <a:p>
                      <a:pPr algn="r" fontAlgn="ctr"/>
                      <a:r>
                        <a:rPr lang="en-US" sz="1200" b="1" i="0" u="none" strike="noStrike" dirty="0">
                          <a:solidFill>
                            <a:schemeClr val="tx1"/>
                          </a:solidFill>
                          <a:effectLst/>
                          <a:latin typeface="Arial" panose="020B0604020202020204" pitchFamily="34" charset="0"/>
                          <a:cs typeface="Arial" panose="020B0604020202020204" pitchFamily="34" charset="0"/>
                        </a:rPr>
                        <a:t>Progression (F4)</a:t>
                      </a:r>
                    </a:p>
                  </a:txBody>
                  <a:tcPr marL="6350" marR="6350" marT="6350"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en-US" sz="1200" b="0" i="0" u="none" strike="noStrike" dirty="0">
                          <a:solidFill>
                            <a:schemeClr val="tx1"/>
                          </a:solidFill>
                          <a:effectLst/>
                          <a:latin typeface="Arial" panose="020B0604020202020204" pitchFamily="34" charset="0"/>
                          <a:cs typeface="Arial" panose="020B0604020202020204" pitchFamily="34" charset="0"/>
                        </a:rPr>
                        <a:t>19.8%</a:t>
                      </a:r>
                    </a:p>
                  </a:txBody>
                  <a:tcPr marL="6350" marR="6350" marT="6350"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2420298549"/>
                  </a:ext>
                </a:extLst>
              </a:tr>
            </a:tbl>
          </a:graphicData>
        </a:graphic>
      </p:graphicFrame>
      <p:graphicFrame>
        <p:nvGraphicFramePr>
          <p:cNvPr id="108" name="Table 107">
            <a:extLst>
              <a:ext uri="{FF2B5EF4-FFF2-40B4-BE49-F238E27FC236}">
                <a16:creationId xmlns:a16="http://schemas.microsoft.com/office/drawing/2014/main" id="{2449D0CB-379B-B0E6-6E65-1DA7F7140767}"/>
              </a:ext>
            </a:extLst>
          </p:cNvPr>
          <p:cNvGraphicFramePr>
            <a:graphicFrameLocks noGrp="1"/>
          </p:cNvGraphicFramePr>
          <p:nvPr>
            <p:extLst>
              <p:ext uri="{D42A27DB-BD31-4B8C-83A1-F6EECF244321}">
                <p14:modId xmlns:p14="http://schemas.microsoft.com/office/powerpoint/2010/main" val="817528595"/>
              </p:ext>
            </p:extLst>
          </p:nvPr>
        </p:nvGraphicFramePr>
        <p:xfrm>
          <a:off x="685177" y="3406725"/>
          <a:ext cx="4383780" cy="1267611"/>
        </p:xfrm>
        <a:graphic>
          <a:graphicData uri="http://schemas.openxmlformats.org/drawingml/2006/table">
            <a:tbl>
              <a:tblPr/>
              <a:tblGrid>
                <a:gridCol w="1557606">
                  <a:extLst>
                    <a:ext uri="{9D8B030D-6E8A-4147-A177-3AD203B41FA5}">
                      <a16:colId xmlns:a16="http://schemas.microsoft.com/office/drawing/2014/main" val="2008672491"/>
                    </a:ext>
                  </a:extLst>
                </a:gridCol>
                <a:gridCol w="1260662">
                  <a:extLst>
                    <a:ext uri="{9D8B030D-6E8A-4147-A177-3AD203B41FA5}">
                      <a16:colId xmlns:a16="http://schemas.microsoft.com/office/drawing/2014/main" val="4246161587"/>
                    </a:ext>
                  </a:extLst>
                </a:gridCol>
                <a:gridCol w="1565512">
                  <a:extLst>
                    <a:ext uri="{9D8B030D-6E8A-4147-A177-3AD203B41FA5}">
                      <a16:colId xmlns:a16="http://schemas.microsoft.com/office/drawing/2014/main" val="859328373"/>
                    </a:ext>
                  </a:extLst>
                </a:gridCol>
              </a:tblGrid>
              <a:tr h="334161">
                <a:tc>
                  <a:txBody>
                    <a:bodyPr/>
                    <a:lstStyle/>
                    <a:p>
                      <a:pPr algn="ctr" fontAlgn="ctr"/>
                      <a:r>
                        <a:rPr lang="en-US" sz="1200" b="1" i="0" u="none" strike="noStrike" dirty="0">
                          <a:solidFill>
                            <a:schemeClr val="tx1"/>
                          </a:solidFill>
                          <a:effectLst/>
                          <a:latin typeface="Arial" panose="020B0604020202020204" pitchFamily="34" charset="0"/>
                          <a:cs typeface="Arial" panose="020B0604020202020204" pitchFamily="34" charset="0"/>
                        </a:rPr>
                        <a:t>Outcome</a:t>
                      </a:r>
                    </a:p>
                  </a:txBody>
                  <a:tcPr marL="6350" marR="6350" marT="6350"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FBE3D"/>
                    </a:solidFill>
                  </a:tcPr>
                </a:tc>
                <a:tc>
                  <a:txBody>
                    <a:bodyPr/>
                    <a:lstStyle/>
                    <a:p>
                      <a:pPr algn="ctr" fontAlgn="ctr"/>
                      <a:r>
                        <a:rPr lang="en-US" sz="1200" b="1" i="0" u="none" strike="noStrike" dirty="0">
                          <a:solidFill>
                            <a:schemeClr val="tx1"/>
                          </a:solidFill>
                          <a:effectLst/>
                          <a:latin typeface="Arial" panose="020B0604020202020204" pitchFamily="34" charset="0"/>
                          <a:cs typeface="Arial" panose="020B0604020202020204" pitchFamily="34" charset="0"/>
                        </a:rPr>
                        <a:t>Rate per 100 </a:t>
                      </a:r>
                      <a:r>
                        <a:rPr lang="en-US" sz="1200" b="1" i="0" u="none" strike="noStrike" dirty="0" err="1">
                          <a:solidFill>
                            <a:schemeClr val="tx1"/>
                          </a:solidFill>
                          <a:effectLst/>
                          <a:latin typeface="Arial" panose="020B0604020202020204" pitchFamily="34" charset="0"/>
                          <a:cs typeface="Arial" panose="020B0604020202020204" pitchFamily="34" charset="0"/>
                        </a:rPr>
                        <a:t>py</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FBE3D"/>
                    </a:solidFill>
                  </a:tcPr>
                </a:tc>
                <a:tc>
                  <a:txBody>
                    <a:bodyPr/>
                    <a:lstStyle/>
                    <a:p>
                      <a:pPr algn="ctr" fontAlgn="ctr"/>
                      <a:r>
                        <a:rPr lang="en-US" sz="1200" b="1" i="0" u="none" strike="noStrike" dirty="0">
                          <a:solidFill>
                            <a:schemeClr val="tx1"/>
                          </a:solidFill>
                          <a:effectLst/>
                          <a:latin typeface="Arial" panose="020B0604020202020204" pitchFamily="34" charset="0"/>
                          <a:cs typeface="Arial" panose="020B0604020202020204" pitchFamily="34" charset="0"/>
                        </a:rPr>
                        <a:t>95% CI</a:t>
                      </a:r>
                    </a:p>
                  </a:txBody>
                  <a:tcPr marL="6350" marR="6350" marT="6350"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FBE3D"/>
                    </a:solidFill>
                  </a:tcPr>
                </a:tc>
                <a:extLst>
                  <a:ext uri="{0D108BD9-81ED-4DB2-BD59-A6C34878D82A}">
                    <a16:rowId xmlns:a16="http://schemas.microsoft.com/office/drawing/2014/main" val="2803189904"/>
                  </a:ext>
                </a:extLst>
              </a:tr>
              <a:tr h="169932">
                <a:tc>
                  <a:txBody>
                    <a:bodyPr/>
                    <a:lstStyle/>
                    <a:p>
                      <a:pPr algn="r" fontAlgn="ctr"/>
                      <a:r>
                        <a:rPr lang="en-US" sz="1200" b="0" i="0" u="none" strike="noStrike" dirty="0">
                          <a:solidFill>
                            <a:schemeClr val="tx1"/>
                          </a:solidFill>
                          <a:effectLst/>
                          <a:latin typeface="Arial" panose="020B0604020202020204" pitchFamily="34" charset="0"/>
                          <a:cs typeface="Arial" panose="020B0604020202020204" pitchFamily="34" charset="0"/>
                        </a:rPr>
                        <a:t>All-cause mortality</a:t>
                      </a:r>
                    </a:p>
                  </a:txBody>
                  <a:tcPr marL="6350" marR="6350" marT="6350"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DECC8"/>
                    </a:solidFill>
                  </a:tcPr>
                </a:tc>
                <a:tc>
                  <a:txBody>
                    <a:bodyPr/>
                    <a:lstStyle/>
                    <a:p>
                      <a:pPr algn="ctr" fontAlgn="ctr"/>
                      <a:r>
                        <a:rPr lang="en-US" sz="1200" b="0" i="0" u="none" strike="noStrike" dirty="0">
                          <a:solidFill>
                            <a:schemeClr val="tx1"/>
                          </a:solidFill>
                          <a:effectLst/>
                          <a:latin typeface="Arial" panose="020B0604020202020204" pitchFamily="34" charset="0"/>
                          <a:cs typeface="Arial" panose="020B0604020202020204" pitchFamily="34" charset="0"/>
                        </a:rPr>
                        <a:t>3.42</a:t>
                      </a:r>
                    </a:p>
                  </a:txBody>
                  <a:tcPr marL="6350" marR="6350" marT="6350"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DECC8"/>
                    </a:solidFill>
                  </a:tcPr>
                </a:tc>
                <a:tc>
                  <a:txBody>
                    <a:bodyPr/>
                    <a:lstStyle/>
                    <a:p>
                      <a:pPr algn="ctr" fontAlgn="ctr"/>
                      <a:r>
                        <a:rPr lang="en-US" sz="1200" b="0" i="0" u="none" strike="noStrike" dirty="0">
                          <a:solidFill>
                            <a:schemeClr val="tx1"/>
                          </a:solidFill>
                          <a:effectLst/>
                          <a:latin typeface="Arial" panose="020B0604020202020204" pitchFamily="34" charset="0"/>
                          <a:cs typeface="Arial" panose="020B0604020202020204" pitchFamily="34" charset="0"/>
                        </a:rPr>
                        <a:t>3.08–3.77</a:t>
                      </a:r>
                    </a:p>
                  </a:txBody>
                  <a:tcPr marL="6350" marR="6350" marT="6350"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DECC8"/>
                    </a:solidFill>
                  </a:tcPr>
                </a:tc>
                <a:extLst>
                  <a:ext uri="{0D108BD9-81ED-4DB2-BD59-A6C34878D82A}">
                    <a16:rowId xmlns:a16="http://schemas.microsoft.com/office/drawing/2014/main" val="4221819223"/>
                  </a:ext>
                </a:extLst>
              </a:tr>
              <a:tr h="334161">
                <a:tc>
                  <a:txBody>
                    <a:bodyPr/>
                    <a:lstStyle/>
                    <a:p>
                      <a:pPr algn="r" fontAlgn="ctr"/>
                      <a:r>
                        <a:rPr lang="en-US" sz="1200" b="0" i="0" u="none" strike="noStrike">
                          <a:solidFill>
                            <a:schemeClr val="tx1"/>
                          </a:solidFill>
                          <a:effectLst/>
                          <a:latin typeface="Arial" panose="020B0604020202020204" pitchFamily="34" charset="0"/>
                          <a:cs typeface="Arial" panose="020B0604020202020204" pitchFamily="34" charset="0"/>
                        </a:rPr>
                        <a:t>Decompensated cirrhosis</a:t>
                      </a:r>
                    </a:p>
                  </a:txBody>
                  <a:tcPr marL="6350" marR="6350" marT="6350"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en-US" sz="1200" b="0" i="0" u="none" strike="noStrike">
                          <a:solidFill>
                            <a:schemeClr val="tx1"/>
                          </a:solidFill>
                          <a:effectLst/>
                          <a:latin typeface="Arial" panose="020B0604020202020204" pitchFamily="34" charset="0"/>
                          <a:cs typeface="Arial" panose="020B0604020202020204" pitchFamily="34" charset="0"/>
                        </a:rPr>
                        <a:t>0.26</a:t>
                      </a:r>
                    </a:p>
                  </a:txBody>
                  <a:tcPr marL="6350" marR="6350" marT="6350"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en-US" sz="1200" b="0" i="0" u="none" strike="noStrike" dirty="0">
                          <a:solidFill>
                            <a:schemeClr val="tx1"/>
                          </a:solidFill>
                          <a:effectLst/>
                          <a:latin typeface="Arial" panose="020B0604020202020204" pitchFamily="34" charset="0"/>
                          <a:cs typeface="Arial" panose="020B0604020202020204" pitchFamily="34" charset="0"/>
                        </a:rPr>
                        <a:t>0.18–0.36</a:t>
                      </a:r>
                    </a:p>
                  </a:txBody>
                  <a:tcPr marL="6350" marR="6350" marT="6350"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3799905919"/>
                  </a:ext>
                </a:extLst>
              </a:tr>
              <a:tr h="334161">
                <a:tc>
                  <a:txBody>
                    <a:bodyPr/>
                    <a:lstStyle/>
                    <a:p>
                      <a:pPr algn="r" fontAlgn="ctr"/>
                      <a:r>
                        <a:rPr lang="en-US" sz="1200" b="0" i="0" u="none" strike="noStrike" dirty="0">
                          <a:solidFill>
                            <a:schemeClr val="tx1"/>
                          </a:solidFill>
                          <a:effectLst/>
                          <a:latin typeface="Arial" panose="020B0604020202020204" pitchFamily="34" charset="0"/>
                          <a:cs typeface="Arial" panose="020B0604020202020204" pitchFamily="34" charset="0"/>
                        </a:rPr>
                        <a:t>Hepatocellular carcinoma</a:t>
                      </a:r>
                    </a:p>
                  </a:txBody>
                  <a:tcPr marL="6350" marR="6350" marT="6350"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DECC8"/>
                    </a:solidFill>
                  </a:tcPr>
                </a:tc>
                <a:tc>
                  <a:txBody>
                    <a:bodyPr/>
                    <a:lstStyle/>
                    <a:p>
                      <a:pPr algn="ctr" fontAlgn="ctr"/>
                      <a:r>
                        <a:rPr lang="en-US" sz="1200" b="0" i="0" u="none" strike="noStrike">
                          <a:solidFill>
                            <a:schemeClr val="tx1"/>
                          </a:solidFill>
                          <a:effectLst/>
                          <a:latin typeface="Arial" panose="020B0604020202020204" pitchFamily="34" charset="0"/>
                          <a:cs typeface="Arial" panose="020B0604020202020204" pitchFamily="34" charset="0"/>
                        </a:rPr>
                        <a:t>0.51</a:t>
                      </a:r>
                    </a:p>
                  </a:txBody>
                  <a:tcPr marL="6350" marR="6350" marT="6350"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DECC8"/>
                    </a:solidFill>
                  </a:tcPr>
                </a:tc>
                <a:tc>
                  <a:txBody>
                    <a:bodyPr/>
                    <a:lstStyle/>
                    <a:p>
                      <a:pPr algn="ctr" fontAlgn="ctr"/>
                      <a:r>
                        <a:rPr lang="en-US" sz="1200" b="0" i="0" u="none" strike="noStrike" dirty="0">
                          <a:solidFill>
                            <a:schemeClr val="tx1"/>
                          </a:solidFill>
                          <a:effectLst/>
                          <a:latin typeface="Arial" panose="020B0604020202020204" pitchFamily="34" charset="0"/>
                          <a:cs typeface="Arial" panose="020B0604020202020204" pitchFamily="34" charset="0"/>
                        </a:rPr>
                        <a:t>0.11–0.25</a:t>
                      </a:r>
                    </a:p>
                  </a:txBody>
                  <a:tcPr marL="6350" marR="6350" marT="6350"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DECC8"/>
                    </a:solidFill>
                  </a:tcPr>
                </a:tc>
                <a:extLst>
                  <a:ext uri="{0D108BD9-81ED-4DB2-BD59-A6C34878D82A}">
                    <a16:rowId xmlns:a16="http://schemas.microsoft.com/office/drawing/2014/main" val="1133163764"/>
                  </a:ext>
                </a:extLst>
              </a:tr>
            </a:tbl>
          </a:graphicData>
        </a:graphic>
      </p:graphicFrame>
      <p:sp>
        <p:nvSpPr>
          <p:cNvPr id="104" name="TextBox 103">
            <a:extLst>
              <a:ext uri="{FF2B5EF4-FFF2-40B4-BE49-F238E27FC236}">
                <a16:creationId xmlns:a16="http://schemas.microsoft.com/office/drawing/2014/main" id="{91E235DB-37E4-E052-CFA0-0ECE2CBDA210}"/>
              </a:ext>
            </a:extLst>
          </p:cNvPr>
          <p:cNvSpPr txBox="1"/>
          <p:nvPr/>
        </p:nvSpPr>
        <p:spPr>
          <a:xfrm>
            <a:off x="6511800" y="1739870"/>
            <a:ext cx="3428813" cy="954107"/>
          </a:xfrm>
          <a:prstGeom prst="rect">
            <a:avLst/>
          </a:prstGeom>
          <a:noFill/>
        </p:spPr>
        <p:txBody>
          <a:bodyPr wrap="square">
            <a:spAutoFit/>
          </a:bodyPr>
          <a:lstStyle/>
          <a:p>
            <a:r>
              <a:rPr lang="fr-CH" sz="1400" b="1" dirty="0">
                <a:latin typeface="Arial" panose="020B0604020202020204" pitchFamily="34" charset="0"/>
                <a:cs typeface="Arial" panose="020B0604020202020204" pitchFamily="34" charset="0"/>
              </a:rPr>
              <a:t>I</a:t>
            </a:r>
            <a:r>
              <a:rPr lang="en-US" sz="1400" b="1" dirty="0">
                <a:latin typeface="Arial" panose="020B0604020202020204" pitchFamily="34" charset="0"/>
                <a:cs typeface="Arial" panose="020B0604020202020204" pitchFamily="34" charset="0"/>
              </a:rPr>
              <a:t>n patients with cirrhosis: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27.3% showed reversal of cirrhosis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20.2% showed fibrosis regression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52.2% remained stationary</a:t>
            </a:r>
          </a:p>
        </p:txBody>
      </p:sp>
      <p:sp>
        <p:nvSpPr>
          <p:cNvPr id="115" name="TextBox 114">
            <a:extLst>
              <a:ext uri="{FF2B5EF4-FFF2-40B4-BE49-F238E27FC236}">
                <a16:creationId xmlns:a16="http://schemas.microsoft.com/office/drawing/2014/main" id="{8689C38A-6D7F-993B-E2B6-81547878C789}"/>
              </a:ext>
            </a:extLst>
          </p:cNvPr>
          <p:cNvSpPr txBox="1"/>
          <p:nvPr/>
        </p:nvSpPr>
        <p:spPr>
          <a:xfrm>
            <a:off x="6561434" y="2848095"/>
            <a:ext cx="1659477" cy="307777"/>
          </a:xfrm>
          <a:prstGeom prst="rect">
            <a:avLst/>
          </a:prstGeom>
          <a:noFill/>
        </p:spPr>
        <p:txBody>
          <a:bodyPr wrap="square">
            <a:spAutoFit/>
          </a:bodyPr>
          <a:lstStyle/>
          <a:p>
            <a:r>
              <a:rPr lang="fr-CH" sz="1400" b="1" dirty="0">
                <a:latin typeface="Arial" panose="020B0604020202020204" pitchFamily="34" charset="0"/>
                <a:cs typeface="Arial" panose="020B0604020202020204" pitchFamily="34" charset="0"/>
              </a:rPr>
              <a:t>I</a:t>
            </a:r>
            <a:r>
              <a:rPr lang="en-US" sz="1400" b="1" dirty="0">
                <a:latin typeface="Arial" panose="020B0604020202020204" pitchFamily="34" charset="0"/>
                <a:cs typeface="Arial" panose="020B0604020202020204" pitchFamily="34" charset="0"/>
              </a:rPr>
              <a:t>n all patients:</a:t>
            </a:r>
          </a:p>
        </p:txBody>
      </p:sp>
      <p:sp>
        <p:nvSpPr>
          <p:cNvPr id="116" name="Rectangle: Rounded Corners 115">
            <a:extLst>
              <a:ext uri="{FF2B5EF4-FFF2-40B4-BE49-F238E27FC236}">
                <a16:creationId xmlns:a16="http://schemas.microsoft.com/office/drawing/2014/main" id="{2431A979-6D20-CB7E-0A62-D15A2E24D8CB}"/>
              </a:ext>
            </a:extLst>
          </p:cNvPr>
          <p:cNvSpPr/>
          <p:nvPr/>
        </p:nvSpPr>
        <p:spPr>
          <a:xfrm>
            <a:off x="349624" y="5013303"/>
            <a:ext cx="11537576" cy="1331053"/>
          </a:xfrm>
          <a:prstGeom prst="roundRect">
            <a:avLst>
              <a:gd name="adj" fmla="val 9125"/>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117" name="Rectangle: Rounded Corners 116">
            <a:extLst>
              <a:ext uri="{FF2B5EF4-FFF2-40B4-BE49-F238E27FC236}">
                <a16:creationId xmlns:a16="http://schemas.microsoft.com/office/drawing/2014/main" id="{61C4257E-9299-0602-C2B4-3F57DD7DCCAD}"/>
              </a:ext>
            </a:extLst>
          </p:cNvPr>
          <p:cNvSpPr/>
          <p:nvPr/>
        </p:nvSpPr>
        <p:spPr>
          <a:xfrm>
            <a:off x="473830" y="5124549"/>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sp>
        <p:nvSpPr>
          <p:cNvPr id="119" name="TextBox 118">
            <a:extLst>
              <a:ext uri="{FF2B5EF4-FFF2-40B4-BE49-F238E27FC236}">
                <a16:creationId xmlns:a16="http://schemas.microsoft.com/office/drawing/2014/main" id="{D1EE38FB-08BA-94C9-3CF9-289FF33C4403}"/>
              </a:ext>
            </a:extLst>
          </p:cNvPr>
          <p:cNvSpPr txBox="1"/>
          <p:nvPr/>
        </p:nvSpPr>
        <p:spPr>
          <a:xfrm>
            <a:off x="434139" y="5522689"/>
            <a:ext cx="11368546"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These findings demonstrate that DAAs are associated with a decreased risk of decompensation and hepatocellular carcinoma and often lead to improvements in liver fibrosis.</a:t>
            </a:r>
          </a:p>
        </p:txBody>
      </p:sp>
      <p:pic>
        <p:nvPicPr>
          <p:cNvPr id="2" name="Graphic 1" descr="Home with solid fill">
            <a:hlinkClick r:id="rId5" action="ppaction://hlinksldjump"/>
            <a:extLst>
              <a:ext uri="{FF2B5EF4-FFF2-40B4-BE49-F238E27FC236}">
                <a16:creationId xmlns:a16="http://schemas.microsoft.com/office/drawing/2014/main" id="{C5E28F0C-62C1-DDC2-BA42-236B5421D5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285407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CB89D-C1F0-6541-BB4E-0AFE49139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82823-ED1D-15B3-3CD1-BD025B73617A}"/>
              </a:ext>
            </a:extLst>
          </p:cNvPr>
          <p:cNvSpPr>
            <a:spLocks noGrp="1"/>
          </p:cNvSpPr>
          <p:nvPr>
            <p:ph type="ctrTitle"/>
          </p:nvPr>
        </p:nvSpPr>
        <p:spPr>
          <a:xfrm>
            <a:off x="4014651" y="2498272"/>
            <a:ext cx="7968173" cy="1517877"/>
          </a:xfrm>
        </p:spPr>
        <p:txBody>
          <a:bodyPr>
            <a:normAutofit/>
          </a:bodyPr>
          <a:lstStyle/>
          <a:p>
            <a:pPr algn="r"/>
            <a:r>
              <a:rPr lang="en-US" b="1" dirty="0">
                <a:solidFill>
                  <a:srgbClr val="FFBE3D"/>
                </a:solidFill>
                <a:latin typeface="Arial" panose="020B0604020202020204" pitchFamily="34" charset="0"/>
                <a:cs typeface="Arial" panose="020B0604020202020204" pitchFamily="34" charset="0"/>
              </a:rPr>
              <a:t>Viral Hepatitis B and D</a:t>
            </a:r>
          </a:p>
        </p:txBody>
      </p:sp>
      <p:sp>
        <p:nvSpPr>
          <p:cNvPr id="3" name="Subtitle 2">
            <a:extLst>
              <a:ext uri="{FF2B5EF4-FFF2-40B4-BE49-F238E27FC236}">
                <a16:creationId xmlns:a16="http://schemas.microsoft.com/office/drawing/2014/main" id="{2D75C305-DC91-FF32-8774-0AF1A0BF339A}"/>
              </a:ext>
            </a:extLst>
          </p:cNvPr>
          <p:cNvSpPr>
            <a:spLocks noGrp="1"/>
          </p:cNvSpPr>
          <p:nvPr>
            <p:ph type="subTitle" idx="1"/>
          </p:nvPr>
        </p:nvSpPr>
        <p:spPr>
          <a:xfrm>
            <a:off x="6524090" y="4016149"/>
            <a:ext cx="5380108" cy="1162138"/>
          </a:xfrm>
        </p:spPr>
        <p:txBody>
          <a:bodyPr>
            <a:noAutofit/>
          </a:bodyPr>
          <a:lstStyle/>
          <a:p>
            <a:pPr algn="r"/>
            <a:r>
              <a:rPr lang="en-US" sz="3200" dirty="0">
                <a:solidFill>
                  <a:srgbClr val="FFBE3D"/>
                </a:solidFill>
                <a:latin typeface="Arial" panose="020B0604020202020204" pitchFamily="34" charset="0"/>
                <a:cs typeface="Arial" panose="020B0604020202020204" pitchFamily="34" charset="0"/>
              </a:rPr>
              <a:t>New therapies, unapproved therapies or strategies</a:t>
            </a:r>
          </a:p>
        </p:txBody>
      </p:sp>
    </p:spTree>
    <p:extLst>
      <p:ext uri="{BB962C8B-B14F-4D97-AF65-F5344CB8AC3E}">
        <p14:creationId xmlns:p14="http://schemas.microsoft.com/office/powerpoint/2010/main" val="2487932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E95CC-3626-DC4F-7836-439DF1A320B7}"/>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9F158D9-ED24-469E-C876-979B2266119B}"/>
              </a:ext>
            </a:extLst>
          </p:cNvPr>
          <p:cNvSpPr/>
          <p:nvPr/>
        </p:nvSpPr>
        <p:spPr>
          <a:xfrm>
            <a:off x="349956" y="809809"/>
            <a:ext cx="11518193" cy="1981016"/>
          </a:xfrm>
          <a:prstGeom prst="roundRect">
            <a:avLst>
              <a:gd name="adj" fmla="val 4799"/>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524F0333-D4DD-7D53-93BB-46A036CE5562}"/>
              </a:ext>
            </a:extLst>
          </p:cNvPr>
          <p:cNvSpPr>
            <a:spLocks noGrp="1"/>
          </p:cNvSpPr>
          <p:nvPr>
            <p:ph idx="1"/>
          </p:nvPr>
        </p:nvSpPr>
        <p:spPr>
          <a:xfrm>
            <a:off x="515507" y="1501814"/>
            <a:ext cx="11171668" cy="1289011"/>
          </a:xfrm>
        </p:spPr>
        <p:txBody>
          <a:bodyPr>
            <a:noAutofit/>
          </a:bodyPr>
          <a:lstStyle/>
          <a:p>
            <a:pPr>
              <a:buClr>
                <a:srgbClr val="004B87"/>
              </a:buClr>
              <a:defRPr/>
            </a:pPr>
            <a:r>
              <a:rPr lang="en-US" sz="1600" dirty="0">
                <a:latin typeface="Arial" panose="020B0604020202020204" pitchFamily="34" charset="0"/>
                <a:cs typeface="Arial" panose="020B0604020202020204" pitchFamily="34" charset="0"/>
              </a:rPr>
              <a:t>The STARHB Project is a multicenter real-world study in China </a:t>
            </a:r>
            <a:r>
              <a:rPr lang="en-US" sz="1600" dirty="0" err="1">
                <a:latin typeface="Arial" panose="020B0604020202020204" pitchFamily="34" charset="0"/>
                <a:cs typeface="Arial" panose="020B0604020202020204" pitchFamily="34" charset="0"/>
              </a:rPr>
              <a:t>focussed</a:t>
            </a:r>
            <a:r>
              <a:rPr lang="en-US" sz="1600" dirty="0">
                <a:latin typeface="Arial" panose="020B0604020202020204" pitchFamily="34" charset="0"/>
                <a:cs typeface="Arial" panose="020B0604020202020204" pitchFamily="34" charset="0"/>
              </a:rPr>
              <a:t> on the functional cure of IHC, aiming to onboard approximately 25,000 patients (ChiCTR2200061541). </a:t>
            </a:r>
          </a:p>
          <a:p>
            <a:pPr marL="0" indent="0">
              <a:buClr>
                <a:srgbClr val="004B87"/>
              </a:buClr>
              <a:buNone/>
              <a:defRPr/>
            </a:pPr>
            <a:r>
              <a:rPr lang="en-US" sz="1600" b="1" dirty="0">
                <a:solidFill>
                  <a:srgbClr val="FFBE3D"/>
                </a:solidFill>
                <a:latin typeface="Arial" panose="020B0604020202020204" pitchFamily="34" charset="0"/>
                <a:cs typeface="Arial" panose="020B0604020202020204" pitchFamily="34" charset="0"/>
              </a:rPr>
              <a:t>Aim</a:t>
            </a:r>
            <a:r>
              <a:rPr lang="en-US" sz="1600" b="1" dirty="0">
                <a:solidFill>
                  <a:srgbClr val="FFBE3D"/>
                </a:solidFill>
              </a:rPr>
              <a:t>: </a:t>
            </a:r>
            <a:r>
              <a:rPr lang="en-US" sz="1600" dirty="0">
                <a:latin typeface="Arial" panose="020B0604020202020204" pitchFamily="34" charset="0"/>
                <a:cs typeface="Arial" panose="020B0604020202020204" pitchFamily="34" charset="0"/>
              </a:rPr>
              <a:t>To investigate the efficacy and safety of achieving functional cure (HBsAg loss) using  PEG IFNα-2b treatment in  IHC. </a:t>
            </a:r>
          </a:p>
        </p:txBody>
      </p:sp>
      <p:sp>
        <p:nvSpPr>
          <p:cNvPr id="9" name="Rectangle: Rounded Corners 8">
            <a:extLst>
              <a:ext uri="{FF2B5EF4-FFF2-40B4-BE49-F238E27FC236}">
                <a16:creationId xmlns:a16="http://schemas.microsoft.com/office/drawing/2014/main" id="{35D8A8B8-521C-8EF7-2B4A-691210573F64}"/>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and Aims</a:t>
            </a:r>
            <a:endParaRPr lang="en-US" b="1" i="0" dirty="0">
              <a:solidFill>
                <a:schemeClr val="bg1"/>
              </a:solidFill>
              <a:effectLst/>
            </a:endParaRPr>
          </a:p>
        </p:txBody>
      </p:sp>
      <p:sp>
        <p:nvSpPr>
          <p:cNvPr id="88" name="Title 1">
            <a:extLst>
              <a:ext uri="{FF2B5EF4-FFF2-40B4-BE49-F238E27FC236}">
                <a16:creationId xmlns:a16="http://schemas.microsoft.com/office/drawing/2014/main" id="{9E464CCF-EA55-6F4E-0705-3C96E505FED7}"/>
              </a:ext>
            </a:extLst>
          </p:cNvPr>
          <p:cNvSpPr txBox="1">
            <a:spLocks/>
          </p:cNvSpPr>
          <p:nvPr/>
        </p:nvSpPr>
        <p:spPr>
          <a:xfrm>
            <a:off x="838200" y="-121676"/>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600" b="1" kern="0" dirty="0">
                <a:latin typeface="Arial" panose="020B0604020202020204" pitchFamily="34" charset="0"/>
                <a:ea typeface="Times New Roman" panose="02020603050405020304" pitchFamily="18" charset="0"/>
              </a:rPr>
              <a:t>THU-240 </a:t>
            </a:r>
            <a:r>
              <a:rPr lang="en-US" sz="1600" dirty="0">
                <a:latin typeface="Arial" panose="020B0604020202020204" pitchFamily="34" charset="0"/>
                <a:ea typeface="Times New Roman" panose="02020603050405020304" pitchFamily="18" charset="0"/>
              </a:rPr>
              <a:t>30% of inactive HBsAg carriers achieved clinical cure at 48 weeks with Pegylated Interferon alpha-2b therapy: a multicenter real-world study (STARHB Project in China)- 2.5 years data update </a:t>
            </a:r>
          </a:p>
        </p:txBody>
      </p:sp>
      <p:sp>
        <p:nvSpPr>
          <p:cNvPr id="10" name="Rectangle: Rounded Corners 9">
            <a:extLst>
              <a:ext uri="{FF2B5EF4-FFF2-40B4-BE49-F238E27FC236}">
                <a16:creationId xmlns:a16="http://schemas.microsoft.com/office/drawing/2014/main" id="{57EB85CE-27F3-4BD7-B39E-F1063229C86A}"/>
              </a:ext>
            </a:extLst>
          </p:cNvPr>
          <p:cNvSpPr/>
          <p:nvPr/>
        </p:nvSpPr>
        <p:spPr>
          <a:xfrm>
            <a:off x="349956" y="2890006"/>
            <a:ext cx="11518193" cy="3434594"/>
          </a:xfrm>
          <a:prstGeom prst="roundRect">
            <a:avLst>
              <a:gd name="adj" fmla="val 229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DCFE4859-C43D-4CDA-814D-0750CD77D512}"/>
              </a:ext>
            </a:extLst>
          </p:cNvPr>
          <p:cNvSpPr/>
          <p:nvPr/>
        </p:nvSpPr>
        <p:spPr>
          <a:xfrm>
            <a:off x="515507" y="3039524"/>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pic>
        <p:nvPicPr>
          <p:cNvPr id="11" name="图片 27">
            <a:extLst>
              <a:ext uri="{FF2B5EF4-FFF2-40B4-BE49-F238E27FC236}">
                <a16:creationId xmlns:a16="http://schemas.microsoft.com/office/drawing/2014/main" id="{C736F8CF-3BCC-1CD4-C3A3-67659956C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9532" y="3098708"/>
            <a:ext cx="7593568" cy="3225892"/>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2E7B4431-C31F-A044-ECD6-16E41E9291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402314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14D0E-ED8B-E9BB-7C63-1274424F565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1D8FD6-F9FA-905F-4A51-AD28EC7DD761}"/>
              </a:ext>
            </a:extLst>
          </p:cNvPr>
          <p:cNvSpPr/>
          <p:nvPr/>
        </p:nvSpPr>
        <p:spPr>
          <a:xfrm>
            <a:off x="866745" y="1704818"/>
            <a:ext cx="2966880" cy="2172967"/>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7" name="Rectangle: Rounded Corners 6">
            <a:extLst>
              <a:ext uri="{FF2B5EF4-FFF2-40B4-BE49-F238E27FC236}">
                <a16:creationId xmlns:a16="http://schemas.microsoft.com/office/drawing/2014/main" id="{D002953D-2146-93A5-5885-9514F2792969}"/>
              </a:ext>
            </a:extLst>
          </p:cNvPr>
          <p:cNvSpPr/>
          <p:nvPr/>
        </p:nvSpPr>
        <p:spPr>
          <a:xfrm>
            <a:off x="336903" y="787006"/>
            <a:ext cx="11518193" cy="4247332"/>
          </a:xfrm>
          <a:prstGeom prst="roundRect">
            <a:avLst>
              <a:gd name="adj" fmla="val 229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FB31674D-D060-06D4-198F-D09F208079C3}"/>
              </a:ext>
            </a:extLst>
          </p:cNvPr>
          <p:cNvSpPr>
            <a:spLocks noGrp="1"/>
          </p:cNvSpPr>
          <p:nvPr>
            <p:ph idx="1"/>
          </p:nvPr>
        </p:nvSpPr>
        <p:spPr>
          <a:xfrm>
            <a:off x="3638416" y="1093329"/>
            <a:ext cx="5988467" cy="343718"/>
          </a:xfrm>
        </p:spPr>
        <p:txBody>
          <a:bodyPr>
            <a:noAutofit/>
          </a:bodyPr>
          <a:lstStyle/>
          <a:p>
            <a:pPr marL="0" indent="0">
              <a:buClr>
                <a:srgbClr val="004B87"/>
              </a:buClr>
              <a:buNone/>
              <a:defRPr/>
            </a:pPr>
            <a:r>
              <a:rPr lang="en-US" sz="1200" dirty="0">
                <a:latin typeface="Arial" panose="020B0604020202020204" pitchFamily="34" charset="0"/>
                <a:cs typeface="Arial" panose="020B0604020202020204" pitchFamily="34" charset="0"/>
              </a:rPr>
              <a:t>As of November 2024, </a:t>
            </a:r>
            <a:r>
              <a:rPr lang="en-US" sz="1200" b="1" dirty="0">
                <a:latin typeface="Arial" panose="020B0604020202020204" pitchFamily="34" charset="0"/>
                <a:cs typeface="Arial" panose="020B0604020202020204" pitchFamily="34" charset="0"/>
              </a:rPr>
              <a:t>729 patients have finished the 48-week follow-up</a:t>
            </a:r>
            <a:r>
              <a:rPr lang="en-US" sz="1200" dirty="0">
                <a:latin typeface="Arial" panose="020B0604020202020204" pitchFamily="34" charset="0"/>
                <a:cs typeface="Arial" panose="020B0604020202020204" pitchFamily="34" charset="0"/>
              </a:rPr>
              <a:t>.</a:t>
            </a:r>
            <a:endParaRPr lang="en-US" sz="1200" b="1"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65633531-086B-0E4C-2B38-CA5E02E66BA9}"/>
              </a:ext>
            </a:extLst>
          </p:cNvPr>
          <p:cNvSpPr/>
          <p:nvPr/>
        </p:nvSpPr>
        <p:spPr>
          <a:xfrm>
            <a:off x="515505" y="920473"/>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88" name="Title 1">
            <a:extLst>
              <a:ext uri="{FF2B5EF4-FFF2-40B4-BE49-F238E27FC236}">
                <a16:creationId xmlns:a16="http://schemas.microsoft.com/office/drawing/2014/main" id="{FCE2340D-63BA-DE54-D687-92DF7E4B3A4D}"/>
              </a:ext>
            </a:extLst>
          </p:cNvPr>
          <p:cNvSpPr txBox="1">
            <a:spLocks/>
          </p:cNvSpPr>
          <p:nvPr/>
        </p:nvSpPr>
        <p:spPr>
          <a:xfrm>
            <a:off x="838200" y="-121676"/>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600" b="1" kern="0" dirty="0">
                <a:latin typeface="Arial" panose="020B0604020202020204" pitchFamily="34" charset="0"/>
                <a:ea typeface="Times New Roman" panose="02020603050405020304" pitchFamily="18" charset="0"/>
              </a:rPr>
              <a:t>THU-240 </a:t>
            </a:r>
            <a:r>
              <a:rPr lang="en-US" sz="1600" dirty="0">
                <a:latin typeface="Arial" panose="020B0604020202020204" pitchFamily="34" charset="0"/>
                <a:ea typeface="Times New Roman" panose="02020603050405020304" pitchFamily="18" charset="0"/>
              </a:rPr>
              <a:t>30% of inactive HBsAg carriers achieved clinical cure at 48 weeks with Pegylated Interferon alpha-2b therapy: a multicenter real-world study (STARHB Project in China)- 2.5 years data update </a:t>
            </a:r>
          </a:p>
        </p:txBody>
      </p:sp>
      <p:graphicFrame>
        <p:nvGraphicFramePr>
          <p:cNvPr id="116" name="Table 115">
            <a:extLst>
              <a:ext uri="{FF2B5EF4-FFF2-40B4-BE49-F238E27FC236}">
                <a16:creationId xmlns:a16="http://schemas.microsoft.com/office/drawing/2014/main" id="{DCD24CBE-700A-5B47-CA15-10C946FDEA8E}"/>
              </a:ext>
            </a:extLst>
          </p:cNvPr>
          <p:cNvGraphicFramePr>
            <a:graphicFrameLocks noGrp="1"/>
          </p:cNvGraphicFramePr>
          <p:nvPr>
            <p:extLst>
              <p:ext uri="{D42A27DB-BD31-4B8C-83A1-F6EECF244321}">
                <p14:modId xmlns:p14="http://schemas.microsoft.com/office/powerpoint/2010/main" val="3031724968"/>
              </p:ext>
            </p:extLst>
          </p:nvPr>
        </p:nvGraphicFramePr>
        <p:xfrm>
          <a:off x="1242114" y="2112867"/>
          <a:ext cx="2174031" cy="1323682"/>
        </p:xfrm>
        <a:graphic>
          <a:graphicData uri="http://schemas.openxmlformats.org/drawingml/2006/table">
            <a:tbl>
              <a:tblPr/>
              <a:tblGrid>
                <a:gridCol w="771075">
                  <a:extLst>
                    <a:ext uri="{9D8B030D-6E8A-4147-A177-3AD203B41FA5}">
                      <a16:colId xmlns:a16="http://schemas.microsoft.com/office/drawing/2014/main" val="1462867682"/>
                    </a:ext>
                  </a:extLst>
                </a:gridCol>
                <a:gridCol w="1402956">
                  <a:extLst>
                    <a:ext uri="{9D8B030D-6E8A-4147-A177-3AD203B41FA5}">
                      <a16:colId xmlns:a16="http://schemas.microsoft.com/office/drawing/2014/main" val="3477270029"/>
                    </a:ext>
                  </a:extLst>
                </a:gridCol>
              </a:tblGrid>
              <a:tr h="390232">
                <a:tc>
                  <a:txBody>
                    <a:bodyPr/>
                    <a:lstStyle/>
                    <a:p>
                      <a:pPr algn="ctr" fontAlgn="ctr"/>
                      <a:r>
                        <a:rPr lang="en-US" sz="1200" b="1" i="0" u="none" strike="noStrike" dirty="0">
                          <a:solidFill>
                            <a:srgbClr val="004B87"/>
                          </a:solidFill>
                          <a:effectLst/>
                          <a:latin typeface="Aptos Narrow" panose="020B0004020202020204" pitchFamily="34" charset="0"/>
                        </a:rPr>
                        <a:t>Group</a:t>
                      </a:r>
                    </a:p>
                  </a:txBody>
                  <a:tcPr marL="6350" marR="6350" marT="6350" marB="0" anchor="ctr">
                    <a:lnL>
                      <a:noFill/>
                    </a:lnL>
                    <a:lnR>
                      <a:noFill/>
                    </a:lnR>
                    <a:lnT>
                      <a:noFill/>
                    </a:lnT>
                    <a:lnB>
                      <a:noFill/>
                    </a:lnB>
                    <a:solidFill>
                      <a:srgbClr val="FFBE3D"/>
                    </a:solidFill>
                  </a:tcPr>
                </a:tc>
                <a:tc>
                  <a:txBody>
                    <a:bodyPr/>
                    <a:lstStyle/>
                    <a:p>
                      <a:pPr algn="ctr" fontAlgn="ctr"/>
                      <a:r>
                        <a:rPr lang="en-US" sz="1200" b="1" i="0" u="none" strike="noStrike" dirty="0">
                          <a:solidFill>
                            <a:srgbClr val="004B87"/>
                          </a:solidFill>
                          <a:effectLst/>
                          <a:latin typeface="Aptos Narrow" panose="020B0004020202020204" pitchFamily="34" charset="0"/>
                        </a:rPr>
                        <a:t>HBsAg loss at 48 weeks</a:t>
                      </a:r>
                    </a:p>
                  </a:txBody>
                  <a:tcPr marL="6350" marR="6350" marT="6350" marB="0" anchor="ctr">
                    <a:lnL>
                      <a:noFill/>
                    </a:lnL>
                    <a:lnR>
                      <a:noFill/>
                    </a:lnR>
                    <a:lnT>
                      <a:noFill/>
                    </a:lnT>
                    <a:lnB>
                      <a:noFill/>
                    </a:lnB>
                    <a:solidFill>
                      <a:srgbClr val="FFBE3D"/>
                    </a:solidFill>
                  </a:tcPr>
                </a:tc>
                <a:extLst>
                  <a:ext uri="{0D108BD9-81ED-4DB2-BD59-A6C34878D82A}">
                    <a16:rowId xmlns:a16="http://schemas.microsoft.com/office/drawing/2014/main" val="1682518455"/>
                  </a:ext>
                </a:extLst>
              </a:tr>
              <a:tr h="184150">
                <a:tc>
                  <a:txBody>
                    <a:bodyPr/>
                    <a:lstStyle/>
                    <a:p>
                      <a:pPr algn="ctr" fontAlgn="ctr"/>
                      <a:r>
                        <a:rPr lang="en-US" sz="1200" b="0" i="0" u="none" strike="noStrike" dirty="0">
                          <a:solidFill>
                            <a:srgbClr val="004B87"/>
                          </a:solidFill>
                          <a:effectLst/>
                          <a:latin typeface="Aptos Narrow" panose="020B0004020202020204" pitchFamily="34" charset="0"/>
                        </a:rPr>
                        <a:t>Control</a:t>
                      </a:r>
                    </a:p>
                  </a:txBody>
                  <a:tcPr marL="6350" marR="6350" marT="6350" marB="0" anchor="ctr">
                    <a:lnL>
                      <a:noFill/>
                    </a:lnL>
                    <a:lnR>
                      <a:noFill/>
                    </a:lnR>
                    <a:lnT>
                      <a:noFill/>
                    </a:lnT>
                    <a:lnB>
                      <a:noFill/>
                    </a:lnB>
                    <a:solidFill>
                      <a:srgbClr val="FDECC8"/>
                    </a:solidFill>
                  </a:tcPr>
                </a:tc>
                <a:tc>
                  <a:txBody>
                    <a:bodyPr/>
                    <a:lstStyle/>
                    <a:p>
                      <a:pPr algn="ctr" fontAlgn="ctr"/>
                      <a:r>
                        <a:rPr lang="en-US" sz="1200" b="0" i="0" u="none" strike="noStrike" dirty="0">
                          <a:solidFill>
                            <a:srgbClr val="004B87"/>
                          </a:solidFill>
                          <a:effectLst/>
                          <a:latin typeface="Aptos Narrow" panose="020B0004020202020204" pitchFamily="34" charset="0"/>
                        </a:rPr>
                        <a:t>1/11</a:t>
                      </a:r>
                    </a:p>
                  </a:txBody>
                  <a:tcPr marL="6350" marR="6350" marT="6350" marB="0" anchor="ctr">
                    <a:lnL>
                      <a:noFill/>
                    </a:lnL>
                    <a:lnR>
                      <a:noFill/>
                    </a:lnR>
                    <a:lnT>
                      <a:noFill/>
                    </a:lnT>
                    <a:lnB>
                      <a:noFill/>
                    </a:lnB>
                    <a:solidFill>
                      <a:srgbClr val="FDECC8"/>
                    </a:solidFill>
                  </a:tcPr>
                </a:tc>
                <a:extLst>
                  <a:ext uri="{0D108BD9-81ED-4DB2-BD59-A6C34878D82A}">
                    <a16:rowId xmlns:a16="http://schemas.microsoft.com/office/drawing/2014/main" val="2411330138"/>
                  </a:ext>
                </a:extLst>
              </a:tr>
              <a:tr h="177313">
                <a:tc>
                  <a:txBody>
                    <a:bodyPr/>
                    <a:lstStyle/>
                    <a:p>
                      <a:pPr algn="ctr" fontAlgn="ctr"/>
                      <a:r>
                        <a:rPr lang="en-US" sz="1200" b="0" i="0" u="none" strike="noStrike" dirty="0">
                          <a:solidFill>
                            <a:srgbClr val="004B87"/>
                          </a:solidFill>
                          <a:effectLst/>
                          <a:latin typeface="Aptos Narrow" panose="020B0004020202020204" pitchFamily="34" charset="0"/>
                        </a:rPr>
                        <a:t>NAs</a:t>
                      </a:r>
                    </a:p>
                  </a:txBody>
                  <a:tcPr marL="6350" marR="6350" marT="6350" marB="0" anchor="ctr">
                    <a:lnL>
                      <a:noFill/>
                    </a:lnL>
                    <a:lnR>
                      <a:noFill/>
                    </a:lnR>
                    <a:lnT>
                      <a:noFill/>
                    </a:lnT>
                    <a:lnB>
                      <a:noFill/>
                    </a:lnB>
                    <a:noFill/>
                  </a:tcPr>
                </a:tc>
                <a:tc>
                  <a:txBody>
                    <a:bodyPr/>
                    <a:lstStyle/>
                    <a:p>
                      <a:pPr algn="ctr" fontAlgn="ctr"/>
                      <a:r>
                        <a:rPr lang="en-US" sz="1200" b="0" i="0" u="none" strike="noStrike" dirty="0">
                          <a:solidFill>
                            <a:srgbClr val="004B87"/>
                          </a:solidFill>
                          <a:effectLst/>
                          <a:latin typeface="Aptos Narrow" panose="020B0004020202020204" pitchFamily="34" charset="0"/>
                        </a:rPr>
                        <a:t>1/17</a:t>
                      </a:r>
                    </a:p>
                  </a:txBody>
                  <a:tcPr marL="6350" marR="6350" marT="6350" marB="0" anchor="ctr">
                    <a:lnL>
                      <a:noFill/>
                    </a:lnL>
                    <a:lnR>
                      <a:noFill/>
                    </a:lnR>
                    <a:lnT>
                      <a:noFill/>
                    </a:lnT>
                    <a:lnB>
                      <a:noFill/>
                    </a:lnB>
                    <a:noFill/>
                  </a:tcPr>
                </a:tc>
                <a:extLst>
                  <a:ext uri="{0D108BD9-81ED-4DB2-BD59-A6C34878D82A}">
                    <a16:rowId xmlns:a16="http://schemas.microsoft.com/office/drawing/2014/main" val="117171604"/>
                  </a:ext>
                </a:extLst>
              </a:tr>
              <a:tr h="368300">
                <a:tc>
                  <a:txBody>
                    <a:bodyPr/>
                    <a:lstStyle/>
                    <a:p>
                      <a:pPr algn="ctr" fontAlgn="ctr"/>
                      <a:r>
                        <a:rPr lang="en-US" sz="1200" b="0" i="0" u="none" strike="noStrike" dirty="0">
                          <a:solidFill>
                            <a:srgbClr val="004B87"/>
                          </a:solidFill>
                          <a:effectLst/>
                          <a:latin typeface="Aptos Narrow" panose="020B0004020202020204" pitchFamily="34" charset="0"/>
                        </a:rPr>
                        <a:t>PEG IFN</a:t>
                      </a:r>
                      <a:r>
                        <a:rPr lang="el-GR" sz="1200" b="0" i="0" u="none" strike="noStrike" dirty="0">
                          <a:solidFill>
                            <a:srgbClr val="004B87"/>
                          </a:solidFill>
                          <a:effectLst/>
                          <a:latin typeface="Aptos Narrow" panose="020B0004020202020204" pitchFamily="34" charset="0"/>
                        </a:rPr>
                        <a:t>α-2</a:t>
                      </a:r>
                      <a:r>
                        <a:rPr lang="en-US" sz="1200" b="0" i="0" u="none" strike="noStrike" dirty="0">
                          <a:solidFill>
                            <a:srgbClr val="004B87"/>
                          </a:solidFill>
                          <a:effectLst/>
                          <a:latin typeface="Aptos Narrow" panose="020B0004020202020204" pitchFamily="34" charset="0"/>
                        </a:rPr>
                        <a:t>b</a:t>
                      </a:r>
                    </a:p>
                    <a:p>
                      <a:pPr algn="ctr" fontAlgn="ctr"/>
                      <a:r>
                        <a:rPr lang="en-US" sz="1200" b="0" i="0" u="none" strike="noStrike" dirty="0">
                          <a:solidFill>
                            <a:srgbClr val="004B87"/>
                          </a:solidFill>
                          <a:effectLst/>
                          <a:latin typeface="Aptos Narrow" panose="020B0004020202020204" pitchFamily="34" charset="0"/>
                        </a:rPr>
                        <a:t> ± NAs</a:t>
                      </a:r>
                    </a:p>
                  </a:txBody>
                  <a:tcPr marL="6350" marR="6350" marT="6350" marB="0" anchor="ctr">
                    <a:lnL>
                      <a:noFill/>
                    </a:lnL>
                    <a:lnR>
                      <a:noFill/>
                    </a:lnR>
                    <a:lnT>
                      <a:noFill/>
                    </a:lnT>
                    <a:lnB>
                      <a:noFill/>
                    </a:lnB>
                    <a:solidFill>
                      <a:srgbClr val="FDECC8"/>
                    </a:solidFill>
                  </a:tcPr>
                </a:tc>
                <a:tc>
                  <a:txBody>
                    <a:bodyPr/>
                    <a:lstStyle/>
                    <a:p>
                      <a:pPr algn="ctr" fontAlgn="ctr"/>
                      <a:r>
                        <a:rPr lang="en-US" sz="1200" b="0" i="0" u="none" strike="noStrike" dirty="0">
                          <a:solidFill>
                            <a:srgbClr val="004B87"/>
                          </a:solidFill>
                          <a:effectLst/>
                          <a:latin typeface="Aptos Narrow" panose="020B0004020202020204" pitchFamily="34" charset="0"/>
                        </a:rPr>
                        <a:t>210/701 (30%)</a:t>
                      </a:r>
                    </a:p>
                  </a:txBody>
                  <a:tcPr marL="6350" marR="6350" marT="6350" marB="0" anchor="ctr">
                    <a:lnL>
                      <a:noFill/>
                    </a:lnL>
                    <a:lnR>
                      <a:noFill/>
                    </a:lnR>
                    <a:lnT>
                      <a:noFill/>
                    </a:lnT>
                    <a:lnB>
                      <a:noFill/>
                    </a:lnB>
                    <a:solidFill>
                      <a:srgbClr val="FDECC8"/>
                    </a:solidFill>
                  </a:tcPr>
                </a:tc>
                <a:extLst>
                  <a:ext uri="{0D108BD9-81ED-4DB2-BD59-A6C34878D82A}">
                    <a16:rowId xmlns:a16="http://schemas.microsoft.com/office/drawing/2014/main" val="2386821145"/>
                  </a:ext>
                </a:extLst>
              </a:tr>
            </a:tbl>
          </a:graphicData>
        </a:graphic>
      </p:graphicFrame>
      <p:sp>
        <p:nvSpPr>
          <p:cNvPr id="119" name="TextBox 118">
            <a:extLst>
              <a:ext uri="{FF2B5EF4-FFF2-40B4-BE49-F238E27FC236}">
                <a16:creationId xmlns:a16="http://schemas.microsoft.com/office/drawing/2014/main" id="{7724F2A9-73B6-5646-11D1-2D500A3FCED0}"/>
              </a:ext>
            </a:extLst>
          </p:cNvPr>
          <p:cNvSpPr txBox="1"/>
          <p:nvPr/>
        </p:nvSpPr>
        <p:spPr>
          <a:xfrm>
            <a:off x="1226221" y="3446898"/>
            <a:ext cx="2245576" cy="430887"/>
          </a:xfrm>
          <a:prstGeom prst="rect">
            <a:avLst/>
          </a:prstGeom>
          <a:noFill/>
        </p:spPr>
        <p:txBody>
          <a:bodyPr wrap="square">
            <a:spAutoFit/>
          </a:bodyPr>
          <a:lstStyle/>
          <a:p>
            <a:pPr algn="ctr"/>
            <a:r>
              <a:rPr lang="en-US" sz="1050" b="1" dirty="0">
                <a:latin typeface="Arial" panose="020B0604020202020204" pitchFamily="34" charset="0"/>
                <a:cs typeface="Arial" panose="020B0604020202020204" pitchFamily="34" charset="0"/>
              </a:rPr>
              <a:t>PEG IFN</a:t>
            </a:r>
            <a:r>
              <a:rPr lang="el-GR" sz="1050" b="1" dirty="0">
                <a:latin typeface="Arial" panose="020B0604020202020204" pitchFamily="34" charset="0"/>
                <a:cs typeface="Arial" panose="020B0604020202020204" pitchFamily="34" charset="0"/>
              </a:rPr>
              <a:t>α-2</a:t>
            </a:r>
            <a:r>
              <a:rPr lang="en-US" sz="1050" b="1" dirty="0">
                <a:latin typeface="Arial" panose="020B0604020202020204" pitchFamily="34" charset="0"/>
                <a:cs typeface="Arial" panose="020B0604020202020204" pitchFamily="34" charset="0"/>
              </a:rPr>
              <a:t>b ± NAs = </a:t>
            </a:r>
          </a:p>
          <a:p>
            <a:pPr algn="ctr"/>
            <a:r>
              <a:rPr lang="en-US" sz="1050" b="1" dirty="0">
                <a:latin typeface="Arial" panose="020B0604020202020204" pitchFamily="34" charset="0"/>
                <a:cs typeface="Arial" panose="020B0604020202020204" pitchFamily="34" charset="0"/>
              </a:rPr>
              <a:t>30% HBsAg loss at 48 weeks</a:t>
            </a:r>
            <a:r>
              <a:rPr lang="en-US" sz="1100" b="1" dirty="0">
                <a:latin typeface="Arial" panose="020B0604020202020204" pitchFamily="34" charset="0"/>
                <a:cs typeface="Arial" panose="020B0604020202020204" pitchFamily="34" charset="0"/>
              </a:rPr>
              <a:t>.</a:t>
            </a:r>
          </a:p>
        </p:txBody>
      </p:sp>
      <p:sp>
        <p:nvSpPr>
          <p:cNvPr id="5" name="Rectangle: Rounded Corners 4">
            <a:extLst>
              <a:ext uri="{FF2B5EF4-FFF2-40B4-BE49-F238E27FC236}">
                <a16:creationId xmlns:a16="http://schemas.microsoft.com/office/drawing/2014/main" id="{C6D8DAC4-7C02-2E6E-EF8C-0759E01423D3}"/>
              </a:ext>
            </a:extLst>
          </p:cNvPr>
          <p:cNvSpPr/>
          <p:nvPr/>
        </p:nvSpPr>
        <p:spPr>
          <a:xfrm>
            <a:off x="855445" y="1646472"/>
            <a:ext cx="2245575"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6" name="TextBox 5">
            <a:extLst>
              <a:ext uri="{FF2B5EF4-FFF2-40B4-BE49-F238E27FC236}">
                <a16:creationId xmlns:a16="http://schemas.microsoft.com/office/drawing/2014/main" id="{46960565-AB6A-5F80-672A-1C69E2F48A89}"/>
              </a:ext>
            </a:extLst>
          </p:cNvPr>
          <p:cNvSpPr txBox="1"/>
          <p:nvPr/>
        </p:nvSpPr>
        <p:spPr>
          <a:xfrm>
            <a:off x="855445" y="1654166"/>
            <a:ext cx="1746229" cy="261610"/>
          </a:xfrm>
          <a:prstGeom prst="rect">
            <a:avLst/>
          </a:prstGeom>
          <a:noFill/>
        </p:spPr>
        <p:txBody>
          <a:bodyPr wrap="square" anchor="ctr">
            <a:spAutoFit/>
          </a:bodyPr>
          <a:lstStyle/>
          <a:p>
            <a:pPr algn="ctr"/>
            <a:r>
              <a:rPr lang="en-US" sz="1100" b="1" dirty="0">
                <a:solidFill>
                  <a:srgbClr val="CF9D39"/>
                </a:solidFill>
                <a:latin typeface="Arial" panose="020B0604020202020204" pitchFamily="34" charset="0"/>
                <a:cs typeface="Arial" panose="020B0604020202020204" pitchFamily="34" charset="0"/>
              </a:rPr>
              <a:t>HBsAg loss</a:t>
            </a:r>
          </a:p>
        </p:txBody>
      </p:sp>
      <p:pic>
        <p:nvPicPr>
          <p:cNvPr id="129" name="Graphic 128" descr="Germ with solid fill">
            <a:extLst>
              <a:ext uri="{FF2B5EF4-FFF2-40B4-BE49-F238E27FC236}">
                <a16:creationId xmlns:a16="http://schemas.microsoft.com/office/drawing/2014/main" id="{9F027C25-6B48-6B2F-F66B-EC13E83D03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91531" y="1560585"/>
            <a:ext cx="372451" cy="372451"/>
          </a:xfrm>
          <a:prstGeom prst="rect">
            <a:avLst/>
          </a:prstGeom>
          <a:scene3d>
            <a:camera prst="orthographicFront">
              <a:rot lat="0" lon="10800000" rev="0"/>
            </a:camera>
            <a:lightRig rig="threePt" dir="t"/>
          </a:scene3d>
        </p:spPr>
      </p:pic>
      <p:sp>
        <p:nvSpPr>
          <p:cNvPr id="11" name="Rectangle: Rounded Corners 10">
            <a:extLst>
              <a:ext uri="{FF2B5EF4-FFF2-40B4-BE49-F238E27FC236}">
                <a16:creationId xmlns:a16="http://schemas.microsoft.com/office/drawing/2014/main" id="{077FA067-28B6-131F-CD60-5EC05D6E98C4}"/>
              </a:ext>
            </a:extLst>
          </p:cNvPr>
          <p:cNvSpPr/>
          <p:nvPr/>
        </p:nvSpPr>
        <p:spPr>
          <a:xfrm>
            <a:off x="3981105" y="1704818"/>
            <a:ext cx="7691081" cy="2309825"/>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12" name="Rectangle: Rounded Corners 11">
            <a:extLst>
              <a:ext uri="{FF2B5EF4-FFF2-40B4-BE49-F238E27FC236}">
                <a16:creationId xmlns:a16="http://schemas.microsoft.com/office/drawing/2014/main" id="{E04174CA-8CF1-EEDE-6219-EB10A2999EDC}"/>
              </a:ext>
            </a:extLst>
          </p:cNvPr>
          <p:cNvSpPr/>
          <p:nvPr/>
        </p:nvSpPr>
        <p:spPr>
          <a:xfrm>
            <a:off x="3969805" y="1646472"/>
            <a:ext cx="2245575"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13" name="TextBox 12">
            <a:extLst>
              <a:ext uri="{FF2B5EF4-FFF2-40B4-BE49-F238E27FC236}">
                <a16:creationId xmlns:a16="http://schemas.microsoft.com/office/drawing/2014/main" id="{1846F849-E67F-1A36-9834-359ED7A14E55}"/>
              </a:ext>
            </a:extLst>
          </p:cNvPr>
          <p:cNvSpPr txBox="1"/>
          <p:nvPr/>
        </p:nvSpPr>
        <p:spPr>
          <a:xfrm>
            <a:off x="3833722" y="1663732"/>
            <a:ext cx="2462614" cy="261610"/>
          </a:xfrm>
          <a:prstGeom prst="rect">
            <a:avLst/>
          </a:prstGeom>
          <a:noFill/>
        </p:spPr>
        <p:txBody>
          <a:bodyPr wrap="square" anchor="ctr">
            <a:spAutoFit/>
          </a:bodyPr>
          <a:lstStyle/>
          <a:p>
            <a:pPr algn="ctr"/>
            <a:r>
              <a:rPr lang="en-US" sz="1100" b="1" dirty="0">
                <a:solidFill>
                  <a:srgbClr val="CF9D39"/>
                </a:solidFill>
                <a:latin typeface="Arial" panose="020B0604020202020204" pitchFamily="34" charset="0"/>
                <a:cs typeface="Arial" panose="020B0604020202020204" pitchFamily="34" charset="0"/>
              </a:rPr>
              <a:t>Predictors of response</a:t>
            </a:r>
          </a:p>
        </p:txBody>
      </p:sp>
      <p:pic>
        <p:nvPicPr>
          <p:cNvPr id="8" name="Graphic 7" descr="Bullseye with solid fill">
            <a:extLst>
              <a:ext uri="{FF2B5EF4-FFF2-40B4-BE49-F238E27FC236}">
                <a16:creationId xmlns:a16="http://schemas.microsoft.com/office/drawing/2014/main" id="{CF505ECB-5B87-C5B9-1D44-E8A5FB0FCE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31341" y="1576037"/>
            <a:ext cx="380571" cy="380571"/>
          </a:xfrm>
          <a:prstGeom prst="rect">
            <a:avLst/>
          </a:prstGeom>
        </p:spPr>
      </p:pic>
      <p:sp>
        <p:nvSpPr>
          <p:cNvPr id="16" name="TextBox 15">
            <a:extLst>
              <a:ext uri="{FF2B5EF4-FFF2-40B4-BE49-F238E27FC236}">
                <a16:creationId xmlns:a16="http://schemas.microsoft.com/office/drawing/2014/main" id="{28D113BB-D236-F3D5-72A1-690B70D7F3EE}"/>
              </a:ext>
            </a:extLst>
          </p:cNvPr>
          <p:cNvSpPr txBox="1"/>
          <p:nvPr/>
        </p:nvSpPr>
        <p:spPr>
          <a:xfrm>
            <a:off x="3921626" y="1997479"/>
            <a:ext cx="7614477" cy="253916"/>
          </a:xfrm>
          <a:prstGeom prst="rect">
            <a:avLst/>
          </a:prstGeom>
          <a:noFill/>
        </p:spPr>
        <p:txBody>
          <a:bodyPr wrap="square">
            <a:spAutoFit/>
          </a:bodyPr>
          <a:lstStyle/>
          <a:p>
            <a:pPr>
              <a:buFontTx/>
              <a:buNone/>
            </a:pPr>
            <a:r>
              <a:rPr lang="en-US" altLang="zh-CN" sz="1050" dirty="0">
                <a:latin typeface="Arial" panose="020B0604020202020204" pitchFamily="34" charset="0"/>
                <a:cs typeface="Arial" panose="020B0604020202020204" pitchFamily="34" charset="0"/>
              </a:rPr>
              <a:t>Baseline HBsAg levels, 12-week &amp; 24-week HBsAg levels, and 12-week AST levels could predict HBsAg loss at 48 weeks.</a:t>
            </a:r>
            <a:endParaRPr lang="zh-CN" altLang="en-US" sz="1050" dirty="0">
              <a:latin typeface="Arial" panose="020B0604020202020204" pitchFamily="34" charset="0"/>
              <a:cs typeface="Arial" panose="020B0604020202020204" pitchFamily="34" charset="0"/>
            </a:endParaRPr>
          </a:p>
        </p:txBody>
      </p:sp>
      <p:graphicFrame>
        <p:nvGraphicFramePr>
          <p:cNvPr id="18" name="Table 17">
            <a:extLst>
              <a:ext uri="{FF2B5EF4-FFF2-40B4-BE49-F238E27FC236}">
                <a16:creationId xmlns:a16="http://schemas.microsoft.com/office/drawing/2014/main" id="{E1F373DF-C7B7-00A2-0639-CD5FA9CD5766}"/>
              </a:ext>
            </a:extLst>
          </p:cNvPr>
          <p:cNvGraphicFramePr>
            <a:graphicFrameLocks noGrp="1"/>
          </p:cNvGraphicFramePr>
          <p:nvPr>
            <p:extLst>
              <p:ext uri="{D42A27DB-BD31-4B8C-83A1-F6EECF244321}">
                <p14:modId xmlns:p14="http://schemas.microsoft.com/office/powerpoint/2010/main" val="2055923163"/>
              </p:ext>
            </p:extLst>
          </p:nvPr>
        </p:nvGraphicFramePr>
        <p:xfrm>
          <a:off x="4432381" y="2345069"/>
          <a:ext cx="4771675" cy="1415746"/>
        </p:xfrm>
        <a:graphic>
          <a:graphicData uri="http://schemas.openxmlformats.org/drawingml/2006/table">
            <a:tbl>
              <a:tblPr firstRow="1" firstCol="1" bandRow="1">
                <a:tableStyleId>{EB344D84-9AFB-497E-A393-DC336BA19D2E}</a:tableStyleId>
              </a:tblPr>
              <a:tblGrid>
                <a:gridCol w="1096560">
                  <a:extLst>
                    <a:ext uri="{9D8B030D-6E8A-4147-A177-3AD203B41FA5}">
                      <a16:colId xmlns:a16="http://schemas.microsoft.com/office/drawing/2014/main" val="1983309955"/>
                    </a:ext>
                  </a:extLst>
                </a:gridCol>
                <a:gridCol w="910036">
                  <a:extLst>
                    <a:ext uri="{9D8B030D-6E8A-4147-A177-3AD203B41FA5}">
                      <a16:colId xmlns:a16="http://schemas.microsoft.com/office/drawing/2014/main" val="1355060616"/>
                    </a:ext>
                  </a:extLst>
                </a:gridCol>
                <a:gridCol w="633892">
                  <a:extLst>
                    <a:ext uri="{9D8B030D-6E8A-4147-A177-3AD203B41FA5}">
                      <a16:colId xmlns:a16="http://schemas.microsoft.com/office/drawing/2014/main" val="3678815307"/>
                    </a:ext>
                  </a:extLst>
                </a:gridCol>
                <a:gridCol w="633892">
                  <a:extLst>
                    <a:ext uri="{9D8B030D-6E8A-4147-A177-3AD203B41FA5}">
                      <a16:colId xmlns:a16="http://schemas.microsoft.com/office/drawing/2014/main" val="423681576"/>
                    </a:ext>
                  </a:extLst>
                </a:gridCol>
                <a:gridCol w="781560">
                  <a:extLst>
                    <a:ext uri="{9D8B030D-6E8A-4147-A177-3AD203B41FA5}">
                      <a16:colId xmlns:a16="http://schemas.microsoft.com/office/drawing/2014/main" val="361379945"/>
                    </a:ext>
                  </a:extLst>
                </a:gridCol>
                <a:gridCol w="715735">
                  <a:extLst>
                    <a:ext uri="{9D8B030D-6E8A-4147-A177-3AD203B41FA5}">
                      <a16:colId xmlns:a16="http://schemas.microsoft.com/office/drawing/2014/main" val="2312853336"/>
                    </a:ext>
                  </a:extLst>
                </a:gridCol>
              </a:tblGrid>
              <a:tr h="318466">
                <a:tc>
                  <a:txBody>
                    <a:bodyPr/>
                    <a:lstStyle/>
                    <a:p>
                      <a:pPr algn="l"/>
                      <a:r>
                        <a:rPr lang="en-US" sz="900" b="1" kern="100" dirty="0">
                          <a:effectLst/>
                          <a:latin typeface="Arial" panose="020B0604020202020204" pitchFamily="34" charset="0"/>
                          <a:cs typeface="Arial" panose="020B0604020202020204" pitchFamily="34" charset="0"/>
                        </a:rPr>
                        <a:t> </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3F"/>
                    </a:solidFill>
                  </a:tcPr>
                </a:tc>
                <a:tc>
                  <a:txBody>
                    <a:bodyPr/>
                    <a:lstStyle/>
                    <a:p>
                      <a:pPr algn="ctr"/>
                      <a:r>
                        <a:rPr lang="en-US" sz="900" b="1" kern="100" dirty="0">
                          <a:solidFill>
                            <a:srgbClr val="004B87"/>
                          </a:solidFill>
                          <a:effectLst/>
                          <a:latin typeface="Arial" panose="020B0604020202020204" pitchFamily="34" charset="0"/>
                          <a:cs typeface="Arial" panose="020B0604020202020204" pitchFamily="34" charset="0"/>
                        </a:rPr>
                        <a:t>AUROC</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3F"/>
                    </a:solidFill>
                  </a:tcPr>
                </a:tc>
                <a:tc>
                  <a:txBody>
                    <a:bodyPr/>
                    <a:lstStyle/>
                    <a:p>
                      <a:pPr algn="ctr"/>
                      <a:r>
                        <a:rPr lang="en-US" sz="900" b="1" i="1" kern="100" dirty="0">
                          <a:solidFill>
                            <a:srgbClr val="004B87"/>
                          </a:solidFill>
                          <a:effectLst/>
                          <a:latin typeface="Arial" panose="020B0604020202020204" pitchFamily="34" charset="0"/>
                          <a:cs typeface="Arial" panose="020B0604020202020204" pitchFamily="34" charset="0"/>
                        </a:rPr>
                        <a:t>P</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3F"/>
                    </a:solidFill>
                  </a:tcPr>
                </a:tc>
                <a:tc>
                  <a:txBody>
                    <a:bodyPr/>
                    <a:lstStyle/>
                    <a:p>
                      <a:pPr algn="ctr"/>
                      <a:r>
                        <a:rPr lang="en-US" sz="900" b="1" kern="100" dirty="0">
                          <a:solidFill>
                            <a:srgbClr val="004B87"/>
                          </a:solidFill>
                          <a:effectLst/>
                          <a:latin typeface="Arial" panose="020B0604020202020204" pitchFamily="34" charset="0"/>
                          <a:cs typeface="Arial" panose="020B0604020202020204" pitchFamily="34" charset="0"/>
                        </a:rPr>
                        <a:t>Cut-off</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3F"/>
                    </a:solidFill>
                  </a:tcPr>
                </a:tc>
                <a:tc>
                  <a:txBody>
                    <a:bodyPr/>
                    <a:lstStyle/>
                    <a:p>
                      <a:pPr algn="ctr"/>
                      <a:r>
                        <a:rPr lang="en-US" sz="900" b="1" kern="100" dirty="0">
                          <a:solidFill>
                            <a:srgbClr val="004B87"/>
                          </a:solidFill>
                          <a:effectLst/>
                          <a:latin typeface="Arial" panose="020B0604020202020204" pitchFamily="34" charset="0"/>
                          <a:cs typeface="Arial" panose="020B0604020202020204" pitchFamily="34" charset="0"/>
                        </a:rPr>
                        <a:t>Sensitivity</a:t>
                      </a:r>
                    </a:p>
                    <a:p>
                      <a:pPr algn="ctr"/>
                      <a:r>
                        <a:rPr lang="en-US" sz="900" b="1" kern="100" dirty="0">
                          <a:solidFill>
                            <a:srgbClr val="004B87"/>
                          </a:solidFill>
                          <a:effectLst/>
                          <a:latin typeface="Arial" panose="020B0604020202020204" pitchFamily="34" charset="0"/>
                          <a:cs typeface="Arial" panose="020B0604020202020204" pitchFamily="34" charset="0"/>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3F"/>
                    </a:solidFill>
                  </a:tcPr>
                </a:tc>
                <a:tc>
                  <a:txBody>
                    <a:bodyPr/>
                    <a:lstStyle/>
                    <a:p>
                      <a:pPr algn="ctr"/>
                      <a:r>
                        <a:rPr lang="en-US" sz="900" b="1" kern="100" dirty="0">
                          <a:solidFill>
                            <a:srgbClr val="004B87"/>
                          </a:solidFill>
                          <a:effectLst/>
                          <a:latin typeface="Arial" panose="020B0604020202020204" pitchFamily="34" charset="0"/>
                          <a:cs typeface="Arial" panose="020B0604020202020204" pitchFamily="34" charset="0"/>
                        </a:rPr>
                        <a:t>Specificity</a:t>
                      </a:r>
                    </a:p>
                    <a:p>
                      <a:pPr algn="ctr"/>
                      <a:r>
                        <a:rPr lang="en-US" sz="900" b="1" kern="100" dirty="0">
                          <a:solidFill>
                            <a:srgbClr val="004B87"/>
                          </a:solidFill>
                          <a:effectLst/>
                          <a:latin typeface="Arial" panose="020B0604020202020204" pitchFamily="34" charset="0"/>
                          <a:cs typeface="Arial" panose="020B0604020202020204" pitchFamily="34" charset="0"/>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3F"/>
                    </a:solidFill>
                  </a:tcPr>
                </a:tc>
                <a:extLst>
                  <a:ext uri="{0D108BD9-81ED-4DB2-BD59-A6C34878D82A}">
                    <a16:rowId xmlns:a16="http://schemas.microsoft.com/office/drawing/2014/main" val="1882123014"/>
                  </a:ext>
                </a:extLst>
              </a:tr>
              <a:tr h="268555">
                <a:tc>
                  <a:txBody>
                    <a:bodyPr/>
                    <a:lstStyle/>
                    <a:p>
                      <a:pPr algn="l"/>
                      <a:r>
                        <a:rPr lang="en-US" sz="900" b="1" kern="100" dirty="0">
                          <a:solidFill>
                            <a:srgbClr val="004B87"/>
                          </a:solidFill>
                          <a:effectLst/>
                          <a:latin typeface="Arial" panose="020B0604020202020204" pitchFamily="34" charset="0"/>
                          <a:cs typeface="Arial" panose="020B0604020202020204" pitchFamily="34" charset="0"/>
                        </a:rPr>
                        <a:t>Baseline HBsAg</a:t>
                      </a:r>
                      <a:endParaRPr lang="en-US" altLang="zh-CN" sz="900" b="1" kern="100" dirty="0">
                        <a:solidFill>
                          <a:srgbClr val="004B87"/>
                        </a:solidFill>
                        <a:effectLst/>
                        <a:latin typeface="Arial" panose="020B060402020202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3F"/>
                    </a:solidFill>
                  </a:tcPr>
                </a:tc>
                <a:tc>
                  <a:txBody>
                    <a:bodyPr/>
                    <a:lstStyle/>
                    <a:p>
                      <a:pPr algn="ctr"/>
                      <a:r>
                        <a:rPr lang="en-US" altLang="zh-CN" sz="900" b="0" kern="100" dirty="0">
                          <a:effectLst/>
                          <a:latin typeface="Arial" panose="020B0604020202020204" pitchFamily="34" charset="0"/>
                          <a:cs typeface="Arial" panose="020B0604020202020204" pitchFamily="34" charset="0"/>
                        </a:rPr>
                        <a:t>0.734 </a:t>
                      </a:r>
                    </a:p>
                    <a:p>
                      <a:pPr algn="ctr"/>
                      <a:r>
                        <a:rPr lang="en-US" altLang="zh-CN" sz="900" b="0" kern="100" dirty="0">
                          <a:effectLst/>
                          <a:latin typeface="Arial" panose="020B0604020202020204" pitchFamily="34" charset="0"/>
                          <a:cs typeface="Arial" panose="020B0604020202020204" pitchFamily="34" charset="0"/>
                        </a:rPr>
                        <a:t>(0.681-0.788)</a:t>
                      </a:r>
                      <a:endParaRPr lang="zh-CN" altLang="en-US" sz="900" b="0" kern="100" dirty="0">
                        <a:effectLst/>
                        <a:latin typeface="Arial" panose="020B060402020202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8CE"/>
                    </a:solidFill>
                  </a:tcPr>
                </a:tc>
                <a:tc>
                  <a:txBody>
                    <a:bodyPr/>
                    <a:lstStyle/>
                    <a:p>
                      <a:pPr algn="ctr"/>
                      <a:r>
                        <a:rPr kumimoji="0" lang="en-US" altLang="zh-CN" sz="900" b="0" u="none" strike="noStrike" cap="none" normalizeH="0" baseline="0" dirty="0">
                          <a:ln>
                            <a:noFill/>
                          </a:ln>
                          <a:effectLst/>
                          <a:latin typeface="Arial" panose="020B0604020202020204" pitchFamily="34" charset="0"/>
                          <a:cs typeface="Arial" panose="020B0604020202020204" pitchFamily="34" charset="0"/>
                        </a:rPr>
                        <a:t>&lt;0.001</a:t>
                      </a:r>
                      <a:endParaRPr kumimoji="0" lang="en-US" altLang="zh-CN" sz="900" b="0" u="none" strike="noStrike" kern="100" cap="none" normalizeH="0" baseline="0" dirty="0">
                        <a:ln>
                          <a:noFill/>
                        </a:ln>
                        <a:effectLst/>
                        <a:latin typeface="Arial" panose="020B060402020202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8CE"/>
                    </a:solidFill>
                  </a:tcPr>
                </a:tc>
                <a:tc>
                  <a:txBody>
                    <a:bodyPr/>
                    <a:lstStyle/>
                    <a:p>
                      <a:pPr algn="ctr"/>
                      <a:r>
                        <a:rPr lang="en-US" altLang="zh-CN" sz="900" b="0" kern="100" dirty="0">
                          <a:effectLst/>
                          <a:latin typeface="Arial" panose="020B0604020202020204" pitchFamily="34" charset="0"/>
                          <a:cs typeface="Arial" panose="020B0604020202020204" pitchFamily="34" charset="0"/>
                        </a:rPr>
                        <a:t>224.2</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8CE"/>
                    </a:solidFill>
                  </a:tcPr>
                </a:tc>
                <a:tc>
                  <a:txBody>
                    <a:bodyPr/>
                    <a:lstStyle/>
                    <a:p>
                      <a:pPr algn="ctr"/>
                      <a:r>
                        <a:rPr lang="en-US" altLang="zh-CN" sz="900" b="0" kern="100" dirty="0">
                          <a:effectLst/>
                          <a:latin typeface="Arial" panose="020B0604020202020204" pitchFamily="34" charset="0"/>
                          <a:cs typeface="Arial" panose="020B0604020202020204" pitchFamily="34" charset="0"/>
                        </a:rPr>
                        <a:t>47.54</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8CE"/>
                    </a:solidFill>
                  </a:tcPr>
                </a:tc>
                <a:tc>
                  <a:txBody>
                    <a:bodyPr/>
                    <a:lstStyle/>
                    <a:p>
                      <a:pPr algn="ctr"/>
                      <a:r>
                        <a:rPr lang="en-US" altLang="zh-CN" sz="900" b="0" kern="100" dirty="0">
                          <a:effectLst/>
                          <a:latin typeface="Arial" panose="020B0604020202020204" pitchFamily="34" charset="0"/>
                          <a:cs typeface="Arial" panose="020B0604020202020204" pitchFamily="34" charset="0"/>
                        </a:rPr>
                        <a:t>87.07</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8CE"/>
                    </a:solidFill>
                  </a:tcPr>
                </a:tc>
                <a:extLst>
                  <a:ext uri="{0D108BD9-81ED-4DB2-BD59-A6C34878D82A}">
                    <a16:rowId xmlns:a16="http://schemas.microsoft.com/office/drawing/2014/main" val="1918846905"/>
                  </a:ext>
                </a:extLst>
              </a:tr>
              <a:tr h="268555">
                <a:tc>
                  <a:txBody>
                    <a:bodyPr/>
                    <a:lstStyle/>
                    <a:p>
                      <a:pPr algn="l"/>
                      <a:r>
                        <a:rPr lang="en-US" altLang="zh-CN" sz="900" b="1" kern="100" dirty="0">
                          <a:solidFill>
                            <a:srgbClr val="004B87"/>
                          </a:solidFill>
                          <a:effectLst/>
                          <a:latin typeface="Arial" panose="020B0604020202020204" pitchFamily="34" charset="0"/>
                          <a:cs typeface="Arial" panose="020B0604020202020204" pitchFamily="34" charset="0"/>
                        </a:rPr>
                        <a:t>12W HBsAg</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3F"/>
                    </a:solidFill>
                  </a:tcPr>
                </a:tc>
                <a:tc>
                  <a:txBody>
                    <a:bodyPr/>
                    <a:lstStyle/>
                    <a:p>
                      <a:pPr algn="ctr"/>
                      <a:r>
                        <a:rPr lang="en-US" altLang="zh-CN" sz="900" b="0" kern="100" dirty="0">
                          <a:effectLst/>
                          <a:latin typeface="Arial" panose="020B0604020202020204" pitchFamily="34" charset="0"/>
                          <a:cs typeface="Arial" panose="020B0604020202020204" pitchFamily="34" charset="0"/>
                        </a:rPr>
                        <a:t>0.808</a:t>
                      </a:r>
                    </a:p>
                    <a:p>
                      <a:pPr algn="ctr"/>
                      <a:r>
                        <a:rPr lang="en-US" altLang="zh-CN" sz="900" b="0" kern="100" dirty="0">
                          <a:effectLst/>
                          <a:latin typeface="Arial" panose="020B0604020202020204" pitchFamily="34" charset="0"/>
                          <a:cs typeface="Arial" panose="020B0604020202020204" pitchFamily="34" charset="0"/>
                        </a:rPr>
                        <a:t> (0.754-0.861)</a:t>
                      </a:r>
                      <a:endParaRPr lang="zh-CN" altLang="en-US" sz="900" b="0" kern="100" dirty="0">
                        <a:effectLst/>
                        <a:latin typeface="Arial" panose="020B060402020202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8"/>
                    </a:solidFill>
                  </a:tcPr>
                </a:tc>
                <a:tc>
                  <a:txBody>
                    <a:bodyPr/>
                    <a:lstStyle/>
                    <a:p>
                      <a:pPr algn="ctr"/>
                      <a:r>
                        <a:rPr kumimoji="0" lang="en-US" altLang="zh-CN" sz="900" b="0" u="none" strike="noStrike" cap="none" normalizeH="0" baseline="0" dirty="0">
                          <a:ln>
                            <a:noFill/>
                          </a:ln>
                          <a:effectLst/>
                          <a:latin typeface="Arial" panose="020B0604020202020204" pitchFamily="34" charset="0"/>
                          <a:cs typeface="Arial" panose="020B0604020202020204" pitchFamily="34" charset="0"/>
                        </a:rPr>
                        <a:t>&lt;0.001</a:t>
                      </a:r>
                      <a:endParaRPr kumimoji="0" lang="en-US" altLang="zh-CN" sz="900" b="0" u="none" strike="noStrike" kern="100" cap="none" normalizeH="0" baseline="0" dirty="0">
                        <a:ln>
                          <a:noFill/>
                        </a:ln>
                        <a:effectLst/>
                        <a:latin typeface="Arial" panose="020B060402020202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8"/>
                    </a:solidFill>
                  </a:tcPr>
                </a:tc>
                <a:tc>
                  <a:txBody>
                    <a:bodyPr/>
                    <a:lstStyle/>
                    <a:p>
                      <a:pPr algn="ctr"/>
                      <a:r>
                        <a:rPr lang="en-US" altLang="zh-CN" sz="900" b="0" kern="100" dirty="0">
                          <a:effectLst/>
                          <a:latin typeface="Arial" panose="020B0604020202020204" pitchFamily="34" charset="0"/>
                          <a:cs typeface="Arial" panose="020B0604020202020204" pitchFamily="34" charset="0"/>
                        </a:rPr>
                        <a:t>4.04</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8"/>
                    </a:solidFill>
                  </a:tcPr>
                </a:tc>
                <a:tc>
                  <a:txBody>
                    <a:bodyPr/>
                    <a:lstStyle/>
                    <a:p>
                      <a:pPr algn="ctr"/>
                      <a:r>
                        <a:rPr lang="en-US" altLang="zh-CN" sz="900" b="0" kern="100" dirty="0">
                          <a:effectLst/>
                          <a:latin typeface="Arial" panose="020B0604020202020204" pitchFamily="34" charset="0"/>
                          <a:cs typeface="Arial" panose="020B0604020202020204" pitchFamily="34" charset="0"/>
                        </a:rPr>
                        <a:t>81.15</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8"/>
                    </a:solidFill>
                  </a:tcPr>
                </a:tc>
                <a:tc>
                  <a:txBody>
                    <a:bodyPr/>
                    <a:lstStyle/>
                    <a:p>
                      <a:pPr algn="ctr"/>
                      <a:r>
                        <a:rPr lang="en-US" altLang="zh-CN" sz="900" b="0" kern="100" dirty="0">
                          <a:effectLst/>
                          <a:latin typeface="Arial" panose="020B0604020202020204" pitchFamily="34" charset="0"/>
                          <a:cs typeface="Arial" panose="020B0604020202020204" pitchFamily="34" charset="0"/>
                        </a:rPr>
                        <a:t>68.69</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8"/>
                    </a:solidFill>
                  </a:tcPr>
                </a:tc>
                <a:extLst>
                  <a:ext uri="{0D108BD9-81ED-4DB2-BD59-A6C34878D82A}">
                    <a16:rowId xmlns:a16="http://schemas.microsoft.com/office/drawing/2014/main" val="2423513993"/>
                  </a:ext>
                </a:extLst>
              </a:tr>
              <a:tr h="268555">
                <a:tc>
                  <a:txBody>
                    <a:bodyPr/>
                    <a:lstStyle/>
                    <a:p>
                      <a:pPr algn="l"/>
                      <a:r>
                        <a:rPr lang="en-US" altLang="zh-CN" sz="900" b="1" kern="100" dirty="0">
                          <a:solidFill>
                            <a:srgbClr val="004B87"/>
                          </a:solidFill>
                          <a:effectLst/>
                          <a:latin typeface="Arial" panose="020B0604020202020204" pitchFamily="34" charset="0"/>
                          <a:cs typeface="Arial" panose="020B0604020202020204" pitchFamily="34" charset="0"/>
                        </a:rPr>
                        <a:t>24W HBsAg</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3F"/>
                    </a:solidFill>
                  </a:tcPr>
                </a:tc>
                <a:tc>
                  <a:txBody>
                    <a:bodyPr/>
                    <a:lstStyle/>
                    <a:p>
                      <a:pPr algn="ctr"/>
                      <a:r>
                        <a:rPr lang="en-US" altLang="zh-CN" sz="900" b="0" kern="100" dirty="0">
                          <a:effectLst/>
                          <a:latin typeface="Arial" panose="020B0604020202020204" pitchFamily="34" charset="0"/>
                          <a:cs typeface="Arial" panose="020B0604020202020204" pitchFamily="34" charset="0"/>
                        </a:rPr>
                        <a:t>0.906 </a:t>
                      </a:r>
                    </a:p>
                    <a:p>
                      <a:pPr algn="ctr"/>
                      <a:r>
                        <a:rPr lang="en-US" altLang="zh-CN" sz="900" b="0" kern="100" dirty="0">
                          <a:effectLst/>
                          <a:latin typeface="Arial" panose="020B0604020202020204" pitchFamily="34" charset="0"/>
                          <a:cs typeface="Arial" panose="020B0604020202020204" pitchFamily="34" charset="0"/>
                        </a:rPr>
                        <a:t>(0.869-0.943)</a:t>
                      </a:r>
                      <a:endParaRPr lang="zh-CN" altLang="en-US" sz="900" b="0" kern="100" dirty="0">
                        <a:effectLst/>
                        <a:latin typeface="Arial" panose="020B060402020202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8CE"/>
                    </a:solidFill>
                  </a:tcPr>
                </a:tc>
                <a:tc>
                  <a:txBody>
                    <a:bodyPr/>
                    <a:lstStyle/>
                    <a:p>
                      <a:pPr algn="ctr"/>
                      <a:r>
                        <a:rPr kumimoji="0" lang="en-US" altLang="zh-CN" sz="900" b="0" u="none" strike="noStrike" cap="none" normalizeH="0" baseline="0" dirty="0">
                          <a:ln>
                            <a:noFill/>
                          </a:ln>
                          <a:effectLst/>
                          <a:latin typeface="Arial" panose="020B0604020202020204" pitchFamily="34" charset="0"/>
                          <a:cs typeface="Arial" panose="020B0604020202020204" pitchFamily="34" charset="0"/>
                        </a:rPr>
                        <a:t>&lt;0.001</a:t>
                      </a:r>
                      <a:endParaRPr kumimoji="0" lang="en-US" altLang="zh-CN" sz="900" b="0" u="none" strike="noStrike" kern="100" cap="none" normalizeH="0" baseline="0" dirty="0">
                        <a:ln>
                          <a:noFill/>
                        </a:ln>
                        <a:effectLst/>
                        <a:latin typeface="Arial" panose="020B060402020202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8CE"/>
                    </a:solidFill>
                  </a:tcPr>
                </a:tc>
                <a:tc>
                  <a:txBody>
                    <a:bodyPr/>
                    <a:lstStyle/>
                    <a:p>
                      <a:pPr algn="ctr"/>
                      <a:r>
                        <a:rPr lang="en-US" altLang="zh-CN" sz="900" b="0" kern="100" dirty="0">
                          <a:effectLst/>
                          <a:latin typeface="Arial" panose="020B0604020202020204" pitchFamily="34" charset="0"/>
                          <a:cs typeface="Arial" panose="020B0604020202020204" pitchFamily="34" charset="0"/>
                        </a:rPr>
                        <a:t>0.77</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8CE"/>
                    </a:solidFill>
                  </a:tcPr>
                </a:tc>
                <a:tc>
                  <a:txBody>
                    <a:bodyPr/>
                    <a:lstStyle/>
                    <a:p>
                      <a:pPr algn="ctr"/>
                      <a:r>
                        <a:rPr lang="en-US" altLang="zh-CN" sz="900" b="0" kern="100" dirty="0">
                          <a:effectLst/>
                          <a:latin typeface="Arial" panose="020B0604020202020204" pitchFamily="34" charset="0"/>
                          <a:cs typeface="Arial" panose="020B0604020202020204" pitchFamily="34" charset="0"/>
                        </a:rPr>
                        <a:t>87.92</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8CE"/>
                    </a:solidFill>
                  </a:tcPr>
                </a:tc>
                <a:tc>
                  <a:txBody>
                    <a:bodyPr/>
                    <a:lstStyle/>
                    <a:p>
                      <a:pPr algn="ctr"/>
                      <a:r>
                        <a:rPr lang="en-US" altLang="zh-CN" sz="900" b="0" kern="100" dirty="0">
                          <a:effectLst/>
                          <a:latin typeface="Arial" panose="020B0604020202020204" pitchFamily="34" charset="0"/>
                          <a:cs typeface="Arial" panose="020B0604020202020204" pitchFamily="34" charset="0"/>
                        </a:rPr>
                        <a:t>83.18</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8CE"/>
                    </a:solidFill>
                  </a:tcPr>
                </a:tc>
                <a:extLst>
                  <a:ext uri="{0D108BD9-81ED-4DB2-BD59-A6C34878D82A}">
                    <a16:rowId xmlns:a16="http://schemas.microsoft.com/office/drawing/2014/main" val="4252066128"/>
                  </a:ext>
                </a:extLst>
              </a:tr>
              <a:tr h="268555">
                <a:tc>
                  <a:txBody>
                    <a:bodyPr/>
                    <a:lstStyle/>
                    <a:p>
                      <a:pPr algn="l"/>
                      <a:r>
                        <a:rPr lang="en-US" altLang="zh-CN" sz="900" b="1" kern="100" dirty="0">
                          <a:solidFill>
                            <a:srgbClr val="004B87"/>
                          </a:solidFill>
                          <a:effectLst/>
                          <a:latin typeface="Arial" panose="020B0604020202020204" pitchFamily="34" charset="0"/>
                          <a:cs typeface="Arial" panose="020B0604020202020204" pitchFamily="34" charset="0"/>
                        </a:rPr>
                        <a:t>12W AST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3F"/>
                    </a:solidFill>
                  </a:tcPr>
                </a:tc>
                <a:tc>
                  <a:txBody>
                    <a:bodyPr/>
                    <a:lstStyle/>
                    <a:p>
                      <a:pPr algn="ctr"/>
                      <a:r>
                        <a:rPr lang="en-US" altLang="zh-CN" sz="900" b="0" kern="100" dirty="0">
                          <a:effectLst/>
                          <a:latin typeface="Arial" panose="020B0604020202020204" pitchFamily="34" charset="0"/>
                          <a:cs typeface="Arial" panose="020B0604020202020204" pitchFamily="34" charset="0"/>
                        </a:rPr>
                        <a:t>0.581 </a:t>
                      </a:r>
                    </a:p>
                    <a:p>
                      <a:pPr algn="ctr"/>
                      <a:r>
                        <a:rPr lang="en-US" altLang="zh-CN" sz="900" b="0" kern="100" dirty="0">
                          <a:effectLst/>
                          <a:latin typeface="Arial" panose="020B0604020202020204" pitchFamily="34" charset="0"/>
                          <a:cs typeface="Arial" panose="020B0604020202020204" pitchFamily="34" charset="0"/>
                        </a:rPr>
                        <a:t>(0.511-0.650)</a:t>
                      </a:r>
                      <a:endParaRPr lang="zh-CN" altLang="en-US" sz="900" b="0" kern="100" dirty="0">
                        <a:effectLst/>
                        <a:latin typeface="Arial" panose="020B060402020202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8"/>
                    </a:solidFill>
                  </a:tcPr>
                </a:tc>
                <a:tc>
                  <a:txBody>
                    <a:bodyPr/>
                    <a:lstStyle/>
                    <a:p>
                      <a:pPr algn="ctr"/>
                      <a:r>
                        <a:rPr lang="en-US" altLang="zh-CN" sz="900" b="0" kern="100" dirty="0">
                          <a:effectLst/>
                          <a:latin typeface="Arial" panose="020B0604020202020204" pitchFamily="34" charset="0"/>
                          <a:cs typeface="Arial" panose="020B0604020202020204" pitchFamily="34" charset="0"/>
                        </a:rPr>
                        <a:t>0.02</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8"/>
                    </a:solidFill>
                  </a:tcPr>
                </a:tc>
                <a:tc>
                  <a:txBody>
                    <a:bodyPr/>
                    <a:lstStyle/>
                    <a:p>
                      <a:pPr algn="ctr"/>
                      <a:r>
                        <a:rPr lang="en-US" altLang="zh-CN" sz="900" b="0" kern="100" dirty="0">
                          <a:effectLst/>
                          <a:latin typeface="Arial" panose="020B0604020202020204" pitchFamily="34" charset="0"/>
                          <a:cs typeface="Arial" panose="020B0604020202020204" pitchFamily="34" charset="0"/>
                        </a:rPr>
                        <a:t>46.4</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8"/>
                    </a:solidFill>
                  </a:tcPr>
                </a:tc>
                <a:tc>
                  <a:txBody>
                    <a:bodyPr/>
                    <a:lstStyle/>
                    <a:p>
                      <a:pPr algn="ctr"/>
                      <a:r>
                        <a:rPr lang="en-US" altLang="zh-CN" sz="900" b="0" kern="100" dirty="0">
                          <a:effectLst/>
                          <a:latin typeface="Arial" panose="020B0604020202020204" pitchFamily="34" charset="0"/>
                          <a:cs typeface="Arial" panose="020B0604020202020204" pitchFamily="34" charset="0"/>
                        </a:rPr>
                        <a:t>55.5</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8"/>
                    </a:solidFill>
                  </a:tcPr>
                </a:tc>
                <a:tc>
                  <a:txBody>
                    <a:bodyPr/>
                    <a:lstStyle/>
                    <a:p>
                      <a:pPr algn="ctr"/>
                      <a:r>
                        <a:rPr lang="en-US" altLang="zh-CN" sz="900" b="0" kern="100" dirty="0">
                          <a:effectLst/>
                          <a:latin typeface="Arial" panose="020B0604020202020204" pitchFamily="34" charset="0"/>
                          <a:cs typeface="Arial" panose="020B0604020202020204" pitchFamily="34" charset="0"/>
                        </a:rPr>
                        <a:t>60.61</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4E8"/>
                    </a:solidFill>
                  </a:tcPr>
                </a:tc>
                <a:extLst>
                  <a:ext uri="{0D108BD9-81ED-4DB2-BD59-A6C34878D82A}">
                    <a16:rowId xmlns:a16="http://schemas.microsoft.com/office/drawing/2014/main" val="4087342634"/>
                  </a:ext>
                </a:extLst>
              </a:tr>
            </a:tbl>
          </a:graphicData>
        </a:graphic>
      </p:graphicFrame>
      <p:pic>
        <p:nvPicPr>
          <p:cNvPr id="19" name="图片 40">
            <a:extLst>
              <a:ext uri="{FF2B5EF4-FFF2-40B4-BE49-F238E27FC236}">
                <a16:creationId xmlns:a16="http://schemas.microsoft.com/office/drawing/2014/main" id="{E781807E-44BF-763D-C7EE-E648F2E8A0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1536" y="2340072"/>
            <a:ext cx="1730008" cy="1513757"/>
          </a:xfrm>
          <a:prstGeom prst="rect">
            <a:avLst/>
          </a:prstGeom>
        </p:spPr>
      </p:pic>
      <p:sp>
        <p:nvSpPr>
          <p:cNvPr id="26" name="Rectangle: Rounded Corners 25">
            <a:extLst>
              <a:ext uri="{FF2B5EF4-FFF2-40B4-BE49-F238E27FC236}">
                <a16:creationId xmlns:a16="http://schemas.microsoft.com/office/drawing/2014/main" id="{73340D0C-F76F-5559-C65E-2DA7E4B6FF3A}"/>
              </a:ext>
            </a:extLst>
          </p:cNvPr>
          <p:cNvSpPr/>
          <p:nvPr/>
        </p:nvSpPr>
        <p:spPr>
          <a:xfrm>
            <a:off x="838198" y="4191997"/>
            <a:ext cx="6985101" cy="781784"/>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27" name="Rectangle: Rounded Corners 26">
            <a:extLst>
              <a:ext uri="{FF2B5EF4-FFF2-40B4-BE49-F238E27FC236}">
                <a16:creationId xmlns:a16="http://schemas.microsoft.com/office/drawing/2014/main" id="{B3E5A034-D7E8-7427-2315-49A03EF1D0D2}"/>
              </a:ext>
            </a:extLst>
          </p:cNvPr>
          <p:cNvSpPr/>
          <p:nvPr/>
        </p:nvSpPr>
        <p:spPr>
          <a:xfrm>
            <a:off x="838198" y="4113049"/>
            <a:ext cx="2245575"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28" name="TextBox 27">
            <a:extLst>
              <a:ext uri="{FF2B5EF4-FFF2-40B4-BE49-F238E27FC236}">
                <a16:creationId xmlns:a16="http://schemas.microsoft.com/office/drawing/2014/main" id="{6E44615D-5E7D-FDE3-C67B-247E7B56B472}"/>
              </a:ext>
            </a:extLst>
          </p:cNvPr>
          <p:cNvSpPr txBox="1"/>
          <p:nvPr/>
        </p:nvSpPr>
        <p:spPr>
          <a:xfrm>
            <a:off x="951584" y="4137181"/>
            <a:ext cx="1471944" cy="261610"/>
          </a:xfrm>
          <a:prstGeom prst="rect">
            <a:avLst/>
          </a:prstGeom>
          <a:noFill/>
        </p:spPr>
        <p:txBody>
          <a:bodyPr wrap="square" anchor="ctr">
            <a:spAutoFit/>
          </a:bodyPr>
          <a:lstStyle/>
          <a:p>
            <a:pPr algn="ctr"/>
            <a:r>
              <a:rPr lang="en-US" sz="1100" b="1" dirty="0">
                <a:solidFill>
                  <a:srgbClr val="CF9D39"/>
                </a:solidFill>
                <a:latin typeface="Arial" panose="020B0604020202020204" pitchFamily="34" charset="0"/>
                <a:cs typeface="Arial" panose="020B0604020202020204" pitchFamily="34" charset="0"/>
              </a:rPr>
              <a:t>Liver biopsies</a:t>
            </a:r>
          </a:p>
        </p:txBody>
      </p:sp>
      <p:sp>
        <p:nvSpPr>
          <p:cNvPr id="25" name="Freeform 2">
            <a:extLst>
              <a:ext uri="{FF2B5EF4-FFF2-40B4-BE49-F238E27FC236}">
                <a16:creationId xmlns:a16="http://schemas.microsoft.com/office/drawing/2014/main" id="{30253EE3-7CAD-D079-6960-0E5D2BFBB8B6}"/>
              </a:ext>
            </a:extLst>
          </p:cNvPr>
          <p:cNvSpPr/>
          <p:nvPr/>
        </p:nvSpPr>
        <p:spPr>
          <a:xfrm>
            <a:off x="742112" y="4036929"/>
            <a:ext cx="418943" cy="310136"/>
          </a:xfrm>
          <a:custGeom>
            <a:avLst/>
            <a:gdLst/>
            <a:ahLst/>
            <a:cxnLst/>
            <a:rect l="l" t="t" r="r" b="b"/>
            <a:pathLst>
              <a:path w="10686275" h="9844731">
                <a:moveTo>
                  <a:pt x="0" y="0"/>
                </a:moveTo>
                <a:lnTo>
                  <a:pt x="10686275" y="0"/>
                </a:lnTo>
                <a:lnTo>
                  <a:pt x="10686275" y="9844731"/>
                </a:lnTo>
                <a:lnTo>
                  <a:pt x="0" y="98447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29" name="Content Placeholder 2">
            <a:extLst>
              <a:ext uri="{FF2B5EF4-FFF2-40B4-BE49-F238E27FC236}">
                <a16:creationId xmlns:a16="http://schemas.microsoft.com/office/drawing/2014/main" id="{36DAEF87-87C8-3633-4B40-7DBCDBB44133}"/>
              </a:ext>
            </a:extLst>
          </p:cNvPr>
          <p:cNvSpPr txBox="1">
            <a:spLocks/>
          </p:cNvSpPr>
          <p:nvPr/>
        </p:nvSpPr>
        <p:spPr>
          <a:xfrm>
            <a:off x="981243" y="4447317"/>
            <a:ext cx="6429928" cy="3984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B87"/>
              </a:buClr>
              <a:defRPr/>
            </a:pPr>
            <a:r>
              <a:rPr lang="en-US" sz="1200" dirty="0">
                <a:latin typeface="Arial" panose="020B0604020202020204" pitchFamily="34" charset="0"/>
                <a:cs typeface="Arial" panose="020B0604020202020204" pitchFamily="34" charset="0"/>
              </a:rPr>
              <a:t>Performed on 60 patients at baseline</a:t>
            </a:r>
          </a:p>
          <a:p>
            <a:pPr lvl="1">
              <a:buClr>
                <a:srgbClr val="004B87"/>
              </a:buClr>
              <a:defRPr/>
            </a:pPr>
            <a:r>
              <a:rPr lang="en-US" sz="1100" dirty="0">
                <a:latin typeface="Arial" panose="020B0604020202020204" pitchFamily="34" charset="0"/>
                <a:cs typeface="Arial" panose="020B0604020202020204" pitchFamily="34" charset="0"/>
              </a:rPr>
              <a:t>33.3% showed significant liver necroinflammation and/or fibrosis (≥ G2 and/or ≥ S2).</a:t>
            </a:r>
          </a:p>
        </p:txBody>
      </p:sp>
      <p:sp>
        <p:nvSpPr>
          <p:cNvPr id="30" name="Rectangle: Rounded Corners 29">
            <a:extLst>
              <a:ext uri="{FF2B5EF4-FFF2-40B4-BE49-F238E27FC236}">
                <a16:creationId xmlns:a16="http://schemas.microsoft.com/office/drawing/2014/main" id="{1FA7F8C1-68CF-91CE-049E-74659919398B}"/>
              </a:ext>
            </a:extLst>
          </p:cNvPr>
          <p:cNvSpPr/>
          <p:nvPr/>
        </p:nvSpPr>
        <p:spPr>
          <a:xfrm>
            <a:off x="361213" y="5154217"/>
            <a:ext cx="11518193" cy="1161749"/>
          </a:xfrm>
          <a:prstGeom prst="roundRect">
            <a:avLst>
              <a:gd name="adj" fmla="val 229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31" name="Rectangle: Rounded Corners 30">
            <a:extLst>
              <a:ext uri="{FF2B5EF4-FFF2-40B4-BE49-F238E27FC236}">
                <a16:creationId xmlns:a16="http://schemas.microsoft.com/office/drawing/2014/main" id="{53803E3E-6DCB-FC9B-B923-03ABEE7271F6}"/>
              </a:ext>
            </a:extLst>
          </p:cNvPr>
          <p:cNvSpPr/>
          <p:nvPr/>
        </p:nvSpPr>
        <p:spPr>
          <a:xfrm>
            <a:off x="515505" y="5256128"/>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sp>
        <p:nvSpPr>
          <p:cNvPr id="64" name="TextBox 63">
            <a:extLst>
              <a:ext uri="{FF2B5EF4-FFF2-40B4-BE49-F238E27FC236}">
                <a16:creationId xmlns:a16="http://schemas.microsoft.com/office/drawing/2014/main" id="{13F5822E-5EC2-DACF-8BA5-9000B79BB660}"/>
              </a:ext>
            </a:extLst>
          </p:cNvPr>
          <p:cNvSpPr txBox="1"/>
          <p:nvPr/>
        </p:nvSpPr>
        <p:spPr>
          <a:xfrm>
            <a:off x="515505" y="5573068"/>
            <a:ext cx="12795037" cy="738664"/>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PEG IFNα-2b therapy can effectively achieve functional cure in IHC patients, (48-week HBsAg loss rate of 30%)</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Lower baseline, 12-week, and 24-week HBsAg levels, along with higher 12-week AST levels, are predictors of functional cure at 48 weeks.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IHC population is a favorable group for pursuing clinical cure for hepatitis B.</a:t>
            </a:r>
          </a:p>
        </p:txBody>
      </p:sp>
      <p:pic>
        <p:nvPicPr>
          <p:cNvPr id="2" name="Graphic 1" descr="Home with solid fill">
            <a:hlinkClick r:id="rId10" action="ppaction://hlinksldjump"/>
            <a:extLst>
              <a:ext uri="{FF2B5EF4-FFF2-40B4-BE49-F238E27FC236}">
                <a16:creationId xmlns:a16="http://schemas.microsoft.com/office/drawing/2014/main" id="{9FC14C82-38CF-EED8-A3BD-4ABDE4A815B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64169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7764" y="863219"/>
            <a:ext cx="11496675" cy="2566035"/>
          </a:xfrm>
          <a:custGeom>
            <a:avLst/>
            <a:gdLst/>
            <a:ahLst/>
            <a:cxnLst/>
            <a:rect l="l" t="t" r="r" b="b"/>
            <a:pathLst>
              <a:path w="11496675" h="2566035">
                <a:moveTo>
                  <a:pt x="0" y="76580"/>
                </a:moveTo>
                <a:lnTo>
                  <a:pt x="6016" y="46773"/>
                </a:lnTo>
                <a:lnTo>
                  <a:pt x="22425" y="22431"/>
                </a:lnTo>
                <a:lnTo>
                  <a:pt x="46762" y="6018"/>
                </a:lnTo>
                <a:lnTo>
                  <a:pt x="76568" y="0"/>
                </a:lnTo>
                <a:lnTo>
                  <a:pt x="11419928" y="0"/>
                </a:lnTo>
                <a:lnTo>
                  <a:pt x="11449736" y="6018"/>
                </a:lnTo>
                <a:lnTo>
                  <a:pt x="11474078" y="22431"/>
                </a:lnTo>
                <a:lnTo>
                  <a:pt x="11490491" y="46773"/>
                </a:lnTo>
                <a:lnTo>
                  <a:pt x="11496509" y="76580"/>
                </a:lnTo>
                <a:lnTo>
                  <a:pt x="11496509" y="2489200"/>
                </a:lnTo>
                <a:lnTo>
                  <a:pt x="11490491" y="2519007"/>
                </a:lnTo>
                <a:lnTo>
                  <a:pt x="11474078" y="2543349"/>
                </a:lnTo>
                <a:lnTo>
                  <a:pt x="11449736" y="2559762"/>
                </a:lnTo>
                <a:lnTo>
                  <a:pt x="11419928" y="2565780"/>
                </a:lnTo>
                <a:lnTo>
                  <a:pt x="76568" y="2565780"/>
                </a:lnTo>
                <a:lnTo>
                  <a:pt x="46762" y="2559762"/>
                </a:lnTo>
                <a:lnTo>
                  <a:pt x="22425" y="2543349"/>
                </a:lnTo>
                <a:lnTo>
                  <a:pt x="6016" y="2519007"/>
                </a:lnTo>
                <a:lnTo>
                  <a:pt x="0" y="2489200"/>
                </a:lnTo>
                <a:lnTo>
                  <a:pt x="0" y="76580"/>
                </a:lnTo>
                <a:close/>
              </a:path>
            </a:pathLst>
          </a:custGeom>
          <a:ln w="19050">
            <a:solidFill>
              <a:srgbClr val="FFBD3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body" idx="1"/>
          </p:nvPr>
        </p:nvSpPr>
        <p:spPr>
          <a:xfrm>
            <a:off x="594461" y="1379600"/>
            <a:ext cx="10913745" cy="1517082"/>
          </a:xfrm>
          <a:prstGeom prst="rect">
            <a:avLst/>
          </a:prstGeom>
        </p:spPr>
        <p:txBody>
          <a:bodyPr vert="horz" wrap="square" lIns="0" tIns="39370" rIns="0" bIns="0" rtlCol="0">
            <a:spAutoFit/>
          </a:bodyPr>
          <a:lstStyle/>
          <a:p>
            <a:pPr marL="12700" marR="500380">
              <a:lnSpc>
                <a:spcPts val="1730"/>
              </a:lnSpc>
              <a:spcBef>
                <a:spcPts val="310"/>
              </a:spcBef>
            </a:pPr>
            <a:r>
              <a:rPr spc="-20" dirty="0"/>
              <a:t>Tobevibart</a:t>
            </a:r>
            <a:r>
              <a:rPr spc="-30" dirty="0"/>
              <a:t> </a:t>
            </a:r>
            <a:r>
              <a:rPr dirty="0"/>
              <a:t>and</a:t>
            </a:r>
            <a:r>
              <a:rPr spc="-40" dirty="0"/>
              <a:t> </a:t>
            </a:r>
            <a:r>
              <a:rPr dirty="0"/>
              <a:t>elebsiran</a:t>
            </a:r>
            <a:r>
              <a:rPr spc="-45" dirty="0"/>
              <a:t> </a:t>
            </a:r>
            <a:r>
              <a:rPr dirty="0"/>
              <a:t>with</a:t>
            </a:r>
            <a:r>
              <a:rPr spc="-25" dirty="0"/>
              <a:t> </a:t>
            </a:r>
            <a:r>
              <a:rPr dirty="0"/>
              <a:t>or</a:t>
            </a:r>
            <a:r>
              <a:rPr spc="-25" dirty="0"/>
              <a:t> </a:t>
            </a:r>
            <a:r>
              <a:rPr dirty="0"/>
              <a:t>without</a:t>
            </a:r>
            <a:r>
              <a:rPr spc="-25" dirty="0"/>
              <a:t> </a:t>
            </a:r>
            <a:r>
              <a:rPr dirty="0"/>
              <a:t>IFN</a:t>
            </a:r>
            <a:r>
              <a:rPr spc="-30" dirty="0"/>
              <a:t> </a:t>
            </a:r>
            <a:r>
              <a:rPr dirty="0"/>
              <a:t>are</a:t>
            </a:r>
            <a:r>
              <a:rPr spc="-30" dirty="0"/>
              <a:t> </a:t>
            </a:r>
            <a:r>
              <a:rPr dirty="0"/>
              <a:t>under</a:t>
            </a:r>
            <a:r>
              <a:rPr spc="-30" dirty="0"/>
              <a:t> </a:t>
            </a:r>
            <a:r>
              <a:rPr dirty="0"/>
              <a:t>evaluation</a:t>
            </a:r>
            <a:r>
              <a:rPr spc="-50" dirty="0"/>
              <a:t> </a:t>
            </a:r>
            <a:r>
              <a:rPr dirty="0"/>
              <a:t>in</a:t>
            </a:r>
            <a:r>
              <a:rPr spc="-35" dirty="0"/>
              <a:t> </a:t>
            </a:r>
            <a:r>
              <a:rPr dirty="0"/>
              <a:t>participants</a:t>
            </a:r>
            <a:r>
              <a:rPr spc="-45" dirty="0"/>
              <a:t> </a:t>
            </a:r>
            <a:r>
              <a:rPr dirty="0"/>
              <a:t>with</a:t>
            </a:r>
            <a:r>
              <a:rPr spc="-25" dirty="0"/>
              <a:t> </a:t>
            </a:r>
            <a:r>
              <a:rPr dirty="0"/>
              <a:t>chronic</a:t>
            </a:r>
            <a:r>
              <a:rPr spc="-30" dirty="0"/>
              <a:t> </a:t>
            </a:r>
            <a:r>
              <a:rPr dirty="0"/>
              <a:t>hepatitis</a:t>
            </a:r>
            <a:r>
              <a:rPr spc="-45" dirty="0"/>
              <a:t> </a:t>
            </a:r>
            <a:r>
              <a:rPr dirty="0"/>
              <a:t>B</a:t>
            </a:r>
            <a:r>
              <a:rPr spc="-40" dirty="0"/>
              <a:t> </a:t>
            </a:r>
            <a:r>
              <a:rPr dirty="0"/>
              <a:t>virus</a:t>
            </a:r>
            <a:r>
              <a:rPr spc="-40" dirty="0"/>
              <a:t> </a:t>
            </a:r>
            <a:r>
              <a:rPr spc="-10" dirty="0"/>
              <a:t>(HBV) </a:t>
            </a:r>
            <a:r>
              <a:rPr dirty="0"/>
              <a:t>infection</a:t>
            </a:r>
            <a:r>
              <a:rPr spc="-35" dirty="0"/>
              <a:t> </a:t>
            </a:r>
            <a:r>
              <a:rPr dirty="0"/>
              <a:t>in</a:t>
            </a:r>
            <a:r>
              <a:rPr spc="-20" dirty="0"/>
              <a:t> </a:t>
            </a:r>
            <a:r>
              <a:rPr dirty="0"/>
              <a:t>the</a:t>
            </a:r>
            <a:r>
              <a:rPr spc="-5" dirty="0"/>
              <a:t> </a:t>
            </a:r>
            <a:r>
              <a:rPr dirty="0"/>
              <a:t>Phase</a:t>
            </a:r>
            <a:r>
              <a:rPr spc="-30" dirty="0"/>
              <a:t> </a:t>
            </a:r>
            <a:r>
              <a:rPr dirty="0"/>
              <a:t>2</a:t>
            </a:r>
            <a:r>
              <a:rPr spc="-10" dirty="0"/>
              <a:t> </a:t>
            </a:r>
            <a:r>
              <a:rPr dirty="0"/>
              <a:t>MARCH</a:t>
            </a:r>
            <a:r>
              <a:rPr spc="-20" dirty="0"/>
              <a:t> </a:t>
            </a:r>
            <a:r>
              <a:rPr spc="-10" dirty="0"/>
              <a:t>study.</a:t>
            </a:r>
          </a:p>
          <a:p>
            <a:pPr marL="12700" marR="5080">
              <a:lnSpc>
                <a:spcPts val="2720"/>
              </a:lnSpc>
              <a:spcBef>
                <a:spcPts val="200"/>
              </a:spcBef>
            </a:pPr>
            <a:r>
              <a:rPr spc="-20" dirty="0"/>
              <a:t>Tobevibart</a:t>
            </a:r>
            <a:r>
              <a:rPr spc="-40" dirty="0"/>
              <a:t> </a:t>
            </a:r>
            <a:r>
              <a:rPr dirty="0"/>
              <a:t>is</a:t>
            </a:r>
            <a:r>
              <a:rPr spc="-60" dirty="0"/>
              <a:t> </a:t>
            </a:r>
            <a:r>
              <a:rPr dirty="0"/>
              <a:t>an</a:t>
            </a:r>
            <a:r>
              <a:rPr spc="-35" dirty="0"/>
              <a:t> </a:t>
            </a:r>
            <a:r>
              <a:rPr dirty="0"/>
              <a:t>investigational</a:t>
            </a:r>
            <a:r>
              <a:rPr spc="-55" dirty="0"/>
              <a:t> </a:t>
            </a:r>
            <a:r>
              <a:rPr dirty="0"/>
              <a:t>engineered</a:t>
            </a:r>
            <a:r>
              <a:rPr spc="-75" dirty="0"/>
              <a:t> </a:t>
            </a:r>
            <a:r>
              <a:rPr dirty="0"/>
              <a:t>human</a:t>
            </a:r>
            <a:r>
              <a:rPr spc="-35" dirty="0"/>
              <a:t> </a:t>
            </a:r>
            <a:r>
              <a:rPr dirty="0"/>
              <a:t>monoclonal</a:t>
            </a:r>
            <a:r>
              <a:rPr spc="-65" dirty="0"/>
              <a:t> </a:t>
            </a:r>
            <a:r>
              <a:rPr dirty="0"/>
              <a:t>antibody</a:t>
            </a:r>
            <a:r>
              <a:rPr spc="-45" dirty="0"/>
              <a:t> </a:t>
            </a:r>
            <a:r>
              <a:rPr dirty="0"/>
              <a:t>targeting</a:t>
            </a:r>
            <a:r>
              <a:rPr spc="-40" dirty="0"/>
              <a:t> </a:t>
            </a:r>
            <a:r>
              <a:rPr dirty="0"/>
              <a:t>the</a:t>
            </a:r>
            <a:r>
              <a:rPr spc="-35" dirty="0"/>
              <a:t> </a:t>
            </a:r>
            <a:r>
              <a:rPr dirty="0"/>
              <a:t>conserved</a:t>
            </a:r>
            <a:r>
              <a:rPr spc="-55" dirty="0"/>
              <a:t> </a:t>
            </a:r>
            <a:r>
              <a:rPr dirty="0"/>
              <a:t>antigenic</a:t>
            </a:r>
            <a:r>
              <a:rPr spc="-55" dirty="0"/>
              <a:t> </a:t>
            </a:r>
            <a:r>
              <a:rPr dirty="0"/>
              <a:t>loop</a:t>
            </a:r>
            <a:r>
              <a:rPr spc="-55" dirty="0"/>
              <a:t> </a:t>
            </a:r>
            <a:r>
              <a:rPr dirty="0"/>
              <a:t>of</a:t>
            </a:r>
            <a:r>
              <a:rPr spc="-35" dirty="0"/>
              <a:t> </a:t>
            </a:r>
            <a:r>
              <a:rPr spc="-10" dirty="0"/>
              <a:t>HBsAg. </a:t>
            </a:r>
            <a:r>
              <a:rPr dirty="0"/>
              <a:t>Elebsiran</a:t>
            </a:r>
            <a:r>
              <a:rPr spc="-65" dirty="0"/>
              <a:t> </a:t>
            </a:r>
            <a:r>
              <a:rPr dirty="0"/>
              <a:t>is</a:t>
            </a:r>
            <a:r>
              <a:rPr spc="-40" dirty="0"/>
              <a:t> </a:t>
            </a:r>
            <a:r>
              <a:rPr dirty="0"/>
              <a:t>an</a:t>
            </a:r>
            <a:r>
              <a:rPr spc="-35" dirty="0"/>
              <a:t> </a:t>
            </a:r>
            <a:r>
              <a:rPr dirty="0"/>
              <a:t>investigational</a:t>
            </a:r>
            <a:r>
              <a:rPr spc="-45" dirty="0"/>
              <a:t> </a:t>
            </a:r>
            <a:r>
              <a:rPr spc="-10" dirty="0"/>
              <a:t>siRNA</a:t>
            </a:r>
            <a:r>
              <a:rPr spc="-110" dirty="0"/>
              <a:t> </a:t>
            </a:r>
            <a:r>
              <a:rPr dirty="0"/>
              <a:t>targeting</a:t>
            </a:r>
            <a:r>
              <a:rPr spc="-20" dirty="0"/>
              <a:t> </a:t>
            </a:r>
            <a:r>
              <a:rPr dirty="0"/>
              <a:t>the HBx</a:t>
            </a:r>
            <a:r>
              <a:rPr spc="-20" dirty="0"/>
              <a:t> </a:t>
            </a:r>
            <a:r>
              <a:rPr dirty="0"/>
              <a:t>region</a:t>
            </a:r>
            <a:r>
              <a:rPr spc="-30" dirty="0"/>
              <a:t> </a:t>
            </a:r>
            <a:r>
              <a:rPr dirty="0"/>
              <a:t>of</a:t>
            </a:r>
            <a:r>
              <a:rPr spc="-20" dirty="0"/>
              <a:t> </a:t>
            </a:r>
            <a:r>
              <a:rPr dirty="0"/>
              <a:t>the</a:t>
            </a:r>
            <a:r>
              <a:rPr spc="-20" dirty="0"/>
              <a:t> </a:t>
            </a:r>
            <a:r>
              <a:rPr dirty="0"/>
              <a:t>HBV</a:t>
            </a:r>
            <a:r>
              <a:rPr spc="-35" dirty="0"/>
              <a:t> </a:t>
            </a:r>
            <a:r>
              <a:rPr spc="-10" dirty="0"/>
              <a:t>genome.</a:t>
            </a:r>
          </a:p>
          <a:p>
            <a:pPr marL="12700">
              <a:lnSpc>
                <a:spcPct val="100000"/>
              </a:lnSpc>
              <a:spcBef>
                <a:spcPts val="600"/>
              </a:spcBef>
            </a:pPr>
            <a:r>
              <a:rPr b="1" spc="-25" dirty="0">
                <a:solidFill>
                  <a:srgbClr val="FFBD3C"/>
                </a:solidFill>
                <a:latin typeface="Arial"/>
                <a:cs typeface="Arial"/>
              </a:rPr>
              <a:t>A</a:t>
            </a:r>
            <a:r>
              <a:rPr lang="fr-CH" b="1" spc="-25" dirty="0" err="1">
                <a:solidFill>
                  <a:srgbClr val="FFBD3C"/>
                </a:solidFill>
                <a:latin typeface="Arial"/>
                <a:cs typeface="Arial"/>
              </a:rPr>
              <a:t>im</a:t>
            </a:r>
            <a:r>
              <a:rPr lang="fr-CH" b="1" spc="-25" dirty="0">
                <a:solidFill>
                  <a:srgbClr val="FFBD3C"/>
                </a:solidFill>
                <a:latin typeface="Arial"/>
                <a:cs typeface="Arial"/>
              </a:rPr>
              <a:t>: </a:t>
            </a:r>
            <a:r>
              <a:rPr spc="-65" dirty="0"/>
              <a:t>To</a:t>
            </a:r>
            <a:r>
              <a:rPr spc="-30" dirty="0"/>
              <a:t> </a:t>
            </a:r>
            <a:r>
              <a:rPr dirty="0"/>
              <a:t>present</a:t>
            </a:r>
            <a:r>
              <a:rPr spc="-20" dirty="0"/>
              <a:t> </a:t>
            </a:r>
            <a:r>
              <a:rPr dirty="0"/>
              <a:t>available</a:t>
            </a:r>
            <a:r>
              <a:rPr spc="-55" dirty="0"/>
              <a:t> </a:t>
            </a:r>
            <a:r>
              <a:rPr dirty="0"/>
              <a:t>end</a:t>
            </a:r>
            <a:r>
              <a:rPr spc="-40" dirty="0"/>
              <a:t> </a:t>
            </a:r>
            <a:r>
              <a:rPr dirty="0"/>
              <a:t>of</a:t>
            </a:r>
            <a:r>
              <a:rPr spc="-25" dirty="0"/>
              <a:t> </a:t>
            </a:r>
            <a:r>
              <a:rPr dirty="0"/>
              <a:t>treatment</a:t>
            </a:r>
            <a:r>
              <a:rPr spc="-5" dirty="0"/>
              <a:t> </a:t>
            </a:r>
            <a:r>
              <a:rPr dirty="0"/>
              <a:t>(EOT)</a:t>
            </a:r>
            <a:r>
              <a:rPr spc="-10" dirty="0"/>
              <a:t> </a:t>
            </a:r>
            <a:r>
              <a:rPr dirty="0"/>
              <a:t>data</a:t>
            </a:r>
            <a:r>
              <a:rPr spc="-25" dirty="0"/>
              <a:t> </a:t>
            </a:r>
            <a:r>
              <a:rPr dirty="0"/>
              <a:t>after</a:t>
            </a:r>
            <a:r>
              <a:rPr spc="-20" dirty="0"/>
              <a:t> </a:t>
            </a:r>
            <a:r>
              <a:rPr dirty="0"/>
              <a:t>48</a:t>
            </a:r>
            <a:r>
              <a:rPr spc="-30" dirty="0"/>
              <a:t> </a:t>
            </a:r>
            <a:r>
              <a:rPr dirty="0"/>
              <a:t>weeks</a:t>
            </a:r>
            <a:r>
              <a:rPr spc="-35" dirty="0"/>
              <a:t> </a:t>
            </a:r>
            <a:r>
              <a:rPr dirty="0"/>
              <a:t>of</a:t>
            </a:r>
            <a:r>
              <a:rPr spc="-25" dirty="0"/>
              <a:t> </a:t>
            </a:r>
            <a:r>
              <a:rPr spc="-10" dirty="0"/>
              <a:t>therapy.</a:t>
            </a:r>
          </a:p>
        </p:txBody>
      </p:sp>
      <p:grpSp>
        <p:nvGrpSpPr>
          <p:cNvPr id="4" name="object 4"/>
          <p:cNvGrpSpPr/>
          <p:nvPr/>
        </p:nvGrpSpPr>
        <p:grpSpPr>
          <a:xfrm>
            <a:off x="505980" y="949833"/>
            <a:ext cx="2704465" cy="335915"/>
            <a:chOff x="505980" y="949833"/>
            <a:chExt cx="2704465" cy="335915"/>
          </a:xfrm>
        </p:grpSpPr>
        <p:sp>
          <p:nvSpPr>
            <p:cNvPr id="5" name="object 5"/>
            <p:cNvSpPr/>
            <p:nvPr/>
          </p:nvSpPr>
          <p:spPr>
            <a:xfrm>
              <a:off x="515505" y="959358"/>
              <a:ext cx="2685415" cy="316865"/>
            </a:xfrm>
            <a:custGeom>
              <a:avLst/>
              <a:gdLst/>
              <a:ahLst/>
              <a:cxnLst/>
              <a:rect l="l" t="t" r="r" b="b"/>
              <a:pathLst>
                <a:path w="2685415" h="316865">
                  <a:moveTo>
                    <a:pt x="2632062" y="0"/>
                  </a:moveTo>
                  <a:lnTo>
                    <a:pt x="52819" y="0"/>
                  </a:lnTo>
                  <a:lnTo>
                    <a:pt x="32259" y="4147"/>
                  </a:lnTo>
                  <a:lnTo>
                    <a:pt x="15470" y="15462"/>
                  </a:lnTo>
                  <a:lnTo>
                    <a:pt x="4150" y="32254"/>
                  </a:lnTo>
                  <a:lnTo>
                    <a:pt x="0" y="52831"/>
                  </a:lnTo>
                  <a:lnTo>
                    <a:pt x="0" y="264032"/>
                  </a:lnTo>
                  <a:lnTo>
                    <a:pt x="4150" y="284610"/>
                  </a:lnTo>
                  <a:lnTo>
                    <a:pt x="15470" y="301402"/>
                  </a:lnTo>
                  <a:lnTo>
                    <a:pt x="32259" y="312717"/>
                  </a:lnTo>
                  <a:lnTo>
                    <a:pt x="52819" y="316864"/>
                  </a:lnTo>
                  <a:lnTo>
                    <a:pt x="2632062" y="316864"/>
                  </a:lnTo>
                  <a:lnTo>
                    <a:pt x="2652640" y="312717"/>
                  </a:lnTo>
                  <a:lnTo>
                    <a:pt x="2669432" y="301402"/>
                  </a:lnTo>
                  <a:lnTo>
                    <a:pt x="2680746" y="284610"/>
                  </a:lnTo>
                  <a:lnTo>
                    <a:pt x="2684894" y="264032"/>
                  </a:lnTo>
                  <a:lnTo>
                    <a:pt x="2684894" y="52831"/>
                  </a:lnTo>
                  <a:lnTo>
                    <a:pt x="2680746" y="32254"/>
                  </a:lnTo>
                  <a:lnTo>
                    <a:pt x="2669432" y="15462"/>
                  </a:lnTo>
                  <a:lnTo>
                    <a:pt x="2652640" y="4147"/>
                  </a:lnTo>
                  <a:lnTo>
                    <a:pt x="2632062" y="0"/>
                  </a:lnTo>
                  <a:close/>
                </a:path>
              </a:pathLst>
            </a:custGeom>
            <a:solidFill>
              <a:srgbClr val="FFBD3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515505" y="959358"/>
              <a:ext cx="2685415" cy="316865"/>
            </a:xfrm>
            <a:custGeom>
              <a:avLst/>
              <a:gdLst/>
              <a:ahLst/>
              <a:cxnLst/>
              <a:rect l="l" t="t" r="r" b="b"/>
              <a:pathLst>
                <a:path w="2685415" h="316865">
                  <a:moveTo>
                    <a:pt x="0" y="52831"/>
                  </a:moveTo>
                  <a:lnTo>
                    <a:pt x="4150" y="32254"/>
                  </a:lnTo>
                  <a:lnTo>
                    <a:pt x="15470" y="15462"/>
                  </a:lnTo>
                  <a:lnTo>
                    <a:pt x="32259" y="4147"/>
                  </a:lnTo>
                  <a:lnTo>
                    <a:pt x="52819" y="0"/>
                  </a:lnTo>
                  <a:lnTo>
                    <a:pt x="2632062" y="0"/>
                  </a:lnTo>
                  <a:lnTo>
                    <a:pt x="2652640" y="4147"/>
                  </a:lnTo>
                  <a:lnTo>
                    <a:pt x="2669432" y="15462"/>
                  </a:lnTo>
                  <a:lnTo>
                    <a:pt x="2680746" y="32254"/>
                  </a:lnTo>
                  <a:lnTo>
                    <a:pt x="2684894" y="52831"/>
                  </a:lnTo>
                  <a:lnTo>
                    <a:pt x="2684894" y="264032"/>
                  </a:lnTo>
                  <a:lnTo>
                    <a:pt x="2680746" y="284610"/>
                  </a:lnTo>
                  <a:lnTo>
                    <a:pt x="2669432" y="301402"/>
                  </a:lnTo>
                  <a:lnTo>
                    <a:pt x="2652640" y="312717"/>
                  </a:lnTo>
                  <a:lnTo>
                    <a:pt x="2632062" y="316864"/>
                  </a:lnTo>
                  <a:lnTo>
                    <a:pt x="52819" y="316864"/>
                  </a:lnTo>
                  <a:lnTo>
                    <a:pt x="32259" y="312717"/>
                  </a:lnTo>
                  <a:lnTo>
                    <a:pt x="15470" y="301402"/>
                  </a:lnTo>
                  <a:lnTo>
                    <a:pt x="4150" y="284610"/>
                  </a:lnTo>
                  <a:lnTo>
                    <a:pt x="0" y="264032"/>
                  </a:lnTo>
                  <a:lnTo>
                    <a:pt x="0" y="52831"/>
                  </a:lnTo>
                  <a:close/>
                </a:path>
              </a:pathLst>
            </a:custGeom>
            <a:ln w="19050">
              <a:solidFill>
                <a:srgbClr val="FFBD3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object 7"/>
          <p:cNvSpPr txBox="1">
            <a:spLocks noGrp="1"/>
          </p:cNvSpPr>
          <p:nvPr>
            <p:ph type="title"/>
          </p:nvPr>
        </p:nvSpPr>
        <p:spPr>
          <a:xfrm>
            <a:off x="544698" y="962025"/>
            <a:ext cx="2635885" cy="299720"/>
          </a:xfrm>
          <a:prstGeom prst="rect">
            <a:avLst/>
          </a:prstGeom>
        </p:spPr>
        <p:txBody>
          <a:bodyPr vert="horz" wrap="square" lIns="0" tIns="12700" rIns="0" bIns="0" rtlCol="0">
            <a:spAutoFit/>
          </a:bodyPr>
          <a:lstStyle/>
          <a:p>
            <a:pPr marL="77470">
              <a:lnSpc>
                <a:spcPct val="100000"/>
              </a:lnSpc>
              <a:spcBef>
                <a:spcPts val="100"/>
              </a:spcBef>
            </a:pPr>
            <a:r>
              <a:rPr b="1" dirty="0">
                <a:latin typeface="Arial"/>
                <a:cs typeface="Arial"/>
              </a:rPr>
              <a:t>Background</a:t>
            </a:r>
            <a:r>
              <a:rPr b="1" spc="-45" dirty="0">
                <a:latin typeface="Arial"/>
                <a:cs typeface="Arial"/>
              </a:rPr>
              <a:t> </a:t>
            </a:r>
            <a:r>
              <a:rPr b="1" dirty="0">
                <a:latin typeface="Arial"/>
                <a:cs typeface="Arial"/>
              </a:rPr>
              <a:t>and</a:t>
            </a:r>
            <a:r>
              <a:rPr b="1" spc="-114" dirty="0">
                <a:latin typeface="Arial"/>
                <a:cs typeface="Arial"/>
              </a:rPr>
              <a:t> </a:t>
            </a:r>
            <a:r>
              <a:rPr b="1" spc="-20" dirty="0">
                <a:latin typeface="Arial"/>
                <a:cs typeface="Arial"/>
              </a:rPr>
              <a:t>Aims</a:t>
            </a:r>
          </a:p>
        </p:txBody>
      </p:sp>
      <p:sp>
        <p:nvSpPr>
          <p:cNvPr id="8" name="object 8"/>
          <p:cNvSpPr txBox="1"/>
          <p:nvPr/>
        </p:nvSpPr>
        <p:spPr>
          <a:xfrm>
            <a:off x="1062939" y="63499"/>
            <a:ext cx="10313670" cy="431800"/>
          </a:xfrm>
          <a:prstGeom prst="rect">
            <a:avLst/>
          </a:prstGeom>
        </p:spPr>
        <p:txBody>
          <a:bodyPr vert="horz" wrap="square" lIns="0" tIns="37465" rIns="0" bIns="0" rtlCol="0">
            <a:spAutoFit/>
          </a:bodyPr>
          <a:lstStyle/>
          <a:p>
            <a:pPr marL="12700" marR="5080" lvl="0" indent="0" defTabSz="914400" eaLnBrk="1" fontAlgn="auto" latinLnBrk="0" hangingPunct="1">
              <a:lnSpc>
                <a:spcPts val="1510"/>
              </a:lnSpc>
              <a:spcBef>
                <a:spcPts val="295"/>
              </a:spcBef>
              <a:spcAft>
                <a:spcPts val="0"/>
              </a:spcAft>
              <a:buClrTx/>
              <a:buSzTx/>
              <a:buFontTx/>
              <a:buNone/>
              <a:tabLst/>
              <a:defRPr/>
            </a:pPr>
            <a:r>
              <a:rPr kumimoji="0" sz="1400" b="1" i="0" u="none" strike="noStrike" kern="0" cap="none" spc="-10" normalizeH="0" baseline="0" noProof="0" dirty="0">
                <a:ln>
                  <a:noFill/>
                </a:ln>
                <a:solidFill>
                  <a:srgbClr val="FFFFFF"/>
                </a:solidFill>
                <a:effectLst/>
                <a:uLnTx/>
                <a:uFillTx/>
                <a:latin typeface="Arial"/>
                <a:cs typeface="Arial"/>
              </a:rPr>
              <a:t>GS-</a:t>
            </a:r>
            <a:r>
              <a:rPr kumimoji="0" sz="1400" b="1" i="0" u="none" strike="noStrike" kern="0" cap="none" spc="0" normalizeH="0" baseline="0" noProof="0" dirty="0">
                <a:ln>
                  <a:noFill/>
                </a:ln>
                <a:solidFill>
                  <a:srgbClr val="FFFFFF"/>
                </a:solidFill>
                <a:effectLst/>
                <a:uLnTx/>
                <a:uFillTx/>
                <a:latin typeface="Arial"/>
                <a:cs typeface="Arial"/>
              </a:rPr>
              <a:t>010</a:t>
            </a:r>
            <a:r>
              <a:rPr kumimoji="0" sz="1400" b="1" i="0" u="none" strike="noStrike" kern="0" cap="none" spc="-4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Outcomes</a:t>
            </a:r>
            <a:r>
              <a:rPr kumimoji="0" sz="1400" b="0" i="0" u="none" strike="noStrike" kern="0" cap="none" spc="-4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of</a:t>
            </a:r>
            <a:r>
              <a:rPr kumimoji="0" sz="1400" b="0" i="0" u="none" strike="noStrike" kern="0" cap="none" spc="-2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48</a:t>
            </a:r>
            <a:r>
              <a:rPr kumimoji="0" sz="1400" b="0" i="0" u="none" strike="noStrike" kern="0" cap="none" spc="-3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weeks</a:t>
            </a:r>
            <a:r>
              <a:rPr kumimoji="0" sz="1400" b="0" i="0" u="none" strike="noStrike" kern="0" cap="none" spc="-1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of</a:t>
            </a:r>
            <a:r>
              <a:rPr kumimoji="0" sz="1400" b="0" i="0" u="none" strike="noStrike" kern="0" cap="none" spc="-2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therapy</a:t>
            </a:r>
            <a:r>
              <a:rPr kumimoji="0" sz="1400" b="0" i="0" u="none" strike="noStrike" kern="0" cap="none" spc="-4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and</a:t>
            </a:r>
            <a:r>
              <a:rPr kumimoji="0" sz="1400" b="0" i="0" u="none" strike="noStrike" kern="0" cap="none" spc="-3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subsequent</a:t>
            </a:r>
            <a:r>
              <a:rPr kumimoji="0" sz="1400" b="0" i="0" u="none" strike="noStrike" kern="0" cap="none" spc="-5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24-week</a:t>
            </a:r>
            <a:r>
              <a:rPr kumimoji="0" sz="1400" b="0" i="0" u="none" strike="noStrike" kern="0" cap="none" spc="-2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post-treatment</a:t>
            </a:r>
            <a:r>
              <a:rPr kumimoji="0" sz="1400" b="0" i="0" u="none" strike="noStrike" kern="0" cap="none" spc="-5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period</a:t>
            </a:r>
            <a:r>
              <a:rPr kumimoji="0" sz="1400" b="0" i="0" u="none" strike="noStrike" kern="0" cap="none" spc="-3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with</a:t>
            </a:r>
            <a:r>
              <a:rPr kumimoji="0" sz="1400" b="0" i="0" u="none" strike="noStrike" kern="0" cap="none" spc="-1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tobevibart</a:t>
            </a:r>
            <a:r>
              <a:rPr kumimoji="0" sz="1400" b="0" i="0" u="none" strike="noStrike" kern="0" cap="none" spc="-35" normalizeH="0" baseline="0" noProof="0" dirty="0">
                <a:ln>
                  <a:noFill/>
                </a:ln>
                <a:solidFill>
                  <a:srgbClr val="FFFFFF"/>
                </a:solidFill>
                <a:effectLst/>
                <a:uLnTx/>
                <a:uFillTx/>
                <a:latin typeface="Arial"/>
                <a:cs typeface="Arial"/>
              </a:rPr>
              <a:t> </a:t>
            </a:r>
            <a:r>
              <a:rPr kumimoji="0" sz="1400" b="0" i="0" u="none" strike="noStrike" kern="0" cap="none" spc="-10" normalizeH="0" baseline="0" noProof="0" dirty="0">
                <a:ln>
                  <a:noFill/>
                </a:ln>
                <a:solidFill>
                  <a:srgbClr val="FFFFFF"/>
                </a:solidFill>
                <a:effectLst/>
                <a:uLnTx/>
                <a:uFillTx/>
                <a:latin typeface="Arial"/>
                <a:cs typeface="Arial"/>
              </a:rPr>
              <a:t>(VIR-</a:t>
            </a:r>
            <a:r>
              <a:rPr kumimoji="0" sz="1400" b="0" i="0" u="none" strike="noStrike" kern="0" cap="none" spc="0" normalizeH="0" baseline="0" noProof="0" dirty="0">
                <a:ln>
                  <a:noFill/>
                </a:ln>
                <a:solidFill>
                  <a:srgbClr val="FFFFFF"/>
                </a:solidFill>
                <a:effectLst/>
                <a:uLnTx/>
                <a:uFillTx/>
                <a:latin typeface="Arial"/>
                <a:cs typeface="Arial"/>
              </a:rPr>
              <a:t>3434)</a:t>
            </a:r>
            <a:r>
              <a:rPr kumimoji="0" sz="1400" b="0" i="0" u="none" strike="noStrike" kern="0" cap="none" spc="-5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and</a:t>
            </a:r>
            <a:r>
              <a:rPr kumimoji="0" sz="1400" b="0" i="0" u="none" strike="noStrike" kern="0" cap="none" spc="-30" normalizeH="0" baseline="0" noProof="0" dirty="0">
                <a:ln>
                  <a:noFill/>
                </a:ln>
                <a:solidFill>
                  <a:srgbClr val="FFFFFF"/>
                </a:solidFill>
                <a:effectLst/>
                <a:uLnTx/>
                <a:uFillTx/>
                <a:latin typeface="Arial"/>
                <a:cs typeface="Arial"/>
              </a:rPr>
              <a:t> </a:t>
            </a:r>
            <a:r>
              <a:rPr kumimoji="0" sz="1400" b="0" i="0" u="none" strike="noStrike" kern="0" cap="none" spc="-10" normalizeH="0" baseline="0" noProof="0" dirty="0">
                <a:ln>
                  <a:noFill/>
                </a:ln>
                <a:solidFill>
                  <a:srgbClr val="FFFFFF"/>
                </a:solidFill>
                <a:effectLst/>
                <a:uLnTx/>
                <a:uFillTx/>
                <a:latin typeface="Arial"/>
                <a:cs typeface="Arial"/>
              </a:rPr>
              <a:t>elebsiran (VIR-</a:t>
            </a:r>
            <a:r>
              <a:rPr kumimoji="0" sz="1400" b="0" i="0" u="none" strike="noStrike" kern="0" cap="none" spc="0" normalizeH="0" baseline="0" noProof="0" dirty="0">
                <a:ln>
                  <a:noFill/>
                </a:ln>
                <a:solidFill>
                  <a:srgbClr val="FFFFFF"/>
                </a:solidFill>
                <a:effectLst/>
                <a:uLnTx/>
                <a:uFillTx/>
                <a:latin typeface="Arial"/>
                <a:cs typeface="Arial"/>
              </a:rPr>
              <a:t>2218)</a:t>
            </a:r>
            <a:r>
              <a:rPr kumimoji="0" sz="1400" b="0" i="0" u="none" strike="noStrike" kern="0" cap="none" spc="-5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with or</a:t>
            </a:r>
            <a:r>
              <a:rPr kumimoji="0" sz="1400" b="0" i="0" u="none" strike="noStrike" kern="0" cap="none" spc="-2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without</a:t>
            </a:r>
            <a:r>
              <a:rPr kumimoji="0" sz="1400" b="0" i="0" u="none" strike="noStrike" kern="0" cap="none" spc="-2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pegylated</a:t>
            </a:r>
            <a:r>
              <a:rPr kumimoji="0" sz="1400" b="0" i="0" u="none" strike="noStrike" kern="0" cap="none" spc="-2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interferon</a:t>
            </a:r>
            <a:r>
              <a:rPr kumimoji="0" sz="1400" b="0" i="0" u="none" strike="noStrike" kern="0" cap="none" spc="-6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alfa-2a</a:t>
            </a:r>
            <a:r>
              <a:rPr kumimoji="0" sz="1400" b="0" i="0" u="none" strike="noStrike" kern="0" cap="none" spc="-4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in</a:t>
            </a:r>
            <a:r>
              <a:rPr kumimoji="0" sz="1400" b="0" i="0" u="none" strike="noStrike" kern="0" cap="none" spc="-1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chronic</a:t>
            </a:r>
            <a:r>
              <a:rPr kumimoji="0" sz="1400" b="0" i="0" u="none" strike="noStrike" kern="0" cap="none" spc="-4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hepatitis</a:t>
            </a:r>
            <a:r>
              <a:rPr kumimoji="0" sz="1400" b="0" i="0" u="none" strike="noStrike" kern="0" cap="none" spc="-4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B</a:t>
            </a:r>
            <a:r>
              <a:rPr kumimoji="0" sz="1400" b="0" i="0" u="none" strike="noStrike" kern="0" cap="none" spc="-2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virus</a:t>
            </a:r>
            <a:r>
              <a:rPr kumimoji="0" sz="1400" b="0" i="0" u="none" strike="noStrike" kern="0" cap="none" spc="-1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infection.</a:t>
            </a:r>
            <a:r>
              <a:rPr kumimoji="0" sz="1400" b="0" i="0" u="none" strike="noStrike" kern="0" cap="none" spc="-5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Findings</a:t>
            </a:r>
            <a:r>
              <a:rPr kumimoji="0" sz="1400" b="0" i="0" u="none" strike="noStrike" kern="0" cap="none" spc="-4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from</a:t>
            </a:r>
            <a:r>
              <a:rPr kumimoji="0" sz="1400" b="0" i="0" u="none" strike="noStrike" kern="0" cap="none" spc="-3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the</a:t>
            </a:r>
            <a:r>
              <a:rPr kumimoji="0" sz="1400" b="0" i="0" u="none" strike="noStrike" kern="0" cap="none" spc="-3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MARCH </a:t>
            </a:r>
            <a:r>
              <a:rPr kumimoji="0" sz="1400" b="0" i="0" u="none" strike="noStrike" kern="0" cap="none" spc="-10" normalizeH="0" baseline="0" noProof="0" dirty="0">
                <a:ln>
                  <a:noFill/>
                </a:ln>
                <a:solidFill>
                  <a:srgbClr val="FFFFFF"/>
                </a:solidFill>
                <a:effectLst/>
                <a:uLnTx/>
                <a:uFillTx/>
                <a:latin typeface="Arial"/>
                <a:cs typeface="Arial"/>
              </a:rPr>
              <a:t>study</a:t>
            </a:r>
            <a:endParaRPr kumimoji="0" sz="14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9" name="object 9"/>
          <p:cNvGrpSpPr/>
          <p:nvPr/>
        </p:nvGrpSpPr>
        <p:grpSpPr>
          <a:xfrm>
            <a:off x="338239" y="3567810"/>
            <a:ext cx="11515725" cy="2750185"/>
            <a:chOff x="338239" y="3567810"/>
            <a:chExt cx="11515725" cy="2750185"/>
          </a:xfrm>
        </p:grpSpPr>
        <p:sp>
          <p:nvSpPr>
            <p:cNvPr id="10" name="object 10"/>
            <p:cNvSpPr/>
            <p:nvPr/>
          </p:nvSpPr>
          <p:spPr>
            <a:xfrm>
              <a:off x="347764" y="3577335"/>
              <a:ext cx="11496675" cy="2731135"/>
            </a:xfrm>
            <a:custGeom>
              <a:avLst/>
              <a:gdLst/>
              <a:ahLst/>
              <a:cxnLst/>
              <a:rect l="l" t="t" r="r" b="b"/>
              <a:pathLst>
                <a:path w="11496675" h="2731135">
                  <a:moveTo>
                    <a:pt x="0" y="81406"/>
                  </a:moveTo>
                  <a:lnTo>
                    <a:pt x="6404" y="49720"/>
                  </a:lnTo>
                  <a:lnTo>
                    <a:pt x="23869" y="23844"/>
                  </a:lnTo>
                  <a:lnTo>
                    <a:pt x="49774" y="6397"/>
                  </a:lnTo>
                  <a:lnTo>
                    <a:pt x="81495" y="0"/>
                  </a:lnTo>
                  <a:lnTo>
                    <a:pt x="11414975" y="0"/>
                  </a:lnTo>
                  <a:lnTo>
                    <a:pt x="11446682" y="6397"/>
                  </a:lnTo>
                  <a:lnTo>
                    <a:pt x="11472602" y="23844"/>
                  </a:lnTo>
                  <a:lnTo>
                    <a:pt x="11490092" y="49720"/>
                  </a:lnTo>
                  <a:lnTo>
                    <a:pt x="11496509" y="81406"/>
                  </a:lnTo>
                  <a:lnTo>
                    <a:pt x="11496509" y="2649499"/>
                  </a:lnTo>
                  <a:lnTo>
                    <a:pt x="11490092" y="2681221"/>
                  </a:lnTo>
                  <a:lnTo>
                    <a:pt x="11472602" y="2707125"/>
                  </a:lnTo>
                  <a:lnTo>
                    <a:pt x="11446682" y="2724590"/>
                  </a:lnTo>
                  <a:lnTo>
                    <a:pt x="11414975" y="2730995"/>
                  </a:lnTo>
                  <a:lnTo>
                    <a:pt x="81495" y="2730995"/>
                  </a:lnTo>
                  <a:lnTo>
                    <a:pt x="49774" y="2724590"/>
                  </a:lnTo>
                  <a:lnTo>
                    <a:pt x="23869" y="2707125"/>
                  </a:lnTo>
                  <a:lnTo>
                    <a:pt x="6404" y="2681221"/>
                  </a:lnTo>
                  <a:lnTo>
                    <a:pt x="0" y="2649499"/>
                  </a:lnTo>
                  <a:lnTo>
                    <a:pt x="0" y="81406"/>
                  </a:lnTo>
                  <a:close/>
                </a:path>
              </a:pathLst>
            </a:custGeom>
            <a:ln w="19050">
              <a:solidFill>
                <a:srgbClr val="FFBD3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515505" y="3673474"/>
              <a:ext cx="2685415" cy="316865"/>
            </a:xfrm>
            <a:custGeom>
              <a:avLst/>
              <a:gdLst/>
              <a:ahLst/>
              <a:cxnLst/>
              <a:rect l="l" t="t" r="r" b="b"/>
              <a:pathLst>
                <a:path w="2685415" h="316864">
                  <a:moveTo>
                    <a:pt x="2632062" y="0"/>
                  </a:moveTo>
                  <a:lnTo>
                    <a:pt x="52819" y="0"/>
                  </a:lnTo>
                  <a:lnTo>
                    <a:pt x="32259" y="4145"/>
                  </a:lnTo>
                  <a:lnTo>
                    <a:pt x="15470" y="15446"/>
                  </a:lnTo>
                  <a:lnTo>
                    <a:pt x="4150" y="32200"/>
                  </a:lnTo>
                  <a:lnTo>
                    <a:pt x="0" y="52705"/>
                  </a:lnTo>
                  <a:lnTo>
                    <a:pt x="0" y="264032"/>
                  </a:lnTo>
                  <a:lnTo>
                    <a:pt x="4150" y="284610"/>
                  </a:lnTo>
                  <a:lnTo>
                    <a:pt x="15470" y="301402"/>
                  </a:lnTo>
                  <a:lnTo>
                    <a:pt x="32259" y="312717"/>
                  </a:lnTo>
                  <a:lnTo>
                    <a:pt x="52819" y="316864"/>
                  </a:lnTo>
                  <a:lnTo>
                    <a:pt x="2632062" y="316864"/>
                  </a:lnTo>
                  <a:lnTo>
                    <a:pt x="2652640" y="312717"/>
                  </a:lnTo>
                  <a:lnTo>
                    <a:pt x="2669432" y="301402"/>
                  </a:lnTo>
                  <a:lnTo>
                    <a:pt x="2680746" y="284610"/>
                  </a:lnTo>
                  <a:lnTo>
                    <a:pt x="2684894" y="264032"/>
                  </a:lnTo>
                  <a:lnTo>
                    <a:pt x="2684894" y="52705"/>
                  </a:lnTo>
                  <a:lnTo>
                    <a:pt x="2680746" y="32200"/>
                  </a:lnTo>
                  <a:lnTo>
                    <a:pt x="2669432" y="15446"/>
                  </a:lnTo>
                  <a:lnTo>
                    <a:pt x="2652640" y="4145"/>
                  </a:lnTo>
                  <a:lnTo>
                    <a:pt x="2632062" y="0"/>
                  </a:lnTo>
                  <a:close/>
                </a:path>
              </a:pathLst>
            </a:custGeom>
            <a:solidFill>
              <a:srgbClr val="FFBD3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515505" y="3673474"/>
              <a:ext cx="2685415" cy="316865"/>
            </a:xfrm>
            <a:custGeom>
              <a:avLst/>
              <a:gdLst/>
              <a:ahLst/>
              <a:cxnLst/>
              <a:rect l="l" t="t" r="r" b="b"/>
              <a:pathLst>
                <a:path w="2685415" h="316864">
                  <a:moveTo>
                    <a:pt x="0" y="52705"/>
                  </a:moveTo>
                  <a:lnTo>
                    <a:pt x="4150" y="32200"/>
                  </a:lnTo>
                  <a:lnTo>
                    <a:pt x="15470" y="15446"/>
                  </a:lnTo>
                  <a:lnTo>
                    <a:pt x="32259" y="4145"/>
                  </a:lnTo>
                  <a:lnTo>
                    <a:pt x="52819" y="0"/>
                  </a:lnTo>
                  <a:lnTo>
                    <a:pt x="2632062" y="0"/>
                  </a:lnTo>
                  <a:lnTo>
                    <a:pt x="2652640" y="4145"/>
                  </a:lnTo>
                  <a:lnTo>
                    <a:pt x="2669432" y="15446"/>
                  </a:lnTo>
                  <a:lnTo>
                    <a:pt x="2680746" y="32200"/>
                  </a:lnTo>
                  <a:lnTo>
                    <a:pt x="2684894" y="52705"/>
                  </a:lnTo>
                  <a:lnTo>
                    <a:pt x="2684894" y="264032"/>
                  </a:lnTo>
                  <a:lnTo>
                    <a:pt x="2680746" y="284610"/>
                  </a:lnTo>
                  <a:lnTo>
                    <a:pt x="2669432" y="301402"/>
                  </a:lnTo>
                  <a:lnTo>
                    <a:pt x="2652640" y="312717"/>
                  </a:lnTo>
                  <a:lnTo>
                    <a:pt x="2632062" y="316864"/>
                  </a:lnTo>
                  <a:lnTo>
                    <a:pt x="52819" y="316864"/>
                  </a:lnTo>
                  <a:lnTo>
                    <a:pt x="32259" y="312717"/>
                  </a:lnTo>
                  <a:lnTo>
                    <a:pt x="15470" y="301402"/>
                  </a:lnTo>
                  <a:lnTo>
                    <a:pt x="4150" y="284610"/>
                  </a:lnTo>
                  <a:lnTo>
                    <a:pt x="0" y="264032"/>
                  </a:lnTo>
                  <a:lnTo>
                    <a:pt x="0" y="52705"/>
                  </a:lnTo>
                  <a:close/>
                </a:path>
              </a:pathLst>
            </a:custGeom>
            <a:ln w="19050">
              <a:solidFill>
                <a:srgbClr val="FFBD3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3" name="object 13"/>
          <p:cNvSpPr txBox="1"/>
          <p:nvPr/>
        </p:nvSpPr>
        <p:spPr>
          <a:xfrm>
            <a:off x="546333" y="3676904"/>
            <a:ext cx="2625090" cy="299720"/>
          </a:xfrm>
          <a:prstGeom prst="rect">
            <a:avLst/>
          </a:prstGeom>
        </p:spPr>
        <p:txBody>
          <a:bodyPr vert="horz" wrap="square" lIns="0" tIns="12700" rIns="0" bIns="0" rtlCol="0">
            <a:spAutoFit/>
          </a:bodyPr>
          <a:lstStyle/>
          <a:p>
            <a:pPr marL="75565"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10" normalizeH="0" baseline="0" noProof="0" dirty="0">
                <a:ln>
                  <a:noFill/>
                </a:ln>
                <a:solidFill>
                  <a:srgbClr val="FFFFFF"/>
                </a:solidFill>
                <a:effectLst/>
                <a:uLnTx/>
                <a:uFillTx/>
                <a:latin typeface="Arial"/>
                <a:cs typeface="Arial"/>
              </a:rPr>
              <a:t>Methods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919988" y="4276090"/>
            <a:ext cx="5396230" cy="23939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400" b="0" i="0" u="none" strike="noStrike" kern="0" cap="none" spc="0" normalizeH="0" baseline="0" noProof="0" dirty="0">
                <a:ln>
                  <a:noFill/>
                </a:ln>
                <a:solidFill>
                  <a:srgbClr val="004A86"/>
                </a:solidFill>
                <a:effectLst/>
                <a:uLnTx/>
                <a:uFillTx/>
                <a:latin typeface="Arial"/>
                <a:cs typeface="Arial"/>
              </a:rPr>
              <a:t>Participants</a:t>
            </a:r>
            <a:r>
              <a:rPr kumimoji="0" sz="1400" b="0" i="0" u="none" strike="noStrike" kern="0" cap="none" spc="-5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with</a:t>
            </a:r>
            <a:r>
              <a:rPr kumimoji="0" sz="1400" b="0" i="0" u="none" strike="noStrike" kern="0" cap="none" spc="-2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chronic</a:t>
            </a:r>
            <a:r>
              <a:rPr kumimoji="0" sz="1400" b="0" i="0" u="none" strike="noStrike" kern="0" cap="none" spc="-4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HBV</a:t>
            </a:r>
            <a:r>
              <a:rPr kumimoji="0" sz="1400" b="0" i="0" u="none" strike="noStrike" kern="0" cap="none" spc="-3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infections</a:t>
            </a:r>
            <a:r>
              <a:rPr kumimoji="0" sz="1400" b="0" i="0" u="none" strike="noStrike" kern="0" cap="none" spc="-7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on</a:t>
            </a:r>
            <a:r>
              <a:rPr kumimoji="0" sz="1400" b="0" i="0" u="none" strike="noStrike" kern="0" cap="none" spc="-2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NRTIs</a:t>
            </a:r>
            <a:r>
              <a:rPr kumimoji="0" sz="1400" b="0" i="0" u="none" strike="noStrike" kern="0" cap="none" spc="-2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were</a:t>
            </a:r>
            <a:r>
              <a:rPr kumimoji="0" sz="1400" b="0" i="0" u="none" strike="noStrike" kern="0" cap="none" spc="-2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treated</a:t>
            </a:r>
            <a:r>
              <a:rPr kumimoji="0" sz="1400" b="0" i="0" u="none" strike="noStrike" kern="0" cap="none" spc="-55" normalizeH="0" baseline="0" noProof="0" dirty="0">
                <a:ln>
                  <a:noFill/>
                </a:ln>
                <a:solidFill>
                  <a:srgbClr val="004A86"/>
                </a:solidFill>
                <a:effectLst/>
                <a:uLnTx/>
                <a:uFillTx/>
                <a:latin typeface="Arial"/>
                <a:cs typeface="Arial"/>
              </a:rPr>
              <a:t> </a:t>
            </a:r>
            <a:r>
              <a:rPr kumimoji="0" sz="1400" b="0" i="0" u="none" strike="noStrike" kern="0" cap="none" spc="-10" normalizeH="0" baseline="0" noProof="0" dirty="0">
                <a:ln>
                  <a:noFill/>
                </a:ln>
                <a:solidFill>
                  <a:srgbClr val="004A86"/>
                </a:solidFill>
                <a:effectLst/>
                <a:uLnTx/>
                <a:uFillTx/>
                <a:latin typeface="Arial"/>
                <a:cs typeface="Arial"/>
              </a:rPr>
              <a:t>with:</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5" name="object 15"/>
          <p:cNvGrpSpPr/>
          <p:nvPr/>
        </p:nvGrpSpPr>
        <p:grpSpPr>
          <a:xfrm>
            <a:off x="484457" y="4702273"/>
            <a:ext cx="2083435" cy="922655"/>
            <a:chOff x="484457" y="4702273"/>
            <a:chExt cx="2083435" cy="922655"/>
          </a:xfrm>
        </p:grpSpPr>
        <p:sp>
          <p:nvSpPr>
            <p:cNvPr id="16" name="object 16"/>
            <p:cNvSpPr/>
            <p:nvPr/>
          </p:nvSpPr>
          <p:spPr>
            <a:xfrm>
              <a:off x="585139" y="4898897"/>
              <a:ext cx="1983105" cy="726440"/>
            </a:xfrm>
            <a:custGeom>
              <a:avLst/>
              <a:gdLst/>
              <a:ahLst/>
              <a:cxnLst/>
              <a:rect l="l" t="t" r="r" b="b"/>
              <a:pathLst>
                <a:path w="1983105" h="726439">
                  <a:moveTo>
                    <a:pt x="1933905" y="0"/>
                  </a:moveTo>
                  <a:lnTo>
                    <a:pt x="48755" y="0"/>
                  </a:lnTo>
                  <a:lnTo>
                    <a:pt x="29778" y="3833"/>
                  </a:lnTo>
                  <a:lnTo>
                    <a:pt x="14281" y="14287"/>
                  </a:lnTo>
                  <a:lnTo>
                    <a:pt x="3831" y="29789"/>
                  </a:lnTo>
                  <a:lnTo>
                    <a:pt x="0" y="48768"/>
                  </a:lnTo>
                  <a:lnTo>
                    <a:pt x="0" y="677290"/>
                  </a:lnTo>
                  <a:lnTo>
                    <a:pt x="3831" y="696245"/>
                  </a:lnTo>
                  <a:lnTo>
                    <a:pt x="14281" y="711731"/>
                  </a:lnTo>
                  <a:lnTo>
                    <a:pt x="29778" y="722176"/>
                  </a:lnTo>
                  <a:lnTo>
                    <a:pt x="48755" y="726008"/>
                  </a:lnTo>
                  <a:lnTo>
                    <a:pt x="1933905" y="726008"/>
                  </a:lnTo>
                  <a:lnTo>
                    <a:pt x="1952883" y="722176"/>
                  </a:lnTo>
                  <a:lnTo>
                    <a:pt x="1968385" y="711731"/>
                  </a:lnTo>
                  <a:lnTo>
                    <a:pt x="1978839" y="696245"/>
                  </a:lnTo>
                  <a:lnTo>
                    <a:pt x="1982673" y="677290"/>
                  </a:lnTo>
                  <a:lnTo>
                    <a:pt x="1982673" y="48768"/>
                  </a:lnTo>
                  <a:lnTo>
                    <a:pt x="1978839" y="29789"/>
                  </a:lnTo>
                  <a:lnTo>
                    <a:pt x="1968385" y="14287"/>
                  </a:lnTo>
                  <a:lnTo>
                    <a:pt x="1952883" y="3833"/>
                  </a:lnTo>
                  <a:lnTo>
                    <a:pt x="1933905" y="0"/>
                  </a:lnTo>
                  <a:close/>
                </a:path>
              </a:pathLst>
            </a:custGeom>
            <a:solidFill>
              <a:srgbClr val="FCEBC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7" name="object 17"/>
            <p:cNvPicPr/>
            <p:nvPr/>
          </p:nvPicPr>
          <p:blipFill>
            <a:blip r:embed="rId3" cstate="print"/>
            <a:stretch>
              <a:fillRect/>
            </a:stretch>
          </p:blipFill>
          <p:spPr>
            <a:xfrm>
              <a:off x="775285" y="4702273"/>
              <a:ext cx="66529" cy="66516"/>
            </a:xfrm>
            <a:prstGeom prst="rect">
              <a:avLst/>
            </a:prstGeom>
          </p:spPr>
        </p:pic>
        <p:pic>
          <p:nvPicPr>
            <p:cNvPr id="18" name="object 18"/>
            <p:cNvPicPr/>
            <p:nvPr/>
          </p:nvPicPr>
          <p:blipFill>
            <a:blip r:embed="rId3" cstate="print"/>
            <a:stretch>
              <a:fillRect/>
            </a:stretch>
          </p:blipFill>
          <p:spPr>
            <a:xfrm>
              <a:off x="537679" y="4702273"/>
              <a:ext cx="66529" cy="66516"/>
            </a:xfrm>
            <a:prstGeom prst="rect">
              <a:avLst/>
            </a:prstGeom>
          </p:spPr>
        </p:pic>
        <p:pic>
          <p:nvPicPr>
            <p:cNvPr id="19" name="object 19"/>
            <p:cNvPicPr/>
            <p:nvPr/>
          </p:nvPicPr>
          <p:blipFill>
            <a:blip r:embed="rId3" cstate="print"/>
            <a:stretch>
              <a:fillRect/>
            </a:stretch>
          </p:blipFill>
          <p:spPr>
            <a:xfrm>
              <a:off x="656482" y="4702273"/>
              <a:ext cx="66529" cy="66516"/>
            </a:xfrm>
            <a:prstGeom prst="rect">
              <a:avLst/>
            </a:prstGeom>
          </p:spPr>
        </p:pic>
        <p:sp>
          <p:nvSpPr>
            <p:cNvPr id="20" name="object 20"/>
            <p:cNvSpPr/>
            <p:nvPr/>
          </p:nvSpPr>
          <p:spPr>
            <a:xfrm>
              <a:off x="484454" y="4778565"/>
              <a:ext cx="410845" cy="292735"/>
            </a:xfrm>
            <a:custGeom>
              <a:avLst/>
              <a:gdLst/>
              <a:ahLst/>
              <a:cxnLst/>
              <a:rect l="l" t="t" r="r" b="b"/>
              <a:pathLst>
                <a:path w="410844" h="292735">
                  <a:moveTo>
                    <a:pt x="138760" y="19215"/>
                  </a:moveTo>
                  <a:lnTo>
                    <a:pt x="92697" y="0"/>
                  </a:lnTo>
                  <a:lnTo>
                    <a:pt x="79324" y="0"/>
                  </a:lnTo>
                  <a:lnTo>
                    <a:pt x="42532" y="12509"/>
                  </a:lnTo>
                  <a:lnTo>
                    <a:pt x="0" y="119494"/>
                  </a:lnTo>
                  <a:lnTo>
                    <a:pt x="3797" y="128041"/>
                  </a:lnTo>
                  <a:lnTo>
                    <a:pt x="15671" y="130416"/>
                  </a:lnTo>
                  <a:lnTo>
                    <a:pt x="21856" y="130416"/>
                  </a:lnTo>
                  <a:lnTo>
                    <a:pt x="27559" y="126149"/>
                  </a:lnTo>
                  <a:lnTo>
                    <a:pt x="48463" y="50584"/>
                  </a:lnTo>
                  <a:lnTo>
                    <a:pt x="48463" y="292481"/>
                  </a:lnTo>
                  <a:lnTo>
                    <a:pt x="76974" y="292481"/>
                  </a:lnTo>
                  <a:lnTo>
                    <a:pt x="76974" y="156565"/>
                  </a:lnTo>
                  <a:lnTo>
                    <a:pt x="95986" y="156565"/>
                  </a:lnTo>
                  <a:lnTo>
                    <a:pt x="95986" y="291998"/>
                  </a:lnTo>
                  <a:lnTo>
                    <a:pt x="124498" y="291998"/>
                  </a:lnTo>
                  <a:lnTo>
                    <a:pt x="124498" y="138023"/>
                  </a:lnTo>
                  <a:lnTo>
                    <a:pt x="117881" y="133235"/>
                  </a:lnTo>
                  <a:lnTo>
                    <a:pt x="113271" y="126441"/>
                  </a:lnTo>
                  <a:lnTo>
                    <a:pt x="111074" y="118313"/>
                  </a:lnTo>
                  <a:lnTo>
                    <a:pt x="111671" y="109512"/>
                  </a:lnTo>
                  <a:lnTo>
                    <a:pt x="134010" y="26352"/>
                  </a:lnTo>
                  <a:lnTo>
                    <a:pt x="138760" y="19215"/>
                  </a:lnTo>
                  <a:close/>
                </a:path>
                <a:path w="410844" h="292735">
                  <a:moveTo>
                    <a:pt x="291769" y="119494"/>
                  </a:moveTo>
                  <a:lnTo>
                    <a:pt x="267538" y="30149"/>
                  </a:lnTo>
                  <a:lnTo>
                    <a:pt x="231419" y="4483"/>
                  </a:lnTo>
                  <a:lnTo>
                    <a:pt x="205765" y="215"/>
                  </a:lnTo>
                  <a:lnTo>
                    <a:pt x="192570" y="1282"/>
                  </a:lnTo>
                  <a:lnTo>
                    <a:pt x="154444" y="18719"/>
                  </a:lnTo>
                  <a:lnTo>
                    <a:pt x="119748" y="119494"/>
                  </a:lnTo>
                  <a:lnTo>
                    <a:pt x="123545" y="128041"/>
                  </a:lnTo>
                  <a:lnTo>
                    <a:pt x="135432" y="130416"/>
                  </a:lnTo>
                  <a:lnTo>
                    <a:pt x="141605" y="130416"/>
                  </a:lnTo>
                  <a:lnTo>
                    <a:pt x="147307" y="126149"/>
                  </a:lnTo>
                  <a:lnTo>
                    <a:pt x="168224" y="50584"/>
                  </a:lnTo>
                  <a:lnTo>
                    <a:pt x="168224" y="292481"/>
                  </a:lnTo>
                  <a:lnTo>
                    <a:pt x="196735" y="292481"/>
                  </a:lnTo>
                  <a:lnTo>
                    <a:pt x="196735" y="156565"/>
                  </a:lnTo>
                  <a:lnTo>
                    <a:pt x="215747" y="156565"/>
                  </a:lnTo>
                  <a:lnTo>
                    <a:pt x="215747" y="291998"/>
                  </a:lnTo>
                  <a:lnTo>
                    <a:pt x="244259" y="291998"/>
                  </a:lnTo>
                  <a:lnTo>
                    <a:pt x="244259" y="50584"/>
                  </a:lnTo>
                  <a:lnTo>
                    <a:pt x="265163" y="126149"/>
                  </a:lnTo>
                  <a:lnTo>
                    <a:pt x="270865" y="130416"/>
                  </a:lnTo>
                  <a:lnTo>
                    <a:pt x="279425" y="130416"/>
                  </a:lnTo>
                  <a:lnTo>
                    <a:pt x="287502" y="128041"/>
                  </a:lnTo>
                  <a:lnTo>
                    <a:pt x="291769" y="119494"/>
                  </a:lnTo>
                  <a:close/>
                </a:path>
                <a:path w="410844" h="292735">
                  <a:moveTo>
                    <a:pt x="410578" y="119494"/>
                  </a:moveTo>
                  <a:lnTo>
                    <a:pt x="385864" y="30149"/>
                  </a:lnTo>
                  <a:lnTo>
                    <a:pt x="349745" y="4483"/>
                  </a:lnTo>
                  <a:lnTo>
                    <a:pt x="324091" y="215"/>
                  </a:lnTo>
                  <a:lnTo>
                    <a:pt x="310908" y="1282"/>
                  </a:lnTo>
                  <a:lnTo>
                    <a:pt x="271335" y="19697"/>
                  </a:lnTo>
                  <a:lnTo>
                    <a:pt x="274193" y="23025"/>
                  </a:lnTo>
                  <a:lnTo>
                    <a:pt x="276098" y="26822"/>
                  </a:lnTo>
                  <a:lnTo>
                    <a:pt x="298424" y="109512"/>
                  </a:lnTo>
                  <a:lnTo>
                    <a:pt x="299224" y="118313"/>
                  </a:lnTo>
                  <a:lnTo>
                    <a:pt x="297002" y="126441"/>
                  </a:lnTo>
                  <a:lnTo>
                    <a:pt x="292277" y="133235"/>
                  </a:lnTo>
                  <a:lnTo>
                    <a:pt x="285597" y="138023"/>
                  </a:lnTo>
                  <a:lnTo>
                    <a:pt x="285597" y="292481"/>
                  </a:lnTo>
                  <a:lnTo>
                    <a:pt x="314109" y="292481"/>
                  </a:lnTo>
                  <a:lnTo>
                    <a:pt x="314109" y="156565"/>
                  </a:lnTo>
                  <a:lnTo>
                    <a:pt x="333121" y="156565"/>
                  </a:lnTo>
                  <a:lnTo>
                    <a:pt x="333121" y="291998"/>
                  </a:lnTo>
                  <a:lnTo>
                    <a:pt x="361632" y="291998"/>
                  </a:lnTo>
                  <a:lnTo>
                    <a:pt x="361632" y="50584"/>
                  </a:lnTo>
                  <a:lnTo>
                    <a:pt x="382536" y="126149"/>
                  </a:lnTo>
                  <a:lnTo>
                    <a:pt x="388239" y="130416"/>
                  </a:lnTo>
                  <a:lnTo>
                    <a:pt x="396798" y="130416"/>
                  </a:lnTo>
                  <a:lnTo>
                    <a:pt x="406298" y="128041"/>
                  </a:lnTo>
                  <a:lnTo>
                    <a:pt x="410578" y="119494"/>
                  </a:lnTo>
                  <a:close/>
                </a:path>
              </a:pathLst>
            </a:custGeom>
            <a:solidFill>
              <a:srgbClr val="FFBD3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1" name="object 21"/>
          <p:cNvSpPr txBox="1"/>
          <p:nvPr/>
        </p:nvSpPr>
        <p:spPr>
          <a:xfrm>
            <a:off x="1166875" y="5084826"/>
            <a:ext cx="792480" cy="373380"/>
          </a:xfrm>
          <a:prstGeom prst="rect">
            <a:avLst/>
          </a:prstGeom>
        </p:spPr>
        <p:txBody>
          <a:bodyPr vert="horz" wrap="square" lIns="0" tIns="12700" rIns="0" bIns="0" rtlCol="0">
            <a:spAutoFit/>
          </a:bodyPr>
          <a:lstStyle/>
          <a:p>
            <a:pPr marL="0" marR="0" lvl="0" indent="0" algn="ctr" defTabSz="914400" eaLnBrk="1" fontAlgn="auto" latinLnBrk="0" hangingPunct="1">
              <a:lnSpc>
                <a:spcPts val="1370"/>
              </a:lnSpc>
              <a:spcBef>
                <a:spcPts val="100"/>
              </a:spcBef>
              <a:spcAft>
                <a:spcPts val="0"/>
              </a:spcAft>
              <a:buClrTx/>
              <a:buSzTx/>
              <a:buFontTx/>
              <a:buNone/>
              <a:tabLst/>
              <a:defRPr/>
            </a:pPr>
            <a:r>
              <a:rPr kumimoji="0" sz="1200" b="1" i="0" u="none" strike="noStrike" kern="0" cap="none" spc="-10" normalizeH="0" baseline="0" noProof="0" dirty="0">
                <a:ln>
                  <a:noFill/>
                </a:ln>
                <a:solidFill>
                  <a:srgbClr val="827966"/>
                </a:solidFill>
                <a:effectLst/>
                <a:uLnTx/>
                <a:uFillTx/>
                <a:latin typeface="Arial"/>
                <a:cs typeface="Arial"/>
              </a:rPr>
              <a:t>Tobevibart</a:t>
            </a:r>
            <a:endParaRPr kumimoji="0" sz="1200" b="0" i="0" u="none" strike="noStrike" kern="0" cap="none" spc="0" normalizeH="0" baseline="0" noProof="0" dirty="0">
              <a:ln>
                <a:noFill/>
              </a:ln>
              <a:solidFill>
                <a:sysClr val="windowText" lastClr="000000"/>
              </a:solidFill>
              <a:effectLst/>
              <a:uLnTx/>
              <a:uFillTx/>
              <a:latin typeface="Arial"/>
              <a:cs typeface="Arial"/>
            </a:endParaRPr>
          </a:p>
          <a:p>
            <a:pPr marL="0" marR="0" lvl="0" indent="0" algn="ctr" defTabSz="914400" eaLnBrk="1" fontAlgn="auto" latinLnBrk="0" hangingPunct="1">
              <a:lnSpc>
                <a:spcPts val="1370"/>
              </a:lnSpc>
              <a:spcBef>
                <a:spcPts val="0"/>
              </a:spcBef>
              <a:spcAft>
                <a:spcPts val="0"/>
              </a:spcAft>
              <a:buClrTx/>
              <a:buSzTx/>
              <a:buFontTx/>
              <a:buNone/>
              <a:tabLst/>
              <a:defRPr/>
            </a:pPr>
            <a:r>
              <a:rPr kumimoji="0" lang="en-US" sz="1200" b="0" i="0" u="none" strike="noStrike" kern="0" cap="none" spc="-20" normalizeH="0" baseline="0" noProof="0" dirty="0">
                <a:ln>
                  <a:noFill/>
                </a:ln>
                <a:solidFill>
                  <a:srgbClr val="827966"/>
                </a:solidFill>
                <a:effectLst/>
                <a:uLnTx/>
                <a:uFillTx/>
                <a:latin typeface="Arial"/>
                <a:cs typeface="Arial"/>
              </a:rPr>
              <a:t>N</a:t>
            </a:r>
            <a:r>
              <a:rPr kumimoji="0" lang="fr-CH" sz="1200" b="0" i="0" u="none" strike="noStrike" kern="0" cap="none" spc="-20" normalizeH="0" baseline="0" noProof="0" dirty="0">
                <a:ln>
                  <a:noFill/>
                </a:ln>
                <a:solidFill>
                  <a:srgbClr val="827966"/>
                </a:solidFill>
                <a:effectLst/>
                <a:uLnTx/>
                <a:uFillTx/>
                <a:latin typeface="Arial"/>
                <a:cs typeface="Arial"/>
              </a:rPr>
              <a:t> </a:t>
            </a:r>
            <a:r>
              <a:rPr kumimoji="0" sz="1200" b="0" i="0" u="none" strike="noStrike" kern="0" cap="none" spc="-20" normalizeH="0" baseline="0" noProof="0" dirty="0">
                <a:ln>
                  <a:noFill/>
                </a:ln>
                <a:solidFill>
                  <a:srgbClr val="827966"/>
                </a:solidFill>
                <a:effectLst/>
                <a:uLnTx/>
                <a:uFillTx/>
                <a:latin typeface="Arial"/>
                <a:cs typeface="Arial"/>
              </a:rPr>
              <a:t>=</a:t>
            </a:r>
            <a:r>
              <a:rPr kumimoji="0" lang="fr-CH" sz="1200" b="0" i="0" u="none" strike="noStrike" kern="0" cap="none" spc="-20" normalizeH="0" baseline="0" noProof="0" dirty="0">
                <a:ln>
                  <a:noFill/>
                </a:ln>
                <a:solidFill>
                  <a:srgbClr val="827966"/>
                </a:solidFill>
                <a:effectLst/>
                <a:uLnTx/>
                <a:uFillTx/>
                <a:latin typeface="Arial"/>
                <a:cs typeface="Arial"/>
              </a:rPr>
              <a:t> </a:t>
            </a:r>
            <a:r>
              <a:rPr kumimoji="0" sz="1200" b="0" i="0" u="none" strike="noStrike" kern="0" cap="none" spc="-20" normalizeH="0" baseline="0" noProof="0" dirty="0">
                <a:ln>
                  <a:noFill/>
                </a:ln>
                <a:solidFill>
                  <a:srgbClr val="827966"/>
                </a:solidFill>
                <a:effectLst/>
                <a:uLnTx/>
                <a:uFillTx/>
                <a:latin typeface="Arial"/>
                <a:cs typeface="Arial"/>
              </a:rPr>
              <a:t>20</a:t>
            </a:r>
            <a:endParaRPr kumimoji="0" sz="12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22" name="object 22"/>
          <p:cNvGrpSpPr/>
          <p:nvPr/>
        </p:nvGrpSpPr>
        <p:grpSpPr>
          <a:xfrm>
            <a:off x="2593991" y="4689827"/>
            <a:ext cx="2083435" cy="935355"/>
            <a:chOff x="2593991" y="4689827"/>
            <a:chExt cx="2083435" cy="935355"/>
          </a:xfrm>
        </p:grpSpPr>
        <p:sp>
          <p:nvSpPr>
            <p:cNvPr id="23" name="object 23"/>
            <p:cNvSpPr/>
            <p:nvPr/>
          </p:nvSpPr>
          <p:spPr>
            <a:xfrm>
              <a:off x="2694686" y="4886452"/>
              <a:ext cx="1983105" cy="738505"/>
            </a:xfrm>
            <a:custGeom>
              <a:avLst/>
              <a:gdLst/>
              <a:ahLst/>
              <a:cxnLst/>
              <a:rect l="l" t="t" r="r" b="b"/>
              <a:pathLst>
                <a:path w="1983104" h="738504">
                  <a:moveTo>
                    <a:pt x="1933193" y="0"/>
                  </a:moveTo>
                  <a:lnTo>
                    <a:pt x="49656" y="0"/>
                  </a:lnTo>
                  <a:lnTo>
                    <a:pt x="30325" y="3901"/>
                  </a:lnTo>
                  <a:lnTo>
                    <a:pt x="14541" y="14541"/>
                  </a:lnTo>
                  <a:lnTo>
                    <a:pt x="3901" y="30325"/>
                  </a:lnTo>
                  <a:lnTo>
                    <a:pt x="0" y="49656"/>
                  </a:lnTo>
                  <a:lnTo>
                    <a:pt x="0" y="688848"/>
                  </a:lnTo>
                  <a:lnTo>
                    <a:pt x="3901" y="708161"/>
                  </a:lnTo>
                  <a:lnTo>
                    <a:pt x="14541" y="723928"/>
                  </a:lnTo>
                  <a:lnTo>
                    <a:pt x="30325" y="734557"/>
                  </a:lnTo>
                  <a:lnTo>
                    <a:pt x="49656" y="738454"/>
                  </a:lnTo>
                  <a:lnTo>
                    <a:pt x="1933193" y="738454"/>
                  </a:lnTo>
                  <a:lnTo>
                    <a:pt x="1952452" y="734557"/>
                  </a:lnTo>
                  <a:lnTo>
                    <a:pt x="1968198" y="723928"/>
                  </a:lnTo>
                  <a:lnTo>
                    <a:pt x="1978824" y="708161"/>
                  </a:lnTo>
                  <a:lnTo>
                    <a:pt x="1982724" y="688848"/>
                  </a:lnTo>
                  <a:lnTo>
                    <a:pt x="1982724" y="49656"/>
                  </a:lnTo>
                  <a:lnTo>
                    <a:pt x="1978824" y="30325"/>
                  </a:lnTo>
                  <a:lnTo>
                    <a:pt x="1968198" y="14541"/>
                  </a:lnTo>
                  <a:lnTo>
                    <a:pt x="1952452" y="3901"/>
                  </a:lnTo>
                  <a:lnTo>
                    <a:pt x="1933193" y="0"/>
                  </a:lnTo>
                  <a:close/>
                </a:path>
              </a:pathLst>
            </a:custGeom>
            <a:solidFill>
              <a:srgbClr val="FCEBC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4" name="object 24"/>
            <p:cNvPicPr/>
            <p:nvPr/>
          </p:nvPicPr>
          <p:blipFill>
            <a:blip r:embed="rId4" cstate="print"/>
            <a:stretch>
              <a:fillRect/>
            </a:stretch>
          </p:blipFill>
          <p:spPr>
            <a:xfrm>
              <a:off x="2884819" y="4689827"/>
              <a:ext cx="66529" cy="66516"/>
            </a:xfrm>
            <a:prstGeom prst="rect">
              <a:avLst/>
            </a:prstGeom>
          </p:spPr>
        </p:pic>
        <p:pic>
          <p:nvPicPr>
            <p:cNvPr id="25" name="object 25"/>
            <p:cNvPicPr/>
            <p:nvPr/>
          </p:nvPicPr>
          <p:blipFill>
            <a:blip r:embed="rId4" cstate="print"/>
            <a:stretch>
              <a:fillRect/>
            </a:stretch>
          </p:blipFill>
          <p:spPr>
            <a:xfrm>
              <a:off x="2647213" y="4689827"/>
              <a:ext cx="66529" cy="66516"/>
            </a:xfrm>
            <a:prstGeom prst="rect">
              <a:avLst/>
            </a:prstGeom>
          </p:spPr>
        </p:pic>
        <p:pic>
          <p:nvPicPr>
            <p:cNvPr id="26" name="object 26"/>
            <p:cNvPicPr/>
            <p:nvPr/>
          </p:nvPicPr>
          <p:blipFill>
            <a:blip r:embed="rId4" cstate="print"/>
            <a:stretch>
              <a:fillRect/>
            </a:stretch>
          </p:blipFill>
          <p:spPr>
            <a:xfrm>
              <a:off x="2766016" y="4689827"/>
              <a:ext cx="66529" cy="66516"/>
            </a:xfrm>
            <a:prstGeom prst="rect">
              <a:avLst/>
            </a:prstGeom>
          </p:spPr>
        </p:pic>
        <p:sp>
          <p:nvSpPr>
            <p:cNvPr id="27" name="object 27"/>
            <p:cNvSpPr/>
            <p:nvPr/>
          </p:nvSpPr>
          <p:spPr>
            <a:xfrm>
              <a:off x="2593987" y="4766119"/>
              <a:ext cx="410845" cy="292735"/>
            </a:xfrm>
            <a:custGeom>
              <a:avLst/>
              <a:gdLst/>
              <a:ahLst/>
              <a:cxnLst/>
              <a:rect l="l" t="t" r="r" b="b"/>
              <a:pathLst>
                <a:path w="410844" h="292735">
                  <a:moveTo>
                    <a:pt x="138760" y="19215"/>
                  </a:moveTo>
                  <a:lnTo>
                    <a:pt x="92697" y="0"/>
                  </a:lnTo>
                  <a:lnTo>
                    <a:pt x="79324" y="0"/>
                  </a:lnTo>
                  <a:lnTo>
                    <a:pt x="42532" y="12509"/>
                  </a:lnTo>
                  <a:lnTo>
                    <a:pt x="0" y="119494"/>
                  </a:lnTo>
                  <a:lnTo>
                    <a:pt x="3797" y="128041"/>
                  </a:lnTo>
                  <a:lnTo>
                    <a:pt x="15671" y="130416"/>
                  </a:lnTo>
                  <a:lnTo>
                    <a:pt x="21856" y="130416"/>
                  </a:lnTo>
                  <a:lnTo>
                    <a:pt x="27559" y="126149"/>
                  </a:lnTo>
                  <a:lnTo>
                    <a:pt x="48463" y="50584"/>
                  </a:lnTo>
                  <a:lnTo>
                    <a:pt x="48463" y="292481"/>
                  </a:lnTo>
                  <a:lnTo>
                    <a:pt x="76974" y="292481"/>
                  </a:lnTo>
                  <a:lnTo>
                    <a:pt x="76974" y="156565"/>
                  </a:lnTo>
                  <a:lnTo>
                    <a:pt x="95986" y="156565"/>
                  </a:lnTo>
                  <a:lnTo>
                    <a:pt x="95986" y="291998"/>
                  </a:lnTo>
                  <a:lnTo>
                    <a:pt x="124498" y="291998"/>
                  </a:lnTo>
                  <a:lnTo>
                    <a:pt x="124498" y="138023"/>
                  </a:lnTo>
                  <a:lnTo>
                    <a:pt x="117881" y="133235"/>
                  </a:lnTo>
                  <a:lnTo>
                    <a:pt x="113271" y="126441"/>
                  </a:lnTo>
                  <a:lnTo>
                    <a:pt x="111074" y="118313"/>
                  </a:lnTo>
                  <a:lnTo>
                    <a:pt x="111671" y="109512"/>
                  </a:lnTo>
                  <a:lnTo>
                    <a:pt x="134010" y="26352"/>
                  </a:lnTo>
                  <a:lnTo>
                    <a:pt x="138760" y="19215"/>
                  </a:lnTo>
                  <a:close/>
                </a:path>
                <a:path w="410844" h="292735">
                  <a:moveTo>
                    <a:pt x="291769" y="119494"/>
                  </a:moveTo>
                  <a:lnTo>
                    <a:pt x="267538" y="30149"/>
                  </a:lnTo>
                  <a:lnTo>
                    <a:pt x="231419" y="4483"/>
                  </a:lnTo>
                  <a:lnTo>
                    <a:pt x="205765" y="215"/>
                  </a:lnTo>
                  <a:lnTo>
                    <a:pt x="192570" y="1282"/>
                  </a:lnTo>
                  <a:lnTo>
                    <a:pt x="154444" y="18719"/>
                  </a:lnTo>
                  <a:lnTo>
                    <a:pt x="119748" y="119494"/>
                  </a:lnTo>
                  <a:lnTo>
                    <a:pt x="123545" y="128041"/>
                  </a:lnTo>
                  <a:lnTo>
                    <a:pt x="135432" y="130416"/>
                  </a:lnTo>
                  <a:lnTo>
                    <a:pt x="141605" y="130416"/>
                  </a:lnTo>
                  <a:lnTo>
                    <a:pt x="147307" y="126149"/>
                  </a:lnTo>
                  <a:lnTo>
                    <a:pt x="168224" y="50584"/>
                  </a:lnTo>
                  <a:lnTo>
                    <a:pt x="168224" y="292481"/>
                  </a:lnTo>
                  <a:lnTo>
                    <a:pt x="196735" y="292481"/>
                  </a:lnTo>
                  <a:lnTo>
                    <a:pt x="196735" y="156565"/>
                  </a:lnTo>
                  <a:lnTo>
                    <a:pt x="215747" y="156565"/>
                  </a:lnTo>
                  <a:lnTo>
                    <a:pt x="215747" y="291998"/>
                  </a:lnTo>
                  <a:lnTo>
                    <a:pt x="244259" y="291998"/>
                  </a:lnTo>
                  <a:lnTo>
                    <a:pt x="244259" y="50584"/>
                  </a:lnTo>
                  <a:lnTo>
                    <a:pt x="265163" y="126149"/>
                  </a:lnTo>
                  <a:lnTo>
                    <a:pt x="270865" y="130416"/>
                  </a:lnTo>
                  <a:lnTo>
                    <a:pt x="279425" y="130416"/>
                  </a:lnTo>
                  <a:lnTo>
                    <a:pt x="287502" y="128041"/>
                  </a:lnTo>
                  <a:lnTo>
                    <a:pt x="291769" y="119494"/>
                  </a:lnTo>
                  <a:close/>
                </a:path>
                <a:path w="410844" h="292735">
                  <a:moveTo>
                    <a:pt x="410578" y="119494"/>
                  </a:moveTo>
                  <a:lnTo>
                    <a:pt x="385864" y="30149"/>
                  </a:lnTo>
                  <a:lnTo>
                    <a:pt x="349745" y="4483"/>
                  </a:lnTo>
                  <a:lnTo>
                    <a:pt x="324091" y="215"/>
                  </a:lnTo>
                  <a:lnTo>
                    <a:pt x="310908" y="1282"/>
                  </a:lnTo>
                  <a:lnTo>
                    <a:pt x="271335" y="19697"/>
                  </a:lnTo>
                  <a:lnTo>
                    <a:pt x="274193" y="23025"/>
                  </a:lnTo>
                  <a:lnTo>
                    <a:pt x="276098" y="26822"/>
                  </a:lnTo>
                  <a:lnTo>
                    <a:pt x="298424" y="109512"/>
                  </a:lnTo>
                  <a:lnTo>
                    <a:pt x="299224" y="118313"/>
                  </a:lnTo>
                  <a:lnTo>
                    <a:pt x="297002" y="126441"/>
                  </a:lnTo>
                  <a:lnTo>
                    <a:pt x="292277" y="133235"/>
                  </a:lnTo>
                  <a:lnTo>
                    <a:pt x="285597" y="138023"/>
                  </a:lnTo>
                  <a:lnTo>
                    <a:pt x="285597" y="292481"/>
                  </a:lnTo>
                  <a:lnTo>
                    <a:pt x="314109" y="292481"/>
                  </a:lnTo>
                  <a:lnTo>
                    <a:pt x="314109" y="156565"/>
                  </a:lnTo>
                  <a:lnTo>
                    <a:pt x="333121" y="156565"/>
                  </a:lnTo>
                  <a:lnTo>
                    <a:pt x="333121" y="291998"/>
                  </a:lnTo>
                  <a:lnTo>
                    <a:pt x="361632" y="291998"/>
                  </a:lnTo>
                  <a:lnTo>
                    <a:pt x="361632" y="50584"/>
                  </a:lnTo>
                  <a:lnTo>
                    <a:pt x="382536" y="126149"/>
                  </a:lnTo>
                  <a:lnTo>
                    <a:pt x="388239" y="130416"/>
                  </a:lnTo>
                  <a:lnTo>
                    <a:pt x="396798" y="130416"/>
                  </a:lnTo>
                  <a:lnTo>
                    <a:pt x="406298" y="128041"/>
                  </a:lnTo>
                  <a:lnTo>
                    <a:pt x="410578" y="119494"/>
                  </a:lnTo>
                  <a:close/>
                </a:path>
              </a:pathLst>
            </a:custGeom>
            <a:solidFill>
              <a:srgbClr val="CEC1A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8" name="object 28"/>
          <p:cNvSpPr txBox="1"/>
          <p:nvPr/>
        </p:nvSpPr>
        <p:spPr>
          <a:xfrm>
            <a:off x="2866770" y="5069204"/>
            <a:ext cx="1657350" cy="373380"/>
          </a:xfrm>
          <a:prstGeom prst="rect">
            <a:avLst/>
          </a:prstGeom>
        </p:spPr>
        <p:txBody>
          <a:bodyPr vert="horz" wrap="square" lIns="0" tIns="12700" rIns="0" bIns="0" rtlCol="0">
            <a:spAutoFit/>
          </a:bodyPr>
          <a:lstStyle/>
          <a:p>
            <a:pPr marL="0" marR="0" lvl="0" indent="0" algn="ctr" defTabSz="914400" eaLnBrk="1" fontAlgn="auto" latinLnBrk="0" hangingPunct="1">
              <a:lnSpc>
                <a:spcPts val="1370"/>
              </a:lnSpc>
              <a:spcBef>
                <a:spcPts val="100"/>
              </a:spcBef>
              <a:spcAft>
                <a:spcPts val="0"/>
              </a:spcAft>
              <a:buClrTx/>
              <a:buSzTx/>
              <a:buFontTx/>
              <a:buNone/>
              <a:tabLst/>
              <a:defRPr/>
            </a:pPr>
            <a:r>
              <a:rPr kumimoji="0" sz="1200" b="1" i="0" u="none" strike="noStrike" kern="0" cap="none" spc="-10" normalizeH="0" baseline="0" noProof="0" dirty="0">
                <a:ln>
                  <a:noFill/>
                </a:ln>
                <a:solidFill>
                  <a:srgbClr val="827966"/>
                </a:solidFill>
                <a:effectLst/>
                <a:uLnTx/>
                <a:uFillTx/>
                <a:latin typeface="Arial"/>
                <a:cs typeface="Arial"/>
              </a:rPr>
              <a:t>Tobevibart</a:t>
            </a:r>
            <a:r>
              <a:rPr kumimoji="0" sz="1200" b="1" i="0" u="none" strike="noStrike" kern="0" cap="none" spc="-20" normalizeH="0" baseline="0" noProof="0" dirty="0">
                <a:ln>
                  <a:noFill/>
                </a:ln>
                <a:solidFill>
                  <a:srgbClr val="827966"/>
                </a:solidFill>
                <a:effectLst/>
                <a:uLnTx/>
                <a:uFillTx/>
                <a:latin typeface="Arial"/>
                <a:cs typeface="Arial"/>
              </a:rPr>
              <a:t> </a:t>
            </a:r>
            <a:r>
              <a:rPr kumimoji="0" sz="1200" b="1" i="0" u="none" strike="noStrike" kern="0" cap="none" spc="0" normalizeH="0" baseline="0" noProof="0" dirty="0">
                <a:ln>
                  <a:noFill/>
                </a:ln>
                <a:solidFill>
                  <a:srgbClr val="827966"/>
                </a:solidFill>
                <a:effectLst/>
                <a:uLnTx/>
                <a:uFillTx/>
                <a:latin typeface="Arial"/>
                <a:cs typeface="Arial"/>
              </a:rPr>
              <a:t>+</a:t>
            </a:r>
            <a:r>
              <a:rPr kumimoji="0" sz="1200" b="1" i="0" u="none" strike="noStrike" kern="0" cap="none" spc="-20" normalizeH="0" baseline="0" noProof="0" dirty="0">
                <a:ln>
                  <a:noFill/>
                </a:ln>
                <a:solidFill>
                  <a:srgbClr val="827966"/>
                </a:solidFill>
                <a:effectLst/>
                <a:uLnTx/>
                <a:uFillTx/>
                <a:latin typeface="Arial"/>
                <a:cs typeface="Arial"/>
              </a:rPr>
              <a:t> </a:t>
            </a:r>
            <a:r>
              <a:rPr kumimoji="0" sz="1200" b="1" i="0" u="none" strike="noStrike" kern="0" cap="none" spc="-10" normalizeH="0" baseline="0" noProof="0" dirty="0">
                <a:ln>
                  <a:noFill/>
                </a:ln>
                <a:solidFill>
                  <a:srgbClr val="827966"/>
                </a:solidFill>
                <a:effectLst/>
                <a:uLnTx/>
                <a:uFillTx/>
                <a:latin typeface="Arial"/>
                <a:cs typeface="Arial"/>
              </a:rPr>
              <a:t>Elebsiran</a:t>
            </a:r>
            <a:endParaRPr kumimoji="0" sz="1200" b="0" i="0" u="none" strike="noStrike" kern="0" cap="none" spc="0" normalizeH="0" baseline="0" noProof="0" dirty="0">
              <a:ln>
                <a:noFill/>
              </a:ln>
              <a:solidFill>
                <a:sysClr val="windowText" lastClr="000000"/>
              </a:solidFill>
              <a:effectLst/>
              <a:uLnTx/>
              <a:uFillTx/>
              <a:latin typeface="Arial"/>
              <a:cs typeface="Arial"/>
            </a:endParaRPr>
          </a:p>
          <a:p>
            <a:pPr marL="0" marR="0" lvl="0" indent="0" algn="ctr" defTabSz="914400" eaLnBrk="1" fontAlgn="auto" latinLnBrk="0" hangingPunct="1">
              <a:lnSpc>
                <a:spcPts val="1370"/>
              </a:lnSpc>
              <a:spcBef>
                <a:spcPts val="0"/>
              </a:spcBef>
              <a:spcAft>
                <a:spcPts val="0"/>
              </a:spcAft>
              <a:buClrTx/>
              <a:buSzTx/>
              <a:buFontTx/>
              <a:buNone/>
              <a:tabLst/>
              <a:defRPr/>
            </a:pPr>
            <a:r>
              <a:rPr kumimoji="0" lang="en-US" sz="1200" b="0" i="0" u="none" strike="noStrike" kern="0" cap="none" spc="-20" normalizeH="0" baseline="0" noProof="0" dirty="0">
                <a:ln>
                  <a:noFill/>
                </a:ln>
                <a:solidFill>
                  <a:srgbClr val="827966"/>
                </a:solidFill>
                <a:effectLst/>
                <a:uLnTx/>
                <a:uFillTx/>
                <a:latin typeface="Arial"/>
                <a:cs typeface="Arial"/>
              </a:rPr>
              <a:t>N</a:t>
            </a:r>
            <a:r>
              <a:rPr kumimoji="0" lang="fr-CH" sz="1200" b="0" i="0" u="none" strike="noStrike" kern="0" cap="none" spc="-20" normalizeH="0" baseline="0" noProof="0" dirty="0">
                <a:ln>
                  <a:noFill/>
                </a:ln>
                <a:solidFill>
                  <a:srgbClr val="827966"/>
                </a:solidFill>
                <a:effectLst/>
                <a:uLnTx/>
                <a:uFillTx/>
                <a:latin typeface="Arial"/>
                <a:cs typeface="Arial"/>
              </a:rPr>
              <a:t> </a:t>
            </a:r>
            <a:r>
              <a:rPr kumimoji="0" sz="1200" b="0" i="0" u="none" strike="noStrike" kern="0" cap="none" spc="-20" normalizeH="0" baseline="0" noProof="0" dirty="0">
                <a:ln>
                  <a:noFill/>
                </a:ln>
                <a:solidFill>
                  <a:srgbClr val="827966"/>
                </a:solidFill>
                <a:effectLst/>
                <a:uLnTx/>
                <a:uFillTx/>
                <a:latin typeface="Arial"/>
                <a:cs typeface="Arial"/>
              </a:rPr>
              <a:t>=</a:t>
            </a:r>
            <a:r>
              <a:rPr kumimoji="0" lang="fr-CH" sz="1200" b="0" i="0" u="none" strike="noStrike" kern="0" cap="none" spc="-20" normalizeH="0" baseline="0" noProof="0" dirty="0">
                <a:ln>
                  <a:noFill/>
                </a:ln>
                <a:solidFill>
                  <a:srgbClr val="827966"/>
                </a:solidFill>
                <a:effectLst/>
                <a:uLnTx/>
                <a:uFillTx/>
                <a:latin typeface="Arial"/>
                <a:cs typeface="Arial"/>
              </a:rPr>
              <a:t> </a:t>
            </a:r>
            <a:r>
              <a:rPr kumimoji="0" sz="1200" b="0" i="0" u="none" strike="noStrike" kern="0" cap="none" spc="-20" normalizeH="0" baseline="0" noProof="0" dirty="0">
                <a:ln>
                  <a:noFill/>
                </a:ln>
                <a:solidFill>
                  <a:srgbClr val="827966"/>
                </a:solidFill>
                <a:effectLst/>
                <a:uLnTx/>
                <a:uFillTx/>
                <a:latin typeface="Arial"/>
                <a:cs typeface="Arial"/>
              </a:rPr>
              <a:t>51</a:t>
            </a:r>
            <a:endParaRPr kumimoji="0" sz="12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29" name="object 29"/>
          <p:cNvGrpSpPr/>
          <p:nvPr/>
        </p:nvGrpSpPr>
        <p:grpSpPr>
          <a:xfrm>
            <a:off x="4830461" y="4702273"/>
            <a:ext cx="2083435" cy="935355"/>
            <a:chOff x="4830461" y="4702273"/>
            <a:chExt cx="2083435" cy="935355"/>
          </a:xfrm>
        </p:grpSpPr>
        <p:sp>
          <p:nvSpPr>
            <p:cNvPr id="30" name="object 30"/>
            <p:cNvSpPr/>
            <p:nvPr/>
          </p:nvSpPr>
          <p:spPr>
            <a:xfrm>
              <a:off x="4931156" y="4898897"/>
              <a:ext cx="1983105" cy="738505"/>
            </a:xfrm>
            <a:custGeom>
              <a:avLst/>
              <a:gdLst/>
              <a:ahLst/>
              <a:cxnLst/>
              <a:rect l="l" t="t" r="r" b="b"/>
              <a:pathLst>
                <a:path w="1983104" h="738504">
                  <a:moveTo>
                    <a:pt x="1933067" y="0"/>
                  </a:moveTo>
                  <a:lnTo>
                    <a:pt x="49530" y="0"/>
                  </a:lnTo>
                  <a:lnTo>
                    <a:pt x="30271" y="3901"/>
                  </a:lnTo>
                  <a:lnTo>
                    <a:pt x="14525" y="14541"/>
                  </a:lnTo>
                  <a:lnTo>
                    <a:pt x="3899" y="30325"/>
                  </a:lnTo>
                  <a:lnTo>
                    <a:pt x="0" y="49656"/>
                  </a:lnTo>
                  <a:lnTo>
                    <a:pt x="0" y="688847"/>
                  </a:lnTo>
                  <a:lnTo>
                    <a:pt x="3899" y="708175"/>
                  </a:lnTo>
                  <a:lnTo>
                    <a:pt x="14525" y="723950"/>
                  </a:lnTo>
                  <a:lnTo>
                    <a:pt x="30271" y="734582"/>
                  </a:lnTo>
                  <a:lnTo>
                    <a:pt x="49530" y="738479"/>
                  </a:lnTo>
                  <a:lnTo>
                    <a:pt x="1933067" y="738479"/>
                  </a:lnTo>
                  <a:lnTo>
                    <a:pt x="1952398" y="734582"/>
                  </a:lnTo>
                  <a:lnTo>
                    <a:pt x="1968182" y="723950"/>
                  </a:lnTo>
                  <a:lnTo>
                    <a:pt x="1978822" y="708175"/>
                  </a:lnTo>
                  <a:lnTo>
                    <a:pt x="1982724" y="688847"/>
                  </a:lnTo>
                  <a:lnTo>
                    <a:pt x="1982724" y="49656"/>
                  </a:lnTo>
                  <a:lnTo>
                    <a:pt x="1978822" y="30325"/>
                  </a:lnTo>
                  <a:lnTo>
                    <a:pt x="1968182" y="14541"/>
                  </a:lnTo>
                  <a:lnTo>
                    <a:pt x="1952398" y="3901"/>
                  </a:lnTo>
                  <a:lnTo>
                    <a:pt x="1933067" y="0"/>
                  </a:lnTo>
                  <a:close/>
                </a:path>
              </a:pathLst>
            </a:custGeom>
            <a:solidFill>
              <a:srgbClr val="FCEBC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1" name="object 31"/>
            <p:cNvPicPr/>
            <p:nvPr/>
          </p:nvPicPr>
          <p:blipFill>
            <a:blip r:embed="rId5" cstate="print"/>
            <a:stretch>
              <a:fillRect/>
            </a:stretch>
          </p:blipFill>
          <p:spPr>
            <a:xfrm>
              <a:off x="5121289" y="4702273"/>
              <a:ext cx="66529" cy="66516"/>
            </a:xfrm>
            <a:prstGeom prst="rect">
              <a:avLst/>
            </a:prstGeom>
          </p:spPr>
        </p:pic>
        <p:pic>
          <p:nvPicPr>
            <p:cNvPr id="32" name="object 32"/>
            <p:cNvPicPr/>
            <p:nvPr/>
          </p:nvPicPr>
          <p:blipFill>
            <a:blip r:embed="rId5" cstate="print"/>
            <a:stretch>
              <a:fillRect/>
            </a:stretch>
          </p:blipFill>
          <p:spPr>
            <a:xfrm>
              <a:off x="4883683" y="4702273"/>
              <a:ext cx="66529" cy="66516"/>
            </a:xfrm>
            <a:prstGeom prst="rect">
              <a:avLst/>
            </a:prstGeom>
          </p:spPr>
        </p:pic>
        <p:pic>
          <p:nvPicPr>
            <p:cNvPr id="33" name="object 33"/>
            <p:cNvPicPr/>
            <p:nvPr/>
          </p:nvPicPr>
          <p:blipFill>
            <a:blip r:embed="rId5" cstate="print"/>
            <a:stretch>
              <a:fillRect/>
            </a:stretch>
          </p:blipFill>
          <p:spPr>
            <a:xfrm>
              <a:off x="5002486" y="4702273"/>
              <a:ext cx="66529" cy="66516"/>
            </a:xfrm>
            <a:prstGeom prst="rect">
              <a:avLst/>
            </a:prstGeom>
          </p:spPr>
        </p:pic>
        <p:sp>
          <p:nvSpPr>
            <p:cNvPr id="34" name="object 34"/>
            <p:cNvSpPr/>
            <p:nvPr/>
          </p:nvSpPr>
          <p:spPr>
            <a:xfrm>
              <a:off x="4830458" y="4778565"/>
              <a:ext cx="410845" cy="292735"/>
            </a:xfrm>
            <a:custGeom>
              <a:avLst/>
              <a:gdLst/>
              <a:ahLst/>
              <a:cxnLst/>
              <a:rect l="l" t="t" r="r" b="b"/>
              <a:pathLst>
                <a:path w="410845" h="292735">
                  <a:moveTo>
                    <a:pt x="138760" y="19215"/>
                  </a:moveTo>
                  <a:lnTo>
                    <a:pt x="92697" y="0"/>
                  </a:lnTo>
                  <a:lnTo>
                    <a:pt x="79324" y="0"/>
                  </a:lnTo>
                  <a:lnTo>
                    <a:pt x="42532" y="12509"/>
                  </a:lnTo>
                  <a:lnTo>
                    <a:pt x="0" y="119494"/>
                  </a:lnTo>
                  <a:lnTo>
                    <a:pt x="3797" y="128041"/>
                  </a:lnTo>
                  <a:lnTo>
                    <a:pt x="15671" y="130416"/>
                  </a:lnTo>
                  <a:lnTo>
                    <a:pt x="21856" y="130416"/>
                  </a:lnTo>
                  <a:lnTo>
                    <a:pt x="27559" y="126149"/>
                  </a:lnTo>
                  <a:lnTo>
                    <a:pt x="48463" y="50584"/>
                  </a:lnTo>
                  <a:lnTo>
                    <a:pt x="48463" y="292481"/>
                  </a:lnTo>
                  <a:lnTo>
                    <a:pt x="76974" y="292481"/>
                  </a:lnTo>
                  <a:lnTo>
                    <a:pt x="76974" y="156565"/>
                  </a:lnTo>
                  <a:lnTo>
                    <a:pt x="95986" y="156565"/>
                  </a:lnTo>
                  <a:lnTo>
                    <a:pt x="95986" y="291998"/>
                  </a:lnTo>
                  <a:lnTo>
                    <a:pt x="124498" y="291998"/>
                  </a:lnTo>
                  <a:lnTo>
                    <a:pt x="124498" y="138023"/>
                  </a:lnTo>
                  <a:lnTo>
                    <a:pt x="117881" y="133235"/>
                  </a:lnTo>
                  <a:lnTo>
                    <a:pt x="113271" y="126441"/>
                  </a:lnTo>
                  <a:lnTo>
                    <a:pt x="111074" y="118313"/>
                  </a:lnTo>
                  <a:lnTo>
                    <a:pt x="111671" y="109512"/>
                  </a:lnTo>
                  <a:lnTo>
                    <a:pt x="134010" y="26352"/>
                  </a:lnTo>
                  <a:lnTo>
                    <a:pt x="138760" y="19215"/>
                  </a:lnTo>
                  <a:close/>
                </a:path>
                <a:path w="410845" h="292735">
                  <a:moveTo>
                    <a:pt x="291769" y="119494"/>
                  </a:moveTo>
                  <a:lnTo>
                    <a:pt x="267538" y="30149"/>
                  </a:lnTo>
                  <a:lnTo>
                    <a:pt x="231419" y="4483"/>
                  </a:lnTo>
                  <a:lnTo>
                    <a:pt x="205765" y="215"/>
                  </a:lnTo>
                  <a:lnTo>
                    <a:pt x="192570" y="1282"/>
                  </a:lnTo>
                  <a:lnTo>
                    <a:pt x="154444" y="18719"/>
                  </a:lnTo>
                  <a:lnTo>
                    <a:pt x="119748" y="119494"/>
                  </a:lnTo>
                  <a:lnTo>
                    <a:pt x="123545" y="128041"/>
                  </a:lnTo>
                  <a:lnTo>
                    <a:pt x="135432" y="130416"/>
                  </a:lnTo>
                  <a:lnTo>
                    <a:pt x="141605" y="130416"/>
                  </a:lnTo>
                  <a:lnTo>
                    <a:pt x="147307" y="126149"/>
                  </a:lnTo>
                  <a:lnTo>
                    <a:pt x="168224" y="50584"/>
                  </a:lnTo>
                  <a:lnTo>
                    <a:pt x="168224" y="292481"/>
                  </a:lnTo>
                  <a:lnTo>
                    <a:pt x="196735" y="292481"/>
                  </a:lnTo>
                  <a:lnTo>
                    <a:pt x="196735" y="156565"/>
                  </a:lnTo>
                  <a:lnTo>
                    <a:pt x="215747" y="156565"/>
                  </a:lnTo>
                  <a:lnTo>
                    <a:pt x="215747" y="291998"/>
                  </a:lnTo>
                  <a:lnTo>
                    <a:pt x="244259" y="291998"/>
                  </a:lnTo>
                  <a:lnTo>
                    <a:pt x="244259" y="50584"/>
                  </a:lnTo>
                  <a:lnTo>
                    <a:pt x="265163" y="126149"/>
                  </a:lnTo>
                  <a:lnTo>
                    <a:pt x="270865" y="130416"/>
                  </a:lnTo>
                  <a:lnTo>
                    <a:pt x="279425" y="130416"/>
                  </a:lnTo>
                  <a:lnTo>
                    <a:pt x="287502" y="128041"/>
                  </a:lnTo>
                  <a:lnTo>
                    <a:pt x="291769" y="119494"/>
                  </a:lnTo>
                  <a:close/>
                </a:path>
                <a:path w="410845" h="292735">
                  <a:moveTo>
                    <a:pt x="410578" y="119494"/>
                  </a:moveTo>
                  <a:lnTo>
                    <a:pt x="385864" y="30149"/>
                  </a:lnTo>
                  <a:lnTo>
                    <a:pt x="349745" y="4483"/>
                  </a:lnTo>
                  <a:lnTo>
                    <a:pt x="324091" y="215"/>
                  </a:lnTo>
                  <a:lnTo>
                    <a:pt x="310908" y="1282"/>
                  </a:lnTo>
                  <a:lnTo>
                    <a:pt x="271335" y="19697"/>
                  </a:lnTo>
                  <a:lnTo>
                    <a:pt x="274193" y="23025"/>
                  </a:lnTo>
                  <a:lnTo>
                    <a:pt x="276098" y="26822"/>
                  </a:lnTo>
                  <a:lnTo>
                    <a:pt x="298424" y="109512"/>
                  </a:lnTo>
                  <a:lnTo>
                    <a:pt x="299224" y="118313"/>
                  </a:lnTo>
                  <a:lnTo>
                    <a:pt x="297002" y="126441"/>
                  </a:lnTo>
                  <a:lnTo>
                    <a:pt x="292277" y="133235"/>
                  </a:lnTo>
                  <a:lnTo>
                    <a:pt x="285597" y="138023"/>
                  </a:lnTo>
                  <a:lnTo>
                    <a:pt x="285597" y="292481"/>
                  </a:lnTo>
                  <a:lnTo>
                    <a:pt x="314109" y="292481"/>
                  </a:lnTo>
                  <a:lnTo>
                    <a:pt x="314109" y="156565"/>
                  </a:lnTo>
                  <a:lnTo>
                    <a:pt x="333121" y="156565"/>
                  </a:lnTo>
                  <a:lnTo>
                    <a:pt x="333121" y="291998"/>
                  </a:lnTo>
                  <a:lnTo>
                    <a:pt x="361632" y="291998"/>
                  </a:lnTo>
                  <a:lnTo>
                    <a:pt x="361632" y="50584"/>
                  </a:lnTo>
                  <a:lnTo>
                    <a:pt x="382536" y="126149"/>
                  </a:lnTo>
                  <a:lnTo>
                    <a:pt x="388239" y="130416"/>
                  </a:lnTo>
                  <a:lnTo>
                    <a:pt x="396798" y="130416"/>
                  </a:lnTo>
                  <a:lnTo>
                    <a:pt x="406298" y="128041"/>
                  </a:lnTo>
                  <a:lnTo>
                    <a:pt x="410578" y="119494"/>
                  </a:lnTo>
                  <a:close/>
                </a:path>
              </a:pathLst>
            </a:custGeom>
            <a:solidFill>
              <a:srgbClr val="826B6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5" name="object 35"/>
          <p:cNvSpPr txBox="1"/>
          <p:nvPr/>
        </p:nvSpPr>
        <p:spPr>
          <a:xfrm>
            <a:off x="5353050" y="5015865"/>
            <a:ext cx="1132205" cy="537845"/>
          </a:xfrm>
          <a:prstGeom prst="rect">
            <a:avLst/>
          </a:prstGeom>
        </p:spPr>
        <p:txBody>
          <a:bodyPr vert="horz" wrap="square" lIns="0" tIns="33019" rIns="0" bIns="0" rtlCol="0">
            <a:spAutoFit/>
          </a:bodyPr>
          <a:lstStyle/>
          <a:p>
            <a:pPr marL="12700" marR="5080" lvl="0" indent="0" algn="ctr" defTabSz="914400" eaLnBrk="1" fontAlgn="auto" latinLnBrk="0" hangingPunct="1">
              <a:lnSpc>
                <a:spcPts val="1300"/>
              </a:lnSpc>
              <a:spcBef>
                <a:spcPts val="259"/>
              </a:spcBef>
              <a:spcAft>
                <a:spcPts val="0"/>
              </a:spcAft>
              <a:buClrTx/>
              <a:buSzTx/>
              <a:buFontTx/>
              <a:buNone/>
              <a:tabLst/>
              <a:defRPr/>
            </a:pPr>
            <a:r>
              <a:rPr kumimoji="0" sz="1200" b="1" i="0" u="none" strike="noStrike" kern="0" cap="none" spc="-10" normalizeH="0" baseline="0" noProof="0" dirty="0">
                <a:ln>
                  <a:noFill/>
                </a:ln>
                <a:solidFill>
                  <a:srgbClr val="827966"/>
                </a:solidFill>
                <a:effectLst/>
                <a:uLnTx/>
                <a:uFillTx/>
                <a:latin typeface="Arial"/>
                <a:cs typeface="Arial"/>
              </a:rPr>
              <a:t>Tobevibart</a:t>
            </a:r>
            <a:r>
              <a:rPr kumimoji="0" sz="1200" b="1" i="0" u="none" strike="noStrike" kern="0" cap="none" spc="-50" normalizeH="0" baseline="0" noProof="0" dirty="0">
                <a:ln>
                  <a:noFill/>
                </a:ln>
                <a:solidFill>
                  <a:srgbClr val="827966"/>
                </a:solidFill>
                <a:effectLst/>
                <a:uLnTx/>
                <a:uFillTx/>
                <a:latin typeface="Arial"/>
                <a:cs typeface="Arial"/>
              </a:rPr>
              <a:t> + </a:t>
            </a:r>
            <a:r>
              <a:rPr kumimoji="0" sz="1200" b="1" i="0" u="none" strike="noStrike" kern="0" cap="none" spc="0" normalizeH="0" baseline="0" noProof="0" dirty="0">
                <a:ln>
                  <a:noFill/>
                </a:ln>
                <a:solidFill>
                  <a:srgbClr val="827966"/>
                </a:solidFill>
                <a:effectLst/>
                <a:uLnTx/>
                <a:uFillTx/>
                <a:latin typeface="Arial"/>
                <a:cs typeface="Arial"/>
              </a:rPr>
              <a:t>Elebsiran</a:t>
            </a:r>
            <a:r>
              <a:rPr kumimoji="0" sz="1200" b="1" i="0" u="none" strike="noStrike" kern="0" cap="none" spc="-30" normalizeH="0" baseline="0" noProof="0" dirty="0">
                <a:ln>
                  <a:noFill/>
                </a:ln>
                <a:solidFill>
                  <a:srgbClr val="827966"/>
                </a:solidFill>
                <a:effectLst/>
                <a:uLnTx/>
                <a:uFillTx/>
                <a:latin typeface="Arial"/>
                <a:cs typeface="Arial"/>
              </a:rPr>
              <a:t> </a:t>
            </a:r>
            <a:r>
              <a:rPr kumimoji="0" sz="1200" b="1" i="0" u="none" strike="noStrike" kern="0" cap="none" spc="0" normalizeH="0" baseline="0" noProof="0" dirty="0">
                <a:ln>
                  <a:noFill/>
                </a:ln>
                <a:solidFill>
                  <a:srgbClr val="827966"/>
                </a:solidFill>
                <a:effectLst/>
                <a:uLnTx/>
                <a:uFillTx/>
                <a:latin typeface="Arial"/>
                <a:cs typeface="Arial"/>
              </a:rPr>
              <a:t>+</a:t>
            </a:r>
            <a:r>
              <a:rPr kumimoji="0" sz="1200" b="1" i="0" u="none" strike="noStrike" kern="0" cap="none" spc="-5" normalizeH="0" baseline="0" noProof="0" dirty="0">
                <a:ln>
                  <a:noFill/>
                </a:ln>
                <a:solidFill>
                  <a:srgbClr val="827966"/>
                </a:solidFill>
                <a:effectLst/>
                <a:uLnTx/>
                <a:uFillTx/>
                <a:latin typeface="Arial"/>
                <a:cs typeface="Arial"/>
              </a:rPr>
              <a:t> </a:t>
            </a:r>
            <a:r>
              <a:rPr kumimoji="0" sz="1200" b="1" i="0" u="none" strike="noStrike" kern="0" cap="none" spc="-25" normalizeH="0" baseline="0" noProof="0" dirty="0">
                <a:ln>
                  <a:noFill/>
                </a:ln>
                <a:solidFill>
                  <a:srgbClr val="827966"/>
                </a:solidFill>
                <a:effectLst/>
                <a:uLnTx/>
                <a:uFillTx/>
                <a:latin typeface="Arial"/>
                <a:cs typeface="Arial"/>
              </a:rPr>
              <a:t>IFN </a:t>
            </a:r>
            <a:r>
              <a:rPr kumimoji="0" sz="1200" b="0" i="0" u="none" strike="noStrike" kern="0" cap="none" spc="-20" normalizeH="0" baseline="0" noProof="0" dirty="0">
                <a:ln>
                  <a:noFill/>
                </a:ln>
                <a:solidFill>
                  <a:srgbClr val="827966"/>
                </a:solidFill>
                <a:effectLst/>
                <a:uLnTx/>
                <a:uFillTx/>
                <a:latin typeface="Arial"/>
                <a:cs typeface="Arial"/>
              </a:rPr>
              <a:t>n</a:t>
            </a:r>
            <a:r>
              <a:rPr kumimoji="0" lang="fr-CH" sz="1200" b="0" i="0" u="none" strike="noStrike" kern="0" cap="none" spc="-20" normalizeH="0" baseline="0" noProof="0" dirty="0">
                <a:ln>
                  <a:noFill/>
                </a:ln>
                <a:solidFill>
                  <a:srgbClr val="827966"/>
                </a:solidFill>
                <a:effectLst/>
                <a:uLnTx/>
                <a:uFillTx/>
                <a:latin typeface="Arial"/>
                <a:cs typeface="Arial"/>
              </a:rPr>
              <a:t> </a:t>
            </a:r>
            <a:r>
              <a:rPr kumimoji="0" sz="1200" b="0" i="0" u="none" strike="noStrike" kern="0" cap="none" spc="-20" normalizeH="0" baseline="0" noProof="0" dirty="0">
                <a:ln>
                  <a:noFill/>
                </a:ln>
                <a:solidFill>
                  <a:srgbClr val="827966"/>
                </a:solidFill>
                <a:effectLst/>
                <a:uLnTx/>
                <a:uFillTx/>
                <a:latin typeface="Arial"/>
                <a:cs typeface="Arial"/>
              </a:rPr>
              <a:t>=</a:t>
            </a:r>
            <a:r>
              <a:rPr kumimoji="0" lang="fr-CH" sz="1200" b="0" i="0" u="none" strike="noStrike" kern="0" cap="none" spc="-20" normalizeH="0" baseline="0" noProof="0" dirty="0">
                <a:ln>
                  <a:noFill/>
                </a:ln>
                <a:solidFill>
                  <a:srgbClr val="827966"/>
                </a:solidFill>
                <a:effectLst/>
                <a:uLnTx/>
                <a:uFillTx/>
                <a:latin typeface="Arial"/>
                <a:cs typeface="Arial"/>
              </a:rPr>
              <a:t> </a:t>
            </a:r>
            <a:r>
              <a:rPr kumimoji="0" sz="1200" b="0" i="0" u="none" strike="noStrike" kern="0" cap="none" spc="-20" normalizeH="0" baseline="0" noProof="0" dirty="0">
                <a:ln>
                  <a:noFill/>
                </a:ln>
                <a:solidFill>
                  <a:srgbClr val="827966"/>
                </a:solidFill>
                <a:effectLst/>
                <a:uLnTx/>
                <a:uFillTx/>
                <a:latin typeface="Arial"/>
                <a:cs typeface="Arial"/>
              </a:rPr>
              <a:t>27</a:t>
            </a:r>
            <a:endParaRPr kumimoji="0" sz="1200" b="0" i="0" u="none" strike="noStrike" kern="0" cap="none" spc="0" normalizeH="0" baseline="0" noProof="0" dirty="0">
              <a:ln>
                <a:noFill/>
              </a:ln>
              <a:solidFill>
                <a:sysClr val="windowText" lastClr="000000"/>
              </a:solidFill>
              <a:effectLst/>
              <a:uLnTx/>
              <a:uFillTx/>
              <a:latin typeface="Arial"/>
              <a:cs typeface="Arial"/>
            </a:endParaRPr>
          </a:p>
        </p:txBody>
      </p:sp>
      <p:sp>
        <p:nvSpPr>
          <p:cNvPr id="36" name="object 36"/>
          <p:cNvSpPr txBox="1"/>
          <p:nvPr/>
        </p:nvSpPr>
        <p:spPr>
          <a:xfrm>
            <a:off x="903833" y="5732779"/>
            <a:ext cx="5586095" cy="19367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100" b="1" i="0" u="none" strike="noStrike" kern="0" cap="none" spc="0" normalizeH="0" baseline="0" noProof="0" dirty="0">
                <a:ln>
                  <a:noFill/>
                </a:ln>
                <a:solidFill>
                  <a:srgbClr val="004A86"/>
                </a:solidFill>
                <a:effectLst/>
                <a:uLnTx/>
                <a:uFillTx/>
                <a:latin typeface="Arial"/>
                <a:cs typeface="Arial"/>
              </a:rPr>
              <a:t>Tobevibart</a:t>
            </a:r>
            <a:r>
              <a:rPr kumimoji="0" sz="1100" b="0" i="0" u="none" strike="noStrike" kern="0" cap="none" spc="0" normalizeH="0" baseline="0" noProof="0" dirty="0">
                <a:ln>
                  <a:noFill/>
                </a:ln>
                <a:solidFill>
                  <a:srgbClr val="004A86"/>
                </a:solidFill>
                <a:effectLst/>
                <a:uLnTx/>
                <a:uFillTx/>
                <a:latin typeface="Arial"/>
                <a:cs typeface="Arial"/>
              </a:rPr>
              <a:t>:</a:t>
            </a:r>
            <a:r>
              <a:rPr kumimoji="0" sz="1100" b="0" i="0" u="none" strike="noStrike" kern="0" cap="none" spc="-25" normalizeH="0" baseline="0" noProof="0" dirty="0">
                <a:ln>
                  <a:noFill/>
                </a:ln>
                <a:solidFill>
                  <a:srgbClr val="004A86"/>
                </a:solidFill>
                <a:effectLst/>
                <a:uLnTx/>
                <a:uFillTx/>
                <a:latin typeface="Arial"/>
                <a:cs typeface="Arial"/>
              </a:rPr>
              <a:t> </a:t>
            </a:r>
            <a:r>
              <a:rPr kumimoji="0" sz="1100" b="0" i="0" u="none" strike="noStrike" kern="0" cap="none" spc="0" normalizeH="0" baseline="0" noProof="0" dirty="0">
                <a:ln>
                  <a:noFill/>
                </a:ln>
                <a:solidFill>
                  <a:srgbClr val="004A86"/>
                </a:solidFill>
                <a:effectLst/>
                <a:uLnTx/>
                <a:uFillTx/>
                <a:latin typeface="Arial"/>
                <a:cs typeface="Arial"/>
              </a:rPr>
              <a:t>300mg</a:t>
            </a:r>
            <a:r>
              <a:rPr kumimoji="0" sz="1100" b="0" i="0" u="none" strike="noStrike" kern="0" cap="none" spc="-35" normalizeH="0" baseline="0" noProof="0" dirty="0">
                <a:ln>
                  <a:noFill/>
                </a:ln>
                <a:solidFill>
                  <a:srgbClr val="004A86"/>
                </a:solidFill>
                <a:effectLst/>
                <a:uLnTx/>
                <a:uFillTx/>
                <a:latin typeface="Arial"/>
                <a:cs typeface="Arial"/>
              </a:rPr>
              <a:t> </a:t>
            </a:r>
            <a:r>
              <a:rPr kumimoji="0" sz="1100" b="0" i="0" u="none" strike="noStrike" kern="0" cap="none" spc="0" normalizeH="0" baseline="0" noProof="0" dirty="0">
                <a:ln>
                  <a:noFill/>
                </a:ln>
                <a:solidFill>
                  <a:srgbClr val="004A86"/>
                </a:solidFill>
                <a:effectLst/>
                <a:uLnTx/>
                <a:uFillTx/>
                <a:latin typeface="Arial"/>
                <a:cs typeface="Arial"/>
              </a:rPr>
              <a:t>every</a:t>
            </a:r>
            <a:r>
              <a:rPr kumimoji="0" sz="1100" b="0" i="0" u="none" strike="noStrike" kern="0" cap="none" spc="-20" normalizeH="0" baseline="0" noProof="0" dirty="0">
                <a:ln>
                  <a:noFill/>
                </a:ln>
                <a:solidFill>
                  <a:srgbClr val="004A86"/>
                </a:solidFill>
                <a:effectLst/>
                <a:uLnTx/>
                <a:uFillTx/>
                <a:latin typeface="Arial"/>
                <a:cs typeface="Arial"/>
              </a:rPr>
              <a:t> </a:t>
            </a:r>
            <a:r>
              <a:rPr kumimoji="0" sz="1100" b="0" i="0" u="none" strike="noStrike" kern="0" cap="none" spc="0" normalizeH="0" baseline="0" noProof="0" dirty="0">
                <a:ln>
                  <a:noFill/>
                </a:ln>
                <a:solidFill>
                  <a:srgbClr val="004A86"/>
                </a:solidFill>
                <a:effectLst/>
                <a:uLnTx/>
                <a:uFillTx/>
                <a:latin typeface="Arial"/>
                <a:cs typeface="Arial"/>
              </a:rPr>
              <a:t>4</a:t>
            </a:r>
            <a:r>
              <a:rPr kumimoji="0" sz="1100" b="0" i="0" u="none" strike="noStrike" kern="0" cap="none" spc="-25" normalizeH="0" baseline="0" noProof="0" dirty="0">
                <a:ln>
                  <a:noFill/>
                </a:ln>
                <a:solidFill>
                  <a:srgbClr val="004A86"/>
                </a:solidFill>
                <a:effectLst/>
                <a:uLnTx/>
                <a:uFillTx/>
                <a:latin typeface="Arial"/>
                <a:cs typeface="Arial"/>
              </a:rPr>
              <a:t> </a:t>
            </a:r>
            <a:r>
              <a:rPr kumimoji="0" sz="1100" b="0" i="0" u="none" strike="noStrike" kern="0" cap="none" spc="0" normalizeH="0" baseline="0" noProof="0" dirty="0">
                <a:ln>
                  <a:noFill/>
                </a:ln>
                <a:solidFill>
                  <a:srgbClr val="004A86"/>
                </a:solidFill>
                <a:effectLst/>
                <a:uLnTx/>
                <a:uFillTx/>
                <a:latin typeface="Arial"/>
                <a:cs typeface="Arial"/>
              </a:rPr>
              <a:t>weeks,</a:t>
            </a:r>
            <a:r>
              <a:rPr kumimoji="0" sz="1100" b="0" i="0" u="none" strike="noStrike" kern="0" cap="none" spc="-30" normalizeH="0" baseline="0" noProof="0" dirty="0">
                <a:ln>
                  <a:noFill/>
                </a:ln>
                <a:solidFill>
                  <a:srgbClr val="004A86"/>
                </a:solidFill>
                <a:effectLst/>
                <a:uLnTx/>
                <a:uFillTx/>
                <a:latin typeface="Arial"/>
                <a:cs typeface="Arial"/>
              </a:rPr>
              <a:t> </a:t>
            </a:r>
            <a:r>
              <a:rPr kumimoji="0" sz="1100" b="1" i="0" u="none" strike="noStrike" kern="0" cap="none" spc="0" normalizeH="0" baseline="0" noProof="0" dirty="0">
                <a:ln>
                  <a:noFill/>
                </a:ln>
                <a:solidFill>
                  <a:srgbClr val="004A86"/>
                </a:solidFill>
                <a:effectLst/>
                <a:uLnTx/>
                <a:uFillTx/>
                <a:latin typeface="Arial"/>
                <a:cs typeface="Arial"/>
              </a:rPr>
              <a:t>Elebsiran</a:t>
            </a:r>
            <a:r>
              <a:rPr kumimoji="0" sz="1100" b="0" i="0" u="none" strike="noStrike" kern="0" cap="none" spc="0" normalizeH="0" baseline="0" noProof="0" dirty="0">
                <a:ln>
                  <a:noFill/>
                </a:ln>
                <a:solidFill>
                  <a:srgbClr val="004A86"/>
                </a:solidFill>
                <a:effectLst/>
                <a:uLnTx/>
                <a:uFillTx/>
                <a:latin typeface="Arial"/>
                <a:cs typeface="Arial"/>
              </a:rPr>
              <a:t>:</a:t>
            </a:r>
            <a:r>
              <a:rPr kumimoji="0" sz="1100" b="0" i="0" u="none" strike="noStrike" kern="0" cap="none" spc="-45" normalizeH="0" baseline="0" noProof="0" dirty="0">
                <a:ln>
                  <a:noFill/>
                </a:ln>
                <a:solidFill>
                  <a:srgbClr val="004A86"/>
                </a:solidFill>
                <a:effectLst/>
                <a:uLnTx/>
                <a:uFillTx/>
                <a:latin typeface="Arial"/>
                <a:cs typeface="Arial"/>
              </a:rPr>
              <a:t> </a:t>
            </a:r>
            <a:r>
              <a:rPr kumimoji="0" sz="1100" b="0" i="0" u="none" strike="noStrike" kern="0" cap="none" spc="0" normalizeH="0" baseline="0" noProof="0" dirty="0">
                <a:ln>
                  <a:noFill/>
                </a:ln>
                <a:solidFill>
                  <a:srgbClr val="004A86"/>
                </a:solidFill>
                <a:effectLst/>
                <a:uLnTx/>
                <a:uFillTx/>
                <a:latin typeface="Arial"/>
                <a:cs typeface="Arial"/>
              </a:rPr>
              <a:t>200mg</a:t>
            </a:r>
            <a:r>
              <a:rPr kumimoji="0" sz="1100" b="0" i="0" u="none" strike="noStrike" kern="0" cap="none" spc="-35" normalizeH="0" baseline="0" noProof="0" dirty="0">
                <a:ln>
                  <a:noFill/>
                </a:ln>
                <a:solidFill>
                  <a:srgbClr val="004A86"/>
                </a:solidFill>
                <a:effectLst/>
                <a:uLnTx/>
                <a:uFillTx/>
                <a:latin typeface="Arial"/>
                <a:cs typeface="Arial"/>
              </a:rPr>
              <a:t> </a:t>
            </a:r>
            <a:r>
              <a:rPr kumimoji="0" sz="1100" b="0" i="0" u="none" strike="noStrike" kern="0" cap="none" spc="0" normalizeH="0" baseline="0" noProof="0" dirty="0">
                <a:ln>
                  <a:noFill/>
                </a:ln>
                <a:solidFill>
                  <a:srgbClr val="004A86"/>
                </a:solidFill>
                <a:effectLst/>
                <a:uLnTx/>
                <a:uFillTx/>
                <a:latin typeface="Arial"/>
                <a:cs typeface="Arial"/>
              </a:rPr>
              <a:t>every</a:t>
            </a:r>
            <a:r>
              <a:rPr kumimoji="0" sz="1100" b="0" i="0" u="none" strike="noStrike" kern="0" cap="none" spc="-20" normalizeH="0" baseline="0" noProof="0" dirty="0">
                <a:ln>
                  <a:noFill/>
                </a:ln>
                <a:solidFill>
                  <a:srgbClr val="004A86"/>
                </a:solidFill>
                <a:effectLst/>
                <a:uLnTx/>
                <a:uFillTx/>
                <a:latin typeface="Arial"/>
                <a:cs typeface="Arial"/>
              </a:rPr>
              <a:t> </a:t>
            </a:r>
            <a:r>
              <a:rPr kumimoji="0" sz="1100" b="0" i="0" u="none" strike="noStrike" kern="0" cap="none" spc="0" normalizeH="0" baseline="0" noProof="0" dirty="0">
                <a:ln>
                  <a:noFill/>
                </a:ln>
                <a:solidFill>
                  <a:srgbClr val="004A86"/>
                </a:solidFill>
                <a:effectLst/>
                <a:uLnTx/>
                <a:uFillTx/>
                <a:latin typeface="Arial"/>
                <a:cs typeface="Arial"/>
              </a:rPr>
              <a:t>4</a:t>
            </a:r>
            <a:r>
              <a:rPr kumimoji="0" sz="1100" b="0" i="0" u="none" strike="noStrike" kern="0" cap="none" spc="-20" normalizeH="0" baseline="0" noProof="0" dirty="0">
                <a:ln>
                  <a:noFill/>
                </a:ln>
                <a:solidFill>
                  <a:srgbClr val="004A86"/>
                </a:solidFill>
                <a:effectLst/>
                <a:uLnTx/>
                <a:uFillTx/>
                <a:latin typeface="Arial"/>
                <a:cs typeface="Arial"/>
              </a:rPr>
              <a:t> </a:t>
            </a:r>
            <a:r>
              <a:rPr kumimoji="0" sz="1100" b="0" i="0" u="none" strike="noStrike" kern="0" cap="none" spc="0" normalizeH="0" baseline="0" noProof="0" dirty="0">
                <a:ln>
                  <a:noFill/>
                </a:ln>
                <a:solidFill>
                  <a:srgbClr val="004A86"/>
                </a:solidFill>
                <a:effectLst/>
                <a:uLnTx/>
                <a:uFillTx/>
                <a:latin typeface="Arial"/>
                <a:cs typeface="Arial"/>
              </a:rPr>
              <a:t>weeks,</a:t>
            </a:r>
            <a:r>
              <a:rPr kumimoji="0" sz="1100" b="0" i="0" u="none" strike="noStrike" kern="0" cap="none" spc="-20" normalizeH="0" baseline="0" noProof="0" dirty="0">
                <a:ln>
                  <a:noFill/>
                </a:ln>
                <a:solidFill>
                  <a:srgbClr val="004A86"/>
                </a:solidFill>
                <a:effectLst/>
                <a:uLnTx/>
                <a:uFillTx/>
                <a:latin typeface="Arial"/>
                <a:cs typeface="Arial"/>
              </a:rPr>
              <a:t> </a:t>
            </a:r>
            <a:r>
              <a:rPr kumimoji="0" sz="1100" b="1" i="0" u="none" strike="noStrike" kern="0" cap="none" spc="0" normalizeH="0" baseline="0" noProof="0" dirty="0">
                <a:ln>
                  <a:noFill/>
                </a:ln>
                <a:solidFill>
                  <a:srgbClr val="004A86"/>
                </a:solidFill>
                <a:effectLst/>
                <a:uLnTx/>
                <a:uFillTx/>
                <a:latin typeface="Arial"/>
                <a:cs typeface="Arial"/>
              </a:rPr>
              <a:t>IFN</a:t>
            </a:r>
            <a:r>
              <a:rPr kumimoji="0" sz="1100" b="0" i="0" u="none" strike="noStrike" kern="0" cap="none" spc="0" normalizeH="0" baseline="0" noProof="0" dirty="0">
                <a:ln>
                  <a:noFill/>
                </a:ln>
                <a:solidFill>
                  <a:srgbClr val="004A86"/>
                </a:solidFill>
                <a:effectLst/>
                <a:uLnTx/>
                <a:uFillTx/>
                <a:latin typeface="Arial"/>
                <a:cs typeface="Arial"/>
              </a:rPr>
              <a:t>:</a:t>
            </a:r>
            <a:r>
              <a:rPr kumimoji="0" sz="1100" b="0" i="0" u="none" strike="noStrike" kern="0" cap="none" spc="-45" normalizeH="0" baseline="0" noProof="0" dirty="0">
                <a:ln>
                  <a:noFill/>
                </a:ln>
                <a:solidFill>
                  <a:srgbClr val="004A86"/>
                </a:solidFill>
                <a:effectLst/>
                <a:uLnTx/>
                <a:uFillTx/>
                <a:latin typeface="Arial"/>
                <a:cs typeface="Arial"/>
              </a:rPr>
              <a:t> </a:t>
            </a:r>
            <a:r>
              <a:rPr kumimoji="0" sz="1100" b="0" i="0" u="none" strike="noStrike" kern="0" cap="none" spc="0" normalizeH="0" baseline="0" noProof="0" dirty="0">
                <a:ln>
                  <a:noFill/>
                </a:ln>
                <a:solidFill>
                  <a:srgbClr val="004A86"/>
                </a:solidFill>
                <a:effectLst/>
                <a:uLnTx/>
                <a:uFillTx/>
                <a:latin typeface="Arial"/>
                <a:cs typeface="Arial"/>
              </a:rPr>
              <a:t>180</a:t>
            </a:r>
            <a:r>
              <a:rPr kumimoji="0" sz="1100" b="0" i="0" u="none" strike="noStrike" kern="0" cap="none" spc="-15" normalizeH="0" baseline="0" noProof="0" dirty="0">
                <a:ln>
                  <a:noFill/>
                </a:ln>
                <a:solidFill>
                  <a:srgbClr val="004A86"/>
                </a:solidFill>
                <a:effectLst/>
                <a:uLnTx/>
                <a:uFillTx/>
                <a:latin typeface="Arial"/>
                <a:cs typeface="Arial"/>
              </a:rPr>
              <a:t> </a:t>
            </a:r>
            <a:r>
              <a:rPr kumimoji="0" sz="1100" b="0" i="0" u="none" strike="noStrike" kern="0" cap="none" spc="0" normalizeH="0" baseline="0" noProof="0" dirty="0">
                <a:ln>
                  <a:noFill/>
                </a:ln>
                <a:solidFill>
                  <a:srgbClr val="004A86"/>
                </a:solidFill>
                <a:effectLst/>
                <a:uLnTx/>
                <a:uFillTx/>
                <a:latin typeface="Arial"/>
                <a:cs typeface="Arial"/>
              </a:rPr>
              <a:t>μg</a:t>
            </a:r>
            <a:r>
              <a:rPr kumimoji="0" sz="1100" b="0" i="0" u="none" strike="noStrike" kern="0" cap="none" spc="-25" normalizeH="0" baseline="0" noProof="0" dirty="0">
                <a:ln>
                  <a:noFill/>
                </a:ln>
                <a:solidFill>
                  <a:srgbClr val="004A86"/>
                </a:solidFill>
                <a:effectLst/>
                <a:uLnTx/>
                <a:uFillTx/>
                <a:latin typeface="Arial"/>
                <a:cs typeface="Arial"/>
              </a:rPr>
              <a:t> </a:t>
            </a:r>
            <a:r>
              <a:rPr kumimoji="0" sz="1100" b="0" i="0" u="none" strike="noStrike" kern="0" cap="none" spc="-10" normalizeH="0" baseline="0" noProof="0" dirty="0">
                <a:ln>
                  <a:noFill/>
                </a:ln>
                <a:solidFill>
                  <a:srgbClr val="004A86"/>
                </a:solidFill>
                <a:effectLst/>
                <a:uLnTx/>
                <a:uFillTx/>
                <a:latin typeface="Arial"/>
                <a:cs typeface="Arial"/>
              </a:rPr>
              <a:t>weekly</a:t>
            </a:r>
            <a:endParaRPr kumimoji="0" sz="1100" b="0" i="0" u="none" strike="noStrike" kern="0" cap="none" spc="0" normalizeH="0" baseline="0" noProof="0">
              <a:ln>
                <a:noFill/>
              </a:ln>
              <a:solidFill>
                <a:sysClr val="windowText" lastClr="000000"/>
              </a:solidFill>
              <a:effectLst/>
              <a:uLnTx/>
              <a:uFillTx/>
              <a:latin typeface="Arial"/>
              <a:cs typeface="Arial"/>
            </a:endParaRPr>
          </a:p>
        </p:txBody>
      </p:sp>
      <p:sp>
        <p:nvSpPr>
          <p:cNvPr id="37" name="object 37"/>
          <p:cNvSpPr/>
          <p:nvPr/>
        </p:nvSpPr>
        <p:spPr>
          <a:xfrm>
            <a:off x="7504176" y="4400803"/>
            <a:ext cx="3655060" cy="1627505"/>
          </a:xfrm>
          <a:custGeom>
            <a:avLst/>
            <a:gdLst/>
            <a:ahLst/>
            <a:cxnLst/>
            <a:rect l="l" t="t" r="r" b="b"/>
            <a:pathLst>
              <a:path w="3655059" h="1627504">
                <a:moveTo>
                  <a:pt x="3545331" y="0"/>
                </a:moveTo>
                <a:lnTo>
                  <a:pt x="109220" y="0"/>
                </a:lnTo>
                <a:lnTo>
                  <a:pt x="66704" y="8582"/>
                </a:lnTo>
                <a:lnTo>
                  <a:pt x="31988" y="31988"/>
                </a:lnTo>
                <a:lnTo>
                  <a:pt x="8582" y="66704"/>
                </a:lnTo>
                <a:lnTo>
                  <a:pt x="0" y="109220"/>
                </a:lnTo>
                <a:lnTo>
                  <a:pt x="0" y="1517688"/>
                </a:lnTo>
                <a:lnTo>
                  <a:pt x="8582" y="1560212"/>
                </a:lnTo>
                <a:lnTo>
                  <a:pt x="31988" y="1594937"/>
                </a:lnTo>
                <a:lnTo>
                  <a:pt x="66704" y="1618348"/>
                </a:lnTo>
                <a:lnTo>
                  <a:pt x="109220" y="1626933"/>
                </a:lnTo>
                <a:lnTo>
                  <a:pt x="3545331" y="1626933"/>
                </a:lnTo>
                <a:lnTo>
                  <a:pt x="3587847" y="1618348"/>
                </a:lnTo>
                <a:lnTo>
                  <a:pt x="3622563" y="1594937"/>
                </a:lnTo>
                <a:lnTo>
                  <a:pt x="3645969" y="1560212"/>
                </a:lnTo>
                <a:lnTo>
                  <a:pt x="3654552" y="1517688"/>
                </a:lnTo>
                <a:lnTo>
                  <a:pt x="3654552" y="109220"/>
                </a:lnTo>
                <a:lnTo>
                  <a:pt x="3645969" y="66704"/>
                </a:lnTo>
                <a:lnTo>
                  <a:pt x="3622563" y="31988"/>
                </a:lnTo>
                <a:lnTo>
                  <a:pt x="3587847" y="8582"/>
                </a:lnTo>
                <a:lnTo>
                  <a:pt x="3545331" y="0"/>
                </a:lnTo>
                <a:close/>
              </a:path>
            </a:pathLst>
          </a:custGeom>
          <a:solidFill>
            <a:srgbClr val="FCEBC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txBox="1"/>
          <p:nvPr/>
        </p:nvSpPr>
        <p:spPr>
          <a:xfrm>
            <a:off x="7589646" y="4501972"/>
            <a:ext cx="3348354" cy="1295400"/>
          </a:xfrm>
          <a:prstGeom prst="rect">
            <a:avLst/>
          </a:prstGeom>
        </p:spPr>
        <p:txBody>
          <a:bodyPr vert="horz" wrap="square" lIns="0" tIns="13335" rIns="0" bIns="0" rtlCol="0">
            <a:spAutoFit/>
          </a:bodyPr>
          <a:lstStyle/>
          <a:p>
            <a:pPr marL="1211580" marR="0" lvl="0" indent="0" defTabSz="914400" eaLnBrk="1" fontAlgn="auto" latinLnBrk="0" hangingPunct="1">
              <a:lnSpc>
                <a:spcPct val="100000"/>
              </a:lnSpc>
              <a:spcBef>
                <a:spcPts val="105"/>
              </a:spcBef>
              <a:spcAft>
                <a:spcPts val="0"/>
              </a:spcAft>
              <a:buClrTx/>
              <a:buSzTx/>
              <a:buFontTx/>
              <a:buNone/>
              <a:tabLst/>
              <a:defRPr/>
            </a:pPr>
            <a:r>
              <a:rPr kumimoji="0" sz="1400" b="1" i="0" u="none" strike="noStrike" kern="0" cap="none" spc="0" normalizeH="0" baseline="0" noProof="0" dirty="0">
                <a:ln>
                  <a:noFill/>
                </a:ln>
                <a:solidFill>
                  <a:srgbClr val="827966"/>
                </a:solidFill>
                <a:effectLst/>
                <a:uLnTx/>
                <a:uFillTx/>
                <a:latin typeface="Arial"/>
                <a:cs typeface="Arial"/>
              </a:rPr>
              <a:t>Key</a:t>
            </a:r>
            <a:r>
              <a:rPr kumimoji="0" sz="1400" b="1" i="0" u="none" strike="noStrike" kern="0" cap="none" spc="-30" normalizeH="0" baseline="0" noProof="0" dirty="0">
                <a:ln>
                  <a:noFill/>
                </a:ln>
                <a:solidFill>
                  <a:srgbClr val="827966"/>
                </a:solidFill>
                <a:effectLst/>
                <a:uLnTx/>
                <a:uFillTx/>
                <a:latin typeface="Arial"/>
                <a:cs typeface="Arial"/>
              </a:rPr>
              <a:t> </a:t>
            </a:r>
            <a:r>
              <a:rPr kumimoji="0" sz="1400" b="1" i="0" u="none" strike="noStrike" kern="0" cap="none" spc="-10" normalizeH="0" baseline="0" noProof="0" dirty="0">
                <a:ln>
                  <a:noFill/>
                </a:ln>
                <a:solidFill>
                  <a:srgbClr val="827966"/>
                </a:solidFill>
                <a:effectLst/>
                <a:uLnTx/>
                <a:uFillTx/>
                <a:latin typeface="Arial"/>
                <a:cs typeface="Arial"/>
              </a:rPr>
              <a:t>Endpoints</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86055" marR="0" lvl="0" indent="-173355" defTabSz="914400" eaLnBrk="1" fontAlgn="auto" latinLnBrk="0" hangingPunct="1">
              <a:lnSpc>
                <a:spcPct val="100000"/>
              </a:lnSpc>
              <a:spcBef>
                <a:spcPts val="1110"/>
              </a:spcBef>
              <a:spcAft>
                <a:spcPts val="0"/>
              </a:spcAft>
              <a:buClrTx/>
              <a:buSzTx/>
              <a:buFontTx/>
              <a:buChar char="•"/>
              <a:tabLst>
                <a:tab pos="186055" algn="l"/>
              </a:tabLst>
              <a:defRPr/>
            </a:pPr>
            <a:r>
              <a:rPr kumimoji="0" sz="1200" b="0" i="0" u="none" strike="noStrike" kern="0" cap="none" spc="-10" normalizeH="0" baseline="0" noProof="0" dirty="0">
                <a:ln>
                  <a:noFill/>
                </a:ln>
                <a:solidFill>
                  <a:srgbClr val="826B6A"/>
                </a:solidFill>
                <a:effectLst/>
                <a:uLnTx/>
                <a:uFillTx/>
                <a:latin typeface="Arial"/>
                <a:cs typeface="Arial"/>
              </a:rPr>
              <a:t>Treatment-emergent</a:t>
            </a:r>
            <a:r>
              <a:rPr kumimoji="0" sz="1200" b="0" i="0" u="none" strike="noStrike" kern="0" cap="none" spc="-40" normalizeH="0" baseline="0" noProof="0" dirty="0">
                <a:ln>
                  <a:noFill/>
                </a:ln>
                <a:solidFill>
                  <a:srgbClr val="826B6A"/>
                </a:solidFill>
                <a:effectLst/>
                <a:uLnTx/>
                <a:uFillTx/>
                <a:latin typeface="Arial"/>
                <a:cs typeface="Arial"/>
              </a:rPr>
              <a:t> </a:t>
            </a:r>
            <a:r>
              <a:rPr kumimoji="0" sz="1200" b="0" i="0" u="none" strike="noStrike" kern="0" cap="none" spc="0" normalizeH="0" baseline="0" noProof="0" dirty="0">
                <a:ln>
                  <a:noFill/>
                </a:ln>
                <a:solidFill>
                  <a:srgbClr val="826B6A"/>
                </a:solidFill>
                <a:effectLst/>
                <a:uLnTx/>
                <a:uFillTx/>
                <a:latin typeface="Arial"/>
                <a:cs typeface="Arial"/>
              </a:rPr>
              <a:t>adverse</a:t>
            </a:r>
            <a:r>
              <a:rPr kumimoji="0" sz="1200" b="0" i="0" u="none" strike="noStrike" kern="0" cap="none" spc="-25" normalizeH="0" baseline="0" noProof="0" dirty="0">
                <a:ln>
                  <a:noFill/>
                </a:ln>
                <a:solidFill>
                  <a:srgbClr val="826B6A"/>
                </a:solidFill>
                <a:effectLst/>
                <a:uLnTx/>
                <a:uFillTx/>
                <a:latin typeface="Arial"/>
                <a:cs typeface="Arial"/>
              </a:rPr>
              <a:t> </a:t>
            </a:r>
            <a:r>
              <a:rPr kumimoji="0" sz="1200" b="0" i="0" u="none" strike="noStrike" kern="0" cap="none" spc="0" normalizeH="0" baseline="0" noProof="0" dirty="0">
                <a:ln>
                  <a:noFill/>
                </a:ln>
                <a:solidFill>
                  <a:srgbClr val="826B6A"/>
                </a:solidFill>
                <a:effectLst/>
                <a:uLnTx/>
                <a:uFillTx/>
                <a:latin typeface="Arial"/>
                <a:cs typeface="Arial"/>
              </a:rPr>
              <a:t>events</a:t>
            </a:r>
            <a:r>
              <a:rPr kumimoji="0" sz="1200" b="0" i="0" u="none" strike="noStrike" kern="0" cap="none" spc="-15" normalizeH="0" baseline="0" noProof="0" dirty="0">
                <a:ln>
                  <a:noFill/>
                </a:ln>
                <a:solidFill>
                  <a:srgbClr val="826B6A"/>
                </a:solidFill>
                <a:effectLst/>
                <a:uLnTx/>
                <a:uFillTx/>
                <a:latin typeface="Arial"/>
                <a:cs typeface="Arial"/>
              </a:rPr>
              <a:t> </a:t>
            </a:r>
            <a:r>
              <a:rPr kumimoji="0" sz="1200" b="0" i="0" u="none" strike="noStrike" kern="0" cap="none" spc="-10" normalizeH="0" baseline="0" noProof="0" dirty="0">
                <a:ln>
                  <a:noFill/>
                </a:ln>
                <a:solidFill>
                  <a:srgbClr val="826B6A"/>
                </a:solidFill>
                <a:effectLst/>
                <a:uLnTx/>
                <a:uFillTx/>
                <a:latin typeface="Arial"/>
                <a:cs typeface="Arial"/>
              </a:rPr>
              <a:t>(TEAEs).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86055" marR="0" lvl="0" indent="-173355" defTabSz="914400" eaLnBrk="1" fontAlgn="auto" latinLnBrk="0" hangingPunct="1">
              <a:lnSpc>
                <a:spcPct val="100000"/>
              </a:lnSpc>
              <a:spcBef>
                <a:spcPts val="0"/>
              </a:spcBef>
              <a:spcAft>
                <a:spcPts val="0"/>
              </a:spcAft>
              <a:buClrTx/>
              <a:buSzTx/>
              <a:buFontTx/>
              <a:buChar char="•"/>
              <a:tabLst>
                <a:tab pos="186055" algn="l"/>
              </a:tabLst>
              <a:defRPr/>
            </a:pPr>
            <a:r>
              <a:rPr kumimoji="0" sz="1200" b="0" i="0" u="none" strike="noStrike" kern="0" cap="none" spc="0" normalizeH="0" baseline="0" noProof="0" dirty="0">
                <a:ln>
                  <a:noFill/>
                </a:ln>
                <a:solidFill>
                  <a:srgbClr val="826B6A"/>
                </a:solidFill>
                <a:effectLst/>
                <a:uLnTx/>
                <a:uFillTx/>
                <a:latin typeface="Arial"/>
                <a:cs typeface="Arial"/>
              </a:rPr>
              <a:t>HBsAg </a:t>
            </a:r>
            <a:r>
              <a:rPr kumimoji="0" sz="1200" b="0" i="0" u="none" strike="noStrike" kern="0" cap="none" spc="-10" normalizeH="0" baseline="0" noProof="0" dirty="0">
                <a:ln>
                  <a:noFill/>
                </a:ln>
                <a:solidFill>
                  <a:srgbClr val="826B6A"/>
                </a:solidFill>
                <a:effectLst/>
                <a:uLnTx/>
                <a:uFillTx/>
                <a:latin typeface="Arial"/>
                <a:cs typeface="Arial"/>
              </a:rPr>
              <a:t>seroclearance</a:t>
            </a:r>
            <a:r>
              <a:rPr kumimoji="0" sz="1200" b="0" i="0" u="none" strike="noStrike" kern="0" cap="none" spc="-15" normalizeH="0" baseline="0" noProof="0" dirty="0">
                <a:ln>
                  <a:noFill/>
                </a:ln>
                <a:solidFill>
                  <a:srgbClr val="826B6A"/>
                </a:solidFill>
                <a:effectLst/>
                <a:uLnTx/>
                <a:uFillTx/>
                <a:latin typeface="Arial"/>
                <a:cs typeface="Arial"/>
              </a:rPr>
              <a:t> </a:t>
            </a:r>
            <a:r>
              <a:rPr kumimoji="0" sz="1200" b="0" i="0" u="none" strike="noStrike" kern="0" cap="none" spc="0" normalizeH="0" baseline="0" noProof="0" dirty="0">
                <a:ln>
                  <a:noFill/>
                </a:ln>
                <a:solidFill>
                  <a:srgbClr val="826B6A"/>
                </a:solidFill>
                <a:effectLst/>
                <a:uLnTx/>
                <a:uFillTx/>
                <a:latin typeface="Arial"/>
                <a:cs typeface="Arial"/>
              </a:rPr>
              <a:t>(&lt;</a:t>
            </a:r>
            <a:r>
              <a:rPr kumimoji="0" sz="1200" b="0" i="0" u="none" strike="noStrike" kern="0" cap="none" spc="-5" normalizeH="0" baseline="0" noProof="0" dirty="0">
                <a:ln>
                  <a:noFill/>
                </a:ln>
                <a:solidFill>
                  <a:srgbClr val="826B6A"/>
                </a:solidFill>
                <a:effectLst/>
                <a:uLnTx/>
                <a:uFillTx/>
                <a:latin typeface="Arial"/>
                <a:cs typeface="Arial"/>
              </a:rPr>
              <a:t> </a:t>
            </a:r>
            <a:r>
              <a:rPr kumimoji="0" sz="1200" b="0" i="0" u="none" strike="noStrike" kern="0" cap="none" spc="0" normalizeH="0" baseline="0" noProof="0" dirty="0">
                <a:ln>
                  <a:noFill/>
                </a:ln>
                <a:solidFill>
                  <a:srgbClr val="826B6A"/>
                </a:solidFill>
                <a:effectLst/>
                <a:uLnTx/>
                <a:uFillTx/>
                <a:latin typeface="Arial"/>
                <a:cs typeface="Arial"/>
              </a:rPr>
              <a:t>0.05</a:t>
            </a:r>
            <a:r>
              <a:rPr kumimoji="0" sz="1200" b="0" i="0" u="none" strike="noStrike" kern="0" cap="none" spc="-10" normalizeH="0" baseline="0" noProof="0" dirty="0">
                <a:ln>
                  <a:noFill/>
                </a:ln>
                <a:solidFill>
                  <a:srgbClr val="826B6A"/>
                </a:solidFill>
                <a:effectLst/>
                <a:uLnTx/>
                <a:uFillTx/>
                <a:latin typeface="Arial"/>
                <a:cs typeface="Arial"/>
              </a:rPr>
              <a:t> </a:t>
            </a:r>
            <a:r>
              <a:rPr kumimoji="0" sz="1200" b="0" i="0" u="none" strike="noStrike" kern="0" cap="none" spc="0" normalizeH="0" baseline="0" noProof="0" dirty="0">
                <a:ln>
                  <a:noFill/>
                </a:ln>
                <a:solidFill>
                  <a:srgbClr val="826B6A"/>
                </a:solidFill>
                <a:effectLst/>
                <a:uLnTx/>
                <a:uFillTx/>
                <a:latin typeface="Arial"/>
                <a:cs typeface="Arial"/>
              </a:rPr>
              <a:t>IU/mL)</a:t>
            </a:r>
            <a:r>
              <a:rPr kumimoji="0" sz="1200" b="0" i="0" u="none" strike="noStrike" kern="0" cap="none" spc="-5" normalizeH="0" baseline="0" noProof="0" dirty="0">
                <a:ln>
                  <a:noFill/>
                </a:ln>
                <a:solidFill>
                  <a:srgbClr val="826B6A"/>
                </a:solidFill>
                <a:effectLst/>
                <a:uLnTx/>
                <a:uFillTx/>
                <a:latin typeface="Arial"/>
                <a:cs typeface="Arial"/>
              </a:rPr>
              <a:t> </a:t>
            </a:r>
            <a:r>
              <a:rPr kumimoji="0" sz="1200" b="0" i="0" u="none" strike="noStrike" kern="0" cap="none" spc="0" normalizeH="0" baseline="0" noProof="0" dirty="0">
                <a:ln>
                  <a:noFill/>
                </a:ln>
                <a:solidFill>
                  <a:srgbClr val="826B6A"/>
                </a:solidFill>
                <a:effectLst/>
                <a:uLnTx/>
                <a:uFillTx/>
                <a:latin typeface="Arial"/>
                <a:cs typeface="Arial"/>
              </a:rPr>
              <a:t>at</a:t>
            </a:r>
            <a:r>
              <a:rPr kumimoji="0" sz="1200" b="0" i="0" u="none" strike="noStrike" kern="0" cap="none" spc="5" normalizeH="0" baseline="0" noProof="0" dirty="0">
                <a:ln>
                  <a:noFill/>
                </a:ln>
                <a:solidFill>
                  <a:srgbClr val="826B6A"/>
                </a:solidFill>
                <a:effectLst/>
                <a:uLnTx/>
                <a:uFillTx/>
                <a:latin typeface="Arial"/>
                <a:cs typeface="Arial"/>
              </a:rPr>
              <a:t> </a:t>
            </a:r>
            <a:r>
              <a:rPr kumimoji="0" sz="1200" b="0" i="0" u="none" strike="noStrike" kern="0" cap="none" spc="-20" normalizeH="0" baseline="0" noProof="0" dirty="0">
                <a:ln>
                  <a:noFill/>
                </a:ln>
                <a:solidFill>
                  <a:srgbClr val="826B6A"/>
                </a:solidFill>
                <a:effectLst/>
                <a:uLnTx/>
                <a:uFillTx/>
                <a:latin typeface="Arial"/>
                <a:cs typeface="Arial"/>
              </a:rPr>
              <a:t>EOT.</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84785" marR="5080" lvl="0" indent="-172720" defTabSz="914400" eaLnBrk="1" fontAlgn="auto" latinLnBrk="0" hangingPunct="1">
              <a:lnSpc>
                <a:spcPct val="100000"/>
              </a:lnSpc>
              <a:spcBef>
                <a:spcPts val="0"/>
              </a:spcBef>
              <a:spcAft>
                <a:spcPts val="0"/>
              </a:spcAft>
              <a:buClrTx/>
              <a:buSzTx/>
              <a:buFontTx/>
              <a:buChar char="•"/>
              <a:tabLst>
                <a:tab pos="184785" algn="l"/>
              </a:tabLst>
              <a:defRPr/>
            </a:pPr>
            <a:r>
              <a:rPr kumimoji="0" sz="1200" b="0" i="0" u="none" strike="noStrike" kern="0" cap="none" spc="0" normalizeH="0" baseline="0" noProof="0" dirty="0">
                <a:ln>
                  <a:noFill/>
                </a:ln>
                <a:solidFill>
                  <a:srgbClr val="826B6A"/>
                </a:solidFill>
                <a:effectLst/>
                <a:uLnTx/>
                <a:uFillTx/>
                <a:latin typeface="Arial"/>
                <a:cs typeface="Arial"/>
              </a:rPr>
              <a:t>FCR</a:t>
            </a:r>
            <a:r>
              <a:rPr kumimoji="0" sz="1200" b="0" i="0" u="none" strike="noStrike" kern="0" cap="none" spc="-10" normalizeH="0" baseline="0" noProof="0" dirty="0">
                <a:ln>
                  <a:noFill/>
                </a:ln>
                <a:solidFill>
                  <a:srgbClr val="826B6A"/>
                </a:solidFill>
                <a:effectLst/>
                <a:uLnTx/>
                <a:uFillTx/>
                <a:latin typeface="Arial"/>
                <a:cs typeface="Arial"/>
              </a:rPr>
              <a:t> </a:t>
            </a:r>
            <a:r>
              <a:rPr kumimoji="0" sz="1200" b="0" i="0" u="none" strike="noStrike" kern="0" cap="none" spc="0" normalizeH="0" baseline="0" noProof="0" dirty="0">
                <a:ln>
                  <a:noFill/>
                </a:ln>
                <a:solidFill>
                  <a:srgbClr val="826B6A"/>
                </a:solidFill>
                <a:effectLst/>
                <a:uLnTx/>
                <a:uFillTx/>
                <a:latin typeface="Arial"/>
                <a:cs typeface="Arial"/>
              </a:rPr>
              <a:t>at</a:t>
            </a:r>
            <a:r>
              <a:rPr kumimoji="0" sz="1200" b="0" i="0" u="none" strike="noStrike" kern="0" cap="none" spc="-10" normalizeH="0" baseline="0" noProof="0" dirty="0">
                <a:ln>
                  <a:noFill/>
                </a:ln>
                <a:solidFill>
                  <a:srgbClr val="826B6A"/>
                </a:solidFill>
                <a:effectLst/>
                <a:uLnTx/>
                <a:uFillTx/>
                <a:latin typeface="Arial"/>
                <a:cs typeface="Arial"/>
              </a:rPr>
              <a:t> </a:t>
            </a:r>
            <a:r>
              <a:rPr kumimoji="0" sz="1200" b="0" i="0" u="none" strike="noStrike" kern="0" cap="none" spc="0" normalizeH="0" baseline="0" noProof="0" dirty="0">
                <a:ln>
                  <a:noFill/>
                </a:ln>
                <a:solidFill>
                  <a:srgbClr val="826B6A"/>
                </a:solidFill>
                <a:effectLst/>
                <a:uLnTx/>
                <a:uFillTx/>
                <a:latin typeface="Arial"/>
                <a:cs typeface="Arial"/>
              </a:rPr>
              <a:t>24</a:t>
            </a:r>
            <a:r>
              <a:rPr kumimoji="0" sz="1200" b="0" i="0" u="none" strike="noStrike" kern="0" cap="none" spc="-30" normalizeH="0" baseline="0" noProof="0" dirty="0">
                <a:ln>
                  <a:noFill/>
                </a:ln>
                <a:solidFill>
                  <a:srgbClr val="826B6A"/>
                </a:solidFill>
                <a:effectLst/>
                <a:uLnTx/>
                <a:uFillTx/>
                <a:latin typeface="Arial"/>
                <a:cs typeface="Arial"/>
              </a:rPr>
              <a:t> </a:t>
            </a:r>
            <a:r>
              <a:rPr kumimoji="0" sz="1200" b="0" i="0" u="none" strike="noStrike" kern="0" cap="none" spc="0" normalizeH="0" baseline="0" noProof="0" dirty="0">
                <a:ln>
                  <a:noFill/>
                </a:ln>
                <a:solidFill>
                  <a:srgbClr val="826B6A"/>
                </a:solidFill>
                <a:effectLst/>
                <a:uLnTx/>
                <a:uFillTx/>
                <a:latin typeface="Arial"/>
                <a:cs typeface="Arial"/>
              </a:rPr>
              <a:t>weeks</a:t>
            </a:r>
            <a:r>
              <a:rPr kumimoji="0" sz="1200" b="0" i="0" u="none" strike="noStrike" kern="0" cap="none" spc="-10" normalizeH="0" baseline="0" noProof="0" dirty="0">
                <a:ln>
                  <a:noFill/>
                </a:ln>
                <a:solidFill>
                  <a:srgbClr val="826B6A"/>
                </a:solidFill>
                <a:effectLst/>
                <a:uLnTx/>
                <a:uFillTx/>
                <a:latin typeface="Arial"/>
                <a:cs typeface="Arial"/>
              </a:rPr>
              <a:t> post-</a:t>
            </a:r>
            <a:r>
              <a:rPr kumimoji="0" sz="1200" b="0" i="0" u="none" strike="noStrike" kern="0" cap="none" spc="0" normalizeH="0" baseline="0" noProof="0" dirty="0">
                <a:ln>
                  <a:noFill/>
                </a:ln>
                <a:solidFill>
                  <a:srgbClr val="826B6A"/>
                </a:solidFill>
                <a:effectLst/>
                <a:uLnTx/>
                <a:uFillTx/>
                <a:latin typeface="Arial"/>
                <a:cs typeface="Arial"/>
              </a:rPr>
              <a:t>EOT</a:t>
            </a:r>
            <a:r>
              <a:rPr kumimoji="0" sz="1200" b="0" i="0" u="none" strike="noStrike" kern="0" cap="none" spc="-40" normalizeH="0" baseline="0" noProof="0" dirty="0">
                <a:ln>
                  <a:noFill/>
                </a:ln>
                <a:solidFill>
                  <a:srgbClr val="826B6A"/>
                </a:solidFill>
                <a:effectLst/>
                <a:uLnTx/>
                <a:uFillTx/>
                <a:latin typeface="Arial"/>
                <a:cs typeface="Arial"/>
              </a:rPr>
              <a:t> </a:t>
            </a:r>
            <a:r>
              <a:rPr kumimoji="0" sz="1200" b="0" i="0" u="none" strike="noStrike" kern="0" cap="none" spc="0" normalizeH="0" baseline="0" noProof="0" dirty="0">
                <a:ln>
                  <a:noFill/>
                </a:ln>
                <a:solidFill>
                  <a:srgbClr val="826B6A"/>
                </a:solidFill>
                <a:effectLst/>
                <a:uLnTx/>
                <a:uFillTx/>
                <a:latin typeface="Arial"/>
                <a:cs typeface="Arial"/>
              </a:rPr>
              <a:t>in</a:t>
            </a:r>
            <a:r>
              <a:rPr kumimoji="0" sz="1200" b="0" i="0" u="none" strike="noStrike" kern="0" cap="none" spc="-20" normalizeH="0" baseline="0" noProof="0" dirty="0">
                <a:ln>
                  <a:noFill/>
                </a:ln>
                <a:solidFill>
                  <a:srgbClr val="826B6A"/>
                </a:solidFill>
                <a:effectLst/>
                <a:uLnTx/>
                <a:uFillTx/>
                <a:latin typeface="Arial"/>
                <a:cs typeface="Arial"/>
              </a:rPr>
              <a:t> </a:t>
            </a:r>
            <a:r>
              <a:rPr kumimoji="0" sz="1200" b="0" i="0" u="none" strike="noStrike" kern="0" cap="none" spc="0" normalizeH="0" baseline="0" noProof="0" dirty="0">
                <a:ln>
                  <a:noFill/>
                </a:ln>
                <a:solidFill>
                  <a:srgbClr val="826B6A"/>
                </a:solidFill>
                <a:effectLst/>
                <a:uLnTx/>
                <a:uFillTx/>
                <a:latin typeface="Arial"/>
                <a:cs typeface="Arial"/>
              </a:rPr>
              <a:t>participants</a:t>
            </a:r>
            <a:r>
              <a:rPr kumimoji="0" sz="1200" b="0" i="0" u="none" strike="noStrike" kern="0" cap="none" spc="-45" normalizeH="0" baseline="0" noProof="0" dirty="0">
                <a:ln>
                  <a:noFill/>
                </a:ln>
                <a:solidFill>
                  <a:srgbClr val="826B6A"/>
                </a:solidFill>
                <a:effectLst/>
                <a:uLnTx/>
                <a:uFillTx/>
                <a:latin typeface="Arial"/>
                <a:cs typeface="Arial"/>
              </a:rPr>
              <a:t> </a:t>
            </a:r>
            <a:r>
              <a:rPr kumimoji="0" sz="1200" b="0" i="0" u="none" strike="noStrike" kern="0" cap="none" spc="-20" normalizeH="0" baseline="0" noProof="0" dirty="0">
                <a:ln>
                  <a:noFill/>
                </a:ln>
                <a:solidFill>
                  <a:srgbClr val="826B6A"/>
                </a:solidFill>
                <a:effectLst/>
                <a:uLnTx/>
                <a:uFillTx/>
                <a:latin typeface="Arial"/>
                <a:cs typeface="Arial"/>
              </a:rPr>
              <a:t>with </a:t>
            </a:r>
            <a:r>
              <a:rPr kumimoji="0" sz="1200" b="0" i="0" u="none" strike="noStrike" kern="0" cap="none" spc="0" normalizeH="0" baseline="0" noProof="0" dirty="0">
                <a:ln>
                  <a:noFill/>
                </a:ln>
                <a:solidFill>
                  <a:srgbClr val="826B6A"/>
                </a:solidFill>
                <a:effectLst/>
                <a:uLnTx/>
                <a:uFillTx/>
                <a:latin typeface="Arial"/>
                <a:cs typeface="Arial"/>
              </a:rPr>
              <a:t>HBsAg</a:t>
            </a:r>
            <a:r>
              <a:rPr kumimoji="0" sz="1200" b="0" i="0" u="none" strike="noStrike" kern="0" cap="none" spc="5" normalizeH="0" baseline="0" noProof="0" dirty="0">
                <a:ln>
                  <a:noFill/>
                </a:ln>
                <a:solidFill>
                  <a:srgbClr val="826B6A"/>
                </a:solidFill>
                <a:effectLst/>
                <a:uLnTx/>
                <a:uFillTx/>
                <a:latin typeface="Arial"/>
                <a:cs typeface="Arial"/>
              </a:rPr>
              <a:t> </a:t>
            </a:r>
            <a:r>
              <a:rPr kumimoji="0" sz="1200" b="0" i="0" u="none" strike="noStrike" kern="0" cap="none" spc="-10" normalizeH="0" baseline="0" noProof="0" dirty="0">
                <a:ln>
                  <a:noFill/>
                </a:ln>
                <a:solidFill>
                  <a:srgbClr val="826B6A"/>
                </a:solidFill>
                <a:effectLst/>
                <a:uLnTx/>
                <a:uFillTx/>
                <a:latin typeface="Arial"/>
                <a:cs typeface="Arial"/>
              </a:rPr>
              <a:t>seroclearance </a:t>
            </a:r>
            <a:r>
              <a:rPr kumimoji="0" sz="1200" b="0" i="0" u="none" strike="noStrike" kern="0" cap="none" spc="0" normalizeH="0" baseline="0" noProof="0" dirty="0">
                <a:ln>
                  <a:noFill/>
                </a:ln>
                <a:solidFill>
                  <a:srgbClr val="826B6A"/>
                </a:solidFill>
                <a:effectLst/>
                <a:uLnTx/>
                <a:uFillTx/>
                <a:latin typeface="Arial"/>
                <a:cs typeface="Arial"/>
              </a:rPr>
              <a:t>who</a:t>
            </a:r>
            <a:r>
              <a:rPr kumimoji="0" sz="1200" b="0" i="0" u="none" strike="noStrike" kern="0" cap="none" spc="5" normalizeH="0" baseline="0" noProof="0" dirty="0">
                <a:ln>
                  <a:noFill/>
                </a:ln>
                <a:solidFill>
                  <a:srgbClr val="826B6A"/>
                </a:solidFill>
                <a:effectLst/>
                <a:uLnTx/>
                <a:uFillTx/>
                <a:latin typeface="Arial"/>
                <a:cs typeface="Arial"/>
              </a:rPr>
              <a:t> </a:t>
            </a:r>
            <a:r>
              <a:rPr kumimoji="0" sz="1200" b="0" i="0" u="none" strike="noStrike" kern="0" cap="none" spc="0" normalizeH="0" baseline="0" noProof="0" dirty="0">
                <a:ln>
                  <a:noFill/>
                </a:ln>
                <a:solidFill>
                  <a:srgbClr val="826B6A"/>
                </a:solidFill>
                <a:effectLst/>
                <a:uLnTx/>
                <a:uFillTx/>
                <a:latin typeface="Arial"/>
                <a:cs typeface="Arial"/>
              </a:rPr>
              <a:t>had</a:t>
            </a:r>
            <a:r>
              <a:rPr kumimoji="0" sz="1200" b="0" i="0" u="none" strike="noStrike" kern="0" cap="none" spc="-5" normalizeH="0" baseline="0" noProof="0" dirty="0">
                <a:ln>
                  <a:noFill/>
                </a:ln>
                <a:solidFill>
                  <a:srgbClr val="826B6A"/>
                </a:solidFill>
                <a:effectLst/>
                <a:uLnTx/>
                <a:uFillTx/>
                <a:latin typeface="Arial"/>
                <a:cs typeface="Arial"/>
              </a:rPr>
              <a:t> </a:t>
            </a:r>
            <a:r>
              <a:rPr kumimoji="0" sz="1200" b="0" i="0" u="none" strike="noStrike" kern="0" cap="none" spc="-10" normalizeH="0" baseline="0" noProof="0" dirty="0">
                <a:ln>
                  <a:noFill/>
                </a:ln>
                <a:solidFill>
                  <a:srgbClr val="826B6A"/>
                </a:solidFill>
                <a:effectLst/>
                <a:uLnTx/>
                <a:uFillTx/>
                <a:latin typeface="Arial"/>
                <a:cs typeface="Arial"/>
              </a:rPr>
              <a:t>discontinued </a:t>
            </a:r>
            <a:r>
              <a:rPr kumimoji="0" sz="1200" b="0" i="0" u="none" strike="noStrike" kern="0" cap="none" spc="0" normalizeH="0" baseline="0" noProof="0" dirty="0">
                <a:ln>
                  <a:noFill/>
                </a:ln>
                <a:solidFill>
                  <a:srgbClr val="826B6A"/>
                </a:solidFill>
                <a:effectLst/>
                <a:uLnTx/>
                <a:uFillTx/>
                <a:latin typeface="Arial"/>
                <a:cs typeface="Arial"/>
              </a:rPr>
              <a:t>NRTI</a:t>
            </a:r>
            <a:r>
              <a:rPr kumimoji="0" sz="1200" b="0" i="0" u="none" strike="noStrike" kern="0" cap="none" spc="-40" normalizeH="0" baseline="0" noProof="0" dirty="0">
                <a:ln>
                  <a:noFill/>
                </a:ln>
                <a:solidFill>
                  <a:srgbClr val="826B6A"/>
                </a:solidFill>
                <a:effectLst/>
                <a:uLnTx/>
                <a:uFillTx/>
                <a:latin typeface="Arial"/>
                <a:cs typeface="Arial"/>
              </a:rPr>
              <a:t> </a:t>
            </a:r>
            <a:r>
              <a:rPr kumimoji="0" sz="1200" b="0" i="0" u="none" strike="noStrike" kern="0" cap="none" spc="-10" normalizeH="0" baseline="0" noProof="0" dirty="0">
                <a:ln>
                  <a:noFill/>
                </a:ln>
                <a:solidFill>
                  <a:srgbClr val="826B6A"/>
                </a:solidFill>
                <a:effectLst/>
                <a:uLnTx/>
                <a:uFillTx/>
                <a:latin typeface="Arial"/>
                <a:cs typeface="Arial"/>
              </a:rPr>
              <a:t>treatment.</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39" name="object 39"/>
          <p:cNvSpPr/>
          <p:nvPr/>
        </p:nvSpPr>
        <p:spPr>
          <a:xfrm>
            <a:off x="8405993" y="4498312"/>
            <a:ext cx="290195" cy="290830"/>
          </a:xfrm>
          <a:custGeom>
            <a:avLst/>
            <a:gdLst/>
            <a:ahLst/>
            <a:cxnLst/>
            <a:rect l="l" t="t" r="r" b="b"/>
            <a:pathLst>
              <a:path w="290195" h="290829">
                <a:moveTo>
                  <a:pt x="56008" y="197747"/>
                </a:moveTo>
                <a:lnTo>
                  <a:pt x="112982" y="197747"/>
                </a:lnTo>
                <a:lnTo>
                  <a:pt x="96809" y="213921"/>
                </a:lnTo>
                <a:lnTo>
                  <a:pt x="98279" y="222008"/>
                </a:lnTo>
                <a:lnTo>
                  <a:pt x="96074" y="230462"/>
                </a:lnTo>
                <a:lnTo>
                  <a:pt x="38732" y="287806"/>
                </a:lnTo>
                <a:lnTo>
                  <a:pt x="32116" y="290379"/>
                </a:lnTo>
                <a:lnTo>
                  <a:pt x="18884" y="290379"/>
                </a:lnTo>
                <a:lnTo>
                  <a:pt x="12267" y="287806"/>
                </a:lnTo>
                <a:lnTo>
                  <a:pt x="7121" y="282659"/>
                </a:lnTo>
                <a:lnTo>
                  <a:pt x="1751" y="274027"/>
                </a:lnTo>
                <a:lnTo>
                  <a:pt x="0" y="264326"/>
                </a:lnTo>
                <a:lnTo>
                  <a:pt x="1901" y="254694"/>
                </a:lnTo>
                <a:lnTo>
                  <a:pt x="7489" y="246269"/>
                </a:lnTo>
                <a:lnTo>
                  <a:pt x="56008" y="197747"/>
                </a:lnTo>
                <a:close/>
              </a:path>
              <a:path w="290195" h="290829">
                <a:moveTo>
                  <a:pt x="179880" y="0"/>
                </a:moveTo>
                <a:lnTo>
                  <a:pt x="222697" y="8699"/>
                </a:lnTo>
                <a:lnTo>
                  <a:pt x="257759" y="32387"/>
                </a:lnTo>
                <a:lnTo>
                  <a:pt x="281451" y="67447"/>
                </a:lnTo>
                <a:lnTo>
                  <a:pt x="290077" y="109895"/>
                </a:lnTo>
                <a:lnTo>
                  <a:pt x="290152" y="110262"/>
                </a:lnTo>
                <a:lnTo>
                  <a:pt x="281451" y="153080"/>
                </a:lnTo>
                <a:lnTo>
                  <a:pt x="257759" y="188144"/>
                </a:lnTo>
                <a:lnTo>
                  <a:pt x="222697" y="211836"/>
                </a:lnTo>
                <a:lnTo>
                  <a:pt x="179880" y="220538"/>
                </a:lnTo>
                <a:lnTo>
                  <a:pt x="161519" y="218993"/>
                </a:lnTo>
                <a:lnTo>
                  <a:pt x="144088" y="214518"/>
                </a:lnTo>
                <a:lnTo>
                  <a:pt x="127828" y="207356"/>
                </a:lnTo>
                <a:lnTo>
                  <a:pt x="113550" y="198115"/>
                </a:lnTo>
                <a:lnTo>
                  <a:pt x="180248" y="198115"/>
                </a:lnTo>
                <a:lnTo>
                  <a:pt x="214501" y="191154"/>
                </a:lnTo>
                <a:lnTo>
                  <a:pt x="242551" y="172200"/>
                </a:lnTo>
                <a:lnTo>
                  <a:pt x="261504" y="144149"/>
                </a:lnTo>
                <a:lnTo>
                  <a:pt x="268390" y="110262"/>
                </a:lnTo>
                <a:lnTo>
                  <a:pt x="268465" y="109895"/>
                </a:lnTo>
                <a:lnTo>
                  <a:pt x="261504" y="75641"/>
                </a:lnTo>
                <a:lnTo>
                  <a:pt x="242551" y="47589"/>
                </a:lnTo>
                <a:lnTo>
                  <a:pt x="214501" y="28636"/>
                </a:lnTo>
                <a:lnTo>
                  <a:pt x="180248" y="21675"/>
                </a:lnTo>
                <a:lnTo>
                  <a:pt x="117857" y="21675"/>
                </a:lnTo>
                <a:lnTo>
                  <a:pt x="137064" y="8699"/>
                </a:lnTo>
                <a:lnTo>
                  <a:pt x="179880" y="0"/>
                </a:lnTo>
                <a:close/>
              </a:path>
              <a:path w="290195" h="290829">
                <a:moveTo>
                  <a:pt x="117857" y="21675"/>
                </a:moveTo>
                <a:lnTo>
                  <a:pt x="180248" y="21675"/>
                </a:lnTo>
                <a:lnTo>
                  <a:pt x="145995" y="28636"/>
                </a:lnTo>
                <a:lnTo>
                  <a:pt x="117944" y="47589"/>
                </a:lnTo>
                <a:lnTo>
                  <a:pt x="98991" y="75641"/>
                </a:lnTo>
                <a:lnTo>
                  <a:pt x="92030" y="109895"/>
                </a:lnTo>
                <a:lnTo>
                  <a:pt x="98991" y="144149"/>
                </a:lnTo>
                <a:lnTo>
                  <a:pt x="117944" y="172200"/>
                </a:lnTo>
                <a:lnTo>
                  <a:pt x="145995" y="191154"/>
                </a:lnTo>
                <a:lnTo>
                  <a:pt x="180248" y="198115"/>
                </a:lnTo>
                <a:lnTo>
                  <a:pt x="113550" y="198115"/>
                </a:lnTo>
                <a:lnTo>
                  <a:pt x="112982" y="197747"/>
                </a:lnTo>
                <a:lnTo>
                  <a:pt x="56008" y="197747"/>
                </a:lnTo>
                <a:lnTo>
                  <a:pt x="59684" y="194072"/>
                </a:lnTo>
                <a:lnTo>
                  <a:pt x="62502" y="193336"/>
                </a:lnTo>
                <a:lnTo>
                  <a:pt x="76225" y="193336"/>
                </a:lnTo>
                <a:lnTo>
                  <a:pt x="92398" y="177163"/>
                </a:lnTo>
                <a:lnTo>
                  <a:pt x="82789" y="162471"/>
                </a:lnTo>
                <a:lnTo>
                  <a:pt x="75627" y="146194"/>
                </a:lnTo>
                <a:lnTo>
                  <a:pt x="71153" y="128676"/>
                </a:lnTo>
                <a:lnTo>
                  <a:pt x="69608" y="110262"/>
                </a:lnTo>
                <a:lnTo>
                  <a:pt x="78310" y="67447"/>
                </a:lnTo>
                <a:lnTo>
                  <a:pt x="102001" y="32387"/>
                </a:lnTo>
                <a:lnTo>
                  <a:pt x="117857" y="21675"/>
                </a:lnTo>
                <a:close/>
              </a:path>
              <a:path w="290195" h="290829">
                <a:moveTo>
                  <a:pt x="68138" y="191866"/>
                </a:moveTo>
                <a:lnTo>
                  <a:pt x="76225" y="193336"/>
                </a:lnTo>
                <a:lnTo>
                  <a:pt x="62502" y="193336"/>
                </a:lnTo>
                <a:lnTo>
                  <a:pt x="68138" y="191866"/>
                </a:lnTo>
                <a:close/>
              </a:path>
            </a:pathLst>
          </a:custGeom>
          <a:solidFill>
            <a:srgbClr val="CF9D3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0" name="Graphic 39" descr="Home with solid fill">
            <a:hlinkClick r:id="rId6" action="ppaction://hlinksldjump"/>
            <a:extLst>
              <a:ext uri="{FF2B5EF4-FFF2-40B4-BE49-F238E27FC236}">
                <a16:creationId xmlns:a16="http://schemas.microsoft.com/office/drawing/2014/main" id="{C310A8B8-5F4C-29F3-BB7D-E5C121ECAF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65129" y="87085"/>
            <a:ext cx="374469" cy="3744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36B5BC-3687-7D57-818D-789C79AC12B2}"/>
              </a:ext>
            </a:extLst>
          </p:cNvPr>
          <p:cNvSpPr>
            <a:spLocks noGrp="1"/>
          </p:cNvSpPr>
          <p:nvPr>
            <p:ph idx="1"/>
          </p:nvPr>
        </p:nvSpPr>
        <p:spPr>
          <a:xfrm>
            <a:off x="838200" y="950260"/>
            <a:ext cx="10515600" cy="3749274"/>
          </a:xfrm>
        </p:spPr>
        <p:txBody>
          <a:bodyPr/>
          <a:lstStyle/>
          <a:p>
            <a:pPr fontAlgn="base">
              <a:lnSpc>
                <a:spcPct val="100000"/>
              </a:lnSpc>
              <a:spcBef>
                <a:spcPts val="1200"/>
              </a:spcBef>
              <a:buClr>
                <a:srgbClr val="004B87"/>
              </a:buClr>
              <a:defRPr/>
            </a:pPr>
            <a:r>
              <a:rPr kumimoji="0" lang="it-IT" sz="2000" b="0" i="0" u="none" strike="noStrike" kern="1200" cap="none" spc="0" normalizeH="0" baseline="0" noProof="0" dirty="0" err="1">
                <a:ln>
                  <a:noFill/>
                </a:ln>
                <a:effectLst/>
                <a:uLnTx/>
                <a:uFillTx/>
                <a:latin typeface="Arial" panose="020B0604020202020204" pitchFamily="34" charset="0"/>
                <a:ea typeface="+mn-ea"/>
                <a:cs typeface="+mn-cs"/>
              </a:rPr>
              <a:t>These</a:t>
            </a:r>
            <a:r>
              <a:rPr kumimoji="0" lang="it-IT" sz="2000" b="0" i="0" u="none" strike="noStrike" kern="1200" cap="none" spc="0" normalizeH="0" baseline="0" noProof="0" dirty="0">
                <a:ln>
                  <a:noFill/>
                </a:ln>
                <a:effectLst/>
                <a:uLnTx/>
                <a:uFillTx/>
                <a:latin typeface="Arial" panose="020B0604020202020204" pitchFamily="34" charset="0"/>
                <a:ea typeface="+mn-ea"/>
                <a:cs typeface="+mn-cs"/>
              </a:rPr>
              <a:t> slides highlight new data </a:t>
            </a:r>
            <a:r>
              <a:rPr kumimoji="0" lang="it-IT" sz="2000" b="0" i="0" u="none" strike="noStrike" kern="1200" cap="none" spc="0" normalizeH="0" baseline="0" noProof="0" dirty="0" err="1">
                <a:ln>
                  <a:noFill/>
                </a:ln>
                <a:effectLst/>
                <a:uLnTx/>
                <a:uFillTx/>
                <a:latin typeface="Arial" panose="020B0604020202020204" pitchFamily="34" charset="0"/>
                <a:ea typeface="+mn-ea"/>
                <a:cs typeface="+mn-cs"/>
              </a:rPr>
              <a:t>presented</a:t>
            </a:r>
            <a:r>
              <a:rPr kumimoji="0" lang="it-IT" sz="2000" b="0" i="0" u="none" strike="noStrike" kern="1200" cap="none" spc="0" normalizeH="0" baseline="0" noProof="0" dirty="0">
                <a:ln>
                  <a:noFill/>
                </a:ln>
                <a:effectLst/>
                <a:uLnTx/>
                <a:uFillTx/>
                <a:latin typeface="Arial" panose="020B0604020202020204" pitchFamily="34" charset="0"/>
                <a:ea typeface="+mn-ea"/>
                <a:cs typeface="+mn-cs"/>
              </a:rPr>
              <a:t> </a:t>
            </a:r>
            <a:r>
              <a:rPr kumimoji="0" lang="it-IT" sz="2000" b="0" i="0" u="none" strike="noStrike" kern="1200" cap="none" spc="0" normalizeH="0" baseline="0" noProof="0" dirty="0" err="1">
                <a:ln>
                  <a:noFill/>
                </a:ln>
                <a:effectLst/>
                <a:uLnTx/>
                <a:uFillTx/>
                <a:latin typeface="Arial" panose="020B0604020202020204" pitchFamily="34" charset="0"/>
                <a:ea typeface="+mn-ea"/>
                <a:cs typeface="+mn-cs"/>
              </a:rPr>
              <a:t>at</a:t>
            </a:r>
            <a:r>
              <a:rPr kumimoji="0" lang="it-IT" sz="2000" b="0" i="0" u="none" strike="noStrike" kern="1200" cap="none" spc="0" normalizeH="0" baseline="0" noProof="0" dirty="0">
                <a:ln>
                  <a:noFill/>
                </a:ln>
                <a:effectLst/>
                <a:uLnTx/>
                <a:uFillTx/>
                <a:latin typeface="Arial" panose="020B0604020202020204" pitchFamily="34" charset="0"/>
                <a:ea typeface="+mn-ea"/>
                <a:cs typeface="+mn-cs"/>
              </a:rPr>
              <a:t> </a:t>
            </a:r>
            <a:r>
              <a:rPr kumimoji="0" lang="fr-CH" sz="2000" b="1" i="0" u="none" strike="noStrike" kern="1200" cap="none" spc="0" normalizeH="0" baseline="0" noProof="0" dirty="0">
                <a:ln>
                  <a:noFill/>
                </a:ln>
                <a:effectLst/>
                <a:uLnTx/>
                <a:uFillTx/>
                <a:latin typeface="Arial" panose="020B0604020202020204" pitchFamily="34" charset="0"/>
                <a:ea typeface="+mn-ea"/>
                <a:cs typeface="+mn-cs"/>
              </a:rPr>
              <a:t>EASL </a:t>
            </a:r>
            <a:r>
              <a:rPr kumimoji="0" lang="fr-CH" sz="2000" b="1" i="0" u="none" strike="noStrike" kern="1200" cap="none" spc="0" normalizeH="0" baseline="0" noProof="0" dirty="0" err="1">
                <a:ln>
                  <a:noFill/>
                </a:ln>
                <a:effectLst/>
                <a:uLnTx/>
                <a:uFillTx/>
                <a:latin typeface="Arial" panose="020B0604020202020204" pitchFamily="34" charset="0"/>
                <a:ea typeface="+mn-ea"/>
                <a:cs typeface="+mn-cs"/>
              </a:rPr>
              <a:t>Congress</a:t>
            </a:r>
            <a:r>
              <a:rPr kumimoji="0" lang="fr-CH" sz="2000" b="1" i="0" u="none" strike="noStrike" kern="1200" cap="none" spc="0" normalizeH="0" baseline="0" noProof="0" dirty="0">
                <a:ln>
                  <a:noFill/>
                </a:ln>
                <a:effectLst/>
                <a:uLnTx/>
                <a:uFillTx/>
                <a:latin typeface="Arial" panose="020B0604020202020204" pitchFamily="34" charset="0"/>
                <a:ea typeface="+mn-ea"/>
                <a:cs typeface="+mn-cs"/>
              </a:rPr>
              <a:t> 2025</a:t>
            </a:r>
            <a:r>
              <a:rPr kumimoji="0" lang="fr-CH" sz="2000" b="0" i="0" u="none" strike="noStrike" kern="1200" cap="none" spc="0" normalizeH="0" baseline="0" noProof="0" dirty="0">
                <a:ln>
                  <a:noFill/>
                </a:ln>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effectLst/>
              <a:uLnTx/>
              <a:uFillTx/>
              <a:latin typeface="Arial" panose="020B0604020202020204" pitchFamily="34" charset="0"/>
              <a:ea typeface="+mn-ea"/>
              <a:cs typeface="+mn-cs"/>
            </a:endParaRPr>
          </a:p>
          <a:p>
            <a:pPr fontAlgn="base">
              <a:lnSpc>
                <a:spcPct val="100000"/>
              </a:lnSpc>
              <a:spcBef>
                <a:spcPts val="1200"/>
              </a:spcBef>
              <a:buClr>
                <a:srgbClr val="004B87"/>
              </a:buClr>
              <a:defRPr/>
            </a:pPr>
            <a:r>
              <a:rPr kumimoji="0" lang="en-US" sz="2000" b="0" i="0" u="none" strike="noStrike" kern="1200" cap="none" spc="0" normalizeH="0" baseline="0" noProof="0" dirty="0">
                <a:ln>
                  <a:noFill/>
                </a:ln>
                <a:effectLst/>
                <a:uLnTx/>
                <a:uFillTx/>
                <a:latin typeface="Arial" panose="020B0604020202020204" pitchFamily="34" charset="0"/>
                <a:ea typeface="+mn-ea"/>
                <a:cs typeface="+mn-cs"/>
              </a:rPr>
              <a:t>Feel free to use, adapt, and share these slides for your own personal use – please acknowledge EASL as the source​.</a:t>
            </a:r>
          </a:p>
          <a:p>
            <a:pPr fontAlgn="base">
              <a:lnSpc>
                <a:spcPct val="100000"/>
              </a:lnSpc>
              <a:spcBef>
                <a:spcPts val="1200"/>
              </a:spcBef>
              <a:buClr>
                <a:srgbClr val="004B87"/>
              </a:buClr>
              <a:defRPr/>
            </a:pPr>
            <a:r>
              <a:rPr kumimoji="0" lang="en-GB" sz="2000" b="0" i="0" u="none" strike="noStrike" kern="1200" cap="none" spc="0" normalizeH="0" baseline="0" noProof="0" dirty="0">
                <a:ln>
                  <a:noFill/>
                </a:ln>
                <a:effectLst/>
                <a:uLnTx/>
                <a:uFillTx/>
                <a:latin typeface="Arial" panose="020B0604020202020204" pitchFamily="34" charset="0"/>
                <a:ea typeface="+mn-ea"/>
                <a:cs typeface="+mn-cs"/>
              </a:rPr>
              <a:t>Abbreviations and full abstract texts are provided within the slide notes</a:t>
            </a:r>
            <a:r>
              <a:rPr kumimoji="0" lang="en-US" sz="2000" b="0" i="0" u="none" strike="noStrike" kern="1200" cap="none" spc="0" normalizeH="0" baseline="0" noProof="0" dirty="0">
                <a:ln>
                  <a:noFill/>
                </a:ln>
                <a:effectLst/>
                <a:uLnTx/>
                <a:uFillTx/>
                <a:latin typeface="Arial" panose="020B0604020202020204" pitchFamily="34" charset="0"/>
                <a:ea typeface="+mn-ea"/>
                <a:cs typeface="+mn-cs"/>
              </a:rPr>
              <a:t>​.</a:t>
            </a:r>
          </a:p>
          <a:p>
            <a:pPr fontAlgn="base">
              <a:lnSpc>
                <a:spcPct val="100000"/>
              </a:lnSpc>
              <a:spcBef>
                <a:spcPts val="1200"/>
              </a:spcBef>
              <a:buClr>
                <a:srgbClr val="004B87"/>
              </a:buClr>
              <a:defRPr/>
            </a:pPr>
            <a:r>
              <a:rPr kumimoji="0" lang="en-US" sz="2000" b="0" i="0" u="none" strike="noStrike" kern="1200" cap="none" spc="0" normalizeH="0" baseline="0" noProof="0" dirty="0">
                <a:ln>
                  <a:noFill/>
                </a:ln>
                <a:effectLst/>
                <a:uLnTx/>
                <a:uFillTx/>
                <a:latin typeface="Arial" panose="020B0604020202020204" pitchFamily="34" charset="0"/>
                <a:ea typeface="+mn-ea"/>
                <a:cs typeface="+mn-cs"/>
              </a:rPr>
              <a:t>Submitted abstracts are included in the slide notes but the final presented data may differ</a:t>
            </a:r>
            <a:r>
              <a:rPr kumimoji="0" lang="en-GB" sz="2000" b="0" i="0" u="none" strike="noStrike" kern="1200" cap="none" spc="0" normalizeH="0" baseline="0" noProof="0" dirty="0">
                <a:ln>
                  <a:noFill/>
                </a:ln>
                <a:effectLst/>
                <a:uLnTx/>
                <a:uFillTx/>
                <a:latin typeface="Arial" panose="020B0604020202020204" pitchFamily="34" charset="0"/>
                <a:ea typeface="+mn-ea"/>
                <a:cs typeface="+mn-cs"/>
              </a:rPr>
              <a:t>​.</a:t>
            </a:r>
          </a:p>
          <a:p>
            <a:pPr fontAlgn="base">
              <a:lnSpc>
                <a:spcPct val="100000"/>
              </a:lnSpc>
              <a:spcBef>
                <a:spcPts val="1200"/>
              </a:spcBef>
              <a:buClr>
                <a:srgbClr val="004B87"/>
              </a:buClr>
              <a:defRPr/>
            </a:pPr>
            <a:r>
              <a:rPr kumimoji="0" lang="en-US" sz="2000" b="0" i="0" u="none" strike="noStrike" kern="1200" cap="none" spc="0" normalizeH="0" baseline="0" noProof="0" dirty="0">
                <a:ln>
                  <a:noFill/>
                </a:ln>
                <a:effectLst/>
                <a:uLnTx/>
                <a:uFillTx/>
                <a:latin typeface="Arial"/>
                <a:ea typeface="+mn-ea"/>
                <a:cs typeface="+mn-cs"/>
              </a:rPr>
              <a:t>Click on this symbol      , to return to the​ contents page.</a:t>
            </a:r>
            <a:r>
              <a:rPr kumimoji="0" lang="en-GB" sz="2000" b="0" i="0" u="none" strike="noStrike" kern="1200" cap="none" spc="0" normalizeH="0" baseline="0" noProof="0" dirty="0">
                <a:ln>
                  <a:noFill/>
                </a:ln>
                <a:effectLst/>
                <a:uLnTx/>
                <a:uFillTx/>
                <a:latin typeface="Arial"/>
                <a:ea typeface="+mn-ea"/>
                <a:cs typeface="+mn-cs"/>
              </a:rPr>
              <a:t> </a:t>
            </a:r>
          </a:p>
          <a:p>
            <a:pPr fontAlgn="base">
              <a:lnSpc>
                <a:spcPct val="100000"/>
              </a:lnSpc>
              <a:spcBef>
                <a:spcPts val="1200"/>
              </a:spcBef>
              <a:buClr>
                <a:srgbClr val="004B87"/>
              </a:buClr>
              <a:defRPr/>
            </a:pPr>
            <a:r>
              <a:rPr lang="en-GB" sz="2000" dirty="0">
                <a:latin typeface="Arial"/>
              </a:rPr>
              <a:t>Click on this symbol      , to go to a specific page. </a:t>
            </a:r>
            <a:endParaRPr lang="en-US" dirty="0"/>
          </a:p>
        </p:txBody>
      </p:sp>
      <p:pic>
        <p:nvPicPr>
          <p:cNvPr id="6" name="Graphic 5" descr="Home with solid fill">
            <a:extLst>
              <a:ext uri="{FF2B5EF4-FFF2-40B4-BE49-F238E27FC236}">
                <a16:creationId xmlns:a16="http://schemas.microsoft.com/office/drawing/2014/main" id="{E70DDB49-7D4F-C38A-EAAB-6048117B39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7947" y="3010071"/>
            <a:ext cx="405175" cy="405175"/>
          </a:xfrm>
          <a:prstGeom prst="rect">
            <a:avLst/>
          </a:prstGeom>
        </p:spPr>
      </p:pic>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lstStyle/>
          <a:p>
            <a:r>
              <a:rPr lang="fr-CH" dirty="0"/>
              <a:t>About </a:t>
            </a:r>
            <a:r>
              <a:rPr lang="fr-CH" dirty="0" err="1"/>
              <a:t>these</a:t>
            </a:r>
            <a:r>
              <a:rPr lang="fr-CH" dirty="0"/>
              <a:t> Slides </a:t>
            </a:r>
            <a:endParaRPr lang="en-US" dirty="0"/>
          </a:p>
        </p:txBody>
      </p:sp>
      <p:sp>
        <p:nvSpPr>
          <p:cNvPr id="7" name="Rectangle: Rounded Corners 6">
            <a:extLst>
              <a:ext uri="{FF2B5EF4-FFF2-40B4-BE49-F238E27FC236}">
                <a16:creationId xmlns:a16="http://schemas.microsoft.com/office/drawing/2014/main" id="{C6249A60-E473-C0F7-251F-10A3951CE4D8}"/>
              </a:ext>
            </a:extLst>
          </p:cNvPr>
          <p:cNvSpPr/>
          <p:nvPr/>
        </p:nvSpPr>
        <p:spPr>
          <a:xfrm>
            <a:off x="2077810" y="4423308"/>
            <a:ext cx="7750629" cy="1689463"/>
          </a:xfrm>
          <a:prstGeom prst="roundRect">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F9D39"/>
                </a:solidFill>
                <a:effectLst/>
                <a:uLnTx/>
                <a:uFillTx/>
                <a:latin typeface="Arial" panose="020B0604020202020204"/>
                <a:ea typeface="+mn-ea"/>
                <a:cs typeface="+mn-cs"/>
              </a:rPr>
              <a:t>These slides serve as an educational resource and should not be used for patient management decisions.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dirty="0">
              <a:solidFill>
                <a:srgbClr val="CF9D39"/>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F9D39"/>
                </a:solidFill>
                <a:latin typeface="Arial" panose="020B0604020202020204"/>
              </a:rPr>
              <a:t>Always verify information before applying it in clinical practice or using any therapies described.</a:t>
            </a:r>
            <a:endParaRPr lang="en-GB" b="1" dirty="0">
              <a:solidFill>
                <a:srgbClr val="CF9D39"/>
              </a:solidFill>
              <a:latin typeface="Arial" panose="020B0604020202020204"/>
            </a:endParaRPr>
          </a:p>
        </p:txBody>
      </p:sp>
      <p:pic>
        <p:nvPicPr>
          <p:cNvPr id="8" name="Graphic 7" descr="Home with solid fill">
            <a:hlinkClick r:id="rId4" action="ppaction://hlinksldjump"/>
            <a:extLst>
              <a:ext uri="{FF2B5EF4-FFF2-40B4-BE49-F238E27FC236}">
                <a16:creationId xmlns:a16="http://schemas.microsoft.com/office/drawing/2014/main" id="{D68218C1-F1A9-559C-561A-B9F5D0D89B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65129" y="87085"/>
            <a:ext cx="374469" cy="374469"/>
          </a:xfrm>
          <a:prstGeom prst="rect">
            <a:avLst/>
          </a:prstGeom>
        </p:spPr>
      </p:pic>
      <p:pic>
        <p:nvPicPr>
          <p:cNvPr id="10" name="Graphic 9" descr="Share with solid fill">
            <a:extLst>
              <a:ext uri="{FF2B5EF4-FFF2-40B4-BE49-F238E27FC236}">
                <a16:creationId xmlns:a16="http://schemas.microsoft.com/office/drawing/2014/main" id="{6A50B894-94A1-6724-251C-5E3BBBE1BA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46899" y="3513201"/>
            <a:ext cx="346698" cy="346698"/>
          </a:xfrm>
          <a:prstGeom prst="rect">
            <a:avLst/>
          </a:prstGeom>
        </p:spPr>
      </p:pic>
    </p:spTree>
    <p:extLst>
      <p:ext uri="{BB962C8B-B14F-4D97-AF65-F5344CB8AC3E}">
        <p14:creationId xmlns:p14="http://schemas.microsoft.com/office/powerpoint/2010/main" val="94009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40093" y="803275"/>
            <a:ext cx="11516995" cy="3003550"/>
            <a:chOff x="340093" y="803275"/>
            <a:chExt cx="11516995" cy="3003550"/>
          </a:xfrm>
        </p:grpSpPr>
        <p:sp>
          <p:nvSpPr>
            <p:cNvPr id="3" name="object 3"/>
            <p:cNvSpPr/>
            <p:nvPr/>
          </p:nvSpPr>
          <p:spPr>
            <a:xfrm>
              <a:off x="349618" y="812800"/>
              <a:ext cx="11497945" cy="2984500"/>
            </a:xfrm>
            <a:custGeom>
              <a:avLst/>
              <a:gdLst/>
              <a:ahLst/>
              <a:cxnLst/>
              <a:rect l="l" t="t" r="r" b="b"/>
              <a:pathLst>
                <a:path w="11497945" h="2984500">
                  <a:moveTo>
                    <a:pt x="0" y="80899"/>
                  </a:moveTo>
                  <a:lnTo>
                    <a:pt x="6359" y="49399"/>
                  </a:lnTo>
                  <a:lnTo>
                    <a:pt x="23704" y="23685"/>
                  </a:lnTo>
                  <a:lnTo>
                    <a:pt x="49431" y="6353"/>
                  </a:lnTo>
                  <a:lnTo>
                    <a:pt x="80937" y="0"/>
                  </a:lnTo>
                  <a:lnTo>
                    <a:pt x="11416931" y="0"/>
                  </a:lnTo>
                  <a:lnTo>
                    <a:pt x="11448431" y="6353"/>
                  </a:lnTo>
                  <a:lnTo>
                    <a:pt x="11474145" y="23685"/>
                  </a:lnTo>
                  <a:lnTo>
                    <a:pt x="11491476" y="49399"/>
                  </a:lnTo>
                  <a:lnTo>
                    <a:pt x="11497830" y="80899"/>
                  </a:lnTo>
                  <a:lnTo>
                    <a:pt x="11497830" y="2902966"/>
                  </a:lnTo>
                  <a:lnTo>
                    <a:pt x="11491476" y="2934485"/>
                  </a:lnTo>
                  <a:lnTo>
                    <a:pt x="11474145" y="2960243"/>
                  </a:lnTo>
                  <a:lnTo>
                    <a:pt x="11448431" y="2977618"/>
                  </a:lnTo>
                  <a:lnTo>
                    <a:pt x="11416931" y="2983992"/>
                  </a:lnTo>
                  <a:lnTo>
                    <a:pt x="80937" y="2983992"/>
                  </a:lnTo>
                  <a:lnTo>
                    <a:pt x="49431" y="2977618"/>
                  </a:lnTo>
                  <a:lnTo>
                    <a:pt x="23704" y="2960243"/>
                  </a:lnTo>
                  <a:lnTo>
                    <a:pt x="6359" y="2934485"/>
                  </a:lnTo>
                  <a:lnTo>
                    <a:pt x="0" y="2902966"/>
                  </a:lnTo>
                  <a:lnTo>
                    <a:pt x="0" y="80899"/>
                  </a:lnTo>
                  <a:close/>
                </a:path>
              </a:pathLst>
            </a:custGeom>
            <a:ln w="19049">
              <a:solidFill>
                <a:srgbClr val="FFBD3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515505" y="959357"/>
              <a:ext cx="2685415" cy="316865"/>
            </a:xfrm>
            <a:custGeom>
              <a:avLst/>
              <a:gdLst/>
              <a:ahLst/>
              <a:cxnLst/>
              <a:rect l="l" t="t" r="r" b="b"/>
              <a:pathLst>
                <a:path w="2685415" h="316865">
                  <a:moveTo>
                    <a:pt x="2632062" y="0"/>
                  </a:moveTo>
                  <a:lnTo>
                    <a:pt x="52819" y="0"/>
                  </a:lnTo>
                  <a:lnTo>
                    <a:pt x="32259" y="4147"/>
                  </a:lnTo>
                  <a:lnTo>
                    <a:pt x="15470" y="15462"/>
                  </a:lnTo>
                  <a:lnTo>
                    <a:pt x="4150" y="32254"/>
                  </a:lnTo>
                  <a:lnTo>
                    <a:pt x="0" y="52831"/>
                  </a:lnTo>
                  <a:lnTo>
                    <a:pt x="0" y="264032"/>
                  </a:lnTo>
                  <a:lnTo>
                    <a:pt x="4150" y="284610"/>
                  </a:lnTo>
                  <a:lnTo>
                    <a:pt x="15470" y="301402"/>
                  </a:lnTo>
                  <a:lnTo>
                    <a:pt x="32259" y="312717"/>
                  </a:lnTo>
                  <a:lnTo>
                    <a:pt x="52819" y="316864"/>
                  </a:lnTo>
                  <a:lnTo>
                    <a:pt x="2632062" y="316864"/>
                  </a:lnTo>
                  <a:lnTo>
                    <a:pt x="2652640" y="312717"/>
                  </a:lnTo>
                  <a:lnTo>
                    <a:pt x="2669432" y="301402"/>
                  </a:lnTo>
                  <a:lnTo>
                    <a:pt x="2680746" y="284610"/>
                  </a:lnTo>
                  <a:lnTo>
                    <a:pt x="2684894" y="264032"/>
                  </a:lnTo>
                  <a:lnTo>
                    <a:pt x="2684894" y="52831"/>
                  </a:lnTo>
                  <a:lnTo>
                    <a:pt x="2680746" y="32254"/>
                  </a:lnTo>
                  <a:lnTo>
                    <a:pt x="2669432" y="15462"/>
                  </a:lnTo>
                  <a:lnTo>
                    <a:pt x="2652640" y="4147"/>
                  </a:lnTo>
                  <a:lnTo>
                    <a:pt x="2632062" y="0"/>
                  </a:lnTo>
                  <a:close/>
                </a:path>
              </a:pathLst>
            </a:custGeom>
            <a:solidFill>
              <a:srgbClr val="FFBD3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515505" y="959357"/>
              <a:ext cx="2685415" cy="316865"/>
            </a:xfrm>
            <a:custGeom>
              <a:avLst/>
              <a:gdLst/>
              <a:ahLst/>
              <a:cxnLst/>
              <a:rect l="l" t="t" r="r" b="b"/>
              <a:pathLst>
                <a:path w="2685415" h="316865">
                  <a:moveTo>
                    <a:pt x="0" y="52831"/>
                  </a:moveTo>
                  <a:lnTo>
                    <a:pt x="4150" y="32254"/>
                  </a:lnTo>
                  <a:lnTo>
                    <a:pt x="15470" y="15462"/>
                  </a:lnTo>
                  <a:lnTo>
                    <a:pt x="32259" y="4147"/>
                  </a:lnTo>
                  <a:lnTo>
                    <a:pt x="52819" y="0"/>
                  </a:lnTo>
                  <a:lnTo>
                    <a:pt x="2632062" y="0"/>
                  </a:lnTo>
                  <a:lnTo>
                    <a:pt x="2652640" y="4147"/>
                  </a:lnTo>
                  <a:lnTo>
                    <a:pt x="2669432" y="15462"/>
                  </a:lnTo>
                  <a:lnTo>
                    <a:pt x="2680746" y="32254"/>
                  </a:lnTo>
                  <a:lnTo>
                    <a:pt x="2684894" y="52831"/>
                  </a:lnTo>
                  <a:lnTo>
                    <a:pt x="2684894" y="264032"/>
                  </a:lnTo>
                  <a:lnTo>
                    <a:pt x="2680746" y="284610"/>
                  </a:lnTo>
                  <a:lnTo>
                    <a:pt x="2669432" y="301402"/>
                  </a:lnTo>
                  <a:lnTo>
                    <a:pt x="2652640" y="312717"/>
                  </a:lnTo>
                  <a:lnTo>
                    <a:pt x="2632062" y="316864"/>
                  </a:lnTo>
                  <a:lnTo>
                    <a:pt x="52819" y="316864"/>
                  </a:lnTo>
                  <a:lnTo>
                    <a:pt x="32259" y="312717"/>
                  </a:lnTo>
                  <a:lnTo>
                    <a:pt x="15470" y="301402"/>
                  </a:lnTo>
                  <a:lnTo>
                    <a:pt x="4150" y="284610"/>
                  </a:lnTo>
                  <a:lnTo>
                    <a:pt x="0" y="264032"/>
                  </a:lnTo>
                  <a:lnTo>
                    <a:pt x="0" y="52831"/>
                  </a:lnTo>
                  <a:close/>
                </a:path>
              </a:pathLst>
            </a:custGeom>
            <a:ln w="19050">
              <a:solidFill>
                <a:srgbClr val="FFBD3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 name="object 6"/>
          <p:cNvSpPr txBox="1"/>
          <p:nvPr/>
        </p:nvSpPr>
        <p:spPr>
          <a:xfrm>
            <a:off x="545393" y="962025"/>
            <a:ext cx="2643505" cy="299720"/>
          </a:xfrm>
          <a:prstGeom prst="rect">
            <a:avLst/>
          </a:prstGeom>
        </p:spPr>
        <p:txBody>
          <a:bodyPr vert="horz" wrap="square" lIns="0" tIns="12700" rIns="0" bIns="0" rtlCol="0">
            <a:spAutoFit/>
          </a:bodyPr>
          <a:lstStyle/>
          <a:p>
            <a:pPr marL="76835"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10" normalizeH="0" baseline="0" noProof="0" dirty="0">
                <a:ln>
                  <a:noFill/>
                </a:ln>
                <a:solidFill>
                  <a:srgbClr val="FFFFFF"/>
                </a:solidFill>
                <a:effectLst/>
                <a:uLnTx/>
                <a:uFillTx/>
                <a:latin typeface="Arial"/>
                <a:cs typeface="Arial"/>
              </a:rPr>
              <a:t>Results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title"/>
          </p:nvPr>
        </p:nvSpPr>
        <p:spPr>
          <a:xfrm>
            <a:off x="1066800" y="88677"/>
            <a:ext cx="10367061" cy="397545"/>
          </a:xfrm>
          <a:prstGeom prst="rect">
            <a:avLst/>
          </a:prstGeom>
        </p:spPr>
        <p:txBody>
          <a:bodyPr vert="horz" wrap="square" lIns="0" tIns="12700" rIns="0" bIns="0" rtlCol="0">
            <a:spAutoFit/>
          </a:bodyPr>
          <a:lstStyle/>
          <a:p>
            <a:pPr marL="12700" marR="5080">
              <a:lnSpc>
                <a:spcPts val="1510"/>
              </a:lnSpc>
              <a:spcBef>
                <a:spcPts val="295"/>
              </a:spcBef>
            </a:pPr>
            <a:r>
              <a:rPr lang="en-US" sz="1400" b="1" spc="-10" dirty="0">
                <a:solidFill>
                  <a:srgbClr val="FFFFFF"/>
                </a:solidFill>
                <a:latin typeface="Arial"/>
                <a:cs typeface="Arial"/>
              </a:rPr>
              <a:t>GS-</a:t>
            </a:r>
            <a:r>
              <a:rPr lang="en-US" sz="1400" b="1" dirty="0">
                <a:solidFill>
                  <a:srgbClr val="FFFFFF"/>
                </a:solidFill>
                <a:latin typeface="Arial"/>
                <a:cs typeface="Arial"/>
              </a:rPr>
              <a:t>010</a:t>
            </a:r>
            <a:r>
              <a:rPr lang="en-US" sz="1400" b="1" spc="-40" dirty="0">
                <a:solidFill>
                  <a:srgbClr val="FFFFFF"/>
                </a:solidFill>
                <a:latin typeface="Arial"/>
                <a:cs typeface="Arial"/>
              </a:rPr>
              <a:t> </a:t>
            </a:r>
            <a:r>
              <a:rPr lang="en-US" sz="1400" dirty="0">
                <a:solidFill>
                  <a:srgbClr val="FFFFFF"/>
                </a:solidFill>
                <a:latin typeface="Arial"/>
                <a:cs typeface="Arial"/>
              </a:rPr>
              <a:t>Outcomes</a:t>
            </a:r>
            <a:r>
              <a:rPr lang="en-US" sz="1400" spc="-45" dirty="0">
                <a:solidFill>
                  <a:srgbClr val="FFFFFF"/>
                </a:solidFill>
                <a:latin typeface="Arial"/>
                <a:cs typeface="Arial"/>
              </a:rPr>
              <a:t> </a:t>
            </a:r>
            <a:r>
              <a:rPr lang="en-US" sz="1400" dirty="0">
                <a:solidFill>
                  <a:srgbClr val="FFFFFF"/>
                </a:solidFill>
                <a:latin typeface="Arial"/>
                <a:cs typeface="Arial"/>
              </a:rPr>
              <a:t>of</a:t>
            </a:r>
            <a:r>
              <a:rPr lang="en-US" sz="1400" spc="-25" dirty="0">
                <a:solidFill>
                  <a:srgbClr val="FFFFFF"/>
                </a:solidFill>
                <a:latin typeface="Arial"/>
                <a:cs typeface="Arial"/>
              </a:rPr>
              <a:t> </a:t>
            </a:r>
            <a:r>
              <a:rPr lang="en-US" sz="1400" dirty="0">
                <a:solidFill>
                  <a:srgbClr val="FFFFFF"/>
                </a:solidFill>
                <a:latin typeface="Arial"/>
                <a:cs typeface="Arial"/>
              </a:rPr>
              <a:t>48</a:t>
            </a:r>
            <a:r>
              <a:rPr lang="en-US" sz="1400" spc="-30" dirty="0">
                <a:solidFill>
                  <a:srgbClr val="FFFFFF"/>
                </a:solidFill>
                <a:latin typeface="Arial"/>
                <a:cs typeface="Arial"/>
              </a:rPr>
              <a:t> </a:t>
            </a:r>
            <a:r>
              <a:rPr lang="en-US" sz="1400" dirty="0">
                <a:solidFill>
                  <a:srgbClr val="FFFFFF"/>
                </a:solidFill>
                <a:latin typeface="Arial"/>
                <a:cs typeface="Arial"/>
              </a:rPr>
              <a:t>weeks</a:t>
            </a:r>
            <a:r>
              <a:rPr lang="en-US" sz="1400" spc="-10" dirty="0">
                <a:solidFill>
                  <a:srgbClr val="FFFFFF"/>
                </a:solidFill>
                <a:latin typeface="Arial"/>
                <a:cs typeface="Arial"/>
              </a:rPr>
              <a:t> </a:t>
            </a:r>
            <a:r>
              <a:rPr lang="en-US" sz="1400" dirty="0">
                <a:solidFill>
                  <a:srgbClr val="FFFFFF"/>
                </a:solidFill>
                <a:latin typeface="Arial"/>
                <a:cs typeface="Arial"/>
              </a:rPr>
              <a:t>of</a:t>
            </a:r>
            <a:r>
              <a:rPr lang="en-US" sz="1400" spc="-25" dirty="0">
                <a:solidFill>
                  <a:srgbClr val="FFFFFF"/>
                </a:solidFill>
                <a:latin typeface="Arial"/>
                <a:cs typeface="Arial"/>
              </a:rPr>
              <a:t> </a:t>
            </a:r>
            <a:r>
              <a:rPr lang="en-US" sz="1400" dirty="0">
                <a:solidFill>
                  <a:srgbClr val="FFFFFF"/>
                </a:solidFill>
                <a:latin typeface="Arial"/>
                <a:cs typeface="Arial"/>
              </a:rPr>
              <a:t>therapy</a:t>
            </a:r>
            <a:r>
              <a:rPr lang="en-US" sz="1400" spc="-45" dirty="0">
                <a:solidFill>
                  <a:srgbClr val="FFFFFF"/>
                </a:solidFill>
                <a:latin typeface="Arial"/>
                <a:cs typeface="Arial"/>
              </a:rPr>
              <a:t> </a:t>
            </a:r>
            <a:r>
              <a:rPr lang="en-US" sz="1400" dirty="0">
                <a:solidFill>
                  <a:srgbClr val="FFFFFF"/>
                </a:solidFill>
                <a:latin typeface="Arial"/>
                <a:cs typeface="Arial"/>
              </a:rPr>
              <a:t>and</a:t>
            </a:r>
            <a:r>
              <a:rPr lang="en-US" sz="1400" spc="-30" dirty="0">
                <a:solidFill>
                  <a:srgbClr val="FFFFFF"/>
                </a:solidFill>
                <a:latin typeface="Arial"/>
                <a:cs typeface="Arial"/>
              </a:rPr>
              <a:t> </a:t>
            </a:r>
            <a:r>
              <a:rPr lang="en-US" sz="1400" dirty="0">
                <a:solidFill>
                  <a:srgbClr val="FFFFFF"/>
                </a:solidFill>
                <a:latin typeface="Arial"/>
                <a:cs typeface="Arial"/>
              </a:rPr>
              <a:t>subsequent</a:t>
            </a:r>
            <a:r>
              <a:rPr lang="en-US" sz="1400" spc="-55" dirty="0">
                <a:solidFill>
                  <a:srgbClr val="FFFFFF"/>
                </a:solidFill>
                <a:latin typeface="Arial"/>
                <a:cs typeface="Arial"/>
              </a:rPr>
              <a:t> </a:t>
            </a:r>
            <a:r>
              <a:rPr lang="en-US" sz="1400" dirty="0">
                <a:solidFill>
                  <a:srgbClr val="FFFFFF"/>
                </a:solidFill>
                <a:latin typeface="Arial"/>
                <a:cs typeface="Arial"/>
              </a:rPr>
              <a:t>24-week</a:t>
            </a:r>
            <a:r>
              <a:rPr lang="en-US" sz="1400" spc="-25" dirty="0">
                <a:solidFill>
                  <a:srgbClr val="FFFFFF"/>
                </a:solidFill>
                <a:latin typeface="Arial"/>
                <a:cs typeface="Arial"/>
              </a:rPr>
              <a:t> </a:t>
            </a:r>
            <a:r>
              <a:rPr lang="en-US" sz="1400" dirty="0">
                <a:solidFill>
                  <a:srgbClr val="FFFFFF"/>
                </a:solidFill>
                <a:latin typeface="Arial"/>
                <a:cs typeface="Arial"/>
              </a:rPr>
              <a:t>post-treatment</a:t>
            </a:r>
            <a:r>
              <a:rPr lang="en-US" sz="1400" spc="-55" dirty="0">
                <a:solidFill>
                  <a:srgbClr val="FFFFFF"/>
                </a:solidFill>
                <a:latin typeface="Arial"/>
                <a:cs typeface="Arial"/>
              </a:rPr>
              <a:t> </a:t>
            </a:r>
            <a:r>
              <a:rPr lang="en-US" sz="1400" dirty="0">
                <a:solidFill>
                  <a:srgbClr val="FFFFFF"/>
                </a:solidFill>
                <a:latin typeface="Arial"/>
                <a:cs typeface="Arial"/>
              </a:rPr>
              <a:t>period</a:t>
            </a:r>
            <a:r>
              <a:rPr lang="en-US" sz="1400" spc="-30" dirty="0">
                <a:solidFill>
                  <a:srgbClr val="FFFFFF"/>
                </a:solidFill>
                <a:latin typeface="Arial"/>
                <a:cs typeface="Arial"/>
              </a:rPr>
              <a:t> </a:t>
            </a:r>
            <a:r>
              <a:rPr lang="en-US" sz="1400" dirty="0">
                <a:solidFill>
                  <a:srgbClr val="FFFFFF"/>
                </a:solidFill>
                <a:latin typeface="Arial"/>
                <a:cs typeface="Arial"/>
              </a:rPr>
              <a:t>with</a:t>
            </a:r>
            <a:r>
              <a:rPr lang="en-US" sz="1400" spc="-10" dirty="0">
                <a:solidFill>
                  <a:srgbClr val="FFFFFF"/>
                </a:solidFill>
                <a:latin typeface="Arial"/>
                <a:cs typeface="Arial"/>
              </a:rPr>
              <a:t> </a:t>
            </a:r>
            <a:r>
              <a:rPr lang="en-US" sz="1400" dirty="0" err="1">
                <a:solidFill>
                  <a:srgbClr val="FFFFFF"/>
                </a:solidFill>
                <a:latin typeface="Arial"/>
                <a:cs typeface="Arial"/>
              </a:rPr>
              <a:t>tobevibart</a:t>
            </a:r>
            <a:r>
              <a:rPr lang="en-US" sz="1400" spc="-35" dirty="0">
                <a:solidFill>
                  <a:srgbClr val="FFFFFF"/>
                </a:solidFill>
                <a:latin typeface="Arial"/>
                <a:cs typeface="Arial"/>
              </a:rPr>
              <a:t> </a:t>
            </a:r>
            <a:r>
              <a:rPr lang="en-US" sz="1400" spc="-10" dirty="0">
                <a:solidFill>
                  <a:srgbClr val="FFFFFF"/>
                </a:solidFill>
                <a:latin typeface="Arial"/>
                <a:cs typeface="Arial"/>
              </a:rPr>
              <a:t>(VIR-</a:t>
            </a:r>
            <a:r>
              <a:rPr lang="en-US" sz="1400" dirty="0">
                <a:solidFill>
                  <a:srgbClr val="FFFFFF"/>
                </a:solidFill>
                <a:latin typeface="Arial"/>
                <a:cs typeface="Arial"/>
              </a:rPr>
              <a:t>3434)</a:t>
            </a:r>
            <a:r>
              <a:rPr lang="en-US" sz="1400" spc="-50" dirty="0">
                <a:solidFill>
                  <a:srgbClr val="FFFFFF"/>
                </a:solidFill>
                <a:latin typeface="Arial"/>
                <a:cs typeface="Arial"/>
              </a:rPr>
              <a:t> </a:t>
            </a:r>
            <a:r>
              <a:rPr lang="en-US" sz="1400" dirty="0">
                <a:solidFill>
                  <a:srgbClr val="FFFFFF"/>
                </a:solidFill>
                <a:latin typeface="Arial"/>
                <a:cs typeface="Arial"/>
              </a:rPr>
              <a:t>and</a:t>
            </a:r>
            <a:r>
              <a:rPr lang="en-US" sz="1400" spc="-30" dirty="0">
                <a:solidFill>
                  <a:srgbClr val="FFFFFF"/>
                </a:solidFill>
                <a:latin typeface="Arial"/>
                <a:cs typeface="Arial"/>
              </a:rPr>
              <a:t> </a:t>
            </a:r>
            <a:r>
              <a:rPr lang="en-US" sz="1400" spc="-10" dirty="0" err="1">
                <a:solidFill>
                  <a:srgbClr val="FFFFFF"/>
                </a:solidFill>
                <a:latin typeface="Arial"/>
                <a:cs typeface="Arial"/>
              </a:rPr>
              <a:t>elebsiran</a:t>
            </a:r>
            <a:r>
              <a:rPr lang="en-US" sz="1400" spc="-10" dirty="0">
                <a:solidFill>
                  <a:srgbClr val="FFFFFF"/>
                </a:solidFill>
                <a:latin typeface="Arial"/>
                <a:cs typeface="Arial"/>
              </a:rPr>
              <a:t> (VIR-</a:t>
            </a:r>
            <a:r>
              <a:rPr lang="en-US" sz="1400" dirty="0">
                <a:solidFill>
                  <a:srgbClr val="FFFFFF"/>
                </a:solidFill>
                <a:latin typeface="Arial"/>
                <a:cs typeface="Arial"/>
              </a:rPr>
              <a:t>2218)</a:t>
            </a:r>
            <a:r>
              <a:rPr lang="en-US" sz="1400" spc="-55" dirty="0">
                <a:solidFill>
                  <a:srgbClr val="FFFFFF"/>
                </a:solidFill>
                <a:latin typeface="Arial"/>
                <a:cs typeface="Arial"/>
              </a:rPr>
              <a:t> </a:t>
            </a:r>
            <a:r>
              <a:rPr lang="en-US" sz="1400" dirty="0">
                <a:solidFill>
                  <a:srgbClr val="FFFFFF"/>
                </a:solidFill>
                <a:latin typeface="Arial"/>
                <a:cs typeface="Arial"/>
              </a:rPr>
              <a:t>with or</a:t>
            </a:r>
            <a:r>
              <a:rPr lang="en-US" sz="1400" spc="-25" dirty="0">
                <a:solidFill>
                  <a:srgbClr val="FFFFFF"/>
                </a:solidFill>
                <a:latin typeface="Arial"/>
                <a:cs typeface="Arial"/>
              </a:rPr>
              <a:t> </a:t>
            </a:r>
            <a:r>
              <a:rPr lang="en-US" sz="1400" dirty="0">
                <a:solidFill>
                  <a:srgbClr val="FFFFFF"/>
                </a:solidFill>
                <a:latin typeface="Arial"/>
                <a:cs typeface="Arial"/>
              </a:rPr>
              <a:t>without</a:t>
            </a:r>
            <a:r>
              <a:rPr lang="en-US" sz="1400" spc="-25" dirty="0">
                <a:solidFill>
                  <a:srgbClr val="FFFFFF"/>
                </a:solidFill>
                <a:latin typeface="Arial"/>
                <a:cs typeface="Arial"/>
              </a:rPr>
              <a:t> </a:t>
            </a:r>
            <a:r>
              <a:rPr lang="en-US" sz="1400" dirty="0">
                <a:solidFill>
                  <a:srgbClr val="FFFFFF"/>
                </a:solidFill>
                <a:latin typeface="Arial"/>
                <a:cs typeface="Arial"/>
              </a:rPr>
              <a:t>pegylated</a:t>
            </a:r>
            <a:r>
              <a:rPr lang="en-US" sz="1400" spc="-25" dirty="0">
                <a:solidFill>
                  <a:srgbClr val="FFFFFF"/>
                </a:solidFill>
                <a:latin typeface="Arial"/>
                <a:cs typeface="Arial"/>
              </a:rPr>
              <a:t> </a:t>
            </a:r>
            <a:r>
              <a:rPr lang="en-US" sz="1400" dirty="0">
                <a:solidFill>
                  <a:srgbClr val="FFFFFF"/>
                </a:solidFill>
                <a:latin typeface="Arial"/>
                <a:cs typeface="Arial"/>
              </a:rPr>
              <a:t>interferon</a:t>
            </a:r>
            <a:r>
              <a:rPr lang="en-US" sz="1400" spc="-60" dirty="0">
                <a:solidFill>
                  <a:srgbClr val="FFFFFF"/>
                </a:solidFill>
                <a:latin typeface="Arial"/>
                <a:cs typeface="Arial"/>
              </a:rPr>
              <a:t> </a:t>
            </a:r>
            <a:r>
              <a:rPr lang="en-US" sz="1400" dirty="0">
                <a:solidFill>
                  <a:srgbClr val="FFFFFF"/>
                </a:solidFill>
                <a:latin typeface="Arial"/>
                <a:cs typeface="Arial"/>
              </a:rPr>
              <a:t>alfa-2a</a:t>
            </a:r>
            <a:r>
              <a:rPr lang="en-US" sz="1400" spc="-40" dirty="0">
                <a:solidFill>
                  <a:srgbClr val="FFFFFF"/>
                </a:solidFill>
                <a:latin typeface="Arial"/>
                <a:cs typeface="Arial"/>
              </a:rPr>
              <a:t> </a:t>
            </a:r>
            <a:r>
              <a:rPr lang="en-US" sz="1400" dirty="0">
                <a:solidFill>
                  <a:srgbClr val="FFFFFF"/>
                </a:solidFill>
                <a:latin typeface="Arial"/>
                <a:cs typeface="Arial"/>
              </a:rPr>
              <a:t>in</a:t>
            </a:r>
            <a:r>
              <a:rPr lang="en-US" sz="1400" spc="-15" dirty="0">
                <a:solidFill>
                  <a:srgbClr val="FFFFFF"/>
                </a:solidFill>
                <a:latin typeface="Arial"/>
                <a:cs typeface="Arial"/>
              </a:rPr>
              <a:t> </a:t>
            </a:r>
            <a:r>
              <a:rPr lang="en-US" sz="1400" dirty="0">
                <a:solidFill>
                  <a:srgbClr val="FFFFFF"/>
                </a:solidFill>
                <a:latin typeface="Arial"/>
                <a:cs typeface="Arial"/>
              </a:rPr>
              <a:t>chronic</a:t>
            </a:r>
            <a:r>
              <a:rPr lang="en-US" sz="1400" spc="-45" dirty="0">
                <a:solidFill>
                  <a:srgbClr val="FFFFFF"/>
                </a:solidFill>
                <a:latin typeface="Arial"/>
                <a:cs typeface="Arial"/>
              </a:rPr>
              <a:t> </a:t>
            </a:r>
            <a:r>
              <a:rPr lang="en-US" sz="1400" dirty="0">
                <a:solidFill>
                  <a:srgbClr val="FFFFFF"/>
                </a:solidFill>
                <a:latin typeface="Arial"/>
                <a:cs typeface="Arial"/>
              </a:rPr>
              <a:t>hepatitis</a:t>
            </a:r>
            <a:r>
              <a:rPr lang="en-US" sz="1400" spc="-45" dirty="0">
                <a:solidFill>
                  <a:srgbClr val="FFFFFF"/>
                </a:solidFill>
                <a:latin typeface="Arial"/>
                <a:cs typeface="Arial"/>
              </a:rPr>
              <a:t> </a:t>
            </a:r>
            <a:r>
              <a:rPr lang="en-US" sz="1400" dirty="0">
                <a:solidFill>
                  <a:srgbClr val="FFFFFF"/>
                </a:solidFill>
                <a:latin typeface="Arial"/>
                <a:cs typeface="Arial"/>
              </a:rPr>
              <a:t>B</a:t>
            </a:r>
            <a:r>
              <a:rPr lang="en-US" sz="1400" spc="-20" dirty="0">
                <a:solidFill>
                  <a:srgbClr val="FFFFFF"/>
                </a:solidFill>
                <a:latin typeface="Arial"/>
                <a:cs typeface="Arial"/>
              </a:rPr>
              <a:t> </a:t>
            </a:r>
            <a:r>
              <a:rPr lang="en-US" sz="1400" dirty="0">
                <a:solidFill>
                  <a:srgbClr val="FFFFFF"/>
                </a:solidFill>
                <a:latin typeface="Arial"/>
                <a:cs typeface="Arial"/>
              </a:rPr>
              <a:t>virus</a:t>
            </a:r>
            <a:r>
              <a:rPr lang="en-US" sz="1400" spc="-10" dirty="0">
                <a:solidFill>
                  <a:srgbClr val="FFFFFF"/>
                </a:solidFill>
                <a:latin typeface="Arial"/>
                <a:cs typeface="Arial"/>
              </a:rPr>
              <a:t> </a:t>
            </a:r>
            <a:r>
              <a:rPr lang="en-US" sz="1400" dirty="0">
                <a:solidFill>
                  <a:srgbClr val="FFFFFF"/>
                </a:solidFill>
                <a:latin typeface="Arial"/>
                <a:cs typeface="Arial"/>
              </a:rPr>
              <a:t>infection.</a:t>
            </a:r>
            <a:r>
              <a:rPr lang="en-US" sz="1400" spc="-55" dirty="0">
                <a:solidFill>
                  <a:srgbClr val="FFFFFF"/>
                </a:solidFill>
                <a:latin typeface="Arial"/>
                <a:cs typeface="Arial"/>
              </a:rPr>
              <a:t> </a:t>
            </a:r>
            <a:r>
              <a:rPr lang="en-US" sz="1400" dirty="0">
                <a:solidFill>
                  <a:srgbClr val="FFFFFF"/>
                </a:solidFill>
                <a:latin typeface="Arial"/>
                <a:cs typeface="Arial"/>
              </a:rPr>
              <a:t>Findings</a:t>
            </a:r>
            <a:r>
              <a:rPr lang="en-US" sz="1400" spc="-40" dirty="0">
                <a:solidFill>
                  <a:srgbClr val="FFFFFF"/>
                </a:solidFill>
                <a:latin typeface="Arial"/>
                <a:cs typeface="Arial"/>
              </a:rPr>
              <a:t> </a:t>
            </a:r>
            <a:r>
              <a:rPr lang="en-US" sz="1400" dirty="0">
                <a:solidFill>
                  <a:srgbClr val="FFFFFF"/>
                </a:solidFill>
                <a:latin typeface="Arial"/>
                <a:cs typeface="Arial"/>
              </a:rPr>
              <a:t>from</a:t>
            </a:r>
            <a:r>
              <a:rPr lang="en-US" sz="1400" spc="-30" dirty="0">
                <a:solidFill>
                  <a:srgbClr val="FFFFFF"/>
                </a:solidFill>
                <a:latin typeface="Arial"/>
                <a:cs typeface="Arial"/>
              </a:rPr>
              <a:t> </a:t>
            </a:r>
            <a:r>
              <a:rPr lang="en-US" sz="1400" dirty="0">
                <a:solidFill>
                  <a:srgbClr val="FFFFFF"/>
                </a:solidFill>
                <a:latin typeface="Arial"/>
                <a:cs typeface="Arial"/>
              </a:rPr>
              <a:t>the</a:t>
            </a:r>
            <a:r>
              <a:rPr lang="en-US" sz="1400" spc="-35" dirty="0">
                <a:solidFill>
                  <a:srgbClr val="FFFFFF"/>
                </a:solidFill>
                <a:latin typeface="Arial"/>
                <a:cs typeface="Arial"/>
              </a:rPr>
              <a:t> </a:t>
            </a:r>
            <a:r>
              <a:rPr lang="en-US" sz="1400" dirty="0">
                <a:solidFill>
                  <a:srgbClr val="FFFFFF"/>
                </a:solidFill>
                <a:latin typeface="Arial"/>
                <a:cs typeface="Arial"/>
              </a:rPr>
              <a:t>MARCH </a:t>
            </a:r>
            <a:r>
              <a:rPr lang="en-US" sz="1400" spc="-10" dirty="0">
                <a:solidFill>
                  <a:srgbClr val="FFFFFF"/>
                </a:solidFill>
                <a:latin typeface="Arial"/>
                <a:cs typeface="Arial"/>
              </a:rPr>
              <a:t>study</a:t>
            </a:r>
            <a:endParaRPr lang="en-US" sz="1400" dirty="0">
              <a:latin typeface="Arial"/>
              <a:cs typeface="Arial"/>
            </a:endParaRPr>
          </a:p>
        </p:txBody>
      </p:sp>
      <p:sp>
        <p:nvSpPr>
          <p:cNvPr id="8" name="object 8"/>
          <p:cNvSpPr txBox="1"/>
          <p:nvPr/>
        </p:nvSpPr>
        <p:spPr>
          <a:xfrm>
            <a:off x="594461" y="1414018"/>
            <a:ext cx="1548130" cy="23939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400" b="1" i="0" u="none" strike="noStrike" kern="0" cap="none" spc="0" normalizeH="0" baseline="0" noProof="0" dirty="0">
                <a:ln>
                  <a:noFill/>
                </a:ln>
                <a:solidFill>
                  <a:srgbClr val="004A86"/>
                </a:solidFill>
                <a:effectLst/>
                <a:uLnTx/>
                <a:uFillTx/>
                <a:latin typeface="Arial"/>
                <a:cs typeface="Arial"/>
              </a:rPr>
              <a:t>HBsAg</a:t>
            </a:r>
            <a:r>
              <a:rPr kumimoji="0" sz="1400" b="1" i="0" u="none" strike="noStrike" kern="0" cap="none" spc="-30" normalizeH="0" baseline="0" noProof="0" dirty="0">
                <a:ln>
                  <a:noFill/>
                </a:ln>
                <a:solidFill>
                  <a:srgbClr val="004A86"/>
                </a:solidFill>
                <a:effectLst/>
                <a:uLnTx/>
                <a:uFillTx/>
                <a:latin typeface="Arial"/>
                <a:cs typeface="Arial"/>
              </a:rPr>
              <a:t> </a:t>
            </a:r>
            <a:r>
              <a:rPr kumimoji="0" sz="1400" b="1" i="0" u="none" strike="noStrike" kern="0" cap="none" spc="-10" normalizeH="0" baseline="0" noProof="0" dirty="0">
                <a:ln>
                  <a:noFill/>
                </a:ln>
                <a:solidFill>
                  <a:srgbClr val="004A86"/>
                </a:solidFill>
                <a:effectLst/>
                <a:uLnTx/>
                <a:uFillTx/>
                <a:latin typeface="Arial"/>
                <a:cs typeface="Arial"/>
              </a:rPr>
              <a:t>clearance: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594461" y="1627377"/>
            <a:ext cx="4441825" cy="452755"/>
          </a:xfrm>
          <a:prstGeom prst="rect">
            <a:avLst/>
          </a:prstGeom>
        </p:spPr>
        <p:txBody>
          <a:bodyPr vert="horz" wrap="square" lIns="0" tIns="13335" rIns="0" bIns="0" rtlCol="0">
            <a:spAutoFit/>
          </a:bodyPr>
          <a:lstStyle/>
          <a:p>
            <a:pPr marL="299085" marR="5080" lvl="0" indent="-287020" defTabSz="914400" eaLnBrk="1" fontAlgn="auto" latinLnBrk="0" hangingPunct="1">
              <a:lnSpc>
                <a:spcPct val="100000"/>
              </a:lnSpc>
              <a:spcBef>
                <a:spcPts val="105"/>
              </a:spcBef>
              <a:spcAft>
                <a:spcPts val="0"/>
              </a:spcAft>
              <a:buClrTx/>
              <a:buSzTx/>
              <a:buFontTx/>
              <a:buChar char="•"/>
              <a:tabLst>
                <a:tab pos="299085" algn="l"/>
              </a:tabLst>
              <a:defRPr/>
            </a:pPr>
            <a:r>
              <a:rPr kumimoji="0" sz="1400" b="0" i="0" u="none" strike="noStrike" kern="0" cap="none" spc="0" normalizeH="0" baseline="0" noProof="0" dirty="0">
                <a:ln>
                  <a:noFill/>
                </a:ln>
                <a:solidFill>
                  <a:srgbClr val="004A86"/>
                </a:solidFill>
                <a:effectLst/>
                <a:uLnTx/>
                <a:uFillTx/>
                <a:latin typeface="Arial"/>
                <a:cs typeface="Arial"/>
              </a:rPr>
              <a:t>Higher</a:t>
            </a:r>
            <a:r>
              <a:rPr kumimoji="0" sz="1400" b="0" i="0" u="none" strike="noStrike" kern="0" cap="none" spc="-2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HBsAg</a:t>
            </a:r>
            <a:r>
              <a:rPr kumimoji="0" sz="1400" b="0" i="0" u="none" strike="noStrike" kern="0" cap="none" spc="-10" normalizeH="0" baseline="0" noProof="0" dirty="0">
                <a:ln>
                  <a:noFill/>
                </a:ln>
                <a:solidFill>
                  <a:srgbClr val="004A86"/>
                </a:solidFill>
                <a:effectLst/>
                <a:uLnTx/>
                <a:uFillTx/>
                <a:latin typeface="Arial"/>
                <a:cs typeface="Arial"/>
              </a:rPr>
              <a:t> seroclearance</a:t>
            </a:r>
            <a:r>
              <a:rPr kumimoji="0" sz="1400" b="0" i="0" u="none" strike="noStrike" kern="0" cap="none" spc="-4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rates</a:t>
            </a:r>
            <a:r>
              <a:rPr kumimoji="0" sz="1400" b="0" i="0" u="none" strike="noStrike" kern="0" cap="none" spc="-3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were</a:t>
            </a:r>
            <a:r>
              <a:rPr kumimoji="0" sz="1400" b="0" i="0" u="none" strike="noStrike" kern="0" cap="none" spc="-1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observed</a:t>
            </a:r>
            <a:r>
              <a:rPr kumimoji="0" sz="1400" b="0" i="0" u="none" strike="noStrike" kern="0" cap="none" spc="-20" normalizeH="0" baseline="0" noProof="0" dirty="0">
                <a:ln>
                  <a:noFill/>
                </a:ln>
                <a:solidFill>
                  <a:srgbClr val="004A86"/>
                </a:solidFill>
                <a:effectLst/>
                <a:uLnTx/>
                <a:uFillTx/>
                <a:latin typeface="Arial"/>
                <a:cs typeface="Arial"/>
              </a:rPr>
              <a:t> </a:t>
            </a:r>
            <a:r>
              <a:rPr kumimoji="0" sz="1400" b="0" i="0" u="none" strike="noStrike" kern="0" cap="none" spc="-25" normalizeH="0" baseline="0" noProof="0" dirty="0">
                <a:ln>
                  <a:noFill/>
                </a:ln>
                <a:solidFill>
                  <a:srgbClr val="004A86"/>
                </a:solidFill>
                <a:effectLst/>
                <a:uLnTx/>
                <a:uFillTx/>
                <a:latin typeface="Arial"/>
                <a:cs typeface="Arial"/>
              </a:rPr>
              <a:t>in </a:t>
            </a:r>
            <a:r>
              <a:rPr kumimoji="0" sz="1400" b="0" i="0" u="none" strike="noStrike" kern="0" cap="none" spc="0" normalizeH="0" baseline="0" noProof="0" dirty="0">
                <a:ln>
                  <a:noFill/>
                </a:ln>
                <a:solidFill>
                  <a:srgbClr val="004A86"/>
                </a:solidFill>
                <a:effectLst/>
                <a:uLnTx/>
                <a:uFillTx/>
                <a:latin typeface="Arial"/>
                <a:cs typeface="Arial"/>
              </a:rPr>
              <a:t>participants</a:t>
            </a:r>
            <a:r>
              <a:rPr kumimoji="0" sz="1400" b="0" i="0" u="none" strike="noStrike" kern="0" cap="none" spc="-7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with</a:t>
            </a:r>
            <a:r>
              <a:rPr kumimoji="0" sz="1400" b="0" i="0" u="none" strike="noStrike" kern="0" cap="none" spc="-2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lower</a:t>
            </a:r>
            <a:r>
              <a:rPr kumimoji="0" sz="1400" b="0" i="0" u="none" strike="noStrike" kern="0" cap="none" spc="-3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baseline</a:t>
            </a:r>
            <a:r>
              <a:rPr kumimoji="0" sz="1400" b="0" i="0" u="none" strike="noStrike" kern="0" cap="none" spc="-55" normalizeH="0" baseline="0" noProof="0" dirty="0">
                <a:ln>
                  <a:noFill/>
                </a:ln>
                <a:solidFill>
                  <a:srgbClr val="004A86"/>
                </a:solidFill>
                <a:effectLst/>
                <a:uLnTx/>
                <a:uFillTx/>
                <a:latin typeface="Arial"/>
                <a:cs typeface="Arial"/>
              </a:rPr>
              <a:t> </a:t>
            </a:r>
            <a:r>
              <a:rPr kumimoji="0" sz="1400" b="0" i="0" u="none" strike="noStrike" kern="0" cap="none" spc="-10" normalizeH="0" baseline="0" noProof="0" dirty="0">
                <a:ln>
                  <a:noFill/>
                </a:ln>
                <a:solidFill>
                  <a:srgbClr val="004A86"/>
                </a:solidFill>
                <a:effectLst/>
                <a:uLnTx/>
                <a:uFillTx/>
                <a:latin typeface="Arial"/>
                <a:cs typeface="Arial"/>
              </a:rPr>
              <a:t>HBsAg.</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aphicFrame>
        <p:nvGraphicFramePr>
          <p:cNvPr id="10" name="object 10"/>
          <p:cNvGraphicFramePr>
            <a:graphicFrameLocks noGrp="1"/>
          </p:cNvGraphicFramePr>
          <p:nvPr/>
        </p:nvGraphicFramePr>
        <p:xfrm>
          <a:off x="512330" y="2232786"/>
          <a:ext cx="5158105" cy="1355725"/>
        </p:xfrm>
        <a:graphic>
          <a:graphicData uri="http://schemas.openxmlformats.org/drawingml/2006/table">
            <a:tbl>
              <a:tblPr firstRow="1" bandRow="1">
                <a:tableStyleId>{2D5ABB26-0587-4C30-8999-92F81FD0307C}</a:tableStyleId>
              </a:tblPr>
              <a:tblGrid>
                <a:gridCol w="1408430">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gridCol w="1593215">
                  <a:extLst>
                    <a:ext uri="{9D8B030D-6E8A-4147-A177-3AD203B41FA5}">
                      <a16:colId xmlns:a16="http://schemas.microsoft.com/office/drawing/2014/main" val="20002"/>
                    </a:ext>
                  </a:extLst>
                </a:gridCol>
                <a:gridCol w="1346835">
                  <a:extLst>
                    <a:ext uri="{9D8B030D-6E8A-4147-A177-3AD203B41FA5}">
                      <a16:colId xmlns:a16="http://schemas.microsoft.com/office/drawing/2014/main" val="20003"/>
                    </a:ext>
                  </a:extLst>
                </a:gridCol>
              </a:tblGrid>
              <a:tr h="509270">
                <a:tc>
                  <a:txBody>
                    <a:bodyPr/>
                    <a:lstStyle/>
                    <a:p>
                      <a:pPr>
                        <a:lnSpc>
                          <a:spcPct val="100000"/>
                        </a:lnSpc>
                      </a:pPr>
                      <a:endParaRPr sz="1500">
                        <a:latin typeface="Times New Roman"/>
                        <a:cs typeface="Times New Roman"/>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tcPr>
                </a:tc>
                <a:tc>
                  <a:txBody>
                    <a:bodyPr/>
                    <a:lstStyle/>
                    <a:p>
                      <a:pPr marL="195580" marR="41910" indent="-147955">
                        <a:lnSpc>
                          <a:spcPct val="100000"/>
                        </a:lnSpc>
                        <a:spcBef>
                          <a:spcPts val="655"/>
                        </a:spcBef>
                      </a:pPr>
                      <a:r>
                        <a:rPr sz="1100" b="1" spc="-10" dirty="0">
                          <a:solidFill>
                            <a:srgbClr val="004A86"/>
                          </a:solidFill>
                          <a:latin typeface="Arial"/>
                          <a:cs typeface="Arial"/>
                        </a:rPr>
                        <a:t>Tobevibart (n</a:t>
                      </a:r>
                      <a:r>
                        <a:rPr lang="fr-CH" sz="1100" b="1" spc="-10" dirty="0">
                          <a:solidFill>
                            <a:srgbClr val="004A86"/>
                          </a:solidFill>
                          <a:latin typeface="Arial"/>
                          <a:cs typeface="Arial"/>
                        </a:rPr>
                        <a:t> </a:t>
                      </a:r>
                      <a:r>
                        <a:rPr sz="1100" b="1" spc="-10" dirty="0">
                          <a:solidFill>
                            <a:srgbClr val="004A86"/>
                          </a:solidFill>
                          <a:latin typeface="Arial"/>
                          <a:cs typeface="Arial"/>
                        </a:rPr>
                        <a:t>=</a:t>
                      </a:r>
                      <a:r>
                        <a:rPr lang="fr-CH" sz="1100" b="1" spc="-10" dirty="0">
                          <a:solidFill>
                            <a:srgbClr val="004A86"/>
                          </a:solidFill>
                          <a:latin typeface="Arial"/>
                          <a:cs typeface="Arial"/>
                        </a:rPr>
                        <a:t> </a:t>
                      </a:r>
                      <a:r>
                        <a:rPr sz="1100" b="1" spc="-10" dirty="0">
                          <a:solidFill>
                            <a:srgbClr val="004A86"/>
                          </a:solidFill>
                          <a:latin typeface="Arial"/>
                          <a:cs typeface="Arial"/>
                        </a:rPr>
                        <a:t>20)</a:t>
                      </a:r>
                      <a:endParaRPr sz="1100" dirty="0">
                        <a:latin typeface="Arial"/>
                        <a:cs typeface="Arial"/>
                      </a:endParaRPr>
                    </a:p>
                  </a:txBody>
                  <a:tcPr marL="0" marR="0" marT="8318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FC000"/>
                    </a:solidFill>
                  </a:tcPr>
                </a:tc>
                <a:tc>
                  <a:txBody>
                    <a:bodyPr/>
                    <a:lstStyle/>
                    <a:p>
                      <a:pPr marL="588010" marR="37465" indent="-542925">
                        <a:lnSpc>
                          <a:spcPct val="100000"/>
                        </a:lnSpc>
                        <a:spcBef>
                          <a:spcPts val="655"/>
                        </a:spcBef>
                      </a:pPr>
                      <a:r>
                        <a:rPr sz="1100" b="1" dirty="0">
                          <a:solidFill>
                            <a:srgbClr val="004A86"/>
                          </a:solidFill>
                          <a:latin typeface="Arial"/>
                          <a:cs typeface="Arial"/>
                        </a:rPr>
                        <a:t>Tobevibart</a:t>
                      </a:r>
                      <a:r>
                        <a:rPr sz="1100" b="1" spc="-25" dirty="0">
                          <a:solidFill>
                            <a:srgbClr val="004A86"/>
                          </a:solidFill>
                          <a:latin typeface="Arial"/>
                          <a:cs typeface="Arial"/>
                        </a:rPr>
                        <a:t> </a:t>
                      </a:r>
                      <a:r>
                        <a:rPr sz="1100" b="1" dirty="0">
                          <a:solidFill>
                            <a:srgbClr val="004A86"/>
                          </a:solidFill>
                          <a:latin typeface="Arial"/>
                          <a:cs typeface="Arial"/>
                        </a:rPr>
                        <a:t>+</a:t>
                      </a:r>
                      <a:r>
                        <a:rPr sz="1100" b="1" spc="-40" dirty="0">
                          <a:solidFill>
                            <a:srgbClr val="004A86"/>
                          </a:solidFill>
                          <a:latin typeface="Arial"/>
                          <a:cs typeface="Arial"/>
                        </a:rPr>
                        <a:t> </a:t>
                      </a:r>
                      <a:r>
                        <a:rPr sz="1100" b="1" spc="-10" dirty="0" err="1">
                          <a:solidFill>
                            <a:srgbClr val="004A86"/>
                          </a:solidFill>
                          <a:latin typeface="Arial"/>
                          <a:cs typeface="Arial"/>
                        </a:rPr>
                        <a:t>Elebsiran</a:t>
                      </a:r>
                      <a:r>
                        <a:rPr sz="1100" b="1" spc="-10" dirty="0">
                          <a:solidFill>
                            <a:srgbClr val="004A86"/>
                          </a:solidFill>
                          <a:latin typeface="Arial"/>
                          <a:cs typeface="Arial"/>
                        </a:rPr>
                        <a:t> (n</a:t>
                      </a:r>
                      <a:r>
                        <a:rPr lang="fr-CH" sz="1100" b="1" spc="-10" dirty="0">
                          <a:solidFill>
                            <a:srgbClr val="004A86"/>
                          </a:solidFill>
                          <a:latin typeface="Arial"/>
                          <a:cs typeface="Arial"/>
                        </a:rPr>
                        <a:t> </a:t>
                      </a:r>
                      <a:r>
                        <a:rPr sz="1100" b="1" spc="-10" dirty="0">
                          <a:solidFill>
                            <a:srgbClr val="004A86"/>
                          </a:solidFill>
                          <a:latin typeface="Arial"/>
                          <a:cs typeface="Arial"/>
                        </a:rPr>
                        <a:t>=</a:t>
                      </a:r>
                      <a:r>
                        <a:rPr lang="fr-CH" sz="1100" b="1" spc="-10" dirty="0">
                          <a:solidFill>
                            <a:srgbClr val="004A86"/>
                          </a:solidFill>
                          <a:latin typeface="Arial"/>
                          <a:cs typeface="Arial"/>
                        </a:rPr>
                        <a:t> </a:t>
                      </a:r>
                      <a:r>
                        <a:rPr sz="1100" b="1" spc="-10" dirty="0">
                          <a:solidFill>
                            <a:srgbClr val="004A86"/>
                          </a:solidFill>
                          <a:latin typeface="Arial"/>
                          <a:cs typeface="Arial"/>
                        </a:rPr>
                        <a:t>51)</a:t>
                      </a:r>
                      <a:endParaRPr sz="1100" dirty="0">
                        <a:latin typeface="Arial"/>
                        <a:cs typeface="Arial"/>
                      </a:endParaRPr>
                    </a:p>
                  </a:txBody>
                  <a:tcPr marL="0" marR="0" marT="8318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FC000"/>
                    </a:solidFill>
                  </a:tcPr>
                </a:tc>
                <a:tc>
                  <a:txBody>
                    <a:bodyPr/>
                    <a:lstStyle/>
                    <a:p>
                      <a:pPr algn="ctr">
                        <a:lnSpc>
                          <a:spcPts val="1315"/>
                        </a:lnSpc>
                      </a:pPr>
                      <a:r>
                        <a:rPr sz="1100" b="1" dirty="0">
                          <a:solidFill>
                            <a:srgbClr val="004A86"/>
                          </a:solidFill>
                          <a:latin typeface="Arial"/>
                          <a:cs typeface="Arial"/>
                        </a:rPr>
                        <a:t>Tobevibart</a:t>
                      </a:r>
                      <a:r>
                        <a:rPr sz="1100" b="1" spc="-55" dirty="0">
                          <a:solidFill>
                            <a:srgbClr val="004A86"/>
                          </a:solidFill>
                          <a:latin typeface="Arial"/>
                          <a:cs typeface="Arial"/>
                        </a:rPr>
                        <a:t> </a:t>
                      </a:r>
                      <a:r>
                        <a:rPr sz="1100" b="1" spc="-50" dirty="0">
                          <a:solidFill>
                            <a:srgbClr val="004A86"/>
                          </a:solidFill>
                          <a:latin typeface="Arial"/>
                          <a:cs typeface="Arial"/>
                        </a:rPr>
                        <a:t>+</a:t>
                      </a:r>
                      <a:endParaRPr sz="1100" dirty="0">
                        <a:latin typeface="Arial"/>
                        <a:cs typeface="Arial"/>
                      </a:endParaRPr>
                    </a:p>
                    <a:p>
                      <a:pPr algn="ctr">
                        <a:lnSpc>
                          <a:spcPct val="100000"/>
                        </a:lnSpc>
                      </a:pPr>
                      <a:r>
                        <a:rPr sz="1100" b="1" dirty="0">
                          <a:solidFill>
                            <a:srgbClr val="004A86"/>
                          </a:solidFill>
                          <a:latin typeface="Arial"/>
                          <a:cs typeface="Arial"/>
                        </a:rPr>
                        <a:t>Elebsiran</a:t>
                      </a:r>
                      <a:r>
                        <a:rPr sz="1100" b="1" spc="-40" dirty="0">
                          <a:solidFill>
                            <a:srgbClr val="004A86"/>
                          </a:solidFill>
                          <a:latin typeface="Arial"/>
                          <a:cs typeface="Arial"/>
                        </a:rPr>
                        <a:t> </a:t>
                      </a:r>
                      <a:r>
                        <a:rPr sz="1100" b="1" dirty="0">
                          <a:solidFill>
                            <a:srgbClr val="004A86"/>
                          </a:solidFill>
                          <a:latin typeface="Arial"/>
                          <a:cs typeface="Arial"/>
                        </a:rPr>
                        <a:t>+</a:t>
                      </a:r>
                      <a:r>
                        <a:rPr sz="1100" b="1" spc="-10" dirty="0">
                          <a:solidFill>
                            <a:srgbClr val="004A86"/>
                          </a:solidFill>
                          <a:latin typeface="Arial"/>
                          <a:cs typeface="Arial"/>
                        </a:rPr>
                        <a:t> </a:t>
                      </a:r>
                      <a:r>
                        <a:rPr sz="1100" b="1" spc="-25" dirty="0">
                          <a:solidFill>
                            <a:srgbClr val="004A86"/>
                          </a:solidFill>
                          <a:latin typeface="Arial"/>
                          <a:cs typeface="Arial"/>
                        </a:rPr>
                        <a:t>IFN</a:t>
                      </a:r>
                      <a:endParaRPr sz="1100" dirty="0">
                        <a:latin typeface="Arial"/>
                        <a:cs typeface="Arial"/>
                      </a:endParaRPr>
                    </a:p>
                    <a:p>
                      <a:pPr algn="ctr">
                        <a:lnSpc>
                          <a:spcPts val="1270"/>
                        </a:lnSpc>
                      </a:pPr>
                      <a:r>
                        <a:rPr sz="1100" b="1" spc="-10" dirty="0">
                          <a:solidFill>
                            <a:srgbClr val="004A86"/>
                          </a:solidFill>
                          <a:latin typeface="Arial"/>
                          <a:cs typeface="Arial"/>
                        </a:rPr>
                        <a:t>(n</a:t>
                      </a:r>
                      <a:r>
                        <a:rPr lang="fr-CH" sz="1100" b="1" spc="-10" dirty="0">
                          <a:solidFill>
                            <a:srgbClr val="004A86"/>
                          </a:solidFill>
                          <a:latin typeface="Arial"/>
                          <a:cs typeface="Arial"/>
                        </a:rPr>
                        <a:t> </a:t>
                      </a:r>
                      <a:r>
                        <a:rPr sz="1100" b="1" spc="-10" dirty="0">
                          <a:solidFill>
                            <a:srgbClr val="004A86"/>
                          </a:solidFill>
                          <a:latin typeface="Arial"/>
                          <a:cs typeface="Arial"/>
                        </a:rPr>
                        <a:t>=</a:t>
                      </a:r>
                      <a:r>
                        <a:rPr lang="fr-CH" sz="1100" b="1" spc="-10" dirty="0">
                          <a:solidFill>
                            <a:srgbClr val="004A86"/>
                          </a:solidFill>
                          <a:latin typeface="Arial"/>
                          <a:cs typeface="Arial"/>
                        </a:rPr>
                        <a:t> </a:t>
                      </a:r>
                      <a:r>
                        <a:rPr sz="1100" b="1" spc="-10" dirty="0">
                          <a:solidFill>
                            <a:srgbClr val="004A86"/>
                          </a:solidFill>
                          <a:latin typeface="Arial"/>
                          <a:cs typeface="Arial"/>
                        </a:rPr>
                        <a:t>27)</a:t>
                      </a:r>
                      <a:endParaRPr sz="1100" dirty="0">
                        <a:latin typeface="Arial"/>
                        <a:cs typeface="Arial"/>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FC000"/>
                    </a:solidFill>
                  </a:tcPr>
                </a:tc>
                <a:extLst>
                  <a:ext uri="{0D108BD9-81ED-4DB2-BD59-A6C34878D82A}">
                    <a16:rowId xmlns:a16="http://schemas.microsoft.com/office/drawing/2014/main" val="10000"/>
                  </a:ext>
                </a:extLst>
              </a:tr>
              <a:tr h="337185">
                <a:tc>
                  <a:txBody>
                    <a:bodyPr/>
                    <a:lstStyle/>
                    <a:p>
                      <a:pPr marL="5715">
                        <a:lnSpc>
                          <a:spcPct val="100000"/>
                        </a:lnSpc>
                        <a:spcBef>
                          <a:spcPts val="640"/>
                        </a:spcBef>
                      </a:pPr>
                      <a:r>
                        <a:rPr sz="1100" dirty="0">
                          <a:solidFill>
                            <a:srgbClr val="004A86"/>
                          </a:solidFill>
                          <a:latin typeface="Arial"/>
                          <a:cs typeface="Arial"/>
                        </a:rPr>
                        <a:t>HBsAg</a:t>
                      </a:r>
                      <a:r>
                        <a:rPr sz="1100" spc="-40" dirty="0">
                          <a:solidFill>
                            <a:srgbClr val="004A86"/>
                          </a:solidFill>
                          <a:latin typeface="Arial"/>
                          <a:cs typeface="Arial"/>
                        </a:rPr>
                        <a:t> </a:t>
                      </a:r>
                      <a:r>
                        <a:rPr sz="1100" spc="-10" dirty="0">
                          <a:solidFill>
                            <a:srgbClr val="004A86"/>
                          </a:solidFill>
                          <a:latin typeface="Arial"/>
                          <a:cs typeface="Arial"/>
                        </a:rPr>
                        <a:t>seroclearance</a:t>
                      </a:r>
                      <a:endParaRPr sz="1100" dirty="0">
                        <a:latin typeface="Arial"/>
                        <a:cs typeface="Arial"/>
                      </a:endParaRPr>
                    </a:p>
                  </a:txBody>
                  <a:tcPr marL="0" marR="0" marT="8128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CEBC7"/>
                    </a:solidFill>
                  </a:tcPr>
                </a:tc>
                <a:tc>
                  <a:txBody>
                    <a:bodyPr/>
                    <a:lstStyle/>
                    <a:p>
                      <a:pPr marL="244475">
                        <a:lnSpc>
                          <a:spcPct val="100000"/>
                        </a:lnSpc>
                        <a:spcBef>
                          <a:spcPts val="640"/>
                        </a:spcBef>
                      </a:pPr>
                      <a:r>
                        <a:rPr sz="1100" spc="-20" dirty="0">
                          <a:solidFill>
                            <a:srgbClr val="004A86"/>
                          </a:solidFill>
                          <a:latin typeface="Arial"/>
                          <a:cs typeface="Arial"/>
                        </a:rPr>
                        <a:t>0.0%</a:t>
                      </a:r>
                      <a:endParaRPr sz="1100" dirty="0">
                        <a:latin typeface="Arial"/>
                        <a:cs typeface="Arial"/>
                      </a:endParaRPr>
                    </a:p>
                  </a:txBody>
                  <a:tcPr marL="0" marR="0" marT="8128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CEBC7"/>
                    </a:solidFill>
                  </a:tcPr>
                </a:tc>
                <a:tc>
                  <a:txBody>
                    <a:bodyPr/>
                    <a:lstStyle/>
                    <a:p>
                      <a:pPr algn="ctr">
                        <a:lnSpc>
                          <a:spcPct val="100000"/>
                        </a:lnSpc>
                        <a:spcBef>
                          <a:spcPts val="640"/>
                        </a:spcBef>
                      </a:pPr>
                      <a:r>
                        <a:rPr sz="1100" spc="-10" dirty="0">
                          <a:solidFill>
                            <a:srgbClr val="004A86"/>
                          </a:solidFill>
                          <a:latin typeface="Arial"/>
                          <a:cs typeface="Arial"/>
                        </a:rPr>
                        <a:t>15.70%</a:t>
                      </a:r>
                      <a:endParaRPr sz="1100" dirty="0">
                        <a:latin typeface="Arial"/>
                        <a:cs typeface="Arial"/>
                      </a:endParaRPr>
                    </a:p>
                  </a:txBody>
                  <a:tcPr marL="0" marR="0" marT="8128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CEBC7"/>
                    </a:solidFill>
                  </a:tcPr>
                </a:tc>
                <a:tc>
                  <a:txBody>
                    <a:bodyPr/>
                    <a:lstStyle/>
                    <a:p>
                      <a:pPr algn="ctr">
                        <a:lnSpc>
                          <a:spcPct val="100000"/>
                        </a:lnSpc>
                        <a:spcBef>
                          <a:spcPts val="640"/>
                        </a:spcBef>
                      </a:pPr>
                      <a:r>
                        <a:rPr sz="1100" spc="-10" dirty="0">
                          <a:solidFill>
                            <a:srgbClr val="004A86"/>
                          </a:solidFill>
                          <a:latin typeface="Arial"/>
                          <a:cs typeface="Arial"/>
                        </a:rPr>
                        <a:t>22.20%</a:t>
                      </a:r>
                      <a:endParaRPr sz="1100">
                        <a:latin typeface="Arial"/>
                        <a:cs typeface="Arial"/>
                      </a:endParaRPr>
                    </a:p>
                  </a:txBody>
                  <a:tcPr marL="0" marR="0" marT="8128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CEBC7"/>
                    </a:solidFill>
                  </a:tcPr>
                </a:tc>
                <a:extLst>
                  <a:ext uri="{0D108BD9-81ED-4DB2-BD59-A6C34878D82A}">
                    <a16:rowId xmlns:a16="http://schemas.microsoft.com/office/drawing/2014/main" val="10001"/>
                  </a:ext>
                </a:extLst>
              </a:tr>
              <a:tr h="509270">
                <a:tc>
                  <a:txBody>
                    <a:bodyPr/>
                    <a:lstStyle/>
                    <a:p>
                      <a:pPr marL="5715" marR="41275">
                        <a:lnSpc>
                          <a:spcPct val="100000"/>
                        </a:lnSpc>
                      </a:pPr>
                      <a:r>
                        <a:rPr sz="1100" dirty="0">
                          <a:solidFill>
                            <a:srgbClr val="004A86"/>
                          </a:solidFill>
                          <a:latin typeface="Arial"/>
                          <a:cs typeface="Arial"/>
                        </a:rPr>
                        <a:t>HBsAg</a:t>
                      </a:r>
                      <a:r>
                        <a:rPr sz="1100" spc="-40" dirty="0">
                          <a:solidFill>
                            <a:srgbClr val="004A86"/>
                          </a:solidFill>
                          <a:latin typeface="Arial"/>
                          <a:cs typeface="Arial"/>
                        </a:rPr>
                        <a:t> </a:t>
                      </a:r>
                      <a:r>
                        <a:rPr sz="1100" spc="-10" dirty="0">
                          <a:solidFill>
                            <a:srgbClr val="004A86"/>
                          </a:solidFill>
                          <a:latin typeface="Arial"/>
                          <a:cs typeface="Arial"/>
                        </a:rPr>
                        <a:t>seroclearance </a:t>
                      </a:r>
                      <a:r>
                        <a:rPr sz="1100" dirty="0">
                          <a:solidFill>
                            <a:srgbClr val="004A86"/>
                          </a:solidFill>
                          <a:latin typeface="Arial"/>
                          <a:cs typeface="Arial"/>
                        </a:rPr>
                        <a:t>Baseline</a:t>
                      </a:r>
                      <a:r>
                        <a:rPr sz="1100" spc="-40" dirty="0">
                          <a:solidFill>
                            <a:srgbClr val="004A86"/>
                          </a:solidFill>
                          <a:latin typeface="Arial"/>
                          <a:cs typeface="Arial"/>
                        </a:rPr>
                        <a:t> </a:t>
                      </a:r>
                      <a:r>
                        <a:rPr sz="1100" dirty="0">
                          <a:solidFill>
                            <a:srgbClr val="004A86"/>
                          </a:solidFill>
                          <a:latin typeface="Arial"/>
                          <a:cs typeface="Arial"/>
                        </a:rPr>
                        <a:t>HBsAg</a:t>
                      </a:r>
                      <a:r>
                        <a:rPr sz="1100" spc="-40" dirty="0">
                          <a:solidFill>
                            <a:srgbClr val="004A86"/>
                          </a:solidFill>
                          <a:latin typeface="Arial"/>
                          <a:cs typeface="Arial"/>
                        </a:rPr>
                        <a:t> </a:t>
                      </a:r>
                      <a:r>
                        <a:rPr sz="1100" spc="-50" dirty="0">
                          <a:solidFill>
                            <a:srgbClr val="004A86"/>
                          </a:solidFill>
                          <a:latin typeface="Arial"/>
                          <a:cs typeface="Arial"/>
                        </a:rPr>
                        <a:t>&lt; </a:t>
                      </a:r>
                      <a:r>
                        <a:rPr sz="1100" dirty="0">
                          <a:solidFill>
                            <a:srgbClr val="004A86"/>
                          </a:solidFill>
                          <a:latin typeface="Arial"/>
                          <a:cs typeface="Arial"/>
                        </a:rPr>
                        <a:t>1000</a:t>
                      </a:r>
                      <a:r>
                        <a:rPr sz="1100" spc="-25" dirty="0">
                          <a:solidFill>
                            <a:srgbClr val="004A86"/>
                          </a:solidFill>
                          <a:latin typeface="Arial"/>
                          <a:cs typeface="Arial"/>
                        </a:rPr>
                        <a:t> </a:t>
                      </a:r>
                      <a:r>
                        <a:rPr sz="1100" spc="-10" dirty="0">
                          <a:solidFill>
                            <a:srgbClr val="004A86"/>
                          </a:solidFill>
                          <a:latin typeface="Arial"/>
                          <a:cs typeface="Arial"/>
                        </a:rPr>
                        <a:t>IU/mL</a:t>
                      </a:r>
                      <a:endParaRPr sz="1100">
                        <a:latin typeface="Arial"/>
                        <a:cs typeface="Arial"/>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CEBC7"/>
                    </a:solidFill>
                  </a:tcPr>
                </a:tc>
                <a:tc>
                  <a:txBody>
                    <a:bodyPr/>
                    <a:lstStyle/>
                    <a:p>
                      <a:pPr>
                        <a:lnSpc>
                          <a:spcPct val="100000"/>
                        </a:lnSpc>
                      </a:pPr>
                      <a:endParaRPr sz="1500">
                        <a:latin typeface="Times New Roman"/>
                        <a:cs typeface="Times New Roman"/>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CEBC7"/>
                    </a:solidFill>
                  </a:tcPr>
                </a:tc>
                <a:tc>
                  <a:txBody>
                    <a:bodyPr/>
                    <a:lstStyle/>
                    <a:p>
                      <a:pPr>
                        <a:lnSpc>
                          <a:spcPct val="100000"/>
                        </a:lnSpc>
                        <a:spcBef>
                          <a:spcPts val="55"/>
                        </a:spcBef>
                      </a:pPr>
                      <a:endParaRPr sz="1100" dirty="0">
                        <a:latin typeface="Times New Roman"/>
                        <a:cs typeface="Times New Roman"/>
                      </a:endParaRPr>
                    </a:p>
                    <a:p>
                      <a:pPr algn="ctr">
                        <a:lnSpc>
                          <a:spcPct val="100000"/>
                        </a:lnSpc>
                      </a:pPr>
                      <a:r>
                        <a:rPr sz="1100" spc="-10" dirty="0">
                          <a:solidFill>
                            <a:srgbClr val="004A86"/>
                          </a:solidFill>
                          <a:latin typeface="Arial"/>
                          <a:cs typeface="Arial"/>
                        </a:rPr>
                        <a:t>38.9%</a:t>
                      </a:r>
                      <a:endParaRPr sz="1100" dirty="0">
                        <a:latin typeface="Arial"/>
                        <a:cs typeface="Arial"/>
                      </a:endParaRPr>
                    </a:p>
                  </a:txBody>
                  <a:tcPr marL="0" marR="0" marT="698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CEBC7"/>
                    </a:solidFill>
                  </a:tcPr>
                </a:tc>
                <a:tc>
                  <a:txBody>
                    <a:bodyPr/>
                    <a:lstStyle/>
                    <a:p>
                      <a:pPr>
                        <a:lnSpc>
                          <a:spcPct val="100000"/>
                        </a:lnSpc>
                        <a:spcBef>
                          <a:spcPts val="55"/>
                        </a:spcBef>
                      </a:pPr>
                      <a:endParaRPr sz="1100" dirty="0">
                        <a:latin typeface="Times New Roman"/>
                        <a:cs typeface="Times New Roman"/>
                      </a:endParaRPr>
                    </a:p>
                    <a:p>
                      <a:pPr marL="635" algn="ctr">
                        <a:lnSpc>
                          <a:spcPct val="100000"/>
                        </a:lnSpc>
                      </a:pPr>
                      <a:r>
                        <a:rPr sz="1100" spc="-10" dirty="0">
                          <a:solidFill>
                            <a:srgbClr val="004A86"/>
                          </a:solidFill>
                          <a:latin typeface="Arial"/>
                          <a:cs typeface="Arial"/>
                        </a:rPr>
                        <a:t>45.5%</a:t>
                      </a:r>
                      <a:endParaRPr sz="1100" dirty="0">
                        <a:latin typeface="Arial"/>
                        <a:cs typeface="Arial"/>
                      </a:endParaRPr>
                    </a:p>
                  </a:txBody>
                  <a:tcPr marL="0" marR="0" marT="698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CEBC7"/>
                    </a:solidFill>
                  </a:tcPr>
                </a:tc>
                <a:extLst>
                  <a:ext uri="{0D108BD9-81ED-4DB2-BD59-A6C34878D82A}">
                    <a16:rowId xmlns:a16="http://schemas.microsoft.com/office/drawing/2014/main" val="10002"/>
                  </a:ext>
                </a:extLst>
              </a:tr>
            </a:tbl>
          </a:graphicData>
        </a:graphic>
      </p:graphicFrame>
      <p:sp>
        <p:nvSpPr>
          <p:cNvPr id="11" name="object 11"/>
          <p:cNvSpPr txBox="1"/>
          <p:nvPr/>
        </p:nvSpPr>
        <p:spPr>
          <a:xfrm>
            <a:off x="6743445" y="1355216"/>
            <a:ext cx="654050" cy="23939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400" b="1" i="0" u="none" strike="noStrike" kern="0" cap="none" spc="-10" normalizeH="0" baseline="0" noProof="0" dirty="0">
                <a:ln>
                  <a:noFill/>
                </a:ln>
                <a:solidFill>
                  <a:srgbClr val="004A86"/>
                </a:solidFill>
                <a:effectLst/>
                <a:uLnTx/>
                <a:uFillTx/>
                <a:latin typeface="Arial"/>
                <a:cs typeface="Arial"/>
              </a:rPr>
              <a:t>TEAEs: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6743445" y="1568272"/>
            <a:ext cx="4494530" cy="1094105"/>
          </a:xfrm>
          <a:prstGeom prst="rect">
            <a:avLst/>
          </a:prstGeom>
        </p:spPr>
        <p:txBody>
          <a:bodyPr vert="horz" wrap="square" lIns="0" tIns="13335" rIns="0" bIns="0" rtlCol="0">
            <a:spAutoFit/>
          </a:bodyPr>
          <a:lstStyle/>
          <a:p>
            <a:pPr marL="299085" marR="5080" lvl="0" indent="-287020" defTabSz="914400" eaLnBrk="1" fontAlgn="auto" latinLnBrk="0" hangingPunct="1">
              <a:lnSpc>
                <a:spcPct val="100000"/>
              </a:lnSpc>
              <a:spcBef>
                <a:spcPts val="105"/>
              </a:spcBef>
              <a:spcAft>
                <a:spcPts val="0"/>
              </a:spcAft>
              <a:buClrTx/>
              <a:buSzTx/>
              <a:buFontTx/>
              <a:buChar char="•"/>
              <a:tabLst>
                <a:tab pos="299085" algn="l"/>
              </a:tabLst>
              <a:defRPr/>
            </a:pPr>
            <a:r>
              <a:rPr kumimoji="0" sz="1400" b="0" i="0" u="none" strike="noStrike" kern="0" cap="none" spc="0" normalizeH="0" baseline="0" noProof="0" dirty="0">
                <a:ln>
                  <a:noFill/>
                </a:ln>
                <a:solidFill>
                  <a:srgbClr val="004A86"/>
                </a:solidFill>
                <a:effectLst/>
                <a:uLnTx/>
                <a:uFillTx/>
                <a:latin typeface="Arial"/>
                <a:cs typeface="Arial"/>
              </a:rPr>
              <a:t>Serious</a:t>
            </a:r>
            <a:r>
              <a:rPr kumimoji="0" sz="1400" b="0" i="0" u="none" strike="noStrike" kern="0" cap="none" spc="-7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TEAEs</a:t>
            </a:r>
            <a:r>
              <a:rPr kumimoji="0" sz="1400" b="0" i="0" u="none" strike="noStrike" kern="0" cap="none" spc="-2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only</a:t>
            </a:r>
            <a:r>
              <a:rPr kumimoji="0" sz="1400" b="0" i="0" u="none" strike="noStrike" kern="0" cap="none" spc="-3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reported</a:t>
            </a:r>
            <a:r>
              <a:rPr kumimoji="0" sz="1400" b="0" i="0" u="none" strike="noStrike" kern="0" cap="none" spc="-5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in</a:t>
            </a:r>
            <a:r>
              <a:rPr kumimoji="0" sz="1400" b="0" i="0" u="none" strike="noStrike" kern="0" cap="none" spc="-2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the</a:t>
            </a:r>
            <a:r>
              <a:rPr kumimoji="0" sz="1400" b="0" i="0" u="none" strike="noStrike" kern="0" cap="none" spc="-3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tobevibart</a:t>
            </a:r>
            <a:r>
              <a:rPr kumimoji="0" sz="1400" b="0" i="0" u="none" strike="noStrike" kern="0" cap="none" spc="-40" normalizeH="0" baseline="0" noProof="0" dirty="0">
                <a:ln>
                  <a:noFill/>
                </a:ln>
                <a:solidFill>
                  <a:srgbClr val="004A86"/>
                </a:solidFill>
                <a:effectLst/>
                <a:uLnTx/>
                <a:uFillTx/>
                <a:latin typeface="Arial"/>
                <a:cs typeface="Arial"/>
              </a:rPr>
              <a:t> </a:t>
            </a:r>
            <a:r>
              <a:rPr kumimoji="0" sz="1400" b="0" i="0" u="none" strike="noStrike" kern="0" cap="none" spc="-5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elebsiran</a:t>
            </a:r>
            <a:r>
              <a:rPr kumimoji="0" sz="1400" b="0" i="0" u="none" strike="noStrike" kern="0" cap="none" spc="-5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a:t>
            </a:r>
            <a:r>
              <a:rPr kumimoji="0" sz="1400" b="0" i="0" u="none" strike="noStrike" kern="0" cap="none" spc="-2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IFN</a:t>
            </a:r>
            <a:r>
              <a:rPr kumimoji="0" sz="1400" b="0" i="0" u="none" strike="noStrike" kern="0" cap="none" spc="-2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group</a:t>
            </a:r>
            <a:r>
              <a:rPr kumimoji="0" sz="1400" b="0" i="0" u="none" strike="noStrike" kern="0" cap="none" spc="-4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(one</a:t>
            </a:r>
            <a:r>
              <a:rPr kumimoji="0" sz="1400" b="0" i="0" u="none" strike="noStrike" kern="0" cap="none" spc="-3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case</a:t>
            </a:r>
            <a:r>
              <a:rPr kumimoji="0" sz="1400" b="0" i="0" u="none" strike="noStrike" kern="0" cap="none" spc="-4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of</a:t>
            </a:r>
            <a:r>
              <a:rPr kumimoji="0" sz="1400" b="0" i="0" u="none" strike="noStrike" kern="0" cap="none" spc="-2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leukopenia</a:t>
            </a:r>
            <a:r>
              <a:rPr kumimoji="0" sz="1400" b="0" i="0" u="none" strike="noStrike" kern="0" cap="none" spc="-5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due</a:t>
            </a:r>
            <a:r>
              <a:rPr kumimoji="0" sz="1400" b="0" i="0" u="none" strike="noStrike" kern="0" cap="none" spc="-30" normalizeH="0" baseline="0" noProof="0" dirty="0">
                <a:ln>
                  <a:noFill/>
                </a:ln>
                <a:solidFill>
                  <a:srgbClr val="004A86"/>
                </a:solidFill>
                <a:effectLst/>
                <a:uLnTx/>
                <a:uFillTx/>
                <a:latin typeface="Arial"/>
                <a:cs typeface="Arial"/>
              </a:rPr>
              <a:t> </a:t>
            </a:r>
            <a:r>
              <a:rPr kumimoji="0" sz="1400" b="0" i="0" u="none" strike="noStrike" kern="0" cap="none" spc="-25" normalizeH="0" baseline="0" noProof="0" dirty="0">
                <a:ln>
                  <a:noFill/>
                </a:ln>
                <a:solidFill>
                  <a:srgbClr val="004A86"/>
                </a:solidFill>
                <a:effectLst/>
                <a:uLnTx/>
                <a:uFillTx/>
                <a:latin typeface="Arial"/>
                <a:cs typeface="Arial"/>
              </a:rPr>
              <a:t>to </a:t>
            </a:r>
            <a:r>
              <a:rPr kumimoji="0" sz="1400" b="0" i="0" u="none" strike="noStrike" kern="0" cap="none" spc="0" normalizeH="0" baseline="0" noProof="0" dirty="0">
                <a:ln>
                  <a:noFill/>
                </a:ln>
                <a:solidFill>
                  <a:srgbClr val="004A86"/>
                </a:solidFill>
                <a:effectLst/>
                <a:uLnTx/>
                <a:uFillTx/>
                <a:latin typeface="Arial"/>
                <a:cs typeface="Arial"/>
              </a:rPr>
              <a:t>IFN</a:t>
            </a:r>
            <a:r>
              <a:rPr kumimoji="0" sz="1400" b="0" i="0" u="none" strike="noStrike" kern="0" cap="none" spc="-3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and</a:t>
            </a:r>
            <a:r>
              <a:rPr kumimoji="0" sz="1400" b="0" i="0" u="none" strike="noStrike" kern="0" cap="none" spc="-2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one</a:t>
            </a:r>
            <a:r>
              <a:rPr kumimoji="0" sz="1400" b="0" i="0" u="none" strike="noStrike" kern="0" cap="none" spc="-2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case</a:t>
            </a:r>
            <a:r>
              <a:rPr kumimoji="0" sz="1400" b="0" i="0" u="none" strike="noStrike" kern="0" cap="none" spc="-3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of</a:t>
            </a:r>
            <a:r>
              <a:rPr kumimoji="0" sz="1400" b="0" i="0" u="none" strike="noStrike" kern="0" cap="none" spc="-2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hepatitis</a:t>
            </a:r>
            <a:r>
              <a:rPr kumimoji="0" sz="1400" b="0" i="0" u="none" strike="noStrike" kern="0" cap="none" spc="-4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attributed</a:t>
            </a:r>
            <a:r>
              <a:rPr kumimoji="0" sz="1400" b="0" i="0" u="none" strike="noStrike" kern="0" cap="none" spc="-6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to</a:t>
            </a:r>
            <a:r>
              <a:rPr kumimoji="0" sz="1400" b="0" i="0" u="none" strike="noStrike" kern="0" cap="none" spc="-1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all</a:t>
            </a:r>
            <a:r>
              <a:rPr kumimoji="0" sz="1400" b="0" i="0" u="none" strike="noStrike" kern="0" cap="none" spc="-10" normalizeH="0" baseline="0" noProof="0" dirty="0">
                <a:ln>
                  <a:noFill/>
                </a:ln>
                <a:solidFill>
                  <a:srgbClr val="004A86"/>
                </a:solidFill>
                <a:effectLst/>
                <a:uLnTx/>
                <a:uFillTx/>
                <a:latin typeface="Arial"/>
                <a:cs typeface="Arial"/>
              </a:rPr>
              <a:t> three </a:t>
            </a:r>
            <a:r>
              <a:rPr kumimoji="0" sz="1400" b="0" i="0" u="none" strike="noStrike" kern="0" cap="none" spc="0" normalizeH="0" baseline="0" noProof="0" dirty="0">
                <a:ln>
                  <a:noFill/>
                </a:ln>
                <a:solidFill>
                  <a:srgbClr val="004A86"/>
                </a:solidFill>
                <a:effectLst/>
                <a:uLnTx/>
                <a:uFillTx/>
                <a:latin typeface="Arial"/>
                <a:cs typeface="Arial"/>
              </a:rPr>
              <a:t>drugs;</a:t>
            </a:r>
            <a:r>
              <a:rPr kumimoji="0" sz="1400" b="0" i="0" u="none" strike="noStrike" kern="0" cap="none" spc="-5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both</a:t>
            </a:r>
            <a:r>
              <a:rPr kumimoji="0" sz="1400" b="0" i="0" u="none" strike="noStrike" kern="0" cap="none" spc="-3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events</a:t>
            </a:r>
            <a:r>
              <a:rPr kumimoji="0" sz="1400" b="0" i="0" u="none" strike="noStrike" kern="0" cap="none" spc="-3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improved</a:t>
            </a:r>
            <a:r>
              <a:rPr kumimoji="0" sz="1400" b="0" i="0" u="none" strike="noStrike" kern="0" cap="none" spc="-3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without</a:t>
            </a:r>
            <a:r>
              <a:rPr kumimoji="0" sz="1400" b="0" i="0" u="none" strike="noStrike" kern="0" cap="none" spc="-25" normalizeH="0" baseline="0" noProof="0" dirty="0">
                <a:ln>
                  <a:noFill/>
                </a:ln>
                <a:solidFill>
                  <a:srgbClr val="004A86"/>
                </a:solidFill>
                <a:effectLst/>
                <a:uLnTx/>
                <a:uFillTx/>
                <a:latin typeface="Arial"/>
                <a:cs typeface="Arial"/>
              </a:rPr>
              <a:t> </a:t>
            </a:r>
            <a:r>
              <a:rPr kumimoji="0" sz="1400" b="0" i="0" u="none" strike="noStrike" kern="0" cap="none" spc="-10" normalizeH="0" baseline="0" noProof="0" dirty="0">
                <a:ln>
                  <a:noFill/>
                </a:ln>
                <a:solidFill>
                  <a:srgbClr val="004A86"/>
                </a:solidFill>
                <a:effectLst/>
                <a:uLnTx/>
                <a:uFillTx/>
                <a:latin typeface="Arial"/>
                <a:cs typeface="Arial"/>
              </a:rPr>
              <a:t>lasting consequences.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aphicFrame>
        <p:nvGraphicFramePr>
          <p:cNvPr id="13" name="object 13"/>
          <p:cNvGraphicFramePr>
            <a:graphicFrameLocks noGrp="1"/>
          </p:cNvGraphicFramePr>
          <p:nvPr/>
        </p:nvGraphicFramePr>
        <p:xfrm>
          <a:off x="7137907" y="2784094"/>
          <a:ext cx="3928744" cy="539750"/>
        </p:xfrm>
        <a:graphic>
          <a:graphicData uri="http://schemas.openxmlformats.org/drawingml/2006/table">
            <a:tbl>
              <a:tblPr firstRow="1" bandRow="1">
                <a:tableStyleId>{2D5ABB26-0587-4C30-8999-92F81FD0307C}</a:tableStyleId>
              </a:tblPr>
              <a:tblGrid>
                <a:gridCol w="848360">
                  <a:extLst>
                    <a:ext uri="{9D8B030D-6E8A-4147-A177-3AD203B41FA5}">
                      <a16:colId xmlns:a16="http://schemas.microsoft.com/office/drawing/2014/main" val="20000"/>
                    </a:ext>
                  </a:extLst>
                </a:gridCol>
                <a:gridCol w="1669414">
                  <a:extLst>
                    <a:ext uri="{9D8B030D-6E8A-4147-A177-3AD203B41FA5}">
                      <a16:colId xmlns:a16="http://schemas.microsoft.com/office/drawing/2014/main" val="20001"/>
                    </a:ext>
                  </a:extLst>
                </a:gridCol>
                <a:gridCol w="1410970">
                  <a:extLst>
                    <a:ext uri="{9D8B030D-6E8A-4147-A177-3AD203B41FA5}">
                      <a16:colId xmlns:a16="http://schemas.microsoft.com/office/drawing/2014/main" val="20002"/>
                    </a:ext>
                  </a:extLst>
                </a:gridCol>
              </a:tblGrid>
              <a:tr h="355600">
                <a:tc>
                  <a:txBody>
                    <a:bodyPr/>
                    <a:lstStyle/>
                    <a:p>
                      <a:pPr marL="1270" algn="ctr">
                        <a:lnSpc>
                          <a:spcPct val="100000"/>
                        </a:lnSpc>
                        <a:spcBef>
                          <a:spcPts val="715"/>
                        </a:spcBef>
                      </a:pPr>
                      <a:r>
                        <a:rPr sz="1100" b="1" spc="-10" dirty="0">
                          <a:solidFill>
                            <a:srgbClr val="004A86"/>
                          </a:solidFill>
                          <a:latin typeface="Arial"/>
                          <a:cs typeface="Arial"/>
                        </a:rPr>
                        <a:t>Tobevibart</a:t>
                      </a:r>
                      <a:endParaRPr sz="1100">
                        <a:latin typeface="Arial"/>
                        <a:cs typeface="Arial"/>
                      </a:endParaRPr>
                    </a:p>
                  </a:txBody>
                  <a:tcPr marL="0" marR="0" marT="9080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FC000"/>
                    </a:solidFill>
                  </a:tcPr>
                </a:tc>
                <a:tc>
                  <a:txBody>
                    <a:bodyPr/>
                    <a:lstStyle/>
                    <a:p>
                      <a:pPr marL="1270" algn="ctr">
                        <a:lnSpc>
                          <a:spcPct val="100000"/>
                        </a:lnSpc>
                        <a:spcBef>
                          <a:spcPts val="715"/>
                        </a:spcBef>
                      </a:pPr>
                      <a:r>
                        <a:rPr sz="1100" b="1" dirty="0">
                          <a:solidFill>
                            <a:srgbClr val="004A86"/>
                          </a:solidFill>
                          <a:latin typeface="Arial"/>
                          <a:cs typeface="Arial"/>
                        </a:rPr>
                        <a:t>Tobevibart</a:t>
                      </a:r>
                      <a:r>
                        <a:rPr sz="1100" b="1" spc="-20" dirty="0">
                          <a:solidFill>
                            <a:srgbClr val="004A86"/>
                          </a:solidFill>
                          <a:latin typeface="Arial"/>
                          <a:cs typeface="Arial"/>
                        </a:rPr>
                        <a:t> </a:t>
                      </a:r>
                      <a:r>
                        <a:rPr sz="1100" b="1" dirty="0">
                          <a:solidFill>
                            <a:srgbClr val="004A86"/>
                          </a:solidFill>
                          <a:latin typeface="Arial"/>
                          <a:cs typeface="Arial"/>
                        </a:rPr>
                        <a:t>+</a:t>
                      </a:r>
                      <a:r>
                        <a:rPr sz="1100" b="1" spc="-40" dirty="0">
                          <a:solidFill>
                            <a:srgbClr val="004A86"/>
                          </a:solidFill>
                          <a:latin typeface="Arial"/>
                          <a:cs typeface="Arial"/>
                        </a:rPr>
                        <a:t> </a:t>
                      </a:r>
                      <a:r>
                        <a:rPr sz="1100" b="1" spc="-10" dirty="0">
                          <a:solidFill>
                            <a:srgbClr val="004A86"/>
                          </a:solidFill>
                          <a:latin typeface="Arial"/>
                          <a:cs typeface="Arial"/>
                        </a:rPr>
                        <a:t>Elebsiran</a:t>
                      </a:r>
                      <a:endParaRPr sz="1100">
                        <a:latin typeface="Arial"/>
                        <a:cs typeface="Arial"/>
                      </a:endParaRPr>
                    </a:p>
                  </a:txBody>
                  <a:tcPr marL="0" marR="0" marT="9080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FC000"/>
                    </a:solidFill>
                  </a:tcPr>
                </a:tc>
                <a:tc>
                  <a:txBody>
                    <a:bodyPr/>
                    <a:lstStyle/>
                    <a:p>
                      <a:pPr marL="200025" marR="189865" indent="88265">
                        <a:lnSpc>
                          <a:spcPct val="100000"/>
                        </a:lnSpc>
                        <a:spcBef>
                          <a:spcPts val="55"/>
                        </a:spcBef>
                      </a:pPr>
                      <a:r>
                        <a:rPr sz="1100" b="1" dirty="0">
                          <a:solidFill>
                            <a:srgbClr val="004A86"/>
                          </a:solidFill>
                          <a:latin typeface="Arial"/>
                          <a:cs typeface="Arial"/>
                        </a:rPr>
                        <a:t>Tobevibart</a:t>
                      </a:r>
                      <a:r>
                        <a:rPr sz="1100" b="1" spc="-55" dirty="0">
                          <a:solidFill>
                            <a:srgbClr val="004A86"/>
                          </a:solidFill>
                          <a:latin typeface="Arial"/>
                          <a:cs typeface="Arial"/>
                        </a:rPr>
                        <a:t> </a:t>
                      </a:r>
                      <a:r>
                        <a:rPr sz="1100" b="1" spc="-50" dirty="0">
                          <a:solidFill>
                            <a:srgbClr val="004A86"/>
                          </a:solidFill>
                          <a:latin typeface="Arial"/>
                          <a:cs typeface="Arial"/>
                        </a:rPr>
                        <a:t>+ </a:t>
                      </a:r>
                      <a:r>
                        <a:rPr sz="1100" b="1" dirty="0">
                          <a:solidFill>
                            <a:srgbClr val="004A86"/>
                          </a:solidFill>
                          <a:latin typeface="Arial"/>
                          <a:cs typeface="Arial"/>
                        </a:rPr>
                        <a:t>Elebsiran</a:t>
                      </a:r>
                      <a:r>
                        <a:rPr sz="1100" b="1" spc="-45" dirty="0">
                          <a:solidFill>
                            <a:srgbClr val="004A86"/>
                          </a:solidFill>
                          <a:latin typeface="Arial"/>
                          <a:cs typeface="Arial"/>
                        </a:rPr>
                        <a:t> </a:t>
                      </a:r>
                      <a:r>
                        <a:rPr sz="1100" b="1" dirty="0">
                          <a:solidFill>
                            <a:srgbClr val="004A86"/>
                          </a:solidFill>
                          <a:latin typeface="Arial"/>
                          <a:cs typeface="Arial"/>
                        </a:rPr>
                        <a:t>+</a:t>
                      </a:r>
                      <a:r>
                        <a:rPr sz="1100" b="1" spc="-10" dirty="0">
                          <a:solidFill>
                            <a:srgbClr val="004A86"/>
                          </a:solidFill>
                          <a:latin typeface="Arial"/>
                          <a:cs typeface="Arial"/>
                        </a:rPr>
                        <a:t> </a:t>
                      </a:r>
                      <a:r>
                        <a:rPr sz="1100" b="1" spc="-25" dirty="0">
                          <a:solidFill>
                            <a:srgbClr val="004A86"/>
                          </a:solidFill>
                          <a:latin typeface="Arial"/>
                          <a:cs typeface="Arial"/>
                        </a:rPr>
                        <a:t>IFN</a:t>
                      </a:r>
                      <a:endParaRPr sz="1100">
                        <a:latin typeface="Arial"/>
                        <a:cs typeface="Arial"/>
                      </a:endParaRPr>
                    </a:p>
                  </a:txBody>
                  <a:tcPr marL="0" marR="0" marT="698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FC000"/>
                    </a:solidFill>
                  </a:tcPr>
                </a:tc>
                <a:extLst>
                  <a:ext uri="{0D108BD9-81ED-4DB2-BD59-A6C34878D82A}">
                    <a16:rowId xmlns:a16="http://schemas.microsoft.com/office/drawing/2014/main" val="10000"/>
                  </a:ext>
                </a:extLst>
              </a:tr>
              <a:tr h="184150">
                <a:tc>
                  <a:txBody>
                    <a:bodyPr/>
                    <a:lstStyle/>
                    <a:p>
                      <a:pPr marL="635" algn="ctr">
                        <a:lnSpc>
                          <a:spcPts val="1310"/>
                        </a:lnSpc>
                        <a:spcBef>
                          <a:spcPts val="35"/>
                        </a:spcBef>
                      </a:pPr>
                      <a:r>
                        <a:rPr sz="1100" spc="-50" dirty="0">
                          <a:solidFill>
                            <a:srgbClr val="004A86"/>
                          </a:solidFill>
                          <a:latin typeface="Arial"/>
                          <a:cs typeface="Arial"/>
                        </a:rPr>
                        <a:t>0</a:t>
                      </a:r>
                      <a:endParaRPr sz="1100">
                        <a:latin typeface="Arial"/>
                        <a:cs typeface="Arial"/>
                      </a:endParaRPr>
                    </a:p>
                  </a:txBody>
                  <a:tcPr marL="0" marR="0" marT="44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CEBC7"/>
                    </a:solidFill>
                  </a:tcPr>
                </a:tc>
                <a:tc>
                  <a:txBody>
                    <a:bodyPr/>
                    <a:lstStyle/>
                    <a:p>
                      <a:pPr algn="ctr">
                        <a:lnSpc>
                          <a:spcPts val="1310"/>
                        </a:lnSpc>
                        <a:spcBef>
                          <a:spcPts val="35"/>
                        </a:spcBef>
                      </a:pPr>
                      <a:r>
                        <a:rPr sz="1100" spc="-25" dirty="0">
                          <a:solidFill>
                            <a:srgbClr val="004A86"/>
                          </a:solidFill>
                          <a:latin typeface="Arial"/>
                          <a:cs typeface="Arial"/>
                        </a:rPr>
                        <a:t>4%</a:t>
                      </a:r>
                      <a:endParaRPr sz="1100">
                        <a:latin typeface="Arial"/>
                        <a:cs typeface="Arial"/>
                      </a:endParaRPr>
                    </a:p>
                  </a:txBody>
                  <a:tcPr marL="0" marR="0" marT="44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CEBC7"/>
                    </a:solidFill>
                  </a:tcPr>
                </a:tc>
                <a:tc>
                  <a:txBody>
                    <a:bodyPr/>
                    <a:lstStyle/>
                    <a:p>
                      <a:pPr marL="2540" algn="ctr">
                        <a:lnSpc>
                          <a:spcPts val="1310"/>
                        </a:lnSpc>
                        <a:spcBef>
                          <a:spcPts val="35"/>
                        </a:spcBef>
                      </a:pPr>
                      <a:r>
                        <a:rPr sz="1100" spc="-10" dirty="0">
                          <a:solidFill>
                            <a:srgbClr val="004A86"/>
                          </a:solidFill>
                          <a:latin typeface="Arial"/>
                          <a:cs typeface="Arial"/>
                        </a:rPr>
                        <a:t>33.3%</a:t>
                      </a:r>
                      <a:endParaRPr sz="1100">
                        <a:latin typeface="Arial"/>
                        <a:cs typeface="Arial"/>
                      </a:endParaRPr>
                    </a:p>
                  </a:txBody>
                  <a:tcPr marL="0" marR="0" marT="444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CEBC7"/>
                    </a:solidFill>
                  </a:tcPr>
                </a:tc>
                <a:extLst>
                  <a:ext uri="{0D108BD9-81ED-4DB2-BD59-A6C34878D82A}">
                    <a16:rowId xmlns:a16="http://schemas.microsoft.com/office/drawing/2014/main" val="10001"/>
                  </a:ext>
                </a:extLst>
              </a:tr>
            </a:tbl>
          </a:graphicData>
        </a:graphic>
      </p:graphicFrame>
      <p:sp>
        <p:nvSpPr>
          <p:cNvPr id="14" name="object 14"/>
          <p:cNvSpPr txBox="1"/>
          <p:nvPr/>
        </p:nvSpPr>
        <p:spPr>
          <a:xfrm>
            <a:off x="8245602" y="3404742"/>
            <a:ext cx="1550035" cy="23939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400" b="1" i="0" u="none" strike="noStrike" kern="0" cap="none" spc="0" normalizeH="0" baseline="0" noProof="0" dirty="0">
                <a:ln>
                  <a:noFill/>
                </a:ln>
                <a:solidFill>
                  <a:srgbClr val="004A86"/>
                </a:solidFill>
                <a:effectLst/>
                <a:uLnTx/>
                <a:uFillTx/>
                <a:latin typeface="Arial"/>
                <a:cs typeface="Arial"/>
              </a:rPr>
              <a:t>TEAEs</a:t>
            </a:r>
            <a:r>
              <a:rPr kumimoji="0" sz="1400" b="1" i="0" u="none" strike="noStrike" kern="0" cap="none" spc="-5" normalizeH="0" baseline="0" noProof="0" dirty="0">
                <a:ln>
                  <a:noFill/>
                </a:ln>
                <a:solidFill>
                  <a:srgbClr val="004A86"/>
                </a:solidFill>
                <a:effectLst/>
                <a:uLnTx/>
                <a:uFillTx/>
                <a:latin typeface="Arial"/>
                <a:cs typeface="Arial"/>
              </a:rPr>
              <a:t> </a:t>
            </a:r>
            <a:r>
              <a:rPr kumimoji="0" sz="1400" b="1" i="0" u="none" strike="noStrike" kern="0" cap="none" spc="0" normalizeH="0" baseline="0" noProof="0" dirty="0">
                <a:ln>
                  <a:noFill/>
                </a:ln>
                <a:solidFill>
                  <a:srgbClr val="004A86"/>
                </a:solidFill>
                <a:effectLst/>
                <a:uLnTx/>
                <a:uFillTx/>
                <a:latin typeface="Arial"/>
                <a:cs typeface="Arial"/>
              </a:rPr>
              <a:t>(&gt;</a:t>
            </a:r>
            <a:r>
              <a:rPr kumimoji="0" sz="1400" b="1" i="0" u="none" strike="noStrike" kern="0" cap="none" spc="-35" normalizeH="0" baseline="0" noProof="0" dirty="0">
                <a:ln>
                  <a:noFill/>
                </a:ln>
                <a:solidFill>
                  <a:srgbClr val="004A86"/>
                </a:solidFill>
                <a:effectLst/>
                <a:uLnTx/>
                <a:uFillTx/>
                <a:latin typeface="Arial"/>
                <a:cs typeface="Arial"/>
              </a:rPr>
              <a:t> </a:t>
            </a:r>
            <a:r>
              <a:rPr kumimoji="0" sz="1400" b="1" i="0" u="none" strike="noStrike" kern="0" cap="none" spc="0" normalizeH="0" baseline="0" noProof="0" dirty="0">
                <a:ln>
                  <a:noFill/>
                </a:ln>
                <a:solidFill>
                  <a:srgbClr val="004A86"/>
                </a:solidFill>
                <a:effectLst/>
                <a:uLnTx/>
                <a:uFillTx/>
                <a:latin typeface="Arial"/>
                <a:cs typeface="Arial"/>
              </a:rPr>
              <a:t>grade</a:t>
            </a:r>
            <a:r>
              <a:rPr kumimoji="0" sz="1400" b="1" i="0" u="none" strike="noStrike" kern="0" cap="none" spc="-50" normalizeH="0" baseline="0" noProof="0" dirty="0">
                <a:ln>
                  <a:noFill/>
                </a:ln>
                <a:solidFill>
                  <a:srgbClr val="004A86"/>
                </a:solidFill>
                <a:effectLst/>
                <a:uLnTx/>
                <a:uFillTx/>
                <a:latin typeface="Arial"/>
                <a:cs typeface="Arial"/>
              </a:rPr>
              <a:t> </a:t>
            </a:r>
            <a:r>
              <a:rPr kumimoji="0" sz="1400" b="1" i="0" u="none" strike="noStrike" kern="0" cap="none" spc="-25" normalizeH="0" baseline="0" noProof="0" dirty="0">
                <a:ln>
                  <a:noFill/>
                </a:ln>
                <a:solidFill>
                  <a:srgbClr val="004A86"/>
                </a:solidFill>
                <a:effectLst/>
                <a:uLnTx/>
                <a:uFillTx/>
                <a:latin typeface="Arial"/>
                <a:cs typeface="Arial"/>
              </a:rPr>
              <a:t>3)</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5" name="object 15"/>
          <p:cNvGrpSpPr/>
          <p:nvPr/>
        </p:nvGrpSpPr>
        <p:grpSpPr>
          <a:xfrm>
            <a:off x="340093" y="3933697"/>
            <a:ext cx="11516995" cy="2415540"/>
            <a:chOff x="340093" y="3933697"/>
            <a:chExt cx="11516995" cy="2415540"/>
          </a:xfrm>
        </p:grpSpPr>
        <p:sp>
          <p:nvSpPr>
            <p:cNvPr id="16" name="object 16"/>
            <p:cNvSpPr/>
            <p:nvPr/>
          </p:nvSpPr>
          <p:spPr>
            <a:xfrm>
              <a:off x="349618" y="3943222"/>
              <a:ext cx="11497945" cy="2396490"/>
            </a:xfrm>
            <a:custGeom>
              <a:avLst/>
              <a:gdLst/>
              <a:ahLst/>
              <a:cxnLst/>
              <a:rect l="l" t="t" r="r" b="b"/>
              <a:pathLst>
                <a:path w="11497945" h="2396490">
                  <a:moveTo>
                    <a:pt x="0" y="65024"/>
                  </a:moveTo>
                  <a:lnTo>
                    <a:pt x="5106" y="39701"/>
                  </a:lnTo>
                  <a:lnTo>
                    <a:pt x="19032" y="19034"/>
                  </a:lnTo>
                  <a:lnTo>
                    <a:pt x="39685" y="5105"/>
                  </a:lnTo>
                  <a:lnTo>
                    <a:pt x="64973" y="0"/>
                  </a:lnTo>
                  <a:lnTo>
                    <a:pt x="11432806" y="0"/>
                  </a:lnTo>
                  <a:lnTo>
                    <a:pt x="11458129" y="5105"/>
                  </a:lnTo>
                  <a:lnTo>
                    <a:pt x="11478796" y="19034"/>
                  </a:lnTo>
                  <a:lnTo>
                    <a:pt x="11492724" y="39701"/>
                  </a:lnTo>
                  <a:lnTo>
                    <a:pt x="11497830" y="65024"/>
                  </a:lnTo>
                  <a:lnTo>
                    <a:pt x="11497830" y="2330919"/>
                  </a:lnTo>
                  <a:lnTo>
                    <a:pt x="11492724" y="2356207"/>
                  </a:lnTo>
                  <a:lnTo>
                    <a:pt x="11478796" y="2376860"/>
                  </a:lnTo>
                  <a:lnTo>
                    <a:pt x="11458129" y="2390786"/>
                  </a:lnTo>
                  <a:lnTo>
                    <a:pt x="11432806" y="2395893"/>
                  </a:lnTo>
                  <a:lnTo>
                    <a:pt x="64973" y="2395893"/>
                  </a:lnTo>
                  <a:lnTo>
                    <a:pt x="39685" y="2390786"/>
                  </a:lnTo>
                  <a:lnTo>
                    <a:pt x="19032" y="2376860"/>
                  </a:lnTo>
                  <a:lnTo>
                    <a:pt x="5106" y="2356207"/>
                  </a:lnTo>
                  <a:lnTo>
                    <a:pt x="0" y="2330919"/>
                  </a:lnTo>
                  <a:lnTo>
                    <a:pt x="0" y="65024"/>
                  </a:lnTo>
                  <a:close/>
                </a:path>
              </a:pathLst>
            </a:custGeom>
            <a:ln w="19050">
              <a:solidFill>
                <a:srgbClr val="FFBD3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515505" y="4212208"/>
              <a:ext cx="2685415" cy="317500"/>
            </a:xfrm>
            <a:custGeom>
              <a:avLst/>
              <a:gdLst/>
              <a:ahLst/>
              <a:cxnLst/>
              <a:rect l="l" t="t" r="r" b="b"/>
              <a:pathLst>
                <a:path w="2685415" h="317500">
                  <a:moveTo>
                    <a:pt x="2632062" y="0"/>
                  </a:moveTo>
                  <a:lnTo>
                    <a:pt x="52819" y="0"/>
                  </a:lnTo>
                  <a:lnTo>
                    <a:pt x="32259" y="4147"/>
                  </a:lnTo>
                  <a:lnTo>
                    <a:pt x="15470" y="15462"/>
                  </a:lnTo>
                  <a:lnTo>
                    <a:pt x="4150" y="32254"/>
                  </a:lnTo>
                  <a:lnTo>
                    <a:pt x="0" y="52832"/>
                  </a:lnTo>
                  <a:lnTo>
                    <a:pt x="0" y="264160"/>
                  </a:lnTo>
                  <a:lnTo>
                    <a:pt x="4150" y="284737"/>
                  </a:lnTo>
                  <a:lnTo>
                    <a:pt x="15470" y="301529"/>
                  </a:lnTo>
                  <a:lnTo>
                    <a:pt x="32259" y="312844"/>
                  </a:lnTo>
                  <a:lnTo>
                    <a:pt x="52819" y="316992"/>
                  </a:lnTo>
                  <a:lnTo>
                    <a:pt x="2632062" y="316992"/>
                  </a:lnTo>
                  <a:lnTo>
                    <a:pt x="2652640" y="312844"/>
                  </a:lnTo>
                  <a:lnTo>
                    <a:pt x="2669432" y="301529"/>
                  </a:lnTo>
                  <a:lnTo>
                    <a:pt x="2680746" y="284737"/>
                  </a:lnTo>
                  <a:lnTo>
                    <a:pt x="2684894" y="264160"/>
                  </a:lnTo>
                  <a:lnTo>
                    <a:pt x="2684894" y="52832"/>
                  </a:lnTo>
                  <a:lnTo>
                    <a:pt x="2680746" y="32254"/>
                  </a:lnTo>
                  <a:lnTo>
                    <a:pt x="2669432" y="15462"/>
                  </a:lnTo>
                  <a:lnTo>
                    <a:pt x="2652640" y="4147"/>
                  </a:lnTo>
                  <a:lnTo>
                    <a:pt x="2632062" y="0"/>
                  </a:lnTo>
                  <a:close/>
                </a:path>
              </a:pathLst>
            </a:custGeom>
            <a:solidFill>
              <a:srgbClr val="FFBD3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515505" y="4212208"/>
              <a:ext cx="2685415" cy="317500"/>
            </a:xfrm>
            <a:custGeom>
              <a:avLst/>
              <a:gdLst/>
              <a:ahLst/>
              <a:cxnLst/>
              <a:rect l="l" t="t" r="r" b="b"/>
              <a:pathLst>
                <a:path w="2685415" h="317500">
                  <a:moveTo>
                    <a:pt x="0" y="52832"/>
                  </a:moveTo>
                  <a:lnTo>
                    <a:pt x="4150" y="32254"/>
                  </a:lnTo>
                  <a:lnTo>
                    <a:pt x="15470" y="15462"/>
                  </a:lnTo>
                  <a:lnTo>
                    <a:pt x="32259" y="4147"/>
                  </a:lnTo>
                  <a:lnTo>
                    <a:pt x="52819" y="0"/>
                  </a:lnTo>
                  <a:lnTo>
                    <a:pt x="2632062" y="0"/>
                  </a:lnTo>
                  <a:lnTo>
                    <a:pt x="2652640" y="4147"/>
                  </a:lnTo>
                  <a:lnTo>
                    <a:pt x="2669432" y="15462"/>
                  </a:lnTo>
                  <a:lnTo>
                    <a:pt x="2680746" y="32254"/>
                  </a:lnTo>
                  <a:lnTo>
                    <a:pt x="2684894" y="52832"/>
                  </a:lnTo>
                  <a:lnTo>
                    <a:pt x="2684894" y="264160"/>
                  </a:lnTo>
                  <a:lnTo>
                    <a:pt x="2680746" y="284737"/>
                  </a:lnTo>
                  <a:lnTo>
                    <a:pt x="2669432" y="301529"/>
                  </a:lnTo>
                  <a:lnTo>
                    <a:pt x="2652640" y="312844"/>
                  </a:lnTo>
                  <a:lnTo>
                    <a:pt x="2632062" y="316992"/>
                  </a:lnTo>
                  <a:lnTo>
                    <a:pt x="52819" y="316992"/>
                  </a:lnTo>
                  <a:lnTo>
                    <a:pt x="32259" y="312844"/>
                  </a:lnTo>
                  <a:lnTo>
                    <a:pt x="15470" y="301529"/>
                  </a:lnTo>
                  <a:lnTo>
                    <a:pt x="4150" y="284737"/>
                  </a:lnTo>
                  <a:lnTo>
                    <a:pt x="0" y="264160"/>
                  </a:lnTo>
                  <a:lnTo>
                    <a:pt x="0" y="52832"/>
                  </a:lnTo>
                  <a:close/>
                </a:path>
              </a:pathLst>
            </a:custGeom>
            <a:ln w="19049">
              <a:solidFill>
                <a:srgbClr val="FFBD3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9" name="object 19"/>
          <p:cNvSpPr txBox="1"/>
          <p:nvPr/>
        </p:nvSpPr>
        <p:spPr>
          <a:xfrm>
            <a:off x="505155" y="4215765"/>
            <a:ext cx="10523855" cy="1885314"/>
          </a:xfrm>
          <a:prstGeom prst="rect">
            <a:avLst/>
          </a:prstGeom>
        </p:spPr>
        <p:txBody>
          <a:bodyPr vert="horz" wrap="square" lIns="0" tIns="12700" rIns="0" bIns="0" rtlCol="0">
            <a:spAutoFit/>
          </a:bodyPr>
          <a:lstStyle/>
          <a:p>
            <a:pPr marL="116839"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10" normalizeH="0" baseline="0" noProof="0" dirty="0">
                <a:ln>
                  <a:noFill/>
                </a:ln>
                <a:solidFill>
                  <a:srgbClr val="FFFFFF"/>
                </a:solidFill>
                <a:effectLst/>
                <a:uLnTx/>
                <a:uFillTx/>
                <a:latin typeface="Arial"/>
                <a:cs typeface="Arial"/>
              </a:rPr>
              <a:t>Conclusion</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1680"/>
              </a:spcBef>
              <a:spcAft>
                <a:spcPts val="0"/>
              </a:spcAft>
              <a:buClrTx/>
              <a:buSzTx/>
              <a:buFontTx/>
              <a:buChar char="•"/>
              <a:tabLst>
                <a:tab pos="299085" algn="l"/>
              </a:tabLst>
              <a:defRPr/>
            </a:pPr>
            <a:r>
              <a:rPr kumimoji="0" sz="1800" b="0" i="0" u="none" strike="noStrike" kern="0" cap="none" spc="0" normalizeH="0" baseline="0" noProof="0" dirty="0">
                <a:ln>
                  <a:noFill/>
                </a:ln>
                <a:solidFill>
                  <a:srgbClr val="004A86"/>
                </a:solidFill>
                <a:effectLst/>
                <a:uLnTx/>
                <a:uFillTx/>
                <a:latin typeface="Arial"/>
                <a:cs typeface="Arial"/>
              </a:rPr>
              <a:t>Combination</a:t>
            </a:r>
            <a:r>
              <a:rPr kumimoji="0" sz="1800" b="0" i="0" u="none" strike="noStrike" kern="0" cap="none" spc="-30"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of</a:t>
            </a:r>
            <a:r>
              <a:rPr kumimoji="0" sz="1800" b="0" i="0" u="none" strike="noStrike" kern="0" cap="none" spc="-30"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tobevibart</a:t>
            </a:r>
            <a:r>
              <a:rPr kumimoji="0" sz="1800" b="0" i="0" u="none" strike="noStrike" kern="0" cap="none" spc="-10"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and</a:t>
            </a:r>
            <a:r>
              <a:rPr kumimoji="0" sz="1800" b="0" i="0" u="none" strike="noStrike" kern="0" cap="none" spc="-2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elebsiran,</a:t>
            </a:r>
            <a:r>
              <a:rPr kumimoji="0" sz="1800" b="0" i="0" u="none" strike="noStrike" kern="0" cap="none" spc="-1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with</a:t>
            </a:r>
            <a:r>
              <a:rPr kumimoji="0" sz="1800" b="0" i="0" u="none" strike="noStrike" kern="0" cap="none" spc="10"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or</a:t>
            </a:r>
            <a:r>
              <a:rPr kumimoji="0" sz="1800" b="0" i="0" u="none" strike="noStrike" kern="0" cap="none" spc="-3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without the</a:t>
            </a:r>
            <a:r>
              <a:rPr kumimoji="0" sz="1800" b="0" i="0" u="none" strike="noStrike" kern="0" cap="none" spc="-40"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addition</a:t>
            </a:r>
            <a:r>
              <a:rPr kumimoji="0" sz="1800" b="0" i="0" u="none" strike="noStrike" kern="0" cap="none" spc="-1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of</a:t>
            </a:r>
            <a:r>
              <a:rPr kumimoji="0" sz="1800" b="0" i="0" u="none" strike="noStrike" kern="0" cap="none" spc="-3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IFN,</a:t>
            </a:r>
            <a:r>
              <a:rPr kumimoji="0" sz="1800" b="0" i="0" u="none" strike="noStrike" kern="0" cap="none" spc="-3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can</a:t>
            </a:r>
            <a:r>
              <a:rPr kumimoji="0" sz="1800" b="0" i="0" u="none" strike="noStrike" kern="0" cap="none" spc="-3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achieve</a:t>
            </a:r>
            <a:r>
              <a:rPr kumimoji="0" sz="1800" b="0" i="0" u="none" strike="noStrike" kern="0" cap="none" spc="-2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HBsAg</a:t>
            </a:r>
            <a:r>
              <a:rPr kumimoji="0" sz="1800" b="0" i="0" u="none" strike="noStrike" kern="0" cap="none" spc="-25" normalizeH="0" baseline="0" noProof="0" dirty="0">
                <a:ln>
                  <a:noFill/>
                </a:ln>
                <a:solidFill>
                  <a:srgbClr val="004A86"/>
                </a:solidFill>
                <a:effectLst/>
                <a:uLnTx/>
                <a:uFillTx/>
                <a:latin typeface="Arial"/>
                <a:cs typeface="Arial"/>
              </a:rPr>
              <a:t> </a:t>
            </a:r>
            <a:r>
              <a:rPr kumimoji="0" sz="1800" b="0" i="0" u="none" strike="noStrike" kern="0" cap="none" spc="-10" normalizeH="0" baseline="0" noProof="0" dirty="0">
                <a:ln>
                  <a:noFill/>
                </a:ln>
                <a:solidFill>
                  <a:srgbClr val="004A86"/>
                </a:solidFill>
                <a:effectLst/>
                <a:uLnTx/>
                <a:uFillTx/>
                <a:latin typeface="Arial"/>
                <a:cs typeface="Arial"/>
              </a:rPr>
              <a:t>loss.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Tx/>
              <a:buSzTx/>
              <a:buFontTx/>
              <a:buChar char="•"/>
              <a:tabLst>
                <a:tab pos="299085" algn="l"/>
              </a:tabLst>
              <a:defRPr/>
            </a:pPr>
            <a:r>
              <a:rPr kumimoji="0" sz="1800" b="0" i="0" u="none" strike="noStrike" kern="0" cap="none" spc="0" normalizeH="0" baseline="0" noProof="0" dirty="0">
                <a:ln>
                  <a:noFill/>
                </a:ln>
                <a:solidFill>
                  <a:srgbClr val="004A86"/>
                </a:solidFill>
                <a:effectLst/>
                <a:uLnTx/>
                <a:uFillTx/>
                <a:latin typeface="Arial"/>
                <a:cs typeface="Arial"/>
              </a:rPr>
              <a:t>TEAEs</a:t>
            </a:r>
            <a:r>
              <a:rPr kumimoji="0" sz="1800" b="0" i="0" u="none" strike="noStrike" kern="0" cap="none" spc="-5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were</a:t>
            </a:r>
            <a:r>
              <a:rPr kumimoji="0" sz="1800" b="0" i="0" u="none" strike="noStrike" kern="0" cap="none" spc="10"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predominantly</a:t>
            </a:r>
            <a:r>
              <a:rPr kumimoji="0" sz="1800" b="0" i="0" u="none" strike="noStrike" kern="0" cap="none" spc="-10"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mild</a:t>
            </a:r>
            <a:r>
              <a:rPr kumimoji="0" sz="1800" b="0" i="0" u="none" strike="noStrike" kern="0" cap="none" spc="-2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to</a:t>
            </a:r>
            <a:r>
              <a:rPr kumimoji="0" sz="1800" b="0" i="0" u="none" strike="noStrike" kern="0" cap="none" spc="-2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moderate,</a:t>
            </a:r>
            <a:r>
              <a:rPr kumimoji="0" sz="1800" b="0" i="0" u="none" strike="noStrike" kern="0" cap="none" spc="-30"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and</a:t>
            </a:r>
            <a:r>
              <a:rPr kumimoji="0" sz="1800" b="0" i="0" u="none" strike="noStrike" kern="0" cap="none" spc="-2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no</a:t>
            </a:r>
            <a:r>
              <a:rPr kumimoji="0" sz="1800" b="0" i="0" u="none" strike="noStrike" kern="0" cap="none" spc="-40"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new</a:t>
            </a:r>
            <a:r>
              <a:rPr kumimoji="0" sz="1800" b="0" i="0" u="none" strike="noStrike" kern="0" cap="none" spc="-2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safety</a:t>
            </a:r>
            <a:r>
              <a:rPr kumimoji="0" sz="1800" b="0" i="0" u="none" strike="noStrike" kern="0" cap="none" spc="-2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concerns</a:t>
            </a:r>
            <a:r>
              <a:rPr kumimoji="0" sz="1800" b="0" i="0" u="none" strike="noStrike" kern="0" cap="none" spc="-20" normalizeH="0" baseline="0" noProof="0" dirty="0">
                <a:ln>
                  <a:noFill/>
                </a:ln>
                <a:solidFill>
                  <a:srgbClr val="004A86"/>
                </a:solidFill>
                <a:effectLst/>
                <a:uLnTx/>
                <a:uFillTx/>
                <a:latin typeface="Arial"/>
                <a:cs typeface="Arial"/>
              </a:rPr>
              <a:t> </a:t>
            </a:r>
            <a:r>
              <a:rPr kumimoji="0" sz="1800" b="0" i="0" u="none" strike="noStrike" kern="0" cap="none" spc="-10" normalizeH="0" baseline="0" noProof="0" dirty="0">
                <a:ln>
                  <a:noFill/>
                </a:ln>
                <a:solidFill>
                  <a:srgbClr val="004A86"/>
                </a:solidFill>
                <a:effectLst/>
                <a:uLnTx/>
                <a:uFillTx/>
                <a:latin typeface="Arial"/>
                <a:cs typeface="Arial"/>
              </a:rPr>
              <a:t>emerged.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643255" lvl="0" indent="-287020" defTabSz="914400" eaLnBrk="1" fontAlgn="auto" latinLnBrk="0" hangingPunct="1">
              <a:lnSpc>
                <a:spcPct val="100000"/>
              </a:lnSpc>
              <a:spcBef>
                <a:spcPts val="0"/>
              </a:spcBef>
              <a:spcAft>
                <a:spcPts val="0"/>
              </a:spcAft>
              <a:buClrTx/>
              <a:buSzTx/>
              <a:buFontTx/>
              <a:buChar char="•"/>
              <a:tabLst>
                <a:tab pos="299085" algn="l"/>
              </a:tabLst>
              <a:defRPr/>
            </a:pPr>
            <a:r>
              <a:rPr kumimoji="0" sz="1800" b="0" i="0" u="none" strike="noStrike" kern="0" cap="none" spc="0" normalizeH="0" baseline="0" noProof="0" dirty="0">
                <a:ln>
                  <a:noFill/>
                </a:ln>
                <a:solidFill>
                  <a:srgbClr val="004A86"/>
                </a:solidFill>
                <a:effectLst/>
                <a:uLnTx/>
                <a:uFillTx/>
                <a:latin typeface="Arial"/>
                <a:cs typeface="Arial"/>
              </a:rPr>
              <a:t>These</a:t>
            </a:r>
            <a:r>
              <a:rPr kumimoji="0" sz="1800" b="0" i="0" u="none" strike="noStrike" kern="0" cap="none" spc="-40"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positive</a:t>
            </a:r>
            <a:r>
              <a:rPr kumimoji="0" sz="1800" b="0" i="0" u="none" strike="noStrike" kern="0" cap="none" spc="-20"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outcomes</a:t>
            </a:r>
            <a:r>
              <a:rPr kumimoji="0" sz="1800" b="0" i="0" u="none" strike="noStrike" kern="0" cap="none" spc="-1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and</a:t>
            </a:r>
            <a:r>
              <a:rPr kumimoji="0" sz="1800" b="0" i="0" u="none" strike="noStrike" kern="0" cap="none" spc="-20"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the</a:t>
            </a:r>
            <a:r>
              <a:rPr kumimoji="0" sz="1800" b="0" i="0" u="none" strike="noStrike" kern="0" cap="none" spc="-3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overall</a:t>
            </a:r>
            <a:r>
              <a:rPr kumimoji="0" sz="1800" b="0" i="0" u="none" strike="noStrike" kern="0" cap="none" spc="-10" normalizeH="0" baseline="0" noProof="0" dirty="0">
                <a:ln>
                  <a:noFill/>
                </a:ln>
                <a:solidFill>
                  <a:srgbClr val="004A86"/>
                </a:solidFill>
                <a:effectLst/>
                <a:uLnTx/>
                <a:uFillTx/>
                <a:latin typeface="Arial"/>
                <a:cs typeface="Arial"/>
              </a:rPr>
              <a:t> risk-</a:t>
            </a:r>
            <a:r>
              <a:rPr kumimoji="0" sz="1800" b="0" i="0" u="none" strike="noStrike" kern="0" cap="none" spc="0" normalizeH="0" baseline="0" noProof="0" dirty="0">
                <a:ln>
                  <a:noFill/>
                </a:ln>
                <a:solidFill>
                  <a:srgbClr val="004A86"/>
                </a:solidFill>
                <a:effectLst/>
                <a:uLnTx/>
                <a:uFillTx/>
                <a:latin typeface="Arial"/>
                <a:cs typeface="Arial"/>
              </a:rPr>
              <a:t>benefit</a:t>
            </a:r>
            <a:r>
              <a:rPr kumimoji="0" sz="1800" b="0" i="0" u="none" strike="noStrike" kern="0" cap="none" spc="-10"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profile</a:t>
            </a:r>
            <a:r>
              <a:rPr kumimoji="0" sz="1800" b="0" i="0" u="none" strike="noStrike" kern="0" cap="none" spc="-20"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are</a:t>
            </a:r>
            <a:r>
              <a:rPr kumimoji="0" sz="1800" b="0" i="0" u="none" strike="noStrike" kern="0" cap="none" spc="-3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supportive</a:t>
            </a:r>
            <a:r>
              <a:rPr kumimoji="0" sz="1800" b="0" i="0" u="none" strike="noStrike" kern="0" cap="none" spc="-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of</a:t>
            </a:r>
            <a:r>
              <a:rPr kumimoji="0" sz="1800" b="0" i="0" u="none" strike="noStrike" kern="0" cap="none" spc="-3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the</a:t>
            </a:r>
            <a:r>
              <a:rPr kumimoji="0" sz="1800" b="0" i="0" u="none" strike="noStrike" kern="0" cap="none" spc="-30"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further</a:t>
            </a:r>
            <a:r>
              <a:rPr kumimoji="0" sz="1800" b="0" i="0" u="none" strike="noStrike" kern="0" cap="none" spc="-25" normalizeH="0" baseline="0" noProof="0" dirty="0">
                <a:ln>
                  <a:noFill/>
                </a:ln>
                <a:solidFill>
                  <a:srgbClr val="004A86"/>
                </a:solidFill>
                <a:effectLst/>
                <a:uLnTx/>
                <a:uFillTx/>
                <a:latin typeface="Arial"/>
                <a:cs typeface="Arial"/>
              </a:rPr>
              <a:t> </a:t>
            </a:r>
            <a:r>
              <a:rPr kumimoji="0" sz="1800" b="0" i="0" u="none" strike="noStrike" kern="0" cap="none" spc="-10" normalizeH="0" baseline="0" noProof="0" dirty="0">
                <a:ln>
                  <a:noFill/>
                </a:ln>
                <a:solidFill>
                  <a:srgbClr val="004A86"/>
                </a:solidFill>
                <a:effectLst/>
                <a:uLnTx/>
                <a:uFillTx/>
                <a:latin typeface="Arial"/>
                <a:cs typeface="Arial"/>
              </a:rPr>
              <a:t>clinical </a:t>
            </a:r>
            <a:r>
              <a:rPr kumimoji="0" sz="1800" b="0" i="0" u="none" strike="noStrike" kern="0" cap="none" spc="0" normalizeH="0" baseline="0" noProof="0" dirty="0">
                <a:ln>
                  <a:noFill/>
                </a:ln>
                <a:solidFill>
                  <a:srgbClr val="004A86"/>
                </a:solidFill>
                <a:effectLst/>
                <a:uLnTx/>
                <a:uFillTx/>
                <a:latin typeface="Arial"/>
                <a:cs typeface="Arial"/>
              </a:rPr>
              <a:t>development</a:t>
            </a:r>
            <a:r>
              <a:rPr kumimoji="0" sz="1800" b="0" i="0" u="none" strike="noStrike" kern="0" cap="none" spc="-20"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in</a:t>
            </a:r>
            <a:r>
              <a:rPr kumimoji="0" sz="1800" b="0" i="0" u="none" strike="noStrike" kern="0" cap="none" spc="-3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treating</a:t>
            </a:r>
            <a:r>
              <a:rPr kumimoji="0" sz="1800" b="0" i="0" u="none" strike="noStrike" kern="0" cap="none" spc="-25"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chronic</a:t>
            </a:r>
            <a:r>
              <a:rPr kumimoji="0" sz="1800" b="0" i="0" u="none" strike="noStrike" kern="0" cap="none" spc="-20" normalizeH="0" baseline="0" noProof="0" dirty="0">
                <a:ln>
                  <a:noFill/>
                </a:ln>
                <a:solidFill>
                  <a:srgbClr val="004A86"/>
                </a:solidFill>
                <a:effectLst/>
                <a:uLnTx/>
                <a:uFillTx/>
                <a:latin typeface="Arial"/>
                <a:cs typeface="Arial"/>
              </a:rPr>
              <a:t> </a:t>
            </a:r>
            <a:r>
              <a:rPr kumimoji="0" sz="1800" b="0" i="0" u="none" strike="noStrike" kern="0" cap="none" spc="0" normalizeH="0" baseline="0" noProof="0" dirty="0">
                <a:ln>
                  <a:noFill/>
                </a:ln>
                <a:solidFill>
                  <a:srgbClr val="004A86"/>
                </a:solidFill>
                <a:effectLst/>
                <a:uLnTx/>
                <a:uFillTx/>
                <a:latin typeface="Arial"/>
                <a:cs typeface="Arial"/>
              </a:rPr>
              <a:t>HBV</a:t>
            </a:r>
            <a:r>
              <a:rPr kumimoji="0" sz="1800" b="0" i="0" u="none" strike="noStrike" kern="0" cap="none" spc="-25" normalizeH="0" baseline="0" noProof="0" dirty="0">
                <a:ln>
                  <a:noFill/>
                </a:ln>
                <a:solidFill>
                  <a:srgbClr val="004A86"/>
                </a:solidFill>
                <a:effectLst/>
                <a:uLnTx/>
                <a:uFillTx/>
                <a:latin typeface="Arial"/>
                <a:cs typeface="Arial"/>
              </a:rPr>
              <a:t> </a:t>
            </a:r>
            <a:r>
              <a:rPr kumimoji="0" sz="1800" b="0" i="0" u="none" strike="noStrike" kern="0" cap="none" spc="-10" normalizeH="0" baseline="0" noProof="0" dirty="0">
                <a:ln>
                  <a:noFill/>
                </a:ln>
                <a:solidFill>
                  <a:srgbClr val="004A86"/>
                </a:solidFill>
                <a:effectLst/>
                <a:uLnTx/>
                <a:uFillTx/>
                <a:latin typeface="Arial"/>
                <a:cs typeface="Arial"/>
              </a:rPr>
              <a:t>infection.</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5"/>
              </a:spcBef>
              <a:spcAft>
                <a:spcPts val="0"/>
              </a:spcAft>
              <a:buClrTx/>
              <a:buSzTx/>
              <a:buFont typeface="Arial"/>
              <a:buChar char="•"/>
              <a:tabLst>
                <a:tab pos="299085" algn="l"/>
              </a:tabLst>
              <a:defRPr/>
            </a:pPr>
            <a:r>
              <a:rPr kumimoji="0" sz="1800" b="0" i="1" u="none" strike="noStrike" kern="0" cap="none" spc="-10" normalizeH="0" baseline="0" noProof="0" dirty="0">
                <a:ln>
                  <a:noFill/>
                </a:ln>
                <a:solidFill>
                  <a:srgbClr val="004A86"/>
                </a:solidFill>
                <a:effectLst/>
                <a:uLnTx/>
                <a:uFillTx/>
                <a:latin typeface="Arial"/>
                <a:cs typeface="Arial"/>
              </a:rPr>
              <a:t>Follow-</a:t>
            </a:r>
            <a:r>
              <a:rPr kumimoji="0" sz="1800" b="0" i="1" u="none" strike="noStrike" kern="0" cap="none" spc="0" normalizeH="0" baseline="0" noProof="0" dirty="0">
                <a:ln>
                  <a:noFill/>
                </a:ln>
                <a:solidFill>
                  <a:srgbClr val="004A86"/>
                </a:solidFill>
                <a:effectLst/>
                <a:uLnTx/>
                <a:uFillTx/>
                <a:latin typeface="Arial"/>
                <a:cs typeface="Arial"/>
              </a:rPr>
              <a:t>up</a:t>
            </a:r>
            <a:r>
              <a:rPr kumimoji="0" sz="1800" b="0" i="1" u="none" strike="noStrike" kern="0" cap="none" spc="-5" normalizeH="0" baseline="0" noProof="0" dirty="0">
                <a:ln>
                  <a:noFill/>
                </a:ln>
                <a:solidFill>
                  <a:srgbClr val="004A86"/>
                </a:solidFill>
                <a:effectLst/>
                <a:uLnTx/>
                <a:uFillTx/>
                <a:latin typeface="Arial"/>
                <a:cs typeface="Arial"/>
              </a:rPr>
              <a:t> </a:t>
            </a:r>
            <a:r>
              <a:rPr kumimoji="0" sz="1800" b="0" i="1" u="none" strike="noStrike" kern="0" cap="none" spc="0" normalizeH="0" baseline="0" noProof="0" dirty="0">
                <a:ln>
                  <a:noFill/>
                </a:ln>
                <a:solidFill>
                  <a:srgbClr val="004A86"/>
                </a:solidFill>
                <a:effectLst/>
                <a:uLnTx/>
                <a:uFillTx/>
                <a:latin typeface="Arial"/>
                <a:cs typeface="Arial"/>
              </a:rPr>
              <a:t>for</a:t>
            </a:r>
            <a:r>
              <a:rPr kumimoji="0" sz="1800" b="0" i="1" u="none" strike="noStrike" kern="0" cap="none" spc="-20" normalizeH="0" baseline="0" noProof="0" dirty="0">
                <a:ln>
                  <a:noFill/>
                </a:ln>
                <a:solidFill>
                  <a:srgbClr val="004A86"/>
                </a:solidFill>
                <a:effectLst/>
                <a:uLnTx/>
                <a:uFillTx/>
                <a:latin typeface="Arial"/>
                <a:cs typeface="Arial"/>
              </a:rPr>
              <a:t> </a:t>
            </a:r>
            <a:r>
              <a:rPr kumimoji="0" sz="1800" b="0" i="1" u="none" strike="noStrike" kern="0" cap="none" spc="0" normalizeH="0" baseline="0" noProof="0" dirty="0">
                <a:ln>
                  <a:noFill/>
                </a:ln>
                <a:solidFill>
                  <a:srgbClr val="004A86"/>
                </a:solidFill>
                <a:effectLst/>
                <a:uLnTx/>
                <a:uFillTx/>
                <a:latin typeface="Arial"/>
                <a:cs typeface="Arial"/>
              </a:rPr>
              <a:t>functional</a:t>
            </a:r>
            <a:r>
              <a:rPr kumimoji="0" sz="1800" b="0" i="1" u="none" strike="noStrike" kern="0" cap="none" spc="5" normalizeH="0" baseline="0" noProof="0" dirty="0">
                <a:ln>
                  <a:noFill/>
                </a:ln>
                <a:solidFill>
                  <a:srgbClr val="004A86"/>
                </a:solidFill>
                <a:effectLst/>
                <a:uLnTx/>
                <a:uFillTx/>
                <a:latin typeface="Arial"/>
                <a:cs typeface="Arial"/>
              </a:rPr>
              <a:t> </a:t>
            </a:r>
            <a:r>
              <a:rPr kumimoji="0" sz="1800" b="0" i="1" u="none" strike="noStrike" kern="0" cap="none" spc="0" normalizeH="0" baseline="0" noProof="0" dirty="0">
                <a:ln>
                  <a:noFill/>
                </a:ln>
                <a:solidFill>
                  <a:srgbClr val="004A86"/>
                </a:solidFill>
                <a:effectLst/>
                <a:uLnTx/>
                <a:uFillTx/>
                <a:latin typeface="Arial"/>
                <a:cs typeface="Arial"/>
              </a:rPr>
              <a:t>cure</a:t>
            </a:r>
            <a:r>
              <a:rPr kumimoji="0" sz="1800" b="0" i="1" u="none" strike="noStrike" kern="0" cap="none" spc="-20" normalizeH="0" baseline="0" noProof="0" dirty="0">
                <a:ln>
                  <a:noFill/>
                </a:ln>
                <a:solidFill>
                  <a:srgbClr val="004A86"/>
                </a:solidFill>
                <a:effectLst/>
                <a:uLnTx/>
                <a:uFillTx/>
                <a:latin typeface="Arial"/>
                <a:cs typeface="Arial"/>
              </a:rPr>
              <a:t> </a:t>
            </a:r>
            <a:r>
              <a:rPr kumimoji="0" sz="1800" b="0" i="1" u="none" strike="noStrike" kern="0" cap="none" spc="0" normalizeH="0" baseline="0" noProof="0" dirty="0">
                <a:ln>
                  <a:noFill/>
                </a:ln>
                <a:solidFill>
                  <a:srgbClr val="004A86"/>
                </a:solidFill>
                <a:effectLst/>
                <a:uLnTx/>
                <a:uFillTx/>
                <a:latin typeface="Arial"/>
                <a:cs typeface="Arial"/>
              </a:rPr>
              <a:t>response</a:t>
            </a:r>
            <a:r>
              <a:rPr kumimoji="0" sz="1800" b="0" i="1" u="none" strike="noStrike" kern="0" cap="none" spc="-5" normalizeH="0" baseline="0" noProof="0" dirty="0">
                <a:ln>
                  <a:noFill/>
                </a:ln>
                <a:solidFill>
                  <a:srgbClr val="004A86"/>
                </a:solidFill>
                <a:effectLst/>
                <a:uLnTx/>
                <a:uFillTx/>
                <a:latin typeface="Arial"/>
                <a:cs typeface="Arial"/>
              </a:rPr>
              <a:t> </a:t>
            </a:r>
            <a:r>
              <a:rPr kumimoji="0" sz="1800" b="0" i="1" u="none" strike="noStrike" kern="0" cap="none" spc="0" normalizeH="0" baseline="0" noProof="0" dirty="0">
                <a:ln>
                  <a:noFill/>
                </a:ln>
                <a:solidFill>
                  <a:srgbClr val="004A86"/>
                </a:solidFill>
                <a:effectLst/>
                <a:uLnTx/>
                <a:uFillTx/>
                <a:latin typeface="Arial"/>
                <a:cs typeface="Arial"/>
              </a:rPr>
              <a:t>(FCR)</a:t>
            </a:r>
            <a:r>
              <a:rPr kumimoji="0" sz="1800" b="0" i="1" u="none" strike="noStrike" kern="0" cap="none" spc="-10" normalizeH="0" baseline="0" noProof="0" dirty="0">
                <a:ln>
                  <a:noFill/>
                </a:ln>
                <a:solidFill>
                  <a:srgbClr val="004A86"/>
                </a:solidFill>
                <a:effectLst/>
                <a:uLnTx/>
                <a:uFillTx/>
                <a:latin typeface="Arial"/>
                <a:cs typeface="Arial"/>
              </a:rPr>
              <a:t> </a:t>
            </a:r>
            <a:r>
              <a:rPr kumimoji="0" sz="1800" b="0" i="1" u="none" strike="noStrike" kern="0" cap="none" spc="0" normalizeH="0" baseline="0" noProof="0" dirty="0">
                <a:ln>
                  <a:noFill/>
                </a:ln>
                <a:solidFill>
                  <a:srgbClr val="004A86"/>
                </a:solidFill>
                <a:effectLst/>
                <a:uLnTx/>
                <a:uFillTx/>
                <a:latin typeface="Arial"/>
                <a:cs typeface="Arial"/>
              </a:rPr>
              <a:t>at</a:t>
            </a:r>
            <a:r>
              <a:rPr kumimoji="0" sz="1800" b="0" i="1" u="none" strike="noStrike" kern="0" cap="none" spc="-5" normalizeH="0" baseline="0" noProof="0" dirty="0">
                <a:ln>
                  <a:noFill/>
                </a:ln>
                <a:solidFill>
                  <a:srgbClr val="004A86"/>
                </a:solidFill>
                <a:effectLst/>
                <a:uLnTx/>
                <a:uFillTx/>
                <a:latin typeface="Arial"/>
                <a:cs typeface="Arial"/>
              </a:rPr>
              <a:t> </a:t>
            </a:r>
            <a:r>
              <a:rPr kumimoji="0" sz="1800" b="0" i="1" u="none" strike="noStrike" kern="0" cap="none" spc="0" normalizeH="0" baseline="0" noProof="0" dirty="0">
                <a:ln>
                  <a:noFill/>
                </a:ln>
                <a:solidFill>
                  <a:srgbClr val="004A86"/>
                </a:solidFill>
                <a:effectLst/>
                <a:uLnTx/>
                <a:uFillTx/>
                <a:latin typeface="Arial"/>
                <a:cs typeface="Arial"/>
              </a:rPr>
              <a:t>24</a:t>
            </a:r>
            <a:r>
              <a:rPr kumimoji="0" sz="1800" b="0" i="1" u="none" strike="noStrike" kern="0" cap="none" spc="-10" normalizeH="0" baseline="0" noProof="0" dirty="0">
                <a:ln>
                  <a:noFill/>
                </a:ln>
                <a:solidFill>
                  <a:srgbClr val="004A86"/>
                </a:solidFill>
                <a:effectLst/>
                <a:uLnTx/>
                <a:uFillTx/>
                <a:latin typeface="Arial"/>
                <a:cs typeface="Arial"/>
              </a:rPr>
              <a:t> </a:t>
            </a:r>
            <a:r>
              <a:rPr kumimoji="0" sz="1800" b="0" i="1" u="none" strike="noStrike" kern="0" cap="none" spc="0" normalizeH="0" baseline="0" noProof="0" dirty="0">
                <a:ln>
                  <a:noFill/>
                </a:ln>
                <a:solidFill>
                  <a:srgbClr val="004A86"/>
                </a:solidFill>
                <a:effectLst/>
                <a:uLnTx/>
                <a:uFillTx/>
                <a:latin typeface="Arial"/>
                <a:cs typeface="Arial"/>
              </a:rPr>
              <a:t>weeks</a:t>
            </a:r>
            <a:r>
              <a:rPr kumimoji="0" sz="1800" b="0" i="1" u="none" strike="noStrike" kern="0" cap="none" spc="-10" normalizeH="0" baseline="0" noProof="0" dirty="0">
                <a:ln>
                  <a:noFill/>
                </a:ln>
                <a:solidFill>
                  <a:srgbClr val="004A86"/>
                </a:solidFill>
                <a:effectLst/>
                <a:uLnTx/>
                <a:uFillTx/>
                <a:latin typeface="Arial"/>
                <a:cs typeface="Arial"/>
              </a:rPr>
              <a:t> post-</a:t>
            </a:r>
            <a:r>
              <a:rPr kumimoji="0" sz="1800" b="0" i="1" u="none" strike="noStrike" kern="0" cap="none" spc="0" normalizeH="0" baseline="0" noProof="0" dirty="0">
                <a:ln>
                  <a:noFill/>
                </a:ln>
                <a:solidFill>
                  <a:srgbClr val="004A86"/>
                </a:solidFill>
                <a:effectLst/>
                <a:uLnTx/>
                <a:uFillTx/>
                <a:latin typeface="Arial"/>
                <a:cs typeface="Arial"/>
              </a:rPr>
              <a:t>EOT</a:t>
            </a:r>
            <a:r>
              <a:rPr kumimoji="0" sz="1800" b="0" i="1" u="none" strike="noStrike" kern="0" cap="none" spc="-15" normalizeH="0" baseline="0" noProof="0" dirty="0">
                <a:ln>
                  <a:noFill/>
                </a:ln>
                <a:solidFill>
                  <a:srgbClr val="004A86"/>
                </a:solidFill>
                <a:effectLst/>
                <a:uLnTx/>
                <a:uFillTx/>
                <a:latin typeface="Arial"/>
                <a:cs typeface="Arial"/>
              </a:rPr>
              <a:t> </a:t>
            </a:r>
            <a:r>
              <a:rPr kumimoji="0" sz="1800" b="0" i="1" u="none" strike="noStrike" kern="0" cap="none" spc="0" normalizeH="0" baseline="0" noProof="0" dirty="0">
                <a:ln>
                  <a:noFill/>
                </a:ln>
                <a:solidFill>
                  <a:srgbClr val="004A86"/>
                </a:solidFill>
                <a:effectLst/>
                <a:uLnTx/>
                <a:uFillTx/>
                <a:latin typeface="Arial"/>
                <a:cs typeface="Arial"/>
              </a:rPr>
              <a:t>is</a:t>
            </a:r>
            <a:r>
              <a:rPr kumimoji="0" sz="1800" b="0" i="1" u="none" strike="noStrike" kern="0" cap="none" spc="-10" normalizeH="0" baseline="0" noProof="0" dirty="0">
                <a:ln>
                  <a:noFill/>
                </a:ln>
                <a:solidFill>
                  <a:srgbClr val="004A86"/>
                </a:solidFill>
                <a:effectLst/>
                <a:uLnTx/>
                <a:uFillTx/>
                <a:latin typeface="Arial"/>
                <a:cs typeface="Arial"/>
              </a:rPr>
              <a:t> ongoing.</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20" name="Graphic 19" descr="Home with solid fill">
            <a:hlinkClick r:id="rId3" action="ppaction://hlinksldjump"/>
            <a:extLst>
              <a:ext uri="{FF2B5EF4-FFF2-40B4-BE49-F238E27FC236}">
                <a16:creationId xmlns:a16="http://schemas.microsoft.com/office/drawing/2014/main" id="{7E0B7F78-2C70-199A-EB81-96324F776A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9961" y="809751"/>
            <a:ext cx="4898390" cy="5492115"/>
          </a:xfrm>
          <a:custGeom>
            <a:avLst/>
            <a:gdLst/>
            <a:ahLst/>
            <a:cxnLst/>
            <a:rect l="l" t="t" r="r" b="b"/>
            <a:pathLst>
              <a:path w="4898390" h="5492115">
                <a:moveTo>
                  <a:pt x="0" y="76708"/>
                </a:moveTo>
                <a:lnTo>
                  <a:pt x="6018" y="46827"/>
                </a:lnTo>
                <a:lnTo>
                  <a:pt x="22432" y="22447"/>
                </a:lnTo>
                <a:lnTo>
                  <a:pt x="46779" y="6020"/>
                </a:lnTo>
                <a:lnTo>
                  <a:pt x="76593" y="0"/>
                </a:lnTo>
                <a:lnTo>
                  <a:pt x="4821351" y="0"/>
                </a:lnTo>
                <a:lnTo>
                  <a:pt x="4851159" y="6020"/>
                </a:lnTo>
                <a:lnTo>
                  <a:pt x="4875501" y="22447"/>
                </a:lnTo>
                <a:lnTo>
                  <a:pt x="4891914" y="46827"/>
                </a:lnTo>
                <a:lnTo>
                  <a:pt x="4897932" y="76708"/>
                </a:lnTo>
                <a:lnTo>
                  <a:pt x="4897932" y="5415051"/>
                </a:lnTo>
                <a:lnTo>
                  <a:pt x="4891914" y="5444868"/>
                </a:lnTo>
                <a:lnTo>
                  <a:pt x="4875501" y="5469218"/>
                </a:lnTo>
                <a:lnTo>
                  <a:pt x="4851159" y="5485637"/>
                </a:lnTo>
                <a:lnTo>
                  <a:pt x="4821351" y="5491657"/>
                </a:lnTo>
                <a:lnTo>
                  <a:pt x="76593" y="5491657"/>
                </a:lnTo>
                <a:lnTo>
                  <a:pt x="46779" y="5485637"/>
                </a:lnTo>
                <a:lnTo>
                  <a:pt x="22432" y="5469218"/>
                </a:lnTo>
                <a:lnTo>
                  <a:pt x="6018" y="5444868"/>
                </a:lnTo>
                <a:lnTo>
                  <a:pt x="0" y="5415051"/>
                </a:lnTo>
                <a:lnTo>
                  <a:pt x="0" y="76708"/>
                </a:lnTo>
                <a:close/>
              </a:path>
            </a:pathLst>
          </a:custGeom>
          <a:ln w="19050">
            <a:solidFill>
              <a:srgbClr val="FFBD3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p:nvPr/>
        </p:nvSpPr>
        <p:spPr>
          <a:xfrm>
            <a:off x="594461" y="1379600"/>
            <a:ext cx="4161790" cy="3155950"/>
          </a:xfrm>
          <a:prstGeom prst="rect">
            <a:avLst/>
          </a:prstGeom>
        </p:spPr>
        <p:txBody>
          <a:bodyPr vert="horz" wrap="square" lIns="0" tIns="39370" rIns="0" bIns="0" rtlCol="0">
            <a:spAutoFit/>
          </a:bodyPr>
          <a:lstStyle/>
          <a:p>
            <a:pPr marL="241300" marR="495934" lvl="0" indent="-228600" algn="just" defTabSz="914400" eaLnBrk="1" fontAlgn="auto" latinLnBrk="0" hangingPunct="1">
              <a:lnSpc>
                <a:spcPts val="1730"/>
              </a:lnSpc>
              <a:spcBef>
                <a:spcPts val="310"/>
              </a:spcBef>
              <a:spcAft>
                <a:spcPts val="0"/>
              </a:spcAft>
              <a:buClr>
                <a:srgbClr val="004A86"/>
              </a:buClr>
              <a:buSzTx/>
              <a:buFont typeface="Arial"/>
              <a:buChar char="•"/>
              <a:tabLst>
                <a:tab pos="241300" algn="l"/>
                <a:tab pos="242570" algn="l"/>
              </a:tabLst>
              <a:defRPr/>
            </a:pPr>
            <a:r>
              <a:rPr kumimoji="0" sz="1600" b="0" i="0" u="none" strike="noStrike" kern="0" cap="none" spc="0" normalizeH="0" baseline="0" noProof="0" dirty="0">
                <a:ln>
                  <a:noFill/>
                </a:ln>
                <a:solidFill>
                  <a:srgbClr val="004A86"/>
                </a:solidFill>
                <a:effectLst/>
                <a:uLnTx/>
                <a:uFillTx/>
                <a:latin typeface="Arial"/>
                <a:cs typeface="Arial"/>
              </a:rPr>
              <a:t>	Finite</a:t>
            </a:r>
            <a:r>
              <a:rPr kumimoji="0" sz="1600" b="0" i="0" u="none" strike="noStrike" kern="0" cap="none" spc="-4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therapy</a:t>
            </a:r>
            <a:r>
              <a:rPr kumimoji="0" sz="1600" b="0" i="0" u="none" strike="noStrike" kern="0" cap="none" spc="-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resulting</a:t>
            </a:r>
            <a:r>
              <a:rPr kumimoji="0" sz="1600" b="0" i="0" u="none" strike="noStrike" kern="0" cap="none" spc="-4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in</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a</a:t>
            </a:r>
            <a:r>
              <a:rPr kumimoji="0" sz="1600" b="0" i="0" u="none" strike="noStrike" kern="0" cap="none" spc="-20"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sustained </a:t>
            </a:r>
            <a:r>
              <a:rPr kumimoji="0" sz="1600" b="0" i="0" u="none" strike="noStrike" kern="0" cap="none" spc="0" normalizeH="0" baseline="0" noProof="0" dirty="0">
                <a:ln>
                  <a:noFill/>
                </a:ln>
                <a:solidFill>
                  <a:srgbClr val="004A86"/>
                </a:solidFill>
                <a:effectLst/>
                <a:uLnTx/>
                <a:uFillTx/>
                <a:latin typeface="Arial"/>
                <a:cs typeface="Arial"/>
              </a:rPr>
              <a:t>HBsAg</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loss</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in</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patients</a:t>
            </a:r>
            <a:r>
              <a:rPr kumimoji="0" sz="1600" b="0" i="0" u="none" strike="noStrike" kern="0" cap="none" spc="-1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with</a:t>
            </a:r>
            <a:r>
              <a:rPr kumimoji="0" sz="1600" b="0" i="0" u="none" strike="noStrike" kern="0" cap="none" spc="-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CHB</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is</a:t>
            </a:r>
            <a:r>
              <a:rPr kumimoji="0" sz="1600" b="0" i="0" u="none" strike="noStrike" kern="0" cap="none" spc="-15" normalizeH="0" baseline="0" noProof="0" dirty="0">
                <a:ln>
                  <a:noFill/>
                </a:ln>
                <a:solidFill>
                  <a:srgbClr val="004A86"/>
                </a:solidFill>
                <a:effectLst/>
                <a:uLnTx/>
                <a:uFillTx/>
                <a:latin typeface="Arial"/>
                <a:cs typeface="Arial"/>
              </a:rPr>
              <a:t> </a:t>
            </a:r>
            <a:r>
              <a:rPr kumimoji="0" sz="1600" b="0" i="0" u="none" strike="noStrike" kern="0" cap="none" spc="-25" normalizeH="0" baseline="0" noProof="0" dirty="0">
                <a:ln>
                  <a:noFill/>
                </a:ln>
                <a:solidFill>
                  <a:srgbClr val="004A86"/>
                </a:solidFill>
                <a:effectLst/>
                <a:uLnTx/>
                <a:uFillTx/>
                <a:latin typeface="Arial"/>
                <a:cs typeface="Arial"/>
              </a:rPr>
              <a:t>an </a:t>
            </a:r>
            <a:r>
              <a:rPr kumimoji="0" sz="1600" b="0" i="0" u="none" strike="noStrike" kern="0" cap="none" spc="0" normalizeH="0" baseline="0" noProof="0" dirty="0">
                <a:ln>
                  <a:noFill/>
                </a:ln>
                <a:solidFill>
                  <a:srgbClr val="004A86"/>
                </a:solidFill>
                <a:effectLst/>
                <a:uLnTx/>
                <a:uFillTx/>
                <a:latin typeface="Arial"/>
                <a:cs typeface="Arial"/>
              </a:rPr>
              <a:t>important</a:t>
            </a:r>
            <a:r>
              <a:rPr kumimoji="0" sz="1600" b="0" i="0" u="none" strike="noStrike" kern="0" cap="none" spc="-7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therapeutic</a:t>
            </a:r>
            <a:r>
              <a:rPr kumimoji="0" sz="1600" b="0" i="0" u="none" strike="noStrike" kern="0" cap="none" spc="-75" normalizeH="0" baseline="0" noProof="0" dirty="0">
                <a:ln>
                  <a:noFill/>
                </a:ln>
                <a:solidFill>
                  <a:srgbClr val="004A86"/>
                </a:solidFill>
                <a:effectLst/>
                <a:uLnTx/>
                <a:uFillTx/>
                <a:latin typeface="Arial"/>
                <a:cs typeface="Arial"/>
              </a:rPr>
              <a:t> </a:t>
            </a:r>
            <a:r>
              <a:rPr kumimoji="0" sz="1600" b="0" i="0" u="none" strike="noStrike" kern="0" cap="none" spc="-20" normalizeH="0" baseline="0" noProof="0" dirty="0">
                <a:ln>
                  <a:noFill/>
                </a:ln>
                <a:solidFill>
                  <a:srgbClr val="004A86"/>
                </a:solidFill>
                <a:effectLst/>
                <a:uLnTx/>
                <a:uFillTx/>
                <a:latin typeface="Arial"/>
                <a:cs typeface="Arial"/>
              </a:rPr>
              <a:t>goal.</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41300" marR="86995" lvl="0" indent="-228600" defTabSz="914400" eaLnBrk="1" fontAlgn="auto" latinLnBrk="0" hangingPunct="1">
              <a:lnSpc>
                <a:spcPct val="90000"/>
              </a:lnSpc>
              <a:spcBef>
                <a:spcPts val="965"/>
              </a:spcBef>
              <a:spcAft>
                <a:spcPts val="0"/>
              </a:spcAft>
              <a:buClrTx/>
              <a:buSzTx/>
              <a:buFontTx/>
              <a:buChar char="•"/>
              <a:tabLst>
                <a:tab pos="241300" algn="l"/>
              </a:tabLst>
              <a:defRPr/>
            </a:pPr>
            <a:r>
              <a:rPr kumimoji="0" sz="1600" b="0" i="0" u="none" strike="noStrike" kern="0" cap="none" spc="0" normalizeH="0" baseline="0" noProof="0" dirty="0">
                <a:ln>
                  <a:noFill/>
                </a:ln>
                <a:solidFill>
                  <a:srgbClr val="004A86"/>
                </a:solidFill>
                <a:effectLst/>
                <a:uLnTx/>
                <a:uFillTx/>
                <a:latin typeface="Arial"/>
                <a:cs typeface="Arial"/>
              </a:rPr>
              <a:t>Withdrawal</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may</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achieve</a:t>
            </a:r>
            <a:r>
              <a:rPr kumimoji="0" sz="1600" b="0" i="0" u="none" strike="noStrike" kern="0" cap="none" spc="-4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HBsAg</a:t>
            </a:r>
            <a:r>
              <a:rPr kumimoji="0" sz="1600" b="0" i="0" u="none" strike="noStrike" kern="0" cap="none" spc="-4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loss</a:t>
            </a:r>
            <a:r>
              <a:rPr kumimoji="0" sz="1600" b="0" i="0" u="none" strike="noStrike" kern="0" cap="none" spc="-4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in</a:t>
            </a:r>
            <a:r>
              <a:rPr kumimoji="0" sz="1600" b="0" i="0" u="none" strike="noStrike" kern="0" cap="none" spc="-40" normalizeH="0" baseline="0" noProof="0" dirty="0">
                <a:ln>
                  <a:noFill/>
                </a:ln>
                <a:solidFill>
                  <a:srgbClr val="004A86"/>
                </a:solidFill>
                <a:effectLst/>
                <a:uLnTx/>
                <a:uFillTx/>
                <a:latin typeface="Arial"/>
                <a:cs typeface="Arial"/>
              </a:rPr>
              <a:t> </a:t>
            </a:r>
            <a:r>
              <a:rPr kumimoji="0" sz="1600" b="0" i="0" u="none" strike="noStrike" kern="0" cap="none" spc="-25" normalizeH="0" baseline="0" noProof="0" dirty="0">
                <a:ln>
                  <a:noFill/>
                </a:ln>
                <a:solidFill>
                  <a:srgbClr val="004A86"/>
                </a:solidFill>
                <a:effectLst/>
                <a:uLnTx/>
                <a:uFillTx/>
                <a:latin typeface="Arial"/>
                <a:cs typeface="Arial"/>
              </a:rPr>
              <a:t>5- </a:t>
            </a:r>
            <a:r>
              <a:rPr kumimoji="0" sz="1600" b="0" i="0" u="none" strike="noStrike" kern="0" cap="none" spc="0" normalizeH="0" baseline="0" noProof="0" dirty="0">
                <a:ln>
                  <a:noFill/>
                </a:ln>
                <a:solidFill>
                  <a:srgbClr val="004A86"/>
                </a:solidFill>
                <a:effectLst/>
                <a:uLnTx/>
                <a:uFillTx/>
                <a:latin typeface="Arial"/>
                <a:cs typeface="Arial"/>
              </a:rPr>
              <a:t>20%</a:t>
            </a:r>
            <a:r>
              <a:rPr kumimoji="0" sz="1600" b="0" i="0" u="none" strike="noStrike" kern="0" cap="none" spc="-1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of</a:t>
            </a:r>
            <a:r>
              <a:rPr kumimoji="0" sz="1600" b="0" i="0" u="none" strike="noStrike" kern="0" cap="none" spc="-1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patients</a:t>
            </a:r>
            <a:r>
              <a:rPr kumimoji="0" sz="1600" b="0" i="0" u="none" strike="noStrike" kern="0" cap="none" spc="-1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with</a:t>
            </a:r>
            <a:r>
              <a:rPr kumimoji="0" sz="1600" b="0" i="0" u="none" strike="noStrike" kern="0" cap="none" spc="440"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HBeAg-negative </a:t>
            </a:r>
            <a:r>
              <a:rPr kumimoji="0" sz="1600" b="0" i="0" u="none" strike="noStrike" kern="0" cap="none" spc="0" normalizeH="0" baseline="0" noProof="0" dirty="0">
                <a:ln>
                  <a:noFill/>
                </a:ln>
                <a:solidFill>
                  <a:srgbClr val="004A86"/>
                </a:solidFill>
                <a:effectLst/>
                <a:uLnTx/>
                <a:uFillTx/>
                <a:latin typeface="Arial"/>
                <a:cs typeface="Arial"/>
              </a:rPr>
              <a:t>infection</a:t>
            </a:r>
            <a:r>
              <a:rPr kumimoji="0" sz="1600" b="0" i="0" u="none" strike="noStrike" kern="0" cap="none" spc="-5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3</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years</a:t>
            </a:r>
            <a:r>
              <a:rPr kumimoji="0" sz="1600" b="0" i="0" u="none" strike="noStrike" kern="0" cap="none" spc="-1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after</a:t>
            </a:r>
            <a:r>
              <a:rPr kumimoji="0" sz="1600" b="0" i="0" u="none" strike="noStrike" kern="0" cap="none" spc="-1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cessation</a:t>
            </a:r>
            <a:r>
              <a:rPr kumimoji="0" sz="1600" b="0" i="0" u="none" strike="noStrike" kern="0" cap="none" spc="-5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of</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25" normalizeH="0" baseline="0" noProof="0" dirty="0">
                <a:ln>
                  <a:noFill/>
                </a:ln>
                <a:solidFill>
                  <a:srgbClr val="004A86"/>
                </a:solidFill>
                <a:effectLst/>
                <a:uLnTx/>
                <a:uFillTx/>
                <a:latin typeface="Arial"/>
                <a:cs typeface="Arial"/>
              </a:rPr>
              <a:t>NA </a:t>
            </a:r>
            <a:r>
              <a:rPr kumimoji="0" sz="1600" b="0" i="0" u="none" strike="noStrike" kern="0" cap="none" spc="-10" normalizeH="0" baseline="0" noProof="0" dirty="0">
                <a:ln>
                  <a:noFill/>
                </a:ln>
                <a:solidFill>
                  <a:srgbClr val="004A86"/>
                </a:solidFill>
                <a:effectLst/>
                <a:uLnTx/>
                <a:uFillTx/>
                <a:latin typeface="Arial"/>
                <a:cs typeface="Arial"/>
              </a:rPr>
              <a:t>therapy,</a:t>
            </a:r>
            <a:r>
              <a:rPr kumimoji="0" sz="1600" b="0" i="0" u="none" strike="noStrike" kern="0" cap="none" spc="-1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depending</a:t>
            </a:r>
            <a:r>
              <a:rPr kumimoji="0" sz="1600" b="0" i="0" u="none" strike="noStrike" kern="0" cap="none" spc="-5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on</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NA</a:t>
            </a:r>
            <a:r>
              <a:rPr kumimoji="0" sz="1600" b="0" i="0" u="none" strike="noStrike" kern="0" cap="none" spc="-114"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treatment </a:t>
            </a:r>
            <a:r>
              <a:rPr kumimoji="0" sz="1600" b="0" i="0" u="none" strike="noStrike" kern="0" cap="none" spc="0" normalizeH="0" baseline="0" noProof="0" dirty="0">
                <a:ln>
                  <a:noFill/>
                </a:ln>
                <a:solidFill>
                  <a:srgbClr val="004A86"/>
                </a:solidFill>
                <a:effectLst/>
                <a:uLnTx/>
                <a:uFillTx/>
                <a:latin typeface="Arial"/>
                <a:cs typeface="Arial"/>
              </a:rPr>
              <a:t>duration,</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HBsAg</a:t>
            </a:r>
            <a:r>
              <a:rPr kumimoji="0" sz="1600" b="0" i="0" u="none" strike="noStrike" kern="0" cap="none" spc="-5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level,</a:t>
            </a:r>
            <a:r>
              <a:rPr kumimoji="0" sz="1600" b="0" i="0" u="none" strike="noStrike" kern="0" cap="none" spc="-5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HBV</a:t>
            </a:r>
            <a:r>
              <a:rPr kumimoji="0" sz="1600" b="0" i="0" u="none" strike="noStrike" kern="0" cap="none" spc="-4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genotype.</a:t>
            </a:r>
            <a:r>
              <a:rPr kumimoji="0" sz="1600" b="0" i="0" u="none" strike="noStrike" kern="0" cap="none" spc="-5" normalizeH="0" baseline="0" noProof="0" dirty="0">
                <a:ln>
                  <a:noFill/>
                </a:ln>
                <a:solidFill>
                  <a:srgbClr val="004A86"/>
                </a:solidFill>
                <a:effectLst/>
                <a:uLnTx/>
                <a:uFillTx/>
                <a:latin typeface="Arial"/>
                <a:cs typeface="Arial"/>
              </a:rPr>
              <a:t> </a:t>
            </a:r>
            <a:r>
              <a:rPr kumimoji="0" sz="1600" b="0" i="0" u="none" strike="noStrike" kern="0" cap="none" spc="-25" normalizeH="0" baseline="0" noProof="0" dirty="0">
                <a:ln>
                  <a:noFill/>
                </a:ln>
                <a:solidFill>
                  <a:srgbClr val="004A86"/>
                </a:solidFill>
                <a:effectLst/>
                <a:uLnTx/>
                <a:uFillTx/>
                <a:latin typeface="Arial"/>
                <a:cs typeface="Arial"/>
              </a:rPr>
              <a:t>and </a:t>
            </a:r>
            <a:r>
              <a:rPr kumimoji="0" sz="1600" b="0" i="0" u="none" strike="noStrike" kern="0" cap="none" spc="0" normalizeH="0" baseline="0" noProof="0" dirty="0">
                <a:ln>
                  <a:noFill/>
                </a:ln>
                <a:solidFill>
                  <a:srgbClr val="004A86"/>
                </a:solidFill>
                <a:effectLst/>
                <a:uLnTx/>
                <a:uFillTx/>
                <a:latin typeface="Arial"/>
                <a:cs typeface="Arial"/>
              </a:rPr>
              <a:t>patient</a:t>
            </a:r>
            <a:r>
              <a:rPr kumimoji="0" sz="1600" b="0" i="0" u="none" strike="noStrike" kern="0" cap="none" spc="-65" normalizeH="0" baseline="0" noProof="0" dirty="0">
                <a:ln>
                  <a:noFill/>
                </a:ln>
                <a:solidFill>
                  <a:srgbClr val="004A86"/>
                </a:solidFill>
                <a:effectLst/>
                <a:uLnTx/>
                <a:uFillTx/>
                <a:latin typeface="Arial"/>
                <a:cs typeface="Arial"/>
              </a:rPr>
              <a:t> </a:t>
            </a:r>
            <a:r>
              <a:rPr kumimoji="0" sz="1600" b="0" i="0" u="none" strike="noStrike" kern="0" cap="none" spc="-20" normalizeH="0" baseline="0" noProof="0" dirty="0">
                <a:ln>
                  <a:noFill/>
                </a:ln>
                <a:solidFill>
                  <a:srgbClr val="004A86"/>
                </a:solidFill>
                <a:effectLst/>
                <a:uLnTx/>
                <a:uFillTx/>
                <a:latin typeface="Arial"/>
                <a:cs typeface="Arial"/>
              </a:rPr>
              <a:t>age.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41300" marR="5080" lvl="0" indent="-228600" defTabSz="914400" eaLnBrk="1" fontAlgn="auto" latinLnBrk="0" hangingPunct="1">
              <a:lnSpc>
                <a:spcPct val="90000"/>
              </a:lnSpc>
              <a:spcBef>
                <a:spcPts val="1000"/>
              </a:spcBef>
              <a:spcAft>
                <a:spcPts val="0"/>
              </a:spcAft>
              <a:buClrTx/>
              <a:buSzTx/>
              <a:buFontTx/>
              <a:buChar char="•"/>
              <a:tabLst>
                <a:tab pos="241300" algn="l"/>
              </a:tabLst>
              <a:defRPr/>
            </a:pPr>
            <a:r>
              <a:rPr kumimoji="0" sz="1600" b="0" i="0" u="none" strike="noStrike" kern="0" cap="none" spc="0" normalizeH="0" baseline="0" noProof="0" dirty="0">
                <a:ln>
                  <a:noFill/>
                </a:ln>
                <a:solidFill>
                  <a:srgbClr val="004A86"/>
                </a:solidFill>
                <a:effectLst/>
                <a:uLnTx/>
                <a:uFillTx/>
                <a:latin typeface="Arial"/>
                <a:cs typeface="Arial"/>
              </a:rPr>
              <a:t>pIFN</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is</a:t>
            </a:r>
            <a:r>
              <a:rPr kumimoji="0" sz="1600" b="0" i="0" u="none" strike="noStrike" kern="0" cap="none" spc="-4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a</a:t>
            </a:r>
            <a:r>
              <a:rPr kumimoji="0" sz="1600" b="0" i="0" u="none" strike="noStrike" kern="0" cap="none" spc="-2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recognised</a:t>
            </a:r>
            <a:r>
              <a:rPr kumimoji="0" sz="1600" b="0" i="0" u="none" strike="noStrike" kern="0" cap="none" spc="-4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treatment</a:t>
            </a:r>
            <a:r>
              <a:rPr kumimoji="0" sz="1600" b="0" i="0" u="none" strike="noStrike" kern="0" cap="none" spc="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for</a:t>
            </a:r>
            <a:r>
              <a:rPr kumimoji="0" sz="1600" b="0" i="0" u="none" strike="noStrike" kern="0" cap="none" spc="-1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CHB</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25" normalizeH="0" baseline="0" noProof="0" dirty="0">
                <a:ln>
                  <a:noFill/>
                </a:ln>
                <a:solidFill>
                  <a:srgbClr val="004A86"/>
                </a:solidFill>
                <a:effectLst/>
                <a:uLnTx/>
                <a:uFillTx/>
                <a:latin typeface="Arial"/>
                <a:cs typeface="Arial"/>
              </a:rPr>
              <a:t>but </a:t>
            </a:r>
            <a:r>
              <a:rPr kumimoji="0" sz="1600" b="0" i="0" u="none" strike="noStrike" kern="0" cap="none" spc="0" normalizeH="0" baseline="0" noProof="0" dirty="0">
                <a:ln>
                  <a:noFill/>
                </a:ln>
                <a:solidFill>
                  <a:srgbClr val="004A86"/>
                </a:solidFill>
                <a:effectLst/>
                <a:uLnTx/>
                <a:uFillTx/>
                <a:latin typeface="Arial"/>
                <a:cs typeface="Arial"/>
              </a:rPr>
              <a:t>is</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currently</a:t>
            </a:r>
            <a:r>
              <a:rPr kumimoji="0" sz="1600" b="0" i="0" u="none" strike="noStrike" kern="0" cap="none" spc="-5"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under-</a:t>
            </a:r>
            <a:r>
              <a:rPr kumimoji="0" sz="1600" b="0" i="0" u="none" strike="noStrike" kern="0" cap="none" spc="0" normalizeH="0" baseline="0" noProof="0" dirty="0">
                <a:ln>
                  <a:noFill/>
                </a:ln>
                <a:solidFill>
                  <a:srgbClr val="004A86"/>
                </a:solidFill>
                <a:effectLst/>
                <a:uLnTx/>
                <a:uFillTx/>
                <a:latin typeface="Arial"/>
                <a:cs typeface="Arial"/>
              </a:rPr>
              <a:t>utilised</a:t>
            </a:r>
            <a:r>
              <a:rPr kumimoji="0" sz="1600" b="0" i="0" u="none" strike="noStrike" kern="0" cap="none" spc="-1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and</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simultaneous </a:t>
            </a:r>
            <a:r>
              <a:rPr kumimoji="0" sz="1600" b="0" i="0" u="none" strike="noStrike" kern="0" cap="none" spc="0" normalizeH="0" baseline="0" noProof="0" dirty="0">
                <a:ln>
                  <a:noFill/>
                </a:ln>
                <a:solidFill>
                  <a:srgbClr val="004A86"/>
                </a:solidFill>
                <a:effectLst/>
                <a:uLnTx/>
                <a:uFillTx/>
                <a:latin typeface="Arial"/>
                <a:cs typeface="Arial"/>
              </a:rPr>
              <a:t>treatment with</a:t>
            </a:r>
            <a:r>
              <a:rPr kumimoji="0" sz="1600" b="0" i="0" u="none" strike="noStrike" kern="0" cap="none" spc="-2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pIFN</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and</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NA</a:t>
            </a:r>
            <a:r>
              <a:rPr kumimoji="0" sz="1600" b="0" i="0" u="none" strike="noStrike" kern="0" cap="none" spc="-10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does</a:t>
            </a:r>
            <a:r>
              <a:rPr kumimoji="0" sz="1600" b="0" i="0" u="none" strike="noStrike" kern="0" cap="none" spc="-25" normalizeH="0" baseline="0" noProof="0" dirty="0">
                <a:ln>
                  <a:noFill/>
                </a:ln>
                <a:solidFill>
                  <a:srgbClr val="004A86"/>
                </a:solidFill>
                <a:effectLst/>
                <a:uLnTx/>
                <a:uFillTx/>
                <a:latin typeface="Arial"/>
                <a:cs typeface="Arial"/>
              </a:rPr>
              <a:t> not </a:t>
            </a:r>
            <a:r>
              <a:rPr kumimoji="0" sz="1600" b="0" i="0" u="none" strike="noStrike" kern="0" cap="none" spc="0" normalizeH="0" baseline="0" noProof="0" dirty="0">
                <a:ln>
                  <a:noFill/>
                </a:ln>
                <a:solidFill>
                  <a:srgbClr val="004A86"/>
                </a:solidFill>
                <a:effectLst/>
                <a:uLnTx/>
                <a:uFillTx/>
                <a:latin typeface="Arial"/>
                <a:cs typeface="Arial"/>
              </a:rPr>
              <a:t>enhance</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rates</a:t>
            </a:r>
            <a:r>
              <a:rPr kumimoji="0" sz="1600" b="0" i="0" u="none" strike="noStrike" kern="0" cap="none" spc="-1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of</a:t>
            </a:r>
            <a:r>
              <a:rPr kumimoji="0" sz="1600" b="0" i="0" u="none" strike="noStrike" kern="0" cap="none" spc="-1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HBsAg</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20" normalizeH="0" baseline="0" noProof="0" dirty="0">
                <a:ln>
                  <a:noFill/>
                </a:ln>
                <a:solidFill>
                  <a:srgbClr val="004A86"/>
                </a:solidFill>
                <a:effectLst/>
                <a:uLnTx/>
                <a:uFillTx/>
                <a:latin typeface="Arial"/>
                <a:cs typeface="Arial"/>
              </a:rPr>
              <a:t>loss.</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txBox="1"/>
          <p:nvPr/>
        </p:nvSpPr>
        <p:spPr>
          <a:xfrm>
            <a:off x="594461" y="4511446"/>
            <a:ext cx="4267835" cy="1347164"/>
          </a:xfrm>
          <a:prstGeom prst="rect">
            <a:avLst/>
          </a:prstGeom>
        </p:spPr>
        <p:txBody>
          <a:bodyPr vert="horz" wrap="square" lIns="0" tIns="114935" rIns="0" bIns="0" rtlCol="0">
            <a:spAutoFit/>
          </a:bodyPr>
          <a:lstStyle/>
          <a:p>
            <a:pPr marL="12700" marR="0" lvl="0" indent="0" defTabSz="914400" eaLnBrk="1" fontAlgn="auto" latinLnBrk="0" hangingPunct="1">
              <a:lnSpc>
                <a:spcPct val="100000"/>
              </a:lnSpc>
              <a:spcBef>
                <a:spcPts val="905"/>
              </a:spcBef>
              <a:spcAft>
                <a:spcPts val="0"/>
              </a:spcAft>
              <a:buClrTx/>
              <a:buSzTx/>
              <a:buFontTx/>
              <a:buNone/>
              <a:tabLst/>
              <a:defRPr/>
            </a:pPr>
            <a:r>
              <a:rPr kumimoji="0" sz="1600" b="1" i="0" u="none" strike="noStrike" kern="0" cap="none" spc="-25" normalizeH="0" baseline="0" noProof="0" dirty="0">
                <a:ln>
                  <a:noFill/>
                </a:ln>
                <a:solidFill>
                  <a:srgbClr val="FFC000"/>
                </a:solidFill>
                <a:effectLst/>
                <a:uLnTx/>
                <a:uFillTx/>
                <a:latin typeface="Arial"/>
                <a:cs typeface="Arial"/>
              </a:rPr>
              <a:t>Aim</a:t>
            </a:r>
            <a:r>
              <a:rPr kumimoji="0" lang="fr-CH" sz="1600" b="1" i="0" u="none" strike="noStrike" kern="0" cap="none" spc="-25" normalizeH="0" baseline="0" noProof="0" dirty="0">
                <a:ln>
                  <a:noFill/>
                </a:ln>
                <a:solidFill>
                  <a:srgbClr val="FFC000"/>
                </a:solidFill>
                <a:effectLst/>
                <a:uLnTx/>
                <a:uFillTx/>
                <a:latin typeface="Arial"/>
                <a:cs typeface="Arial"/>
              </a:rPr>
              <a:t> : </a:t>
            </a:r>
            <a:r>
              <a:rPr kumimoji="0" sz="1600" b="0" i="0" u="none" strike="noStrike" kern="0" cap="none" spc="-65" normalizeH="0" baseline="0" noProof="0" dirty="0">
                <a:ln>
                  <a:noFill/>
                </a:ln>
                <a:solidFill>
                  <a:srgbClr val="004A86"/>
                </a:solidFill>
                <a:effectLst/>
                <a:uLnTx/>
                <a:uFillTx/>
                <a:latin typeface="Arial"/>
                <a:cs typeface="Arial"/>
              </a:rPr>
              <a:t>To</a:t>
            </a:r>
            <a:r>
              <a:rPr kumimoji="0" sz="1600" b="0" i="0" u="none" strike="noStrike" kern="0" cap="none" spc="-4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evaluate</a:t>
            </a:r>
            <a:r>
              <a:rPr kumimoji="0" sz="1600" b="0" i="0" u="none" strike="noStrike" kern="0" cap="none" spc="-5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the</a:t>
            </a:r>
            <a:r>
              <a:rPr kumimoji="0" sz="1600" b="0" i="0" u="none" strike="noStrike" kern="0" cap="none" spc="-5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efficacy</a:t>
            </a:r>
            <a:r>
              <a:rPr kumimoji="0" sz="1600" b="0" i="0" u="none" strike="noStrike" kern="0" cap="none" spc="-4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and</a:t>
            </a:r>
            <a:r>
              <a:rPr kumimoji="0" sz="1600" b="0" i="0" u="none" strike="noStrike" kern="0" cap="none" spc="-5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safety</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25" normalizeH="0" baseline="0" noProof="0" dirty="0">
                <a:ln>
                  <a:noFill/>
                </a:ln>
                <a:solidFill>
                  <a:srgbClr val="004A86"/>
                </a:solidFill>
                <a:effectLst/>
                <a:uLnTx/>
                <a:uFillTx/>
                <a:latin typeface="Arial"/>
                <a:cs typeface="Arial"/>
              </a:rPr>
              <a:t>of </a:t>
            </a:r>
            <a:r>
              <a:rPr kumimoji="0" sz="1600" b="0" i="0" u="none" strike="noStrike" kern="0" cap="none" spc="0" normalizeH="0" baseline="0" noProof="0" dirty="0">
                <a:ln>
                  <a:noFill/>
                </a:ln>
                <a:solidFill>
                  <a:srgbClr val="004A86"/>
                </a:solidFill>
                <a:effectLst/>
                <a:uLnTx/>
                <a:uFillTx/>
                <a:latin typeface="Arial"/>
                <a:cs typeface="Arial"/>
              </a:rPr>
              <a:t>sequential</a:t>
            </a:r>
            <a:r>
              <a:rPr kumimoji="0" sz="1600" b="0" i="0" u="none" strike="noStrike" kern="0" cap="none" spc="-5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NA</a:t>
            </a:r>
            <a:r>
              <a:rPr kumimoji="0" sz="1600" b="0" i="0" u="none" strike="noStrike" kern="0" cap="none" spc="-11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withdrawal</a:t>
            </a:r>
            <a:r>
              <a:rPr kumimoji="0" sz="1600" b="0" i="0" u="none" strike="noStrike" kern="0" cap="none" spc="-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followed</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by</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a</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short </a:t>
            </a:r>
            <a:r>
              <a:rPr kumimoji="0" sz="1600" b="0" i="0" u="none" strike="noStrike" kern="0" cap="none" spc="0" normalizeH="0" baseline="0" noProof="0" dirty="0">
                <a:ln>
                  <a:noFill/>
                </a:ln>
                <a:solidFill>
                  <a:srgbClr val="004A86"/>
                </a:solidFill>
                <a:effectLst/>
                <a:uLnTx/>
                <a:uFillTx/>
                <a:latin typeface="Arial"/>
                <a:cs typeface="Arial"/>
              </a:rPr>
              <a:t>course</a:t>
            </a:r>
            <a:r>
              <a:rPr kumimoji="0" sz="1600" b="0" i="0" u="none" strike="noStrike" kern="0" cap="none" spc="-6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of</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pIFN</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compared</a:t>
            </a:r>
            <a:r>
              <a:rPr kumimoji="0" sz="1600" b="0" i="0" u="none" strike="noStrike" kern="0" cap="none" spc="-2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to</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NA</a:t>
            </a:r>
            <a:r>
              <a:rPr kumimoji="0" sz="1600" b="0" i="0" u="none" strike="noStrike" kern="0" cap="none" spc="-114"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withdrawal </a:t>
            </a:r>
            <a:r>
              <a:rPr kumimoji="0" sz="1600" b="0" i="0" u="none" strike="noStrike" kern="0" cap="none" spc="0" normalizeH="0" baseline="0" noProof="0" dirty="0">
                <a:ln>
                  <a:noFill/>
                </a:ln>
                <a:solidFill>
                  <a:srgbClr val="004A86"/>
                </a:solidFill>
                <a:effectLst/>
                <a:uLnTx/>
                <a:uFillTx/>
                <a:latin typeface="Arial"/>
                <a:cs typeface="Arial"/>
              </a:rPr>
              <a:t>alone</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in</a:t>
            </a:r>
            <a:r>
              <a:rPr kumimoji="0" sz="1600" b="0" i="0" u="none" strike="noStrike" kern="0" cap="none" spc="-15"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non-</a:t>
            </a:r>
            <a:r>
              <a:rPr kumimoji="0" sz="1600" b="0" i="0" u="none" strike="noStrike" kern="0" cap="none" spc="0" normalizeH="0" baseline="0" noProof="0" dirty="0">
                <a:ln>
                  <a:noFill/>
                </a:ln>
                <a:solidFill>
                  <a:srgbClr val="004A86"/>
                </a:solidFill>
                <a:effectLst/>
                <a:uLnTx/>
                <a:uFillTx/>
                <a:latin typeface="Arial"/>
                <a:cs typeface="Arial"/>
              </a:rPr>
              <a:t>cirrhotic,</a:t>
            </a:r>
            <a:r>
              <a:rPr kumimoji="0" sz="1600" b="0" i="0" u="none" strike="noStrike" kern="0" cap="none" spc="5"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HBeAg-negative </a:t>
            </a:r>
            <a:r>
              <a:rPr kumimoji="0" sz="1600" b="0" i="0" u="none" strike="noStrike" kern="0" cap="none" spc="0" normalizeH="0" baseline="0" noProof="0" dirty="0">
                <a:ln>
                  <a:noFill/>
                </a:ln>
                <a:solidFill>
                  <a:srgbClr val="004A86"/>
                </a:solidFill>
                <a:effectLst/>
                <a:uLnTx/>
                <a:uFillTx/>
                <a:latin typeface="Arial"/>
                <a:cs typeface="Arial"/>
              </a:rPr>
              <a:t>patients</a:t>
            </a:r>
            <a:r>
              <a:rPr kumimoji="0" sz="1600" b="0" i="0" u="none" strike="noStrike" kern="0" cap="none" spc="-4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with</a:t>
            </a:r>
            <a:r>
              <a:rPr kumimoji="0" sz="1600" b="0" i="0" u="none" strike="noStrike" kern="0" cap="none" spc="-40" normalizeH="0" baseline="0" noProof="0" dirty="0">
                <a:ln>
                  <a:noFill/>
                </a:ln>
                <a:solidFill>
                  <a:srgbClr val="004A86"/>
                </a:solidFill>
                <a:effectLst/>
                <a:uLnTx/>
                <a:uFillTx/>
                <a:latin typeface="Arial"/>
                <a:cs typeface="Arial"/>
              </a:rPr>
              <a:t> </a:t>
            </a:r>
            <a:r>
              <a:rPr kumimoji="0" sz="1600" b="0" i="0" u="none" strike="noStrike" kern="0" cap="none" spc="-20" normalizeH="0" baseline="0" noProof="0" dirty="0">
                <a:ln>
                  <a:noFill/>
                </a:ln>
                <a:solidFill>
                  <a:srgbClr val="004A86"/>
                </a:solidFill>
                <a:effectLst/>
                <a:uLnTx/>
                <a:uFillTx/>
                <a:latin typeface="Arial"/>
                <a:cs typeface="Arial"/>
              </a:rPr>
              <a:t>CHB.</a:t>
            </a:r>
            <a:endParaRPr kumimoji="0" sz="16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5" name="object 5"/>
          <p:cNvGrpSpPr/>
          <p:nvPr/>
        </p:nvGrpSpPr>
        <p:grpSpPr>
          <a:xfrm>
            <a:off x="505980" y="949833"/>
            <a:ext cx="2704465" cy="335915"/>
            <a:chOff x="505980" y="949833"/>
            <a:chExt cx="2704465" cy="335915"/>
          </a:xfrm>
        </p:grpSpPr>
        <p:sp>
          <p:nvSpPr>
            <p:cNvPr id="6" name="object 6"/>
            <p:cNvSpPr/>
            <p:nvPr/>
          </p:nvSpPr>
          <p:spPr>
            <a:xfrm>
              <a:off x="515505" y="959358"/>
              <a:ext cx="2685415" cy="316865"/>
            </a:xfrm>
            <a:custGeom>
              <a:avLst/>
              <a:gdLst/>
              <a:ahLst/>
              <a:cxnLst/>
              <a:rect l="l" t="t" r="r" b="b"/>
              <a:pathLst>
                <a:path w="2685415" h="316865">
                  <a:moveTo>
                    <a:pt x="2632062" y="0"/>
                  </a:moveTo>
                  <a:lnTo>
                    <a:pt x="52819" y="0"/>
                  </a:lnTo>
                  <a:lnTo>
                    <a:pt x="32259" y="4147"/>
                  </a:lnTo>
                  <a:lnTo>
                    <a:pt x="15470" y="15462"/>
                  </a:lnTo>
                  <a:lnTo>
                    <a:pt x="4150" y="32254"/>
                  </a:lnTo>
                  <a:lnTo>
                    <a:pt x="0" y="52831"/>
                  </a:lnTo>
                  <a:lnTo>
                    <a:pt x="0" y="264032"/>
                  </a:lnTo>
                  <a:lnTo>
                    <a:pt x="4150" y="284610"/>
                  </a:lnTo>
                  <a:lnTo>
                    <a:pt x="15470" y="301402"/>
                  </a:lnTo>
                  <a:lnTo>
                    <a:pt x="32259" y="312717"/>
                  </a:lnTo>
                  <a:lnTo>
                    <a:pt x="52819" y="316864"/>
                  </a:lnTo>
                  <a:lnTo>
                    <a:pt x="2632062" y="316864"/>
                  </a:lnTo>
                  <a:lnTo>
                    <a:pt x="2652640" y="312717"/>
                  </a:lnTo>
                  <a:lnTo>
                    <a:pt x="2669432" y="301402"/>
                  </a:lnTo>
                  <a:lnTo>
                    <a:pt x="2680746" y="284610"/>
                  </a:lnTo>
                  <a:lnTo>
                    <a:pt x="2684894" y="264032"/>
                  </a:lnTo>
                  <a:lnTo>
                    <a:pt x="2684894" y="52831"/>
                  </a:lnTo>
                  <a:lnTo>
                    <a:pt x="2680746" y="32254"/>
                  </a:lnTo>
                  <a:lnTo>
                    <a:pt x="2669432" y="15462"/>
                  </a:lnTo>
                  <a:lnTo>
                    <a:pt x="2652640" y="4147"/>
                  </a:lnTo>
                  <a:lnTo>
                    <a:pt x="2632062" y="0"/>
                  </a:lnTo>
                  <a:close/>
                </a:path>
              </a:pathLst>
            </a:custGeom>
            <a:solidFill>
              <a:srgbClr val="FFBD3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515505" y="959358"/>
              <a:ext cx="2685415" cy="316865"/>
            </a:xfrm>
            <a:custGeom>
              <a:avLst/>
              <a:gdLst/>
              <a:ahLst/>
              <a:cxnLst/>
              <a:rect l="l" t="t" r="r" b="b"/>
              <a:pathLst>
                <a:path w="2685415" h="316865">
                  <a:moveTo>
                    <a:pt x="0" y="52831"/>
                  </a:moveTo>
                  <a:lnTo>
                    <a:pt x="4150" y="32254"/>
                  </a:lnTo>
                  <a:lnTo>
                    <a:pt x="15470" y="15462"/>
                  </a:lnTo>
                  <a:lnTo>
                    <a:pt x="32259" y="4147"/>
                  </a:lnTo>
                  <a:lnTo>
                    <a:pt x="52819" y="0"/>
                  </a:lnTo>
                  <a:lnTo>
                    <a:pt x="2632062" y="0"/>
                  </a:lnTo>
                  <a:lnTo>
                    <a:pt x="2652640" y="4147"/>
                  </a:lnTo>
                  <a:lnTo>
                    <a:pt x="2669432" y="15462"/>
                  </a:lnTo>
                  <a:lnTo>
                    <a:pt x="2680746" y="32254"/>
                  </a:lnTo>
                  <a:lnTo>
                    <a:pt x="2684894" y="52831"/>
                  </a:lnTo>
                  <a:lnTo>
                    <a:pt x="2684894" y="264032"/>
                  </a:lnTo>
                  <a:lnTo>
                    <a:pt x="2680746" y="284610"/>
                  </a:lnTo>
                  <a:lnTo>
                    <a:pt x="2669432" y="301402"/>
                  </a:lnTo>
                  <a:lnTo>
                    <a:pt x="2652640" y="312717"/>
                  </a:lnTo>
                  <a:lnTo>
                    <a:pt x="2632062" y="316864"/>
                  </a:lnTo>
                  <a:lnTo>
                    <a:pt x="52819" y="316864"/>
                  </a:lnTo>
                  <a:lnTo>
                    <a:pt x="32259" y="312717"/>
                  </a:lnTo>
                  <a:lnTo>
                    <a:pt x="15470" y="301402"/>
                  </a:lnTo>
                  <a:lnTo>
                    <a:pt x="4150" y="284610"/>
                  </a:lnTo>
                  <a:lnTo>
                    <a:pt x="0" y="264032"/>
                  </a:lnTo>
                  <a:lnTo>
                    <a:pt x="0" y="52831"/>
                  </a:lnTo>
                  <a:close/>
                </a:path>
              </a:pathLst>
            </a:custGeom>
            <a:ln w="19050">
              <a:solidFill>
                <a:srgbClr val="FFBD3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 name="object 8"/>
          <p:cNvSpPr txBox="1"/>
          <p:nvPr/>
        </p:nvSpPr>
        <p:spPr>
          <a:xfrm>
            <a:off x="609701" y="962025"/>
            <a:ext cx="243522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0" normalizeH="0" baseline="0" noProof="0" dirty="0">
                <a:ln>
                  <a:noFill/>
                </a:ln>
                <a:solidFill>
                  <a:srgbClr val="FFFFFF"/>
                </a:solidFill>
                <a:effectLst/>
                <a:uLnTx/>
                <a:uFillTx/>
                <a:latin typeface="Arial"/>
                <a:cs typeface="Arial"/>
              </a:rPr>
              <a:t>Background</a:t>
            </a:r>
            <a:r>
              <a:rPr kumimoji="0" sz="1800" b="1" i="0" u="none" strike="noStrike" kern="0" cap="none" spc="-45" normalizeH="0" baseline="0" noProof="0" dirty="0">
                <a:ln>
                  <a:noFill/>
                </a:ln>
                <a:solidFill>
                  <a:srgbClr val="FFFFFF"/>
                </a:solidFill>
                <a:effectLst/>
                <a:uLnTx/>
                <a:uFillTx/>
                <a:latin typeface="Arial"/>
                <a:cs typeface="Arial"/>
              </a:rPr>
              <a:t> </a:t>
            </a:r>
            <a:r>
              <a:rPr kumimoji="0" sz="1800" b="1" i="0" u="none" strike="noStrike" kern="0" cap="none" spc="0" normalizeH="0" baseline="0" noProof="0" dirty="0">
                <a:ln>
                  <a:noFill/>
                </a:ln>
                <a:solidFill>
                  <a:srgbClr val="FFFFFF"/>
                </a:solidFill>
                <a:effectLst/>
                <a:uLnTx/>
                <a:uFillTx/>
                <a:latin typeface="Arial"/>
                <a:cs typeface="Arial"/>
              </a:rPr>
              <a:t>and</a:t>
            </a:r>
            <a:r>
              <a:rPr kumimoji="0" sz="1800" b="1" i="0" u="none" strike="noStrike" kern="0" cap="none" spc="-114" normalizeH="0" baseline="0" noProof="0" dirty="0">
                <a:ln>
                  <a:noFill/>
                </a:ln>
                <a:solidFill>
                  <a:srgbClr val="FFFFFF"/>
                </a:solidFill>
                <a:effectLst/>
                <a:uLnTx/>
                <a:uFillTx/>
                <a:latin typeface="Arial"/>
                <a:cs typeface="Arial"/>
              </a:rPr>
              <a:t> </a:t>
            </a:r>
            <a:r>
              <a:rPr kumimoji="0" sz="1800" b="1" i="0" u="none" strike="noStrike" kern="0" cap="none" spc="-20" normalizeH="0" baseline="0" noProof="0" dirty="0">
                <a:ln>
                  <a:noFill/>
                </a:ln>
                <a:solidFill>
                  <a:srgbClr val="FFFFFF"/>
                </a:solidFill>
                <a:effectLst/>
                <a:uLnTx/>
                <a:uFillTx/>
                <a:latin typeface="Arial"/>
                <a:cs typeface="Arial"/>
              </a:rPr>
              <a:t>Aims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916939" y="65659"/>
            <a:ext cx="10069830" cy="431800"/>
          </a:xfrm>
          <a:prstGeom prst="rect">
            <a:avLst/>
          </a:prstGeom>
        </p:spPr>
        <p:txBody>
          <a:bodyPr vert="horz" wrap="square" lIns="0" tIns="12700" rIns="0" bIns="0" rtlCol="0">
            <a:spAutoFit/>
          </a:bodyPr>
          <a:lstStyle/>
          <a:p>
            <a:pPr marL="12700" marR="0" lvl="0" indent="0" defTabSz="914400" eaLnBrk="1" fontAlgn="auto" latinLnBrk="0" hangingPunct="1">
              <a:lnSpc>
                <a:spcPts val="1595"/>
              </a:lnSpc>
              <a:spcBef>
                <a:spcPts val="100"/>
              </a:spcBef>
              <a:spcAft>
                <a:spcPts val="0"/>
              </a:spcAft>
              <a:buClrTx/>
              <a:buSzTx/>
              <a:buFontTx/>
              <a:buNone/>
              <a:tabLst/>
              <a:defRPr/>
            </a:pPr>
            <a:r>
              <a:rPr kumimoji="0" sz="1400" b="1" i="0" u="none" strike="noStrike" kern="0" cap="none" spc="-10" normalizeH="0" baseline="0" noProof="0" dirty="0">
                <a:ln>
                  <a:noFill/>
                </a:ln>
                <a:solidFill>
                  <a:srgbClr val="FFFFFF"/>
                </a:solidFill>
                <a:effectLst/>
                <a:uLnTx/>
                <a:uFillTx/>
                <a:latin typeface="Arial"/>
                <a:cs typeface="Arial"/>
              </a:rPr>
              <a:t>OS-</a:t>
            </a:r>
            <a:r>
              <a:rPr kumimoji="0" sz="1400" b="1" i="0" u="none" strike="noStrike" kern="0" cap="none" spc="0" normalizeH="0" baseline="0" noProof="0" dirty="0">
                <a:ln>
                  <a:noFill/>
                </a:ln>
                <a:solidFill>
                  <a:srgbClr val="FFFFFF"/>
                </a:solidFill>
                <a:effectLst/>
                <a:uLnTx/>
                <a:uFillTx/>
                <a:latin typeface="Arial"/>
                <a:cs typeface="Arial"/>
              </a:rPr>
              <a:t>069</a:t>
            </a:r>
            <a:r>
              <a:rPr kumimoji="0" sz="1400" b="1" i="0" u="none" strike="noStrike" kern="0" cap="none" spc="-4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A</a:t>
            </a:r>
            <a:r>
              <a:rPr kumimoji="0" sz="1400" b="0" i="0" u="none" strike="noStrike" kern="0" cap="none" spc="-8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Randomised</a:t>
            </a:r>
            <a:r>
              <a:rPr kumimoji="0" sz="1400" b="0" i="0" u="none" strike="noStrike" kern="0" cap="none" spc="-4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trial</a:t>
            </a:r>
            <a:r>
              <a:rPr kumimoji="0" sz="1400" b="0" i="0" u="none" strike="noStrike" kern="0" cap="none" spc="-3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of</a:t>
            </a:r>
            <a:r>
              <a:rPr kumimoji="0" sz="1400" b="0" i="0" u="none" strike="noStrike" kern="0" cap="none" spc="-2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nucleos(t)ide</a:t>
            </a:r>
            <a:r>
              <a:rPr kumimoji="0" sz="1400" b="0" i="0" u="none" strike="noStrike" kern="0" cap="none" spc="-5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withdrawal</a:t>
            </a:r>
            <a:r>
              <a:rPr kumimoji="0" sz="1400" b="0" i="0" u="none" strike="noStrike" kern="0" cap="none" spc="-2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vs nucleos(t)ide</a:t>
            </a:r>
            <a:r>
              <a:rPr kumimoji="0" sz="1400" b="0" i="0" u="none" strike="noStrike" kern="0" cap="none" spc="-5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withdrawal</a:t>
            </a:r>
            <a:r>
              <a:rPr kumimoji="0" sz="1400" b="0" i="0" u="none" strike="noStrike" kern="0" cap="none" spc="-2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with</a:t>
            </a:r>
            <a:r>
              <a:rPr kumimoji="0" sz="1400" b="0" i="0" u="none" strike="noStrike" kern="0" cap="none" spc="-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adjuvant</a:t>
            </a:r>
            <a:r>
              <a:rPr kumimoji="0" sz="1400" b="0" i="0" u="none" strike="noStrike" kern="0" cap="none" spc="-30" normalizeH="0" baseline="0" noProof="0" dirty="0">
                <a:ln>
                  <a:noFill/>
                </a:ln>
                <a:solidFill>
                  <a:srgbClr val="FFFFFF"/>
                </a:solidFill>
                <a:effectLst/>
                <a:uLnTx/>
                <a:uFillTx/>
                <a:latin typeface="Arial"/>
                <a:cs typeface="Arial"/>
              </a:rPr>
              <a:t> </a:t>
            </a:r>
            <a:r>
              <a:rPr kumimoji="0" sz="1400" b="0" i="0" u="none" strike="noStrike" kern="0" cap="none" spc="-10" normalizeH="0" baseline="0" noProof="0" dirty="0">
                <a:ln>
                  <a:noFill/>
                </a:ln>
                <a:solidFill>
                  <a:srgbClr val="FFFFFF"/>
                </a:solidFill>
                <a:effectLst/>
                <a:uLnTx/>
                <a:uFillTx/>
                <a:latin typeface="Arial"/>
                <a:cs typeface="Arial"/>
              </a:rPr>
              <a:t>pegylated-interferon</a:t>
            </a:r>
            <a:r>
              <a:rPr kumimoji="0" sz="1400" b="0" i="0" u="none" strike="noStrike" kern="0" cap="none" spc="-5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in</a:t>
            </a:r>
            <a:r>
              <a:rPr kumimoji="0" sz="1400" b="0" i="0" u="none" strike="noStrike" kern="0" cap="none" spc="-15" normalizeH="0" baseline="0" noProof="0" dirty="0">
                <a:ln>
                  <a:noFill/>
                </a:ln>
                <a:solidFill>
                  <a:srgbClr val="FFFFFF"/>
                </a:solidFill>
                <a:effectLst/>
                <a:uLnTx/>
                <a:uFillTx/>
                <a:latin typeface="Arial"/>
                <a:cs typeface="Arial"/>
              </a:rPr>
              <a:t> </a:t>
            </a:r>
            <a:r>
              <a:rPr kumimoji="0" sz="1400" b="0" i="0" u="none" strike="noStrike" kern="0" cap="none" spc="-10" normalizeH="0" baseline="0" noProof="0" dirty="0">
                <a:ln>
                  <a:noFill/>
                </a:ln>
                <a:solidFill>
                  <a:srgbClr val="FFFFFF"/>
                </a:solidFill>
                <a:effectLst/>
                <a:uLnTx/>
                <a:uFillTx/>
                <a:latin typeface="Arial"/>
                <a:cs typeface="Arial"/>
              </a:rPr>
              <a:t>HBeAg-</a:t>
            </a:r>
            <a:endParaRPr kumimoji="0" sz="14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ts val="1595"/>
              </a:lnSpc>
              <a:spcBef>
                <a:spcPts val="0"/>
              </a:spcBef>
              <a:spcAft>
                <a:spcPts val="0"/>
              </a:spcAft>
              <a:buClrTx/>
              <a:buSzTx/>
              <a:buFontTx/>
              <a:buNone/>
              <a:tabLst/>
              <a:defRPr/>
            </a:pPr>
            <a:r>
              <a:rPr kumimoji="0" sz="1400" b="0" i="0" u="none" strike="noStrike" kern="0" cap="none" spc="0" normalizeH="0" baseline="0" noProof="0" dirty="0">
                <a:ln>
                  <a:noFill/>
                </a:ln>
                <a:solidFill>
                  <a:srgbClr val="FFFFFF"/>
                </a:solidFill>
                <a:effectLst/>
                <a:uLnTx/>
                <a:uFillTx/>
                <a:latin typeface="Arial"/>
                <a:cs typeface="Arial"/>
              </a:rPr>
              <a:t>negative</a:t>
            </a:r>
            <a:r>
              <a:rPr kumimoji="0" sz="1400" b="0" i="0" u="none" strike="noStrike" kern="0" cap="none" spc="-3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hepatitis</a:t>
            </a:r>
            <a:r>
              <a:rPr kumimoji="0" sz="1400" b="0" i="0" u="none" strike="noStrike" kern="0" cap="none" spc="-6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B</a:t>
            </a:r>
            <a:r>
              <a:rPr kumimoji="0" sz="1400" b="0" i="0" u="none" strike="noStrike" kern="0" cap="none" spc="-1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virus</a:t>
            </a:r>
            <a:r>
              <a:rPr kumimoji="0" sz="1400" b="0" i="0" u="none" strike="noStrike" kern="0" cap="none" spc="-2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infection</a:t>
            </a:r>
            <a:r>
              <a:rPr kumimoji="0" sz="1400" b="0" i="0" u="none" strike="noStrike" kern="0" cap="none" spc="-5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to</a:t>
            </a:r>
            <a:r>
              <a:rPr kumimoji="0" sz="1400" b="0" i="0" u="none" strike="noStrike" kern="0" cap="none" spc="-3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promote</a:t>
            </a:r>
            <a:r>
              <a:rPr kumimoji="0" sz="1400" b="0" i="0" u="none" strike="noStrike" kern="0" cap="none" spc="-5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HBsAg</a:t>
            </a:r>
            <a:r>
              <a:rPr kumimoji="0" sz="1400" b="0" i="0" u="none" strike="noStrike" kern="0" cap="none" spc="-2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clearance</a:t>
            </a:r>
            <a:r>
              <a:rPr kumimoji="0" sz="1400" b="0" i="0" u="none" strike="noStrike" kern="0" cap="none" spc="-70" normalizeH="0" baseline="0" noProof="0" dirty="0">
                <a:ln>
                  <a:noFill/>
                </a:ln>
                <a:solidFill>
                  <a:srgbClr val="FFFFFF"/>
                </a:solidFill>
                <a:effectLst/>
                <a:uLnTx/>
                <a:uFillTx/>
                <a:latin typeface="Arial"/>
                <a:cs typeface="Arial"/>
              </a:rPr>
              <a:t> </a:t>
            </a:r>
            <a:r>
              <a:rPr kumimoji="0" sz="1400" b="0" i="0" u="none" strike="noStrike" kern="0" cap="none" spc="-10" normalizeH="0" baseline="0" noProof="0" dirty="0">
                <a:ln>
                  <a:noFill/>
                </a:ln>
                <a:solidFill>
                  <a:srgbClr val="FFFFFF"/>
                </a:solidFill>
                <a:effectLst/>
                <a:uLnTx/>
                <a:uFillTx/>
                <a:latin typeface="Arial"/>
                <a:cs typeface="Arial"/>
              </a:rPr>
              <a:t>(NUC-</a:t>
            </a:r>
            <a:r>
              <a:rPr kumimoji="0" sz="1400" b="0" i="0" u="none" strike="noStrike" kern="0" cap="none" spc="-25" normalizeH="0" baseline="0" noProof="0" dirty="0">
                <a:ln>
                  <a:noFill/>
                </a:ln>
                <a:solidFill>
                  <a:srgbClr val="FFFFFF"/>
                </a:solidFill>
                <a:effectLst/>
                <a:uLnTx/>
                <a:uFillTx/>
                <a:latin typeface="Arial"/>
                <a:cs typeface="Arial"/>
              </a:rPr>
              <a:t>B)</a:t>
            </a:r>
            <a:endParaRPr kumimoji="0" sz="14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0" name="object 10"/>
          <p:cNvGrpSpPr/>
          <p:nvPr/>
        </p:nvGrpSpPr>
        <p:grpSpPr>
          <a:xfrm>
            <a:off x="5403850" y="800226"/>
            <a:ext cx="6447790" cy="5511165"/>
            <a:chOff x="5403850" y="800226"/>
            <a:chExt cx="6447790" cy="5511165"/>
          </a:xfrm>
        </p:grpSpPr>
        <p:sp>
          <p:nvSpPr>
            <p:cNvPr id="11" name="object 11"/>
            <p:cNvSpPr/>
            <p:nvPr/>
          </p:nvSpPr>
          <p:spPr>
            <a:xfrm>
              <a:off x="5413375" y="809751"/>
              <a:ext cx="6428740" cy="5492115"/>
            </a:xfrm>
            <a:custGeom>
              <a:avLst/>
              <a:gdLst/>
              <a:ahLst/>
              <a:cxnLst/>
              <a:rect l="l" t="t" r="r" b="b"/>
              <a:pathLst>
                <a:path w="6428740" h="5492115">
                  <a:moveTo>
                    <a:pt x="0" y="36957"/>
                  </a:moveTo>
                  <a:lnTo>
                    <a:pt x="2897" y="22556"/>
                  </a:lnTo>
                  <a:lnTo>
                    <a:pt x="10794" y="10810"/>
                  </a:lnTo>
                  <a:lnTo>
                    <a:pt x="22502" y="2899"/>
                  </a:lnTo>
                  <a:lnTo>
                    <a:pt x="36829" y="0"/>
                  </a:lnTo>
                  <a:lnTo>
                    <a:pt x="6391783" y="0"/>
                  </a:lnTo>
                  <a:lnTo>
                    <a:pt x="6406163" y="2899"/>
                  </a:lnTo>
                  <a:lnTo>
                    <a:pt x="6417865" y="10810"/>
                  </a:lnTo>
                  <a:lnTo>
                    <a:pt x="6425733" y="22556"/>
                  </a:lnTo>
                  <a:lnTo>
                    <a:pt x="6428613" y="36957"/>
                  </a:lnTo>
                  <a:lnTo>
                    <a:pt x="6428613" y="5454815"/>
                  </a:lnTo>
                  <a:lnTo>
                    <a:pt x="6425733" y="5469154"/>
                  </a:lnTo>
                  <a:lnTo>
                    <a:pt x="6417865" y="5480865"/>
                  </a:lnTo>
                  <a:lnTo>
                    <a:pt x="6406163" y="5488762"/>
                  </a:lnTo>
                  <a:lnTo>
                    <a:pt x="6391783" y="5491657"/>
                  </a:lnTo>
                  <a:lnTo>
                    <a:pt x="36829" y="5491657"/>
                  </a:lnTo>
                  <a:lnTo>
                    <a:pt x="22502" y="5488762"/>
                  </a:lnTo>
                  <a:lnTo>
                    <a:pt x="10795" y="5480865"/>
                  </a:lnTo>
                  <a:lnTo>
                    <a:pt x="2897" y="5469154"/>
                  </a:lnTo>
                  <a:lnTo>
                    <a:pt x="0" y="5454815"/>
                  </a:lnTo>
                  <a:lnTo>
                    <a:pt x="0" y="36957"/>
                  </a:lnTo>
                  <a:close/>
                </a:path>
              </a:pathLst>
            </a:custGeom>
            <a:ln w="19050">
              <a:solidFill>
                <a:srgbClr val="FFBD3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5578982" y="984249"/>
              <a:ext cx="2685415" cy="317500"/>
            </a:xfrm>
            <a:custGeom>
              <a:avLst/>
              <a:gdLst/>
              <a:ahLst/>
              <a:cxnLst/>
              <a:rect l="l" t="t" r="r" b="b"/>
              <a:pathLst>
                <a:path w="2685415" h="317500">
                  <a:moveTo>
                    <a:pt x="2632074" y="0"/>
                  </a:moveTo>
                  <a:lnTo>
                    <a:pt x="52831" y="0"/>
                  </a:lnTo>
                  <a:lnTo>
                    <a:pt x="32254" y="4147"/>
                  </a:lnTo>
                  <a:lnTo>
                    <a:pt x="15462" y="15462"/>
                  </a:lnTo>
                  <a:lnTo>
                    <a:pt x="4147" y="32254"/>
                  </a:lnTo>
                  <a:lnTo>
                    <a:pt x="0" y="52832"/>
                  </a:lnTo>
                  <a:lnTo>
                    <a:pt x="0" y="264160"/>
                  </a:lnTo>
                  <a:lnTo>
                    <a:pt x="4147" y="284737"/>
                  </a:lnTo>
                  <a:lnTo>
                    <a:pt x="15462" y="301529"/>
                  </a:lnTo>
                  <a:lnTo>
                    <a:pt x="32254" y="312844"/>
                  </a:lnTo>
                  <a:lnTo>
                    <a:pt x="52831" y="316991"/>
                  </a:lnTo>
                  <a:lnTo>
                    <a:pt x="2632074" y="316991"/>
                  </a:lnTo>
                  <a:lnTo>
                    <a:pt x="2652652" y="312844"/>
                  </a:lnTo>
                  <a:lnTo>
                    <a:pt x="2669444" y="301529"/>
                  </a:lnTo>
                  <a:lnTo>
                    <a:pt x="2680759" y="284737"/>
                  </a:lnTo>
                  <a:lnTo>
                    <a:pt x="2684907" y="264160"/>
                  </a:lnTo>
                  <a:lnTo>
                    <a:pt x="2684907" y="52832"/>
                  </a:lnTo>
                  <a:lnTo>
                    <a:pt x="2680759" y="32254"/>
                  </a:lnTo>
                  <a:lnTo>
                    <a:pt x="2669444" y="15462"/>
                  </a:lnTo>
                  <a:lnTo>
                    <a:pt x="2652652" y="4147"/>
                  </a:lnTo>
                  <a:lnTo>
                    <a:pt x="2632074" y="0"/>
                  </a:lnTo>
                  <a:close/>
                </a:path>
              </a:pathLst>
            </a:custGeom>
            <a:solidFill>
              <a:srgbClr val="FFBD3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5578982" y="984249"/>
              <a:ext cx="2685415" cy="317500"/>
            </a:xfrm>
            <a:custGeom>
              <a:avLst/>
              <a:gdLst/>
              <a:ahLst/>
              <a:cxnLst/>
              <a:rect l="l" t="t" r="r" b="b"/>
              <a:pathLst>
                <a:path w="2685415" h="317500">
                  <a:moveTo>
                    <a:pt x="0" y="52832"/>
                  </a:moveTo>
                  <a:lnTo>
                    <a:pt x="4147" y="32254"/>
                  </a:lnTo>
                  <a:lnTo>
                    <a:pt x="15462" y="15462"/>
                  </a:lnTo>
                  <a:lnTo>
                    <a:pt x="32254" y="4147"/>
                  </a:lnTo>
                  <a:lnTo>
                    <a:pt x="52831" y="0"/>
                  </a:lnTo>
                  <a:lnTo>
                    <a:pt x="2632074" y="0"/>
                  </a:lnTo>
                  <a:lnTo>
                    <a:pt x="2652652" y="4147"/>
                  </a:lnTo>
                  <a:lnTo>
                    <a:pt x="2669444" y="15462"/>
                  </a:lnTo>
                  <a:lnTo>
                    <a:pt x="2680759" y="32254"/>
                  </a:lnTo>
                  <a:lnTo>
                    <a:pt x="2684907" y="52832"/>
                  </a:lnTo>
                  <a:lnTo>
                    <a:pt x="2684907" y="264160"/>
                  </a:lnTo>
                  <a:lnTo>
                    <a:pt x="2680759" y="284737"/>
                  </a:lnTo>
                  <a:lnTo>
                    <a:pt x="2669444" y="301529"/>
                  </a:lnTo>
                  <a:lnTo>
                    <a:pt x="2652652" y="312844"/>
                  </a:lnTo>
                  <a:lnTo>
                    <a:pt x="2632074" y="316991"/>
                  </a:lnTo>
                  <a:lnTo>
                    <a:pt x="52831" y="316991"/>
                  </a:lnTo>
                  <a:lnTo>
                    <a:pt x="32254" y="312844"/>
                  </a:lnTo>
                  <a:lnTo>
                    <a:pt x="15462" y="301529"/>
                  </a:lnTo>
                  <a:lnTo>
                    <a:pt x="4147" y="284737"/>
                  </a:lnTo>
                  <a:lnTo>
                    <a:pt x="0" y="264160"/>
                  </a:lnTo>
                  <a:lnTo>
                    <a:pt x="0" y="52832"/>
                  </a:lnTo>
                  <a:close/>
                </a:path>
              </a:pathLst>
            </a:custGeom>
            <a:ln w="19050">
              <a:solidFill>
                <a:srgbClr val="FFBD3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object 14"/>
          <p:cNvSpPr txBox="1"/>
          <p:nvPr/>
        </p:nvSpPr>
        <p:spPr>
          <a:xfrm>
            <a:off x="5673978" y="987044"/>
            <a:ext cx="966469"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10" normalizeH="0" baseline="0" noProof="0" dirty="0">
                <a:ln>
                  <a:noFill/>
                </a:ln>
                <a:solidFill>
                  <a:srgbClr val="FFFFFF"/>
                </a:solidFill>
                <a:effectLst/>
                <a:uLnTx/>
                <a:uFillTx/>
                <a:latin typeface="Arial"/>
                <a:cs typeface="Arial"/>
              </a:rPr>
              <a:t>Methods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txBox="1"/>
          <p:nvPr/>
        </p:nvSpPr>
        <p:spPr>
          <a:xfrm>
            <a:off x="5810758" y="1763013"/>
            <a:ext cx="5557520" cy="488315"/>
          </a:xfrm>
          <a:prstGeom prst="rect">
            <a:avLst/>
          </a:prstGeom>
        </p:spPr>
        <p:txBody>
          <a:bodyPr vert="horz" wrap="square" lIns="0" tIns="12065" rIns="0" bIns="0" rtlCol="0">
            <a:spAutoFit/>
          </a:bodyPr>
          <a:lstStyle/>
          <a:p>
            <a:pPr marL="12700" marR="0" lvl="0" indent="0" defTabSz="914400" eaLnBrk="1" fontAlgn="auto" latinLnBrk="0" hangingPunct="1">
              <a:lnSpc>
                <a:spcPts val="1825"/>
              </a:lnSpc>
              <a:spcBef>
                <a:spcPts val="95"/>
              </a:spcBef>
              <a:spcAft>
                <a:spcPts val="0"/>
              </a:spcAft>
              <a:buClrTx/>
              <a:buSzTx/>
              <a:buFontTx/>
              <a:buNone/>
              <a:tabLst/>
              <a:defRPr/>
            </a:pPr>
            <a:r>
              <a:rPr kumimoji="0" sz="1600" b="1" i="0" u="none" strike="noStrike" kern="0" cap="none" spc="-10" normalizeH="0" baseline="0" noProof="0" dirty="0">
                <a:ln>
                  <a:noFill/>
                </a:ln>
                <a:solidFill>
                  <a:srgbClr val="004A86"/>
                </a:solidFill>
                <a:effectLst/>
                <a:uLnTx/>
                <a:uFillTx/>
                <a:latin typeface="Arial"/>
                <a:cs typeface="Arial"/>
              </a:rPr>
              <a:t>NUC-</a:t>
            </a:r>
            <a:r>
              <a:rPr kumimoji="0" sz="1600" b="1" i="0" u="none" strike="noStrike" kern="0" cap="none" spc="0" normalizeH="0" baseline="0" noProof="0" dirty="0">
                <a:ln>
                  <a:noFill/>
                </a:ln>
                <a:solidFill>
                  <a:srgbClr val="004A86"/>
                </a:solidFill>
                <a:effectLst/>
                <a:uLnTx/>
                <a:uFillTx/>
                <a:latin typeface="Arial"/>
                <a:cs typeface="Arial"/>
              </a:rPr>
              <a:t>B:</a:t>
            </a:r>
            <a:r>
              <a:rPr kumimoji="0" sz="1600" b="1" i="0" u="none" strike="noStrike" kern="0" cap="none" spc="-10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A</a:t>
            </a:r>
            <a:r>
              <a:rPr kumimoji="0" sz="1600" b="0" i="0" u="none" strike="noStrike" kern="0" cap="none" spc="-10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randomised,</a:t>
            </a:r>
            <a:r>
              <a:rPr kumimoji="0" sz="1600" b="0" i="0" u="none" strike="noStrike" kern="0" cap="none" spc="-10" normalizeH="0" baseline="0" noProof="0" dirty="0">
                <a:ln>
                  <a:noFill/>
                </a:ln>
                <a:solidFill>
                  <a:srgbClr val="004A86"/>
                </a:solidFill>
                <a:effectLst/>
                <a:uLnTx/>
                <a:uFillTx/>
                <a:latin typeface="Arial"/>
                <a:cs typeface="Arial"/>
              </a:rPr>
              <a:t> open-</a:t>
            </a:r>
            <a:r>
              <a:rPr kumimoji="0" sz="1600" b="0" i="0" u="none" strike="noStrike" kern="0" cap="none" spc="0" normalizeH="0" baseline="0" noProof="0" dirty="0">
                <a:ln>
                  <a:noFill/>
                </a:ln>
                <a:solidFill>
                  <a:srgbClr val="004A86"/>
                </a:solidFill>
                <a:effectLst/>
                <a:uLnTx/>
                <a:uFillTx/>
                <a:latin typeface="Arial"/>
                <a:cs typeface="Arial"/>
              </a:rPr>
              <a:t>label</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multi-</a:t>
            </a:r>
            <a:r>
              <a:rPr kumimoji="0" sz="1600" b="0" i="0" u="none" strike="noStrike" kern="0" cap="none" spc="0" normalizeH="0" baseline="0" noProof="0" dirty="0">
                <a:ln>
                  <a:noFill/>
                </a:ln>
                <a:solidFill>
                  <a:srgbClr val="004A86"/>
                </a:solidFill>
                <a:effectLst/>
                <a:uLnTx/>
                <a:uFillTx/>
                <a:latin typeface="Arial"/>
                <a:cs typeface="Arial"/>
              </a:rPr>
              <a:t>centre</a:t>
            </a:r>
            <a:r>
              <a:rPr kumimoji="0" sz="1600" b="0" i="0" u="none" strike="noStrike" kern="0" cap="none" spc="-1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UK</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trial</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in</a:t>
            </a:r>
            <a:r>
              <a:rPr kumimoji="0" sz="1600" b="0" i="0" u="none" strike="noStrike" kern="0" cap="none" spc="-25" normalizeH="0" baseline="0" noProof="0" dirty="0">
                <a:ln>
                  <a:noFill/>
                </a:ln>
                <a:solidFill>
                  <a:srgbClr val="004A86"/>
                </a:solidFill>
                <a:effectLst/>
                <a:uLnTx/>
                <a:uFillTx/>
                <a:latin typeface="Arial"/>
                <a:cs typeface="Arial"/>
              </a:rPr>
              <a:t> NA-</a:t>
            </a:r>
            <a:endParaRPr kumimoji="0" sz="16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ts val="1825"/>
              </a:lnSpc>
              <a:spcBef>
                <a:spcPts val="0"/>
              </a:spcBef>
              <a:spcAft>
                <a:spcPts val="0"/>
              </a:spcAft>
              <a:buClrTx/>
              <a:buSzTx/>
              <a:buFontTx/>
              <a:buNone/>
              <a:tabLst/>
              <a:defRPr/>
            </a:pPr>
            <a:r>
              <a:rPr kumimoji="0" sz="1600" b="0" i="0" u="none" strike="noStrike" kern="0" cap="none" spc="0" normalizeH="0" baseline="0" noProof="0" dirty="0">
                <a:ln>
                  <a:noFill/>
                </a:ln>
                <a:solidFill>
                  <a:srgbClr val="004A86"/>
                </a:solidFill>
                <a:effectLst/>
                <a:uLnTx/>
                <a:uFillTx/>
                <a:latin typeface="Arial"/>
                <a:cs typeface="Arial"/>
              </a:rPr>
              <a:t>treated</a:t>
            </a:r>
            <a:r>
              <a:rPr kumimoji="0" sz="1600" b="0" i="0" u="none" strike="noStrike" kern="0" cap="none" spc="-20"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non-</a:t>
            </a:r>
            <a:r>
              <a:rPr kumimoji="0" sz="1600" b="0" i="0" u="none" strike="noStrike" kern="0" cap="none" spc="0" normalizeH="0" baseline="0" noProof="0" dirty="0">
                <a:ln>
                  <a:noFill/>
                </a:ln>
                <a:solidFill>
                  <a:srgbClr val="004A86"/>
                </a:solidFill>
                <a:effectLst/>
                <a:uLnTx/>
                <a:uFillTx/>
                <a:latin typeface="Arial"/>
                <a:cs typeface="Arial"/>
              </a:rPr>
              <a:t>cirrhotic</a:t>
            </a:r>
            <a:r>
              <a:rPr kumimoji="0" sz="1600" b="0" i="0" u="none" strike="noStrike" kern="0" cap="none" spc="-1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HBeAg</a:t>
            </a:r>
            <a:r>
              <a:rPr kumimoji="0" sz="1600" b="0" i="0" u="none" strike="noStrike" kern="0" cap="none" spc="-4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negative</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patients</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with</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25" normalizeH="0" baseline="0" noProof="0" dirty="0">
                <a:ln>
                  <a:noFill/>
                </a:ln>
                <a:solidFill>
                  <a:srgbClr val="004A86"/>
                </a:solidFill>
                <a:effectLst/>
                <a:uLnTx/>
                <a:uFillTx/>
                <a:latin typeface="Arial"/>
                <a:cs typeface="Arial"/>
              </a:rPr>
              <a:t>CHB</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p:nvPr/>
        </p:nvSpPr>
        <p:spPr>
          <a:xfrm>
            <a:off x="5715253" y="2338832"/>
            <a:ext cx="5925820" cy="2425065"/>
          </a:xfrm>
          <a:custGeom>
            <a:avLst/>
            <a:gdLst/>
            <a:ahLst/>
            <a:cxnLst/>
            <a:rect l="l" t="t" r="r" b="b"/>
            <a:pathLst>
              <a:path w="5925820" h="2425065">
                <a:moveTo>
                  <a:pt x="5845937" y="0"/>
                </a:moveTo>
                <a:lnTo>
                  <a:pt x="79501" y="0"/>
                </a:lnTo>
                <a:lnTo>
                  <a:pt x="48541" y="6240"/>
                </a:lnTo>
                <a:lnTo>
                  <a:pt x="23272" y="23256"/>
                </a:lnTo>
                <a:lnTo>
                  <a:pt x="6242" y="48488"/>
                </a:lnTo>
                <a:lnTo>
                  <a:pt x="0" y="79375"/>
                </a:lnTo>
                <a:lnTo>
                  <a:pt x="0" y="2345562"/>
                </a:lnTo>
                <a:lnTo>
                  <a:pt x="6242" y="2376523"/>
                </a:lnTo>
                <a:lnTo>
                  <a:pt x="23272" y="2401792"/>
                </a:lnTo>
                <a:lnTo>
                  <a:pt x="48541" y="2418822"/>
                </a:lnTo>
                <a:lnTo>
                  <a:pt x="79501" y="2425065"/>
                </a:lnTo>
                <a:lnTo>
                  <a:pt x="5845937" y="2425065"/>
                </a:lnTo>
                <a:lnTo>
                  <a:pt x="5876897" y="2418822"/>
                </a:lnTo>
                <a:lnTo>
                  <a:pt x="5902166" y="2401792"/>
                </a:lnTo>
                <a:lnTo>
                  <a:pt x="5919196" y="2376523"/>
                </a:lnTo>
                <a:lnTo>
                  <a:pt x="5925439" y="2345562"/>
                </a:lnTo>
                <a:lnTo>
                  <a:pt x="5925439" y="79375"/>
                </a:lnTo>
                <a:lnTo>
                  <a:pt x="5919196" y="48488"/>
                </a:lnTo>
                <a:lnTo>
                  <a:pt x="5902166" y="23256"/>
                </a:lnTo>
                <a:lnTo>
                  <a:pt x="5876897" y="6240"/>
                </a:lnTo>
                <a:lnTo>
                  <a:pt x="5845937" y="0"/>
                </a:lnTo>
                <a:close/>
              </a:path>
            </a:pathLst>
          </a:custGeom>
          <a:solidFill>
            <a:srgbClr val="FCEBC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txBox="1"/>
          <p:nvPr/>
        </p:nvSpPr>
        <p:spPr>
          <a:xfrm>
            <a:off x="6303009" y="2459863"/>
            <a:ext cx="225806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rgbClr val="827966"/>
                </a:solidFill>
                <a:effectLst/>
                <a:uLnTx/>
                <a:uFillTx/>
                <a:latin typeface="Arial"/>
                <a:cs typeface="Arial"/>
              </a:rPr>
              <a:t>156</a:t>
            </a:r>
            <a:r>
              <a:rPr kumimoji="0" sz="1200" b="0" i="0" u="none" strike="noStrike" kern="0" cap="none" spc="-35" normalizeH="0" baseline="0" noProof="0" dirty="0">
                <a:ln>
                  <a:noFill/>
                </a:ln>
                <a:solidFill>
                  <a:srgbClr val="827966"/>
                </a:solidFill>
                <a:effectLst/>
                <a:uLnTx/>
                <a:uFillTx/>
                <a:latin typeface="Arial"/>
                <a:cs typeface="Arial"/>
              </a:rPr>
              <a:t> </a:t>
            </a:r>
            <a:r>
              <a:rPr kumimoji="0" sz="1200" b="0" i="0" u="none" strike="noStrike" kern="0" cap="none" spc="0" normalizeH="0" baseline="0" noProof="0" dirty="0">
                <a:ln>
                  <a:noFill/>
                </a:ln>
                <a:solidFill>
                  <a:srgbClr val="827966"/>
                </a:solidFill>
                <a:effectLst/>
                <a:uLnTx/>
                <a:uFillTx/>
                <a:latin typeface="Arial"/>
                <a:cs typeface="Arial"/>
              </a:rPr>
              <a:t>patients</a:t>
            </a:r>
            <a:r>
              <a:rPr kumimoji="0" sz="1200" b="0" i="0" u="none" strike="noStrike" kern="0" cap="none" spc="-50" normalizeH="0" baseline="0" noProof="0" dirty="0">
                <a:ln>
                  <a:noFill/>
                </a:ln>
                <a:solidFill>
                  <a:srgbClr val="827966"/>
                </a:solidFill>
                <a:effectLst/>
                <a:uLnTx/>
                <a:uFillTx/>
                <a:latin typeface="Arial"/>
                <a:cs typeface="Arial"/>
              </a:rPr>
              <a:t> </a:t>
            </a:r>
            <a:r>
              <a:rPr kumimoji="0" sz="1200" b="0" i="0" u="none" strike="noStrike" kern="0" cap="none" spc="0" normalizeH="0" baseline="0" noProof="0" dirty="0">
                <a:ln>
                  <a:noFill/>
                </a:ln>
                <a:solidFill>
                  <a:srgbClr val="827966"/>
                </a:solidFill>
                <a:effectLst/>
                <a:uLnTx/>
                <a:uFillTx/>
                <a:latin typeface="Arial"/>
                <a:cs typeface="Arial"/>
              </a:rPr>
              <a:t>recruited</a:t>
            </a:r>
            <a:r>
              <a:rPr kumimoji="0" sz="1200" b="0" i="0" u="none" strike="noStrike" kern="0" cap="none" spc="-40" normalizeH="0" baseline="0" noProof="0" dirty="0">
                <a:ln>
                  <a:noFill/>
                </a:ln>
                <a:solidFill>
                  <a:srgbClr val="827966"/>
                </a:solidFill>
                <a:effectLst/>
                <a:uLnTx/>
                <a:uFillTx/>
                <a:latin typeface="Arial"/>
                <a:cs typeface="Arial"/>
              </a:rPr>
              <a:t> </a:t>
            </a:r>
            <a:r>
              <a:rPr kumimoji="0" sz="1200" b="0" i="0" u="none" strike="noStrike" kern="0" cap="none" spc="0" normalizeH="0" baseline="0" noProof="0" dirty="0">
                <a:ln>
                  <a:noFill/>
                </a:ln>
                <a:solidFill>
                  <a:srgbClr val="827966"/>
                </a:solidFill>
                <a:effectLst/>
                <a:uLnTx/>
                <a:uFillTx/>
                <a:latin typeface="Arial"/>
                <a:cs typeface="Arial"/>
              </a:rPr>
              <a:t>2017-</a:t>
            </a:r>
            <a:r>
              <a:rPr kumimoji="0" sz="1200" b="0" i="0" u="none" strike="noStrike" kern="0" cap="none" spc="-20" normalizeH="0" baseline="0" noProof="0" dirty="0">
                <a:ln>
                  <a:noFill/>
                </a:ln>
                <a:solidFill>
                  <a:srgbClr val="827966"/>
                </a:solidFill>
                <a:effectLst/>
                <a:uLnTx/>
                <a:uFillTx/>
                <a:latin typeface="Arial"/>
                <a:cs typeface="Arial"/>
              </a:rPr>
              <a:t>2021</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pic>
        <p:nvPicPr>
          <p:cNvPr id="18" name="object 18"/>
          <p:cNvPicPr/>
          <p:nvPr/>
        </p:nvPicPr>
        <p:blipFill>
          <a:blip r:embed="rId3" cstate="print"/>
          <a:stretch>
            <a:fillRect/>
          </a:stretch>
        </p:blipFill>
        <p:spPr>
          <a:xfrm>
            <a:off x="6001511" y="2770504"/>
            <a:ext cx="2754249" cy="1579880"/>
          </a:xfrm>
          <a:prstGeom prst="rect">
            <a:avLst/>
          </a:prstGeom>
        </p:spPr>
      </p:pic>
      <p:graphicFrame>
        <p:nvGraphicFramePr>
          <p:cNvPr id="19" name="object 19"/>
          <p:cNvGraphicFramePr>
            <a:graphicFrameLocks noGrp="1"/>
          </p:cNvGraphicFramePr>
          <p:nvPr/>
        </p:nvGraphicFramePr>
        <p:xfrm>
          <a:off x="5995161" y="2764154"/>
          <a:ext cx="2753994" cy="1578610"/>
        </p:xfrm>
        <a:graphic>
          <a:graphicData uri="http://schemas.openxmlformats.org/drawingml/2006/table">
            <a:tbl>
              <a:tblPr firstRow="1" bandRow="1">
                <a:tableStyleId>{2D5ABB26-0587-4C30-8999-92F81FD0307C}</a:tableStyleId>
              </a:tblPr>
              <a:tblGrid>
                <a:gridCol w="982980">
                  <a:extLst>
                    <a:ext uri="{9D8B030D-6E8A-4147-A177-3AD203B41FA5}">
                      <a16:colId xmlns:a16="http://schemas.microsoft.com/office/drawing/2014/main" val="20000"/>
                    </a:ext>
                  </a:extLst>
                </a:gridCol>
                <a:gridCol w="1771014">
                  <a:extLst>
                    <a:ext uri="{9D8B030D-6E8A-4147-A177-3AD203B41FA5}">
                      <a16:colId xmlns:a16="http://schemas.microsoft.com/office/drawing/2014/main" val="20001"/>
                    </a:ext>
                  </a:extLst>
                </a:gridCol>
              </a:tblGrid>
              <a:tr h="269240">
                <a:tc>
                  <a:txBody>
                    <a:bodyPr/>
                    <a:lstStyle/>
                    <a:p>
                      <a:pPr marR="42545" algn="r">
                        <a:lnSpc>
                          <a:spcPct val="100000"/>
                        </a:lnSpc>
                        <a:spcBef>
                          <a:spcPts val="300"/>
                        </a:spcBef>
                      </a:pPr>
                      <a:r>
                        <a:rPr sz="1100" b="1" dirty="0">
                          <a:solidFill>
                            <a:srgbClr val="827966"/>
                          </a:solidFill>
                          <a:latin typeface="Arial"/>
                          <a:cs typeface="Arial"/>
                        </a:rPr>
                        <a:t>Median</a:t>
                      </a:r>
                      <a:r>
                        <a:rPr sz="1100" b="1" spc="-25" dirty="0">
                          <a:solidFill>
                            <a:srgbClr val="827966"/>
                          </a:solidFill>
                          <a:latin typeface="Arial"/>
                          <a:cs typeface="Arial"/>
                        </a:rPr>
                        <a:t> age</a:t>
                      </a:r>
                      <a:endParaRPr sz="1100">
                        <a:latin typeface="Arial"/>
                        <a:cs typeface="Arial"/>
                      </a:endParaRPr>
                    </a:p>
                  </a:txBody>
                  <a:tcPr marL="0" marR="0" marT="38100" marB="0">
                    <a:lnL w="12700">
                      <a:solidFill>
                        <a:srgbClr val="826B6A"/>
                      </a:solidFill>
                      <a:prstDash val="solid"/>
                    </a:lnL>
                    <a:lnR w="12700">
                      <a:solidFill>
                        <a:srgbClr val="826B6A"/>
                      </a:solidFill>
                      <a:prstDash val="solid"/>
                    </a:lnR>
                    <a:lnT w="12700">
                      <a:solidFill>
                        <a:srgbClr val="826B6A"/>
                      </a:solidFill>
                      <a:prstDash val="solid"/>
                    </a:lnT>
                    <a:lnB w="12700">
                      <a:solidFill>
                        <a:srgbClr val="826B6A"/>
                      </a:solidFill>
                      <a:prstDash val="solid"/>
                    </a:lnB>
                    <a:solidFill>
                      <a:srgbClr val="FFFFFF"/>
                    </a:solidFill>
                  </a:tcPr>
                </a:tc>
                <a:tc>
                  <a:txBody>
                    <a:bodyPr/>
                    <a:lstStyle/>
                    <a:p>
                      <a:pPr marL="51435">
                        <a:lnSpc>
                          <a:spcPct val="100000"/>
                        </a:lnSpc>
                        <a:spcBef>
                          <a:spcPts val="300"/>
                        </a:spcBef>
                      </a:pPr>
                      <a:r>
                        <a:rPr sz="1100" dirty="0">
                          <a:solidFill>
                            <a:srgbClr val="827966"/>
                          </a:solidFill>
                          <a:latin typeface="Arial"/>
                          <a:cs typeface="Arial"/>
                        </a:rPr>
                        <a:t>45</a:t>
                      </a:r>
                      <a:r>
                        <a:rPr sz="1100" spc="-25" dirty="0">
                          <a:solidFill>
                            <a:srgbClr val="827966"/>
                          </a:solidFill>
                          <a:latin typeface="Arial"/>
                          <a:cs typeface="Arial"/>
                        </a:rPr>
                        <a:t> </a:t>
                      </a:r>
                      <a:r>
                        <a:rPr sz="1100" spc="-20" dirty="0">
                          <a:solidFill>
                            <a:srgbClr val="827966"/>
                          </a:solidFill>
                          <a:latin typeface="Arial"/>
                          <a:cs typeface="Arial"/>
                        </a:rPr>
                        <a:t>years</a:t>
                      </a:r>
                      <a:endParaRPr sz="1100">
                        <a:latin typeface="Arial"/>
                        <a:cs typeface="Arial"/>
                      </a:endParaRPr>
                    </a:p>
                  </a:txBody>
                  <a:tcPr marL="0" marR="0" marT="38100" marB="0">
                    <a:lnL w="12700">
                      <a:solidFill>
                        <a:srgbClr val="826B6A"/>
                      </a:solidFill>
                      <a:prstDash val="solid"/>
                    </a:lnL>
                    <a:lnR w="12700">
                      <a:solidFill>
                        <a:srgbClr val="826B6A"/>
                      </a:solidFill>
                      <a:prstDash val="solid"/>
                    </a:lnR>
                    <a:lnT w="12700">
                      <a:solidFill>
                        <a:srgbClr val="826B6A"/>
                      </a:solidFill>
                      <a:prstDash val="solid"/>
                    </a:lnT>
                    <a:lnB w="12700">
                      <a:solidFill>
                        <a:srgbClr val="826B6A"/>
                      </a:solidFill>
                      <a:prstDash val="solid"/>
                    </a:lnB>
                    <a:solidFill>
                      <a:srgbClr val="FFFFFF"/>
                    </a:solidFill>
                  </a:tcPr>
                </a:tc>
                <a:extLst>
                  <a:ext uri="{0D108BD9-81ED-4DB2-BD59-A6C34878D82A}">
                    <a16:rowId xmlns:a16="http://schemas.microsoft.com/office/drawing/2014/main" val="10000"/>
                  </a:ext>
                </a:extLst>
              </a:tr>
              <a:tr h="268605">
                <a:tc>
                  <a:txBody>
                    <a:bodyPr/>
                    <a:lstStyle/>
                    <a:p>
                      <a:pPr marR="43180" algn="r">
                        <a:lnSpc>
                          <a:spcPct val="100000"/>
                        </a:lnSpc>
                        <a:spcBef>
                          <a:spcPts val="300"/>
                        </a:spcBef>
                      </a:pPr>
                      <a:r>
                        <a:rPr sz="1100" b="1" spc="-10" dirty="0">
                          <a:solidFill>
                            <a:srgbClr val="827966"/>
                          </a:solidFill>
                          <a:latin typeface="Arial"/>
                          <a:cs typeface="Arial"/>
                        </a:rPr>
                        <a:t>Gender</a:t>
                      </a:r>
                      <a:endParaRPr sz="1100">
                        <a:latin typeface="Arial"/>
                        <a:cs typeface="Arial"/>
                      </a:endParaRPr>
                    </a:p>
                  </a:txBody>
                  <a:tcPr marL="0" marR="0" marT="38100" marB="0">
                    <a:lnL w="12700">
                      <a:solidFill>
                        <a:srgbClr val="826B6A"/>
                      </a:solidFill>
                      <a:prstDash val="solid"/>
                    </a:lnL>
                    <a:lnR w="12700">
                      <a:solidFill>
                        <a:srgbClr val="826B6A"/>
                      </a:solidFill>
                      <a:prstDash val="solid"/>
                    </a:lnR>
                    <a:lnT w="12700">
                      <a:solidFill>
                        <a:srgbClr val="826B6A"/>
                      </a:solidFill>
                      <a:prstDash val="solid"/>
                    </a:lnT>
                    <a:lnB w="12700">
                      <a:solidFill>
                        <a:srgbClr val="826B6A"/>
                      </a:solidFill>
                      <a:prstDash val="solid"/>
                    </a:lnB>
                    <a:solidFill>
                      <a:srgbClr val="FFFFFF"/>
                    </a:solidFill>
                  </a:tcPr>
                </a:tc>
                <a:tc>
                  <a:txBody>
                    <a:bodyPr/>
                    <a:lstStyle/>
                    <a:p>
                      <a:pPr marL="51435">
                        <a:lnSpc>
                          <a:spcPct val="100000"/>
                        </a:lnSpc>
                        <a:spcBef>
                          <a:spcPts val="300"/>
                        </a:spcBef>
                      </a:pPr>
                      <a:r>
                        <a:rPr sz="1100" dirty="0">
                          <a:solidFill>
                            <a:srgbClr val="827966"/>
                          </a:solidFill>
                          <a:latin typeface="Arial"/>
                          <a:cs typeface="Arial"/>
                        </a:rPr>
                        <a:t>24%</a:t>
                      </a:r>
                      <a:r>
                        <a:rPr sz="1100" spc="-25" dirty="0">
                          <a:solidFill>
                            <a:srgbClr val="827966"/>
                          </a:solidFill>
                          <a:latin typeface="Arial"/>
                          <a:cs typeface="Arial"/>
                        </a:rPr>
                        <a:t> </a:t>
                      </a:r>
                      <a:r>
                        <a:rPr sz="1100" spc="-10" dirty="0">
                          <a:solidFill>
                            <a:srgbClr val="827966"/>
                          </a:solidFill>
                          <a:latin typeface="Arial"/>
                          <a:cs typeface="Arial"/>
                        </a:rPr>
                        <a:t>Females</a:t>
                      </a:r>
                      <a:endParaRPr sz="1100">
                        <a:latin typeface="Arial"/>
                        <a:cs typeface="Arial"/>
                      </a:endParaRPr>
                    </a:p>
                  </a:txBody>
                  <a:tcPr marL="0" marR="0" marT="38100" marB="0">
                    <a:lnL w="12700">
                      <a:solidFill>
                        <a:srgbClr val="826B6A"/>
                      </a:solidFill>
                      <a:prstDash val="solid"/>
                    </a:lnL>
                    <a:lnR w="12700">
                      <a:solidFill>
                        <a:srgbClr val="826B6A"/>
                      </a:solidFill>
                      <a:prstDash val="solid"/>
                    </a:lnR>
                    <a:lnT w="12700">
                      <a:solidFill>
                        <a:srgbClr val="826B6A"/>
                      </a:solidFill>
                      <a:prstDash val="solid"/>
                    </a:lnT>
                    <a:lnB w="12700">
                      <a:solidFill>
                        <a:srgbClr val="826B6A"/>
                      </a:solidFill>
                      <a:prstDash val="solid"/>
                    </a:lnB>
                    <a:solidFill>
                      <a:srgbClr val="FFFFFF"/>
                    </a:solidFill>
                  </a:tcPr>
                </a:tc>
                <a:extLst>
                  <a:ext uri="{0D108BD9-81ED-4DB2-BD59-A6C34878D82A}">
                    <a16:rowId xmlns:a16="http://schemas.microsoft.com/office/drawing/2014/main" val="10001"/>
                  </a:ext>
                </a:extLst>
              </a:tr>
              <a:tr h="436245">
                <a:tc>
                  <a:txBody>
                    <a:bodyPr/>
                    <a:lstStyle/>
                    <a:p>
                      <a:pPr marL="132080" marR="41910" indent="371475">
                        <a:lnSpc>
                          <a:spcPct val="100000"/>
                        </a:lnSpc>
                        <a:spcBef>
                          <a:spcPts val="300"/>
                        </a:spcBef>
                      </a:pPr>
                      <a:r>
                        <a:rPr sz="1100" b="1" spc="-10" dirty="0">
                          <a:solidFill>
                            <a:srgbClr val="827966"/>
                          </a:solidFill>
                          <a:latin typeface="Arial"/>
                          <a:cs typeface="Arial"/>
                        </a:rPr>
                        <a:t>Ethnic background</a:t>
                      </a:r>
                      <a:endParaRPr sz="1100">
                        <a:latin typeface="Arial"/>
                        <a:cs typeface="Arial"/>
                      </a:endParaRPr>
                    </a:p>
                  </a:txBody>
                  <a:tcPr marL="0" marR="0" marT="38100" marB="0">
                    <a:lnL w="12700">
                      <a:solidFill>
                        <a:srgbClr val="826B6A"/>
                      </a:solidFill>
                      <a:prstDash val="solid"/>
                    </a:lnL>
                    <a:lnR w="12700">
                      <a:solidFill>
                        <a:srgbClr val="826B6A"/>
                      </a:solidFill>
                      <a:prstDash val="solid"/>
                    </a:lnR>
                    <a:lnT w="12700">
                      <a:solidFill>
                        <a:srgbClr val="826B6A"/>
                      </a:solidFill>
                      <a:prstDash val="solid"/>
                    </a:lnT>
                    <a:lnB w="12700">
                      <a:solidFill>
                        <a:srgbClr val="826B6A"/>
                      </a:solidFill>
                      <a:prstDash val="solid"/>
                    </a:lnB>
                    <a:solidFill>
                      <a:srgbClr val="FFFFFF"/>
                    </a:solidFill>
                  </a:tcPr>
                </a:tc>
                <a:tc>
                  <a:txBody>
                    <a:bodyPr/>
                    <a:lstStyle/>
                    <a:p>
                      <a:pPr marL="51435" marR="259715">
                        <a:lnSpc>
                          <a:spcPct val="100000"/>
                        </a:lnSpc>
                        <a:spcBef>
                          <a:spcPts val="300"/>
                        </a:spcBef>
                      </a:pPr>
                      <a:r>
                        <a:rPr sz="1100" dirty="0">
                          <a:solidFill>
                            <a:srgbClr val="827966"/>
                          </a:solidFill>
                          <a:latin typeface="Arial"/>
                          <a:cs typeface="Arial"/>
                        </a:rPr>
                        <a:t>13.5%</a:t>
                      </a:r>
                      <a:r>
                        <a:rPr sz="1100" spc="-60" dirty="0">
                          <a:solidFill>
                            <a:srgbClr val="827966"/>
                          </a:solidFill>
                          <a:latin typeface="Arial"/>
                          <a:cs typeface="Arial"/>
                        </a:rPr>
                        <a:t> </a:t>
                      </a:r>
                      <a:r>
                        <a:rPr sz="1100" dirty="0">
                          <a:solidFill>
                            <a:srgbClr val="827966"/>
                          </a:solidFill>
                          <a:latin typeface="Arial"/>
                          <a:cs typeface="Arial"/>
                        </a:rPr>
                        <a:t>Caucasian,</a:t>
                      </a:r>
                      <a:r>
                        <a:rPr sz="1100" spc="-20" dirty="0">
                          <a:solidFill>
                            <a:srgbClr val="827966"/>
                          </a:solidFill>
                          <a:latin typeface="Arial"/>
                          <a:cs typeface="Arial"/>
                        </a:rPr>
                        <a:t> </a:t>
                      </a:r>
                      <a:r>
                        <a:rPr sz="1100" spc="-25" dirty="0">
                          <a:solidFill>
                            <a:srgbClr val="827966"/>
                          </a:solidFill>
                          <a:latin typeface="Arial"/>
                          <a:cs typeface="Arial"/>
                        </a:rPr>
                        <a:t>42% </a:t>
                      </a:r>
                      <a:r>
                        <a:rPr sz="1100" dirty="0">
                          <a:solidFill>
                            <a:srgbClr val="827966"/>
                          </a:solidFill>
                          <a:latin typeface="Arial"/>
                          <a:cs typeface="Arial"/>
                        </a:rPr>
                        <a:t>African,</a:t>
                      </a:r>
                      <a:r>
                        <a:rPr sz="1100" spc="-55" dirty="0">
                          <a:solidFill>
                            <a:srgbClr val="827966"/>
                          </a:solidFill>
                          <a:latin typeface="Arial"/>
                          <a:cs typeface="Arial"/>
                        </a:rPr>
                        <a:t> </a:t>
                      </a:r>
                      <a:r>
                        <a:rPr sz="1100" spc="-10" dirty="0">
                          <a:solidFill>
                            <a:srgbClr val="827966"/>
                          </a:solidFill>
                          <a:latin typeface="Arial"/>
                          <a:cs typeface="Arial"/>
                        </a:rPr>
                        <a:t>37%Asian</a:t>
                      </a:r>
                      <a:endParaRPr sz="1100">
                        <a:latin typeface="Arial"/>
                        <a:cs typeface="Arial"/>
                      </a:endParaRPr>
                    </a:p>
                  </a:txBody>
                  <a:tcPr marL="0" marR="0" marT="38100" marB="0">
                    <a:lnL w="12700">
                      <a:solidFill>
                        <a:srgbClr val="826B6A"/>
                      </a:solidFill>
                      <a:prstDash val="solid"/>
                    </a:lnL>
                    <a:lnR w="12700">
                      <a:solidFill>
                        <a:srgbClr val="826B6A"/>
                      </a:solidFill>
                      <a:prstDash val="solid"/>
                    </a:lnR>
                    <a:lnT w="12700">
                      <a:solidFill>
                        <a:srgbClr val="826B6A"/>
                      </a:solidFill>
                      <a:prstDash val="solid"/>
                    </a:lnT>
                    <a:lnB w="12700">
                      <a:solidFill>
                        <a:srgbClr val="826B6A"/>
                      </a:solidFill>
                      <a:prstDash val="solid"/>
                    </a:lnB>
                    <a:solidFill>
                      <a:srgbClr val="FFFFFF"/>
                    </a:solidFill>
                  </a:tcPr>
                </a:tc>
                <a:extLst>
                  <a:ext uri="{0D108BD9-81ED-4DB2-BD59-A6C34878D82A}">
                    <a16:rowId xmlns:a16="http://schemas.microsoft.com/office/drawing/2014/main" val="10002"/>
                  </a:ext>
                </a:extLst>
              </a:tr>
              <a:tr h="604520">
                <a:tc>
                  <a:txBody>
                    <a:bodyPr/>
                    <a:lstStyle/>
                    <a:p>
                      <a:pPr marL="638175">
                        <a:lnSpc>
                          <a:spcPct val="100000"/>
                        </a:lnSpc>
                        <a:spcBef>
                          <a:spcPts val="300"/>
                        </a:spcBef>
                      </a:pPr>
                      <a:r>
                        <a:rPr sz="1100" b="1" spc="-25" dirty="0">
                          <a:solidFill>
                            <a:srgbClr val="827966"/>
                          </a:solidFill>
                          <a:latin typeface="Arial"/>
                          <a:cs typeface="Arial"/>
                        </a:rPr>
                        <a:t>HBV</a:t>
                      </a:r>
                      <a:endParaRPr sz="1100">
                        <a:latin typeface="Arial"/>
                        <a:cs typeface="Arial"/>
                      </a:endParaRPr>
                    </a:p>
                    <a:p>
                      <a:pPr marL="235585">
                        <a:lnSpc>
                          <a:spcPct val="100000"/>
                        </a:lnSpc>
                      </a:pPr>
                      <a:r>
                        <a:rPr sz="1100" b="1" spc="-10" dirty="0">
                          <a:solidFill>
                            <a:srgbClr val="827966"/>
                          </a:solidFill>
                          <a:latin typeface="Arial"/>
                          <a:cs typeface="Arial"/>
                        </a:rPr>
                        <a:t>genotypes</a:t>
                      </a:r>
                      <a:endParaRPr sz="1100">
                        <a:latin typeface="Arial"/>
                        <a:cs typeface="Arial"/>
                      </a:endParaRPr>
                    </a:p>
                  </a:txBody>
                  <a:tcPr marL="0" marR="0" marT="38100" marB="0">
                    <a:lnL w="12700">
                      <a:solidFill>
                        <a:srgbClr val="826B6A"/>
                      </a:solidFill>
                      <a:prstDash val="solid"/>
                    </a:lnL>
                    <a:lnR w="12700">
                      <a:solidFill>
                        <a:srgbClr val="826B6A"/>
                      </a:solidFill>
                      <a:prstDash val="solid"/>
                    </a:lnR>
                    <a:lnT w="12700">
                      <a:solidFill>
                        <a:srgbClr val="826B6A"/>
                      </a:solidFill>
                      <a:prstDash val="solid"/>
                    </a:lnT>
                    <a:lnB w="12700">
                      <a:solidFill>
                        <a:srgbClr val="826B6A"/>
                      </a:solidFill>
                      <a:prstDash val="solid"/>
                    </a:lnB>
                    <a:solidFill>
                      <a:srgbClr val="FFFFFF"/>
                    </a:solidFill>
                  </a:tcPr>
                </a:tc>
                <a:tc>
                  <a:txBody>
                    <a:bodyPr/>
                    <a:lstStyle/>
                    <a:p>
                      <a:pPr marL="51435">
                        <a:lnSpc>
                          <a:spcPct val="100000"/>
                        </a:lnSpc>
                        <a:spcBef>
                          <a:spcPts val="300"/>
                        </a:spcBef>
                      </a:pPr>
                      <a:r>
                        <a:rPr sz="1100" dirty="0">
                          <a:solidFill>
                            <a:srgbClr val="827966"/>
                          </a:solidFill>
                          <a:latin typeface="Arial"/>
                          <a:cs typeface="Arial"/>
                        </a:rPr>
                        <a:t>A:</a:t>
                      </a:r>
                      <a:r>
                        <a:rPr sz="1100" spc="-20" dirty="0">
                          <a:solidFill>
                            <a:srgbClr val="827966"/>
                          </a:solidFill>
                          <a:latin typeface="Arial"/>
                          <a:cs typeface="Arial"/>
                        </a:rPr>
                        <a:t> </a:t>
                      </a:r>
                      <a:r>
                        <a:rPr sz="1100" dirty="0">
                          <a:solidFill>
                            <a:srgbClr val="827966"/>
                          </a:solidFill>
                          <a:latin typeface="Arial"/>
                          <a:cs typeface="Arial"/>
                        </a:rPr>
                        <a:t>14%;</a:t>
                      </a:r>
                      <a:r>
                        <a:rPr sz="1100" spc="-20" dirty="0">
                          <a:solidFill>
                            <a:srgbClr val="827966"/>
                          </a:solidFill>
                          <a:latin typeface="Arial"/>
                          <a:cs typeface="Arial"/>
                        </a:rPr>
                        <a:t> </a:t>
                      </a:r>
                      <a:r>
                        <a:rPr sz="1100" dirty="0">
                          <a:solidFill>
                            <a:srgbClr val="827966"/>
                          </a:solidFill>
                          <a:latin typeface="Arial"/>
                          <a:cs typeface="Arial"/>
                        </a:rPr>
                        <a:t>B:</a:t>
                      </a:r>
                      <a:r>
                        <a:rPr sz="1100" spc="-15" dirty="0">
                          <a:solidFill>
                            <a:srgbClr val="827966"/>
                          </a:solidFill>
                          <a:latin typeface="Arial"/>
                          <a:cs typeface="Arial"/>
                        </a:rPr>
                        <a:t> </a:t>
                      </a:r>
                      <a:r>
                        <a:rPr sz="1100" dirty="0">
                          <a:solidFill>
                            <a:srgbClr val="827966"/>
                          </a:solidFill>
                          <a:latin typeface="Arial"/>
                          <a:cs typeface="Arial"/>
                        </a:rPr>
                        <a:t>4%;</a:t>
                      </a:r>
                      <a:r>
                        <a:rPr sz="1100" spc="-20" dirty="0">
                          <a:solidFill>
                            <a:srgbClr val="827966"/>
                          </a:solidFill>
                          <a:latin typeface="Arial"/>
                          <a:cs typeface="Arial"/>
                        </a:rPr>
                        <a:t> </a:t>
                      </a:r>
                      <a:r>
                        <a:rPr sz="1100" dirty="0">
                          <a:solidFill>
                            <a:srgbClr val="827966"/>
                          </a:solidFill>
                          <a:latin typeface="Arial"/>
                          <a:cs typeface="Arial"/>
                        </a:rPr>
                        <a:t>C:</a:t>
                      </a:r>
                      <a:r>
                        <a:rPr sz="1100" spc="-15" dirty="0">
                          <a:solidFill>
                            <a:srgbClr val="827966"/>
                          </a:solidFill>
                          <a:latin typeface="Arial"/>
                          <a:cs typeface="Arial"/>
                        </a:rPr>
                        <a:t> </a:t>
                      </a:r>
                      <a:r>
                        <a:rPr sz="1100" dirty="0">
                          <a:solidFill>
                            <a:srgbClr val="827966"/>
                          </a:solidFill>
                          <a:latin typeface="Arial"/>
                          <a:cs typeface="Arial"/>
                        </a:rPr>
                        <a:t>4%;</a:t>
                      </a:r>
                      <a:r>
                        <a:rPr sz="1100" spc="-35" dirty="0">
                          <a:solidFill>
                            <a:srgbClr val="827966"/>
                          </a:solidFill>
                          <a:latin typeface="Arial"/>
                          <a:cs typeface="Arial"/>
                        </a:rPr>
                        <a:t> </a:t>
                      </a:r>
                      <a:r>
                        <a:rPr sz="1100" spc="-25" dirty="0">
                          <a:solidFill>
                            <a:srgbClr val="827966"/>
                          </a:solidFill>
                          <a:latin typeface="Arial"/>
                          <a:cs typeface="Arial"/>
                        </a:rPr>
                        <a:t>D:</a:t>
                      </a:r>
                      <a:endParaRPr sz="1100">
                        <a:latin typeface="Arial"/>
                        <a:cs typeface="Arial"/>
                      </a:endParaRPr>
                    </a:p>
                    <a:p>
                      <a:pPr marL="51435">
                        <a:lnSpc>
                          <a:spcPct val="100000"/>
                        </a:lnSpc>
                      </a:pPr>
                      <a:r>
                        <a:rPr sz="1100" dirty="0">
                          <a:solidFill>
                            <a:srgbClr val="827966"/>
                          </a:solidFill>
                          <a:latin typeface="Arial"/>
                          <a:cs typeface="Arial"/>
                        </a:rPr>
                        <a:t>20%;</a:t>
                      </a:r>
                      <a:r>
                        <a:rPr sz="1100" spc="-30" dirty="0">
                          <a:solidFill>
                            <a:srgbClr val="827966"/>
                          </a:solidFill>
                          <a:latin typeface="Arial"/>
                          <a:cs typeface="Arial"/>
                        </a:rPr>
                        <a:t> </a:t>
                      </a:r>
                      <a:r>
                        <a:rPr sz="1100" dirty="0">
                          <a:solidFill>
                            <a:srgbClr val="827966"/>
                          </a:solidFill>
                          <a:latin typeface="Arial"/>
                          <a:cs typeface="Arial"/>
                        </a:rPr>
                        <a:t>E: 15%;</a:t>
                      </a:r>
                      <a:r>
                        <a:rPr sz="1100" spc="-25" dirty="0">
                          <a:solidFill>
                            <a:srgbClr val="827966"/>
                          </a:solidFill>
                          <a:latin typeface="Arial"/>
                          <a:cs typeface="Arial"/>
                        </a:rPr>
                        <a:t> </a:t>
                      </a:r>
                      <a:r>
                        <a:rPr sz="1100" dirty="0">
                          <a:solidFill>
                            <a:srgbClr val="827966"/>
                          </a:solidFill>
                          <a:latin typeface="Arial"/>
                          <a:cs typeface="Arial"/>
                        </a:rPr>
                        <a:t>Other:</a:t>
                      </a:r>
                      <a:r>
                        <a:rPr sz="1100" spc="-45" dirty="0">
                          <a:solidFill>
                            <a:srgbClr val="827966"/>
                          </a:solidFill>
                          <a:latin typeface="Arial"/>
                          <a:cs typeface="Arial"/>
                        </a:rPr>
                        <a:t> </a:t>
                      </a:r>
                      <a:r>
                        <a:rPr sz="1100" spc="-25" dirty="0">
                          <a:solidFill>
                            <a:srgbClr val="827966"/>
                          </a:solidFill>
                          <a:latin typeface="Arial"/>
                          <a:cs typeface="Arial"/>
                        </a:rPr>
                        <a:t>1%;</a:t>
                      </a:r>
                      <a:endParaRPr sz="1100">
                        <a:latin typeface="Arial"/>
                        <a:cs typeface="Arial"/>
                      </a:endParaRPr>
                    </a:p>
                    <a:p>
                      <a:pPr marL="51435">
                        <a:lnSpc>
                          <a:spcPct val="100000"/>
                        </a:lnSpc>
                        <a:spcBef>
                          <a:spcPts val="5"/>
                        </a:spcBef>
                      </a:pPr>
                      <a:r>
                        <a:rPr sz="1100" dirty="0">
                          <a:solidFill>
                            <a:srgbClr val="827966"/>
                          </a:solidFill>
                          <a:latin typeface="Arial"/>
                          <a:cs typeface="Arial"/>
                        </a:rPr>
                        <a:t>Unknown:</a:t>
                      </a:r>
                      <a:r>
                        <a:rPr sz="1100" spc="-55" dirty="0">
                          <a:solidFill>
                            <a:srgbClr val="827966"/>
                          </a:solidFill>
                          <a:latin typeface="Arial"/>
                          <a:cs typeface="Arial"/>
                        </a:rPr>
                        <a:t> </a:t>
                      </a:r>
                      <a:r>
                        <a:rPr sz="1100" spc="-25" dirty="0">
                          <a:solidFill>
                            <a:srgbClr val="827966"/>
                          </a:solidFill>
                          <a:latin typeface="Arial"/>
                          <a:cs typeface="Arial"/>
                        </a:rPr>
                        <a:t>42%</a:t>
                      </a:r>
                      <a:endParaRPr sz="1100">
                        <a:latin typeface="Arial"/>
                        <a:cs typeface="Arial"/>
                      </a:endParaRPr>
                    </a:p>
                  </a:txBody>
                  <a:tcPr marL="0" marR="0" marT="38100" marB="0">
                    <a:lnL w="12700">
                      <a:solidFill>
                        <a:srgbClr val="826B6A"/>
                      </a:solidFill>
                      <a:prstDash val="solid"/>
                    </a:lnL>
                    <a:lnR w="12700">
                      <a:solidFill>
                        <a:srgbClr val="826B6A"/>
                      </a:solidFill>
                      <a:prstDash val="solid"/>
                    </a:lnR>
                    <a:lnT w="12700">
                      <a:solidFill>
                        <a:srgbClr val="826B6A"/>
                      </a:solidFill>
                      <a:prstDash val="solid"/>
                    </a:lnT>
                    <a:lnB w="12700">
                      <a:solidFill>
                        <a:srgbClr val="826B6A"/>
                      </a:solidFill>
                      <a:prstDash val="solid"/>
                    </a:lnB>
                    <a:solidFill>
                      <a:srgbClr val="FFFFFF"/>
                    </a:solidFill>
                  </a:tcPr>
                </a:tc>
                <a:extLst>
                  <a:ext uri="{0D108BD9-81ED-4DB2-BD59-A6C34878D82A}">
                    <a16:rowId xmlns:a16="http://schemas.microsoft.com/office/drawing/2014/main" val="10003"/>
                  </a:ext>
                </a:extLst>
              </a:tr>
            </a:tbl>
          </a:graphicData>
        </a:graphic>
      </p:graphicFrame>
      <p:sp>
        <p:nvSpPr>
          <p:cNvPr id="20" name="object 20"/>
          <p:cNvSpPr txBox="1"/>
          <p:nvPr/>
        </p:nvSpPr>
        <p:spPr>
          <a:xfrm>
            <a:off x="6565518" y="4401439"/>
            <a:ext cx="1628139" cy="19367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100" b="1" i="0" u="none" strike="noStrike" kern="0" cap="none" spc="0" normalizeH="0" baseline="0" noProof="0" dirty="0">
                <a:ln>
                  <a:noFill/>
                </a:ln>
                <a:solidFill>
                  <a:srgbClr val="827966"/>
                </a:solidFill>
                <a:effectLst/>
                <a:uLnTx/>
                <a:uFillTx/>
                <a:latin typeface="Arial"/>
                <a:cs typeface="Arial"/>
              </a:rPr>
              <a:t>Baseline</a:t>
            </a:r>
            <a:r>
              <a:rPr kumimoji="0" sz="1100" b="1" i="0" u="none" strike="noStrike" kern="0" cap="none" spc="-45" normalizeH="0" baseline="0" noProof="0" dirty="0">
                <a:ln>
                  <a:noFill/>
                </a:ln>
                <a:solidFill>
                  <a:srgbClr val="827966"/>
                </a:solidFill>
                <a:effectLst/>
                <a:uLnTx/>
                <a:uFillTx/>
                <a:latin typeface="Arial"/>
                <a:cs typeface="Arial"/>
              </a:rPr>
              <a:t> </a:t>
            </a:r>
            <a:r>
              <a:rPr kumimoji="0" sz="1100" b="1" i="0" u="none" strike="noStrike" kern="0" cap="none" spc="-10" normalizeH="0" baseline="0" noProof="0" dirty="0">
                <a:ln>
                  <a:noFill/>
                </a:ln>
                <a:solidFill>
                  <a:srgbClr val="827966"/>
                </a:solidFill>
                <a:effectLst/>
                <a:uLnTx/>
                <a:uFillTx/>
                <a:latin typeface="Arial"/>
                <a:cs typeface="Arial"/>
              </a:rPr>
              <a:t>characteristics</a:t>
            </a:r>
            <a:endParaRPr kumimoji="0" sz="1100" b="0" i="0" u="none" strike="noStrike" kern="0" cap="none" spc="0" normalizeH="0" baseline="0" noProof="0">
              <a:ln>
                <a:noFill/>
              </a:ln>
              <a:solidFill>
                <a:sysClr val="windowText" lastClr="000000"/>
              </a:solidFill>
              <a:effectLst/>
              <a:uLnTx/>
              <a:uFillTx/>
              <a:latin typeface="Arial"/>
              <a:cs typeface="Arial"/>
            </a:endParaRPr>
          </a:p>
        </p:txBody>
      </p:sp>
      <p:sp>
        <p:nvSpPr>
          <p:cNvPr id="21" name="object 21"/>
          <p:cNvSpPr txBox="1"/>
          <p:nvPr/>
        </p:nvSpPr>
        <p:spPr>
          <a:xfrm>
            <a:off x="9211818" y="2470150"/>
            <a:ext cx="2008505" cy="344805"/>
          </a:xfrm>
          <a:prstGeom prst="rect">
            <a:avLst/>
          </a:prstGeom>
        </p:spPr>
        <p:txBody>
          <a:bodyPr vert="horz" wrap="square" lIns="0" tIns="31750" rIns="0" bIns="0" rtlCol="0">
            <a:spAutoFit/>
          </a:bodyPr>
          <a:lstStyle/>
          <a:p>
            <a:pPr marL="335280" marR="5080" lvl="0" indent="-323215" defTabSz="914400" eaLnBrk="1" fontAlgn="auto" latinLnBrk="0" hangingPunct="1">
              <a:lnSpc>
                <a:spcPts val="1190"/>
              </a:lnSpc>
              <a:spcBef>
                <a:spcPts val="250"/>
              </a:spcBef>
              <a:spcAft>
                <a:spcPts val="0"/>
              </a:spcAft>
              <a:buClrTx/>
              <a:buSzTx/>
              <a:buFontTx/>
              <a:buNone/>
              <a:tabLst/>
              <a:defRPr/>
            </a:pPr>
            <a:r>
              <a:rPr kumimoji="0" sz="1100" b="1" i="0" u="none" strike="noStrike" kern="0" cap="none" spc="0" normalizeH="0" baseline="0" noProof="0" dirty="0">
                <a:ln>
                  <a:noFill/>
                </a:ln>
                <a:solidFill>
                  <a:srgbClr val="827966"/>
                </a:solidFill>
                <a:effectLst/>
                <a:uLnTx/>
                <a:uFillTx/>
                <a:latin typeface="Arial"/>
                <a:cs typeface="Arial"/>
              </a:rPr>
              <a:t>Randomised</a:t>
            </a:r>
            <a:r>
              <a:rPr kumimoji="0" sz="1100" b="1" i="0" u="none" strike="noStrike" kern="0" cap="none" spc="-45" normalizeH="0" baseline="0" noProof="0" dirty="0">
                <a:ln>
                  <a:noFill/>
                </a:ln>
                <a:solidFill>
                  <a:srgbClr val="827966"/>
                </a:solidFill>
                <a:effectLst/>
                <a:uLnTx/>
                <a:uFillTx/>
                <a:latin typeface="Arial"/>
                <a:cs typeface="Arial"/>
              </a:rPr>
              <a:t> </a:t>
            </a:r>
            <a:r>
              <a:rPr kumimoji="0" sz="1100" b="1" i="0" u="none" strike="noStrike" kern="0" cap="none" spc="0" normalizeH="0" baseline="0" noProof="0" dirty="0">
                <a:ln>
                  <a:noFill/>
                </a:ln>
                <a:solidFill>
                  <a:srgbClr val="827966"/>
                </a:solidFill>
                <a:effectLst/>
                <a:uLnTx/>
                <a:uFillTx/>
                <a:latin typeface="Arial"/>
                <a:cs typeface="Arial"/>
              </a:rPr>
              <a:t>groups</a:t>
            </a:r>
            <a:r>
              <a:rPr kumimoji="0" sz="1100" b="1" i="0" u="none" strike="noStrike" kern="0" cap="none" spc="-40" normalizeH="0" baseline="0" noProof="0" dirty="0">
                <a:ln>
                  <a:noFill/>
                </a:ln>
                <a:solidFill>
                  <a:srgbClr val="827966"/>
                </a:solidFill>
                <a:effectLst/>
                <a:uLnTx/>
                <a:uFillTx/>
                <a:latin typeface="Arial"/>
                <a:cs typeface="Arial"/>
              </a:rPr>
              <a:t> </a:t>
            </a:r>
            <a:r>
              <a:rPr kumimoji="0" sz="1100" b="1" i="0" u="none" strike="noStrike" kern="0" cap="none" spc="-10" normalizeH="0" baseline="0" noProof="0" dirty="0">
                <a:ln>
                  <a:noFill/>
                </a:ln>
                <a:solidFill>
                  <a:srgbClr val="827966"/>
                </a:solidFill>
                <a:effectLst/>
                <a:uLnTx/>
                <a:uFillTx/>
                <a:latin typeface="Arial"/>
                <a:cs typeface="Arial"/>
              </a:rPr>
              <a:t>stratified </a:t>
            </a:r>
            <a:r>
              <a:rPr kumimoji="0" sz="1100" b="1" i="0" u="none" strike="noStrike" kern="0" cap="none" spc="0" normalizeH="0" baseline="0" noProof="0" dirty="0">
                <a:ln>
                  <a:noFill/>
                </a:ln>
                <a:solidFill>
                  <a:srgbClr val="827966"/>
                </a:solidFill>
                <a:effectLst/>
                <a:uLnTx/>
                <a:uFillTx/>
                <a:latin typeface="Arial"/>
                <a:cs typeface="Arial"/>
              </a:rPr>
              <a:t>according</a:t>
            </a:r>
            <a:r>
              <a:rPr kumimoji="0" sz="1100" b="1" i="0" u="none" strike="noStrike" kern="0" cap="none" spc="-35" normalizeH="0" baseline="0" noProof="0" dirty="0">
                <a:ln>
                  <a:noFill/>
                </a:ln>
                <a:solidFill>
                  <a:srgbClr val="827966"/>
                </a:solidFill>
                <a:effectLst/>
                <a:uLnTx/>
                <a:uFillTx/>
                <a:latin typeface="Arial"/>
                <a:cs typeface="Arial"/>
              </a:rPr>
              <a:t> </a:t>
            </a:r>
            <a:r>
              <a:rPr kumimoji="0" sz="1100" b="1" i="0" u="none" strike="noStrike" kern="0" cap="none" spc="0" normalizeH="0" baseline="0" noProof="0" dirty="0">
                <a:ln>
                  <a:noFill/>
                </a:ln>
                <a:solidFill>
                  <a:srgbClr val="827966"/>
                </a:solidFill>
                <a:effectLst/>
                <a:uLnTx/>
                <a:uFillTx/>
                <a:latin typeface="Arial"/>
                <a:cs typeface="Arial"/>
              </a:rPr>
              <a:t>to</a:t>
            </a:r>
            <a:r>
              <a:rPr kumimoji="0" sz="1100" b="1" i="0" u="none" strike="noStrike" kern="0" cap="none" spc="-35" normalizeH="0" baseline="0" noProof="0" dirty="0">
                <a:ln>
                  <a:noFill/>
                </a:ln>
                <a:solidFill>
                  <a:srgbClr val="827966"/>
                </a:solidFill>
                <a:effectLst/>
                <a:uLnTx/>
                <a:uFillTx/>
                <a:latin typeface="Arial"/>
                <a:cs typeface="Arial"/>
              </a:rPr>
              <a:t> </a:t>
            </a:r>
            <a:r>
              <a:rPr kumimoji="0" sz="1100" b="1" i="0" u="none" strike="noStrike" kern="0" cap="none" spc="-10" normalizeH="0" baseline="0" noProof="0" dirty="0">
                <a:ln>
                  <a:noFill/>
                </a:ln>
                <a:solidFill>
                  <a:srgbClr val="827966"/>
                </a:solidFill>
                <a:effectLst/>
                <a:uLnTx/>
                <a:uFillTx/>
                <a:latin typeface="Arial"/>
                <a:cs typeface="Arial"/>
              </a:rPr>
              <a:t>HBsAg</a:t>
            </a:r>
            <a:endParaRPr kumimoji="0" sz="1100" b="0" i="0" u="none" strike="noStrike" kern="0" cap="none" spc="0" normalizeH="0" baseline="0" noProof="0">
              <a:ln>
                <a:noFill/>
              </a:ln>
              <a:solidFill>
                <a:sysClr val="windowText" lastClr="000000"/>
              </a:solidFill>
              <a:effectLst/>
              <a:uLnTx/>
              <a:uFillTx/>
              <a:latin typeface="Arial"/>
              <a:cs typeface="Arial"/>
            </a:endParaRPr>
          </a:p>
        </p:txBody>
      </p:sp>
      <p:grpSp>
        <p:nvGrpSpPr>
          <p:cNvPr id="22" name="object 22"/>
          <p:cNvGrpSpPr/>
          <p:nvPr/>
        </p:nvGrpSpPr>
        <p:grpSpPr>
          <a:xfrm>
            <a:off x="9241028" y="2922777"/>
            <a:ext cx="2258695" cy="534670"/>
            <a:chOff x="9241028" y="2922777"/>
            <a:chExt cx="2258695" cy="534670"/>
          </a:xfrm>
        </p:grpSpPr>
        <p:sp>
          <p:nvSpPr>
            <p:cNvPr id="23" name="object 23"/>
            <p:cNvSpPr/>
            <p:nvPr/>
          </p:nvSpPr>
          <p:spPr>
            <a:xfrm>
              <a:off x="9250553" y="2932302"/>
              <a:ext cx="2239645" cy="515620"/>
            </a:xfrm>
            <a:custGeom>
              <a:avLst/>
              <a:gdLst/>
              <a:ahLst/>
              <a:cxnLst/>
              <a:rect l="l" t="t" r="r" b="b"/>
              <a:pathLst>
                <a:path w="2239645" h="515620">
                  <a:moveTo>
                    <a:pt x="0" y="34544"/>
                  </a:moveTo>
                  <a:lnTo>
                    <a:pt x="2720" y="21109"/>
                  </a:lnTo>
                  <a:lnTo>
                    <a:pt x="10144" y="10128"/>
                  </a:lnTo>
                  <a:lnTo>
                    <a:pt x="21163" y="2718"/>
                  </a:lnTo>
                  <a:lnTo>
                    <a:pt x="34671" y="0"/>
                  </a:lnTo>
                  <a:lnTo>
                    <a:pt x="2204720" y="0"/>
                  </a:lnTo>
                  <a:lnTo>
                    <a:pt x="2218154" y="2718"/>
                  </a:lnTo>
                  <a:lnTo>
                    <a:pt x="2229135" y="10128"/>
                  </a:lnTo>
                  <a:lnTo>
                    <a:pt x="2236545" y="21109"/>
                  </a:lnTo>
                  <a:lnTo>
                    <a:pt x="2239264" y="34544"/>
                  </a:lnTo>
                  <a:lnTo>
                    <a:pt x="2239264" y="480441"/>
                  </a:lnTo>
                  <a:lnTo>
                    <a:pt x="2236545" y="493948"/>
                  </a:lnTo>
                  <a:lnTo>
                    <a:pt x="2229135" y="504967"/>
                  </a:lnTo>
                  <a:lnTo>
                    <a:pt x="2218154" y="512391"/>
                  </a:lnTo>
                  <a:lnTo>
                    <a:pt x="2204720" y="515112"/>
                  </a:lnTo>
                  <a:lnTo>
                    <a:pt x="34671" y="515112"/>
                  </a:lnTo>
                  <a:lnTo>
                    <a:pt x="21163" y="512391"/>
                  </a:lnTo>
                  <a:lnTo>
                    <a:pt x="10144" y="504967"/>
                  </a:lnTo>
                  <a:lnTo>
                    <a:pt x="2720" y="493948"/>
                  </a:lnTo>
                  <a:lnTo>
                    <a:pt x="0" y="480441"/>
                  </a:lnTo>
                  <a:lnTo>
                    <a:pt x="0" y="34544"/>
                  </a:lnTo>
                  <a:close/>
                </a:path>
              </a:pathLst>
            </a:custGeom>
            <a:ln w="19049">
              <a:solidFill>
                <a:srgbClr val="CEC1A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4" name="object 24"/>
            <p:cNvPicPr/>
            <p:nvPr/>
          </p:nvPicPr>
          <p:blipFill>
            <a:blip r:embed="rId4" cstate="print"/>
            <a:stretch>
              <a:fillRect/>
            </a:stretch>
          </p:blipFill>
          <p:spPr>
            <a:xfrm>
              <a:off x="9687193" y="2979391"/>
              <a:ext cx="66529" cy="66516"/>
            </a:xfrm>
            <a:prstGeom prst="rect">
              <a:avLst/>
            </a:prstGeom>
          </p:spPr>
        </p:pic>
        <p:pic>
          <p:nvPicPr>
            <p:cNvPr id="25" name="object 25"/>
            <p:cNvPicPr/>
            <p:nvPr/>
          </p:nvPicPr>
          <p:blipFill>
            <a:blip r:embed="rId4" cstate="print"/>
            <a:stretch>
              <a:fillRect/>
            </a:stretch>
          </p:blipFill>
          <p:spPr>
            <a:xfrm>
              <a:off x="9449587" y="2979391"/>
              <a:ext cx="66529" cy="66516"/>
            </a:xfrm>
            <a:prstGeom prst="rect">
              <a:avLst/>
            </a:prstGeom>
          </p:spPr>
        </p:pic>
        <p:pic>
          <p:nvPicPr>
            <p:cNvPr id="26" name="object 26"/>
            <p:cNvPicPr/>
            <p:nvPr/>
          </p:nvPicPr>
          <p:blipFill>
            <a:blip r:embed="rId4" cstate="print"/>
            <a:stretch>
              <a:fillRect/>
            </a:stretch>
          </p:blipFill>
          <p:spPr>
            <a:xfrm>
              <a:off x="9568390" y="2979391"/>
              <a:ext cx="66529" cy="66516"/>
            </a:xfrm>
            <a:prstGeom prst="rect">
              <a:avLst/>
            </a:prstGeom>
          </p:spPr>
        </p:pic>
        <p:sp>
          <p:nvSpPr>
            <p:cNvPr id="27" name="object 27"/>
            <p:cNvSpPr/>
            <p:nvPr/>
          </p:nvSpPr>
          <p:spPr>
            <a:xfrm>
              <a:off x="9396362" y="3055683"/>
              <a:ext cx="410845" cy="292735"/>
            </a:xfrm>
            <a:custGeom>
              <a:avLst/>
              <a:gdLst/>
              <a:ahLst/>
              <a:cxnLst/>
              <a:rect l="l" t="t" r="r" b="b"/>
              <a:pathLst>
                <a:path w="410845" h="292735">
                  <a:moveTo>
                    <a:pt x="138760" y="19215"/>
                  </a:moveTo>
                  <a:lnTo>
                    <a:pt x="92697" y="0"/>
                  </a:lnTo>
                  <a:lnTo>
                    <a:pt x="79324" y="0"/>
                  </a:lnTo>
                  <a:lnTo>
                    <a:pt x="42532" y="12509"/>
                  </a:lnTo>
                  <a:lnTo>
                    <a:pt x="0" y="119494"/>
                  </a:lnTo>
                  <a:lnTo>
                    <a:pt x="3797" y="128041"/>
                  </a:lnTo>
                  <a:lnTo>
                    <a:pt x="15671" y="130416"/>
                  </a:lnTo>
                  <a:lnTo>
                    <a:pt x="21856" y="130416"/>
                  </a:lnTo>
                  <a:lnTo>
                    <a:pt x="27559" y="126149"/>
                  </a:lnTo>
                  <a:lnTo>
                    <a:pt x="48463" y="50584"/>
                  </a:lnTo>
                  <a:lnTo>
                    <a:pt x="48463" y="292481"/>
                  </a:lnTo>
                  <a:lnTo>
                    <a:pt x="76974" y="292481"/>
                  </a:lnTo>
                  <a:lnTo>
                    <a:pt x="76974" y="156565"/>
                  </a:lnTo>
                  <a:lnTo>
                    <a:pt x="95986" y="156565"/>
                  </a:lnTo>
                  <a:lnTo>
                    <a:pt x="95986" y="291998"/>
                  </a:lnTo>
                  <a:lnTo>
                    <a:pt x="124498" y="291998"/>
                  </a:lnTo>
                  <a:lnTo>
                    <a:pt x="124498" y="138023"/>
                  </a:lnTo>
                  <a:lnTo>
                    <a:pt x="117881" y="133235"/>
                  </a:lnTo>
                  <a:lnTo>
                    <a:pt x="113271" y="126441"/>
                  </a:lnTo>
                  <a:lnTo>
                    <a:pt x="111074" y="118313"/>
                  </a:lnTo>
                  <a:lnTo>
                    <a:pt x="111671" y="109512"/>
                  </a:lnTo>
                  <a:lnTo>
                    <a:pt x="134010" y="26352"/>
                  </a:lnTo>
                  <a:lnTo>
                    <a:pt x="138760" y="19215"/>
                  </a:lnTo>
                  <a:close/>
                </a:path>
                <a:path w="410845" h="292735">
                  <a:moveTo>
                    <a:pt x="291769" y="119494"/>
                  </a:moveTo>
                  <a:lnTo>
                    <a:pt x="267538" y="30149"/>
                  </a:lnTo>
                  <a:lnTo>
                    <a:pt x="231419" y="4483"/>
                  </a:lnTo>
                  <a:lnTo>
                    <a:pt x="205765" y="215"/>
                  </a:lnTo>
                  <a:lnTo>
                    <a:pt x="192570" y="1282"/>
                  </a:lnTo>
                  <a:lnTo>
                    <a:pt x="154444" y="18719"/>
                  </a:lnTo>
                  <a:lnTo>
                    <a:pt x="119748" y="119494"/>
                  </a:lnTo>
                  <a:lnTo>
                    <a:pt x="123545" y="128041"/>
                  </a:lnTo>
                  <a:lnTo>
                    <a:pt x="135432" y="130416"/>
                  </a:lnTo>
                  <a:lnTo>
                    <a:pt x="141605" y="130416"/>
                  </a:lnTo>
                  <a:lnTo>
                    <a:pt x="147307" y="126149"/>
                  </a:lnTo>
                  <a:lnTo>
                    <a:pt x="168224" y="50584"/>
                  </a:lnTo>
                  <a:lnTo>
                    <a:pt x="168224" y="292481"/>
                  </a:lnTo>
                  <a:lnTo>
                    <a:pt x="196735" y="292481"/>
                  </a:lnTo>
                  <a:lnTo>
                    <a:pt x="196735" y="156565"/>
                  </a:lnTo>
                  <a:lnTo>
                    <a:pt x="215747" y="156565"/>
                  </a:lnTo>
                  <a:lnTo>
                    <a:pt x="215747" y="291998"/>
                  </a:lnTo>
                  <a:lnTo>
                    <a:pt x="244259" y="291998"/>
                  </a:lnTo>
                  <a:lnTo>
                    <a:pt x="244259" y="50584"/>
                  </a:lnTo>
                  <a:lnTo>
                    <a:pt x="265163" y="126149"/>
                  </a:lnTo>
                  <a:lnTo>
                    <a:pt x="270865" y="130416"/>
                  </a:lnTo>
                  <a:lnTo>
                    <a:pt x="279425" y="130416"/>
                  </a:lnTo>
                  <a:lnTo>
                    <a:pt x="287502" y="128041"/>
                  </a:lnTo>
                  <a:lnTo>
                    <a:pt x="291769" y="119494"/>
                  </a:lnTo>
                  <a:close/>
                </a:path>
                <a:path w="410845" h="292735">
                  <a:moveTo>
                    <a:pt x="410578" y="119494"/>
                  </a:moveTo>
                  <a:lnTo>
                    <a:pt x="385864" y="30149"/>
                  </a:lnTo>
                  <a:lnTo>
                    <a:pt x="349745" y="4483"/>
                  </a:lnTo>
                  <a:lnTo>
                    <a:pt x="324091" y="215"/>
                  </a:lnTo>
                  <a:lnTo>
                    <a:pt x="310908" y="1282"/>
                  </a:lnTo>
                  <a:lnTo>
                    <a:pt x="271335" y="19697"/>
                  </a:lnTo>
                  <a:lnTo>
                    <a:pt x="274193" y="23025"/>
                  </a:lnTo>
                  <a:lnTo>
                    <a:pt x="276098" y="26822"/>
                  </a:lnTo>
                  <a:lnTo>
                    <a:pt x="298424" y="109512"/>
                  </a:lnTo>
                  <a:lnTo>
                    <a:pt x="299224" y="118313"/>
                  </a:lnTo>
                  <a:lnTo>
                    <a:pt x="297002" y="126441"/>
                  </a:lnTo>
                  <a:lnTo>
                    <a:pt x="292277" y="133235"/>
                  </a:lnTo>
                  <a:lnTo>
                    <a:pt x="285597" y="138023"/>
                  </a:lnTo>
                  <a:lnTo>
                    <a:pt x="285597" y="292481"/>
                  </a:lnTo>
                  <a:lnTo>
                    <a:pt x="314109" y="292481"/>
                  </a:lnTo>
                  <a:lnTo>
                    <a:pt x="314109" y="156565"/>
                  </a:lnTo>
                  <a:lnTo>
                    <a:pt x="333121" y="156565"/>
                  </a:lnTo>
                  <a:lnTo>
                    <a:pt x="333121" y="291998"/>
                  </a:lnTo>
                  <a:lnTo>
                    <a:pt x="361632" y="291998"/>
                  </a:lnTo>
                  <a:lnTo>
                    <a:pt x="361632" y="50584"/>
                  </a:lnTo>
                  <a:lnTo>
                    <a:pt x="382536" y="126149"/>
                  </a:lnTo>
                  <a:lnTo>
                    <a:pt x="388239" y="130416"/>
                  </a:lnTo>
                  <a:lnTo>
                    <a:pt x="396798" y="130416"/>
                  </a:lnTo>
                  <a:lnTo>
                    <a:pt x="406298" y="128041"/>
                  </a:lnTo>
                  <a:lnTo>
                    <a:pt x="410578" y="119494"/>
                  </a:lnTo>
                  <a:close/>
                </a:path>
              </a:pathLst>
            </a:custGeom>
            <a:solidFill>
              <a:srgbClr val="CEC1A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8" name="object 28"/>
          <p:cNvSpPr txBox="1"/>
          <p:nvPr/>
        </p:nvSpPr>
        <p:spPr>
          <a:xfrm>
            <a:off x="9278713" y="3006344"/>
            <a:ext cx="2197100" cy="373380"/>
          </a:xfrm>
          <a:prstGeom prst="rect">
            <a:avLst/>
          </a:prstGeom>
        </p:spPr>
        <p:txBody>
          <a:bodyPr vert="horz" wrap="square" lIns="0" tIns="33020" rIns="0" bIns="0" rtlCol="0">
            <a:spAutoFit/>
          </a:bodyPr>
          <a:lstStyle/>
          <a:p>
            <a:pPr marL="1090930" marR="443865" lvl="0" indent="-309880" defTabSz="914400" eaLnBrk="1" fontAlgn="auto" latinLnBrk="0" hangingPunct="1">
              <a:lnSpc>
                <a:spcPts val="1300"/>
              </a:lnSpc>
              <a:spcBef>
                <a:spcPts val="260"/>
              </a:spcBef>
              <a:spcAft>
                <a:spcPts val="0"/>
              </a:spcAft>
              <a:buClrTx/>
              <a:buSzTx/>
              <a:buFontTx/>
              <a:buNone/>
              <a:tabLst/>
              <a:defRPr/>
            </a:pPr>
            <a:r>
              <a:rPr kumimoji="0" sz="1200" b="0" i="0" u="none" strike="noStrike" kern="0" cap="none" spc="0" normalizeH="0" baseline="0" noProof="0" dirty="0">
                <a:ln>
                  <a:noFill/>
                </a:ln>
                <a:solidFill>
                  <a:srgbClr val="827966"/>
                </a:solidFill>
                <a:effectLst/>
                <a:uLnTx/>
                <a:uFillTx/>
                <a:latin typeface="Arial"/>
                <a:cs typeface="Arial"/>
              </a:rPr>
              <a:t>NA</a:t>
            </a:r>
            <a:r>
              <a:rPr kumimoji="0" sz="1200" b="0" i="0" u="none" strike="noStrike" kern="0" cap="none" spc="-70" normalizeH="0" baseline="0" noProof="0" dirty="0">
                <a:ln>
                  <a:noFill/>
                </a:ln>
                <a:solidFill>
                  <a:srgbClr val="827966"/>
                </a:solidFill>
                <a:effectLst/>
                <a:uLnTx/>
                <a:uFillTx/>
                <a:latin typeface="Arial"/>
                <a:cs typeface="Arial"/>
              </a:rPr>
              <a:t> </a:t>
            </a:r>
            <a:r>
              <a:rPr kumimoji="0" sz="1200" b="0" i="0" u="none" strike="noStrike" kern="0" cap="none" spc="-10" normalizeH="0" baseline="0" noProof="0" dirty="0">
                <a:ln>
                  <a:noFill/>
                </a:ln>
                <a:solidFill>
                  <a:srgbClr val="827966"/>
                </a:solidFill>
                <a:effectLst/>
                <a:uLnTx/>
                <a:uFillTx/>
                <a:latin typeface="Arial"/>
                <a:cs typeface="Arial"/>
              </a:rPr>
              <a:t>withdrawal </a:t>
            </a:r>
            <a:r>
              <a:rPr lang="fr-CH" sz="1200" kern="0" spc="-20" dirty="0">
                <a:solidFill>
                  <a:srgbClr val="827966"/>
                </a:solidFill>
                <a:latin typeface="Arial"/>
                <a:cs typeface="Arial"/>
              </a:rPr>
              <a:t>N</a:t>
            </a:r>
            <a:r>
              <a:rPr kumimoji="0" lang="fr-CH" sz="1200" b="0" i="0" u="none" strike="noStrike" kern="0" cap="none" spc="-20" normalizeH="0" baseline="0" noProof="0" dirty="0">
                <a:ln>
                  <a:noFill/>
                </a:ln>
                <a:solidFill>
                  <a:srgbClr val="827966"/>
                </a:solidFill>
                <a:effectLst/>
                <a:uLnTx/>
                <a:uFillTx/>
                <a:latin typeface="Arial"/>
                <a:cs typeface="Arial"/>
              </a:rPr>
              <a:t> </a:t>
            </a:r>
            <a:r>
              <a:rPr kumimoji="0" sz="1200" b="0" i="0" u="none" strike="noStrike" kern="0" cap="none" spc="-20" normalizeH="0" baseline="0" noProof="0" dirty="0">
                <a:ln>
                  <a:noFill/>
                </a:ln>
                <a:solidFill>
                  <a:srgbClr val="827966"/>
                </a:solidFill>
                <a:effectLst/>
                <a:uLnTx/>
                <a:uFillTx/>
                <a:latin typeface="Arial"/>
                <a:cs typeface="Arial"/>
              </a:rPr>
              <a:t>=</a:t>
            </a:r>
            <a:r>
              <a:rPr kumimoji="0" lang="fr-CH" sz="1200" b="0" i="0" u="none" strike="noStrike" kern="0" cap="none" spc="-20" normalizeH="0" baseline="0" noProof="0" dirty="0">
                <a:ln>
                  <a:noFill/>
                </a:ln>
                <a:solidFill>
                  <a:srgbClr val="827966"/>
                </a:solidFill>
                <a:effectLst/>
                <a:uLnTx/>
                <a:uFillTx/>
                <a:latin typeface="Arial"/>
                <a:cs typeface="Arial"/>
              </a:rPr>
              <a:t> </a:t>
            </a:r>
            <a:r>
              <a:rPr kumimoji="0" sz="1200" b="0" i="0" u="none" strike="noStrike" kern="0" cap="none" spc="-20" normalizeH="0" baseline="0" noProof="0" dirty="0">
                <a:ln>
                  <a:noFill/>
                </a:ln>
                <a:solidFill>
                  <a:srgbClr val="827966"/>
                </a:solidFill>
                <a:effectLst/>
                <a:uLnTx/>
                <a:uFillTx/>
                <a:latin typeface="Arial"/>
                <a:cs typeface="Arial"/>
              </a:rPr>
              <a:t>82</a:t>
            </a:r>
            <a:endParaRPr kumimoji="0" sz="12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29" name="object 29"/>
          <p:cNvGrpSpPr/>
          <p:nvPr/>
        </p:nvGrpSpPr>
        <p:grpSpPr>
          <a:xfrm>
            <a:off x="9235567" y="3569970"/>
            <a:ext cx="2263775" cy="974090"/>
            <a:chOff x="9235567" y="3569970"/>
            <a:chExt cx="2263775" cy="974090"/>
          </a:xfrm>
        </p:grpSpPr>
        <p:sp>
          <p:nvSpPr>
            <p:cNvPr id="30" name="object 30"/>
            <p:cNvSpPr/>
            <p:nvPr/>
          </p:nvSpPr>
          <p:spPr>
            <a:xfrm>
              <a:off x="9245092" y="3579495"/>
              <a:ext cx="2244725" cy="955040"/>
            </a:xfrm>
            <a:custGeom>
              <a:avLst/>
              <a:gdLst/>
              <a:ahLst/>
              <a:cxnLst/>
              <a:rect l="l" t="t" r="r" b="b"/>
              <a:pathLst>
                <a:path w="2244725" h="955039">
                  <a:moveTo>
                    <a:pt x="0" y="30733"/>
                  </a:moveTo>
                  <a:lnTo>
                    <a:pt x="2409" y="18805"/>
                  </a:lnTo>
                  <a:lnTo>
                    <a:pt x="8985" y="9032"/>
                  </a:lnTo>
                  <a:lnTo>
                    <a:pt x="18752" y="2426"/>
                  </a:lnTo>
                  <a:lnTo>
                    <a:pt x="30733" y="0"/>
                  </a:lnTo>
                  <a:lnTo>
                    <a:pt x="2213990" y="0"/>
                  </a:lnTo>
                  <a:lnTo>
                    <a:pt x="2225972" y="2426"/>
                  </a:lnTo>
                  <a:lnTo>
                    <a:pt x="2235739" y="9032"/>
                  </a:lnTo>
                  <a:lnTo>
                    <a:pt x="2242315" y="18805"/>
                  </a:lnTo>
                  <a:lnTo>
                    <a:pt x="2244725" y="30733"/>
                  </a:lnTo>
                  <a:lnTo>
                    <a:pt x="2244725" y="923797"/>
                  </a:lnTo>
                  <a:lnTo>
                    <a:pt x="2242315" y="935779"/>
                  </a:lnTo>
                  <a:lnTo>
                    <a:pt x="2235739" y="945546"/>
                  </a:lnTo>
                  <a:lnTo>
                    <a:pt x="2225972" y="952122"/>
                  </a:lnTo>
                  <a:lnTo>
                    <a:pt x="2213990" y="954531"/>
                  </a:lnTo>
                  <a:lnTo>
                    <a:pt x="30733" y="954531"/>
                  </a:lnTo>
                  <a:lnTo>
                    <a:pt x="18752" y="952122"/>
                  </a:lnTo>
                  <a:lnTo>
                    <a:pt x="8985" y="945546"/>
                  </a:lnTo>
                  <a:lnTo>
                    <a:pt x="2409" y="935779"/>
                  </a:lnTo>
                  <a:lnTo>
                    <a:pt x="0" y="923797"/>
                  </a:lnTo>
                  <a:lnTo>
                    <a:pt x="0" y="30733"/>
                  </a:lnTo>
                  <a:close/>
                </a:path>
              </a:pathLst>
            </a:custGeom>
            <a:ln w="19050">
              <a:solidFill>
                <a:srgbClr val="CEC1A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1" name="object 31"/>
            <p:cNvPicPr/>
            <p:nvPr/>
          </p:nvPicPr>
          <p:blipFill>
            <a:blip r:embed="rId5" cstate="print"/>
            <a:stretch>
              <a:fillRect/>
            </a:stretch>
          </p:blipFill>
          <p:spPr>
            <a:xfrm>
              <a:off x="9685923" y="3773776"/>
              <a:ext cx="66529" cy="66516"/>
            </a:xfrm>
            <a:prstGeom prst="rect">
              <a:avLst/>
            </a:prstGeom>
          </p:spPr>
        </p:pic>
        <p:pic>
          <p:nvPicPr>
            <p:cNvPr id="32" name="object 32"/>
            <p:cNvPicPr/>
            <p:nvPr/>
          </p:nvPicPr>
          <p:blipFill>
            <a:blip r:embed="rId5" cstate="print"/>
            <a:stretch>
              <a:fillRect/>
            </a:stretch>
          </p:blipFill>
          <p:spPr>
            <a:xfrm>
              <a:off x="9448317" y="3773776"/>
              <a:ext cx="66529" cy="66516"/>
            </a:xfrm>
            <a:prstGeom prst="rect">
              <a:avLst/>
            </a:prstGeom>
          </p:spPr>
        </p:pic>
        <p:pic>
          <p:nvPicPr>
            <p:cNvPr id="33" name="object 33"/>
            <p:cNvPicPr/>
            <p:nvPr/>
          </p:nvPicPr>
          <p:blipFill>
            <a:blip r:embed="rId5" cstate="print"/>
            <a:stretch>
              <a:fillRect/>
            </a:stretch>
          </p:blipFill>
          <p:spPr>
            <a:xfrm>
              <a:off x="9567120" y="3773776"/>
              <a:ext cx="66529" cy="66516"/>
            </a:xfrm>
            <a:prstGeom prst="rect">
              <a:avLst/>
            </a:prstGeom>
          </p:spPr>
        </p:pic>
        <p:sp>
          <p:nvSpPr>
            <p:cNvPr id="34" name="object 34"/>
            <p:cNvSpPr/>
            <p:nvPr/>
          </p:nvSpPr>
          <p:spPr>
            <a:xfrm>
              <a:off x="9395092" y="3850068"/>
              <a:ext cx="410845" cy="292735"/>
            </a:xfrm>
            <a:custGeom>
              <a:avLst/>
              <a:gdLst/>
              <a:ahLst/>
              <a:cxnLst/>
              <a:rect l="l" t="t" r="r" b="b"/>
              <a:pathLst>
                <a:path w="410845" h="292735">
                  <a:moveTo>
                    <a:pt x="138760" y="19215"/>
                  </a:moveTo>
                  <a:lnTo>
                    <a:pt x="92697" y="0"/>
                  </a:lnTo>
                  <a:lnTo>
                    <a:pt x="79324" y="0"/>
                  </a:lnTo>
                  <a:lnTo>
                    <a:pt x="42532" y="12509"/>
                  </a:lnTo>
                  <a:lnTo>
                    <a:pt x="0" y="119494"/>
                  </a:lnTo>
                  <a:lnTo>
                    <a:pt x="3797" y="128041"/>
                  </a:lnTo>
                  <a:lnTo>
                    <a:pt x="15671" y="130416"/>
                  </a:lnTo>
                  <a:lnTo>
                    <a:pt x="21856" y="130416"/>
                  </a:lnTo>
                  <a:lnTo>
                    <a:pt x="27559" y="126149"/>
                  </a:lnTo>
                  <a:lnTo>
                    <a:pt x="48463" y="50584"/>
                  </a:lnTo>
                  <a:lnTo>
                    <a:pt x="48463" y="292481"/>
                  </a:lnTo>
                  <a:lnTo>
                    <a:pt x="76974" y="292481"/>
                  </a:lnTo>
                  <a:lnTo>
                    <a:pt x="76974" y="156565"/>
                  </a:lnTo>
                  <a:lnTo>
                    <a:pt x="95986" y="156565"/>
                  </a:lnTo>
                  <a:lnTo>
                    <a:pt x="95986" y="291998"/>
                  </a:lnTo>
                  <a:lnTo>
                    <a:pt x="124498" y="291998"/>
                  </a:lnTo>
                  <a:lnTo>
                    <a:pt x="124498" y="138023"/>
                  </a:lnTo>
                  <a:lnTo>
                    <a:pt x="117881" y="133235"/>
                  </a:lnTo>
                  <a:lnTo>
                    <a:pt x="113271" y="126441"/>
                  </a:lnTo>
                  <a:lnTo>
                    <a:pt x="111074" y="118313"/>
                  </a:lnTo>
                  <a:lnTo>
                    <a:pt x="111671" y="109512"/>
                  </a:lnTo>
                  <a:lnTo>
                    <a:pt x="134010" y="26352"/>
                  </a:lnTo>
                  <a:lnTo>
                    <a:pt x="138760" y="19215"/>
                  </a:lnTo>
                  <a:close/>
                </a:path>
                <a:path w="410845" h="292735">
                  <a:moveTo>
                    <a:pt x="291769" y="119494"/>
                  </a:moveTo>
                  <a:lnTo>
                    <a:pt x="267538" y="30149"/>
                  </a:lnTo>
                  <a:lnTo>
                    <a:pt x="231419" y="4483"/>
                  </a:lnTo>
                  <a:lnTo>
                    <a:pt x="205765" y="215"/>
                  </a:lnTo>
                  <a:lnTo>
                    <a:pt x="192570" y="1282"/>
                  </a:lnTo>
                  <a:lnTo>
                    <a:pt x="154444" y="18719"/>
                  </a:lnTo>
                  <a:lnTo>
                    <a:pt x="119748" y="119494"/>
                  </a:lnTo>
                  <a:lnTo>
                    <a:pt x="123545" y="128041"/>
                  </a:lnTo>
                  <a:lnTo>
                    <a:pt x="135432" y="130416"/>
                  </a:lnTo>
                  <a:lnTo>
                    <a:pt x="141605" y="130416"/>
                  </a:lnTo>
                  <a:lnTo>
                    <a:pt x="147307" y="126149"/>
                  </a:lnTo>
                  <a:lnTo>
                    <a:pt x="168224" y="50584"/>
                  </a:lnTo>
                  <a:lnTo>
                    <a:pt x="168224" y="292481"/>
                  </a:lnTo>
                  <a:lnTo>
                    <a:pt x="196735" y="292481"/>
                  </a:lnTo>
                  <a:lnTo>
                    <a:pt x="196735" y="156565"/>
                  </a:lnTo>
                  <a:lnTo>
                    <a:pt x="215747" y="156565"/>
                  </a:lnTo>
                  <a:lnTo>
                    <a:pt x="215747" y="291998"/>
                  </a:lnTo>
                  <a:lnTo>
                    <a:pt x="244259" y="291998"/>
                  </a:lnTo>
                  <a:lnTo>
                    <a:pt x="244259" y="50584"/>
                  </a:lnTo>
                  <a:lnTo>
                    <a:pt x="265163" y="126149"/>
                  </a:lnTo>
                  <a:lnTo>
                    <a:pt x="270865" y="130416"/>
                  </a:lnTo>
                  <a:lnTo>
                    <a:pt x="279425" y="130416"/>
                  </a:lnTo>
                  <a:lnTo>
                    <a:pt x="287502" y="128041"/>
                  </a:lnTo>
                  <a:lnTo>
                    <a:pt x="291769" y="119494"/>
                  </a:lnTo>
                  <a:close/>
                </a:path>
                <a:path w="410845" h="292735">
                  <a:moveTo>
                    <a:pt x="410578" y="119494"/>
                  </a:moveTo>
                  <a:lnTo>
                    <a:pt x="385864" y="30149"/>
                  </a:lnTo>
                  <a:lnTo>
                    <a:pt x="349745" y="4483"/>
                  </a:lnTo>
                  <a:lnTo>
                    <a:pt x="324091" y="215"/>
                  </a:lnTo>
                  <a:lnTo>
                    <a:pt x="310908" y="1282"/>
                  </a:lnTo>
                  <a:lnTo>
                    <a:pt x="271335" y="19697"/>
                  </a:lnTo>
                  <a:lnTo>
                    <a:pt x="274193" y="23025"/>
                  </a:lnTo>
                  <a:lnTo>
                    <a:pt x="276098" y="26822"/>
                  </a:lnTo>
                  <a:lnTo>
                    <a:pt x="298424" y="109512"/>
                  </a:lnTo>
                  <a:lnTo>
                    <a:pt x="299224" y="118313"/>
                  </a:lnTo>
                  <a:lnTo>
                    <a:pt x="297002" y="126441"/>
                  </a:lnTo>
                  <a:lnTo>
                    <a:pt x="292277" y="133235"/>
                  </a:lnTo>
                  <a:lnTo>
                    <a:pt x="285597" y="138023"/>
                  </a:lnTo>
                  <a:lnTo>
                    <a:pt x="285597" y="292481"/>
                  </a:lnTo>
                  <a:lnTo>
                    <a:pt x="314109" y="292481"/>
                  </a:lnTo>
                  <a:lnTo>
                    <a:pt x="314109" y="156565"/>
                  </a:lnTo>
                  <a:lnTo>
                    <a:pt x="333121" y="156565"/>
                  </a:lnTo>
                  <a:lnTo>
                    <a:pt x="333121" y="291998"/>
                  </a:lnTo>
                  <a:lnTo>
                    <a:pt x="361632" y="291998"/>
                  </a:lnTo>
                  <a:lnTo>
                    <a:pt x="361632" y="50584"/>
                  </a:lnTo>
                  <a:lnTo>
                    <a:pt x="382536" y="126149"/>
                  </a:lnTo>
                  <a:lnTo>
                    <a:pt x="388239" y="130416"/>
                  </a:lnTo>
                  <a:lnTo>
                    <a:pt x="396798" y="130416"/>
                  </a:lnTo>
                  <a:lnTo>
                    <a:pt x="406298" y="128041"/>
                  </a:lnTo>
                  <a:lnTo>
                    <a:pt x="410578" y="119494"/>
                  </a:lnTo>
                  <a:close/>
                </a:path>
              </a:pathLst>
            </a:custGeom>
            <a:solidFill>
              <a:srgbClr val="8279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5" name="object 35"/>
          <p:cNvSpPr txBox="1"/>
          <p:nvPr/>
        </p:nvSpPr>
        <p:spPr>
          <a:xfrm>
            <a:off x="9271330" y="3643629"/>
            <a:ext cx="2187575" cy="866775"/>
          </a:xfrm>
          <a:prstGeom prst="rect">
            <a:avLst/>
          </a:prstGeom>
        </p:spPr>
        <p:txBody>
          <a:bodyPr vert="horz" wrap="square" lIns="0" tIns="33019" rIns="0" bIns="0" rtlCol="0">
            <a:spAutoFit/>
          </a:bodyPr>
          <a:lstStyle/>
          <a:p>
            <a:pPr marL="652780" marR="247015" lvl="0" indent="93980" algn="just" defTabSz="914400" eaLnBrk="1" fontAlgn="auto" latinLnBrk="0" hangingPunct="1">
              <a:lnSpc>
                <a:spcPts val="1300"/>
              </a:lnSpc>
              <a:spcBef>
                <a:spcPts val="259"/>
              </a:spcBef>
              <a:spcAft>
                <a:spcPts val="0"/>
              </a:spcAft>
              <a:buClrTx/>
              <a:buSzTx/>
              <a:buFontTx/>
              <a:buNone/>
              <a:tabLst/>
              <a:defRPr/>
            </a:pPr>
            <a:r>
              <a:rPr kumimoji="0" sz="1200" b="0" i="0" u="none" strike="noStrike" kern="0" cap="none" spc="0" normalizeH="0" baseline="0" noProof="0" dirty="0">
                <a:ln>
                  <a:noFill/>
                </a:ln>
                <a:solidFill>
                  <a:srgbClr val="827966"/>
                </a:solidFill>
                <a:effectLst/>
                <a:uLnTx/>
                <a:uFillTx/>
                <a:latin typeface="Arial"/>
                <a:cs typeface="Arial"/>
              </a:rPr>
              <a:t>NA</a:t>
            </a:r>
            <a:r>
              <a:rPr kumimoji="0" sz="1200" b="0" i="0" u="none" strike="noStrike" kern="0" cap="none" spc="-85" normalizeH="0" baseline="0" noProof="0" dirty="0">
                <a:ln>
                  <a:noFill/>
                </a:ln>
                <a:solidFill>
                  <a:srgbClr val="827966"/>
                </a:solidFill>
                <a:effectLst/>
                <a:uLnTx/>
                <a:uFillTx/>
                <a:latin typeface="Arial"/>
                <a:cs typeface="Arial"/>
              </a:rPr>
              <a:t> </a:t>
            </a:r>
            <a:r>
              <a:rPr kumimoji="0" sz="1200" b="0" i="0" u="none" strike="noStrike" kern="0" cap="none" spc="0" normalizeH="0" baseline="0" noProof="0" dirty="0">
                <a:ln>
                  <a:noFill/>
                </a:ln>
                <a:solidFill>
                  <a:srgbClr val="827966"/>
                </a:solidFill>
                <a:effectLst/>
                <a:uLnTx/>
                <a:uFillTx/>
                <a:latin typeface="Arial"/>
                <a:cs typeface="Arial"/>
              </a:rPr>
              <a:t>withdrawal</a:t>
            </a:r>
            <a:r>
              <a:rPr kumimoji="0" sz="1200" b="0" i="0" u="none" strike="noStrike" kern="0" cap="none" spc="-50" normalizeH="0" baseline="0" noProof="0" dirty="0">
                <a:ln>
                  <a:noFill/>
                </a:ln>
                <a:solidFill>
                  <a:srgbClr val="827966"/>
                </a:solidFill>
                <a:effectLst/>
                <a:uLnTx/>
                <a:uFillTx/>
                <a:latin typeface="Arial"/>
                <a:cs typeface="Arial"/>
              </a:rPr>
              <a:t> + </a:t>
            </a:r>
            <a:r>
              <a:rPr kumimoji="0" sz="1200" b="0" i="0" u="none" strike="noStrike" kern="0" cap="none" spc="0" normalizeH="0" baseline="0" noProof="0" dirty="0">
                <a:ln>
                  <a:noFill/>
                </a:ln>
                <a:solidFill>
                  <a:srgbClr val="827966"/>
                </a:solidFill>
                <a:effectLst/>
                <a:uLnTx/>
                <a:uFillTx/>
                <a:latin typeface="Arial"/>
                <a:cs typeface="Arial"/>
              </a:rPr>
              <a:t>16</a:t>
            </a:r>
            <a:r>
              <a:rPr kumimoji="0" sz="1200" b="0" i="0" u="none" strike="noStrike" kern="0" cap="none" spc="-20" normalizeH="0" baseline="0" noProof="0" dirty="0">
                <a:ln>
                  <a:noFill/>
                </a:ln>
                <a:solidFill>
                  <a:srgbClr val="827966"/>
                </a:solidFill>
                <a:effectLst/>
                <a:uLnTx/>
                <a:uFillTx/>
                <a:latin typeface="Arial"/>
                <a:cs typeface="Arial"/>
              </a:rPr>
              <a:t> </a:t>
            </a:r>
            <a:r>
              <a:rPr kumimoji="0" sz="1200" b="0" i="0" u="none" strike="noStrike" kern="0" cap="none" spc="0" normalizeH="0" baseline="0" noProof="0" dirty="0">
                <a:ln>
                  <a:noFill/>
                </a:ln>
                <a:solidFill>
                  <a:srgbClr val="827966"/>
                </a:solidFill>
                <a:effectLst/>
                <a:uLnTx/>
                <a:uFillTx/>
                <a:latin typeface="Arial"/>
                <a:cs typeface="Arial"/>
              </a:rPr>
              <a:t>weeks</a:t>
            </a:r>
            <a:r>
              <a:rPr kumimoji="0" sz="1200" b="0" i="0" u="none" strike="noStrike" kern="0" cap="none" spc="-15" normalizeH="0" baseline="0" noProof="0" dirty="0">
                <a:ln>
                  <a:noFill/>
                </a:ln>
                <a:solidFill>
                  <a:srgbClr val="827966"/>
                </a:solidFill>
                <a:effectLst/>
                <a:uLnTx/>
                <a:uFillTx/>
                <a:latin typeface="Arial"/>
                <a:cs typeface="Arial"/>
              </a:rPr>
              <a:t> </a:t>
            </a:r>
            <a:r>
              <a:rPr kumimoji="0" sz="1200" b="0" i="0" u="none" strike="noStrike" kern="0" cap="none" spc="0" normalizeH="0" baseline="0" noProof="0" dirty="0">
                <a:ln>
                  <a:noFill/>
                </a:ln>
                <a:solidFill>
                  <a:srgbClr val="827966"/>
                </a:solidFill>
                <a:effectLst/>
                <a:uLnTx/>
                <a:uFillTx/>
                <a:latin typeface="Arial"/>
                <a:cs typeface="Arial"/>
              </a:rPr>
              <a:t>of</a:t>
            </a:r>
            <a:r>
              <a:rPr kumimoji="0" sz="1200" b="0" i="0" u="none" strike="noStrike" kern="0" cap="none" spc="-15" normalizeH="0" baseline="0" noProof="0" dirty="0">
                <a:ln>
                  <a:noFill/>
                </a:ln>
                <a:solidFill>
                  <a:srgbClr val="827966"/>
                </a:solidFill>
                <a:effectLst/>
                <a:uLnTx/>
                <a:uFillTx/>
                <a:latin typeface="Arial"/>
                <a:cs typeface="Arial"/>
              </a:rPr>
              <a:t> </a:t>
            </a:r>
            <a:r>
              <a:rPr kumimoji="0" sz="1200" b="0" i="0" u="none" strike="noStrike" kern="0" cap="none" spc="-20" normalizeH="0" baseline="0" noProof="0" dirty="0">
                <a:ln>
                  <a:noFill/>
                </a:ln>
                <a:solidFill>
                  <a:srgbClr val="827966"/>
                </a:solidFill>
                <a:effectLst/>
                <a:uLnTx/>
                <a:uFillTx/>
                <a:latin typeface="Arial"/>
                <a:cs typeface="Arial"/>
              </a:rPr>
              <a:t>pIFN </a:t>
            </a:r>
            <a:r>
              <a:rPr kumimoji="0" sz="1200" b="0" i="0" u="none" strike="noStrike" kern="0" cap="none" spc="0" normalizeH="0" baseline="0" noProof="0" dirty="0">
                <a:ln>
                  <a:noFill/>
                </a:ln>
                <a:solidFill>
                  <a:srgbClr val="827966"/>
                </a:solidFill>
                <a:effectLst/>
                <a:uLnTx/>
                <a:uFillTx/>
                <a:latin typeface="Arial"/>
                <a:cs typeface="Arial"/>
              </a:rPr>
              <a:t>180µg</a:t>
            </a:r>
            <a:r>
              <a:rPr kumimoji="0" sz="1200" b="0" i="0" u="none" strike="noStrike" kern="0" cap="none" spc="-50" normalizeH="0" baseline="0" noProof="0" dirty="0">
                <a:ln>
                  <a:noFill/>
                </a:ln>
                <a:solidFill>
                  <a:srgbClr val="827966"/>
                </a:solidFill>
                <a:effectLst/>
                <a:uLnTx/>
                <a:uFillTx/>
                <a:latin typeface="Arial"/>
                <a:cs typeface="Arial"/>
              </a:rPr>
              <a:t> </a:t>
            </a:r>
            <a:r>
              <a:rPr kumimoji="0" sz="1200" b="0" i="0" u="none" strike="noStrike" kern="0" cap="none" spc="0" normalizeH="0" baseline="0" noProof="0" dirty="0">
                <a:ln>
                  <a:noFill/>
                </a:ln>
                <a:solidFill>
                  <a:srgbClr val="827966"/>
                </a:solidFill>
                <a:effectLst/>
                <a:uLnTx/>
                <a:uFillTx/>
                <a:latin typeface="Arial"/>
                <a:cs typeface="Arial"/>
              </a:rPr>
              <a:t>weekly</a:t>
            </a:r>
            <a:r>
              <a:rPr kumimoji="0" sz="1200" b="0" i="0" u="none" strike="noStrike" kern="0" cap="none" spc="-15" normalizeH="0" baseline="0" noProof="0" dirty="0">
                <a:ln>
                  <a:noFill/>
                </a:ln>
                <a:solidFill>
                  <a:srgbClr val="827966"/>
                </a:solidFill>
                <a:effectLst/>
                <a:uLnTx/>
                <a:uFillTx/>
                <a:latin typeface="Arial"/>
                <a:cs typeface="Arial"/>
              </a:rPr>
              <a:t> </a:t>
            </a:r>
            <a:r>
              <a:rPr kumimoji="0" sz="1200" b="0" i="0" u="none" strike="noStrike" kern="0" cap="none" spc="-20" normalizeH="0" baseline="0" noProof="0" dirty="0">
                <a:ln>
                  <a:noFill/>
                </a:ln>
                <a:solidFill>
                  <a:srgbClr val="827966"/>
                </a:solidFill>
                <a:effectLst/>
                <a:uLnTx/>
                <a:uFillTx/>
                <a:latin typeface="Arial"/>
                <a:cs typeface="Arial"/>
              </a:rPr>
              <a:t>from</a:t>
            </a:r>
            <a:endParaRPr kumimoji="0" sz="1200" b="0" i="0" u="none" strike="noStrike" kern="0" cap="none" spc="0" normalizeH="0" baseline="0" noProof="0" dirty="0">
              <a:ln>
                <a:noFill/>
              </a:ln>
              <a:solidFill>
                <a:sysClr val="windowText" lastClr="000000"/>
              </a:solidFill>
              <a:effectLst/>
              <a:uLnTx/>
              <a:uFillTx/>
              <a:latin typeface="Arial"/>
              <a:cs typeface="Arial"/>
            </a:endParaRPr>
          </a:p>
          <a:p>
            <a:pPr marL="396875" marR="0" lvl="0" indent="0" algn="ctr" defTabSz="914400" eaLnBrk="1" fontAlgn="auto" latinLnBrk="0" hangingPunct="1">
              <a:lnSpc>
                <a:spcPts val="1195"/>
              </a:lnSpc>
              <a:spcBef>
                <a:spcPts val="0"/>
              </a:spcBef>
              <a:spcAft>
                <a:spcPts val="0"/>
              </a:spcAft>
              <a:buClrTx/>
              <a:buSzTx/>
              <a:buFontTx/>
              <a:buNone/>
              <a:tabLst/>
              <a:defRPr/>
            </a:pPr>
            <a:r>
              <a:rPr kumimoji="0" sz="1200" b="0" i="0" u="none" strike="noStrike" kern="0" cap="none" spc="0" normalizeH="0" baseline="0" noProof="0" dirty="0">
                <a:ln>
                  <a:noFill/>
                </a:ln>
                <a:solidFill>
                  <a:srgbClr val="827966"/>
                </a:solidFill>
                <a:effectLst/>
                <a:uLnTx/>
                <a:uFillTx/>
                <a:latin typeface="Arial"/>
                <a:cs typeface="Arial"/>
              </a:rPr>
              <a:t>week</a:t>
            </a:r>
            <a:r>
              <a:rPr kumimoji="0" sz="1200" b="0" i="0" u="none" strike="noStrike" kern="0" cap="none" spc="-15" normalizeH="0" baseline="0" noProof="0" dirty="0">
                <a:ln>
                  <a:noFill/>
                </a:ln>
                <a:solidFill>
                  <a:srgbClr val="827966"/>
                </a:solidFill>
                <a:effectLst/>
                <a:uLnTx/>
                <a:uFillTx/>
                <a:latin typeface="Arial"/>
                <a:cs typeface="Arial"/>
              </a:rPr>
              <a:t> </a:t>
            </a:r>
            <a:r>
              <a:rPr kumimoji="0" sz="1200" b="0" i="0" u="none" strike="noStrike" kern="0" cap="none" spc="0" normalizeH="0" baseline="0" noProof="0" dirty="0">
                <a:ln>
                  <a:noFill/>
                </a:ln>
                <a:solidFill>
                  <a:srgbClr val="827966"/>
                </a:solidFill>
                <a:effectLst/>
                <a:uLnTx/>
                <a:uFillTx/>
                <a:latin typeface="Arial"/>
                <a:cs typeface="Arial"/>
              </a:rPr>
              <a:t>4</a:t>
            </a:r>
            <a:r>
              <a:rPr kumimoji="0" sz="1200" b="0" i="0" u="none" strike="noStrike" kern="0" cap="none" spc="-5" normalizeH="0" baseline="0" noProof="0" dirty="0">
                <a:ln>
                  <a:noFill/>
                </a:ln>
                <a:solidFill>
                  <a:srgbClr val="827966"/>
                </a:solidFill>
                <a:effectLst/>
                <a:uLnTx/>
                <a:uFillTx/>
                <a:latin typeface="Arial"/>
                <a:cs typeface="Arial"/>
              </a:rPr>
              <a:t> </a:t>
            </a:r>
            <a:r>
              <a:rPr kumimoji="0" sz="1200" b="0" i="0" u="none" strike="noStrike" kern="0" cap="none" spc="0" normalizeH="0" baseline="0" noProof="0" dirty="0">
                <a:ln>
                  <a:noFill/>
                </a:ln>
                <a:solidFill>
                  <a:srgbClr val="827966"/>
                </a:solidFill>
                <a:effectLst/>
                <a:uLnTx/>
                <a:uFillTx/>
                <a:latin typeface="Arial"/>
                <a:cs typeface="Arial"/>
              </a:rPr>
              <a:t>of</a:t>
            </a:r>
            <a:r>
              <a:rPr kumimoji="0" sz="1200" b="0" i="0" u="none" strike="noStrike" kern="0" cap="none" spc="-15" normalizeH="0" baseline="0" noProof="0" dirty="0">
                <a:ln>
                  <a:noFill/>
                </a:ln>
                <a:solidFill>
                  <a:srgbClr val="827966"/>
                </a:solidFill>
                <a:effectLst/>
                <a:uLnTx/>
                <a:uFillTx/>
                <a:latin typeface="Arial"/>
                <a:cs typeface="Arial"/>
              </a:rPr>
              <a:t> </a:t>
            </a:r>
            <a:r>
              <a:rPr kumimoji="0" sz="1200" b="0" i="0" u="none" strike="noStrike" kern="0" cap="none" spc="0" normalizeH="0" baseline="0" noProof="0" dirty="0">
                <a:ln>
                  <a:noFill/>
                </a:ln>
                <a:solidFill>
                  <a:srgbClr val="827966"/>
                </a:solidFill>
                <a:effectLst/>
                <a:uLnTx/>
                <a:uFillTx/>
                <a:latin typeface="Arial"/>
                <a:cs typeface="Arial"/>
              </a:rPr>
              <a:t>NA</a:t>
            </a:r>
            <a:r>
              <a:rPr kumimoji="0" sz="1200" b="0" i="0" u="none" strike="noStrike" kern="0" cap="none" spc="-75" normalizeH="0" baseline="0" noProof="0" dirty="0">
                <a:ln>
                  <a:noFill/>
                </a:ln>
                <a:solidFill>
                  <a:srgbClr val="827966"/>
                </a:solidFill>
                <a:effectLst/>
                <a:uLnTx/>
                <a:uFillTx/>
                <a:latin typeface="Arial"/>
                <a:cs typeface="Arial"/>
              </a:rPr>
              <a:t> </a:t>
            </a:r>
            <a:r>
              <a:rPr kumimoji="0" sz="1200" b="0" i="0" u="none" strike="noStrike" kern="0" cap="none" spc="-10" normalizeH="0" baseline="0" noProof="0" dirty="0">
                <a:ln>
                  <a:noFill/>
                </a:ln>
                <a:solidFill>
                  <a:srgbClr val="827966"/>
                </a:solidFill>
                <a:effectLst/>
                <a:uLnTx/>
                <a:uFillTx/>
                <a:latin typeface="Arial"/>
                <a:cs typeface="Arial"/>
              </a:rPr>
              <a:t>cessation</a:t>
            </a:r>
            <a:endParaRPr kumimoji="0" sz="1200" b="0" i="0" u="none" strike="noStrike" kern="0" cap="none" spc="0" normalizeH="0" baseline="0" noProof="0" dirty="0">
              <a:ln>
                <a:noFill/>
              </a:ln>
              <a:solidFill>
                <a:sysClr val="windowText" lastClr="000000"/>
              </a:solidFill>
              <a:effectLst/>
              <a:uLnTx/>
              <a:uFillTx/>
              <a:latin typeface="Arial"/>
              <a:cs typeface="Arial"/>
            </a:endParaRPr>
          </a:p>
          <a:p>
            <a:pPr marL="398145" marR="0" lvl="0" indent="0" algn="ctr" defTabSz="914400" eaLnBrk="1" fontAlgn="auto" latinLnBrk="0" hangingPunct="1">
              <a:lnSpc>
                <a:spcPts val="1370"/>
              </a:lnSpc>
              <a:spcBef>
                <a:spcPts val="0"/>
              </a:spcBef>
              <a:spcAft>
                <a:spcPts val="0"/>
              </a:spcAft>
              <a:buClrTx/>
              <a:buSzTx/>
              <a:buFontTx/>
              <a:buNone/>
              <a:tabLst/>
              <a:defRPr/>
            </a:pPr>
            <a:r>
              <a:rPr kumimoji="0" lang="en-US" sz="1200" b="0" i="0" u="none" strike="noStrike" kern="0" cap="none" spc="-20" normalizeH="0" baseline="0" noProof="0" dirty="0">
                <a:ln>
                  <a:noFill/>
                </a:ln>
                <a:solidFill>
                  <a:srgbClr val="827966"/>
                </a:solidFill>
                <a:effectLst/>
                <a:uLnTx/>
                <a:uFillTx/>
                <a:latin typeface="Arial"/>
                <a:cs typeface="Arial"/>
              </a:rPr>
              <a:t>N</a:t>
            </a:r>
            <a:r>
              <a:rPr kumimoji="0" lang="fr-CH" sz="1200" b="0" i="0" u="none" strike="noStrike" kern="0" cap="none" spc="-20" normalizeH="0" baseline="0" noProof="0" dirty="0">
                <a:ln>
                  <a:noFill/>
                </a:ln>
                <a:solidFill>
                  <a:srgbClr val="827966"/>
                </a:solidFill>
                <a:effectLst/>
                <a:uLnTx/>
                <a:uFillTx/>
                <a:latin typeface="Arial"/>
                <a:cs typeface="Arial"/>
              </a:rPr>
              <a:t> </a:t>
            </a:r>
            <a:r>
              <a:rPr kumimoji="0" sz="1200" b="0" i="0" u="none" strike="noStrike" kern="0" cap="none" spc="-20" normalizeH="0" baseline="0" noProof="0" dirty="0">
                <a:ln>
                  <a:noFill/>
                </a:ln>
                <a:solidFill>
                  <a:srgbClr val="827966"/>
                </a:solidFill>
                <a:effectLst/>
                <a:uLnTx/>
                <a:uFillTx/>
                <a:latin typeface="Arial"/>
                <a:cs typeface="Arial"/>
              </a:rPr>
              <a:t>=</a:t>
            </a:r>
            <a:r>
              <a:rPr kumimoji="0" lang="fr-CH" sz="1200" b="0" i="0" u="none" strike="noStrike" kern="0" cap="none" spc="-20" normalizeH="0" baseline="0" noProof="0" dirty="0">
                <a:ln>
                  <a:noFill/>
                </a:ln>
                <a:solidFill>
                  <a:srgbClr val="827966"/>
                </a:solidFill>
                <a:effectLst/>
                <a:uLnTx/>
                <a:uFillTx/>
                <a:latin typeface="Arial"/>
                <a:cs typeface="Arial"/>
              </a:rPr>
              <a:t> </a:t>
            </a:r>
            <a:r>
              <a:rPr kumimoji="0" sz="1200" b="0" i="0" u="none" strike="noStrike" kern="0" cap="none" spc="-20" normalizeH="0" baseline="0" noProof="0" dirty="0">
                <a:ln>
                  <a:noFill/>
                </a:ln>
                <a:solidFill>
                  <a:srgbClr val="827966"/>
                </a:solidFill>
                <a:effectLst/>
                <a:uLnTx/>
                <a:uFillTx/>
                <a:latin typeface="Arial"/>
                <a:cs typeface="Arial"/>
              </a:rPr>
              <a:t>74</a:t>
            </a:r>
            <a:endParaRPr kumimoji="0" sz="1200" b="0" i="0" u="none" strike="noStrike" kern="0" cap="none" spc="0" normalizeH="0" baseline="0" noProof="0" dirty="0">
              <a:ln>
                <a:noFill/>
              </a:ln>
              <a:solidFill>
                <a:sysClr val="windowText" lastClr="000000"/>
              </a:solidFill>
              <a:effectLst/>
              <a:uLnTx/>
              <a:uFillTx/>
              <a:latin typeface="Arial"/>
              <a:cs typeface="Arial"/>
            </a:endParaRPr>
          </a:p>
        </p:txBody>
      </p:sp>
      <p:sp>
        <p:nvSpPr>
          <p:cNvPr id="36" name="object 36"/>
          <p:cNvSpPr/>
          <p:nvPr/>
        </p:nvSpPr>
        <p:spPr>
          <a:xfrm>
            <a:off x="8966454" y="2404491"/>
            <a:ext cx="0" cy="2312035"/>
          </a:xfrm>
          <a:custGeom>
            <a:avLst/>
            <a:gdLst/>
            <a:ahLst/>
            <a:cxnLst/>
            <a:rect l="l" t="t" r="r" b="b"/>
            <a:pathLst>
              <a:path h="2312035">
                <a:moveTo>
                  <a:pt x="0" y="0"/>
                </a:moveTo>
                <a:lnTo>
                  <a:pt x="0" y="2312035"/>
                </a:lnTo>
              </a:path>
            </a:pathLst>
          </a:custGeom>
          <a:ln w="19050">
            <a:solidFill>
              <a:srgbClr val="82796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txBox="1"/>
          <p:nvPr/>
        </p:nvSpPr>
        <p:spPr>
          <a:xfrm>
            <a:off x="7022083" y="4885385"/>
            <a:ext cx="3795395" cy="26924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600" b="1" i="0" u="none" strike="noStrike" kern="0" cap="none" spc="0" normalizeH="0" baseline="0" noProof="0" dirty="0">
                <a:ln>
                  <a:noFill/>
                </a:ln>
                <a:solidFill>
                  <a:srgbClr val="004A86"/>
                </a:solidFill>
                <a:effectLst/>
                <a:uLnTx/>
                <a:uFillTx/>
                <a:latin typeface="Arial"/>
                <a:cs typeface="Arial"/>
              </a:rPr>
              <a:t>Primary</a:t>
            </a:r>
            <a:r>
              <a:rPr kumimoji="0" sz="1600" b="1" i="0" u="none" strike="noStrike" kern="0" cap="none" spc="-25" normalizeH="0" baseline="0" noProof="0" dirty="0">
                <a:ln>
                  <a:noFill/>
                </a:ln>
                <a:solidFill>
                  <a:srgbClr val="004A86"/>
                </a:solidFill>
                <a:effectLst/>
                <a:uLnTx/>
                <a:uFillTx/>
                <a:latin typeface="Arial"/>
                <a:cs typeface="Arial"/>
              </a:rPr>
              <a:t> </a:t>
            </a:r>
            <a:r>
              <a:rPr kumimoji="0" sz="1600" b="1" i="0" u="none" strike="noStrike" kern="0" cap="none" spc="0" normalizeH="0" baseline="0" noProof="0" dirty="0">
                <a:ln>
                  <a:noFill/>
                </a:ln>
                <a:solidFill>
                  <a:srgbClr val="004A86"/>
                </a:solidFill>
                <a:effectLst/>
                <a:uLnTx/>
                <a:uFillTx/>
                <a:latin typeface="Arial"/>
                <a:cs typeface="Arial"/>
              </a:rPr>
              <a:t>endpoint: </a:t>
            </a:r>
            <a:r>
              <a:rPr kumimoji="0" sz="1600" b="0" i="0" u="none" strike="noStrike" kern="0" cap="none" spc="0" normalizeH="0" baseline="0" noProof="0" dirty="0">
                <a:ln>
                  <a:noFill/>
                </a:ln>
                <a:solidFill>
                  <a:srgbClr val="004A86"/>
                </a:solidFill>
                <a:effectLst/>
                <a:uLnTx/>
                <a:uFillTx/>
                <a:latin typeface="Arial"/>
                <a:cs typeface="Arial"/>
              </a:rPr>
              <a:t>HbsAg</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loss</a:t>
            </a:r>
            <a:r>
              <a:rPr kumimoji="0" sz="1600" b="0" i="0" u="none" strike="noStrike" kern="0" cap="none" spc="-4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at</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3</a:t>
            </a:r>
            <a:r>
              <a:rPr kumimoji="0" sz="1600" b="0" i="0" u="none" strike="noStrike" kern="0" cap="none" spc="-40"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years</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38" name="object 38"/>
          <p:cNvSpPr txBox="1"/>
          <p:nvPr/>
        </p:nvSpPr>
        <p:spPr>
          <a:xfrm>
            <a:off x="5810758" y="5662371"/>
            <a:ext cx="5245100" cy="346710"/>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105"/>
              </a:spcBef>
              <a:spcAft>
                <a:spcPts val="0"/>
              </a:spcAft>
              <a:buClrTx/>
              <a:buSzTx/>
              <a:buFontTx/>
              <a:buNone/>
              <a:tabLst/>
              <a:defRPr/>
            </a:pPr>
            <a:r>
              <a:rPr kumimoji="0" sz="1050" b="1" i="0" u="none" strike="noStrike" kern="0" cap="none" spc="0" normalizeH="0" baseline="0" noProof="0" dirty="0">
                <a:ln>
                  <a:noFill/>
                </a:ln>
                <a:solidFill>
                  <a:srgbClr val="004A86"/>
                </a:solidFill>
                <a:effectLst/>
                <a:uLnTx/>
                <a:uFillTx/>
                <a:latin typeface="Arial"/>
                <a:cs typeface="Arial"/>
              </a:rPr>
              <a:t>Exaggerated</a:t>
            </a:r>
            <a:r>
              <a:rPr kumimoji="0" sz="1050" b="1" i="0" u="none" strike="noStrike" kern="0" cap="none" spc="-55" normalizeH="0" baseline="0" noProof="0" dirty="0">
                <a:ln>
                  <a:noFill/>
                </a:ln>
                <a:solidFill>
                  <a:srgbClr val="004A86"/>
                </a:solidFill>
                <a:effectLst/>
                <a:uLnTx/>
                <a:uFillTx/>
                <a:latin typeface="Arial"/>
                <a:cs typeface="Arial"/>
              </a:rPr>
              <a:t> </a:t>
            </a:r>
            <a:r>
              <a:rPr kumimoji="0" sz="1050" b="1" i="0" u="none" strike="noStrike" kern="0" cap="none" spc="0" normalizeH="0" baseline="0" noProof="0" dirty="0">
                <a:ln>
                  <a:noFill/>
                </a:ln>
                <a:solidFill>
                  <a:srgbClr val="004A86"/>
                </a:solidFill>
                <a:effectLst/>
                <a:uLnTx/>
                <a:uFillTx/>
                <a:latin typeface="Arial"/>
                <a:cs typeface="Arial"/>
              </a:rPr>
              <a:t>flares</a:t>
            </a:r>
            <a:r>
              <a:rPr kumimoji="0" sz="1050" b="1" i="0" u="none" strike="noStrike" kern="0" cap="none" spc="-25"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defined</a:t>
            </a:r>
            <a:r>
              <a:rPr kumimoji="0" sz="1050" b="0" i="0" u="none" strike="noStrike" kern="0" cap="none" spc="-30"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as:</a:t>
            </a:r>
            <a:r>
              <a:rPr kumimoji="0" sz="1050" b="0" i="0" u="none" strike="noStrike" kern="0" cap="none" spc="-40"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Bilirubin</a:t>
            </a:r>
            <a:r>
              <a:rPr kumimoji="0" sz="1050" b="0" i="0" u="none" strike="noStrike" kern="0" cap="none" spc="-35"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&gt;</a:t>
            </a:r>
            <a:r>
              <a:rPr kumimoji="0" sz="1050" b="0" i="0" u="none" strike="noStrike" kern="0" cap="none" spc="-30"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35</a:t>
            </a:r>
            <a:r>
              <a:rPr kumimoji="0" sz="1050" b="0" i="0" u="none" strike="noStrike" kern="0" cap="none" spc="-10"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uMol/l,</a:t>
            </a:r>
            <a:r>
              <a:rPr kumimoji="0" sz="1050" b="0" i="0" u="none" strike="noStrike" kern="0" cap="none" spc="-40"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INR</a:t>
            </a:r>
            <a:r>
              <a:rPr kumimoji="0" sz="1050" b="0" i="0" u="none" strike="noStrike" kern="0" cap="none" spc="-35"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&gt;1.3,</a:t>
            </a:r>
            <a:r>
              <a:rPr kumimoji="0" sz="1050" b="0" i="0" u="none" strike="noStrike" kern="0" cap="none" spc="-30"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ALT</a:t>
            </a:r>
            <a:r>
              <a:rPr kumimoji="0" sz="1050" b="0" i="0" u="none" strike="noStrike" kern="0" cap="none" spc="-45"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&gt;</a:t>
            </a:r>
            <a:r>
              <a:rPr kumimoji="0" sz="1050" b="0" i="0" u="none" strike="noStrike" kern="0" cap="none" spc="-25"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20</a:t>
            </a:r>
            <a:r>
              <a:rPr kumimoji="0" sz="1050" b="0" i="0" u="none" strike="noStrike" kern="0" cap="none" spc="-20"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x</a:t>
            </a:r>
            <a:r>
              <a:rPr kumimoji="0" sz="1050" b="0" i="0" u="none" strike="noStrike" kern="0" cap="none" spc="-25"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upper</a:t>
            </a:r>
            <a:r>
              <a:rPr kumimoji="0" sz="1050" b="0" i="0" u="none" strike="noStrike" kern="0" cap="none" spc="-25"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limit</a:t>
            </a:r>
            <a:r>
              <a:rPr kumimoji="0" sz="1050" b="0" i="0" u="none" strike="noStrike" kern="0" cap="none" spc="-50" normalizeH="0" baseline="0" noProof="0" dirty="0">
                <a:ln>
                  <a:noFill/>
                </a:ln>
                <a:solidFill>
                  <a:srgbClr val="004A86"/>
                </a:solidFill>
                <a:effectLst/>
                <a:uLnTx/>
                <a:uFillTx/>
                <a:latin typeface="Arial"/>
                <a:cs typeface="Arial"/>
              </a:rPr>
              <a:t> </a:t>
            </a:r>
            <a:r>
              <a:rPr kumimoji="0" sz="1050" b="0" i="0" u="none" strike="noStrike" kern="0" cap="none" spc="-25" normalizeH="0" baseline="0" noProof="0" dirty="0">
                <a:ln>
                  <a:noFill/>
                </a:ln>
                <a:solidFill>
                  <a:srgbClr val="004A86"/>
                </a:solidFill>
                <a:effectLst/>
                <a:uLnTx/>
                <a:uFillTx/>
                <a:latin typeface="Arial"/>
                <a:cs typeface="Arial"/>
              </a:rPr>
              <a:t>of </a:t>
            </a:r>
            <a:r>
              <a:rPr kumimoji="0" sz="1050" b="0" i="0" u="none" strike="noStrike" kern="0" cap="none" spc="0" normalizeH="0" baseline="0" noProof="0" dirty="0">
                <a:ln>
                  <a:noFill/>
                </a:ln>
                <a:solidFill>
                  <a:srgbClr val="004A86"/>
                </a:solidFill>
                <a:effectLst/>
                <a:uLnTx/>
                <a:uFillTx/>
                <a:latin typeface="Arial"/>
                <a:cs typeface="Arial"/>
              </a:rPr>
              <a:t>normal,</a:t>
            </a:r>
            <a:r>
              <a:rPr kumimoji="0" sz="1050" b="0" i="0" u="none" strike="noStrike" kern="0" cap="none" spc="-35"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HBV</a:t>
            </a:r>
            <a:r>
              <a:rPr kumimoji="0" sz="1050" b="0" i="0" u="none" strike="noStrike" kern="0" cap="none" spc="-40"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DNA</a:t>
            </a:r>
            <a:r>
              <a:rPr kumimoji="0" sz="1050" b="0" i="0" u="none" strike="noStrike" kern="0" cap="none" spc="-40"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and/or</a:t>
            </a:r>
            <a:r>
              <a:rPr kumimoji="0" sz="1050" b="0" i="0" u="none" strike="noStrike" kern="0" cap="none" spc="-20"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ALT</a:t>
            </a:r>
            <a:r>
              <a:rPr kumimoji="0" sz="1050" b="0" i="0" u="none" strike="noStrike" kern="0" cap="none" spc="-25"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remain</a:t>
            </a:r>
            <a:r>
              <a:rPr kumimoji="0" sz="1050" b="0" i="0" u="none" strike="noStrike" kern="0" cap="none" spc="-40"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persistently</a:t>
            </a:r>
            <a:r>
              <a:rPr kumimoji="0" sz="1050" b="0" i="0" u="none" strike="noStrike" kern="0" cap="none" spc="-30"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elevated</a:t>
            </a:r>
            <a:r>
              <a:rPr kumimoji="0" sz="1050" b="0" i="0" u="none" strike="noStrike" kern="0" cap="none" spc="-15"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for</a:t>
            </a:r>
            <a:r>
              <a:rPr kumimoji="0" sz="1050" b="0" i="0" u="none" strike="noStrike" kern="0" cap="none" spc="-30"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more</a:t>
            </a:r>
            <a:r>
              <a:rPr kumimoji="0" sz="1050" b="0" i="0" u="none" strike="noStrike" kern="0" cap="none" spc="-30"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than</a:t>
            </a:r>
            <a:r>
              <a:rPr kumimoji="0" sz="1050" b="0" i="0" u="none" strike="noStrike" kern="0" cap="none" spc="-10" normalizeH="0" baseline="0" noProof="0" dirty="0">
                <a:ln>
                  <a:noFill/>
                </a:ln>
                <a:solidFill>
                  <a:srgbClr val="004A86"/>
                </a:solidFill>
                <a:effectLst/>
                <a:uLnTx/>
                <a:uFillTx/>
                <a:latin typeface="Arial"/>
                <a:cs typeface="Arial"/>
              </a:rPr>
              <a:t> </a:t>
            </a:r>
            <a:r>
              <a:rPr kumimoji="0" sz="1050" b="0" i="0" u="none" strike="noStrike" kern="0" cap="none" spc="0" normalizeH="0" baseline="0" noProof="0" dirty="0">
                <a:ln>
                  <a:noFill/>
                </a:ln>
                <a:solidFill>
                  <a:srgbClr val="004A86"/>
                </a:solidFill>
                <a:effectLst/>
                <a:uLnTx/>
                <a:uFillTx/>
                <a:latin typeface="Arial"/>
                <a:cs typeface="Arial"/>
              </a:rPr>
              <a:t>6</a:t>
            </a:r>
            <a:r>
              <a:rPr kumimoji="0" sz="1050" b="0" i="0" u="none" strike="noStrike" kern="0" cap="none" spc="-25" normalizeH="0" baseline="0" noProof="0" dirty="0">
                <a:ln>
                  <a:noFill/>
                </a:ln>
                <a:solidFill>
                  <a:srgbClr val="004A86"/>
                </a:solidFill>
                <a:effectLst/>
                <a:uLnTx/>
                <a:uFillTx/>
                <a:latin typeface="Arial"/>
                <a:cs typeface="Arial"/>
              </a:rPr>
              <a:t> </a:t>
            </a:r>
            <a:r>
              <a:rPr kumimoji="0" sz="1050" b="0" i="0" u="none" strike="noStrike" kern="0" cap="none" spc="-10" normalizeH="0" baseline="0" noProof="0" dirty="0">
                <a:ln>
                  <a:noFill/>
                </a:ln>
                <a:solidFill>
                  <a:srgbClr val="004A86"/>
                </a:solidFill>
                <a:effectLst/>
                <a:uLnTx/>
                <a:uFillTx/>
                <a:latin typeface="Arial"/>
                <a:cs typeface="Arial"/>
              </a:rPr>
              <a:t>months.</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pic>
        <p:nvPicPr>
          <p:cNvPr id="39" name="Graphic 38" descr="Home with solid fill">
            <a:hlinkClick r:id="rId6" action="ppaction://hlinksldjump"/>
            <a:extLst>
              <a:ext uri="{FF2B5EF4-FFF2-40B4-BE49-F238E27FC236}">
                <a16:creationId xmlns:a16="http://schemas.microsoft.com/office/drawing/2014/main" id="{7B55C2C0-A8A0-1E01-4B9F-5C907A1760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65129" y="87085"/>
            <a:ext cx="374469" cy="37446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15048" y="804793"/>
            <a:ext cx="11537315" cy="4055745"/>
            <a:chOff x="349961" y="838327"/>
            <a:chExt cx="11537315" cy="4055745"/>
          </a:xfrm>
        </p:grpSpPr>
        <p:sp>
          <p:nvSpPr>
            <p:cNvPr id="3" name="object 3"/>
            <p:cNvSpPr/>
            <p:nvPr/>
          </p:nvSpPr>
          <p:spPr>
            <a:xfrm>
              <a:off x="4919726" y="1179703"/>
              <a:ext cx="6757034" cy="3494404"/>
            </a:xfrm>
            <a:custGeom>
              <a:avLst/>
              <a:gdLst/>
              <a:ahLst/>
              <a:cxnLst/>
              <a:rect l="l" t="t" r="r" b="b"/>
              <a:pathLst>
                <a:path w="6757034" h="3494404">
                  <a:moveTo>
                    <a:pt x="6642354" y="0"/>
                  </a:moveTo>
                  <a:lnTo>
                    <a:pt x="114553" y="0"/>
                  </a:lnTo>
                  <a:lnTo>
                    <a:pt x="69973" y="8985"/>
                  </a:lnTo>
                  <a:lnTo>
                    <a:pt x="33559" y="33496"/>
                  </a:lnTo>
                  <a:lnTo>
                    <a:pt x="9005" y="69865"/>
                  </a:lnTo>
                  <a:lnTo>
                    <a:pt x="0" y="114426"/>
                  </a:lnTo>
                  <a:lnTo>
                    <a:pt x="0" y="3379470"/>
                  </a:lnTo>
                  <a:lnTo>
                    <a:pt x="9005" y="3424031"/>
                  </a:lnTo>
                  <a:lnTo>
                    <a:pt x="33559" y="3460400"/>
                  </a:lnTo>
                  <a:lnTo>
                    <a:pt x="69973" y="3484911"/>
                  </a:lnTo>
                  <a:lnTo>
                    <a:pt x="114553" y="3493897"/>
                  </a:lnTo>
                  <a:lnTo>
                    <a:pt x="6642354" y="3493897"/>
                  </a:lnTo>
                  <a:lnTo>
                    <a:pt x="6686861" y="3484911"/>
                  </a:lnTo>
                  <a:lnTo>
                    <a:pt x="6723237" y="3460400"/>
                  </a:lnTo>
                  <a:lnTo>
                    <a:pt x="6747777" y="3424031"/>
                  </a:lnTo>
                  <a:lnTo>
                    <a:pt x="6756781" y="3379470"/>
                  </a:lnTo>
                  <a:lnTo>
                    <a:pt x="6756781" y="114426"/>
                  </a:lnTo>
                  <a:lnTo>
                    <a:pt x="6747777" y="69865"/>
                  </a:lnTo>
                  <a:lnTo>
                    <a:pt x="6723237" y="33496"/>
                  </a:lnTo>
                  <a:lnTo>
                    <a:pt x="6686861" y="8985"/>
                  </a:lnTo>
                  <a:lnTo>
                    <a:pt x="6642354" y="0"/>
                  </a:lnTo>
                  <a:close/>
                </a:path>
              </a:pathLst>
            </a:custGeom>
            <a:solidFill>
              <a:srgbClr val="FCEBC7">
                <a:alpha val="34117"/>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 name="object 4"/>
            <p:cNvSpPr/>
            <p:nvPr/>
          </p:nvSpPr>
          <p:spPr>
            <a:xfrm>
              <a:off x="349961" y="838327"/>
              <a:ext cx="11537315" cy="4055745"/>
            </a:xfrm>
            <a:custGeom>
              <a:avLst/>
              <a:gdLst/>
              <a:ahLst/>
              <a:cxnLst/>
              <a:rect l="l" t="t" r="r" b="b"/>
              <a:pathLst>
                <a:path w="11537315" h="4055745">
                  <a:moveTo>
                    <a:pt x="0" y="63373"/>
                  </a:moveTo>
                  <a:lnTo>
                    <a:pt x="4984" y="38683"/>
                  </a:lnTo>
                  <a:lnTo>
                    <a:pt x="18576" y="18542"/>
                  </a:lnTo>
                  <a:lnTo>
                    <a:pt x="38736" y="4972"/>
                  </a:lnTo>
                  <a:lnTo>
                    <a:pt x="63423" y="0"/>
                  </a:lnTo>
                  <a:lnTo>
                    <a:pt x="11473865" y="0"/>
                  </a:lnTo>
                  <a:lnTo>
                    <a:pt x="11498501" y="4972"/>
                  </a:lnTo>
                  <a:lnTo>
                    <a:pt x="11518649" y="18542"/>
                  </a:lnTo>
                  <a:lnTo>
                    <a:pt x="11532248" y="38683"/>
                  </a:lnTo>
                  <a:lnTo>
                    <a:pt x="11537238" y="63373"/>
                  </a:lnTo>
                  <a:lnTo>
                    <a:pt x="11537238" y="3992118"/>
                  </a:lnTo>
                  <a:lnTo>
                    <a:pt x="11532248" y="4016807"/>
                  </a:lnTo>
                  <a:lnTo>
                    <a:pt x="11518649" y="4036949"/>
                  </a:lnTo>
                  <a:lnTo>
                    <a:pt x="11498501" y="4050518"/>
                  </a:lnTo>
                  <a:lnTo>
                    <a:pt x="11473865" y="4055491"/>
                  </a:lnTo>
                  <a:lnTo>
                    <a:pt x="63423" y="4055491"/>
                  </a:lnTo>
                  <a:lnTo>
                    <a:pt x="38736" y="4050518"/>
                  </a:lnTo>
                  <a:lnTo>
                    <a:pt x="18576" y="4036949"/>
                  </a:lnTo>
                  <a:lnTo>
                    <a:pt x="4984" y="4016807"/>
                  </a:lnTo>
                  <a:lnTo>
                    <a:pt x="0" y="3992118"/>
                  </a:lnTo>
                  <a:lnTo>
                    <a:pt x="0" y="63373"/>
                  </a:lnTo>
                  <a:close/>
                </a:path>
              </a:pathLst>
            </a:custGeom>
            <a:ln w="19050">
              <a:solidFill>
                <a:srgbClr val="FFBD3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515505" y="959358"/>
              <a:ext cx="2685415" cy="316865"/>
            </a:xfrm>
            <a:custGeom>
              <a:avLst/>
              <a:gdLst/>
              <a:ahLst/>
              <a:cxnLst/>
              <a:rect l="l" t="t" r="r" b="b"/>
              <a:pathLst>
                <a:path w="2685415" h="316865">
                  <a:moveTo>
                    <a:pt x="2632062" y="0"/>
                  </a:moveTo>
                  <a:lnTo>
                    <a:pt x="52819" y="0"/>
                  </a:lnTo>
                  <a:lnTo>
                    <a:pt x="32259" y="4147"/>
                  </a:lnTo>
                  <a:lnTo>
                    <a:pt x="15470" y="15462"/>
                  </a:lnTo>
                  <a:lnTo>
                    <a:pt x="4150" y="32254"/>
                  </a:lnTo>
                  <a:lnTo>
                    <a:pt x="0" y="52831"/>
                  </a:lnTo>
                  <a:lnTo>
                    <a:pt x="0" y="264032"/>
                  </a:lnTo>
                  <a:lnTo>
                    <a:pt x="4150" y="284610"/>
                  </a:lnTo>
                  <a:lnTo>
                    <a:pt x="15470" y="301402"/>
                  </a:lnTo>
                  <a:lnTo>
                    <a:pt x="32259" y="312717"/>
                  </a:lnTo>
                  <a:lnTo>
                    <a:pt x="52819" y="316864"/>
                  </a:lnTo>
                  <a:lnTo>
                    <a:pt x="2632062" y="316864"/>
                  </a:lnTo>
                  <a:lnTo>
                    <a:pt x="2652640" y="312717"/>
                  </a:lnTo>
                  <a:lnTo>
                    <a:pt x="2669432" y="301402"/>
                  </a:lnTo>
                  <a:lnTo>
                    <a:pt x="2680746" y="284610"/>
                  </a:lnTo>
                  <a:lnTo>
                    <a:pt x="2684894" y="264032"/>
                  </a:lnTo>
                  <a:lnTo>
                    <a:pt x="2684894" y="52831"/>
                  </a:lnTo>
                  <a:lnTo>
                    <a:pt x="2680746" y="32254"/>
                  </a:lnTo>
                  <a:lnTo>
                    <a:pt x="2669432" y="15462"/>
                  </a:lnTo>
                  <a:lnTo>
                    <a:pt x="2652640" y="4147"/>
                  </a:lnTo>
                  <a:lnTo>
                    <a:pt x="2632062" y="0"/>
                  </a:lnTo>
                  <a:close/>
                </a:path>
              </a:pathLst>
            </a:custGeom>
            <a:solidFill>
              <a:srgbClr val="FFBD3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515505" y="959358"/>
              <a:ext cx="2685415" cy="316865"/>
            </a:xfrm>
            <a:custGeom>
              <a:avLst/>
              <a:gdLst/>
              <a:ahLst/>
              <a:cxnLst/>
              <a:rect l="l" t="t" r="r" b="b"/>
              <a:pathLst>
                <a:path w="2685415" h="316865">
                  <a:moveTo>
                    <a:pt x="0" y="52831"/>
                  </a:moveTo>
                  <a:lnTo>
                    <a:pt x="4150" y="32254"/>
                  </a:lnTo>
                  <a:lnTo>
                    <a:pt x="15470" y="15462"/>
                  </a:lnTo>
                  <a:lnTo>
                    <a:pt x="32259" y="4147"/>
                  </a:lnTo>
                  <a:lnTo>
                    <a:pt x="52819" y="0"/>
                  </a:lnTo>
                  <a:lnTo>
                    <a:pt x="2632062" y="0"/>
                  </a:lnTo>
                  <a:lnTo>
                    <a:pt x="2652640" y="4147"/>
                  </a:lnTo>
                  <a:lnTo>
                    <a:pt x="2669432" y="15462"/>
                  </a:lnTo>
                  <a:lnTo>
                    <a:pt x="2680746" y="32254"/>
                  </a:lnTo>
                  <a:lnTo>
                    <a:pt x="2684894" y="52831"/>
                  </a:lnTo>
                  <a:lnTo>
                    <a:pt x="2684894" y="264032"/>
                  </a:lnTo>
                  <a:lnTo>
                    <a:pt x="2680746" y="284610"/>
                  </a:lnTo>
                  <a:lnTo>
                    <a:pt x="2669432" y="301402"/>
                  </a:lnTo>
                  <a:lnTo>
                    <a:pt x="2652640" y="312717"/>
                  </a:lnTo>
                  <a:lnTo>
                    <a:pt x="2632062" y="316864"/>
                  </a:lnTo>
                  <a:lnTo>
                    <a:pt x="52819" y="316864"/>
                  </a:lnTo>
                  <a:lnTo>
                    <a:pt x="32259" y="312717"/>
                  </a:lnTo>
                  <a:lnTo>
                    <a:pt x="15470" y="301402"/>
                  </a:lnTo>
                  <a:lnTo>
                    <a:pt x="4150" y="284610"/>
                  </a:lnTo>
                  <a:lnTo>
                    <a:pt x="0" y="264032"/>
                  </a:lnTo>
                  <a:lnTo>
                    <a:pt x="0" y="52831"/>
                  </a:lnTo>
                  <a:close/>
                </a:path>
              </a:pathLst>
            </a:custGeom>
            <a:ln w="19050">
              <a:solidFill>
                <a:srgbClr val="FFBD3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object 7"/>
          <p:cNvSpPr txBox="1"/>
          <p:nvPr/>
        </p:nvSpPr>
        <p:spPr>
          <a:xfrm>
            <a:off x="609701" y="65659"/>
            <a:ext cx="10377170" cy="424475"/>
          </a:xfrm>
          <a:prstGeom prst="rect">
            <a:avLst/>
          </a:prstGeom>
        </p:spPr>
        <p:txBody>
          <a:bodyPr vert="horz" wrap="square" lIns="0" tIns="12700" rIns="0" bIns="0" rtlCol="0">
            <a:spAutoFit/>
          </a:bodyPr>
          <a:lstStyle/>
          <a:p>
            <a:pPr marL="319405" marR="0" lvl="0" indent="0" defTabSz="914400" eaLnBrk="1" fontAlgn="auto" latinLnBrk="0" hangingPunct="1">
              <a:lnSpc>
                <a:spcPts val="1595"/>
              </a:lnSpc>
              <a:spcBef>
                <a:spcPts val="100"/>
              </a:spcBef>
              <a:spcAft>
                <a:spcPts val="0"/>
              </a:spcAft>
              <a:buClrTx/>
              <a:buSzTx/>
              <a:buFontTx/>
              <a:buNone/>
              <a:tabLst/>
              <a:defRPr/>
            </a:pPr>
            <a:r>
              <a:rPr kumimoji="0" sz="1400" b="1" i="0" u="none" strike="noStrike" kern="0" cap="none" spc="-10" normalizeH="0" baseline="0" noProof="0" dirty="0">
                <a:ln>
                  <a:noFill/>
                </a:ln>
                <a:solidFill>
                  <a:srgbClr val="FFFFFF"/>
                </a:solidFill>
                <a:effectLst/>
                <a:uLnTx/>
                <a:uFillTx/>
                <a:latin typeface="Arial"/>
                <a:cs typeface="Arial"/>
              </a:rPr>
              <a:t>OS-</a:t>
            </a:r>
            <a:r>
              <a:rPr kumimoji="0" sz="1400" b="1" i="0" u="none" strike="noStrike" kern="0" cap="none" spc="0" normalizeH="0" baseline="0" noProof="0" dirty="0">
                <a:ln>
                  <a:noFill/>
                </a:ln>
                <a:solidFill>
                  <a:srgbClr val="FFFFFF"/>
                </a:solidFill>
                <a:effectLst/>
                <a:uLnTx/>
                <a:uFillTx/>
                <a:latin typeface="Arial"/>
                <a:cs typeface="Arial"/>
              </a:rPr>
              <a:t>069</a:t>
            </a:r>
            <a:r>
              <a:rPr kumimoji="0" sz="1400" b="1" i="0" u="none" strike="noStrike" kern="0" cap="none" spc="-4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A</a:t>
            </a:r>
            <a:r>
              <a:rPr kumimoji="0" sz="1400" b="0" i="0" u="none" strike="noStrike" kern="0" cap="none" spc="-8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Randomised</a:t>
            </a:r>
            <a:r>
              <a:rPr kumimoji="0" sz="1400" b="0" i="0" u="none" strike="noStrike" kern="0" cap="none" spc="-4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trial</a:t>
            </a:r>
            <a:r>
              <a:rPr kumimoji="0" sz="1400" b="0" i="0" u="none" strike="noStrike" kern="0" cap="none" spc="-3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of</a:t>
            </a:r>
            <a:r>
              <a:rPr kumimoji="0" sz="1400" b="0" i="0" u="none" strike="noStrike" kern="0" cap="none" spc="-2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nucleos(t)ide</a:t>
            </a:r>
            <a:r>
              <a:rPr kumimoji="0" sz="1400" b="0" i="0" u="none" strike="noStrike" kern="0" cap="none" spc="-5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withdrawal</a:t>
            </a:r>
            <a:r>
              <a:rPr kumimoji="0" sz="1400" b="0" i="0" u="none" strike="noStrike" kern="0" cap="none" spc="-2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vs nucleos(t)ide</a:t>
            </a:r>
            <a:r>
              <a:rPr kumimoji="0" sz="1400" b="0" i="0" u="none" strike="noStrike" kern="0" cap="none" spc="-5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withdrawal</a:t>
            </a:r>
            <a:r>
              <a:rPr kumimoji="0" sz="1400" b="0" i="0" u="none" strike="noStrike" kern="0" cap="none" spc="-2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with</a:t>
            </a:r>
            <a:r>
              <a:rPr kumimoji="0" sz="1400" b="0" i="0" u="none" strike="noStrike" kern="0" cap="none" spc="-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adjuvant</a:t>
            </a:r>
            <a:r>
              <a:rPr kumimoji="0" sz="1400" b="0" i="0" u="none" strike="noStrike" kern="0" cap="none" spc="-30" normalizeH="0" baseline="0" noProof="0" dirty="0">
                <a:ln>
                  <a:noFill/>
                </a:ln>
                <a:solidFill>
                  <a:srgbClr val="FFFFFF"/>
                </a:solidFill>
                <a:effectLst/>
                <a:uLnTx/>
                <a:uFillTx/>
                <a:latin typeface="Arial"/>
                <a:cs typeface="Arial"/>
              </a:rPr>
              <a:t> </a:t>
            </a:r>
            <a:r>
              <a:rPr kumimoji="0" sz="1400" b="0" i="0" u="none" strike="noStrike" kern="0" cap="none" spc="-10" normalizeH="0" baseline="0" noProof="0" dirty="0">
                <a:ln>
                  <a:noFill/>
                </a:ln>
                <a:solidFill>
                  <a:srgbClr val="FFFFFF"/>
                </a:solidFill>
                <a:effectLst/>
                <a:uLnTx/>
                <a:uFillTx/>
                <a:latin typeface="Arial"/>
                <a:cs typeface="Arial"/>
              </a:rPr>
              <a:t>pegylated-interferon</a:t>
            </a:r>
            <a:r>
              <a:rPr kumimoji="0" sz="1400" b="0" i="0" u="none" strike="noStrike" kern="0" cap="none" spc="-5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in</a:t>
            </a:r>
            <a:r>
              <a:rPr kumimoji="0" sz="1400" b="0" i="0" u="none" strike="noStrike" kern="0" cap="none" spc="-15" normalizeH="0" baseline="0" noProof="0" dirty="0">
                <a:ln>
                  <a:noFill/>
                </a:ln>
                <a:solidFill>
                  <a:srgbClr val="FFFFFF"/>
                </a:solidFill>
                <a:effectLst/>
                <a:uLnTx/>
                <a:uFillTx/>
                <a:latin typeface="Arial"/>
                <a:cs typeface="Arial"/>
              </a:rPr>
              <a:t> </a:t>
            </a:r>
            <a:r>
              <a:rPr kumimoji="0" sz="1400" b="0" i="0" u="none" strike="noStrike" kern="0" cap="none" spc="-10" normalizeH="0" baseline="0" noProof="0" dirty="0">
                <a:ln>
                  <a:noFill/>
                </a:ln>
                <a:solidFill>
                  <a:srgbClr val="FFFFFF"/>
                </a:solidFill>
                <a:effectLst/>
                <a:uLnTx/>
                <a:uFillTx/>
                <a:latin typeface="Arial"/>
                <a:cs typeface="Arial"/>
              </a:rPr>
              <a:t>HBeAg-</a:t>
            </a:r>
            <a:endParaRPr kumimoji="0" sz="1400" b="0" i="0" u="none" strike="noStrike" kern="0" cap="none" spc="0" normalizeH="0" baseline="0" noProof="0" dirty="0">
              <a:ln>
                <a:noFill/>
              </a:ln>
              <a:solidFill>
                <a:sysClr val="windowText" lastClr="000000"/>
              </a:solidFill>
              <a:effectLst/>
              <a:uLnTx/>
              <a:uFillTx/>
              <a:latin typeface="Arial"/>
              <a:cs typeface="Arial"/>
            </a:endParaRPr>
          </a:p>
          <a:p>
            <a:pPr marL="319405" marR="0" lvl="0" indent="0" defTabSz="914400" eaLnBrk="1" fontAlgn="auto" latinLnBrk="0" hangingPunct="1">
              <a:lnSpc>
                <a:spcPts val="1595"/>
              </a:lnSpc>
              <a:spcBef>
                <a:spcPts val="0"/>
              </a:spcBef>
              <a:spcAft>
                <a:spcPts val="0"/>
              </a:spcAft>
              <a:buClrTx/>
              <a:buSzTx/>
              <a:buFontTx/>
              <a:buNone/>
              <a:tabLst/>
              <a:defRPr/>
            </a:pPr>
            <a:r>
              <a:rPr kumimoji="0" sz="1400" b="0" i="0" u="none" strike="noStrike" kern="0" cap="none" spc="0" normalizeH="0" baseline="0" noProof="0" dirty="0">
                <a:ln>
                  <a:noFill/>
                </a:ln>
                <a:solidFill>
                  <a:srgbClr val="FFFFFF"/>
                </a:solidFill>
                <a:effectLst/>
                <a:uLnTx/>
                <a:uFillTx/>
                <a:latin typeface="Arial"/>
                <a:cs typeface="Arial"/>
              </a:rPr>
              <a:t>negative</a:t>
            </a:r>
            <a:r>
              <a:rPr kumimoji="0" sz="1400" b="0" i="0" u="none" strike="noStrike" kern="0" cap="none" spc="-3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hepatitis</a:t>
            </a:r>
            <a:r>
              <a:rPr kumimoji="0" sz="1400" b="0" i="0" u="none" strike="noStrike" kern="0" cap="none" spc="-6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B</a:t>
            </a:r>
            <a:r>
              <a:rPr kumimoji="0" sz="1400" b="0" i="0" u="none" strike="noStrike" kern="0" cap="none" spc="-1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virus</a:t>
            </a:r>
            <a:r>
              <a:rPr kumimoji="0" sz="1400" b="0" i="0" u="none" strike="noStrike" kern="0" cap="none" spc="-2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infection</a:t>
            </a:r>
            <a:r>
              <a:rPr kumimoji="0" sz="1400" b="0" i="0" u="none" strike="noStrike" kern="0" cap="none" spc="-5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to</a:t>
            </a:r>
            <a:r>
              <a:rPr kumimoji="0" sz="1400" b="0" i="0" u="none" strike="noStrike" kern="0" cap="none" spc="-3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promote</a:t>
            </a:r>
            <a:r>
              <a:rPr kumimoji="0" sz="1400" b="0" i="0" u="none" strike="noStrike" kern="0" cap="none" spc="-5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HBsAg</a:t>
            </a:r>
            <a:r>
              <a:rPr kumimoji="0" sz="1400" b="0" i="0" u="none" strike="noStrike" kern="0" cap="none" spc="-2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clearance</a:t>
            </a:r>
            <a:r>
              <a:rPr kumimoji="0" sz="1400" b="0" i="0" u="none" strike="noStrike" kern="0" cap="none" spc="-70" normalizeH="0" baseline="0" noProof="0" dirty="0">
                <a:ln>
                  <a:noFill/>
                </a:ln>
                <a:solidFill>
                  <a:srgbClr val="FFFFFF"/>
                </a:solidFill>
                <a:effectLst/>
                <a:uLnTx/>
                <a:uFillTx/>
                <a:latin typeface="Arial"/>
                <a:cs typeface="Arial"/>
              </a:rPr>
              <a:t> </a:t>
            </a:r>
            <a:r>
              <a:rPr kumimoji="0" sz="1400" b="0" i="0" u="none" strike="noStrike" kern="0" cap="none" spc="-10" normalizeH="0" baseline="0" noProof="0" dirty="0">
                <a:ln>
                  <a:noFill/>
                </a:ln>
                <a:solidFill>
                  <a:srgbClr val="FFFFFF"/>
                </a:solidFill>
                <a:effectLst/>
                <a:uLnTx/>
                <a:uFillTx/>
                <a:latin typeface="Arial"/>
                <a:cs typeface="Arial"/>
              </a:rPr>
              <a:t>(NUC-</a:t>
            </a:r>
            <a:r>
              <a:rPr kumimoji="0" sz="1400" b="0" i="0" u="none" strike="noStrike" kern="0" cap="none" spc="-25" normalizeH="0" baseline="0" noProof="0" dirty="0">
                <a:ln>
                  <a:noFill/>
                </a:ln>
                <a:solidFill>
                  <a:srgbClr val="FFFFFF"/>
                </a:solidFill>
                <a:effectLst/>
                <a:uLnTx/>
                <a:uFillTx/>
                <a:latin typeface="Arial"/>
                <a:cs typeface="Arial"/>
              </a:rPr>
              <a:t>B)</a:t>
            </a: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8" name="object 8"/>
          <p:cNvGraphicFramePr>
            <a:graphicFrameLocks noGrp="1"/>
          </p:cNvGraphicFramePr>
          <p:nvPr>
            <p:extLst>
              <p:ext uri="{D42A27DB-BD31-4B8C-83A1-F6EECF244321}">
                <p14:modId xmlns:p14="http://schemas.microsoft.com/office/powerpoint/2010/main" val="287358449"/>
              </p:ext>
            </p:extLst>
          </p:nvPr>
        </p:nvGraphicFramePr>
        <p:xfrm>
          <a:off x="518325" y="1460182"/>
          <a:ext cx="3757295" cy="1362710"/>
        </p:xfrm>
        <a:graphic>
          <a:graphicData uri="http://schemas.openxmlformats.org/drawingml/2006/table">
            <a:tbl>
              <a:tblPr firstRow="1" bandRow="1">
                <a:tableStyleId>{2D5ABB26-0587-4C30-8999-92F81FD0307C}</a:tableStyleId>
              </a:tblPr>
              <a:tblGrid>
                <a:gridCol w="1363345">
                  <a:extLst>
                    <a:ext uri="{9D8B030D-6E8A-4147-A177-3AD203B41FA5}">
                      <a16:colId xmlns:a16="http://schemas.microsoft.com/office/drawing/2014/main" val="20000"/>
                    </a:ext>
                  </a:extLst>
                </a:gridCol>
                <a:gridCol w="1209040">
                  <a:extLst>
                    <a:ext uri="{9D8B030D-6E8A-4147-A177-3AD203B41FA5}">
                      <a16:colId xmlns:a16="http://schemas.microsoft.com/office/drawing/2014/main" val="20001"/>
                    </a:ext>
                  </a:extLst>
                </a:gridCol>
                <a:gridCol w="1184910">
                  <a:extLst>
                    <a:ext uri="{9D8B030D-6E8A-4147-A177-3AD203B41FA5}">
                      <a16:colId xmlns:a16="http://schemas.microsoft.com/office/drawing/2014/main" val="20002"/>
                    </a:ext>
                  </a:extLst>
                </a:gridCol>
              </a:tblGrid>
              <a:tr h="418465">
                <a:tc>
                  <a:txBody>
                    <a:bodyPr/>
                    <a:lstStyle/>
                    <a:p>
                      <a:pPr marL="424180">
                        <a:lnSpc>
                          <a:spcPct val="100000"/>
                        </a:lnSpc>
                        <a:spcBef>
                          <a:spcPts val="980"/>
                        </a:spcBef>
                      </a:pPr>
                      <a:r>
                        <a:rPr sz="1050" b="1" spc="-10" dirty="0">
                          <a:solidFill>
                            <a:srgbClr val="004A86"/>
                          </a:solidFill>
                          <a:latin typeface="Calibri"/>
                          <a:cs typeface="Calibri"/>
                        </a:rPr>
                        <a:t>Outcome</a:t>
                      </a:r>
                      <a:endParaRPr sz="1050">
                        <a:latin typeface="Calibri"/>
                        <a:cs typeface="Calibri"/>
                      </a:endParaRPr>
                    </a:p>
                  </a:txBody>
                  <a:tcPr marL="0" marR="0" marT="124460" marB="0">
                    <a:lnR w="6350">
                      <a:solidFill>
                        <a:srgbClr val="FFFFFF"/>
                      </a:solidFill>
                      <a:prstDash val="solid"/>
                    </a:lnR>
                    <a:lnB w="6350">
                      <a:solidFill>
                        <a:srgbClr val="FFFFFF"/>
                      </a:solidFill>
                      <a:prstDash val="solid"/>
                    </a:lnB>
                    <a:solidFill>
                      <a:srgbClr val="FFBD3C"/>
                    </a:solidFill>
                  </a:tcPr>
                </a:tc>
                <a:tc>
                  <a:txBody>
                    <a:bodyPr/>
                    <a:lstStyle/>
                    <a:p>
                      <a:pPr marL="424180" marR="17145" indent="-401320">
                        <a:lnSpc>
                          <a:spcPct val="100000"/>
                        </a:lnSpc>
                        <a:spcBef>
                          <a:spcPts val="350"/>
                        </a:spcBef>
                      </a:pPr>
                      <a:r>
                        <a:rPr sz="1050" b="1" spc="-40" dirty="0">
                          <a:solidFill>
                            <a:srgbClr val="004A86"/>
                          </a:solidFill>
                          <a:latin typeface="Calibri"/>
                          <a:cs typeface="Calibri"/>
                        </a:rPr>
                        <a:t>NA</a:t>
                      </a:r>
                      <a:r>
                        <a:rPr sz="1050" b="1" spc="-30" dirty="0">
                          <a:solidFill>
                            <a:srgbClr val="004A86"/>
                          </a:solidFill>
                          <a:latin typeface="Calibri"/>
                          <a:cs typeface="Calibri"/>
                        </a:rPr>
                        <a:t> </a:t>
                      </a:r>
                      <a:r>
                        <a:rPr sz="1050" b="1" spc="-25" dirty="0">
                          <a:solidFill>
                            <a:srgbClr val="004A86"/>
                          </a:solidFill>
                          <a:latin typeface="Calibri"/>
                          <a:cs typeface="Calibri"/>
                        </a:rPr>
                        <a:t>Withdrawal</a:t>
                      </a:r>
                      <a:r>
                        <a:rPr sz="1050" b="1" spc="-45" dirty="0">
                          <a:solidFill>
                            <a:srgbClr val="004A86"/>
                          </a:solidFill>
                          <a:latin typeface="Calibri"/>
                          <a:cs typeface="Calibri"/>
                        </a:rPr>
                        <a:t> </a:t>
                      </a:r>
                      <a:r>
                        <a:rPr sz="1050" b="1" spc="-20" dirty="0">
                          <a:solidFill>
                            <a:srgbClr val="004A86"/>
                          </a:solidFill>
                          <a:latin typeface="Calibri"/>
                          <a:cs typeface="Calibri"/>
                        </a:rPr>
                        <a:t>Alone </a:t>
                      </a:r>
                      <a:r>
                        <a:rPr sz="1050" b="1" spc="-10" dirty="0">
                          <a:solidFill>
                            <a:srgbClr val="004A86"/>
                          </a:solidFill>
                          <a:latin typeface="Calibri"/>
                          <a:cs typeface="Calibri"/>
                        </a:rPr>
                        <a:t>(</a:t>
                      </a:r>
                      <a:r>
                        <a:rPr lang="fr-CH" sz="1050" b="1" spc="-10" dirty="0">
                          <a:solidFill>
                            <a:srgbClr val="004A86"/>
                          </a:solidFill>
                          <a:latin typeface="Calibri"/>
                          <a:cs typeface="Calibri"/>
                        </a:rPr>
                        <a:t>N </a:t>
                      </a:r>
                      <a:r>
                        <a:rPr sz="1050" b="1" spc="-10" dirty="0">
                          <a:solidFill>
                            <a:srgbClr val="004A86"/>
                          </a:solidFill>
                          <a:latin typeface="Calibri"/>
                          <a:cs typeface="Calibri"/>
                        </a:rPr>
                        <a:t>=</a:t>
                      </a:r>
                      <a:r>
                        <a:rPr lang="fr-CH" sz="1050" b="1" spc="-10" dirty="0">
                          <a:solidFill>
                            <a:srgbClr val="004A86"/>
                          </a:solidFill>
                          <a:latin typeface="Calibri"/>
                          <a:cs typeface="Calibri"/>
                        </a:rPr>
                        <a:t> </a:t>
                      </a:r>
                      <a:r>
                        <a:rPr sz="1050" b="1" spc="-10" dirty="0">
                          <a:solidFill>
                            <a:srgbClr val="004A86"/>
                          </a:solidFill>
                          <a:latin typeface="Calibri"/>
                          <a:cs typeface="Calibri"/>
                        </a:rPr>
                        <a:t>82)</a:t>
                      </a:r>
                      <a:endParaRPr sz="1050" dirty="0">
                        <a:latin typeface="Calibri"/>
                        <a:cs typeface="Calibri"/>
                      </a:endParaRPr>
                    </a:p>
                  </a:txBody>
                  <a:tcPr marL="0" marR="0" marT="44450" marB="0">
                    <a:lnL w="6350">
                      <a:solidFill>
                        <a:srgbClr val="FFFFFF"/>
                      </a:solidFill>
                      <a:prstDash val="solid"/>
                    </a:lnL>
                    <a:lnR w="6350">
                      <a:solidFill>
                        <a:srgbClr val="FFFFFF"/>
                      </a:solidFill>
                      <a:prstDash val="solid"/>
                    </a:lnR>
                    <a:lnB w="6350">
                      <a:solidFill>
                        <a:srgbClr val="FFFFFF"/>
                      </a:solidFill>
                      <a:prstDash val="solid"/>
                    </a:lnB>
                    <a:solidFill>
                      <a:srgbClr val="FFBD3C"/>
                    </a:solidFill>
                  </a:tcPr>
                </a:tc>
                <a:tc>
                  <a:txBody>
                    <a:bodyPr/>
                    <a:lstStyle/>
                    <a:p>
                      <a:pPr marL="273685" marR="130175" indent="-135890">
                        <a:lnSpc>
                          <a:spcPct val="100000"/>
                        </a:lnSpc>
                        <a:spcBef>
                          <a:spcPts val="350"/>
                        </a:spcBef>
                      </a:pPr>
                      <a:r>
                        <a:rPr sz="1050" b="1" spc="-40" dirty="0">
                          <a:solidFill>
                            <a:srgbClr val="004A86"/>
                          </a:solidFill>
                          <a:latin typeface="Calibri"/>
                          <a:cs typeface="Calibri"/>
                        </a:rPr>
                        <a:t>NA</a:t>
                      </a:r>
                      <a:r>
                        <a:rPr sz="1050" b="1" spc="-30" dirty="0">
                          <a:solidFill>
                            <a:srgbClr val="004A86"/>
                          </a:solidFill>
                          <a:latin typeface="Calibri"/>
                          <a:cs typeface="Calibri"/>
                        </a:rPr>
                        <a:t> </a:t>
                      </a:r>
                      <a:r>
                        <a:rPr sz="1050" b="1" spc="-25" dirty="0">
                          <a:solidFill>
                            <a:srgbClr val="004A86"/>
                          </a:solidFill>
                          <a:latin typeface="Calibri"/>
                          <a:cs typeface="Calibri"/>
                        </a:rPr>
                        <a:t>Withdrawal</a:t>
                      </a:r>
                      <a:r>
                        <a:rPr sz="1050" b="1" spc="-45" dirty="0">
                          <a:solidFill>
                            <a:srgbClr val="004A86"/>
                          </a:solidFill>
                          <a:latin typeface="Calibri"/>
                          <a:cs typeface="Calibri"/>
                        </a:rPr>
                        <a:t> </a:t>
                      </a:r>
                      <a:r>
                        <a:rPr sz="1050" b="1" spc="-50" dirty="0">
                          <a:solidFill>
                            <a:srgbClr val="004A86"/>
                          </a:solidFill>
                          <a:latin typeface="Calibri"/>
                          <a:cs typeface="Calibri"/>
                        </a:rPr>
                        <a:t>+</a:t>
                      </a:r>
                      <a:r>
                        <a:rPr sz="1050" b="1" dirty="0">
                          <a:solidFill>
                            <a:srgbClr val="004A86"/>
                          </a:solidFill>
                          <a:latin typeface="Calibri"/>
                          <a:cs typeface="Calibri"/>
                        </a:rPr>
                        <a:t> </a:t>
                      </a:r>
                      <a:r>
                        <a:rPr sz="1050" b="1" dirty="0" err="1">
                          <a:solidFill>
                            <a:srgbClr val="004A86"/>
                          </a:solidFill>
                          <a:latin typeface="Calibri"/>
                          <a:cs typeface="Calibri"/>
                        </a:rPr>
                        <a:t>pIFN</a:t>
                      </a:r>
                      <a:r>
                        <a:rPr sz="1050" b="1" spc="-60" dirty="0">
                          <a:solidFill>
                            <a:srgbClr val="004A86"/>
                          </a:solidFill>
                          <a:latin typeface="Calibri"/>
                          <a:cs typeface="Calibri"/>
                        </a:rPr>
                        <a:t> </a:t>
                      </a:r>
                      <a:r>
                        <a:rPr sz="1050" b="1" spc="-10" dirty="0">
                          <a:solidFill>
                            <a:srgbClr val="004A86"/>
                          </a:solidFill>
                          <a:latin typeface="Calibri"/>
                          <a:cs typeface="Calibri"/>
                        </a:rPr>
                        <a:t>(</a:t>
                      </a:r>
                      <a:r>
                        <a:rPr lang="fr-CH" sz="1050" b="1" spc="-10" dirty="0">
                          <a:solidFill>
                            <a:srgbClr val="004A86"/>
                          </a:solidFill>
                          <a:latin typeface="Calibri"/>
                          <a:cs typeface="Calibri"/>
                        </a:rPr>
                        <a:t>N </a:t>
                      </a:r>
                      <a:r>
                        <a:rPr sz="1050" b="1" spc="-10" dirty="0">
                          <a:solidFill>
                            <a:srgbClr val="004A86"/>
                          </a:solidFill>
                          <a:latin typeface="Calibri"/>
                          <a:cs typeface="Calibri"/>
                        </a:rPr>
                        <a:t>=</a:t>
                      </a:r>
                      <a:r>
                        <a:rPr lang="fr-CH" sz="1050" b="1" spc="-10" dirty="0">
                          <a:solidFill>
                            <a:srgbClr val="004A86"/>
                          </a:solidFill>
                          <a:latin typeface="Calibri"/>
                          <a:cs typeface="Calibri"/>
                        </a:rPr>
                        <a:t> </a:t>
                      </a:r>
                      <a:r>
                        <a:rPr sz="1050" b="1" spc="-10" dirty="0">
                          <a:solidFill>
                            <a:srgbClr val="004A86"/>
                          </a:solidFill>
                          <a:latin typeface="Calibri"/>
                          <a:cs typeface="Calibri"/>
                        </a:rPr>
                        <a:t>74)</a:t>
                      </a:r>
                      <a:endParaRPr sz="1050" dirty="0">
                        <a:latin typeface="Calibri"/>
                        <a:cs typeface="Calibri"/>
                      </a:endParaRPr>
                    </a:p>
                  </a:txBody>
                  <a:tcPr marL="0" marR="0" marT="44450" marB="0">
                    <a:lnL w="6350">
                      <a:solidFill>
                        <a:srgbClr val="FFFFFF"/>
                      </a:solidFill>
                      <a:prstDash val="solid"/>
                    </a:lnL>
                    <a:lnB w="6350">
                      <a:solidFill>
                        <a:srgbClr val="FFFFFF"/>
                      </a:solidFill>
                      <a:prstDash val="solid"/>
                    </a:lnB>
                    <a:solidFill>
                      <a:srgbClr val="FFBD3C"/>
                    </a:solidFill>
                  </a:tcPr>
                </a:tc>
                <a:extLst>
                  <a:ext uri="{0D108BD9-81ED-4DB2-BD59-A6C34878D82A}">
                    <a16:rowId xmlns:a16="http://schemas.microsoft.com/office/drawing/2014/main" val="10000"/>
                  </a:ext>
                </a:extLst>
              </a:tr>
              <a:tr h="208915">
                <a:tc>
                  <a:txBody>
                    <a:bodyPr/>
                    <a:lstStyle/>
                    <a:p>
                      <a:pPr algn="r">
                        <a:lnSpc>
                          <a:spcPct val="100000"/>
                        </a:lnSpc>
                        <a:spcBef>
                          <a:spcPts val="165"/>
                        </a:spcBef>
                      </a:pPr>
                      <a:r>
                        <a:rPr sz="1050" dirty="0">
                          <a:solidFill>
                            <a:srgbClr val="004A86"/>
                          </a:solidFill>
                          <a:latin typeface="Arial"/>
                          <a:cs typeface="Arial"/>
                        </a:rPr>
                        <a:t>HBsAg</a:t>
                      </a:r>
                      <a:r>
                        <a:rPr sz="1050" spc="-35" dirty="0">
                          <a:solidFill>
                            <a:srgbClr val="004A86"/>
                          </a:solidFill>
                          <a:latin typeface="Arial"/>
                          <a:cs typeface="Arial"/>
                        </a:rPr>
                        <a:t> </a:t>
                      </a:r>
                      <a:r>
                        <a:rPr sz="1050" dirty="0">
                          <a:solidFill>
                            <a:srgbClr val="004A86"/>
                          </a:solidFill>
                          <a:latin typeface="Arial"/>
                          <a:cs typeface="Arial"/>
                        </a:rPr>
                        <a:t>loss</a:t>
                      </a:r>
                      <a:r>
                        <a:rPr sz="1050" spc="-25" dirty="0">
                          <a:solidFill>
                            <a:srgbClr val="004A86"/>
                          </a:solidFill>
                          <a:latin typeface="Arial"/>
                          <a:cs typeface="Arial"/>
                        </a:rPr>
                        <a:t> </a:t>
                      </a:r>
                      <a:r>
                        <a:rPr sz="1050" dirty="0">
                          <a:solidFill>
                            <a:srgbClr val="004A86"/>
                          </a:solidFill>
                          <a:latin typeface="Arial"/>
                          <a:cs typeface="Arial"/>
                        </a:rPr>
                        <a:t>at</a:t>
                      </a:r>
                      <a:r>
                        <a:rPr sz="1050" spc="-15" dirty="0">
                          <a:solidFill>
                            <a:srgbClr val="004A86"/>
                          </a:solidFill>
                          <a:latin typeface="Arial"/>
                          <a:cs typeface="Arial"/>
                        </a:rPr>
                        <a:t> </a:t>
                      </a:r>
                      <a:r>
                        <a:rPr sz="1050" dirty="0">
                          <a:solidFill>
                            <a:srgbClr val="004A86"/>
                          </a:solidFill>
                          <a:latin typeface="Arial"/>
                          <a:cs typeface="Arial"/>
                        </a:rPr>
                        <a:t>3</a:t>
                      </a:r>
                      <a:r>
                        <a:rPr sz="1050" spc="-10" dirty="0">
                          <a:solidFill>
                            <a:srgbClr val="004A86"/>
                          </a:solidFill>
                          <a:latin typeface="Arial"/>
                          <a:cs typeface="Arial"/>
                        </a:rPr>
                        <a:t> </a:t>
                      </a:r>
                      <a:r>
                        <a:rPr sz="1050" spc="-20" dirty="0">
                          <a:solidFill>
                            <a:srgbClr val="004A86"/>
                          </a:solidFill>
                          <a:latin typeface="Arial"/>
                          <a:cs typeface="Arial"/>
                        </a:rPr>
                        <a:t>years</a:t>
                      </a:r>
                      <a:endParaRPr sz="1050">
                        <a:latin typeface="Arial"/>
                        <a:cs typeface="Arial"/>
                      </a:endParaRPr>
                    </a:p>
                  </a:txBody>
                  <a:tcPr marL="0" marR="0" marT="20955" marB="0">
                    <a:lnR w="6350">
                      <a:solidFill>
                        <a:srgbClr val="FFFFFF"/>
                      </a:solidFill>
                      <a:prstDash val="solid"/>
                    </a:lnR>
                    <a:lnT w="6350">
                      <a:solidFill>
                        <a:srgbClr val="FFFFFF"/>
                      </a:solidFill>
                      <a:prstDash val="solid"/>
                    </a:lnT>
                    <a:lnB w="6350">
                      <a:solidFill>
                        <a:srgbClr val="FFFFFF"/>
                      </a:solidFill>
                      <a:prstDash val="solid"/>
                    </a:lnB>
                    <a:solidFill>
                      <a:srgbClr val="FCEBC7"/>
                    </a:solidFill>
                  </a:tcPr>
                </a:tc>
                <a:tc>
                  <a:txBody>
                    <a:bodyPr/>
                    <a:lstStyle/>
                    <a:p>
                      <a:pPr marL="635" algn="ctr">
                        <a:lnSpc>
                          <a:spcPct val="100000"/>
                        </a:lnSpc>
                        <a:spcBef>
                          <a:spcPts val="165"/>
                        </a:spcBef>
                      </a:pPr>
                      <a:r>
                        <a:rPr sz="1050" spc="-20" dirty="0">
                          <a:solidFill>
                            <a:srgbClr val="004A86"/>
                          </a:solidFill>
                          <a:latin typeface="Arial"/>
                          <a:cs typeface="Arial"/>
                        </a:rPr>
                        <a:t>3.0%</a:t>
                      </a:r>
                      <a:endParaRPr sz="1050">
                        <a:latin typeface="Arial"/>
                        <a:cs typeface="Arial"/>
                      </a:endParaRPr>
                    </a:p>
                  </a:txBody>
                  <a:tcPr marL="0" marR="0" marT="2095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FCEBC7"/>
                    </a:solidFill>
                  </a:tcPr>
                </a:tc>
                <a:tc>
                  <a:txBody>
                    <a:bodyPr/>
                    <a:lstStyle/>
                    <a:p>
                      <a:pPr algn="ctr">
                        <a:lnSpc>
                          <a:spcPct val="100000"/>
                        </a:lnSpc>
                        <a:spcBef>
                          <a:spcPts val="165"/>
                        </a:spcBef>
                      </a:pPr>
                      <a:r>
                        <a:rPr sz="1050" spc="-25" dirty="0">
                          <a:solidFill>
                            <a:srgbClr val="004A86"/>
                          </a:solidFill>
                          <a:latin typeface="Arial"/>
                          <a:cs typeface="Arial"/>
                        </a:rPr>
                        <a:t>14%</a:t>
                      </a:r>
                      <a:endParaRPr sz="1050">
                        <a:latin typeface="Arial"/>
                        <a:cs typeface="Arial"/>
                      </a:endParaRPr>
                    </a:p>
                  </a:txBody>
                  <a:tcPr marL="0" marR="0" marT="20955" marB="0">
                    <a:lnL w="6350">
                      <a:solidFill>
                        <a:srgbClr val="FFFFFF"/>
                      </a:solidFill>
                      <a:prstDash val="solid"/>
                    </a:lnL>
                    <a:lnT w="6350">
                      <a:solidFill>
                        <a:srgbClr val="FFFFFF"/>
                      </a:solidFill>
                      <a:prstDash val="solid"/>
                    </a:lnT>
                    <a:lnB w="6350">
                      <a:solidFill>
                        <a:srgbClr val="FFFFFF"/>
                      </a:solidFill>
                      <a:prstDash val="solid"/>
                    </a:lnB>
                    <a:solidFill>
                      <a:srgbClr val="FCEBC7"/>
                    </a:solidFill>
                  </a:tcPr>
                </a:tc>
                <a:extLst>
                  <a:ext uri="{0D108BD9-81ED-4DB2-BD59-A6C34878D82A}">
                    <a16:rowId xmlns:a16="http://schemas.microsoft.com/office/drawing/2014/main" val="10001"/>
                  </a:ext>
                </a:extLst>
              </a:tr>
              <a:tr h="208915">
                <a:tc>
                  <a:txBody>
                    <a:bodyPr/>
                    <a:lstStyle/>
                    <a:p>
                      <a:pPr algn="r">
                        <a:lnSpc>
                          <a:spcPct val="100000"/>
                        </a:lnSpc>
                        <a:spcBef>
                          <a:spcPts val="170"/>
                        </a:spcBef>
                      </a:pPr>
                      <a:r>
                        <a:rPr sz="1050" dirty="0">
                          <a:solidFill>
                            <a:srgbClr val="004A86"/>
                          </a:solidFill>
                          <a:latin typeface="Arial"/>
                          <a:cs typeface="Arial"/>
                        </a:rPr>
                        <a:t>Return</a:t>
                      </a:r>
                      <a:r>
                        <a:rPr sz="1050" spc="-35" dirty="0">
                          <a:solidFill>
                            <a:srgbClr val="004A86"/>
                          </a:solidFill>
                          <a:latin typeface="Arial"/>
                          <a:cs typeface="Arial"/>
                        </a:rPr>
                        <a:t> </a:t>
                      </a:r>
                      <a:r>
                        <a:rPr sz="1050" dirty="0">
                          <a:solidFill>
                            <a:srgbClr val="004A86"/>
                          </a:solidFill>
                          <a:latin typeface="Arial"/>
                          <a:cs typeface="Arial"/>
                        </a:rPr>
                        <a:t>to</a:t>
                      </a:r>
                      <a:r>
                        <a:rPr sz="1050" spc="-15" dirty="0">
                          <a:solidFill>
                            <a:srgbClr val="004A86"/>
                          </a:solidFill>
                          <a:latin typeface="Arial"/>
                          <a:cs typeface="Arial"/>
                        </a:rPr>
                        <a:t> </a:t>
                      </a:r>
                      <a:r>
                        <a:rPr sz="1050" dirty="0">
                          <a:solidFill>
                            <a:srgbClr val="004A86"/>
                          </a:solidFill>
                          <a:latin typeface="Arial"/>
                          <a:cs typeface="Arial"/>
                        </a:rPr>
                        <a:t>NA</a:t>
                      </a:r>
                      <a:r>
                        <a:rPr sz="1050" spc="-25" dirty="0">
                          <a:solidFill>
                            <a:srgbClr val="004A86"/>
                          </a:solidFill>
                          <a:latin typeface="Arial"/>
                          <a:cs typeface="Arial"/>
                        </a:rPr>
                        <a:t> </a:t>
                      </a:r>
                      <a:r>
                        <a:rPr sz="1050" spc="-10" dirty="0">
                          <a:solidFill>
                            <a:srgbClr val="004A86"/>
                          </a:solidFill>
                          <a:latin typeface="Arial"/>
                          <a:cs typeface="Arial"/>
                        </a:rPr>
                        <a:t>therapy</a:t>
                      </a:r>
                      <a:endParaRPr sz="1050">
                        <a:latin typeface="Arial"/>
                        <a:cs typeface="Arial"/>
                      </a:endParaRPr>
                    </a:p>
                  </a:txBody>
                  <a:tcPr marL="0" marR="0" marT="21590" marB="0">
                    <a:lnR w="6350">
                      <a:solidFill>
                        <a:srgbClr val="FFFFFF"/>
                      </a:solidFill>
                      <a:prstDash val="solid"/>
                    </a:lnR>
                    <a:lnT w="6350">
                      <a:solidFill>
                        <a:srgbClr val="FFFFFF"/>
                      </a:solidFill>
                      <a:prstDash val="solid"/>
                    </a:lnT>
                    <a:lnB w="6350">
                      <a:solidFill>
                        <a:srgbClr val="FFFFFF"/>
                      </a:solidFill>
                      <a:prstDash val="solid"/>
                    </a:lnB>
                  </a:tcPr>
                </a:tc>
                <a:tc>
                  <a:txBody>
                    <a:bodyPr/>
                    <a:lstStyle/>
                    <a:p>
                      <a:pPr algn="ctr">
                        <a:lnSpc>
                          <a:spcPct val="100000"/>
                        </a:lnSpc>
                        <a:spcBef>
                          <a:spcPts val="170"/>
                        </a:spcBef>
                      </a:pPr>
                      <a:r>
                        <a:rPr sz="1050" spc="-10" dirty="0">
                          <a:solidFill>
                            <a:srgbClr val="004A86"/>
                          </a:solidFill>
                          <a:latin typeface="Arial"/>
                          <a:cs typeface="Arial"/>
                        </a:rPr>
                        <a:t>34.9%</a:t>
                      </a:r>
                      <a:endParaRPr sz="1050">
                        <a:latin typeface="Arial"/>
                        <a:cs typeface="Arial"/>
                      </a:endParaRPr>
                    </a:p>
                  </a:txBody>
                  <a:tcPr marL="0" marR="0" marT="2159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tcPr>
                </a:tc>
                <a:tc>
                  <a:txBody>
                    <a:bodyPr/>
                    <a:lstStyle/>
                    <a:p>
                      <a:pPr marL="1270" algn="ctr">
                        <a:lnSpc>
                          <a:spcPct val="100000"/>
                        </a:lnSpc>
                        <a:spcBef>
                          <a:spcPts val="170"/>
                        </a:spcBef>
                      </a:pPr>
                      <a:r>
                        <a:rPr sz="1050" spc="-10" dirty="0">
                          <a:solidFill>
                            <a:srgbClr val="004A86"/>
                          </a:solidFill>
                          <a:latin typeface="Arial"/>
                          <a:cs typeface="Arial"/>
                        </a:rPr>
                        <a:t>28.4%</a:t>
                      </a:r>
                      <a:endParaRPr sz="1050">
                        <a:latin typeface="Arial"/>
                        <a:cs typeface="Arial"/>
                      </a:endParaRPr>
                    </a:p>
                  </a:txBody>
                  <a:tcPr marL="0" marR="0" marT="21590" marB="0">
                    <a:lnL w="6350">
                      <a:solidFill>
                        <a:srgbClr val="FFFFFF"/>
                      </a:solidFill>
                      <a:prstDash val="solid"/>
                    </a:lnL>
                    <a:lnT w="6350">
                      <a:solidFill>
                        <a:srgbClr val="FFFFFF"/>
                      </a:solidFill>
                      <a:prstDash val="solid"/>
                    </a:lnT>
                    <a:lnB w="6350">
                      <a:solidFill>
                        <a:srgbClr val="FFFFFF"/>
                      </a:solidFill>
                      <a:prstDash val="solid"/>
                    </a:lnB>
                  </a:tcPr>
                </a:tc>
                <a:extLst>
                  <a:ext uri="{0D108BD9-81ED-4DB2-BD59-A6C34878D82A}">
                    <a16:rowId xmlns:a16="http://schemas.microsoft.com/office/drawing/2014/main" val="10002"/>
                  </a:ext>
                </a:extLst>
              </a:tr>
              <a:tr h="208915">
                <a:tc>
                  <a:txBody>
                    <a:bodyPr/>
                    <a:lstStyle/>
                    <a:p>
                      <a:pPr marR="635" algn="r">
                        <a:lnSpc>
                          <a:spcPct val="100000"/>
                        </a:lnSpc>
                        <a:spcBef>
                          <a:spcPts val="165"/>
                        </a:spcBef>
                      </a:pPr>
                      <a:r>
                        <a:rPr sz="1050" dirty="0">
                          <a:solidFill>
                            <a:srgbClr val="004A86"/>
                          </a:solidFill>
                          <a:latin typeface="Arial"/>
                          <a:cs typeface="Arial"/>
                        </a:rPr>
                        <a:t>Exaggerated</a:t>
                      </a:r>
                      <a:r>
                        <a:rPr sz="1050" spc="-65" dirty="0">
                          <a:solidFill>
                            <a:srgbClr val="004A86"/>
                          </a:solidFill>
                          <a:latin typeface="Arial"/>
                          <a:cs typeface="Arial"/>
                        </a:rPr>
                        <a:t> </a:t>
                      </a:r>
                      <a:r>
                        <a:rPr sz="1050" spc="-10" dirty="0">
                          <a:solidFill>
                            <a:srgbClr val="004A86"/>
                          </a:solidFill>
                          <a:latin typeface="Arial"/>
                          <a:cs typeface="Arial"/>
                        </a:rPr>
                        <a:t>flares</a:t>
                      </a:r>
                      <a:endParaRPr sz="1050">
                        <a:latin typeface="Arial"/>
                        <a:cs typeface="Arial"/>
                      </a:endParaRPr>
                    </a:p>
                  </a:txBody>
                  <a:tcPr marL="0" marR="0" marT="20955" marB="0">
                    <a:lnR w="6350">
                      <a:solidFill>
                        <a:srgbClr val="FFFFFF"/>
                      </a:solidFill>
                      <a:prstDash val="solid"/>
                    </a:lnR>
                    <a:lnT w="6350">
                      <a:solidFill>
                        <a:srgbClr val="FFFFFF"/>
                      </a:solidFill>
                      <a:prstDash val="solid"/>
                    </a:lnT>
                    <a:solidFill>
                      <a:srgbClr val="FCEBC7"/>
                    </a:solidFill>
                  </a:tcPr>
                </a:tc>
                <a:tc>
                  <a:txBody>
                    <a:bodyPr/>
                    <a:lstStyle/>
                    <a:p>
                      <a:pPr algn="ctr">
                        <a:lnSpc>
                          <a:spcPct val="100000"/>
                        </a:lnSpc>
                        <a:spcBef>
                          <a:spcPts val="165"/>
                        </a:spcBef>
                      </a:pPr>
                      <a:r>
                        <a:rPr sz="1050" spc="-10" dirty="0">
                          <a:solidFill>
                            <a:srgbClr val="004A86"/>
                          </a:solidFill>
                          <a:latin typeface="Arial"/>
                          <a:cs typeface="Arial"/>
                        </a:rPr>
                        <a:t>27.9%</a:t>
                      </a:r>
                      <a:endParaRPr sz="1050">
                        <a:latin typeface="Arial"/>
                        <a:cs typeface="Arial"/>
                      </a:endParaRPr>
                    </a:p>
                  </a:txBody>
                  <a:tcPr marL="0" marR="0" marT="20955" marB="0">
                    <a:lnL w="6350">
                      <a:solidFill>
                        <a:srgbClr val="FFFFFF"/>
                      </a:solidFill>
                      <a:prstDash val="solid"/>
                    </a:lnL>
                    <a:lnR w="6350">
                      <a:solidFill>
                        <a:srgbClr val="FFFFFF"/>
                      </a:solidFill>
                      <a:prstDash val="solid"/>
                    </a:lnR>
                    <a:lnT w="6350">
                      <a:solidFill>
                        <a:srgbClr val="FFFFFF"/>
                      </a:solidFill>
                      <a:prstDash val="solid"/>
                    </a:lnT>
                    <a:solidFill>
                      <a:srgbClr val="FCEBC7"/>
                    </a:solidFill>
                  </a:tcPr>
                </a:tc>
                <a:tc>
                  <a:txBody>
                    <a:bodyPr/>
                    <a:lstStyle/>
                    <a:p>
                      <a:pPr marL="1270" algn="ctr">
                        <a:lnSpc>
                          <a:spcPct val="100000"/>
                        </a:lnSpc>
                        <a:spcBef>
                          <a:spcPts val="165"/>
                        </a:spcBef>
                      </a:pPr>
                      <a:r>
                        <a:rPr sz="1050" spc="-10" dirty="0">
                          <a:solidFill>
                            <a:srgbClr val="004A86"/>
                          </a:solidFill>
                          <a:latin typeface="Arial"/>
                          <a:cs typeface="Arial"/>
                        </a:rPr>
                        <a:t>13.4%</a:t>
                      </a:r>
                      <a:endParaRPr sz="1050">
                        <a:latin typeface="Arial"/>
                        <a:cs typeface="Arial"/>
                      </a:endParaRPr>
                    </a:p>
                  </a:txBody>
                  <a:tcPr marL="0" marR="0" marT="20955" marB="0">
                    <a:lnL w="6350">
                      <a:solidFill>
                        <a:srgbClr val="FFFFFF"/>
                      </a:solidFill>
                      <a:prstDash val="solid"/>
                    </a:lnL>
                    <a:lnT w="6350">
                      <a:solidFill>
                        <a:srgbClr val="FFFFFF"/>
                      </a:solidFill>
                      <a:prstDash val="solid"/>
                    </a:lnT>
                    <a:solidFill>
                      <a:srgbClr val="FCEBC7"/>
                    </a:solidFill>
                  </a:tcPr>
                </a:tc>
                <a:extLst>
                  <a:ext uri="{0D108BD9-81ED-4DB2-BD59-A6C34878D82A}">
                    <a16:rowId xmlns:a16="http://schemas.microsoft.com/office/drawing/2014/main" val="10003"/>
                  </a:ext>
                </a:extLst>
              </a:tr>
              <a:tr h="317500">
                <a:tc>
                  <a:txBody>
                    <a:bodyPr/>
                    <a:lstStyle/>
                    <a:p>
                      <a:pPr algn="r">
                        <a:lnSpc>
                          <a:spcPct val="100000"/>
                        </a:lnSpc>
                        <a:spcBef>
                          <a:spcPts val="595"/>
                        </a:spcBef>
                      </a:pPr>
                      <a:r>
                        <a:rPr sz="1050" dirty="0">
                          <a:solidFill>
                            <a:srgbClr val="004A86"/>
                          </a:solidFill>
                          <a:latin typeface="Arial"/>
                          <a:cs typeface="Arial"/>
                        </a:rPr>
                        <a:t>Serious</a:t>
                      </a:r>
                      <a:r>
                        <a:rPr sz="1050" spc="-50" dirty="0">
                          <a:solidFill>
                            <a:srgbClr val="004A86"/>
                          </a:solidFill>
                          <a:latin typeface="Arial"/>
                          <a:cs typeface="Arial"/>
                        </a:rPr>
                        <a:t> </a:t>
                      </a:r>
                      <a:r>
                        <a:rPr sz="1050" spc="-25" dirty="0">
                          <a:solidFill>
                            <a:srgbClr val="004A86"/>
                          </a:solidFill>
                          <a:latin typeface="Arial"/>
                          <a:cs typeface="Arial"/>
                        </a:rPr>
                        <a:t>AEs</a:t>
                      </a:r>
                      <a:endParaRPr sz="1050">
                        <a:latin typeface="Arial"/>
                        <a:cs typeface="Arial"/>
                      </a:endParaRPr>
                    </a:p>
                  </a:txBody>
                  <a:tcPr marL="0" marR="0" marT="75565" marB="0">
                    <a:lnB w="12700">
                      <a:solidFill>
                        <a:srgbClr val="CF9D39"/>
                      </a:solidFill>
                      <a:prstDash val="solid"/>
                    </a:lnB>
                  </a:tcPr>
                </a:tc>
                <a:tc>
                  <a:txBody>
                    <a:bodyPr/>
                    <a:lstStyle/>
                    <a:p>
                      <a:pPr algn="ctr">
                        <a:lnSpc>
                          <a:spcPct val="100000"/>
                        </a:lnSpc>
                        <a:spcBef>
                          <a:spcPts val="595"/>
                        </a:spcBef>
                      </a:pPr>
                      <a:r>
                        <a:rPr sz="1050" dirty="0">
                          <a:solidFill>
                            <a:srgbClr val="004A86"/>
                          </a:solidFill>
                          <a:latin typeface="Arial"/>
                          <a:cs typeface="Arial"/>
                        </a:rPr>
                        <a:t>No</a:t>
                      </a:r>
                      <a:r>
                        <a:rPr sz="1050" spc="-35" dirty="0">
                          <a:solidFill>
                            <a:srgbClr val="004A86"/>
                          </a:solidFill>
                          <a:latin typeface="Arial"/>
                          <a:cs typeface="Arial"/>
                        </a:rPr>
                        <a:t> </a:t>
                      </a:r>
                      <a:r>
                        <a:rPr sz="1050" spc="-10" dirty="0">
                          <a:solidFill>
                            <a:srgbClr val="004A86"/>
                          </a:solidFill>
                          <a:latin typeface="Arial"/>
                          <a:cs typeface="Arial"/>
                        </a:rPr>
                        <a:t>difference</a:t>
                      </a:r>
                      <a:endParaRPr sz="1050">
                        <a:latin typeface="Arial"/>
                        <a:cs typeface="Arial"/>
                      </a:endParaRPr>
                    </a:p>
                  </a:txBody>
                  <a:tcPr marL="0" marR="0" marT="75565" marB="0">
                    <a:lnB w="12700">
                      <a:solidFill>
                        <a:srgbClr val="CF9D39"/>
                      </a:solidFill>
                      <a:prstDash val="solid"/>
                    </a:lnB>
                  </a:tcPr>
                </a:tc>
                <a:tc>
                  <a:txBody>
                    <a:bodyPr/>
                    <a:lstStyle/>
                    <a:p>
                      <a:pPr algn="ctr">
                        <a:lnSpc>
                          <a:spcPct val="100000"/>
                        </a:lnSpc>
                        <a:spcBef>
                          <a:spcPts val="595"/>
                        </a:spcBef>
                      </a:pPr>
                      <a:r>
                        <a:rPr sz="1050" dirty="0">
                          <a:solidFill>
                            <a:srgbClr val="004A86"/>
                          </a:solidFill>
                          <a:latin typeface="Arial"/>
                          <a:cs typeface="Arial"/>
                        </a:rPr>
                        <a:t>No</a:t>
                      </a:r>
                      <a:r>
                        <a:rPr sz="1050" spc="-35" dirty="0">
                          <a:solidFill>
                            <a:srgbClr val="004A86"/>
                          </a:solidFill>
                          <a:latin typeface="Arial"/>
                          <a:cs typeface="Arial"/>
                        </a:rPr>
                        <a:t> </a:t>
                      </a:r>
                      <a:r>
                        <a:rPr sz="1050" spc="-10" dirty="0">
                          <a:solidFill>
                            <a:srgbClr val="004A86"/>
                          </a:solidFill>
                          <a:latin typeface="Arial"/>
                          <a:cs typeface="Arial"/>
                        </a:rPr>
                        <a:t>difference</a:t>
                      </a:r>
                      <a:endParaRPr sz="1050" dirty="0">
                        <a:latin typeface="Arial"/>
                        <a:cs typeface="Arial"/>
                      </a:endParaRPr>
                    </a:p>
                  </a:txBody>
                  <a:tcPr marL="0" marR="0" marT="75565" marB="0">
                    <a:lnB w="12700">
                      <a:solidFill>
                        <a:srgbClr val="CF9D39"/>
                      </a:solidFill>
                      <a:prstDash val="solid"/>
                    </a:lnB>
                  </a:tcPr>
                </a:tc>
                <a:extLst>
                  <a:ext uri="{0D108BD9-81ED-4DB2-BD59-A6C34878D82A}">
                    <a16:rowId xmlns:a16="http://schemas.microsoft.com/office/drawing/2014/main" val="10004"/>
                  </a:ext>
                </a:extLst>
              </a:tr>
            </a:tbl>
          </a:graphicData>
        </a:graphic>
      </p:graphicFrame>
      <p:pic>
        <p:nvPicPr>
          <p:cNvPr id="9" name="object 9"/>
          <p:cNvPicPr/>
          <p:nvPr/>
        </p:nvPicPr>
        <p:blipFill>
          <a:blip r:embed="rId3" cstate="print"/>
          <a:stretch>
            <a:fillRect/>
          </a:stretch>
        </p:blipFill>
        <p:spPr>
          <a:xfrm>
            <a:off x="5033771" y="1605152"/>
            <a:ext cx="3000248" cy="2207387"/>
          </a:xfrm>
          <a:prstGeom prst="rect">
            <a:avLst/>
          </a:prstGeom>
        </p:spPr>
      </p:pic>
      <p:sp>
        <p:nvSpPr>
          <p:cNvPr id="11" name="object 11"/>
          <p:cNvSpPr txBox="1"/>
          <p:nvPr/>
        </p:nvSpPr>
        <p:spPr>
          <a:xfrm>
            <a:off x="5191378" y="3948480"/>
            <a:ext cx="2685415" cy="415925"/>
          </a:xfrm>
          <a:prstGeom prst="rect">
            <a:avLst/>
          </a:prstGeom>
          <a:solidFill>
            <a:srgbClr val="CF9D39"/>
          </a:solidFill>
        </p:spPr>
        <p:txBody>
          <a:bodyPr vert="horz" wrap="square" lIns="0" tIns="42545" rIns="0" bIns="0" rtlCol="0">
            <a:spAutoFit/>
          </a:bodyPr>
          <a:lstStyle/>
          <a:p>
            <a:pPr marL="701675" marR="229870" lvl="0" indent="-463550" defTabSz="914400" eaLnBrk="1" fontAlgn="auto" latinLnBrk="0" hangingPunct="1">
              <a:lnSpc>
                <a:spcPct val="100000"/>
              </a:lnSpc>
              <a:spcBef>
                <a:spcPts val="335"/>
              </a:spcBef>
              <a:spcAft>
                <a:spcPts val="0"/>
              </a:spcAft>
              <a:buClrTx/>
              <a:buSzTx/>
              <a:buFontTx/>
              <a:buNone/>
              <a:tabLst/>
              <a:defRPr/>
            </a:pPr>
            <a:r>
              <a:rPr kumimoji="0" sz="1050" b="1" i="0" u="none" strike="noStrike" kern="0" cap="none" spc="0" normalizeH="0" baseline="0" noProof="0" dirty="0">
                <a:ln>
                  <a:noFill/>
                </a:ln>
                <a:solidFill>
                  <a:srgbClr val="FCEBC7"/>
                </a:solidFill>
                <a:effectLst/>
                <a:uLnTx/>
                <a:uFillTx/>
                <a:latin typeface="Arial"/>
                <a:cs typeface="Arial"/>
              </a:rPr>
              <a:t>Greater</a:t>
            </a:r>
            <a:r>
              <a:rPr kumimoji="0" sz="1050" b="1" i="0" u="none" strike="noStrike" kern="0" cap="none" spc="-30" normalizeH="0" baseline="0" noProof="0" dirty="0">
                <a:ln>
                  <a:noFill/>
                </a:ln>
                <a:solidFill>
                  <a:srgbClr val="FCEBC7"/>
                </a:solidFill>
                <a:effectLst/>
                <a:uLnTx/>
                <a:uFillTx/>
                <a:latin typeface="Arial"/>
                <a:cs typeface="Arial"/>
              </a:rPr>
              <a:t> </a:t>
            </a:r>
            <a:r>
              <a:rPr kumimoji="0" sz="1050" b="1" i="0" u="none" strike="noStrike" kern="0" cap="none" spc="0" normalizeH="0" baseline="0" noProof="0" dirty="0">
                <a:ln>
                  <a:noFill/>
                </a:ln>
                <a:solidFill>
                  <a:srgbClr val="FCEBC7"/>
                </a:solidFill>
                <a:effectLst/>
                <a:uLnTx/>
                <a:uFillTx/>
                <a:latin typeface="Arial"/>
                <a:cs typeface="Arial"/>
              </a:rPr>
              <a:t>and</a:t>
            </a:r>
            <a:r>
              <a:rPr kumimoji="0" sz="1050" b="1" i="0" u="none" strike="noStrike" kern="0" cap="none" spc="-30" normalizeH="0" baseline="0" noProof="0" dirty="0">
                <a:ln>
                  <a:noFill/>
                </a:ln>
                <a:solidFill>
                  <a:srgbClr val="FCEBC7"/>
                </a:solidFill>
                <a:effectLst/>
                <a:uLnTx/>
                <a:uFillTx/>
                <a:latin typeface="Arial"/>
                <a:cs typeface="Arial"/>
              </a:rPr>
              <a:t> </a:t>
            </a:r>
            <a:r>
              <a:rPr kumimoji="0" sz="1050" b="1" i="0" u="none" strike="noStrike" kern="0" cap="none" spc="0" normalizeH="0" baseline="0" noProof="0" dirty="0">
                <a:ln>
                  <a:noFill/>
                </a:ln>
                <a:solidFill>
                  <a:srgbClr val="FCEBC7"/>
                </a:solidFill>
                <a:effectLst/>
                <a:uLnTx/>
                <a:uFillTx/>
                <a:latin typeface="Arial"/>
                <a:cs typeface="Arial"/>
              </a:rPr>
              <a:t>sustained</a:t>
            </a:r>
            <a:r>
              <a:rPr kumimoji="0" sz="1050" b="1" i="0" u="none" strike="noStrike" kern="0" cap="none" spc="-55" normalizeH="0" baseline="0" noProof="0" dirty="0">
                <a:ln>
                  <a:noFill/>
                </a:ln>
                <a:solidFill>
                  <a:srgbClr val="FCEBC7"/>
                </a:solidFill>
                <a:effectLst/>
                <a:uLnTx/>
                <a:uFillTx/>
                <a:latin typeface="Arial"/>
                <a:cs typeface="Arial"/>
              </a:rPr>
              <a:t> </a:t>
            </a:r>
            <a:r>
              <a:rPr kumimoji="0" sz="1050" b="1" i="0" u="none" strike="noStrike" kern="0" cap="none" spc="0" normalizeH="0" baseline="0" noProof="0" dirty="0">
                <a:ln>
                  <a:noFill/>
                </a:ln>
                <a:solidFill>
                  <a:srgbClr val="FCEBC7"/>
                </a:solidFill>
                <a:effectLst/>
                <a:uLnTx/>
                <a:uFillTx/>
                <a:latin typeface="Arial"/>
                <a:cs typeface="Arial"/>
              </a:rPr>
              <a:t>decline</a:t>
            </a:r>
            <a:r>
              <a:rPr kumimoji="0" sz="1050" b="1" i="0" u="none" strike="noStrike" kern="0" cap="none" spc="-45" normalizeH="0" baseline="0" noProof="0" dirty="0">
                <a:ln>
                  <a:noFill/>
                </a:ln>
                <a:solidFill>
                  <a:srgbClr val="FCEBC7"/>
                </a:solidFill>
                <a:effectLst/>
                <a:uLnTx/>
                <a:uFillTx/>
                <a:latin typeface="Arial"/>
                <a:cs typeface="Arial"/>
              </a:rPr>
              <a:t> </a:t>
            </a:r>
            <a:r>
              <a:rPr kumimoji="0" sz="1050" b="1" i="0" u="none" strike="noStrike" kern="0" cap="none" spc="-20" normalizeH="0" baseline="0" noProof="0" dirty="0">
                <a:ln>
                  <a:noFill/>
                </a:ln>
                <a:solidFill>
                  <a:srgbClr val="FCEBC7"/>
                </a:solidFill>
                <a:effectLst/>
                <a:uLnTx/>
                <a:uFillTx/>
                <a:latin typeface="Arial"/>
                <a:cs typeface="Arial"/>
              </a:rPr>
              <a:t>with </a:t>
            </a:r>
            <a:r>
              <a:rPr kumimoji="0" sz="1050" b="1" i="0" u="none" strike="noStrike" kern="0" cap="none" spc="0" normalizeH="0" baseline="0" noProof="0" dirty="0">
                <a:ln>
                  <a:noFill/>
                </a:ln>
                <a:solidFill>
                  <a:srgbClr val="FCEBC7"/>
                </a:solidFill>
                <a:effectLst/>
                <a:uLnTx/>
                <a:uFillTx/>
                <a:latin typeface="Arial"/>
                <a:cs typeface="Arial"/>
              </a:rPr>
              <a:t>pIFN</a:t>
            </a:r>
            <a:r>
              <a:rPr kumimoji="0" sz="1050" b="1" i="0" u="none" strike="noStrike" kern="0" cap="none" spc="-30" normalizeH="0" baseline="0" noProof="0" dirty="0">
                <a:ln>
                  <a:noFill/>
                </a:ln>
                <a:solidFill>
                  <a:srgbClr val="FCEBC7"/>
                </a:solidFill>
                <a:effectLst/>
                <a:uLnTx/>
                <a:uFillTx/>
                <a:latin typeface="Arial"/>
                <a:cs typeface="Arial"/>
              </a:rPr>
              <a:t> </a:t>
            </a:r>
            <a:r>
              <a:rPr kumimoji="0" sz="1050" b="1" i="0" u="none" strike="noStrike" kern="0" cap="none" spc="0" normalizeH="0" baseline="0" noProof="0" dirty="0">
                <a:ln>
                  <a:noFill/>
                </a:ln>
                <a:solidFill>
                  <a:srgbClr val="FCEBC7"/>
                </a:solidFill>
                <a:effectLst/>
                <a:uLnTx/>
                <a:uFillTx/>
                <a:latin typeface="Arial"/>
                <a:cs typeface="Arial"/>
              </a:rPr>
              <a:t>vs.</a:t>
            </a:r>
            <a:r>
              <a:rPr kumimoji="0" sz="1050" b="1" i="0" u="none" strike="noStrike" kern="0" cap="none" spc="-10" normalizeH="0" baseline="0" noProof="0" dirty="0">
                <a:ln>
                  <a:noFill/>
                </a:ln>
                <a:solidFill>
                  <a:srgbClr val="FCEBC7"/>
                </a:solidFill>
                <a:effectLst/>
                <a:uLnTx/>
                <a:uFillTx/>
                <a:latin typeface="Arial"/>
                <a:cs typeface="Arial"/>
              </a:rPr>
              <a:t> withdrawal.</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graphicFrame>
        <p:nvGraphicFramePr>
          <p:cNvPr id="14" name="object 14"/>
          <p:cNvGraphicFramePr>
            <a:graphicFrameLocks noGrp="1"/>
          </p:cNvGraphicFramePr>
          <p:nvPr>
            <p:extLst>
              <p:ext uri="{D42A27DB-BD31-4B8C-83A1-F6EECF244321}">
                <p14:modId xmlns:p14="http://schemas.microsoft.com/office/powerpoint/2010/main" val="1574117786"/>
              </p:ext>
            </p:extLst>
          </p:nvPr>
        </p:nvGraphicFramePr>
        <p:xfrm>
          <a:off x="8320453" y="2001133"/>
          <a:ext cx="3275897" cy="1466850"/>
        </p:xfrm>
        <a:graphic>
          <a:graphicData uri="http://schemas.openxmlformats.org/drawingml/2006/table">
            <a:tbl>
              <a:tblPr firstRow="1" bandRow="1">
                <a:tableStyleId>{2D5ABB26-0587-4C30-8999-92F81FD0307C}</a:tableStyleId>
              </a:tblPr>
              <a:tblGrid>
                <a:gridCol w="1150687">
                  <a:extLst>
                    <a:ext uri="{9D8B030D-6E8A-4147-A177-3AD203B41FA5}">
                      <a16:colId xmlns:a16="http://schemas.microsoft.com/office/drawing/2014/main" val="20000"/>
                    </a:ext>
                  </a:extLst>
                </a:gridCol>
                <a:gridCol w="1095714">
                  <a:extLst>
                    <a:ext uri="{9D8B030D-6E8A-4147-A177-3AD203B41FA5}">
                      <a16:colId xmlns:a16="http://schemas.microsoft.com/office/drawing/2014/main" val="20001"/>
                    </a:ext>
                  </a:extLst>
                </a:gridCol>
                <a:gridCol w="1029496">
                  <a:extLst>
                    <a:ext uri="{9D8B030D-6E8A-4147-A177-3AD203B41FA5}">
                      <a16:colId xmlns:a16="http://schemas.microsoft.com/office/drawing/2014/main" val="20002"/>
                    </a:ext>
                  </a:extLst>
                </a:gridCol>
              </a:tblGrid>
              <a:tr h="463550">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tcPr>
                </a:tc>
                <a:tc>
                  <a:txBody>
                    <a:bodyPr/>
                    <a:lstStyle/>
                    <a:p>
                      <a:pPr marL="362585" marR="252729" indent="-100965">
                        <a:lnSpc>
                          <a:spcPct val="100000"/>
                        </a:lnSpc>
                        <a:spcBef>
                          <a:spcPts val="590"/>
                        </a:spcBef>
                      </a:pPr>
                      <a:r>
                        <a:rPr sz="1000" b="1" spc="-10" dirty="0">
                          <a:solidFill>
                            <a:srgbClr val="004A86"/>
                          </a:solidFill>
                          <a:latin typeface="Arial"/>
                          <a:cs typeface="Arial"/>
                        </a:rPr>
                        <a:t>Interferon (N</a:t>
                      </a:r>
                      <a:r>
                        <a:rPr lang="fr-CH" sz="1000" b="1" spc="-10" dirty="0">
                          <a:solidFill>
                            <a:srgbClr val="004A86"/>
                          </a:solidFill>
                          <a:latin typeface="Arial"/>
                          <a:cs typeface="Arial"/>
                        </a:rPr>
                        <a:t> </a:t>
                      </a:r>
                      <a:r>
                        <a:rPr sz="1000" b="1" spc="-10" dirty="0">
                          <a:solidFill>
                            <a:srgbClr val="004A86"/>
                          </a:solidFill>
                          <a:latin typeface="Arial"/>
                          <a:cs typeface="Arial"/>
                        </a:rPr>
                        <a:t>=</a:t>
                      </a:r>
                      <a:r>
                        <a:rPr lang="fr-CH" sz="1000" b="1" spc="-10" dirty="0">
                          <a:solidFill>
                            <a:srgbClr val="004A86"/>
                          </a:solidFill>
                          <a:latin typeface="Arial"/>
                          <a:cs typeface="Arial"/>
                        </a:rPr>
                        <a:t> </a:t>
                      </a:r>
                      <a:r>
                        <a:rPr sz="1000" b="1" spc="-10" dirty="0">
                          <a:solidFill>
                            <a:srgbClr val="004A86"/>
                          </a:solidFill>
                          <a:latin typeface="Arial"/>
                          <a:cs typeface="Arial"/>
                        </a:rPr>
                        <a:t>67)</a:t>
                      </a:r>
                      <a:endParaRPr sz="1000" dirty="0">
                        <a:latin typeface="Arial"/>
                        <a:cs typeface="Arial"/>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solidFill>
                      <a:srgbClr val="FFC000"/>
                    </a:solidFill>
                  </a:tcPr>
                </a:tc>
                <a:tc>
                  <a:txBody>
                    <a:bodyPr/>
                    <a:lstStyle/>
                    <a:p>
                      <a:pPr marL="184785" marR="175260" indent="-635" algn="ctr">
                        <a:lnSpc>
                          <a:spcPts val="1200"/>
                        </a:lnSpc>
                      </a:pPr>
                      <a:r>
                        <a:rPr sz="1000" b="1" spc="-10" dirty="0">
                          <a:solidFill>
                            <a:srgbClr val="004A86"/>
                          </a:solidFill>
                          <a:latin typeface="Arial"/>
                          <a:cs typeface="Arial"/>
                        </a:rPr>
                        <a:t>Treatment Withdrawal (N</a:t>
                      </a:r>
                      <a:r>
                        <a:rPr lang="fr-CH" sz="1000" b="1" spc="-10" dirty="0">
                          <a:solidFill>
                            <a:srgbClr val="004A86"/>
                          </a:solidFill>
                          <a:latin typeface="Arial"/>
                          <a:cs typeface="Arial"/>
                        </a:rPr>
                        <a:t> </a:t>
                      </a:r>
                      <a:r>
                        <a:rPr sz="1000" b="1" spc="-10" dirty="0">
                          <a:solidFill>
                            <a:srgbClr val="004A86"/>
                          </a:solidFill>
                          <a:latin typeface="Arial"/>
                          <a:cs typeface="Arial"/>
                        </a:rPr>
                        <a:t>=</a:t>
                      </a:r>
                      <a:r>
                        <a:rPr lang="fr-CH" sz="1000" b="1" spc="-10" dirty="0">
                          <a:solidFill>
                            <a:srgbClr val="004A86"/>
                          </a:solidFill>
                          <a:latin typeface="Arial"/>
                          <a:cs typeface="Arial"/>
                        </a:rPr>
                        <a:t> </a:t>
                      </a:r>
                      <a:r>
                        <a:rPr sz="1000" b="1" spc="-10" dirty="0">
                          <a:solidFill>
                            <a:srgbClr val="004A86"/>
                          </a:solidFill>
                          <a:latin typeface="Arial"/>
                          <a:cs typeface="Arial"/>
                        </a:rPr>
                        <a:t>86)</a:t>
                      </a:r>
                      <a:endParaRPr sz="1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FFC000"/>
                    </a:solidFill>
                  </a:tcPr>
                </a:tc>
                <a:extLst>
                  <a:ext uri="{0D108BD9-81ED-4DB2-BD59-A6C34878D82A}">
                    <a16:rowId xmlns:a16="http://schemas.microsoft.com/office/drawing/2014/main" val="10000"/>
                  </a:ext>
                </a:extLst>
              </a:tr>
              <a:tr h="317500">
                <a:tc>
                  <a:txBody>
                    <a:bodyPr/>
                    <a:lstStyle/>
                    <a:p>
                      <a:pPr marL="6985" marR="612775">
                        <a:lnSpc>
                          <a:spcPts val="1200"/>
                        </a:lnSpc>
                      </a:pPr>
                      <a:r>
                        <a:rPr sz="1000" dirty="0">
                          <a:solidFill>
                            <a:srgbClr val="004A86"/>
                          </a:solidFill>
                          <a:latin typeface="Arial"/>
                          <a:cs typeface="Arial"/>
                        </a:rPr>
                        <a:t>No.</a:t>
                      </a:r>
                      <a:r>
                        <a:rPr sz="1000" spc="-20" dirty="0">
                          <a:solidFill>
                            <a:srgbClr val="004A86"/>
                          </a:solidFill>
                          <a:latin typeface="Arial"/>
                          <a:cs typeface="Arial"/>
                        </a:rPr>
                        <a:t> </a:t>
                      </a:r>
                      <a:r>
                        <a:rPr sz="1000" dirty="0">
                          <a:solidFill>
                            <a:srgbClr val="004A86"/>
                          </a:solidFill>
                          <a:latin typeface="Arial"/>
                          <a:cs typeface="Arial"/>
                        </a:rPr>
                        <a:t>of</a:t>
                      </a:r>
                      <a:r>
                        <a:rPr sz="1000" spc="-15" dirty="0">
                          <a:solidFill>
                            <a:srgbClr val="004A86"/>
                          </a:solidFill>
                          <a:latin typeface="Arial"/>
                          <a:cs typeface="Arial"/>
                        </a:rPr>
                        <a:t> </a:t>
                      </a:r>
                      <a:r>
                        <a:rPr sz="1000" spc="-25" dirty="0">
                          <a:solidFill>
                            <a:srgbClr val="004A86"/>
                          </a:solidFill>
                          <a:latin typeface="Arial"/>
                          <a:cs typeface="Arial"/>
                        </a:rPr>
                        <a:t>pts </a:t>
                      </a:r>
                      <a:r>
                        <a:rPr sz="1000" dirty="0">
                          <a:solidFill>
                            <a:srgbClr val="004A86"/>
                          </a:solidFill>
                          <a:latin typeface="Arial"/>
                          <a:cs typeface="Arial"/>
                        </a:rPr>
                        <a:t>(%</a:t>
                      </a:r>
                      <a:r>
                        <a:rPr sz="1000" spc="-15" dirty="0">
                          <a:solidFill>
                            <a:srgbClr val="004A86"/>
                          </a:solidFill>
                          <a:latin typeface="Arial"/>
                          <a:cs typeface="Arial"/>
                        </a:rPr>
                        <a:t> </a:t>
                      </a:r>
                      <a:r>
                        <a:rPr sz="1000" dirty="0">
                          <a:solidFill>
                            <a:srgbClr val="004A86"/>
                          </a:solidFill>
                          <a:latin typeface="Arial"/>
                          <a:cs typeface="Arial"/>
                        </a:rPr>
                        <a:t>of</a:t>
                      </a:r>
                      <a:r>
                        <a:rPr sz="1000" spc="-15" dirty="0">
                          <a:solidFill>
                            <a:srgbClr val="004A86"/>
                          </a:solidFill>
                          <a:latin typeface="Arial"/>
                          <a:cs typeface="Arial"/>
                        </a:rPr>
                        <a:t> </a:t>
                      </a:r>
                      <a:r>
                        <a:rPr sz="1000" spc="-20" dirty="0">
                          <a:solidFill>
                            <a:srgbClr val="004A86"/>
                          </a:solidFill>
                          <a:latin typeface="Arial"/>
                          <a:cs typeface="Arial"/>
                        </a:rPr>
                        <a:t>pts)</a:t>
                      </a:r>
                      <a:endParaRPr sz="1000">
                        <a:latin typeface="Arial"/>
                        <a:cs typeface="Arial"/>
                      </a:endParaRPr>
                    </a:p>
                  </a:txBody>
                  <a:tcPr marL="0" marR="0" marT="0" marB="0">
                    <a:lnL w="12700">
                      <a:solidFill>
                        <a:srgbClr val="FFFFFF"/>
                      </a:solidFill>
                      <a:prstDash val="solid"/>
                    </a:lnL>
                    <a:lnR w="12700">
                      <a:solidFill>
                        <a:srgbClr val="FFFFFF"/>
                      </a:solidFill>
                      <a:prstDash val="solid"/>
                    </a:lnR>
                    <a:solidFill>
                      <a:srgbClr val="FFFFFF"/>
                    </a:solidFill>
                  </a:tcPr>
                </a:tc>
                <a:tc>
                  <a:txBody>
                    <a:bodyPr/>
                    <a:lstStyle/>
                    <a:p>
                      <a:pPr marL="1270" algn="ctr">
                        <a:lnSpc>
                          <a:spcPct val="100000"/>
                        </a:lnSpc>
                        <a:spcBef>
                          <a:spcPts val="590"/>
                        </a:spcBef>
                      </a:pPr>
                      <a:r>
                        <a:rPr sz="1000" dirty="0">
                          <a:solidFill>
                            <a:srgbClr val="004A86"/>
                          </a:solidFill>
                          <a:latin typeface="Arial"/>
                          <a:cs typeface="Arial"/>
                        </a:rPr>
                        <a:t>9</a:t>
                      </a:r>
                      <a:r>
                        <a:rPr sz="1000" spc="-5" dirty="0">
                          <a:solidFill>
                            <a:srgbClr val="004A86"/>
                          </a:solidFill>
                          <a:latin typeface="Arial"/>
                          <a:cs typeface="Arial"/>
                        </a:rPr>
                        <a:t> </a:t>
                      </a:r>
                      <a:r>
                        <a:rPr sz="1000" spc="-10" dirty="0">
                          <a:solidFill>
                            <a:srgbClr val="004A86"/>
                          </a:solidFill>
                          <a:latin typeface="Arial"/>
                          <a:cs typeface="Arial"/>
                        </a:rPr>
                        <a:t>(13.4%)</a:t>
                      </a:r>
                      <a:endParaRPr sz="1000">
                        <a:latin typeface="Arial"/>
                        <a:cs typeface="Arial"/>
                      </a:endParaRPr>
                    </a:p>
                  </a:txBody>
                  <a:tcPr marL="0" marR="0" marT="74930" marB="0">
                    <a:lnL w="12700">
                      <a:solidFill>
                        <a:srgbClr val="FFFFFF"/>
                      </a:solidFill>
                      <a:prstDash val="solid"/>
                    </a:lnL>
                    <a:lnR w="12700">
                      <a:solidFill>
                        <a:srgbClr val="FFFFFF"/>
                      </a:solidFill>
                      <a:prstDash val="solid"/>
                    </a:lnR>
                    <a:solidFill>
                      <a:srgbClr val="FFFFFF"/>
                    </a:solidFill>
                  </a:tcPr>
                </a:tc>
                <a:tc>
                  <a:txBody>
                    <a:bodyPr/>
                    <a:lstStyle/>
                    <a:p>
                      <a:pPr algn="ctr">
                        <a:lnSpc>
                          <a:spcPct val="100000"/>
                        </a:lnSpc>
                        <a:spcBef>
                          <a:spcPts val="590"/>
                        </a:spcBef>
                      </a:pPr>
                      <a:r>
                        <a:rPr sz="1000" dirty="0">
                          <a:solidFill>
                            <a:srgbClr val="004A86"/>
                          </a:solidFill>
                          <a:latin typeface="Arial"/>
                          <a:cs typeface="Arial"/>
                        </a:rPr>
                        <a:t>24</a:t>
                      </a:r>
                      <a:r>
                        <a:rPr sz="1000" spc="-5" dirty="0">
                          <a:solidFill>
                            <a:srgbClr val="004A86"/>
                          </a:solidFill>
                          <a:latin typeface="Arial"/>
                          <a:cs typeface="Arial"/>
                        </a:rPr>
                        <a:t> </a:t>
                      </a:r>
                      <a:r>
                        <a:rPr sz="1000" spc="-10" dirty="0">
                          <a:solidFill>
                            <a:srgbClr val="004A86"/>
                          </a:solidFill>
                          <a:latin typeface="Arial"/>
                          <a:cs typeface="Arial"/>
                        </a:rPr>
                        <a:t>(27.9%)</a:t>
                      </a:r>
                      <a:endParaRPr sz="1000">
                        <a:latin typeface="Arial"/>
                        <a:cs typeface="Arial"/>
                      </a:endParaRPr>
                    </a:p>
                  </a:txBody>
                  <a:tcPr marL="0" marR="0" marT="74930" marB="0">
                    <a:lnL w="12700">
                      <a:solidFill>
                        <a:srgbClr val="FFFFFF"/>
                      </a:solidFill>
                      <a:prstDash val="solid"/>
                    </a:lnL>
                    <a:lnR w="12700">
                      <a:solidFill>
                        <a:srgbClr val="FFFFFF"/>
                      </a:solidFill>
                      <a:prstDash val="solid"/>
                    </a:lnR>
                    <a:solidFill>
                      <a:srgbClr val="FFFFFF"/>
                    </a:solidFill>
                  </a:tcPr>
                </a:tc>
                <a:extLst>
                  <a:ext uri="{0D108BD9-81ED-4DB2-BD59-A6C34878D82A}">
                    <a16:rowId xmlns:a16="http://schemas.microsoft.com/office/drawing/2014/main" val="10001"/>
                  </a:ext>
                </a:extLst>
              </a:tr>
              <a:tr h="177800">
                <a:tc>
                  <a:txBody>
                    <a:bodyPr/>
                    <a:lstStyle/>
                    <a:p>
                      <a:pPr marL="6985">
                        <a:lnSpc>
                          <a:spcPct val="100000"/>
                        </a:lnSpc>
                        <a:spcBef>
                          <a:spcPts val="65"/>
                        </a:spcBef>
                      </a:pPr>
                      <a:r>
                        <a:rPr sz="1000" dirty="0">
                          <a:solidFill>
                            <a:srgbClr val="004A86"/>
                          </a:solidFill>
                          <a:latin typeface="Arial"/>
                          <a:cs typeface="Arial"/>
                        </a:rPr>
                        <a:t>No.</a:t>
                      </a:r>
                      <a:r>
                        <a:rPr sz="1000" spc="-20" dirty="0">
                          <a:solidFill>
                            <a:srgbClr val="004A86"/>
                          </a:solidFill>
                          <a:latin typeface="Arial"/>
                          <a:cs typeface="Arial"/>
                        </a:rPr>
                        <a:t> </a:t>
                      </a:r>
                      <a:r>
                        <a:rPr sz="1000" dirty="0">
                          <a:solidFill>
                            <a:srgbClr val="004A86"/>
                          </a:solidFill>
                          <a:latin typeface="Arial"/>
                          <a:cs typeface="Arial"/>
                        </a:rPr>
                        <a:t>of</a:t>
                      </a:r>
                      <a:r>
                        <a:rPr sz="1000" spc="-15" dirty="0">
                          <a:solidFill>
                            <a:srgbClr val="004A86"/>
                          </a:solidFill>
                          <a:latin typeface="Arial"/>
                          <a:cs typeface="Arial"/>
                        </a:rPr>
                        <a:t> </a:t>
                      </a:r>
                      <a:r>
                        <a:rPr sz="1000" spc="-10" dirty="0">
                          <a:solidFill>
                            <a:srgbClr val="004A86"/>
                          </a:solidFill>
                          <a:latin typeface="Arial"/>
                          <a:cs typeface="Arial"/>
                        </a:rPr>
                        <a:t>events</a:t>
                      </a:r>
                      <a:endParaRPr sz="1000">
                        <a:latin typeface="Arial"/>
                        <a:cs typeface="Arial"/>
                      </a:endParaRPr>
                    </a:p>
                  </a:txBody>
                  <a:tcPr marL="0" marR="0" marT="8255" marB="0">
                    <a:lnL w="12700">
                      <a:solidFill>
                        <a:srgbClr val="FFFFFF"/>
                      </a:solidFill>
                      <a:prstDash val="solid"/>
                    </a:lnL>
                    <a:lnR w="12700">
                      <a:solidFill>
                        <a:srgbClr val="FFFFFF"/>
                      </a:solidFill>
                      <a:prstDash val="solid"/>
                    </a:lnR>
                    <a:solidFill>
                      <a:srgbClr val="FCEBC7"/>
                    </a:solidFill>
                  </a:tcPr>
                </a:tc>
                <a:tc>
                  <a:txBody>
                    <a:bodyPr/>
                    <a:lstStyle/>
                    <a:p>
                      <a:pPr marL="1905" algn="ctr">
                        <a:lnSpc>
                          <a:spcPct val="100000"/>
                        </a:lnSpc>
                        <a:spcBef>
                          <a:spcPts val="65"/>
                        </a:spcBef>
                      </a:pPr>
                      <a:r>
                        <a:rPr sz="1000" spc="-25" dirty="0">
                          <a:solidFill>
                            <a:srgbClr val="004A86"/>
                          </a:solidFill>
                          <a:latin typeface="Arial"/>
                          <a:cs typeface="Arial"/>
                        </a:rPr>
                        <a:t>12</a:t>
                      </a:r>
                      <a:endParaRPr sz="1000">
                        <a:latin typeface="Arial"/>
                        <a:cs typeface="Arial"/>
                      </a:endParaRPr>
                    </a:p>
                  </a:txBody>
                  <a:tcPr marL="0" marR="0" marT="8255" marB="0">
                    <a:lnL w="12700">
                      <a:solidFill>
                        <a:srgbClr val="FFFFFF"/>
                      </a:solidFill>
                      <a:prstDash val="solid"/>
                    </a:lnL>
                    <a:lnR w="12700">
                      <a:solidFill>
                        <a:srgbClr val="FFFFFF"/>
                      </a:solidFill>
                      <a:prstDash val="solid"/>
                    </a:lnR>
                    <a:solidFill>
                      <a:srgbClr val="FCEBC7"/>
                    </a:solidFill>
                  </a:tcPr>
                </a:tc>
                <a:tc>
                  <a:txBody>
                    <a:bodyPr/>
                    <a:lstStyle/>
                    <a:p>
                      <a:pPr marL="635" algn="ctr">
                        <a:lnSpc>
                          <a:spcPct val="100000"/>
                        </a:lnSpc>
                        <a:spcBef>
                          <a:spcPts val="65"/>
                        </a:spcBef>
                      </a:pPr>
                      <a:r>
                        <a:rPr sz="1000" spc="-25" dirty="0">
                          <a:solidFill>
                            <a:srgbClr val="004A86"/>
                          </a:solidFill>
                          <a:latin typeface="Arial"/>
                          <a:cs typeface="Arial"/>
                        </a:rPr>
                        <a:t>36</a:t>
                      </a:r>
                      <a:endParaRPr sz="1000">
                        <a:latin typeface="Arial"/>
                        <a:cs typeface="Arial"/>
                      </a:endParaRPr>
                    </a:p>
                  </a:txBody>
                  <a:tcPr marL="0" marR="0" marT="8255" marB="0">
                    <a:lnL w="12700">
                      <a:solidFill>
                        <a:srgbClr val="FFFFFF"/>
                      </a:solidFill>
                      <a:prstDash val="solid"/>
                    </a:lnL>
                    <a:lnR w="12700">
                      <a:solidFill>
                        <a:srgbClr val="FFFFFF"/>
                      </a:solidFill>
                      <a:prstDash val="solid"/>
                    </a:lnR>
                    <a:solidFill>
                      <a:srgbClr val="FCEBC7"/>
                    </a:solidFill>
                  </a:tcPr>
                </a:tc>
                <a:extLst>
                  <a:ext uri="{0D108BD9-81ED-4DB2-BD59-A6C34878D82A}">
                    <a16:rowId xmlns:a16="http://schemas.microsoft.com/office/drawing/2014/main" val="10002"/>
                  </a:ext>
                </a:extLst>
              </a:tr>
              <a:tr h="323850">
                <a:tc>
                  <a:txBody>
                    <a:bodyPr/>
                    <a:lstStyle/>
                    <a:p>
                      <a:pPr marL="6985" marR="193040">
                        <a:lnSpc>
                          <a:spcPct val="100000"/>
                        </a:lnSpc>
                        <a:spcBef>
                          <a:spcPts val="40"/>
                        </a:spcBef>
                      </a:pPr>
                      <a:r>
                        <a:rPr sz="1000" dirty="0">
                          <a:solidFill>
                            <a:srgbClr val="004A86"/>
                          </a:solidFill>
                          <a:latin typeface="Arial"/>
                          <a:cs typeface="Arial"/>
                        </a:rPr>
                        <a:t>Odds</a:t>
                      </a:r>
                      <a:r>
                        <a:rPr sz="1000" spc="-45" dirty="0">
                          <a:solidFill>
                            <a:srgbClr val="004A86"/>
                          </a:solidFill>
                          <a:latin typeface="Arial"/>
                          <a:cs typeface="Arial"/>
                        </a:rPr>
                        <a:t> </a:t>
                      </a:r>
                      <a:r>
                        <a:rPr sz="1000" dirty="0">
                          <a:solidFill>
                            <a:srgbClr val="004A86"/>
                          </a:solidFill>
                          <a:latin typeface="Arial"/>
                          <a:cs typeface="Arial"/>
                        </a:rPr>
                        <a:t>Ratio</a:t>
                      </a:r>
                      <a:r>
                        <a:rPr sz="1000" spc="-40" dirty="0">
                          <a:solidFill>
                            <a:srgbClr val="004A86"/>
                          </a:solidFill>
                          <a:latin typeface="Arial"/>
                          <a:cs typeface="Arial"/>
                        </a:rPr>
                        <a:t> </a:t>
                      </a:r>
                      <a:r>
                        <a:rPr sz="1000" spc="-20" dirty="0">
                          <a:solidFill>
                            <a:srgbClr val="004A86"/>
                          </a:solidFill>
                          <a:latin typeface="Arial"/>
                          <a:cs typeface="Arial"/>
                        </a:rPr>
                        <a:t>(95% </a:t>
                      </a:r>
                      <a:r>
                        <a:rPr sz="1000" spc="-25" dirty="0">
                          <a:solidFill>
                            <a:srgbClr val="004A86"/>
                          </a:solidFill>
                          <a:latin typeface="Arial"/>
                          <a:cs typeface="Arial"/>
                        </a:rPr>
                        <a:t>CI)</a:t>
                      </a:r>
                      <a:endParaRPr sz="1000">
                        <a:latin typeface="Arial"/>
                        <a:cs typeface="Arial"/>
                      </a:endParaRPr>
                    </a:p>
                  </a:txBody>
                  <a:tcPr marL="0" marR="0" marT="5080" marB="0">
                    <a:lnL w="12700">
                      <a:solidFill>
                        <a:srgbClr val="FFFFFF"/>
                      </a:solidFill>
                      <a:prstDash val="solid"/>
                    </a:lnL>
                    <a:lnR w="12700">
                      <a:solidFill>
                        <a:srgbClr val="FFFFFF"/>
                      </a:solidFill>
                      <a:prstDash val="solid"/>
                    </a:lnR>
                    <a:solidFill>
                      <a:srgbClr val="FFFFFF"/>
                    </a:solidFill>
                  </a:tcPr>
                </a:tc>
                <a:tc>
                  <a:txBody>
                    <a:bodyPr/>
                    <a:lstStyle/>
                    <a:p>
                      <a:pPr marL="94615">
                        <a:lnSpc>
                          <a:spcPct val="100000"/>
                        </a:lnSpc>
                        <a:spcBef>
                          <a:spcPts val="640"/>
                        </a:spcBef>
                      </a:pPr>
                      <a:r>
                        <a:rPr sz="1000" dirty="0">
                          <a:solidFill>
                            <a:srgbClr val="004A86"/>
                          </a:solidFill>
                          <a:latin typeface="Arial"/>
                          <a:cs typeface="Arial"/>
                        </a:rPr>
                        <a:t>0.38</a:t>
                      </a:r>
                      <a:r>
                        <a:rPr sz="1000" spc="-40" dirty="0">
                          <a:solidFill>
                            <a:srgbClr val="004A86"/>
                          </a:solidFill>
                          <a:latin typeface="Arial"/>
                          <a:cs typeface="Arial"/>
                        </a:rPr>
                        <a:t> </a:t>
                      </a:r>
                      <a:r>
                        <a:rPr sz="1000" dirty="0">
                          <a:solidFill>
                            <a:srgbClr val="004A86"/>
                          </a:solidFill>
                          <a:latin typeface="Arial"/>
                          <a:cs typeface="Arial"/>
                        </a:rPr>
                        <a:t>(0.16,</a:t>
                      </a:r>
                      <a:r>
                        <a:rPr sz="1000" spc="-20" dirty="0">
                          <a:solidFill>
                            <a:srgbClr val="004A86"/>
                          </a:solidFill>
                          <a:latin typeface="Arial"/>
                          <a:cs typeface="Arial"/>
                        </a:rPr>
                        <a:t> 0.90)</a:t>
                      </a:r>
                      <a:endParaRPr sz="1000">
                        <a:latin typeface="Arial"/>
                        <a:cs typeface="Arial"/>
                      </a:endParaRPr>
                    </a:p>
                  </a:txBody>
                  <a:tcPr marL="0" marR="0" marT="81280" marB="0">
                    <a:lnL w="12700">
                      <a:solidFill>
                        <a:srgbClr val="FFFFFF"/>
                      </a:solidFill>
                      <a:prstDash val="solid"/>
                    </a:lnL>
                    <a:lnR w="12700">
                      <a:solidFill>
                        <a:srgbClr val="FFFFFF"/>
                      </a:solidFill>
                      <a:prstDash val="solid"/>
                    </a:lnR>
                    <a:solidFill>
                      <a:srgbClr val="FFFFFF"/>
                    </a:solidFill>
                  </a:tcPr>
                </a:tc>
                <a:tc>
                  <a:txBody>
                    <a:bodyPr/>
                    <a:lstStyle/>
                    <a:p>
                      <a:pPr>
                        <a:lnSpc>
                          <a:spcPct val="100000"/>
                        </a:lnSpc>
                      </a:pPr>
                      <a:endParaRPr sz="1300" dirty="0">
                        <a:latin typeface="Times New Roman"/>
                        <a:cs typeface="Times New Roman"/>
                      </a:endParaRPr>
                    </a:p>
                  </a:txBody>
                  <a:tcPr marL="0" marR="0" marT="0" marB="0">
                    <a:lnL w="12700">
                      <a:solidFill>
                        <a:srgbClr val="FFFFFF"/>
                      </a:solidFill>
                      <a:prstDash val="solid"/>
                    </a:lnL>
                    <a:lnR w="12700">
                      <a:solidFill>
                        <a:srgbClr val="FFFFFF"/>
                      </a:solidFill>
                      <a:prstDash val="solid"/>
                    </a:lnR>
                    <a:solidFill>
                      <a:srgbClr val="FFFFFF"/>
                    </a:solidFill>
                  </a:tcPr>
                </a:tc>
                <a:extLst>
                  <a:ext uri="{0D108BD9-81ED-4DB2-BD59-A6C34878D82A}">
                    <a16:rowId xmlns:a16="http://schemas.microsoft.com/office/drawing/2014/main" val="10003"/>
                  </a:ext>
                </a:extLst>
              </a:tr>
              <a:tr h="184150">
                <a:tc>
                  <a:txBody>
                    <a:bodyPr/>
                    <a:lstStyle/>
                    <a:p>
                      <a:pPr marL="6985">
                        <a:lnSpc>
                          <a:spcPct val="100000"/>
                        </a:lnSpc>
                        <a:spcBef>
                          <a:spcPts val="70"/>
                        </a:spcBef>
                      </a:pPr>
                      <a:r>
                        <a:rPr sz="1000" spc="-10" dirty="0">
                          <a:solidFill>
                            <a:srgbClr val="004A86"/>
                          </a:solidFill>
                          <a:latin typeface="Arial"/>
                          <a:cs typeface="Arial"/>
                        </a:rPr>
                        <a:t>p-value</a:t>
                      </a:r>
                      <a:endParaRPr sz="1000">
                        <a:latin typeface="Arial"/>
                        <a:cs typeface="Arial"/>
                      </a:endParaRPr>
                    </a:p>
                  </a:txBody>
                  <a:tcPr marL="0" marR="0" marT="8890" marB="0">
                    <a:lnL w="12700">
                      <a:solidFill>
                        <a:srgbClr val="FFFFFF"/>
                      </a:solidFill>
                      <a:prstDash val="solid"/>
                    </a:lnL>
                    <a:lnR w="12700">
                      <a:solidFill>
                        <a:srgbClr val="FFFFFF"/>
                      </a:solidFill>
                      <a:prstDash val="solid"/>
                    </a:lnR>
                    <a:lnB w="12700">
                      <a:solidFill>
                        <a:srgbClr val="FFFFFF"/>
                      </a:solidFill>
                      <a:prstDash val="solid"/>
                    </a:lnB>
                    <a:solidFill>
                      <a:srgbClr val="FCEBC7"/>
                    </a:solidFill>
                  </a:tcPr>
                </a:tc>
                <a:tc>
                  <a:txBody>
                    <a:bodyPr/>
                    <a:lstStyle/>
                    <a:p>
                      <a:pPr marL="635" algn="ctr">
                        <a:lnSpc>
                          <a:spcPct val="100000"/>
                        </a:lnSpc>
                        <a:spcBef>
                          <a:spcPts val="70"/>
                        </a:spcBef>
                      </a:pPr>
                      <a:r>
                        <a:rPr sz="1000" spc="-10" dirty="0">
                          <a:solidFill>
                            <a:srgbClr val="004A86"/>
                          </a:solidFill>
                          <a:latin typeface="Arial"/>
                          <a:cs typeface="Arial"/>
                        </a:rPr>
                        <a:t>0.028</a:t>
                      </a:r>
                      <a:endParaRPr sz="1000">
                        <a:latin typeface="Arial"/>
                        <a:cs typeface="Arial"/>
                      </a:endParaRPr>
                    </a:p>
                  </a:txBody>
                  <a:tcPr marL="0" marR="0" marT="8890" marB="0">
                    <a:lnL w="12700">
                      <a:solidFill>
                        <a:srgbClr val="FFFFFF"/>
                      </a:solidFill>
                      <a:prstDash val="solid"/>
                    </a:lnL>
                    <a:lnR w="12700">
                      <a:solidFill>
                        <a:srgbClr val="FFFFFF"/>
                      </a:solidFill>
                      <a:prstDash val="solid"/>
                    </a:lnR>
                    <a:lnB w="12700">
                      <a:solidFill>
                        <a:srgbClr val="FFFFFF"/>
                      </a:solidFill>
                      <a:prstDash val="solid"/>
                    </a:lnB>
                    <a:solidFill>
                      <a:srgbClr val="FCEBC7"/>
                    </a:solidFill>
                  </a:tcPr>
                </a:tc>
                <a:tc>
                  <a:txBody>
                    <a:bodyPr/>
                    <a:lstStyle/>
                    <a:p>
                      <a:pPr>
                        <a:lnSpc>
                          <a:spcPct val="100000"/>
                        </a:lnSpc>
                      </a:pPr>
                      <a:endParaRPr sz="1000" dirty="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FCEBC7"/>
                    </a:solidFill>
                  </a:tcPr>
                </a:tc>
                <a:extLst>
                  <a:ext uri="{0D108BD9-81ED-4DB2-BD59-A6C34878D82A}">
                    <a16:rowId xmlns:a16="http://schemas.microsoft.com/office/drawing/2014/main" val="10004"/>
                  </a:ext>
                </a:extLst>
              </a:tr>
            </a:tbl>
          </a:graphicData>
        </a:graphic>
      </p:graphicFrame>
      <p:sp>
        <p:nvSpPr>
          <p:cNvPr id="16" name="object 16"/>
          <p:cNvSpPr txBox="1"/>
          <p:nvPr/>
        </p:nvSpPr>
        <p:spPr>
          <a:xfrm>
            <a:off x="739851" y="2885313"/>
            <a:ext cx="3649979" cy="1733550"/>
          </a:xfrm>
          <a:prstGeom prst="rect">
            <a:avLst/>
          </a:prstGeom>
        </p:spPr>
        <p:txBody>
          <a:bodyPr vert="horz" wrap="square" lIns="0" tIns="13335" rIns="0" bIns="0" rtlCol="0">
            <a:spAutoFit/>
          </a:bodyPr>
          <a:lstStyle/>
          <a:p>
            <a:pPr marL="299085" marR="5080" lvl="0" indent="-287020" defTabSz="914400" eaLnBrk="1" fontAlgn="auto" latinLnBrk="0" hangingPunct="1">
              <a:lnSpc>
                <a:spcPct val="100000"/>
              </a:lnSpc>
              <a:spcBef>
                <a:spcPts val="105"/>
              </a:spcBef>
              <a:spcAft>
                <a:spcPts val="0"/>
              </a:spcAft>
              <a:buClrTx/>
              <a:buSzTx/>
              <a:buFontTx/>
              <a:buChar char="•"/>
              <a:tabLst>
                <a:tab pos="299085" algn="l"/>
              </a:tabLst>
              <a:defRPr/>
            </a:pPr>
            <a:r>
              <a:rPr kumimoji="0" sz="1400" b="0" i="0" u="none" strike="noStrike" kern="0" cap="none" spc="0" normalizeH="0" baseline="0" noProof="0" dirty="0">
                <a:ln>
                  <a:noFill/>
                </a:ln>
                <a:solidFill>
                  <a:srgbClr val="004A86"/>
                </a:solidFill>
                <a:effectLst/>
                <a:uLnTx/>
                <a:uFillTx/>
                <a:latin typeface="Arial"/>
                <a:cs typeface="Arial"/>
              </a:rPr>
              <a:t>At</a:t>
            </a:r>
            <a:r>
              <a:rPr kumimoji="0" sz="1400" b="0" i="0" u="none" strike="noStrike" kern="0" cap="none" spc="-1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3</a:t>
            </a:r>
            <a:r>
              <a:rPr kumimoji="0" sz="1400" b="0" i="0" u="none" strike="noStrike" kern="0" cap="none" spc="-2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years,</a:t>
            </a:r>
            <a:r>
              <a:rPr kumimoji="0" sz="1400" b="0" i="0" u="none" strike="noStrike" kern="0" cap="none" spc="-2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HBsAg</a:t>
            </a:r>
            <a:r>
              <a:rPr kumimoji="0" sz="1400" b="0" i="0" u="none" strike="noStrike" kern="0" cap="none" spc="-3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loss</a:t>
            </a:r>
            <a:r>
              <a:rPr kumimoji="0" sz="1400" b="0" i="0" u="none" strike="noStrike" kern="0" cap="none" spc="-2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was </a:t>
            </a:r>
            <a:r>
              <a:rPr kumimoji="0" sz="1400" b="0" i="0" u="none" strike="noStrike" kern="0" cap="none" spc="-10" normalizeH="0" baseline="0" noProof="0" dirty="0">
                <a:ln>
                  <a:noFill/>
                </a:ln>
                <a:solidFill>
                  <a:srgbClr val="004A86"/>
                </a:solidFill>
                <a:effectLst/>
                <a:uLnTx/>
                <a:uFillTx/>
                <a:latin typeface="Arial"/>
                <a:cs typeface="Arial"/>
              </a:rPr>
              <a:t>significantly </a:t>
            </a:r>
            <a:r>
              <a:rPr kumimoji="0" sz="1400" b="0" i="0" u="none" strike="noStrike" kern="0" cap="none" spc="0" normalizeH="0" baseline="0" noProof="0" dirty="0">
                <a:ln>
                  <a:noFill/>
                </a:ln>
                <a:solidFill>
                  <a:srgbClr val="004A86"/>
                </a:solidFill>
                <a:effectLst/>
                <a:uLnTx/>
                <a:uFillTx/>
                <a:latin typeface="Arial"/>
                <a:cs typeface="Arial"/>
              </a:rPr>
              <a:t>higher</a:t>
            </a:r>
            <a:r>
              <a:rPr kumimoji="0" sz="1400" b="0" i="0" u="none" strike="noStrike" kern="0" cap="none" spc="-5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in</a:t>
            </a:r>
            <a:r>
              <a:rPr kumimoji="0" sz="1400" b="0" i="0" u="none" strike="noStrike" kern="0" cap="none" spc="-2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patients</a:t>
            </a:r>
            <a:r>
              <a:rPr kumimoji="0" sz="1400" b="0" i="0" u="none" strike="noStrike" kern="0" cap="none" spc="-5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who</a:t>
            </a:r>
            <a:r>
              <a:rPr kumimoji="0" sz="1400" b="0" i="0" u="none" strike="noStrike" kern="0" cap="none" spc="-1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received</a:t>
            </a:r>
            <a:r>
              <a:rPr kumimoji="0" sz="1400" b="0" i="0" u="none" strike="noStrike" kern="0" cap="none" spc="-40" normalizeH="0" baseline="0" noProof="0" dirty="0">
                <a:ln>
                  <a:noFill/>
                </a:ln>
                <a:solidFill>
                  <a:srgbClr val="004A86"/>
                </a:solidFill>
                <a:effectLst/>
                <a:uLnTx/>
                <a:uFillTx/>
                <a:latin typeface="Arial"/>
                <a:cs typeface="Arial"/>
              </a:rPr>
              <a:t> </a:t>
            </a:r>
            <a:r>
              <a:rPr kumimoji="0" sz="1400" b="0" i="0" u="none" strike="noStrike" kern="0" cap="none" spc="-10" normalizeH="0" baseline="0" noProof="0" dirty="0">
                <a:ln>
                  <a:noFill/>
                </a:ln>
                <a:solidFill>
                  <a:srgbClr val="004A86"/>
                </a:solidFill>
                <a:effectLst/>
                <a:uLnTx/>
                <a:uFillTx/>
                <a:latin typeface="Arial"/>
                <a:cs typeface="Arial"/>
              </a:rPr>
              <a:t>sequential NA</a:t>
            </a:r>
            <a:r>
              <a:rPr kumimoji="0" sz="1400" b="0" i="0" u="none" strike="noStrike" kern="0" cap="none" spc="-9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withdrawal</a:t>
            </a:r>
            <a:r>
              <a:rPr kumimoji="0" sz="1400" b="0" i="0" u="none" strike="noStrike" kern="0" cap="none" spc="-3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followed</a:t>
            </a:r>
            <a:r>
              <a:rPr kumimoji="0" sz="1400" b="0" i="0" u="none" strike="noStrike" kern="0" cap="none" spc="-4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by</a:t>
            </a:r>
            <a:r>
              <a:rPr kumimoji="0" sz="1400" b="0" i="0" u="none" strike="noStrike" kern="0" cap="none" spc="-3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pIFN</a:t>
            </a:r>
            <a:r>
              <a:rPr kumimoji="0" sz="1400" b="0" i="0" u="none" strike="noStrike" kern="0" cap="none" spc="-40" normalizeH="0" baseline="0" noProof="0" dirty="0">
                <a:ln>
                  <a:noFill/>
                </a:ln>
                <a:solidFill>
                  <a:srgbClr val="004A86"/>
                </a:solidFill>
                <a:effectLst/>
                <a:uLnTx/>
                <a:uFillTx/>
                <a:latin typeface="Arial"/>
                <a:cs typeface="Arial"/>
              </a:rPr>
              <a:t> </a:t>
            </a:r>
            <a:r>
              <a:rPr kumimoji="0" sz="1400" b="0" i="0" u="none" strike="noStrike" kern="0" cap="none" spc="-10" normalizeH="0" baseline="0" noProof="0" dirty="0">
                <a:ln>
                  <a:noFill/>
                </a:ln>
                <a:solidFill>
                  <a:srgbClr val="004A86"/>
                </a:solidFill>
                <a:effectLst/>
                <a:uLnTx/>
                <a:uFillTx/>
                <a:latin typeface="Arial"/>
                <a:cs typeface="Arial"/>
              </a:rPr>
              <a:t>compared </a:t>
            </a:r>
            <a:r>
              <a:rPr kumimoji="0" sz="1400" b="0" i="0" u="none" strike="noStrike" kern="0" cap="none" spc="0" normalizeH="0" baseline="0" noProof="0" dirty="0">
                <a:ln>
                  <a:noFill/>
                </a:ln>
                <a:solidFill>
                  <a:srgbClr val="004A86"/>
                </a:solidFill>
                <a:effectLst/>
                <a:uLnTx/>
                <a:uFillTx/>
                <a:latin typeface="Arial"/>
                <a:cs typeface="Arial"/>
              </a:rPr>
              <a:t>to</a:t>
            </a:r>
            <a:r>
              <a:rPr kumimoji="0" sz="1400" b="0" i="0" u="none" strike="noStrike" kern="0" cap="none" spc="-5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NA</a:t>
            </a:r>
            <a:r>
              <a:rPr kumimoji="0" sz="1400" b="0" i="0" u="none" strike="noStrike" kern="0" cap="none" spc="-9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withdrawal</a:t>
            </a:r>
            <a:r>
              <a:rPr kumimoji="0" sz="1400" b="0" i="0" u="none" strike="noStrike" kern="0" cap="none" spc="-40" normalizeH="0" baseline="0" noProof="0" dirty="0">
                <a:ln>
                  <a:noFill/>
                </a:ln>
                <a:solidFill>
                  <a:srgbClr val="004A86"/>
                </a:solidFill>
                <a:effectLst/>
                <a:uLnTx/>
                <a:uFillTx/>
                <a:latin typeface="Arial"/>
                <a:cs typeface="Arial"/>
              </a:rPr>
              <a:t> </a:t>
            </a:r>
            <a:r>
              <a:rPr kumimoji="0" sz="1400" b="0" i="0" u="none" strike="noStrike" kern="0" cap="none" spc="-10" normalizeH="0" baseline="0" noProof="0" dirty="0">
                <a:ln>
                  <a:noFill/>
                </a:ln>
                <a:solidFill>
                  <a:srgbClr val="004A86"/>
                </a:solidFill>
                <a:effectLst/>
                <a:uLnTx/>
                <a:uFillTx/>
                <a:latin typeface="Arial"/>
                <a:cs typeface="Arial"/>
              </a:rPr>
              <a:t>alone.</a:t>
            </a:r>
            <a:endParaRPr kumimoji="0" sz="1400" b="0" i="0" u="none" strike="noStrike" kern="0" cap="none" spc="0" normalizeH="0" baseline="0" noProof="0">
              <a:ln>
                <a:noFill/>
              </a:ln>
              <a:solidFill>
                <a:sysClr val="windowText" lastClr="000000"/>
              </a:solidFill>
              <a:effectLst/>
              <a:uLnTx/>
              <a:uFillTx/>
              <a:latin typeface="Arial"/>
              <a:cs typeface="Arial"/>
            </a:endParaRPr>
          </a:p>
          <a:p>
            <a:pPr marL="299085" marR="121285" lvl="0" indent="-287020" defTabSz="914400" eaLnBrk="1" fontAlgn="auto" latinLnBrk="0" hangingPunct="1">
              <a:lnSpc>
                <a:spcPct val="100000"/>
              </a:lnSpc>
              <a:spcBef>
                <a:spcPts val="0"/>
              </a:spcBef>
              <a:spcAft>
                <a:spcPts val="0"/>
              </a:spcAft>
              <a:buClrTx/>
              <a:buSzTx/>
              <a:buFontTx/>
              <a:buChar char="•"/>
              <a:tabLst>
                <a:tab pos="299085" algn="l"/>
              </a:tabLst>
              <a:defRPr/>
            </a:pPr>
            <a:r>
              <a:rPr kumimoji="0" sz="1400" b="0" i="0" u="none" strike="noStrike" kern="0" cap="none" spc="0" normalizeH="0" baseline="0" noProof="0" dirty="0">
                <a:ln>
                  <a:noFill/>
                </a:ln>
                <a:solidFill>
                  <a:srgbClr val="004A86"/>
                </a:solidFill>
                <a:effectLst/>
                <a:uLnTx/>
                <a:uFillTx/>
                <a:latin typeface="Arial"/>
                <a:cs typeface="Arial"/>
              </a:rPr>
              <a:t>Return</a:t>
            </a:r>
            <a:r>
              <a:rPr kumimoji="0" sz="1400" b="0" i="0" u="none" strike="noStrike" kern="0" cap="none" spc="-4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to</a:t>
            </a:r>
            <a:r>
              <a:rPr kumimoji="0" sz="1400" b="0" i="0" u="none" strike="noStrike" kern="0" cap="none" spc="-3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NA</a:t>
            </a:r>
            <a:r>
              <a:rPr kumimoji="0" sz="1400" b="0" i="0" u="none" strike="noStrike" kern="0" cap="none" spc="-8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therapy</a:t>
            </a:r>
            <a:r>
              <a:rPr kumimoji="0" sz="1400" b="0" i="0" u="none" strike="noStrike" kern="0" cap="none" spc="-5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was</a:t>
            </a:r>
            <a:r>
              <a:rPr kumimoji="0" sz="1400" b="0" i="0" u="none" strike="noStrike" kern="0" cap="none" spc="-15" normalizeH="0" baseline="0" noProof="0" dirty="0">
                <a:ln>
                  <a:noFill/>
                </a:ln>
                <a:solidFill>
                  <a:srgbClr val="004A86"/>
                </a:solidFill>
                <a:effectLst/>
                <a:uLnTx/>
                <a:uFillTx/>
                <a:latin typeface="Arial"/>
                <a:cs typeface="Arial"/>
              </a:rPr>
              <a:t> </a:t>
            </a:r>
            <a:r>
              <a:rPr kumimoji="0" sz="1400" b="0" i="0" u="none" strike="noStrike" kern="0" cap="none" spc="-10" normalizeH="0" baseline="0" noProof="0" dirty="0">
                <a:ln>
                  <a:noFill/>
                </a:ln>
                <a:solidFill>
                  <a:srgbClr val="004A86"/>
                </a:solidFill>
                <a:effectLst/>
                <a:uLnTx/>
                <a:uFillTx/>
                <a:latin typeface="Arial"/>
                <a:cs typeface="Arial"/>
              </a:rPr>
              <a:t>numerically </a:t>
            </a:r>
            <a:r>
              <a:rPr kumimoji="0" sz="1400" b="0" i="0" u="none" strike="noStrike" kern="0" cap="none" spc="0" normalizeH="0" baseline="0" noProof="0" dirty="0">
                <a:ln>
                  <a:noFill/>
                </a:ln>
                <a:solidFill>
                  <a:srgbClr val="004A86"/>
                </a:solidFill>
                <a:effectLst/>
                <a:uLnTx/>
                <a:uFillTx/>
                <a:latin typeface="Arial"/>
                <a:cs typeface="Arial"/>
              </a:rPr>
              <a:t>lower</a:t>
            </a:r>
            <a:r>
              <a:rPr kumimoji="0" sz="1400" b="0" i="0" u="none" strike="noStrike" kern="0" cap="none" spc="-3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in</a:t>
            </a:r>
            <a:r>
              <a:rPr kumimoji="0" sz="1400" b="0" i="0" u="none" strike="noStrike" kern="0" cap="none" spc="-3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the</a:t>
            </a:r>
            <a:r>
              <a:rPr kumimoji="0" sz="1400" b="0" i="0" u="none" strike="noStrike" kern="0" cap="none" spc="-35" normalizeH="0" baseline="0" noProof="0" dirty="0">
                <a:ln>
                  <a:noFill/>
                </a:ln>
                <a:solidFill>
                  <a:srgbClr val="004A86"/>
                </a:solidFill>
                <a:effectLst/>
                <a:uLnTx/>
                <a:uFillTx/>
                <a:latin typeface="Arial"/>
                <a:cs typeface="Arial"/>
              </a:rPr>
              <a:t> </a:t>
            </a:r>
            <a:r>
              <a:rPr kumimoji="0" sz="1400" b="0" i="0" u="none" strike="noStrike" kern="0" cap="none" spc="-10" normalizeH="0" baseline="0" noProof="0" dirty="0">
                <a:ln>
                  <a:noFill/>
                </a:ln>
                <a:solidFill>
                  <a:srgbClr val="004A86"/>
                </a:solidFill>
                <a:effectLst/>
                <a:uLnTx/>
                <a:uFillTx/>
                <a:latin typeface="Arial"/>
                <a:cs typeface="Arial"/>
              </a:rPr>
              <a:t>NA</a:t>
            </a:r>
            <a:r>
              <a:rPr kumimoji="0" sz="1400" b="0" i="0" u="none" strike="noStrike" kern="0" cap="none" spc="-8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withdrawal</a:t>
            </a:r>
            <a:r>
              <a:rPr kumimoji="0" sz="1400" b="0" i="0" u="none" strike="noStrike" kern="0" cap="none" spc="-1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a:t>
            </a:r>
            <a:r>
              <a:rPr kumimoji="0" sz="1400" b="0" i="0" u="none" strike="noStrike" kern="0" cap="none" spc="-2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pIFN</a:t>
            </a:r>
            <a:r>
              <a:rPr kumimoji="0" sz="1400" b="0" i="0" u="none" strike="noStrike" kern="0" cap="none" spc="-40" normalizeH="0" baseline="0" noProof="0" dirty="0">
                <a:ln>
                  <a:noFill/>
                </a:ln>
                <a:solidFill>
                  <a:srgbClr val="004A86"/>
                </a:solidFill>
                <a:effectLst/>
                <a:uLnTx/>
                <a:uFillTx/>
                <a:latin typeface="Arial"/>
                <a:cs typeface="Arial"/>
              </a:rPr>
              <a:t> </a:t>
            </a:r>
            <a:r>
              <a:rPr kumimoji="0" sz="1400" b="0" i="0" u="none" strike="noStrike" kern="0" cap="none" spc="-10" normalizeH="0" baseline="0" noProof="0" dirty="0">
                <a:ln>
                  <a:noFill/>
                </a:ln>
                <a:solidFill>
                  <a:srgbClr val="004A86"/>
                </a:solidFill>
                <a:effectLst/>
                <a:uLnTx/>
                <a:uFillTx/>
                <a:latin typeface="Arial"/>
                <a:cs typeface="Arial"/>
              </a:rPr>
              <a:t>group.</a:t>
            </a:r>
            <a:endParaRPr kumimoji="0" sz="1400" b="0" i="0" u="none" strike="noStrike" kern="0" cap="none" spc="0" normalizeH="0" baseline="0" noProof="0">
              <a:ln>
                <a:noFill/>
              </a:ln>
              <a:solidFill>
                <a:sysClr val="windowText" lastClr="000000"/>
              </a:solidFill>
              <a:effectLst/>
              <a:uLnTx/>
              <a:uFillTx/>
              <a:latin typeface="Arial"/>
              <a:cs typeface="Arial"/>
            </a:endParaRPr>
          </a:p>
          <a:p>
            <a:pPr marL="299085" marR="278130" lvl="0" indent="-287020" defTabSz="914400" eaLnBrk="1" fontAlgn="auto" latinLnBrk="0" hangingPunct="1">
              <a:lnSpc>
                <a:spcPct val="100000"/>
              </a:lnSpc>
              <a:spcBef>
                <a:spcPts val="0"/>
              </a:spcBef>
              <a:spcAft>
                <a:spcPts val="0"/>
              </a:spcAft>
              <a:buClrTx/>
              <a:buSzTx/>
              <a:buFontTx/>
              <a:buChar char="•"/>
              <a:tabLst>
                <a:tab pos="299085" algn="l"/>
              </a:tabLst>
              <a:defRPr/>
            </a:pPr>
            <a:r>
              <a:rPr kumimoji="0" sz="1400" b="0" i="0" u="none" strike="noStrike" kern="0" cap="none" spc="0" normalizeH="0" baseline="0" noProof="0" dirty="0">
                <a:ln>
                  <a:noFill/>
                </a:ln>
                <a:solidFill>
                  <a:srgbClr val="004A86"/>
                </a:solidFill>
                <a:effectLst/>
                <a:uLnTx/>
                <a:uFillTx/>
                <a:latin typeface="Arial"/>
                <a:cs typeface="Arial"/>
              </a:rPr>
              <a:t>Exaggerated</a:t>
            </a:r>
            <a:r>
              <a:rPr kumimoji="0" sz="1400" b="0" i="0" u="none" strike="noStrike" kern="0" cap="none" spc="-6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flares</a:t>
            </a:r>
            <a:r>
              <a:rPr kumimoji="0" sz="1400" b="0" i="0" u="none" strike="noStrike" kern="0" cap="none" spc="-7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were</a:t>
            </a:r>
            <a:r>
              <a:rPr kumimoji="0" sz="1400" b="0" i="0" u="none" strike="noStrike" kern="0" cap="none" spc="-30"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observed</a:t>
            </a:r>
            <a:r>
              <a:rPr kumimoji="0" sz="1400" b="0" i="0" u="none" strike="noStrike" kern="0" cap="none" spc="-55" normalizeH="0" baseline="0" noProof="0" dirty="0">
                <a:ln>
                  <a:noFill/>
                </a:ln>
                <a:solidFill>
                  <a:srgbClr val="004A86"/>
                </a:solidFill>
                <a:effectLst/>
                <a:uLnTx/>
                <a:uFillTx/>
                <a:latin typeface="Arial"/>
                <a:cs typeface="Arial"/>
              </a:rPr>
              <a:t> </a:t>
            </a:r>
            <a:r>
              <a:rPr kumimoji="0" sz="1400" b="0" i="0" u="none" strike="noStrike" kern="0" cap="none" spc="-20" normalizeH="0" baseline="0" noProof="0" dirty="0">
                <a:ln>
                  <a:noFill/>
                </a:ln>
                <a:solidFill>
                  <a:srgbClr val="004A86"/>
                </a:solidFill>
                <a:effectLst/>
                <a:uLnTx/>
                <a:uFillTx/>
                <a:latin typeface="Arial"/>
                <a:cs typeface="Arial"/>
              </a:rPr>
              <a:t>less </a:t>
            </a:r>
            <a:r>
              <a:rPr kumimoji="0" sz="1400" b="0" i="0" u="none" strike="noStrike" kern="0" cap="none" spc="0" normalizeH="0" baseline="0" noProof="0" dirty="0">
                <a:ln>
                  <a:noFill/>
                </a:ln>
                <a:solidFill>
                  <a:srgbClr val="004A86"/>
                </a:solidFill>
                <a:effectLst/>
                <a:uLnTx/>
                <a:uFillTx/>
                <a:latin typeface="Arial"/>
                <a:cs typeface="Arial"/>
              </a:rPr>
              <a:t>frequently</a:t>
            </a:r>
            <a:r>
              <a:rPr kumimoji="0" sz="1400" b="0" i="0" u="none" strike="noStrike" kern="0" cap="none" spc="-65" normalizeH="0" baseline="0" noProof="0" dirty="0">
                <a:ln>
                  <a:noFill/>
                </a:ln>
                <a:solidFill>
                  <a:srgbClr val="004A86"/>
                </a:solidFill>
                <a:effectLst/>
                <a:uLnTx/>
                <a:uFillTx/>
                <a:latin typeface="Arial"/>
                <a:cs typeface="Arial"/>
              </a:rPr>
              <a:t> </a:t>
            </a:r>
            <a:r>
              <a:rPr kumimoji="0" sz="1400" b="0" i="0" u="none" strike="noStrike" kern="0" cap="none" spc="0" normalizeH="0" baseline="0" noProof="0" dirty="0">
                <a:ln>
                  <a:noFill/>
                </a:ln>
                <a:solidFill>
                  <a:srgbClr val="004A86"/>
                </a:solidFill>
                <a:effectLst/>
                <a:uLnTx/>
                <a:uFillTx/>
                <a:latin typeface="Arial"/>
                <a:cs typeface="Arial"/>
              </a:rPr>
              <a:t>with</a:t>
            </a:r>
            <a:r>
              <a:rPr kumimoji="0" sz="1400" b="0" i="0" u="none" strike="noStrike" kern="0" cap="none" spc="-20" normalizeH="0" baseline="0" noProof="0" dirty="0">
                <a:ln>
                  <a:noFill/>
                </a:ln>
                <a:solidFill>
                  <a:srgbClr val="004A86"/>
                </a:solidFill>
                <a:effectLst/>
                <a:uLnTx/>
                <a:uFillTx/>
                <a:latin typeface="Arial"/>
                <a:cs typeface="Arial"/>
              </a:rPr>
              <a:t> pIFN.</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7" name="object 17"/>
          <p:cNvGrpSpPr/>
          <p:nvPr/>
        </p:nvGrpSpPr>
        <p:grpSpPr>
          <a:xfrm>
            <a:off x="340436" y="5005451"/>
            <a:ext cx="11530965" cy="1290955"/>
            <a:chOff x="340436" y="5005451"/>
            <a:chExt cx="11530965" cy="1290955"/>
          </a:xfrm>
        </p:grpSpPr>
        <p:sp>
          <p:nvSpPr>
            <p:cNvPr id="18" name="object 18"/>
            <p:cNvSpPr/>
            <p:nvPr/>
          </p:nvSpPr>
          <p:spPr>
            <a:xfrm>
              <a:off x="349961" y="5014976"/>
              <a:ext cx="11511915" cy="1271905"/>
            </a:xfrm>
            <a:custGeom>
              <a:avLst/>
              <a:gdLst/>
              <a:ahLst/>
              <a:cxnLst/>
              <a:rect l="l" t="t" r="r" b="b"/>
              <a:pathLst>
                <a:path w="11511915" h="1271904">
                  <a:moveTo>
                    <a:pt x="0" y="41275"/>
                  </a:moveTo>
                  <a:lnTo>
                    <a:pt x="3243" y="25181"/>
                  </a:lnTo>
                  <a:lnTo>
                    <a:pt x="12088" y="12064"/>
                  </a:lnTo>
                  <a:lnTo>
                    <a:pt x="25208" y="3234"/>
                  </a:lnTo>
                  <a:lnTo>
                    <a:pt x="41275" y="0"/>
                  </a:lnTo>
                  <a:lnTo>
                    <a:pt x="11470563" y="0"/>
                  </a:lnTo>
                  <a:lnTo>
                    <a:pt x="11486603" y="3234"/>
                  </a:lnTo>
                  <a:lnTo>
                    <a:pt x="11499726" y="12064"/>
                  </a:lnTo>
                  <a:lnTo>
                    <a:pt x="11508586" y="25181"/>
                  </a:lnTo>
                  <a:lnTo>
                    <a:pt x="11511838" y="41275"/>
                  </a:lnTo>
                  <a:lnTo>
                    <a:pt x="11511838" y="1230249"/>
                  </a:lnTo>
                  <a:lnTo>
                    <a:pt x="11508586" y="1246315"/>
                  </a:lnTo>
                  <a:lnTo>
                    <a:pt x="11499726" y="1259435"/>
                  </a:lnTo>
                  <a:lnTo>
                    <a:pt x="11486603" y="1268280"/>
                  </a:lnTo>
                  <a:lnTo>
                    <a:pt x="11470563" y="1271524"/>
                  </a:lnTo>
                  <a:lnTo>
                    <a:pt x="41275" y="1271524"/>
                  </a:lnTo>
                  <a:lnTo>
                    <a:pt x="25208" y="1268280"/>
                  </a:lnTo>
                  <a:lnTo>
                    <a:pt x="12088" y="1259435"/>
                  </a:lnTo>
                  <a:lnTo>
                    <a:pt x="3243" y="1246315"/>
                  </a:lnTo>
                  <a:lnTo>
                    <a:pt x="0" y="1230249"/>
                  </a:lnTo>
                  <a:lnTo>
                    <a:pt x="0" y="41275"/>
                  </a:lnTo>
                  <a:close/>
                </a:path>
              </a:pathLst>
            </a:custGeom>
            <a:ln w="19050">
              <a:solidFill>
                <a:srgbClr val="FFBD3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515505" y="5156073"/>
              <a:ext cx="2685415" cy="316865"/>
            </a:xfrm>
            <a:custGeom>
              <a:avLst/>
              <a:gdLst/>
              <a:ahLst/>
              <a:cxnLst/>
              <a:rect l="l" t="t" r="r" b="b"/>
              <a:pathLst>
                <a:path w="2685415" h="316864">
                  <a:moveTo>
                    <a:pt x="2632062" y="0"/>
                  </a:moveTo>
                  <a:lnTo>
                    <a:pt x="52819" y="0"/>
                  </a:lnTo>
                  <a:lnTo>
                    <a:pt x="32259" y="4147"/>
                  </a:lnTo>
                  <a:lnTo>
                    <a:pt x="15470" y="15462"/>
                  </a:lnTo>
                  <a:lnTo>
                    <a:pt x="4150" y="32254"/>
                  </a:lnTo>
                  <a:lnTo>
                    <a:pt x="0" y="52831"/>
                  </a:lnTo>
                  <a:lnTo>
                    <a:pt x="0" y="264032"/>
                  </a:lnTo>
                  <a:lnTo>
                    <a:pt x="4150" y="284610"/>
                  </a:lnTo>
                  <a:lnTo>
                    <a:pt x="15470" y="301402"/>
                  </a:lnTo>
                  <a:lnTo>
                    <a:pt x="32259" y="312717"/>
                  </a:lnTo>
                  <a:lnTo>
                    <a:pt x="52819" y="316864"/>
                  </a:lnTo>
                  <a:lnTo>
                    <a:pt x="2632062" y="316864"/>
                  </a:lnTo>
                  <a:lnTo>
                    <a:pt x="2652640" y="312717"/>
                  </a:lnTo>
                  <a:lnTo>
                    <a:pt x="2669432" y="301402"/>
                  </a:lnTo>
                  <a:lnTo>
                    <a:pt x="2680746" y="284610"/>
                  </a:lnTo>
                  <a:lnTo>
                    <a:pt x="2684894" y="264032"/>
                  </a:lnTo>
                  <a:lnTo>
                    <a:pt x="2684894" y="52831"/>
                  </a:lnTo>
                  <a:lnTo>
                    <a:pt x="2680746" y="32254"/>
                  </a:lnTo>
                  <a:lnTo>
                    <a:pt x="2669432" y="15462"/>
                  </a:lnTo>
                  <a:lnTo>
                    <a:pt x="2652640" y="4147"/>
                  </a:lnTo>
                  <a:lnTo>
                    <a:pt x="2632062" y="0"/>
                  </a:lnTo>
                  <a:close/>
                </a:path>
              </a:pathLst>
            </a:custGeom>
            <a:solidFill>
              <a:srgbClr val="FFBD3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515505" y="5156073"/>
              <a:ext cx="2685415" cy="316865"/>
            </a:xfrm>
            <a:custGeom>
              <a:avLst/>
              <a:gdLst/>
              <a:ahLst/>
              <a:cxnLst/>
              <a:rect l="l" t="t" r="r" b="b"/>
              <a:pathLst>
                <a:path w="2685415" h="316864">
                  <a:moveTo>
                    <a:pt x="0" y="52831"/>
                  </a:moveTo>
                  <a:lnTo>
                    <a:pt x="4150" y="32254"/>
                  </a:lnTo>
                  <a:lnTo>
                    <a:pt x="15470" y="15462"/>
                  </a:lnTo>
                  <a:lnTo>
                    <a:pt x="32259" y="4147"/>
                  </a:lnTo>
                  <a:lnTo>
                    <a:pt x="52819" y="0"/>
                  </a:lnTo>
                  <a:lnTo>
                    <a:pt x="2632062" y="0"/>
                  </a:lnTo>
                  <a:lnTo>
                    <a:pt x="2652640" y="4147"/>
                  </a:lnTo>
                  <a:lnTo>
                    <a:pt x="2669432" y="15462"/>
                  </a:lnTo>
                  <a:lnTo>
                    <a:pt x="2680746" y="32254"/>
                  </a:lnTo>
                  <a:lnTo>
                    <a:pt x="2684894" y="52831"/>
                  </a:lnTo>
                  <a:lnTo>
                    <a:pt x="2684894" y="264032"/>
                  </a:lnTo>
                  <a:lnTo>
                    <a:pt x="2680746" y="284610"/>
                  </a:lnTo>
                  <a:lnTo>
                    <a:pt x="2669432" y="301402"/>
                  </a:lnTo>
                  <a:lnTo>
                    <a:pt x="2652640" y="312717"/>
                  </a:lnTo>
                  <a:lnTo>
                    <a:pt x="2632062" y="316864"/>
                  </a:lnTo>
                  <a:lnTo>
                    <a:pt x="52819" y="316864"/>
                  </a:lnTo>
                  <a:lnTo>
                    <a:pt x="32259" y="312717"/>
                  </a:lnTo>
                  <a:lnTo>
                    <a:pt x="15470" y="301402"/>
                  </a:lnTo>
                  <a:lnTo>
                    <a:pt x="4150" y="284610"/>
                  </a:lnTo>
                  <a:lnTo>
                    <a:pt x="0" y="264032"/>
                  </a:lnTo>
                  <a:lnTo>
                    <a:pt x="0" y="52831"/>
                  </a:lnTo>
                  <a:close/>
                </a:path>
              </a:pathLst>
            </a:custGeom>
            <a:ln w="19050">
              <a:solidFill>
                <a:srgbClr val="FFBD3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1" name="object 21"/>
          <p:cNvSpPr txBox="1"/>
          <p:nvPr/>
        </p:nvSpPr>
        <p:spPr>
          <a:xfrm>
            <a:off x="521309" y="5159755"/>
            <a:ext cx="11061065" cy="963294"/>
          </a:xfrm>
          <a:prstGeom prst="rect">
            <a:avLst/>
          </a:prstGeom>
        </p:spPr>
        <p:txBody>
          <a:bodyPr vert="horz" wrap="square" lIns="0" tIns="12700" rIns="0" bIns="0" rtlCol="0">
            <a:spAutoFit/>
          </a:bodyPr>
          <a:lstStyle/>
          <a:p>
            <a:pPr marL="100965"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10" normalizeH="0" baseline="0" noProof="0" dirty="0">
                <a:ln>
                  <a:noFill/>
                </a:ln>
                <a:solidFill>
                  <a:srgbClr val="FFFFFF"/>
                </a:solidFill>
                <a:effectLst/>
                <a:uLnTx/>
                <a:uFillTx/>
                <a:latin typeface="Arial"/>
                <a:cs typeface="Arial"/>
              </a:rPr>
              <a:t>Conclusion</a:t>
            </a:r>
            <a:endParaRPr kumimoji="0" sz="18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1380"/>
              </a:spcBef>
              <a:spcAft>
                <a:spcPts val="0"/>
              </a:spcAft>
              <a:buClrTx/>
              <a:buSzTx/>
              <a:buFontTx/>
              <a:buNone/>
              <a:tabLst/>
              <a:defRPr/>
            </a:pPr>
            <a:r>
              <a:rPr kumimoji="0" sz="1600" b="0" i="0" u="none" strike="noStrike" kern="0" cap="none" spc="0" normalizeH="0" baseline="0" noProof="0" dirty="0">
                <a:ln>
                  <a:noFill/>
                </a:ln>
                <a:solidFill>
                  <a:srgbClr val="004A86"/>
                </a:solidFill>
                <a:effectLst/>
                <a:uLnTx/>
                <a:uFillTx/>
                <a:latin typeface="Arial"/>
                <a:cs typeface="Arial"/>
              </a:rPr>
              <a:t>The</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use</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of</a:t>
            </a:r>
            <a:r>
              <a:rPr kumimoji="0" sz="1600" b="0" i="0" u="none" strike="noStrike" kern="0" cap="none" spc="-2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adjuvant</a:t>
            </a:r>
            <a:r>
              <a:rPr kumimoji="0" sz="1600" b="0" i="0" u="none" strike="noStrike" kern="0" cap="none" spc="-4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pIFN</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therapy</a:t>
            </a:r>
            <a:r>
              <a:rPr kumimoji="0" sz="1600" b="0" i="0" u="none" strike="noStrike" kern="0" cap="none" spc="-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after</a:t>
            </a:r>
            <a:r>
              <a:rPr kumimoji="0" sz="1600" b="0" i="0" u="none" strike="noStrike" kern="0" cap="none" spc="-1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withdrawal</a:t>
            </a:r>
            <a:r>
              <a:rPr kumimoji="0" sz="1600" b="0" i="0" u="none" strike="noStrike" kern="0" cap="none" spc="-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of</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NA</a:t>
            </a:r>
            <a:r>
              <a:rPr kumimoji="0" sz="1600" b="0" i="0" u="none" strike="noStrike" kern="0" cap="none" spc="-114"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therapy</a:t>
            </a:r>
            <a:r>
              <a:rPr kumimoji="0" sz="1600" b="0" i="0" u="none" strike="noStrike" kern="0" cap="none" spc="-1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increases</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the</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rate</a:t>
            </a:r>
            <a:r>
              <a:rPr kumimoji="0" sz="1600" b="0" i="0" u="none" strike="noStrike" kern="0" cap="none" spc="-1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of</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functional</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cure</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of</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chronic</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HBV</a:t>
            </a:r>
            <a:r>
              <a:rPr kumimoji="0" sz="1600" b="0" i="0" u="none" strike="noStrike" kern="0" cap="none" spc="-40"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whilst</a:t>
            </a:r>
            <a:endParaRPr kumimoji="0" sz="16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5"/>
              </a:spcBef>
              <a:spcAft>
                <a:spcPts val="0"/>
              </a:spcAft>
              <a:buClrTx/>
              <a:buSzTx/>
              <a:buFontTx/>
              <a:buNone/>
              <a:tabLst/>
              <a:defRPr/>
            </a:pPr>
            <a:r>
              <a:rPr kumimoji="0" sz="1600" b="0" i="0" u="none" strike="noStrike" kern="0" cap="none" spc="0" normalizeH="0" baseline="0" noProof="0" dirty="0">
                <a:ln>
                  <a:noFill/>
                </a:ln>
                <a:solidFill>
                  <a:srgbClr val="004A86"/>
                </a:solidFill>
                <a:effectLst/>
                <a:uLnTx/>
                <a:uFillTx/>
                <a:latin typeface="Arial"/>
                <a:cs typeface="Arial"/>
              </a:rPr>
              <a:t>simultaneously</a:t>
            </a:r>
            <a:r>
              <a:rPr kumimoji="0" sz="1600" b="0" i="0" u="none" strike="noStrike" kern="0" cap="none" spc="-7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reducing</a:t>
            </a:r>
            <a:r>
              <a:rPr kumimoji="0" sz="1600" b="0" i="0" u="none" strike="noStrike" kern="0" cap="none" spc="-5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the</a:t>
            </a:r>
            <a:r>
              <a:rPr kumimoji="0" sz="1600" b="0" i="0" u="none" strike="noStrike" kern="0" cap="none" spc="-4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number</a:t>
            </a:r>
            <a:r>
              <a:rPr kumimoji="0" sz="1600" b="0" i="0" u="none" strike="noStrike" kern="0" cap="none" spc="-5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of</a:t>
            </a:r>
            <a:r>
              <a:rPr kumimoji="0" sz="1600" b="0" i="0" u="none" strike="noStrike" kern="0" cap="none" spc="-45"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exaggerated</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hepatitis</a:t>
            </a:r>
            <a:r>
              <a:rPr kumimoji="0" sz="1600" b="0" i="0" u="none" strike="noStrike" kern="0" cap="none" spc="-5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flares</a:t>
            </a:r>
            <a:r>
              <a:rPr kumimoji="0" sz="1600" b="0" i="0" u="none" strike="noStrike" kern="0" cap="none" spc="-6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thereby</a:t>
            </a:r>
            <a:r>
              <a:rPr kumimoji="0" sz="1600" b="0" i="0" u="none" strike="noStrike" kern="0" cap="none" spc="-4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improving</a:t>
            </a:r>
            <a:r>
              <a:rPr kumimoji="0" sz="1600" b="0" i="0" u="none" strike="noStrike" kern="0" cap="none" spc="-55"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safety.</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pic>
        <p:nvPicPr>
          <p:cNvPr id="22" name="Graphic 21" descr="Home with solid fill">
            <a:hlinkClick r:id="rId4" action="ppaction://hlinksldjump"/>
            <a:extLst>
              <a:ext uri="{FF2B5EF4-FFF2-40B4-BE49-F238E27FC236}">
                <a16:creationId xmlns:a16="http://schemas.microsoft.com/office/drawing/2014/main" id="{66803D75-DCDB-5C8A-A10F-E980B8668D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65129" y="87085"/>
            <a:ext cx="374469" cy="374469"/>
          </a:xfrm>
          <a:prstGeom prst="rect">
            <a:avLst/>
          </a:prstGeom>
        </p:spPr>
      </p:pic>
      <p:sp>
        <p:nvSpPr>
          <p:cNvPr id="25" name="Rectangle: Rounded Corners 24">
            <a:extLst>
              <a:ext uri="{FF2B5EF4-FFF2-40B4-BE49-F238E27FC236}">
                <a16:creationId xmlns:a16="http://schemas.microsoft.com/office/drawing/2014/main" id="{5BBB5DB3-02A3-6EB5-E49B-175869F2A236}"/>
              </a:ext>
            </a:extLst>
          </p:cNvPr>
          <p:cNvSpPr/>
          <p:nvPr/>
        </p:nvSpPr>
        <p:spPr>
          <a:xfrm>
            <a:off x="4919726" y="1194175"/>
            <a:ext cx="2474987"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10" name="object 10"/>
          <p:cNvSpPr txBox="1"/>
          <p:nvPr/>
        </p:nvSpPr>
        <p:spPr>
          <a:xfrm>
            <a:off x="5017960" y="1218312"/>
            <a:ext cx="1911985"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200" b="1" i="0" u="none" strike="noStrike" kern="0" cap="none" spc="0" normalizeH="0" baseline="0" noProof="0" dirty="0" err="1">
                <a:ln>
                  <a:noFill/>
                </a:ln>
                <a:solidFill>
                  <a:srgbClr val="CF9D39"/>
                </a:solidFill>
                <a:effectLst/>
                <a:uLnTx/>
                <a:uFillTx/>
                <a:latin typeface="Arial"/>
                <a:cs typeface="Arial"/>
              </a:rPr>
              <a:t>qHBsAg</a:t>
            </a:r>
            <a:r>
              <a:rPr kumimoji="0" lang="en-US" sz="1200" b="1" i="0" u="none" strike="noStrike" kern="0" cap="none" spc="-10" normalizeH="0" baseline="0" noProof="0" dirty="0">
                <a:ln>
                  <a:noFill/>
                </a:ln>
                <a:solidFill>
                  <a:srgbClr val="CF9D39"/>
                </a:solidFill>
                <a:effectLst/>
                <a:uLnTx/>
                <a:uFillTx/>
                <a:latin typeface="Arial"/>
                <a:cs typeface="Arial"/>
              </a:rPr>
              <a:t> </a:t>
            </a:r>
            <a:r>
              <a:rPr kumimoji="0" lang="en-US" sz="1200" b="1" i="0" u="none" strike="noStrike" kern="0" cap="none" spc="0" normalizeH="0" baseline="0" noProof="0" dirty="0">
                <a:ln>
                  <a:noFill/>
                </a:ln>
                <a:solidFill>
                  <a:srgbClr val="CF9D39"/>
                </a:solidFill>
                <a:effectLst/>
                <a:uLnTx/>
                <a:uFillTx/>
                <a:latin typeface="Arial"/>
                <a:cs typeface="Arial"/>
              </a:rPr>
              <a:t>decline</a:t>
            </a:r>
            <a:r>
              <a:rPr kumimoji="0" lang="en-US" sz="1200" b="1" i="0" u="none" strike="noStrike" kern="0" cap="none" spc="-50" normalizeH="0" baseline="0" noProof="0" dirty="0">
                <a:ln>
                  <a:noFill/>
                </a:ln>
                <a:solidFill>
                  <a:srgbClr val="CF9D39"/>
                </a:solidFill>
                <a:effectLst/>
                <a:uLnTx/>
                <a:uFillTx/>
                <a:latin typeface="Arial"/>
                <a:cs typeface="Arial"/>
              </a:rPr>
              <a:t> </a:t>
            </a:r>
            <a:r>
              <a:rPr kumimoji="0" lang="en-US" sz="1200" b="1" i="0" u="none" strike="noStrike" kern="0" cap="none" spc="0" normalizeH="0" baseline="0" noProof="0" dirty="0">
                <a:ln>
                  <a:noFill/>
                </a:ln>
                <a:solidFill>
                  <a:srgbClr val="CF9D39"/>
                </a:solidFill>
                <a:effectLst/>
                <a:uLnTx/>
                <a:uFillTx/>
                <a:latin typeface="Arial"/>
                <a:cs typeface="Arial"/>
              </a:rPr>
              <a:t>over</a:t>
            </a:r>
            <a:r>
              <a:rPr kumimoji="0" lang="en-US" sz="1200" b="1" i="0" u="none" strike="noStrike" kern="0" cap="none" spc="-40" normalizeH="0" baseline="0" noProof="0" dirty="0">
                <a:ln>
                  <a:noFill/>
                </a:ln>
                <a:solidFill>
                  <a:srgbClr val="CF9D39"/>
                </a:solidFill>
                <a:effectLst/>
                <a:uLnTx/>
                <a:uFillTx/>
                <a:latin typeface="Arial"/>
                <a:cs typeface="Arial"/>
              </a:rPr>
              <a:t> </a:t>
            </a:r>
            <a:r>
              <a:rPr kumimoji="0" lang="en-US" sz="1200" b="1" i="0" u="none" strike="noStrike" kern="0" cap="none" spc="-20" normalizeH="0" baseline="0" noProof="0" dirty="0">
                <a:ln>
                  <a:noFill/>
                </a:ln>
                <a:solidFill>
                  <a:srgbClr val="CF9D39"/>
                </a:solidFill>
                <a:effectLst/>
                <a:uLnTx/>
                <a:uFillTx/>
                <a:latin typeface="Arial"/>
                <a:cs typeface="Arial"/>
              </a:rPr>
              <a:t>time</a:t>
            </a:r>
            <a:endParaRPr kumimoji="0" lang="en-US" sz="1200" b="0" i="0" u="none" strike="noStrike" kern="0" cap="none" spc="0" normalizeH="0" baseline="0" noProof="0" dirty="0">
              <a:ln>
                <a:noFill/>
              </a:ln>
              <a:solidFill>
                <a:sysClr val="windowText" lastClr="000000"/>
              </a:solidFill>
              <a:effectLst/>
              <a:uLnTx/>
              <a:uFillTx/>
              <a:latin typeface="Arial"/>
              <a:cs typeface="Arial"/>
            </a:endParaRPr>
          </a:p>
        </p:txBody>
      </p:sp>
      <p:sp>
        <p:nvSpPr>
          <p:cNvPr id="28" name="Rectangle: Rounded Corners 27">
            <a:extLst>
              <a:ext uri="{FF2B5EF4-FFF2-40B4-BE49-F238E27FC236}">
                <a16:creationId xmlns:a16="http://schemas.microsoft.com/office/drawing/2014/main" id="{432470F1-A8CC-3242-F32F-EF71329F5B84}"/>
              </a:ext>
            </a:extLst>
          </p:cNvPr>
          <p:cNvSpPr/>
          <p:nvPr/>
        </p:nvSpPr>
        <p:spPr>
          <a:xfrm>
            <a:off x="9175843" y="1157962"/>
            <a:ext cx="2474987"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15" name="object 15"/>
          <p:cNvSpPr txBox="1"/>
          <p:nvPr/>
        </p:nvSpPr>
        <p:spPr>
          <a:xfrm>
            <a:off x="9466479" y="1207043"/>
            <a:ext cx="211582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0" normalizeH="0" baseline="0" noProof="0" dirty="0">
                <a:ln>
                  <a:noFill/>
                </a:ln>
                <a:solidFill>
                  <a:srgbClr val="CF9D39"/>
                </a:solidFill>
                <a:effectLst/>
                <a:uLnTx/>
                <a:uFillTx/>
                <a:latin typeface="Arial"/>
                <a:cs typeface="Arial"/>
              </a:rPr>
              <a:t>Exaggerated</a:t>
            </a:r>
            <a:r>
              <a:rPr kumimoji="0" sz="1200" b="1" i="0" u="none" strike="noStrike" kern="0" cap="none" spc="-65" normalizeH="0" baseline="0" noProof="0" dirty="0">
                <a:ln>
                  <a:noFill/>
                </a:ln>
                <a:solidFill>
                  <a:srgbClr val="CF9D39"/>
                </a:solidFill>
                <a:effectLst/>
                <a:uLnTx/>
                <a:uFillTx/>
                <a:latin typeface="Arial"/>
                <a:cs typeface="Arial"/>
              </a:rPr>
              <a:t> </a:t>
            </a:r>
            <a:r>
              <a:rPr kumimoji="0" sz="1200" b="1" i="0" u="none" strike="noStrike" kern="0" cap="none" spc="0" normalizeH="0" baseline="0" noProof="0" dirty="0">
                <a:ln>
                  <a:noFill/>
                </a:ln>
                <a:solidFill>
                  <a:srgbClr val="CF9D39"/>
                </a:solidFill>
                <a:effectLst/>
                <a:uLnTx/>
                <a:uFillTx/>
                <a:latin typeface="Arial"/>
                <a:cs typeface="Arial"/>
              </a:rPr>
              <a:t>Hepatitis</a:t>
            </a:r>
            <a:r>
              <a:rPr kumimoji="0" sz="1200" b="1" i="0" u="none" strike="noStrike" kern="0" cap="none" spc="-45" normalizeH="0" baseline="0" noProof="0" dirty="0">
                <a:ln>
                  <a:noFill/>
                </a:ln>
                <a:solidFill>
                  <a:srgbClr val="CF9D39"/>
                </a:solidFill>
                <a:effectLst/>
                <a:uLnTx/>
                <a:uFillTx/>
                <a:latin typeface="Arial"/>
                <a:cs typeface="Arial"/>
              </a:rPr>
              <a:t> </a:t>
            </a:r>
            <a:r>
              <a:rPr kumimoji="0" sz="1200" b="1" i="0" u="none" strike="noStrike" kern="0" cap="none" spc="-10" normalizeH="0" baseline="0" noProof="0" dirty="0">
                <a:ln>
                  <a:noFill/>
                </a:ln>
                <a:solidFill>
                  <a:srgbClr val="CF9D39"/>
                </a:solidFill>
                <a:effectLst/>
                <a:uLnTx/>
                <a:uFillTx/>
                <a:latin typeface="Arial"/>
                <a:cs typeface="Arial"/>
              </a:rPr>
              <a:t>Flares</a:t>
            </a:r>
            <a:endParaRPr kumimoji="0" sz="1200" b="0" i="0" u="none" strike="noStrike" kern="0" cap="none" spc="0" normalizeH="0" baseline="0" noProof="0" dirty="0">
              <a:ln>
                <a:noFill/>
              </a:ln>
              <a:solidFill>
                <a:sysClr val="windowText" lastClr="000000"/>
              </a:solidFill>
              <a:effectLst/>
              <a:uLnTx/>
              <a:uFillTx/>
              <a:latin typeface="Arial"/>
              <a:cs typeface="Arial"/>
            </a:endParaRPr>
          </a:p>
        </p:txBody>
      </p:sp>
      <p:cxnSp>
        <p:nvCxnSpPr>
          <p:cNvPr id="30" name="Straight Connector 29">
            <a:extLst>
              <a:ext uri="{FF2B5EF4-FFF2-40B4-BE49-F238E27FC236}">
                <a16:creationId xmlns:a16="http://schemas.microsoft.com/office/drawing/2014/main" id="{7F662F8D-2F10-0016-6C8F-0AFBF030F0B9}"/>
              </a:ext>
            </a:extLst>
          </p:cNvPr>
          <p:cNvCxnSpPr/>
          <p:nvPr/>
        </p:nvCxnSpPr>
        <p:spPr>
          <a:xfrm>
            <a:off x="8163227" y="1157962"/>
            <a:ext cx="0" cy="3482611"/>
          </a:xfrm>
          <a:prstGeom prst="line">
            <a:avLst/>
          </a:prstGeom>
          <a:ln w="19050">
            <a:solidFill>
              <a:srgbClr val="CF9D39"/>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5D5365C-A17A-D2A3-4BA2-F449BA0F0B12}"/>
              </a:ext>
            </a:extLst>
          </p:cNvPr>
          <p:cNvSpPr txBox="1"/>
          <p:nvPr/>
        </p:nvSpPr>
        <p:spPr>
          <a:xfrm>
            <a:off x="515505" y="879208"/>
            <a:ext cx="6097656" cy="369332"/>
          </a:xfrm>
          <a:prstGeom prst="rect">
            <a:avLst/>
          </a:prstGeom>
          <a:noFill/>
        </p:spPr>
        <p:txBody>
          <a:bodyPr wrap="square">
            <a:spAutoFit/>
          </a:bodyPr>
          <a:lstStyle/>
          <a:p>
            <a:r>
              <a:rPr kumimoji="0" lang="en-US" sz="1800" b="1" i="0" u="none" strike="noStrike" kern="0" cap="none" spc="-10" normalizeH="0" baseline="0" noProof="0" dirty="0">
                <a:ln>
                  <a:noFill/>
                </a:ln>
                <a:solidFill>
                  <a:srgbClr val="FFFFFF"/>
                </a:solidFill>
                <a:effectLst/>
                <a:uLnTx/>
                <a:uFillTx/>
                <a:latin typeface="Arial"/>
                <a:cs typeface="Arial"/>
              </a:rPr>
              <a:t>Results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4F0A2-C7C3-8B19-2421-D5C7ED2D9474}"/>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818FF0F-9AD3-41CF-3D40-3D512D6336AE}"/>
              </a:ext>
            </a:extLst>
          </p:cNvPr>
          <p:cNvSpPr/>
          <p:nvPr/>
        </p:nvSpPr>
        <p:spPr>
          <a:xfrm>
            <a:off x="349956" y="809809"/>
            <a:ext cx="4008827" cy="5369968"/>
          </a:xfrm>
          <a:prstGeom prst="roundRect">
            <a:avLst>
              <a:gd name="adj" fmla="val 2213"/>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0E3C6719-E3E1-FE35-AF51-D02CBF3EFF3F}"/>
              </a:ext>
            </a:extLst>
          </p:cNvPr>
          <p:cNvSpPr>
            <a:spLocks noGrp="1"/>
          </p:cNvSpPr>
          <p:nvPr>
            <p:ph idx="1"/>
          </p:nvPr>
        </p:nvSpPr>
        <p:spPr>
          <a:xfrm>
            <a:off x="528738" y="1401552"/>
            <a:ext cx="3597531" cy="4364248"/>
          </a:xfrm>
        </p:spPr>
        <p:txBody>
          <a:bodyPr>
            <a:noAutofit/>
          </a:bodyPr>
          <a:lstStyle/>
          <a:p>
            <a:pPr marL="0" indent="0">
              <a:buClr>
                <a:srgbClr val="004B87"/>
              </a:buClr>
              <a:buNone/>
              <a:defRPr/>
            </a:pPr>
            <a:r>
              <a:rPr lang="en-US" sz="1600" dirty="0" err="1">
                <a:latin typeface="Arial" panose="020B0604020202020204" pitchFamily="34" charset="0"/>
                <a:cs typeface="Arial" panose="020B0604020202020204" pitchFamily="34" charset="0"/>
              </a:rPr>
              <a:t>Bulevirtide</a:t>
            </a:r>
            <a:r>
              <a:rPr lang="en-US" sz="1600" dirty="0">
                <a:latin typeface="Arial" panose="020B0604020202020204" pitchFamily="34" charset="0"/>
                <a:cs typeface="Arial" panose="020B0604020202020204" pitchFamily="34" charset="0"/>
              </a:rPr>
              <a:t> (BLV) 2 mg is approved in the European Economic Area, Great Britain, Switzerland, the Russian Federation, and Australia, for the treatment of compensated chronic hepatitis delta (CHD).</a:t>
            </a:r>
          </a:p>
          <a:p>
            <a:pPr marL="0" indent="0">
              <a:buClr>
                <a:srgbClr val="004B87"/>
              </a:buClr>
              <a:buNone/>
              <a:defRPr/>
            </a:pPr>
            <a:r>
              <a:rPr lang="en-US" sz="1600" dirty="0">
                <a:latin typeface="Arial" panose="020B0604020202020204" pitchFamily="34" charset="0"/>
                <a:cs typeface="Arial" panose="020B0604020202020204" pitchFamily="34" charset="0"/>
              </a:rPr>
              <a:t>The clinical relevance of achieving undetectable HDV RNA (TND) vs detectable but low level viraemia (&lt;LLOQ; TD) at the end of treatment (EOT) remains unclear.</a:t>
            </a:r>
          </a:p>
          <a:p>
            <a:pPr marL="0" indent="0">
              <a:buClr>
                <a:srgbClr val="004B87"/>
              </a:buClr>
              <a:buNone/>
              <a:defRPr/>
            </a:pPr>
            <a:r>
              <a:rPr lang="en-US" sz="1600" b="1" dirty="0">
                <a:solidFill>
                  <a:srgbClr val="FFBE3D"/>
                </a:solidFill>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To evaluate the association between EOT HDV RNA status (TND vs TD &lt;LLOQ) and virologic response at posttreatment follow-up week (W) 48 (FU48).</a:t>
            </a:r>
          </a:p>
        </p:txBody>
      </p:sp>
      <p:sp>
        <p:nvSpPr>
          <p:cNvPr id="9" name="Rectangle: Rounded Corners 8">
            <a:extLst>
              <a:ext uri="{FF2B5EF4-FFF2-40B4-BE49-F238E27FC236}">
                <a16:creationId xmlns:a16="http://schemas.microsoft.com/office/drawing/2014/main" id="{FE7C9C08-F144-1176-838C-07968BD676AF}"/>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and Aims</a:t>
            </a:r>
            <a:endParaRPr lang="en-US" b="1" i="0" dirty="0">
              <a:solidFill>
                <a:schemeClr val="bg1"/>
              </a:solidFill>
              <a:effectLst/>
            </a:endParaRPr>
          </a:p>
        </p:txBody>
      </p:sp>
      <p:sp>
        <p:nvSpPr>
          <p:cNvPr id="5" name="Rectangle: Rounded Corners 4">
            <a:extLst>
              <a:ext uri="{FF2B5EF4-FFF2-40B4-BE49-F238E27FC236}">
                <a16:creationId xmlns:a16="http://schemas.microsoft.com/office/drawing/2014/main" id="{7F7E0936-65A6-B83B-98D8-CAFE4DDE0AD8}"/>
              </a:ext>
            </a:extLst>
          </p:cNvPr>
          <p:cNvSpPr/>
          <p:nvPr/>
        </p:nvSpPr>
        <p:spPr>
          <a:xfrm>
            <a:off x="4600175" y="814395"/>
            <a:ext cx="7241870" cy="5365382"/>
          </a:xfrm>
          <a:prstGeom prst="roundRect">
            <a:avLst>
              <a:gd name="adj" fmla="val 2142"/>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F5A4B337-4A69-F5CF-CAE5-9DCB08E43F20}"/>
              </a:ext>
            </a:extLst>
          </p:cNvPr>
          <p:cNvSpPr/>
          <p:nvPr/>
        </p:nvSpPr>
        <p:spPr>
          <a:xfrm>
            <a:off x="4866411" y="939655"/>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11" name="Rectangle: Rounded Corners 10">
            <a:extLst>
              <a:ext uri="{FF2B5EF4-FFF2-40B4-BE49-F238E27FC236}">
                <a16:creationId xmlns:a16="http://schemas.microsoft.com/office/drawing/2014/main" id="{FDA8C2E8-2A91-C7FF-329F-F7EF40FB4BEA}"/>
              </a:ext>
            </a:extLst>
          </p:cNvPr>
          <p:cNvSpPr/>
          <p:nvPr/>
        </p:nvSpPr>
        <p:spPr>
          <a:xfrm>
            <a:off x="4876800" y="1730756"/>
            <a:ext cx="6665901" cy="2070037"/>
          </a:xfrm>
          <a:prstGeom prst="roundRect">
            <a:avLst>
              <a:gd name="adj" fmla="val 5079"/>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14" name="TextBox 13">
            <a:extLst>
              <a:ext uri="{FF2B5EF4-FFF2-40B4-BE49-F238E27FC236}">
                <a16:creationId xmlns:a16="http://schemas.microsoft.com/office/drawing/2014/main" id="{BE216517-D408-46CE-C85E-C2FEFC42E42F}"/>
              </a:ext>
            </a:extLst>
          </p:cNvPr>
          <p:cNvSpPr txBox="1"/>
          <p:nvPr/>
        </p:nvSpPr>
        <p:spPr>
          <a:xfrm>
            <a:off x="5445038" y="1573390"/>
            <a:ext cx="5694403" cy="307777"/>
          </a:xfrm>
          <a:prstGeom prst="rect">
            <a:avLst/>
          </a:prstGeom>
          <a:solidFill>
            <a:schemeClr val="bg1"/>
          </a:solidFill>
        </p:spPr>
        <p:txBody>
          <a:bodyPr wrap="square">
            <a:spAutoFit/>
          </a:bodyPr>
          <a:lstStyle/>
          <a:p>
            <a:pPr algn="ctr"/>
            <a:r>
              <a:rPr lang="en-US" sz="1400" b="1" dirty="0">
                <a:solidFill>
                  <a:srgbClr val="CF9D39"/>
                </a:solidFill>
                <a:latin typeface="Arial" panose="020B0604020202020204" pitchFamily="34" charset="0"/>
                <a:cs typeface="Arial" panose="020B0604020202020204" pitchFamily="34" charset="0"/>
              </a:rPr>
              <a:t>Pooled data from the Phase 2 MYR204 and the Phase 3 MYR301 </a:t>
            </a:r>
          </a:p>
        </p:txBody>
      </p:sp>
      <p:grpSp>
        <p:nvGrpSpPr>
          <p:cNvPr id="27" name="Group 26">
            <a:extLst>
              <a:ext uri="{FF2B5EF4-FFF2-40B4-BE49-F238E27FC236}">
                <a16:creationId xmlns:a16="http://schemas.microsoft.com/office/drawing/2014/main" id="{A5A1FD53-AE98-96EE-88C3-C55C7886A7D0}"/>
              </a:ext>
            </a:extLst>
          </p:cNvPr>
          <p:cNvGrpSpPr/>
          <p:nvPr/>
        </p:nvGrpSpPr>
        <p:grpSpPr>
          <a:xfrm>
            <a:off x="5159223" y="2035262"/>
            <a:ext cx="2483973" cy="942192"/>
            <a:chOff x="5499479" y="1941443"/>
            <a:chExt cx="2483973" cy="942192"/>
          </a:xfrm>
        </p:grpSpPr>
        <p:grpSp>
          <p:nvGrpSpPr>
            <p:cNvPr id="20" name="Group 19">
              <a:extLst>
                <a:ext uri="{FF2B5EF4-FFF2-40B4-BE49-F238E27FC236}">
                  <a16:creationId xmlns:a16="http://schemas.microsoft.com/office/drawing/2014/main" id="{064AAE6C-2AFD-E6E2-2BA6-FA5C33701249}"/>
                </a:ext>
              </a:extLst>
            </p:cNvPr>
            <p:cNvGrpSpPr/>
            <p:nvPr/>
          </p:nvGrpSpPr>
          <p:grpSpPr>
            <a:xfrm>
              <a:off x="5499479" y="1941443"/>
              <a:ext cx="2462831" cy="942192"/>
              <a:chOff x="5554461" y="1941443"/>
              <a:chExt cx="2462831" cy="942192"/>
            </a:xfrm>
          </p:grpSpPr>
          <p:sp>
            <p:nvSpPr>
              <p:cNvPr id="17" name="Rectangle: Rounded Corners 16">
                <a:extLst>
                  <a:ext uri="{FF2B5EF4-FFF2-40B4-BE49-F238E27FC236}">
                    <a16:creationId xmlns:a16="http://schemas.microsoft.com/office/drawing/2014/main" id="{ACE126C5-0F68-D33F-DF40-A51F334B6081}"/>
                  </a:ext>
                </a:extLst>
              </p:cNvPr>
              <p:cNvSpPr/>
              <p:nvPr/>
            </p:nvSpPr>
            <p:spPr>
              <a:xfrm>
                <a:off x="5681328" y="2185232"/>
                <a:ext cx="2335964" cy="698403"/>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12" name="Graphic 11" descr="Group of men with solid fill">
                <a:extLst>
                  <a:ext uri="{FF2B5EF4-FFF2-40B4-BE49-F238E27FC236}">
                    <a16:creationId xmlns:a16="http://schemas.microsoft.com/office/drawing/2014/main" id="{F51A6113-0486-F6C6-D6B2-42728EBB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54461" y="1941443"/>
                <a:ext cx="461665" cy="461665"/>
              </a:xfrm>
              <a:prstGeom prst="rect">
                <a:avLst/>
              </a:prstGeom>
            </p:spPr>
          </p:pic>
        </p:grpSp>
        <p:sp>
          <p:nvSpPr>
            <p:cNvPr id="13" name="Content Placeholder 2">
              <a:extLst>
                <a:ext uri="{FF2B5EF4-FFF2-40B4-BE49-F238E27FC236}">
                  <a16:creationId xmlns:a16="http://schemas.microsoft.com/office/drawing/2014/main" id="{81BC825B-5E86-F940-3709-15858A363E6F}"/>
                </a:ext>
              </a:extLst>
            </p:cNvPr>
            <p:cNvSpPr txBox="1">
              <a:spLocks/>
            </p:cNvSpPr>
            <p:nvPr/>
          </p:nvSpPr>
          <p:spPr>
            <a:xfrm>
              <a:off x="5718587" y="2290815"/>
              <a:ext cx="2264865" cy="592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BLV 10 mg + </a:t>
              </a:r>
              <a:r>
                <a:rPr lang="en-US" sz="1200" dirty="0" err="1">
                  <a:solidFill>
                    <a:srgbClr val="827966"/>
                  </a:solidFill>
                  <a:latin typeface="Arial" panose="020B0604020202020204" pitchFamily="34" charset="0"/>
                  <a:cs typeface="Arial" panose="020B0604020202020204" pitchFamily="34" charset="0"/>
                </a:rPr>
                <a:t>PegIFN</a:t>
              </a:r>
              <a:r>
                <a:rPr lang="el-GR" sz="1200" dirty="0">
                  <a:solidFill>
                    <a:srgbClr val="827966"/>
                  </a:solidFill>
                  <a:latin typeface="Arial" panose="020B0604020202020204" pitchFamily="34" charset="0"/>
                  <a:cs typeface="Arial" panose="020B0604020202020204" pitchFamily="34" charset="0"/>
                </a:rPr>
                <a:t>α</a:t>
              </a:r>
              <a:r>
                <a:rPr lang="en-US" sz="1200" dirty="0">
                  <a:solidFill>
                    <a:srgbClr val="827966"/>
                  </a:solidFill>
                  <a:latin typeface="Arial" panose="020B0604020202020204" pitchFamily="34" charset="0"/>
                  <a:cs typeface="Arial" panose="020B0604020202020204" pitchFamily="34" charset="0"/>
                </a:rPr>
                <a:t> (48W)  BLV 10 mg alone (48W)</a:t>
              </a:r>
              <a:endParaRPr lang="fr-CH" sz="1200" dirty="0">
                <a:solidFill>
                  <a:srgbClr val="827966"/>
                </a:solidFill>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200" dirty="0">
                  <a:solidFill>
                    <a:srgbClr val="827966"/>
                  </a:solidFill>
                  <a:latin typeface="Arial" panose="020B0604020202020204" pitchFamily="34" charset="0"/>
                  <a:cs typeface="Arial" panose="020B0604020202020204" pitchFamily="34" charset="0"/>
                </a:rPr>
                <a:t>(n = 50)</a:t>
              </a:r>
              <a:endParaRPr lang="en-US" sz="1200" dirty="0">
                <a:solidFill>
                  <a:srgbClr val="827966"/>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80BBF5A5-8EC8-EBAF-F243-4EFE577367D7}"/>
              </a:ext>
            </a:extLst>
          </p:cNvPr>
          <p:cNvGrpSpPr/>
          <p:nvPr/>
        </p:nvGrpSpPr>
        <p:grpSpPr>
          <a:xfrm>
            <a:off x="7681931" y="2031323"/>
            <a:ext cx="1672012" cy="946131"/>
            <a:chOff x="8215711" y="1937504"/>
            <a:chExt cx="1672012" cy="946131"/>
          </a:xfrm>
        </p:grpSpPr>
        <p:sp>
          <p:nvSpPr>
            <p:cNvPr id="23" name="Rectangle: Rounded Corners 22">
              <a:extLst>
                <a:ext uri="{FF2B5EF4-FFF2-40B4-BE49-F238E27FC236}">
                  <a16:creationId xmlns:a16="http://schemas.microsoft.com/office/drawing/2014/main" id="{EFC6A550-E084-FB20-C360-42E36F7AD267}"/>
                </a:ext>
              </a:extLst>
            </p:cNvPr>
            <p:cNvSpPr/>
            <p:nvPr/>
          </p:nvSpPr>
          <p:spPr>
            <a:xfrm>
              <a:off x="8323310" y="2185232"/>
              <a:ext cx="1543179" cy="698403"/>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19" name="Graphic 18" descr="Group of men with solid fill">
              <a:extLst>
                <a:ext uri="{FF2B5EF4-FFF2-40B4-BE49-F238E27FC236}">
                  <a16:creationId xmlns:a16="http://schemas.microsoft.com/office/drawing/2014/main" id="{8ADC63A7-345B-F391-328D-1DE7638D20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5711" y="1937504"/>
              <a:ext cx="461665" cy="461665"/>
            </a:xfrm>
            <a:prstGeom prst="rect">
              <a:avLst/>
            </a:prstGeom>
          </p:spPr>
        </p:pic>
        <p:sp>
          <p:nvSpPr>
            <p:cNvPr id="22" name="Content Placeholder 2">
              <a:extLst>
                <a:ext uri="{FF2B5EF4-FFF2-40B4-BE49-F238E27FC236}">
                  <a16:creationId xmlns:a16="http://schemas.microsoft.com/office/drawing/2014/main" id="{446AD506-2C5A-01E6-AD48-A572A1739B47}"/>
                </a:ext>
              </a:extLst>
            </p:cNvPr>
            <p:cNvSpPr txBox="1">
              <a:spLocks/>
            </p:cNvSpPr>
            <p:nvPr/>
          </p:nvSpPr>
          <p:spPr>
            <a:xfrm>
              <a:off x="8344543" y="2354944"/>
              <a:ext cx="1543180" cy="4616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BLV 10 mg for 96W </a:t>
              </a:r>
            </a:p>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(n = 100)</a:t>
              </a:r>
            </a:p>
          </p:txBody>
        </p:sp>
      </p:grpSp>
      <p:grpSp>
        <p:nvGrpSpPr>
          <p:cNvPr id="29" name="Group 28">
            <a:extLst>
              <a:ext uri="{FF2B5EF4-FFF2-40B4-BE49-F238E27FC236}">
                <a16:creationId xmlns:a16="http://schemas.microsoft.com/office/drawing/2014/main" id="{282F4445-B246-72DE-6470-2E9263C7AB07}"/>
              </a:ext>
            </a:extLst>
          </p:cNvPr>
          <p:cNvGrpSpPr/>
          <p:nvPr/>
        </p:nvGrpSpPr>
        <p:grpSpPr>
          <a:xfrm>
            <a:off x="9375176" y="2049008"/>
            <a:ext cx="1764265" cy="908015"/>
            <a:chOff x="9924442" y="1920609"/>
            <a:chExt cx="1764265" cy="908015"/>
          </a:xfrm>
        </p:grpSpPr>
        <p:sp>
          <p:nvSpPr>
            <p:cNvPr id="24" name="Rectangle: Rounded Corners 23">
              <a:extLst>
                <a:ext uri="{FF2B5EF4-FFF2-40B4-BE49-F238E27FC236}">
                  <a16:creationId xmlns:a16="http://schemas.microsoft.com/office/drawing/2014/main" id="{8F2BB20F-AF48-951C-96C1-2FF5B7B578D9}"/>
                </a:ext>
              </a:extLst>
            </p:cNvPr>
            <p:cNvSpPr/>
            <p:nvPr/>
          </p:nvSpPr>
          <p:spPr>
            <a:xfrm>
              <a:off x="10039544" y="2114090"/>
              <a:ext cx="1649163" cy="714534"/>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25" name="Graphic 24" descr="Group of men with solid fill">
              <a:extLst>
                <a:ext uri="{FF2B5EF4-FFF2-40B4-BE49-F238E27FC236}">
                  <a16:creationId xmlns:a16="http://schemas.microsoft.com/office/drawing/2014/main" id="{084CC753-23F8-C726-AF38-C0976193F2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24442" y="1920609"/>
              <a:ext cx="461665" cy="461665"/>
            </a:xfrm>
            <a:prstGeom prst="rect">
              <a:avLst/>
            </a:prstGeom>
          </p:spPr>
        </p:pic>
        <p:sp>
          <p:nvSpPr>
            <p:cNvPr id="26" name="Content Placeholder 2">
              <a:extLst>
                <a:ext uri="{FF2B5EF4-FFF2-40B4-BE49-F238E27FC236}">
                  <a16:creationId xmlns:a16="http://schemas.microsoft.com/office/drawing/2014/main" id="{CCA5336F-D22C-8A44-D9FF-E389847EFE3A}"/>
                </a:ext>
              </a:extLst>
            </p:cNvPr>
            <p:cNvSpPr txBox="1">
              <a:spLocks/>
            </p:cNvSpPr>
            <p:nvPr/>
          </p:nvSpPr>
          <p:spPr>
            <a:xfrm>
              <a:off x="10039544" y="2302829"/>
              <a:ext cx="1649163" cy="4401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BLV 10 mg for 144W (n = 50)</a:t>
              </a:r>
            </a:p>
          </p:txBody>
        </p:sp>
      </p:grpSp>
      <p:sp>
        <p:nvSpPr>
          <p:cNvPr id="32" name="TextBox 31">
            <a:extLst>
              <a:ext uri="{FF2B5EF4-FFF2-40B4-BE49-F238E27FC236}">
                <a16:creationId xmlns:a16="http://schemas.microsoft.com/office/drawing/2014/main" id="{6DD8BE2E-20A4-ED21-E12C-332C90F5AEA2}"/>
              </a:ext>
            </a:extLst>
          </p:cNvPr>
          <p:cNvSpPr txBox="1"/>
          <p:nvPr/>
        </p:nvSpPr>
        <p:spPr>
          <a:xfrm>
            <a:off x="6508878" y="3275111"/>
            <a:ext cx="3327963" cy="307777"/>
          </a:xfrm>
          <a:prstGeom prst="rect">
            <a:avLst/>
          </a:prstGeom>
          <a:solidFill>
            <a:srgbClr val="FFC000"/>
          </a:solidFill>
        </p:spPr>
        <p:txBody>
          <a:bodyPr wrap="square">
            <a:spAutoFit/>
          </a:bodyPr>
          <a:lstStyle/>
          <a:p>
            <a:pPr algn="ctr"/>
            <a:r>
              <a:rPr lang="fr-CH" sz="1400" b="1" dirty="0">
                <a:solidFill>
                  <a:schemeClr val="bg1"/>
                </a:solidFill>
                <a:latin typeface="Arial" panose="020B0604020202020204" pitchFamily="34" charset="0"/>
                <a:cs typeface="Arial" panose="020B0604020202020204" pitchFamily="34" charset="0"/>
              </a:rPr>
              <a:t>FU48 </a:t>
            </a:r>
            <a:r>
              <a:rPr lang="en-US" sz="1400" b="1" dirty="0">
                <a:solidFill>
                  <a:schemeClr val="bg1"/>
                </a:solidFill>
                <a:latin typeface="Arial" panose="020B0604020202020204" pitchFamily="34" charset="0"/>
                <a:cs typeface="Arial" panose="020B0604020202020204" pitchFamily="34" charset="0"/>
              </a:rPr>
              <a:t>after EOT</a:t>
            </a:r>
          </a:p>
        </p:txBody>
      </p:sp>
      <p:grpSp>
        <p:nvGrpSpPr>
          <p:cNvPr id="64" name="Group 63">
            <a:extLst>
              <a:ext uri="{FF2B5EF4-FFF2-40B4-BE49-F238E27FC236}">
                <a16:creationId xmlns:a16="http://schemas.microsoft.com/office/drawing/2014/main" id="{9DCBCEBB-B518-4A02-A040-0EFDAC73B5C1}"/>
              </a:ext>
            </a:extLst>
          </p:cNvPr>
          <p:cNvGrpSpPr/>
          <p:nvPr/>
        </p:nvGrpSpPr>
        <p:grpSpPr>
          <a:xfrm>
            <a:off x="4866411" y="3959662"/>
            <a:ext cx="6676290" cy="1939012"/>
            <a:chOff x="4866411" y="3959662"/>
            <a:chExt cx="6676290" cy="1939012"/>
          </a:xfrm>
        </p:grpSpPr>
        <p:sp>
          <p:nvSpPr>
            <p:cNvPr id="58" name="Rectangle: Rounded Corners 57">
              <a:extLst>
                <a:ext uri="{FF2B5EF4-FFF2-40B4-BE49-F238E27FC236}">
                  <a16:creationId xmlns:a16="http://schemas.microsoft.com/office/drawing/2014/main" id="{F1A0825B-F85E-2745-F76B-5DCBD92EC8A9}"/>
                </a:ext>
              </a:extLst>
            </p:cNvPr>
            <p:cNvSpPr/>
            <p:nvPr/>
          </p:nvSpPr>
          <p:spPr>
            <a:xfrm>
              <a:off x="4866411" y="4105300"/>
              <a:ext cx="6676290" cy="1793374"/>
            </a:xfrm>
            <a:prstGeom prst="roundRect">
              <a:avLst>
                <a:gd name="adj" fmla="val 5079"/>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31" name="TextBox 30">
              <a:extLst>
                <a:ext uri="{FF2B5EF4-FFF2-40B4-BE49-F238E27FC236}">
                  <a16:creationId xmlns:a16="http://schemas.microsoft.com/office/drawing/2014/main" id="{65A0C3B3-87C2-9013-2622-FB1314352610}"/>
                </a:ext>
              </a:extLst>
            </p:cNvPr>
            <p:cNvSpPr txBox="1"/>
            <p:nvPr/>
          </p:nvSpPr>
          <p:spPr>
            <a:xfrm>
              <a:off x="5400309" y="3959662"/>
              <a:ext cx="5508649" cy="338554"/>
            </a:xfrm>
            <a:prstGeom prst="rect">
              <a:avLst/>
            </a:prstGeom>
            <a:solidFill>
              <a:schemeClr val="bg1"/>
            </a:solidFill>
          </p:spPr>
          <p:txBody>
            <a:bodyPr wrap="square">
              <a:spAutoFit/>
            </a:bodyPr>
            <a:lstStyle/>
            <a:p>
              <a:pPr algn="ctr"/>
              <a:r>
                <a:rPr lang="en-US" sz="1600" b="1" dirty="0">
                  <a:solidFill>
                    <a:srgbClr val="CF9D39"/>
                  </a:solidFill>
                  <a:latin typeface="Arial" panose="020B0604020202020204" pitchFamily="34" charset="0"/>
                  <a:cs typeface="Arial" panose="020B0604020202020204" pitchFamily="34" charset="0"/>
                </a:rPr>
                <a:t>Analysis</a:t>
              </a:r>
              <a:endParaRPr lang="en-US" sz="1400" b="1" dirty="0">
                <a:solidFill>
                  <a:srgbClr val="CF9D39"/>
                </a:solidFill>
                <a:latin typeface="Arial" panose="020B0604020202020204" pitchFamily="34" charset="0"/>
                <a:cs typeface="Arial" panose="020B0604020202020204" pitchFamily="34" charset="0"/>
              </a:endParaRPr>
            </a:p>
          </p:txBody>
        </p:sp>
      </p:grpSp>
      <p:grpSp>
        <p:nvGrpSpPr>
          <p:cNvPr id="62" name="Group 61">
            <a:extLst>
              <a:ext uri="{FF2B5EF4-FFF2-40B4-BE49-F238E27FC236}">
                <a16:creationId xmlns:a16="http://schemas.microsoft.com/office/drawing/2014/main" id="{FB67BB3A-7996-5435-DB09-C9E8C6F150E3}"/>
              </a:ext>
            </a:extLst>
          </p:cNvPr>
          <p:cNvGrpSpPr/>
          <p:nvPr/>
        </p:nvGrpSpPr>
        <p:grpSpPr>
          <a:xfrm>
            <a:off x="5014360" y="4298216"/>
            <a:ext cx="3143213" cy="1201789"/>
            <a:chOff x="4962990" y="4298216"/>
            <a:chExt cx="3143213" cy="1201789"/>
          </a:xfrm>
        </p:grpSpPr>
        <p:grpSp>
          <p:nvGrpSpPr>
            <p:cNvPr id="56" name="Group 55">
              <a:extLst>
                <a:ext uri="{FF2B5EF4-FFF2-40B4-BE49-F238E27FC236}">
                  <a16:creationId xmlns:a16="http://schemas.microsoft.com/office/drawing/2014/main" id="{8856E226-CE13-BF2F-0000-0DBE21279EE4}"/>
                </a:ext>
              </a:extLst>
            </p:cNvPr>
            <p:cNvGrpSpPr/>
            <p:nvPr/>
          </p:nvGrpSpPr>
          <p:grpSpPr>
            <a:xfrm>
              <a:off x="4962990" y="4395911"/>
              <a:ext cx="3143213" cy="1104094"/>
              <a:chOff x="5066528" y="4384634"/>
              <a:chExt cx="3143213" cy="1104094"/>
            </a:xfrm>
          </p:grpSpPr>
          <p:sp>
            <p:nvSpPr>
              <p:cNvPr id="34" name="Rectangle: Rounded Corners 33">
                <a:extLst>
                  <a:ext uri="{FF2B5EF4-FFF2-40B4-BE49-F238E27FC236}">
                    <a16:creationId xmlns:a16="http://schemas.microsoft.com/office/drawing/2014/main" id="{2E358B6D-FC7D-6122-6276-42527C71BCEA}"/>
                  </a:ext>
                </a:extLst>
              </p:cNvPr>
              <p:cNvSpPr/>
              <p:nvPr/>
            </p:nvSpPr>
            <p:spPr>
              <a:xfrm>
                <a:off x="5066529" y="4640639"/>
                <a:ext cx="3143212" cy="848089"/>
              </a:xfrm>
              <a:prstGeom prst="roundRect">
                <a:avLst>
                  <a:gd name="adj" fmla="val 6715"/>
                </a:avLst>
              </a:prstGeom>
              <a:noFill/>
              <a:ln>
                <a:solidFill>
                  <a:srgbClr val="CF9D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35" name="Group 34">
                <a:extLst>
                  <a:ext uri="{FF2B5EF4-FFF2-40B4-BE49-F238E27FC236}">
                    <a16:creationId xmlns:a16="http://schemas.microsoft.com/office/drawing/2014/main" id="{45DA8D16-F9AF-827A-FBA3-A9CFD741E65D}"/>
                  </a:ext>
                </a:extLst>
              </p:cNvPr>
              <p:cNvGrpSpPr/>
              <p:nvPr/>
            </p:nvGrpSpPr>
            <p:grpSpPr>
              <a:xfrm>
                <a:off x="5991050" y="4384634"/>
                <a:ext cx="1348641" cy="354425"/>
                <a:chOff x="3874308" y="4620285"/>
                <a:chExt cx="1171731" cy="354425"/>
              </a:xfrm>
            </p:grpSpPr>
            <p:sp>
              <p:nvSpPr>
                <p:cNvPr id="36" name="Rectangle: Rounded Corners 35">
                  <a:extLst>
                    <a:ext uri="{FF2B5EF4-FFF2-40B4-BE49-F238E27FC236}">
                      <a16:creationId xmlns:a16="http://schemas.microsoft.com/office/drawing/2014/main" id="{AC9C68D7-E340-E82C-C23E-D4FFECB81A51}"/>
                    </a:ext>
                  </a:extLst>
                </p:cNvPr>
                <p:cNvSpPr/>
                <p:nvPr/>
              </p:nvSpPr>
              <p:spPr>
                <a:xfrm>
                  <a:off x="3874308" y="4620285"/>
                  <a:ext cx="1171731" cy="354425"/>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37" name="Content Placeholder 2">
                  <a:extLst>
                    <a:ext uri="{FF2B5EF4-FFF2-40B4-BE49-F238E27FC236}">
                      <a16:creationId xmlns:a16="http://schemas.microsoft.com/office/drawing/2014/main" id="{558FCED9-5B2A-6042-2C50-73545CEBF2A5}"/>
                    </a:ext>
                  </a:extLst>
                </p:cNvPr>
                <p:cNvSpPr txBox="1">
                  <a:spLocks/>
                </p:cNvSpPr>
                <p:nvPr/>
              </p:nvSpPr>
              <p:spPr>
                <a:xfrm>
                  <a:off x="3885499" y="4674725"/>
                  <a:ext cx="1070273" cy="239458"/>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b="1" dirty="0">
                      <a:solidFill>
                        <a:srgbClr val="826B6A"/>
                      </a:solidFill>
                      <a:latin typeface="Arial" panose="020B0604020202020204" pitchFamily="34" charset="0"/>
                    </a:rPr>
                    <a:t>RT-qPCR</a:t>
                  </a:r>
                </a:p>
              </p:txBody>
            </p:sp>
          </p:grpSp>
          <p:sp>
            <p:nvSpPr>
              <p:cNvPr id="49" name="TextBox 48">
                <a:extLst>
                  <a:ext uri="{FF2B5EF4-FFF2-40B4-BE49-F238E27FC236}">
                    <a16:creationId xmlns:a16="http://schemas.microsoft.com/office/drawing/2014/main" id="{FD8082CF-CAF0-6A9A-668D-64A2AC79BC3C}"/>
                  </a:ext>
                </a:extLst>
              </p:cNvPr>
              <p:cNvSpPr txBox="1"/>
              <p:nvPr/>
            </p:nvSpPr>
            <p:spPr>
              <a:xfrm>
                <a:off x="5066528" y="4792752"/>
                <a:ext cx="3076729" cy="646331"/>
              </a:xfrm>
              <a:prstGeom prst="rect">
                <a:avLst/>
              </a:prstGeom>
              <a:noFill/>
            </p:spPr>
            <p:txBody>
              <a:bodyPr wrap="square">
                <a:spAutoFit/>
              </a:bodyPr>
              <a:lstStyle/>
              <a:p>
                <a:pPr algn="ctr"/>
                <a:r>
                  <a:rPr lang="en-US" sz="1200" dirty="0">
                    <a:solidFill>
                      <a:srgbClr val="826B6A"/>
                    </a:solidFill>
                    <a:latin typeface="Arial" panose="020B0604020202020204" pitchFamily="34" charset="0"/>
                  </a:rPr>
                  <a:t>HDV RNA determined using </a:t>
                </a:r>
                <a:r>
                  <a:rPr lang="en-US" sz="1200" dirty="0" err="1">
                    <a:solidFill>
                      <a:srgbClr val="826B6A"/>
                    </a:solidFill>
                    <a:latin typeface="Arial" panose="020B0604020202020204" pitchFamily="34" charset="0"/>
                  </a:rPr>
                  <a:t>RoboGene</a:t>
                </a:r>
                <a:r>
                  <a:rPr lang="en-US" sz="1200" dirty="0">
                    <a:solidFill>
                      <a:srgbClr val="826B6A"/>
                    </a:solidFill>
                    <a:latin typeface="Arial" panose="020B0604020202020204" pitchFamily="34" charset="0"/>
                  </a:rPr>
                  <a:t> 2.0 LLOQ 50 IU/mL</a:t>
                </a:r>
              </a:p>
              <a:p>
                <a:pPr algn="ctr"/>
                <a:r>
                  <a:rPr lang="en-US" sz="1200" dirty="0">
                    <a:solidFill>
                      <a:srgbClr val="826B6A"/>
                    </a:solidFill>
                    <a:latin typeface="Arial" panose="020B0604020202020204" pitchFamily="34" charset="0"/>
                  </a:rPr>
                  <a:t>limit of detection 6 IU/</a:t>
                </a:r>
                <a:r>
                  <a:rPr lang="en-US" sz="1200" dirty="0" err="1">
                    <a:solidFill>
                      <a:srgbClr val="826B6A"/>
                    </a:solidFill>
                    <a:latin typeface="Arial" panose="020B0604020202020204" pitchFamily="34" charset="0"/>
                  </a:rPr>
                  <a:t>mL.</a:t>
                </a:r>
                <a:endParaRPr lang="en-US" sz="1200" dirty="0">
                  <a:solidFill>
                    <a:srgbClr val="826B6A"/>
                  </a:solidFill>
                  <a:latin typeface="Arial" panose="020B0604020202020204" pitchFamily="34" charset="0"/>
                </a:endParaRPr>
              </a:p>
            </p:txBody>
          </p:sp>
        </p:grpSp>
        <p:pic>
          <p:nvPicPr>
            <p:cNvPr id="59" name="Picture 58" descr="A magnifying glass with a dna strand inside&#10;&#10;AI-generated content may be incorrect.">
              <a:extLst>
                <a:ext uri="{FF2B5EF4-FFF2-40B4-BE49-F238E27FC236}">
                  <a16:creationId xmlns:a16="http://schemas.microsoft.com/office/drawing/2014/main" id="{74F6E197-90AC-D812-474E-EB010D7CAC33}"/>
                </a:ext>
              </a:extLst>
            </p:cNvPr>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rcRect l="17708" r="14549"/>
            <a:stretch/>
          </p:blipFill>
          <p:spPr>
            <a:xfrm>
              <a:off x="5760752" y="4298216"/>
              <a:ext cx="400041" cy="332174"/>
            </a:xfrm>
            <a:prstGeom prst="rect">
              <a:avLst/>
            </a:prstGeom>
          </p:spPr>
        </p:pic>
      </p:grpSp>
      <p:grpSp>
        <p:nvGrpSpPr>
          <p:cNvPr id="61" name="Group 60">
            <a:extLst>
              <a:ext uri="{FF2B5EF4-FFF2-40B4-BE49-F238E27FC236}">
                <a16:creationId xmlns:a16="http://schemas.microsoft.com/office/drawing/2014/main" id="{A891ED87-A81F-8C0A-F789-0FEA1FF35326}"/>
              </a:ext>
            </a:extLst>
          </p:cNvPr>
          <p:cNvGrpSpPr/>
          <p:nvPr/>
        </p:nvGrpSpPr>
        <p:grpSpPr>
          <a:xfrm>
            <a:off x="8250733" y="4253245"/>
            <a:ext cx="3143212" cy="1246759"/>
            <a:chOff x="8199363" y="4253245"/>
            <a:chExt cx="3143212" cy="1246759"/>
          </a:xfrm>
        </p:grpSpPr>
        <p:grpSp>
          <p:nvGrpSpPr>
            <p:cNvPr id="57" name="Group 56">
              <a:extLst>
                <a:ext uri="{FF2B5EF4-FFF2-40B4-BE49-F238E27FC236}">
                  <a16:creationId xmlns:a16="http://schemas.microsoft.com/office/drawing/2014/main" id="{A9204E3F-59FD-0D26-9324-4B9BD774B749}"/>
                </a:ext>
              </a:extLst>
            </p:cNvPr>
            <p:cNvGrpSpPr/>
            <p:nvPr/>
          </p:nvGrpSpPr>
          <p:grpSpPr>
            <a:xfrm>
              <a:off x="8199363" y="4395910"/>
              <a:ext cx="3143212" cy="1104094"/>
              <a:chOff x="8302901" y="4384633"/>
              <a:chExt cx="3143212" cy="1104094"/>
            </a:xfrm>
          </p:grpSpPr>
          <p:sp>
            <p:nvSpPr>
              <p:cNvPr id="50" name="Rectangle: Rounded Corners 49">
                <a:extLst>
                  <a:ext uri="{FF2B5EF4-FFF2-40B4-BE49-F238E27FC236}">
                    <a16:creationId xmlns:a16="http://schemas.microsoft.com/office/drawing/2014/main" id="{1E5765CD-9D70-B9B4-B5AE-8F33D626DDE9}"/>
                  </a:ext>
                </a:extLst>
              </p:cNvPr>
              <p:cNvSpPr/>
              <p:nvPr/>
            </p:nvSpPr>
            <p:spPr>
              <a:xfrm>
                <a:off x="8302901" y="4640638"/>
                <a:ext cx="3143212" cy="848089"/>
              </a:xfrm>
              <a:prstGeom prst="roundRect">
                <a:avLst>
                  <a:gd name="adj" fmla="val 6715"/>
                </a:avLst>
              </a:prstGeom>
              <a:noFill/>
              <a:ln>
                <a:solidFill>
                  <a:srgbClr val="CF9D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51" name="Group 50">
                <a:extLst>
                  <a:ext uri="{FF2B5EF4-FFF2-40B4-BE49-F238E27FC236}">
                    <a16:creationId xmlns:a16="http://schemas.microsoft.com/office/drawing/2014/main" id="{E509B9FA-A521-829C-8AF4-76EA1CFFF913}"/>
                  </a:ext>
                </a:extLst>
              </p:cNvPr>
              <p:cNvGrpSpPr/>
              <p:nvPr/>
            </p:nvGrpSpPr>
            <p:grpSpPr>
              <a:xfrm>
                <a:off x="8865840" y="4384633"/>
                <a:ext cx="2027026" cy="354425"/>
                <a:chOff x="3874307" y="4655041"/>
                <a:chExt cx="1171732" cy="354425"/>
              </a:xfrm>
            </p:grpSpPr>
            <p:sp>
              <p:nvSpPr>
                <p:cNvPr id="52" name="Rectangle: Rounded Corners 51">
                  <a:extLst>
                    <a:ext uri="{FF2B5EF4-FFF2-40B4-BE49-F238E27FC236}">
                      <a16:creationId xmlns:a16="http://schemas.microsoft.com/office/drawing/2014/main" id="{2A0DEEEB-C5AF-5807-CD6E-526431E311C2}"/>
                    </a:ext>
                  </a:extLst>
                </p:cNvPr>
                <p:cNvSpPr/>
                <p:nvPr/>
              </p:nvSpPr>
              <p:spPr>
                <a:xfrm>
                  <a:off x="3874308" y="4655041"/>
                  <a:ext cx="1171731" cy="354425"/>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54" name="Content Placeholder 2">
                  <a:extLst>
                    <a:ext uri="{FF2B5EF4-FFF2-40B4-BE49-F238E27FC236}">
                      <a16:creationId xmlns:a16="http://schemas.microsoft.com/office/drawing/2014/main" id="{E23125F8-4B69-561F-94D1-8F59EF453BC1}"/>
                    </a:ext>
                  </a:extLst>
                </p:cNvPr>
                <p:cNvSpPr txBox="1">
                  <a:spLocks/>
                </p:cNvSpPr>
                <p:nvPr/>
              </p:nvSpPr>
              <p:spPr>
                <a:xfrm>
                  <a:off x="3874307" y="4702312"/>
                  <a:ext cx="1171731" cy="22532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b="1" dirty="0">
                      <a:solidFill>
                        <a:srgbClr val="826B6A"/>
                      </a:solidFill>
                      <a:latin typeface="Arial" panose="020B0604020202020204" pitchFamily="34" charset="0"/>
                    </a:rPr>
                    <a:t>Virologic response</a:t>
                  </a:r>
                </a:p>
              </p:txBody>
            </p:sp>
          </p:grpSp>
          <p:sp>
            <p:nvSpPr>
              <p:cNvPr id="55" name="TextBox 54">
                <a:extLst>
                  <a:ext uri="{FF2B5EF4-FFF2-40B4-BE49-F238E27FC236}">
                    <a16:creationId xmlns:a16="http://schemas.microsoft.com/office/drawing/2014/main" id="{89765AC2-EE22-4815-A8D3-0540DE3C323A}"/>
                  </a:ext>
                </a:extLst>
              </p:cNvPr>
              <p:cNvSpPr txBox="1"/>
              <p:nvPr/>
            </p:nvSpPr>
            <p:spPr>
              <a:xfrm>
                <a:off x="8554584" y="4786329"/>
                <a:ext cx="2639845" cy="646331"/>
              </a:xfrm>
              <a:prstGeom prst="rect">
                <a:avLst/>
              </a:prstGeom>
              <a:noFill/>
            </p:spPr>
            <p:txBody>
              <a:bodyPr wrap="square">
                <a:spAutoFit/>
              </a:bodyPr>
              <a:lstStyle/>
              <a:p>
                <a:pPr algn="ctr"/>
                <a:r>
                  <a:rPr lang="en-US" sz="1200" dirty="0">
                    <a:solidFill>
                      <a:srgbClr val="826B6A"/>
                    </a:solidFill>
                    <a:latin typeface="Arial" panose="020B0604020202020204" pitchFamily="34" charset="0"/>
                  </a:rPr>
                  <a:t>Response rate at FU48 </a:t>
                </a:r>
              </a:p>
              <a:p>
                <a:pPr algn="ctr"/>
                <a:r>
                  <a:rPr lang="en-US" sz="1200" dirty="0">
                    <a:solidFill>
                      <a:srgbClr val="826B6A"/>
                    </a:solidFill>
                    <a:latin typeface="Arial" panose="020B0604020202020204" pitchFamily="34" charset="0"/>
                  </a:rPr>
                  <a:t>undetectable HDV RNA vs HDV RNA &lt;LLOQ, TD at EOT. </a:t>
                </a:r>
              </a:p>
            </p:txBody>
          </p:sp>
        </p:grpSp>
        <p:pic>
          <p:nvPicPr>
            <p:cNvPr id="60" name="Graphic 59" descr="Germ with solid fill">
              <a:extLst>
                <a:ext uri="{FF2B5EF4-FFF2-40B4-BE49-F238E27FC236}">
                  <a16:creationId xmlns:a16="http://schemas.microsoft.com/office/drawing/2014/main" id="{65601CEB-410F-5E8C-3E24-8A2DBD2A6A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8581418" y="4253245"/>
              <a:ext cx="361766" cy="361766"/>
            </a:xfrm>
            <a:prstGeom prst="rect">
              <a:avLst/>
            </a:prstGeom>
            <a:scene3d>
              <a:camera prst="orthographicFront">
                <a:rot lat="0" lon="10800000" rev="0"/>
              </a:camera>
              <a:lightRig rig="threePt" dir="t"/>
            </a:scene3d>
          </p:spPr>
        </p:pic>
      </p:grpSp>
      <p:sp>
        <p:nvSpPr>
          <p:cNvPr id="65" name="Title 1">
            <a:extLst>
              <a:ext uri="{FF2B5EF4-FFF2-40B4-BE49-F238E27FC236}">
                <a16:creationId xmlns:a16="http://schemas.microsoft.com/office/drawing/2014/main" id="{749F31B8-B61E-1EDF-DBAD-19ADAD97536B}"/>
              </a:ext>
            </a:extLst>
          </p:cNvPr>
          <p:cNvSpPr txBox="1">
            <a:spLocks/>
          </p:cNvSpPr>
          <p:nvPr/>
        </p:nvSpPr>
        <p:spPr>
          <a:xfrm>
            <a:off x="838200" y="-121676"/>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400" b="1" kern="0" dirty="0">
                <a:latin typeface="Arial" panose="020B0604020202020204" pitchFamily="34" charset="0"/>
                <a:ea typeface="Times New Roman" panose="02020603050405020304" pitchFamily="18" charset="0"/>
              </a:rPr>
              <a:t>OS-070 </a:t>
            </a:r>
            <a:r>
              <a:rPr lang="en-US" sz="1400" dirty="0">
                <a:latin typeface="Arial" panose="020B0604020202020204" pitchFamily="34" charset="0"/>
                <a:ea typeface="Times New Roman" panose="02020603050405020304" pitchFamily="18" charset="0"/>
              </a:rPr>
              <a:t>Achieving undetectable hepatitis delta virus RNA at end of therapy with </a:t>
            </a:r>
            <a:r>
              <a:rPr lang="en-US" sz="1400" dirty="0" err="1">
                <a:latin typeface="Arial" panose="020B0604020202020204" pitchFamily="34" charset="0"/>
                <a:ea typeface="Times New Roman" panose="02020603050405020304" pitchFamily="18" charset="0"/>
              </a:rPr>
              <a:t>bulevirtide</a:t>
            </a:r>
            <a:r>
              <a:rPr lang="en-US" sz="1400" dirty="0">
                <a:latin typeface="Arial" panose="020B0604020202020204" pitchFamily="34" charset="0"/>
                <a:ea typeface="Times New Roman" panose="02020603050405020304" pitchFamily="18" charset="0"/>
              </a:rPr>
              <a:t> 10 mg/day with or without with pegylated interferon alpha is strongly associated with post-treatment virologic response in chronic hepatitis delta </a:t>
            </a:r>
          </a:p>
        </p:txBody>
      </p:sp>
      <p:pic>
        <p:nvPicPr>
          <p:cNvPr id="2" name="Graphic 1" descr="Home with solid fill">
            <a:hlinkClick r:id="rId13" action="ppaction://hlinksldjump"/>
            <a:extLst>
              <a:ext uri="{FF2B5EF4-FFF2-40B4-BE49-F238E27FC236}">
                <a16:creationId xmlns:a16="http://schemas.microsoft.com/office/drawing/2014/main" id="{B80568CB-AE13-DDBE-DBBE-74A079E79DC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977664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D956E-73A2-980E-B681-F3FE8C079B3D}"/>
            </a:ext>
          </a:extLst>
        </p:cNvPr>
        <p:cNvGrpSpPr/>
        <p:nvPr/>
      </p:nvGrpSpPr>
      <p:grpSpPr>
        <a:xfrm>
          <a:off x="0" y="0"/>
          <a:ext cx="0" cy="0"/>
          <a:chOff x="0" y="0"/>
          <a:chExt cx="0" cy="0"/>
        </a:xfrm>
      </p:grpSpPr>
      <p:grpSp>
        <p:nvGrpSpPr>
          <p:cNvPr id="251" name="Group 250">
            <a:extLst>
              <a:ext uri="{FF2B5EF4-FFF2-40B4-BE49-F238E27FC236}">
                <a16:creationId xmlns:a16="http://schemas.microsoft.com/office/drawing/2014/main" id="{B7D8028F-BB22-72A7-1155-571ACE86B982}"/>
              </a:ext>
            </a:extLst>
          </p:cNvPr>
          <p:cNvGrpSpPr/>
          <p:nvPr/>
        </p:nvGrpSpPr>
        <p:grpSpPr>
          <a:xfrm>
            <a:off x="3759146" y="1021913"/>
            <a:ext cx="8146226" cy="3006478"/>
            <a:chOff x="515507" y="3740038"/>
            <a:chExt cx="7811313" cy="2646038"/>
          </a:xfrm>
        </p:grpSpPr>
        <p:sp>
          <p:nvSpPr>
            <p:cNvPr id="253" name="Rectangle: Rounded Corners 252">
              <a:extLst>
                <a:ext uri="{FF2B5EF4-FFF2-40B4-BE49-F238E27FC236}">
                  <a16:creationId xmlns:a16="http://schemas.microsoft.com/office/drawing/2014/main" id="{EDD9FD69-556A-1C1D-6D18-22F15831CC3A}"/>
                </a:ext>
              </a:extLst>
            </p:cNvPr>
            <p:cNvSpPr/>
            <p:nvPr/>
          </p:nvSpPr>
          <p:spPr>
            <a:xfrm>
              <a:off x="539164" y="3859454"/>
              <a:ext cx="7787656" cy="2526622"/>
            </a:xfrm>
            <a:prstGeom prst="roundRect">
              <a:avLst>
                <a:gd name="adj" fmla="val 5079"/>
              </a:avLst>
            </a:prstGeom>
            <a:solidFill>
              <a:schemeClr val="bg1">
                <a:alpha val="39000"/>
              </a:schemeClr>
            </a:solid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252" name="Rectangle: Rounded Corners 251">
              <a:extLst>
                <a:ext uri="{FF2B5EF4-FFF2-40B4-BE49-F238E27FC236}">
                  <a16:creationId xmlns:a16="http://schemas.microsoft.com/office/drawing/2014/main" id="{33878861-64F6-EF5E-164A-A80C6A9B0636}"/>
                </a:ext>
              </a:extLst>
            </p:cNvPr>
            <p:cNvSpPr>
              <a:spLocks/>
            </p:cNvSpPr>
            <p:nvPr/>
          </p:nvSpPr>
          <p:spPr>
            <a:xfrm>
              <a:off x="515507" y="3740038"/>
              <a:ext cx="3708986"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254" name="TextBox 253">
              <a:extLst>
                <a:ext uri="{FF2B5EF4-FFF2-40B4-BE49-F238E27FC236}">
                  <a16:creationId xmlns:a16="http://schemas.microsoft.com/office/drawing/2014/main" id="{8674CBF8-DF0E-A6C1-4691-9E67CF46AF4A}"/>
                </a:ext>
              </a:extLst>
            </p:cNvPr>
            <p:cNvSpPr txBox="1"/>
            <p:nvPr/>
          </p:nvSpPr>
          <p:spPr>
            <a:xfrm>
              <a:off x="515508" y="3759666"/>
              <a:ext cx="3081590" cy="270878"/>
            </a:xfrm>
            <a:prstGeom prst="rect">
              <a:avLst/>
            </a:prstGeom>
            <a:noFill/>
          </p:spPr>
          <p:txBody>
            <a:bodyPr wrap="square" anchor="ctr">
              <a:spAutoFit/>
            </a:bodyPr>
            <a:lstStyle/>
            <a:p>
              <a:r>
                <a:rPr lang="en-US" sz="1400" b="1" dirty="0">
                  <a:solidFill>
                    <a:srgbClr val="CF9D39"/>
                  </a:solidFill>
                  <a:latin typeface="Arial" panose="020B0604020202020204" pitchFamily="34" charset="0"/>
                  <a:cs typeface="Arial" panose="020B0604020202020204" pitchFamily="34" charset="0"/>
                </a:rPr>
                <a:t>Virologic response</a:t>
              </a:r>
            </a:p>
          </p:txBody>
        </p:sp>
      </p:grpSp>
      <p:sp>
        <p:nvSpPr>
          <p:cNvPr id="7" name="Rectangle: Rounded Corners 6">
            <a:extLst>
              <a:ext uri="{FF2B5EF4-FFF2-40B4-BE49-F238E27FC236}">
                <a16:creationId xmlns:a16="http://schemas.microsoft.com/office/drawing/2014/main" id="{F04BCBEE-812F-C11E-8775-D0A9BAF92E3E}"/>
              </a:ext>
            </a:extLst>
          </p:cNvPr>
          <p:cNvSpPr/>
          <p:nvPr/>
        </p:nvSpPr>
        <p:spPr>
          <a:xfrm>
            <a:off x="349624" y="812800"/>
            <a:ext cx="11661782" cy="3368676"/>
          </a:xfrm>
          <a:prstGeom prst="roundRect">
            <a:avLst>
              <a:gd name="adj" fmla="val 2712"/>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8088E3E3-DB96-7535-BC69-0CF2B48B171B}"/>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116" name="Rectangle: Rounded Corners 115">
            <a:extLst>
              <a:ext uri="{FF2B5EF4-FFF2-40B4-BE49-F238E27FC236}">
                <a16:creationId xmlns:a16="http://schemas.microsoft.com/office/drawing/2014/main" id="{FE17F8BA-3FD5-91C3-4E3C-50BA7521CB16}"/>
              </a:ext>
            </a:extLst>
          </p:cNvPr>
          <p:cNvSpPr/>
          <p:nvPr/>
        </p:nvSpPr>
        <p:spPr>
          <a:xfrm>
            <a:off x="349624" y="4324393"/>
            <a:ext cx="11537576" cy="2019963"/>
          </a:xfrm>
          <a:prstGeom prst="roundRect">
            <a:avLst>
              <a:gd name="adj" fmla="val 3938"/>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117" name="Rectangle: Rounded Corners 116">
            <a:extLst>
              <a:ext uri="{FF2B5EF4-FFF2-40B4-BE49-F238E27FC236}">
                <a16:creationId xmlns:a16="http://schemas.microsoft.com/office/drawing/2014/main" id="{B351B142-70D2-4D10-DC20-BFF66B758AD0}"/>
              </a:ext>
            </a:extLst>
          </p:cNvPr>
          <p:cNvSpPr/>
          <p:nvPr/>
        </p:nvSpPr>
        <p:spPr>
          <a:xfrm>
            <a:off x="512973" y="4448131"/>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sp>
        <p:nvSpPr>
          <p:cNvPr id="119" name="TextBox 118">
            <a:extLst>
              <a:ext uri="{FF2B5EF4-FFF2-40B4-BE49-F238E27FC236}">
                <a16:creationId xmlns:a16="http://schemas.microsoft.com/office/drawing/2014/main" id="{1D7054A4-2AC5-A719-5523-303AF1D413D3}"/>
              </a:ext>
            </a:extLst>
          </p:cNvPr>
          <p:cNvSpPr txBox="1"/>
          <p:nvPr/>
        </p:nvSpPr>
        <p:spPr>
          <a:xfrm>
            <a:off x="473830" y="4853286"/>
            <a:ext cx="11205197" cy="1323439"/>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Among patients with compensated CHD, those with undetectable HDV RNA at FU48 were more likely to be those with undetectable HDV RNA, TND at EOT.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Combination therapy with BLV 10 mg/d and </a:t>
            </a:r>
            <a:r>
              <a:rPr lang="en-US" sz="1600" dirty="0" err="1">
                <a:latin typeface="Arial" panose="020B0604020202020204" pitchFamily="34" charset="0"/>
                <a:cs typeface="Arial" panose="020B0604020202020204" pitchFamily="34" charset="0"/>
              </a:rPr>
              <a:t>PegIFN</a:t>
            </a:r>
            <a:r>
              <a:rPr lang="el-GR" sz="1600" dirty="0">
                <a:latin typeface="Arial" panose="020B0604020202020204" pitchFamily="34" charset="0"/>
                <a:cs typeface="Arial" panose="020B0604020202020204" pitchFamily="34" charset="0"/>
              </a:rPr>
              <a:t>α</a:t>
            </a:r>
            <a:r>
              <a:rPr lang="en-US" sz="1600" dirty="0">
                <a:latin typeface="Arial" panose="020B0604020202020204" pitchFamily="34" charset="0"/>
                <a:cs typeface="Arial" panose="020B0604020202020204" pitchFamily="34" charset="0"/>
              </a:rPr>
              <a:t> and longer treatment with BLV monotherapy were associated with higher rates of undetectable HDV RNA at EOT and FU48.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Patients with HDV RNA &lt;LLOQ, TD at EOT were likely to have HDV RNA rebound off therapy.</a:t>
            </a:r>
          </a:p>
        </p:txBody>
      </p:sp>
      <p:sp>
        <p:nvSpPr>
          <p:cNvPr id="2" name="Title 1">
            <a:extLst>
              <a:ext uri="{FF2B5EF4-FFF2-40B4-BE49-F238E27FC236}">
                <a16:creationId xmlns:a16="http://schemas.microsoft.com/office/drawing/2014/main" id="{33AE4A8F-DC7F-10A9-CC04-9248AB1B29B6}"/>
              </a:ext>
            </a:extLst>
          </p:cNvPr>
          <p:cNvSpPr txBox="1">
            <a:spLocks/>
          </p:cNvSpPr>
          <p:nvPr/>
        </p:nvSpPr>
        <p:spPr>
          <a:xfrm>
            <a:off x="838200" y="-121676"/>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400" b="1" kern="0" dirty="0">
                <a:latin typeface="Arial" panose="020B0604020202020204" pitchFamily="34" charset="0"/>
                <a:ea typeface="Times New Roman" panose="02020603050405020304" pitchFamily="18" charset="0"/>
              </a:rPr>
              <a:t>OS-070 </a:t>
            </a:r>
            <a:r>
              <a:rPr lang="en-US" sz="1400" dirty="0">
                <a:latin typeface="Arial" panose="020B0604020202020204" pitchFamily="34" charset="0"/>
                <a:ea typeface="Times New Roman" panose="02020603050405020304" pitchFamily="18" charset="0"/>
              </a:rPr>
              <a:t>Achieving undetectable hepatitis delta virus RNA at end of therapy with </a:t>
            </a:r>
            <a:r>
              <a:rPr lang="en-US" sz="1400" dirty="0" err="1">
                <a:latin typeface="Arial" panose="020B0604020202020204" pitchFamily="34" charset="0"/>
                <a:ea typeface="Times New Roman" panose="02020603050405020304" pitchFamily="18" charset="0"/>
              </a:rPr>
              <a:t>bulevirtide</a:t>
            </a:r>
            <a:r>
              <a:rPr lang="en-US" sz="1400" dirty="0">
                <a:latin typeface="Arial" panose="020B0604020202020204" pitchFamily="34" charset="0"/>
                <a:ea typeface="Times New Roman" panose="02020603050405020304" pitchFamily="18" charset="0"/>
              </a:rPr>
              <a:t> 10 mg/day with or without with pegylated interferon alpha is strongly associated with post-treatment virologic response in chronic hepatitis delta </a:t>
            </a:r>
          </a:p>
        </p:txBody>
      </p:sp>
      <p:graphicFrame>
        <p:nvGraphicFramePr>
          <p:cNvPr id="3" name="Table 2">
            <a:extLst>
              <a:ext uri="{FF2B5EF4-FFF2-40B4-BE49-F238E27FC236}">
                <a16:creationId xmlns:a16="http://schemas.microsoft.com/office/drawing/2014/main" id="{98BD26DD-9F32-1AB6-1656-C87F4A6E752B}"/>
              </a:ext>
            </a:extLst>
          </p:cNvPr>
          <p:cNvGraphicFramePr>
            <a:graphicFrameLocks noGrp="1"/>
          </p:cNvGraphicFramePr>
          <p:nvPr>
            <p:extLst>
              <p:ext uri="{D42A27DB-BD31-4B8C-83A1-F6EECF244321}">
                <p14:modId xmlns:p14="http://schemas.microsoft.com/office/powerpoint/2010/main" val="1667245067"/>
              </p:ext>
            </p:extLst>
          </p:nvPr>
        </p:nvGraphicFramePr>
        <p:xfrm>
          <a:off x="499555" y="1792172"/>
          <a:ext cx="3147665" cy="1986280"/>
        </p:xfrm>
        <a:graphic>
          <a:graphicData uri="http://schemas.openxmlformats.org/drawingml/2006/table">
            <a:tbl>
              <a:tblPr/>
              <a:tblGrid>
                <a:gridCol w="1892926">
                  <a:extLst>
                    <a:ext uri="{9D8B030D-6E8A-4147-A177-3AD203B41FA5}">
                      <a16:colId xmlns:a16="http://schemas.microsoft.com/office/drawing/2014/main" val="2711576086"/>
                    </a:ext>
                  </a:extLst>
                </a:gridCol>
                <a:gridCol w="1254739">
                  <a:extLst>
                    <a:ext uri="{9D8B030D-6E8A-4147-A177-3AD203B41FA5}">
                      <a16:colId xmlns:a16="http://schemas.microsoft.com/office/drawing/2014/main" val="1187684738"/>
                    </a:ext>
                  </a:extLst>
                </a:gridCol>
              </a:tblGrid>
              <a:tr h="184150">
                <a:tc>
                  <a:txBody>
                    <a:bodyPr/>
                    <a:lstStyle/>
                    <a:p>
                      <a:pPr algn="ctr" fontAlgn="ctr"/>
                      <a:r>
                        <a:rPr lang="en-US" sz="1100" b="1" i="0" u="none" strike="noStrike" dirty="0">
                          <a:solidFill>
                            <a:srgbClr val="004B87"/>
                          </a:solidFill>
                          <a:effectLst/>
                          <a:latin typeface="Arial" panose="020B0604020202020204" pitchFamily="34" charset="0"/>
                        </a:rPr>
                        <a:t>Characteristic</a:t>
                      </a:r>
                    </a:p>
                  </a:txBody>
                  <a:tcPr marL="6350" marR="6350" marT="635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4B87"/>
                          </a:solidFill>
                          <a:effectLst/>
                          <a:latin typeface="Arial" panose="020B0604020202020204" pitchFamily="34" charset="0"/>
                        </a:rPr>
                        <a:t>Total (N = 200)</a:t>
                      </a:r>
                    </a:p>
                  </a:txBody>
                  <a:tcPr marL="6350" marR="6350" marT="6350"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2279307529"/>
                  </a:ext>
                </a:extLst>
              </a:tr>
              <a:tr h="184150">
                <a:tc>
                  <a:txBody>
                    <a:bodyPr/>
                    <a:lstStyle/>
                    <a:p>
                      <a:pPr algn="r" fontAlgn="ctr"/>
                      <a:r>
                        <a:rPr lang="en-US" sz="1100" b="0" i="0" u="none" strike="noStrike" dirty="0">
                          <a:solidFill>
                            <a:srgbClr val="004B87"/>
                          </a:solidFill>
                          <a:effectLst/>
                          <a:latin typeface="Arial" panose="020B0604020202020204" pitchFamily="34" charset="0"/>
                        </a:rPr>
                        <a:t>Male (%)</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65%</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672283664"/>
                  </a:ext>
                </a:extLst>
              </a:tr>
              <a:tr h="184150">
                <a:tc>
                  <a:txBody>
                    <a:bodyPr/>
                    <a:lstStyle/>
                    <a:p>
                      <a:pPr algn="r" fontAlgn="ctr"/>
                      <a:r>
                        <a:rPr lang="en-US" sz="1100" b="0" i="0" u="none" strike="noStrike" dirty="0">
                          <a:solidFill>
                            <a:srgbClr val="004B87"/>
                          </a:solidFill>
                          <a:effectLst/>
                          <a:latin typeface="Arial" panose="020B0604020202020204" pitchFamily="34" charset="0"/>
                        </a:rPr>
                        <a:t>White (%)</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CC8"/>
                    </a:solidFill>
                  </a:tcPr>
                </a:tc>
                <a:tc>
                  <a:txBody>
                    <a:bodyPr/>
                    <a:lstStyle/>
                    <a:p>
                      <a:pPr algn="ctr" fontAlgn="ctr"/>
                      <a:r>
                        <a:rPr lang="en-US" sz="1100" b="0" i="0" u="none" strike="noStrike" dirty="0">
                          <a:solidFill>
                            <a:srgbClr val="004B87"/>
                          </a:solidFill>
                          <a:effectLst/>
                          <a:latin typeface="Arial" panose="020B0604020202020204" pitchFamily="34" charset="0"/>
                        </a:rPr>
                        <a:t>85%</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CC8"/>
                    </a:solidFill>
                  </a:tcPr>
                </a:tc>
                <a:extLst>
                  <a:ext uri="{0D108BD9-81ED-4DB2-BD59-A6C34878D82A}">
                    <a16:rowId xmlns:a16="http://schemas.microsoft.com/office/drawing/2014/main" val="3898200874"/>
                  </a:ext>
                </a:extLst>
              </a:tr>
              <a:tr h="184150">
                <a:tc>
                  <a:txBody>
                    <a:bodyPr/>
                    <a:lstStyle/>
                    <a:p>
                      <a:pPr algn="r" fontAlgn="ctr"/>
                      <a:r>
                        <a:rPr lang="en-US" sz="1100" b="0" i="0" u="none" strike="noStrike">
                          <a:solidFill>
                            <a:srgbClr val="004B87"/>
                          </a:solidFill>
                          <a:effectLst/>
                          <a:latin typeface="Arial" panose="020B0604020202020204" pitchFamily="34" charset="0"/>
                        </a:rPr>
                        <a:t>Age, years, mean (SD)</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41 (±8.2)</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762531281"/>
                  </a:ext>
                </a:extLst>
              </a:tr>
              <a:tr h="184150">
                <a:tc>
                  <a:txBody>
                    <a:bodyPr/>
                    <a:lstStyle/>
                    <a:p>
                      <a:pPr algn="r" fontAlgn="ctr"/>
                      <a:r>
                        <a:rPr lang="en-US" sz="1100" b="0" i="0" u="none" strike="noStrike" dirty="0">
                          <a:solidFill>
                            <a:srgbClr val="004B87"/>
                          </a:solidFill>
                          <a:effectLst/>
                          <a:latin typeface="Arial" panose="020B0604020202020204" pitchFamily="34" charset="0"/>
                        </a:rPr>
                        <a:t>Compensated cirrhosis (%)</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CC8"/>
                    </a:solidFill>
                  </a:tcPr>
                </a:tc>
                <a:tc>
                  <a:txBody>
                    <a:bodyPr/>
                    <a:lstStyle/>
                    <a:p>
                      <a:pPr algn="ctr" fontAlgn="ctr"/>
                      <a:r>
                        <a:rPr lang="en-US" sz="1100" b="0" i="0" u="none" strike="noStrike" dirty="0">
                          <a:solidFill>
                            <a:srgbClr val="004B87"/>
                          </a:solidFill>
                          <a:effectLst/>
                          <a:latin typeface="Arial" panose="020B0604020202020204" pitchFamily="34" charset="0"/>
                        </a:rPr>
                        <a:t>41%</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CC8"/>
                    </a:solidFill>
                  </a:tcPr>
                </a:tc>
                <a:extLst>
                  <a:ext uri="{0D108BD9-81ED-4DB2-BD59-A6C34878D82A}">
                    <a16:rowId xmlns:a16="http://schemas.microsoft.com/office/drawing/2014/main" val="3484989704"/>
                  </a:ext>
                </a:extLst>
              </a:tr>
              <a:tr h="184150">
                <a:tc>
                  <a:txBody>
                    <a:bodyPr/>
                    <a:lstStyle/>
                    <a:p>
                      <a:pPr algn="r" fontAlgn="ctr"/>
                      <a:r>
                        <a:rPr lang="en-US" sz="1100" b="0" i="0" u="none" strike="noStrike" dirty="0">
                          <a:solidFill>
                            <a:srgbClr val="004B87"/>
                          </a:solidFill>
                          <a:effectLst/>
                          <a:latin typeface="Arial" panose="020B0604020202020204" pitchFamily="34" charset="0"/>
                        </a:rPr>
                        <a:t>Prior interferon use (%)</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53%</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113365375"/>
                  </a:ext>
                </a:extLst>
              </a:tr>
              <a:tr h="355600">
                <a:tc>
                  <a:txBody>
                    <a:bodyPr/>
                    <a:lstStyle/>
                    <a:p>
                      <a:pPr algn="r" fontAlgn="ctr"/>
                      <a:r>
                        <a:rPr lang="en-US" sz="1100" b="0" i="0" u="none" strike="noStrike" dirty="0">
                          <a:solidFill>
                            <a:srgbClr val="004B87"/>
                          </a:solidFill>
                          <a:effectLst/>
                          <a:latin typeface="Arial" panose="020B0604020202020204" pitchFamily="34" charset="0"/>
                        </a:rPr>
                        <a:t>HDV RNA, log₁₀ IU/mL, mean (SD)</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CC8"/>
                    </a:solidFill>
                  </a:tcPr>
                </a:tc>
                <a:tc>
                  <a:txBody>
                    <a:bodyPr/>
                    <a:lstStyle/>
                    <a:p>
                      <a:pPr algn="ctr" fontAlgn="ctr"/>
                      <a:r>
                        <a:rPr lang="en-US" sz="1100" b="0" i="0" u="none" strike="noStrike" dirty="0">
                          <a:solidFill>
                            <a:srgbClr val="004B87"/>
                          </a:solidFill>
                          <a:effectLst/>
                          <a:latin typeface="Arial" panose="020B0604020202020204" pitchFamily="34" charset="0"/>
                        </a:rPr>
                        <a:t>5.1 (±1.38)</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CC8"/>
                    </a:solidFill>
                  </a:tcPr>
                </a:tc>
                <a:extLst>
                  <a:ext uri="{0D108BD9-81ED-4DB2-BD59-A6C34878D82A}">
                    <a16:rowId xmlns:a16="http://schemas.microsoft.com/office/drawing/2014/main" val="103691423"/>
                  </a:ext>
                </a:extLst>
              </a:tr>
              <a:tr h="184150">
                <a:tc>
                  <a:txBody>
                    <a:bodyPr/>
                    <a:lstStyle/>
                    <a:p>
                      <a:pPr algn="r" fontAlgn="ctr"/>
                      <a:r>
                        <a:rPr lang="en-US" sz="1100" b="0" i="0" u="none" strike="noStrike">
                          <a:solidFill>
                            <a:srgbClr val="004B87"/>
                          </a:solidFill>
                          <a:effectLst/>
                          <a:latin typeface="Arial" panose="020B0604020202020204" pitchFamily="34" charset="0"/>
                        </a:rPr>
                        <a:t>ALT, U/L, mean (SD)</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109 (±88.2)</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301643142"/>
                  </a:ext>
                </a:extLst>
              </a:tr>
              <a:tr h="184150">
                <a:tc>
                  <a:txBody>
                    <a:bodyPr/>
                    <a:lstStyle/>
                    <a:p>
                      <a:pPr algn="r" fontAlgn="ctr"/>
                      <a:r>
                        <a:rPr lang="en-US" sz="1100" b="0" i="0" u="none" strike="noStrike" dirty="0">
                          <a:solidFill>
                            <a:srgbClr val="004B87"/>
                          </a:solidFill>
                          <a:effectLst/>
                          <a:latin typeface="Arial" panose="020B0604020202020204" pitchFamily="34" charset="0"/>
                        </a:rPr>
                        <a:t>Liver stiffness, kPa, mean (SD)</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DECC8"/>
                    </a:solidFill>
                  </a:tcPr>
                </a:tc>
                <a:tc>
                  <a:txBody>
                    <a:bodyPr/>
                    <a:lstStyle/>
                    <a:p>
                      <a:pPr algn="ctr" fontAlgn="ctr"/>
                      <a:r>
                        <a:rPr lang="en-US" sz="1100" b="0" i="0" u="none" strike="noStrike" dirty="0">
                          <a:solidFill>
                            <a:srgbClr val="004B87"/>
                          </a:solidFill>
                          <a:effectLst/>
                          <a:latin typeface="Arial" panose="020B0604020202020204" pitchFamily="34" charset="0"/>
                        </a:rPr>
                        <a:t>14.0 (±9.11)</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DECC8"/>
                    </a:solidFill>
                  </a:tcPr>
                </a:tc>
                <a:extLst>
                  <a:ext uri="{0D108BD9-81ED-4DB2-BD59-A6C34878D82A}">
                    <a16:rowId xmlns:a16="http://schemas.microsoft.com/office/drawing/2014/main" val="3852340995"/>
                  </a:ext>
                </a:extLst>
              </a:tr>
            </a:tbl>
          </a:graphicData>
        </a:graphic>
      </p:graphicFrame>
      <p:sp>
        <p:nvSpPr>
          <p:cNvPr id="4" name="TextBox 3">
            <a:extLst>
              <a:ext uri="{FF2B5EF4-FFF2-40B4-BE49-F238E27FC236}">
                <a16:creationId xmlns:a16="http://schemas.microsoft.com/office/drawing/2014/main" id="{13B31601-5334-57E5-E3F2-C8E716A3AD1B}"/>
              </a:ext>
            </a:extLst>
          </p:cNvPr>
          <p:cNvSpPr txBox="1"/>
          <p:nvPr/>
        </p:nvSpPr>
        <p:spPr>
          <a:xfrm>
            <a:off x="1006280" y="1368931"/>
            <a:ext cx="1981566" cy="276999"/>
          </a:xfrm>
          <a:prstGeom prst="rect">
            <a:avLst/>
          </a:prstGeom>
          <a:solidFill>
            <a:schemeClr val="bg1"/>
          </a:solidFill>
        </p:spPr>
        <p:txBody>
          <a:bodyPr wrap="square">
            <a:spAutoFit/>
          </a:bodyPr>
          <a:lstStyle/>
          <a:p>
            <a:pPr algn="ctr"/>
            <a:r>
              <a:rPr lang="en-US" sz="1200" b="1" dirty="0">
                <a:solidFill>
                  <a:srgbClr val="CF9D39"/>
                </a:solidFill>
                <a:latin typeface="Arial" panose="020B0604020202020204" pitchFamily="34" charset="0"/>
                <a:cs typeface="Arial" panose="020B0604020202020204" pitchFamily="34" charset="0"/>
              </a:rPr>
              <a:t>Baseline characteristics</a:t>
            </a:r>
            <a:endParaRPr lang="en-US" sz="1100" b="1" dirty="0">
              <a:solidFill>
                <a:srgbClr val="CF9D39"/>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357F876-F1F7-E9E8-95C1-C553026DABD2}"/>
              </a:ext>
            </a:extLst>
          </p:cNvPr>
          <p:cNvSpPr txBox="1"/>
          <p:nvPr/>
        </p:nvSpPr>
        <p:spPr>
          <a:xfrm>
            <a:off x="4881213" y="3768942"/>
            <a:ext cx="1229768" cy="276999"/>
          </a:xfrm>
          <a:prstGeom prst="rect">
            <a:avLst/>
          </a:prstGeom>
          <a:noFill/>
        </p:spPr>
        <p:txBody>
          <a:bodyPr wrap="square">
            <a:spAutoFit/>
          </a:bodyPr>
          <a:lstStyle/>
          <a:p>
            <a:pPr algn="ctr"/>
            <a:r>
              <a:rPr lang="en-US" sz="1200" b="1" dirty="0">
                <a:solidFill>
                  <a:srgbClr val="CF9D39"/>
                </a:solidFill>
                <a:latin typeface="Arial" panose="020B0604020202020204" pitchFamily="34" charset="0"/>
                <a:cs typeface="Arial" panose="020B0604020202020204" pitchFamily="34" charset="0"/>
              </a:rPr>
              <a:t>At EOT</a:t>
            </a:r>
            <a:endParaRPr lang="en-US" sz="1100" b="1" dirty="0">
              <a:solidFill>
                <a:srgbClr val="CF9D39"/>
              </a:solidFill>
              <a:latin typeface="Arial" panose="020B0604020202020204" pitchFamily="34" charset="0"/>
              <a:cs typeface="Arial" panose="020B0604020202020204" pitchFamily="34" charset="0"/>
            </a:endParaRPr>
          </a:p>
        </p:txBody>
      </p:sp>
      <p:pic>
        <p:nvPicPr>
          <p:cNvPr id="162" name="Picture 161">
            <a:extLst>
              <a:ext uri="{FF2B5EF4-FFF2-40B4-BE49-F238E27FC236}">
                <a16:creationId xmlns:a16="http://schemas.microsoft.com/office/drawing/2014/main" id="{76772452-8B70-2DD5-7E68-5B0BFDFF8CEB}"/>
              </a:ext>
            </a:extLst>
          </p:cNvPr>
          <p:cNvPicPr>
            <a:picLocks noChangeAspect="1"/>
          </p:cNvPicPr>
          <p:nvPr/>
        </p:nvPicPr>
        <p:blipFill>
          <a:blip r:embed="rId3"/>
          <a:srcRect l="6253" r="31599"/>
          <a:stretch/>
        </p:blipFill>
        <p:spPr>
          <a:xfrm>
            <a:off x="3925245" y="1512459"/>
            <a:ext cx="3077649" cy="2299454"/>
          </a:xfrm>
          <a:prstGeom prst="rect">
            <a:avLst/>
          </a:prstGeom>
        </p:spPr>
      </p:pic>
      <p:pic>
        <p:nvPicPr>
          <p:cNvPr id="163" name="Picture 162">
            <a:extLst>
              <a:ext uri="{FF2B5EF4-FFF2-40B4-BE49-F238E27FC236}">
                <a16:creationId xmlns:a16="http://schemas.microsoft.com/office/drawing/2014/main" id="{95894180-B85C-A084-4325-88861BFB55BB}"/>
              </a:ext>
            </a:extLst>
          </p:cNvPr>
          <p:cNvPicPr>
            <a:picLocks noChangeAspect="1"/>
          </p:cNvPicPr>
          <p:nvPr/>
        </p:nvPicPr>
        <p:blipFill>
          <a:blip r:embed="rId3"/>
          <a:srcRect l="66845" t="2956" r="559" b="64068"/>
          <a:stretch/>
        </p:blipFill>
        <p:spPr>
          <a:xfrm>
            <a:off x="10371265" y="3082716"/>
            <a:ext cx="1481098" cy="695736"/>
          </a:xfrm>
          <a:prstGeom prst="rect">
            <a:avLst/>
          </a:prstGeom>
        </p:spPr>
      </p:pic>
      <p:grpSp>
        <p:nvGrpSpPr>
          <p:cNvPr id="255" name="Group 254">
            <a:extLst>
              <a:ext uri="{FF2B5EF4-FFF2-40B4-BE49-F238E27FC236}">
                <a16:creationId xmlns:a16="http://schemas.microsoft.com/office/drawing/2014/main" id="{984E9ABC-A1AB-24C8-01E3-59A75864B6BB}"/>
              </a:ext>
            </a:extLst>
          </p:cNvPr>
          <p:cNvGrpSpPr/>
          <p:nvPr/>
        </p:nvGrpSpPr>
        <p:grpSpPr>
          <a:xfrm>
            <a:off x="7188098" y="1445798"/>
            <a:ext cx="3077649" cy="2600143"/>
            <a:chOff x="8123094" y="1484473"/>
            <a:chExt cx="3077649" cy="2600143"/>
          </a:xfrm>
        </p:grpSpPr>
        <p:sp>
          <p:nvSpPr>
            <p:cNvPr id="10" name="TextBox 9">
              <a:extLst>
                <a:ext uri="{FF2B5EF4-FFF2-40B4-BE49-F238E27FC236}">
                  <a16:creationId xmlns:a16="http://schemas.microsoft.com/office/drawing/2014/main" id="{E708F38F-FD42-D28A-A696-C1B886E11078}"/>
                </a:ext>
              </a:extLst>
            </p:cNvPr>
            <p:cNvSpPr txBox="1"/>
            <p:nvPr/>
          </p:nvSpPr>
          <p:spPr>
            <a:xfrm>
              <a:off x="9113805" y="3807617"/>
              <a:ext cx="1303633" cy="276999"/>
            </a:xfrm>
            <a:prstGeom prst="rect">
              <a:avLst/>
            </a:prstGeom>
            <a:noFill/>
          </p:spPr>
          <p:txBody>
            <a:bodyPr wrap="square">
              <a:spAutoFit/>
            </a:bodyPr>
            <a:lstStyle>
              <a:defPPr>
                <a:defRPr lang="en-US"/>
              </a:defPPr>
              <a:lvl1pPr algn="ctr">
                <a:defRPr sz="1200" b="1">
                  <a:solidFill>
                    <a:srgbClr val="CF9D39"/>
                  </a:solidFill>
                  <a:latin typeface="Arial" panose="020B0604020202020204" pitchFamily="34" charset="0"/>
                  <a:cs typeface="Arial" panose="020B0604020202020204" pitchFamily="34" charset="0"/>
                </a:defRPr>
              </a:lvl1pPr>
            </a:lstStyle>
            <a:p>
              <a:r>
                <a:rPr lang="en-US" dirty="0"/>
                <a:t>At FU48 </a:t>
              </a:r>
            </a:p>
          </p:txBody>
        </p:sp>
        <p:pic>
          <p:nvPicPr>
            <p:cNvPr id="250" name="Picture 249">
              <a:extLst>
                <a:ext uri="{FF2B5EF4-FFF2-40B4-BE49-F238E27FC236}">
                  <a16:creationId xmlns:a16="http://schemas.microsoft.com/office/drawing/2014/main" id="{7AD1E2AE-6734-BE0F-E958-BFEAAF2F80B5}"/>
                </a:ext>
              </a:extLst>
            </p:cNvPr>
            <p:cNvPicPr>
              <a:picLocks noChangeAspect="1"/>
            </p:cNvPicPr>
            <p:nvPr/>
          </p:nvPicPr>
          <p:blipFill>
            <a:blip r:embed="rId4"/>
            <a:srcRect l="8143" r="32148"/>
            <a:stretch/>
          </p:blipFill>
          <p:spPr>
            <a:xfrm>
              <a:off x="8123094" y="1484473"/>
              <a:ext cx="3077649" cy="2366115"/>
            </a:xfrm>
            <a:prstGeom prst="rect">
              <a:avLst/>
            </a:prstGeom>
          </p:spPr>
        </p:pic>
      </p:grpSp>
      <p:pic>
        <p:nvPicPr>
          <p:cNvPr id="5" name="Graphic 4" descr="Home with solid fill">
            <a:hlinkClick r:id="rId5" action="ppaction://hlinksldjump"/>
            <a:extLst>
              <a:ext uri="{FF2B5EF4-FFF2-40B4-BE49-F238E27FC236}">
                <a16:creationId xmlns:a16="http://schemas.microsoft.com/office/drawing/2014/main" id="{7843469F-014D-4049-527E-2C2183CC79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300020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5075D-C049-821D-FFBF-EE2357640445}"/>
            </a:ext>
          </a:extLst>
        </p:cNvPr>
        <p:cNvGrpSpPr/>
        <p:nvPr/>
      </p:nvGrpSpPr>
      <p:grpSpPr>
        <a:xfrm>
          <a:off x="0" y="0"/>
          <a:ext cx="0" cy="0"/>
          <a:chOff x="0" y="0"/>
          <a:chExt cx="0" cy="0"/>
        </a:xfrm>
      </p:grpSpPr>
      <p:sp>
        <p:nvSpPr>
          <p:cNvPr id="79" name="Content Placeholder 2">
            <a:extLst>
              <a:ext uri="{FF2B5EF4-FFF2-40B4-BE49-F238E27FC236}">
                <a16:creationId xmlns:a16="http://schemas.microsoft.com/office/drawing/2014/main" id="{E87EB4CB-6A9A-655C-DB41-4DBF5BBD3299}"/>
              </a:ext>
            </a:extLst>
          </p:cNvPr>
          <p:cNvSpPr txBox="1">
            <a:spLocks/>
          </p:cNvSpPr>
          <p:nvPr/>
        </p:nvSpPr>
        <p:spPr>
          <a:xfrm>
            <a:off x="5879977" y="4438537"/>
            <a:ext cx="1004288" cy="2555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100" b="1" dirty="0">
                <a:solidFill>
                  <a:srgbClr val="827966"/>
                </a:solidFill>
                <a:latin typeface="Arial" panose="020B0604020202020204" pitchFamily="34" charset="0"/>
                <a:cs typeface="Arial" panose="020B0604020202020204" pitchFamily="34" charset="0"/>
              </a:rPr>
              <a:t>24-week </a:t>
            </a:r>
          </a:p>
          <a:p>
            <a:pPr marL="0" indent="0" algn="ctr">
              <a:spcBef>
                <a:spcPts val="0"/>
              </a:spcBef>
              <a:buClr>
                <a:srgbClr val="004B87"/>
              </a:buClr>
              <a:buFont typeface="Arial" panose="020B0604020202020204" pitchFamily="34" charset="0"/>
              <a:buNone/>
              <a:defRPr/>
            </a:pPr>
            <a:endParaRPr lang="fr-CH" sz="1100" b="1" dirty="0">
              <a:solidFill>
                <a:srgbClr val="827966"/>
              </a:solidFill>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100" b="1" dirty="0" err="1">
                <a:solidFill>
                  <a:srgbClr val="827966"/>
                </a:solidFill>
                <a:latin typeface="Arial" panose="020B0604020202020204" pitchFamily="34" charset="0"/>
                <a:cs typeface="Arial" panose="020B0604020202020204" pitchFamily="34" charset="0"/>
              </a:rPr>
              <a:t>treatment</a:t>
            </a:r>
            <a:r>
              <a:rPr lang="fr-CH" sz="1100" b="1" dirty="0">
                <a:solidFill>
                  <a:srgbClr val="827966"/>
                </a:solidFill>
                <a:latin typeface="Arial" panose="020B0604020202020204" pitchFamily="34" charset="0"/>
                <a:cs typeface="Arial" panose="020B0604020202020204" pitchFamily="34" charset="0"/>
              </a:rPr>
              <a:t>*</a:t>
            </a:r>
          </a:p>
          <a:p>
            <a:pPr marL="0" indent="0" algn="ctr">
              <a:spcBef>
                <a:spcPts val="0"/>
              </a:spcBef>
              <a:buClr>
                <a:srgbClr val="004B87"/>
              </a:buClr>
              <a:buFont typeface="Arial" panose="020B0604020202020204" pitchFamily="34" charset="0"/>
              <a:buNone/>
              <a:defRPr/>
            </a:pPr>
            <a:endParaRPr lang="fr-CH" sz="1100" b="1" dirty="0">
              <a:solidFill>
                <a:srgbClr val="827966"/>
              </a:solidFill>
              <a:latin typeface="Arial" panose="020B0604020202020204" pitchFamily="34" charset="0"/>
              <a:cs typeface="Arial" panose="020B0604020202020204" pitchFamily="34" charset="0"/>
            </a:endParaRPr>
          </a:p>
        </p:txBody>
      </p:sp>
      <p:cxnSp>
        <p:nvCxnSpPr>
          <p:cNvPr id="76" name="Straight Arrow Connector 75">
            <a:extLst>
              <a:ext uri="{FF2B5EF4-FFF2-40B4-BE49-F238E27FC236}">
                <a16:creationId xmlns:a16="http://schemas.microsoft.com/office/drawing/2014/main" id="{5281B92C-8EC9-5126-EA42-02F0FCDCB48B}"/>
              </a:ext>
            </a:extLst>
          </p:cNvPr>
          <p:cNvCxnSpPr>
            <a:cxnSpLocks/>
          </p:cNvCxnSpPr>
          <p:nvPr/>
        </p:nvCxnSpPr>
        <p:spPr>
          <a:xfrm>
            <a:off x="5817528" y="4740590"/>
            <a:ext cx="1164297" cy="0"/>
          </a:xfrm>
          <a:prstGeom prst="straightConnector1">
            <a:avLst/>
          </a:prstGeom>
          <a:ln w="57150">
            <a:solidFill>
              <a:srgbClr val="FFBE3D"/>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Rounded Corners 6">
            <a:extLst>
              <a:ext uri="{FF2B5EF4-FFF2-40B4-BE49-F238E27FC236}">
                <a16:creationId xmlns:a16="http://schemas.microsoft.com/office/drawing/2014/main" id="{3BAA620C-4D2A-E52B-D99E-5351D5D3CCD5}"/>
              </a:ext>
            </a:extLst>
          </p:cNvPr>
          <p:cNvSpPr/>
          <p:nvPr/>
        </p:nvSpPr>
        <p:spPr>
          <a:xfrm>
            <a:off x="349956" y="809810"/>
            <a:ext cx="11525955" cy="1916910"/>
          </a:xfrm>
          <a:prstGeom prst="roundRect">
            <a:avLst>
              <a:gd name="adj" fmla="val 2984"/>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5B78F70A-69A2-EF6D-DBA0-5AAD5F839C64}"/>
              </a:ext>
            </a:extLst>
          </p:cNvPr>
          <p:cNvSpPr>
            <a:spLocks noGrp="1"/>
          </p:cNvSpPr>
          <p:nvPr>
            <p:ph idx="1"/>
          </p:nvPr>
        </p:nvSpPr>
        <p:spPr>
          <a:xfrm>
            <a:off x="515507" y="1375062"/>
            <a:ext cx="11160986" cy="1177186"/>
          </a:xfrm>
        </p:spPr>
        <p:txBody>
          <a:bodyPr>
            <a:noAutofit/>
          </a:bodyPr>
          <a:lstStyle/>
          <a:p>
            <a:pPr>
              <a:buClr>
                <a:srgbClr val="004B87"/>
              </a:buClr>
              <a:defRPr/>
            </a:pPr>
            <a:r>
              <a:rPr lang="en-US" sz="1600" dirty="0">
                <a:latin typeface="Arial" panose="020B0604020202020204" pitchFamily="34" charset="0"/>
                <a:cs typeface="Arial" panose="020B0604020202020204" pitchFamily="34" charset="0"/>
              </a:rPr>
              <a:t>HLT is a peptide designed to block the HBV entry receptor NTCP.</a:t>
            </a:r>
          </a:p>
          <a:p>
            <a:pPr marL="0" indent="0">
              <a:buClr>
                <a:srgbClr val="004B87"/>
              </a:buClr>
              <a:buNone/>
              <a:defRPr/>
            </a:pPr>
            <a:r>
              <a:rPr lang="en-US" sz="1600" b="1" dirty="0">
                <a:solidFill>
                  <a:srgbClr val="FFC000"/>
                </a:solidFill>
                <a:latin typeface="Arial" panose="020B0604020202020204" pitchFamily="34" charset="0"/>
                <a:cs typeface="Arial" panose="020B0604020202020204" pitchFamily="34" charset="0"/>
              </a:rPr>
              <a:t>Aim</a:t>
            </a:r>
          </a:p>
          <a:p>
            <a:pPr>
              <a:buClr>
                <a:srgbClr val="004B87"/>
              </a:buClr>
              <a:defRPr/>
            </a:pPr>
            <a:r>
              <a:rPr lang="en-US" sz="1600" dirty="0">
                <a:latin typeface="Arial" panose="020B0604020202020204" pitchFamily="34" charset="0"/>
                <a:cs typeface="Arial" panose="020B0604020202020204" pitchFamily="34" charset="0"/>
              </a:rPr>
              <a:t>To evaluate the efficacy and safety of HLT in combination with pegylated interferon-alpha 2a (PEG-IFN) in patients with chronic hepatitis B (CHB).</a:t>
            </a:r>
          </a:p>
        </p:txBody>
      </p:sp>
      <p:sp>
        <p:nvSpPr>
          <p:cNvPr id="9" name="Rectangle: Rounded Corners 8">
            <a:extLst>
              <a:ext uri="{FF2B5EF4-FFF2-40B4-BE49-F238E27FC236}">
                <a16:creationId xmlns:a16="http://schemas.microsoft.com/office/drawing/2014/main" id="{3CC80195-D7FB-4CF2-D7BF-6A87BE2AF7BC}"/>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and Aims</a:t>
            </a:r>
            <a:endParaRPr lang="en-US" b="1" i="0" dirty="0">
              <a:solidFill>
                <a:schemeClr val="bg1"/>
              </a:solidFill>
              <a:effectLst/>
            </a:endParaRPr>
          </a:p>
        </p:txBody>
      </p:sp>
      <p:sp>
        <p:nvSpPr>
          <p:cNvPr id="88" name="Title 1">
            <a:extLst>
              <a:ext uri="{FF2B5EF4-FFF2-40B4-BE49-F238E27FC236}">
                <a16:creationId xmlns:a16="http://schemas.microsoft.com/office/drawing/2014/main" id="{9B8C971B-BB10-4495-EFE9-17E5B9CDC4C5}"/>
              </a:ext>
            </a:extLst>
          </p:cNvPr>
          <p:cNvSpPr txBox="1">
            <a:spLocks/>
          </p:cNvSpPr>
          <p:nvPr/>
        </p:nvSpPr>
        <p:spPr>
          <a:xfrm>
            <a:off x="838200" y="-121676"/>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600" b="1" kern="0" dirty="0">
                <a:latin typeface="Arial" panose="020B0604020202020204" pitchFamily="34" charset="0"/>
                <a:ea typeface="Times New Roman" panose="02020603050405020304" pitchFamily="18" charset="0"/>
              </a:rPr>
              <a:t>OS-073 </a:t>
            </a:r>
            <a:r>
              <a:rPr lang="en-US" sz="1600" dirty="0">
                <a:latin typeface="Arial" panose="020B0604020202020204" pitchFamily="34" charset="0"/>
                <a:ea typeface="Times New Roman" panose="02020603050405020304" pitchFamily="18" charset="0"/>
              </a:rPr>
              <a:t>Entry inhibitor </a:t>
            </a:r>
            <a:r>
              <a:rPr lang="en-US" sz="1600" dirty="0" err="1">
                <a:latin typeface="Arial" panose="020B0604020202020204" pitchFamily="34" charset="0"/>
                <a:ea typeface="Times New Roman" panose="02020603050405020304" pitchFamily="18" charset="0"/>
              </a:rPr>
              <a:t>Hepalatide</a:t>
            </a:r>
            <a:r>
              <a:rPr lang="en-US" sz="1600" dirty="0">
                <a:latin typeface="Arial" panose="020B0604020202020204" pitchFamily="34" charset="0"/>
                <a:ea typeface="Times New Roman" panose="02020603050405020304" pitchFamily="18" charset="0"/>
              </a:rPr>
              <a:t> combined with pegylated interferon-alpha 2a therapy resulted in </a:t>
            </a:r>
            <a:r>
              <a:rPr lang="en-US" sz="1600" dirty="0" err="1">
                <a:latin typeface="Arial" panose="020B0604020202020204" pitchFamily="34" charset="0"/>
                <a:ea typeface="Times New Roman" panose="02020603050405020304" pitchFamily="18" charset="0"/>
              </a:rPr>
              <a:t>cccDNA</a:t>
            </a:r>
            <a:r>
              <a:rPr lang="en-US" sz="1600" dirty="0">
                <a:latin typeface="Arial" panose="020B0604020202020204" pitchFamily="34" charset="0"/>
                <a:ea typeface="Times New Roman" panose="02020603050405020304" pitchFamily="18" charset="0"/>
              </a:rPr>
              <a:t> clearance in CHB patients: a phase II </a:t>
            </a:r>
            <a:r>
              <a:rPr lang="en-US" sz="1600" dirty="0" err="1">
                <a:latin typeface="Arial" panose="020B0604020202020204" pitchFamily="34" charset="0"/>
                <a:ea typeface="Times New Roman" panose="02020603050405020304" pitchFamily="18" charset="0"/>
              </a:rPr>
              <a:t>randomised</a:t>
            </a:r>
            <a:r>
              <a:rPr lang="en-US" sz="1600" dirty="0">
                <a:latin typeface="Arial" panose="020B0604020202020204" pitchFamily="34" charset="0"/>
                <a:ea typeface="Times New Roman" panose="02020603050405020304" pitchFamily="18" charset="0"/>
              </a:rPr>
              <a:t>, double-blind, placebo-controlled trial</a:t>
            </a:r>
          </a:p>
        </p:txBody>
      </p:sp>
      <p:sp>
        <p:nvSpPr>
          <p:cNvPr id="5" name="Rectangle: Rounded Corners 4">
            <a:extLst>
              <a:ext uri="{FF2B5EF4-FFF2-40B4-BE49-F238E27FC236}">
                <a16:creationId xmlns:a16="http://schemas.microsoft.com/office/drawing/2014/main" id="{5BB1ECEC-0DF5-AB8B-73ED-EB7581A1276D}"/>
              </a:ext>
            </a:extLst>
          </p:cNvPr>
          <p:cNvSpPr/>
          <p:nvPr/>
        </p:nvSpPr>
        <p:spPr>
          <a:xfrm>
            <a:off x="349956" y="2819260"/>
            <a:ext cx="11525955" cy="3360518"/>
          </a:xfrm>
          <a:prstGeom prst="roundRect">
            <a:avLst>
              <a:gd name="adj" fmla="val 2984"/>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BDF462E9-8D18-4AE6-2026-45B488EA038A}"/>
              </a:ext>
            </a:extLst>
          </p:cNvPr>
          <p:cNvSpPr/>
          <p:nvPr/>
        </p:nvSpPr>
        <p:spPr>
          <a:xfrm>
            <a:off x="515507" y="3052341"/>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13" name="Content Placeholder 2">
            <a:extLst>
              <a:ext uri="{FF2B5EF4-FFF2-40B4-BE49-F238E27FC236}">
                <a16:creationId xmlns:a16="http://schemas.microsoft.com/office/drawing/2014/main" id="{62A47511-3843-795E-55F9-01CBD778C33A}"/>
              </a:ext>
            </a:extLst>
          </p:cNvPr>
          <p:cNvSpPr txBox="1">
            <a:spLocks/>
          </p:cNvSpPr>
          <p:nvPr/>
        </p:nvSpPr>
        <p:spPr>
          <a:xfrm>
            <a:off x="3365951" y="3107519"/>
            <a:ext cx="7370006" cy="357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004B87"/>
              </a:buClr>
              <a:buFont typeface="Arial" panose="020B0604020202020204" pitchFamily="34" charset="0"/>
              <a:buNone/>
              <a:defRPr/>
            </a:pPr>
            <a:r>
              <a:rPr lang="en-US" sz="1400" dirty="0">
                <a:latin typeface="Arial" panose="020B0604020202020204" pitchFamily="34" charset="0"/>
                <a:cs typeface="Arial" panose="020B0604020202020204" pitchFamily="34" charset="0"/>
              </a:rPr>
              <a:t>Phase II </a:t>
            </a:r>
            <a:r>
              <a:rPr lang="en-US" sz="1400" dirty="0" err="1">
                <a:latin typeface="Arial" panose="020B0604020202020204" pitchFamily="34" charset="0"/>
                <a:cs typeface="Arial" panose="020B0604020202020204" pitchFamily="34" charset="0"/>
              </a:rPr>
              <a:t>multicentre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randomised</a:t>
            </a:r>
            <a:r>
              <a:rPr lang="en-US" sz="1400" dirty="0">
                <a:latin typeface="Arial" panose="020B0604020202020204" pitchFamily="34" charset="0"/>
                <a:cs typeface="Arial" panose="020B0604020202020204" pitchFamily="34" charset="0"/>
              </a:rPr>
              <a:t>, double-blind, placebo-controlled trial (</a:t>
            </a:r>
            <a:r>
              <a:rPr lang="fr-CH" sz="140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NCT 04426968</a:t>
            </a:r>
            <a:r>
              <a:rPr lang="fr-CH" sz="1400" dirty="0">
                <a:effectLst/>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endParaRPr lang="fr-CH" sz="1400" dirty="0">
              <a:latin typeface="Arial" panose="020B0604020202020204" pitchFamily="34" charset="0"/>
              <a:cs typeface="Arial" panose="020B0604020202020204" pitchFamily="34" charset="0"/>
            </a:endParaRPr>
          </a:p>
        </p:txBody>
      </p:sp>
      <p:grpSp>
        <p:nvGrpSpPr>
          <p:cNvPr id="75" name="Group 74">
            <a:extLst>
              <a:ext uri="{FF2B5EF4-FFF2-40B4-BE49-F238E27FC236}">
                <a16:creationId xmlns:a16="http://schemas.microsoft.com/office/drawing/2014/main" id="{FE112537-D231-E24B-C8B2-2405B0BB8D28}"/>
              </a:ext>
            </a:extLst>
          </p:cNvPr>
          <p:cNvGrpSpPr/>
          <p:nvPr/>
        </p:nvGrpSpPr>
        <p:grpSpPr>
          <a:xfrm>
            <a:off x="1125108" y="3542435"/>
            <a:ext cx="4768904" cy="2450526"/>
            <a:chOff x="1072076" y="3671250"/>
            <a:chExt cx="4768904" cy="2450526"/>
          </a:xfrm>
        </p:grpSpPr>
        <p:sp>
          <p:nvSpPr>
            <p:cNvPr id="11" name="Rectangle: Rounded Corners 10">
              <a:extLst>
                <a:ext uri="{FF2B5EF4-FFF2-40B4-BE49-F238E27FC236}">
                  <a16:creationId xmlns:a16="http://schemas.microsoft.com/office/drawing/2014/main" id="{7D5FE856-A6F8-3E77-1D24-BDEBD59C4CCA}"/>
                </a:ext>
              </a:extLst>
            </p:cNvPr>
            <p:cNvSpPr/>
            <p:nvPr/>
          </p:nvSpPr>
          <p:spPr>
            <a:xfrm>
              <a:off x="1072076" y="3671250"/>
              <a:ext cx="4768904" cy="245052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73" name="Group 72">
              <a:extLst>
                <a:ext uri="{FF2B5EF4-FFF2-40B4-BE49-F238E27FC236}">
                  <a16:creationId xmlns:a16="http://schemas.microsoft.com/office/drawing/2014/main" id="{F5A41542-66F0-AC97-D754-481C4D55683D}"/>
                </a:ext>
              </a:extLst>
            </p:cNvPr>
            <p:cNvGrpSpPr/>
            <p:nvPr/>
          </p:nvGrpSpPr>
          <p:grpSpPr>
            <a:xfrm>
              <a:off x="3963402" y="3733296"/>
              <a:ext cx="1743944" cy="2325253"/>
              <a:chOff x="3761168" y="3722937"/>
              <a:chExt cx="1743944" cy="2325253"/>
            </a:xfrm>
          </p:grpSpPr>
          <p:grpSp>
            <p:nvGrpSpPr>
              <p:cNvPr id="17" name="Group 16">
                <a:extLst>
                  <a:ext uri="{FF2B5EF4-FFF2-40B4-BE49-F238E27FC236}">
                    <a16:creationId xmlns:a16="http://schemas.microsoft.com/office/drawing/2014/main" id="{3B18DC91-C750-D7EF-94C5-DCB90AB2F6CE}"/>
                  </a:ext>
                </a:extLst>
              </p:cNvPr>
              <p:cNvGrpSpPr/>
              <p:nvPr/>
            </p:nvGrpSpPr>
            <p:grpSpPr>
              <a:xfrm>
                <a:off x="3761168" y="4298182"/>
                <a:ext cx="1743944" cy="524893"/>
                <a:chOff x="9314668" y="2607611"/>
                <a:chExt cx="1743944" cy="524893"/>
              </a:xfrm>
            </p:grpSpPr>
            <p:sp>
              <p:nvSpPr>
                <p:cNvPr id="18" name="Rectangle: Rounded Corners 17">
                  <a:extLst>
                    <a:ext uri="{FF2B5EF4-FFF2-40B4-BE49-F238E27FC236}">
                      <a16:creationId xmlns:a16="http://schemas.microsoft.com/office/drawing/2014/main" id="{F7BB79A6-F3E5-C055-6110-76ADCDF9DDA4}"/>
                    </a:ext>
                  </a:extLst>
                </p:cNvPr>
                <p:cNvSpPr/>
                <p:nvPr/>
              </p:nvSpPr>
              <p:spPr>
                <a:xfrm>
                  <a:off x="9314668" y="2607611"/>
                  <a:ext cx="1743944" cy="515142"/>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19" name="Graphic 18" descr="Group of men with solid fill">
                  <a:extLst>
                    <a:ext uri="{FF2B5EF4-FFF2-40B4-BE49-F238E27FC236}">
                      <a16:creationId xmlns:a16="http://schemas.microsoft.com/office/drawing/2014/main" id="{2E47045C-ADAC-D75C-5CD6-808F939F7C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4267" y="2607611"/>
                  <a:ext cx="461665" cy="461665"/>
                </a:xfrm>
                <a:prstGeom prst="rect">
                  <a:avLst/>
                </a:prstGeom>
              </p:spPr>
            </p:pic>
            <p:sp>
              <p:nvSpPr>
                <p:cNvPr id="20" name="Content Placeholder 2">
                  <a:extLst>
                    <a:ext uri="{FF2B5EF4-FFF2-40B4-BE49-F238E27FC236}">
                      <a16:creationId xmlns:a16="http://schemas.microsoft.com/office/drawing/2014/main" id="{F09D2F89-EFE7-0A47-E8C0-675D2D819133}"/>
                    </a:ext>
                  </a:extLst>
                </p:cNvPr>
                <p:cNvSpPr txBox="1">
                  <a:spLocks/>
                </p:cNvSpPr>
                <p:nvPr/>
              </p:nvSpPr>
              <p:spPr>
                <a:xfrm>
                  <a:off x="9913796" y="2670838"/>
                  <a:ext cx="1020990" cy="461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2.1 mg HLT (n = 24)</a:t>
                  </a:r>
                </a:p>
              </p:txBody>
            </p:sp>
          </p:grpSp>
          <p:grpSp>
            <p:nvGrpSpPr>
              <p:cNvPr id="29" name="Group 28">
                <a:extLst>
                  <a:ext uri="{FF2B5EF4-FFF2-40B4-BE49-F238E27FC236}">
                    <a16:creationId xmlns:a16="http://schemas.microsoft.com/office/drawing/2014/main" id="{F3C09BFC-B99B-3BC7-AA38-A8126BB2FC03}"/>
                  </a:ext>
                </a:extLst>
              </p:cNvPr>
              <p:cNvGrpSpPr/>
              <p:nvPr/>
            </p:nvGrpSpPr>
            <p:grpSpPr>
              <a:xfrm>
                <a:off x="3761168" y="4905864"/>
                <a:ext cx="1743944" cy="524893"/>
                <a:chOff x="9314668" y="2607611"/>
                <a:chExt cx="1743944" cy="524893"/>
              </a:xfrm>
            </p:grpSpPr>
            <p:sp>
              <p:nvSpPr>
                <p:cNvPr id="30" name="Rectangle: Rounded Corners 29">
                  <a:extLst>
                    <a:ext uri="{FF2B5EF4-FFF2-40B4-BE49-F238E27FC236}">
                      <a16:creationId xmlns:a16="http://schemas.microsoft.com/office/drawing/2014/main" id="{6C99E9FB-48D2-942C-8197-5A306E5F5539}"/>
                    </a:ext>
                  </a:extLst>
                </p:cNvPr>
                <p:cNvSpPr/>
                <p:nvPr/>
              </p:nvSpPr>
              <p:spPr>
                <a:xfrm>
                  <a:off x="9314668" y="2607611"/>
                  <a:ext cx="1743944" cy="515142"/>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31" name="Graphic 30" descr="Group of men with solid fill">
                  <a:extLst>
                    <a:ext uri="{FF2B5EF4-FFF2-40B4-BE49-F238E27FC236}">
                      <a16:creationId xmlns:a16="http://schemas.microsoft.com/office/drawing/2014/main" id="{500C43B5-F211-A9C9-D10F-748A037B92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34267" y="2607611"/>
                  <a:ext cx="461665" cy="461665"/>
                </a:xfrm>
                <a:prstGeom prst="rect">
                  <a:avLst/>
                </a:prstGeom>
              </p:spPr>
            </p:pic>
            <p:sp>
              <p:nvSpPr>
                <p:cNvPr id="64" name="Content Placeholder 2">
                  <a:extLst>
                    <a:ext uri="{FF2B5EF4-FFF2-40B4-BE49-F238E27FC236}">
                      <a16:creationId xmlns:a16="http://schemas.microsoft.com/office/drawing/2014/main" id="{54899633-BF98-1438-1DBF-A7EA3A513716}"/>
                    </a:ext>
                  </a:extLst>
                </p:cNvPr>
                <p:cNvSpPr txBox="1">
                  <a:spLocks/>
                </p:cNvSpPr>
                <p:nvPr/>
              </p:nvSpPr>
              <p:spPr>
                <a:xfrm>
                  <a:off x="9913796" y="2670838"/>
                  <a:ext cx="1020990" cy="461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4.2 mg HLT (n = 24)</a:t>
                  </a:r>
                </a:p>
              </p:txBody>
            </p:sp>
          </p:grpSp>
          <p:grpSp>
            <p:nvGrpSpPr>
              <p:cNvPr id="65" name="Group 64">
                <a:extLst>
                  <a:ext uri="{FF2B5EF4-FFF2-40B4-BE49-F238E27FC236}">
                    <a16:creationId xmlns:a16="http://schemas.microsoft.com/office/drawing/2014/main" id="{ABE1B84B-20ED-5D00-2B77-598D9FB7DAE0}"/>
                  </a:ext>
                </a:extLst>
              </p:cNvPr>
              <p:cNvGrpSpPr/>
              <p:nvPr/>
            </p:nvGrpSpPr>
            <p:grpSpPr>
              <a:xfrm>
                <a:off x="3761168" y="5523297"/>
                <a:ext cx="1743944" cy="524893"/>
                <a:chOff x="9314668" y="2607611"/>
                <a:chExt cx="1743944" cy="524893"/>
              </a:xfrm>
            </p:grpSpPr>
            <p:sp>
              <p:nvSpPr>
                <p:cNvPr id="66" name="Rectangle: Rounded Corners 65">
                  <a:extLst>
                    <a:ext uri="{FF2B5EF4-FFF2-40B4-BE49-F238E27FC236}">
                      <a16:creationId xmlns:a16="http://schemas.microsoft.com/office/drawing/2014/main" id="{1A25D91E-AA2B-7016-51CB-1CC790D51D08}"/>
                    </a:ext>
                  </a:extLst>
                </p:cNvPr>
                <p:cNvSpPr/>
                <p:nvPr/>
              </p:nvSpPr>
              <p:spPr>
                <a:xfrm>
                  <a:off x="9314668" y="2607611"/>
                  <a:ext cx="1743944" cy="515142"/>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67" name="Graphic 66" descr="Group of men with solid fill">
                  <a:extLst>
                    <a:ext uri="{FF2B5EF4-FFF2-40B4-BE49-F238E27FC236}">
                      <a16:creationId xmlns:a16="http://schemas.microsoft.com/office/drawing/2014/main" id="{9D9EF566-9040-4485-1E9F-669CC9DC35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34267" y="2607611"/>
                  <a:ext cx="461665" cy="461665"/>
                </a:xfrm>
                <a:prstGeom prst="rect">
                  <a:avLst/>
                </a:prstGeom>
              </p:spPr>
            </p:pic>
            <p:sp>
              <p:nvSpPr>
                <p:cNvPr id="68" name="Content Placeholder 2">
                  <a:extLst>
                    <a:ext uri="{FF2B5EF4-FFF2-40B4-BE49-F238E27FC236}">
                      <a16:creationId xmlns:a16="http://schemas.microsoft.com/office/drawing/2014/main" id="{FF8871FC-FF50-437E-7684-FD87E16D3287}"/>
                    </a:ext>
                  </a:extLst>
                </p:cNvPr>
                <p:cNvSpPr txBox="1">
                  <a:spLocks/>
                </p:cNvSpPr>
                <p:nvPr/>
              </p:nvSpPr>
              <p:spPr>
                <a:xfrm>
                  <a:off x="9913796" y="2670838"/>
                  <a:ext cx="1020990" cy="461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6.3 mg HLT (n =2 4)</a:t>
                  </a:r>
                </a:p>
              </p:txBody>
            </p:sp>
          </p:grpSp>
          <p:grpSp>
            <p:nvGrpSpPr>
              <p:cNvPr id="69" name="Group 68">
                <a:extLst>
                  <a:ext uri="{FF2B5EF4-FFF2-40B4-BE49-F238E27FC236}">
                    <a16:creationId xmlns:a16="http://schemas.microsoft.com/office/drawing/2014/main" id="{BAF029FA-0396-5A45-235B-B152B34D3F1A}"/>
                  </a:ext>
                </a:extLst>
              </p:cNvPr>
              <p:cNvGrpSpPr/>
              <p:nvPr/>
            </p:nvGrpSpPr>
            <p:grpSpPr>
              <a:xfrm>
                <a:off x="3761168" y="3722937"/>
                <a:ext cx="1743944" cy="524893"/>
                <a:chOff x="9314668" y="2607611"/>
                <a:chExt cx="1743944" cy="524893"/>
              </a:xfrm>
            </p:grpSpPr>
            <p:sp>
              <p:nvSpPr>
                <p:cNvPr id="70" name="Rectangle: Rounded Corners 69">
                  <a:extLst>
                    <a:ext uri="{FF2B5EF4-FFF2-40B4-BE49-F238E27FC236}">
                      <a16:creationId xmlns:a16="http://schemas.microsoft.com/office/drawing/2014/main" id="{5BA74325-53DB-E82A-D2BF-EACD2C16015F}"/>
                    </a:ext>
                  </a:extLst>
                </p:cNvPr>
                <p:cNvSpPr/>
                <p:nvPr/>
              </p:nvSpPr>
              <p:spPr>
                <a:xfrm>
                  <a:off x="9314668" y="2607611"/>
                  <a:ext cx="1743944" cy="515142"/>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71" name="Graphic 70" descr="Group of men with solid fill">
                  <a:extLst>
                    <a:ext uri="{FF2B5EF4-FFF2-40B4-BE49-F238E27FC236}">
                      <a16:creationId xmlns:a16="http://schemas.microsoft.com/office/drawing/2014/main" id="{8C45A67C-C02D-3F4F-62BC-A89CB5C5E90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34267" y="2607611"/>
                  <a:ext cx="461665" cy="461665"/>
                </a:xfrm>
                <a:prstGeom prst="rect">
                  <a:avLst/>
                </a:prstGeom>
              </p:spPr>
            </p:pic>
            <p:sp>
              <p:nvSpPr>
                <p:cNvPr id="72" name="Content Placeholder 2">
                  <a:extLst>
                    <a:ext uri="{FF2B5EF4-FFF2-40B4-BE49-F238E27FC236}">
                      <a16:creationId xmlns:a16="http://schemas.microsoft.com/office/drawing/2014/main" id="{AD985DFA-109C-9C1C-C9BA-51F1F801BA28}"/>
                    </a:ext>
                  </a:extLst>
                </p:cNvPr>
                <p:cNvSpPr txBox="1">
                  <a:spLocks/>
                </p:cNvSpPr>
                <p:nvPr/>
              </p:nvSpPr>
              <p:spPr>
                <a:xfrm>
                  <a:off x="9913796" y="2670838"/>
                  <a:ext cx="1020990" cy="461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Placebo </a:t>
                  </a:r>
                </a:p>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(n = 24)</a:t>
                  </a:r>
                </a:p>
              </p:txBody>
            </p:sp>
          </p:grpSp>
        </p:grpSp>
      </p:grpSp>
      <p:graphicFrame>
        <p:nvGraphicFramePr>
          <p:cNvPr id="74" name="Table 73">
            <a:extLst>
              <a:ext uri="{FF2B5EF4-FFF2-40B4-BE49-F238E27FC236}">
                <a16:creationId xmlns:a16="http://schemas.microsoft.com/office/drawing/2014/main" id="{04C5F127-6587-092D-E42F-83B7BA2F8B03}"/>
              </a:ext>
            </a:extLst>
          </p:cNvPr>
          <p:cNvGraphicFramePr>
            <a:graphicFrameLocks noGrp="1"/>
          </p:cNvGraphicFramePr>
          <p:nvPr>
            <p:extLst>
              <p:ext uri="{D42A27DB-BD31-4B8C-83A1-F6EECF244321}">
                <p14:modId xmlns:p14="http://schemas.microsoft.com/office/powerpoint/2010/main" val="1982331819"/>
              </p:ext>
            </p:extLst>
          </p:nvPr>
        </p:nvGraphicFramePr>
        <p:xfrm>
          <a:off x="1337946" y="3779711"/>
          <a:ext cx="2520096" cy="1828800"/>
        </p:xfrm>
        <a:graphic>
          <a:graphicData uri="http://schemas.openxmlformats.org/drawingml/2006/table">
            <a:tbl>
              <a:tblPr bandRow="1">
                <a:tableStyleId>{5C22544A-7EE6-4342-B048-85BDC9FD1C3A}</a:tableStyleId>
              </a:tblPr>
              <a:tblGrid>
                <a:gridCol w="1005621">
                  <a:extLst>
                    <a:ext uri="{9D8B030D-6E8A-4147-A177-3AD203B41FA5}">
                      <a16:colId xmlns:a16="http://schemas.microsoft.com/office/drawing/2014/main" val="2472528247"/>
                    </a:ext>
                  </a:extLst>
                </a:gridCol>
                <a:gridCol w="1514475">
                  <a:extLst>
                    <a:ext uri="{9D8B030D-6E8A-4147-A177-3AD203B41FA5}">
                      <a16:colId xmlns:a16="http://schemas.microsoft.com/office/drawing/2014/main" val="2533255286"/>
                    </a:ext>
                  </a:extLst>
                </a:gridCol>
              </a:tblGrid>
              <a:tr h="362983">
                <a:tc>
                  <a:txBody>
                    <a:bodyPr/>
                    <a:lstStyle/>
                    <a:p>
                      <a:pPr algn="r"/>
                      <a:r>
                        <a:rPr lang="fr-CH" sz="1000" b="1" dirty="0" err="1">
                          <a:solidFill>
                            <a:srgbClr val="827966"/>
                          </a:solidFill>
                          <a:latin typeface="Arial" panose="020B0604020202020204" pitchFamily="34" charset="0"/>
                          <a:cs typeface="Arial" panose="020B0604020202020204" pitchFamily="34" charset="0"/>
                        </a:rPr>
                        <a:t>Number</a:t>
                      </a:r>
                      <a:r>
                        <a:rPr lang="fr-CH" sz="1000" b="1" dirty="0">
                          <a:solidFill>
                            <a:srgbClr val="827966"/>
                          </a:solidFill>
                          <a:latin typeface="Arial" panose="020B0604020202020204" pitchFamily="34" charset="0"/>
                          <a:cs typeface="Arial" panose="020B0604020202020204" pitchFamily="34" charset="0"/>
                        </a:rPr>
                        <a:t> of Patients</a:t>
                      </a:r>
                      <a:endParaRPr lang="en-US" sz="1000" b="1" dirty="0">
                        <a:solidFill>
                          <a:srgbClr val="827966"/>
                        </a:solidFill>
                        <a:latin typeface="Arial" panose="020B0604020202020204" pitchFamily="34" charset="0"/>
                        <a:cs typeface="Arial" panose="020B0604020202020204" pitchFamily="34" charset="0"/>
                      </a:endParaRP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tc>
                  <a:txBody>
                    <a:bodyPr/>
                    <a:lstStyle/>
                    <a:p>
                      <a:r>
                        <a:rPr lang="fr-CH" sz="1000" dirty="0">
                          <a:solidFill>
                            <a:srgbClr val="827966"/>
                          </a:solidFill>
                          <a:latin typeface="Arial" panose="020B0604020202020204" pitchFamily="34" charset="0"/>
                          <a:cs typeface="Arial" panose="020B0604020202020204" pitchFamily="34" charset="0"/>
                        </a:rPr>
                        <a:t>96</a:t>
                      </a:r>
                      <a:endParaRPr lang="en-US" sz="1000" dirty="0">
                        <a:solidFill>
                          <a:srgbClr val="827966"/>
                        </a:solidFill>
                        <a:latin typeface="Arial" panose="020B0604020202020204" pitchFamily="34" charset="0"/>
                        <a:cs typeface="Arial" panose="020B0604020202020204" pitchFamily="34" charset="0"/>
                      </a:endParaRP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extLst>
                  <a:ext uri="{0D108BD9-81ED-4DB2-BD59-A6C34878D82A}">
                    <a16:rowId xmlns:a16="http://schemas.microsoft.com/office/drawing/2014/main" val="3203672513"/>
                  </a:ext>
                </a:extLst>
              </a:tr>
              <a:tr h="220382">
                <a:tc>
                  <a:txBody>
                    <a:bodyPr/>
                    <a:lstStyle/>
                    <a:p>
                      <a:pPr algn="r"/>
                      <a:r>
                        <a:rPr lang="fr-CH" sz="1000" b="1" dirty="0">
                          <a:solidFill>
                            <a:srgbClr val="827966"/>
                          </a:solidFill>
                          <a:latin typeface="Arial" panose="020B0604020202020204" pitchFamily="34" charset="0"/>
                          <a:cs typeface="Arial" panose="020B0604020202020204" pitchFamily="34" charset="0"/>
                        </a:rPr>
                        <a:t>Age</a:t>
                      </a:r>
                      <a:endParaRPr lang="en-US" sz="1000" b="1" dirty="0">
                        <a:solidFill>
                          <a:srgbClr val="827966"/>
                        </a:solidFill>
                        <a:latin typeface="Arial" panose="020B0604020202020204" pitchFamily="34" charset="0"/>
                        <a:cs typeface="Arial" panose="020B0604020202020204" pitchFamily="34" charset="0"/>
                      </a:endParaRP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tc>
                  <a:txBody>
                    <a:bodyPr/>
                    <a:lstStyle/>
                    <a:p>
                      <a:r>
                        <a:rPr lang="fr-CH" sz="1000" dirty="0">
                          <a:solidFill>
                            <a:srgbClr val="827966"/>
                          </a:solidFill>
                          <a:latin typeface="Arial" panose="020B0604020202020204" pitchFamily="34" charset="0"/>
                          <a:cs typeface="Arial" panose="020B0604020202020204" pitchFamily="34" charset="0"/>
                        </a:rPr>
                        <a:t>18-60 </a:t>
                      </a:r>
                      <a:r>
                        <a:rPr lang="fr-CH" sz="1000" dirty="0" err="1">
                          <a:solidFill>
                            <a:srgbClr val="827966"/>
                          </a:solidFill>
                          <a:latin typeface="Arial" panose="020B0604020202020204" pitchFamily="34" charset="0"/>
                          <a:cs typeface="Arial" panose="020B0604020202020204" pitchFamily="34" charset="0"/>
                        </a:rPr>
                        <a:t>Years</a:t>
                      </a:r>
                      <a:endParaRPr lang="en-US" sz="1000" dirty="0">
                        <a:solidFill>
                          <a:srgbClr val="827966"/>
                        </a:solidFill>
                        <a:latin typeface="Arial" panose="020B0604020202020204" pitchFamily="34" charset="0"/>
                        <a:cs typeface="Arial" panose="020B0604020202020204" pitchFamily="34" charset="0"/>
                      </a:endParaRP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extLst>
                  <a:ext uri="{0D108BD9-81ED-4DB2-BD59-A6C34878D82A}">
                    <a16:rowId xmlns:a16="http://schemas.microsoft.com/office/drawing/2014/main" val="648083355"/>
                  </a:ext>
                </a:extLst>
              </a:tr>
              <a:tr h="365244">
                <a:tc>
                  <a:txBody>
                    <a:bodyPr/>
                    <a:lstStyle/>
                    <a:p>
                      <a:pPr algn="r"/>
                      <a:r>
                        <a:rPr lang="fr-CH" sz="1000" b="1" dirty="0">
                          <a:solidFill>
                            <a:srgbClr val="827966"/>
                          </a:solidFill>
                          <a:latin typeface="Arial" panose="020B0604020202020204" pitchFamily="34" charset="0"/>
                          <a:cs typeface="Arial" panose="020B0604020202020204" pitchFamily="34" charset="0"/>
                        </a:rPr>
                        <a:t>HBV DNA</a:t>
                      </a:r>
                      <a:endParaRPr lang="en-US" sz="1000" b="1" dirty="0">
                        <a:solidFill>
                          <a:srgbClr val="827966"/>
                        </a:solidFill>
                        <a:latin typeface="Arial" panose="020B0604020202020204" pitchFamily="34" charset="0"/>
                        <a:cs typeface="Arial" panose="020B0604020202020204" pitchFamily="34" charset="0"/>
                      </a:endParaRP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tc>
                  <a:txBody>
                    <a:bodyPr/>
                    <a:lstStyle/>
                    <a:p>
                      <a:r>
                        <a:rPr lang="en-US" sz="1000" dirty="0" err="1">
                          <a:solidFill>
                            <a:srgbClr val="827966"/>
                          </a:solidFill>
                          <a:latin typeface="Arial" panose="020B0604020202020204" pitchFamily="34" charset="0"/>
                          <a:cs typeface="Arial" panose="020B0604020202020204" pitchFamily="34" charset="0"/>
                        </a:rPr>
                        <a:t>HBeAg</a:t>
                      </a:r>
                      <a:r>
                        <a:rPr lang="en-US" sz="1000" dirty="0">
                          <a:solidFill>
                            <a:srgbClr val="827966"/>
                          </a:solidFill>
                          <a:latin typeface="Arial" panose="020B0604020202020204" pitchFamily="34" charset="0"/>
                          <a:cs typeface="Arial" panose="020B0604020202020204" pitchFamily="34" charset="0"/>
                        </a:rPr>
                        <a:t>-positive (≥ 20,000 IU/mL ) or </a:t>
                      </a:r>
                      <a:r>
                        <a:rPr lang="en-US" sz="1000" dirty="0" err="1">
                          <a:solidFill>
                            <a:srgbClr val="827966"/>
                          </a:solidFill>
                          <a:latin typeface="Arial" panose="020B0604020202020204" pitchFamily="34" charset="0"/>
                          <a:cs typeface="Arial" panose="020B0604020202020204" pitchFamily="34" charset="0"/>
                        </a:rPr>
                        <a:t>HBeAg</a:t>
                      </a:r>
                      <a:r>
                        <a:rPr lang="en-US" sz="1000" dirty="0">
                          <a:solidFill>
                            <a:srgbClr val="827966"/>
                          </a:solidFill>
                          <a:latin typeface="Arial" panose="020B0604020202020204" pitchFamily="34" charset="0"/>
                          <a:cs typeface="Arial" panose="020B0604020202020204" pitchFamily="34" charset="0"/>
                        </a:rPr>
                        <a:t>-negative (≥ 2,000 IU/mL)</a:t>
                      </a: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extLst>
                  <a:ext uri="{0D108BD9-81ED-4DB2-BD59-A6C34878D82A}">
                    <a16:rowId xmlns:a16="http://schemas.microsoft.com/office/drawing/2014/main" val="242158848"/>
                  </a:ext>
                </a:extLst>
              </a:tr>
              <a:tr h="220382">
                <a:tc>
                  <a:txBody>
                    <a:bodyPr/>
                    <a:lstStyle/>
                    <a:p>
                      <a:pPr algn="r"/>
                      <a:r>
                        <a:rPr lang="fr-CH" sz="1000" b="1" dirty="0" err="1">
                          <a:solidFill>
                            <a:srgbClr val="827966"/>
                          </a:solidFill>
                          <a:latin typeface="Arial" panose="020B0604020202020204" pitchFamily="34" charset="0"/>
                          <a:cs typeface="Arial" panose="020B0604020202020204" pitchFamily="34" charset="0"/>
                        </a:rPr>
                        <a:t>Cirrhosis</a:t>
                      </a:r>
                      <a:endParaRPr lang="en-US" sz="1000" b="1" dirty="0">
                        <a:solidFill>
                          <a:srgbClr val="827966"/>
                        </a:solidFill>
                        <a:latin typeface="Arial" panose="020B0604020202020204" pitchFamily="34" charset="0"/>
                        <a:cs typeface="Arial" panose="020B0604020202020204" pitchFamily="34" charset="0"/>
                      </a:endParaRP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tc>
                  <a:txBody>
                    <a:bodyPr/>
                    <a:lstStyle/>
                    <a:p>
                      <a:r>
                        <a:rPr lang="fr-CH" sz="1000" dirty="0">
                          <a:solidFill>
                            <a:srgbClr val="827966"/>
                          </a:solidFill>
                          <a:latin typeface="Arial" panose="020B0604020202020204" pitchFamily="34" charset="0"/>
                          <a:cs typeface="Arial" panose="020B0604020202020204" pitchFamily="34" charset="0"/>
                        </a:rPr>
                        <a:t>None</a:t>
                      </a: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extLst>
                  <a:ext uri="{0D108BD9-81ED-4DB2-BD59-A6C34878D82A}">
                    <a16:rowId xmlns:a16="http://schemas.microsoft.com/office/drawing/2014/main" val="1567287302"/>
                  </a:ext>
                </a:extLst>
              </a:tr>
              <a:tr h="220382">
                <a:tc>
                  <a:txBody>
                    <a:bodyPr/>
                    <a:lstStyle/>
                    <a:p>
                      <a:pPr algn="r"/>
                      <a:r>
                        <a:rPr lang="fr-CH" sz="1000" b="1" dirty="0">
                          <a:solidFill>
                            <a:srgbClr val="827966"/>
                          </a:solidFill>
                          <a:latin typeface="Arial" panose="020B0604020202020204" pitchFamily="34" charset="0"/>
                          <a:cs typeface="Arial" panose="020B0604020202020204" pitchFamily="34" charset="0"/>
                        </a:rPr>
                        <a:t>IFN </a:t>
                      </a:r>
                      <a:endParaRPr lang="en-US" sz="1000" b="1" dirty="0">
                        <a:solidFill>
                          <a:srgbClr val="827966"/>
                        </a:solidFill>
                        <a:latin typeface="Arial" panose="020B0604020202020204" pitchFamily="34" charset="0"/>
                        <a:cs typeface="Arial" panose="020B0604020202020204" pitchFamily="34" charset="0"/>
                      </a:endParaRP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tc>
                  <a:txBody>
                    <a:bodyPr/>
                    <a:lstStyle/>
                    <a:p>
                      <a:r>
                        <a:rPr lang="fr-CH" sz="1000" dirty="0">
                          <a:solidFill>
                            <a:srgbClr val="827966"/>
                          </a:solidFill>
                          <a:latin typeface="Arial" panose="020B0604020202020204" pitchFamily="34" charset="0"/>
                          <a:cs typeface="Arial" panose="020B0604020202020204" pitchFamily="34" charset="0"/>
                        </a:rPr>
                        <a:t>Naïve</a:t>
                      </a:r>
                      <a:endParaRPr lang="en-US" sz="1000" dirty="0">
                        <a:solidFill>
                          <a:srgbClr val="827966"/>
                        </a:solidFill>
                        <a:latin typeface="Arial" panose="020B0604020202020204" pitchFamily="34" charset="0"/>
                        <a:cs typeface="Arial" panose="020B0604020202020204" pitchFamily="34" charset="0"/>
                      </a:endParaRP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extLst>
                  <a:ext uri="{0D108BD9-81ED-4DB2-BD59-A6C34878D82A}">
                    <a16:rowId xmlns:a16="http://schemas.microsoft.com/office/drawing/2014/main" val="315309247"/>
                  </a:ext>
                </a:extLst>
              </a:tr>
            </a:tbl>
          </a:graphicData>
        </a:graphic>
      </p:graphicFrame>
      <p:grpSp>
        <p:nvGrpSpPr>
          <p:cNvPr id="83" name="Group 82">
            <a:extLst>
              <a:ext uri="{FF2B5EF4-FFF2-40B4-BE49-F238E27FC236}">
                <a16:creationId xmlns:a16="http://schemas.microsoft.com/office/drawing/2014/main" id="{14A57B70-EDAC-E815-99BF-7C5A9EA15888}"/>
              </a:ext>
            </a:extLst>
          </p:cNvPr>
          <p:cNvGrpSpPr/>
          <p:nvPr/>
        </p:nvGrpSpPr>
        <p:grpSpPr>
          <a:xfrm>
            <a:off x="6981825" y="4036427"/>
            <a:ext cx="3457575" cy="1336384"/>
            <a:chOff x="8020050" y="3752874"/>
            <a:chExt cx="3457575" cy="1336384"/>
          </a:xfrm>
        </p:grpSpPr>
        <p:sp>
          <p:nvSpPr>
            <p:cNvPr id="81" name="Rectangle: Rounded Corners 80">
              <a:extLst>
                <a:ext uri="{FF2B5EF4-FFF2-40B4-BE49-F238E27FC236}">
                  <a16:creationId xmlns:a16="http://schemas.microsoft.com/office/drawing/2014/main" id="{4F8A7CDF-E2E5-780F-77E3-157A83399CCF}"/>
                </a:ext>
              </a:extLst>
            </p:cNvPr>
            <p:cNvSpPr/>
            <p:nvPr/>
          </p:nvSpPr>
          <p:spPr>
            <a:xfrm>
              <a:off x="8020050" y="3752874"/>
              <a:ext cx="3457575" cy="1336384"/>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82" name="Content Placeholder 2">
              <a:extLst>
                <a:ext uri="{FF2B5EF4-FFF2-40B4-BE49-F238E27FC236}">
                  <a16:creationId xmlns:a16="http://schemas.microsoft.com/office/drawing/2014/main" id="{BD769656-D3D2-ED07-FD43-57ABA70C61E9}"/>
                </a:ext>
              </a:extLst>
            </p:cNvPr>
            <p:cNvSpPr txBox="1">
              <a:spLocks/>
            </p:cNvSpPr>
            <p:nvPr/>
          </p:nvSpPr>
          <p:spPr>
            <a:xfrm>
              <a:off x="8119795" y="3827352"/>
              <a:ext cx="3349252" cy="1166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004B87"/>
                </a:buClr>
                <a:buFont typeface="Arial" panose="020B0604020202020204" pitchFamily="34" charset="0"/>
                <a:buNone/>
                <a:defRPr/>
              </a:pPr>
              <a:r>
                <a:rPr lang="fr-CH" sz="1100" b="1" dirty="0" err="1">
                  <a:solidFill>
                    <a:srgbClr val="827966"/>
                  </a:solidFill>
                  <a:latin typeface="Arial" panose="020B0604020202020204" pitchFamily="34" charset="0"/>
                  <a:cs typeface="Arial" panose="020B0604020202020204" pitchFamily="34" charset="0"/>
                </a:rPr>
                <a:t>Primary</a:t>
              </a:r>
              <a:r>
                <a:rPr lang="fr-CH" sz="1100" b="1" dirty="0">
                  <a:solidFill>
                    <a:srgbClr val="827966"/>
                  </a:solidFill>
                  <a:latin typeface="Arial" panose="020B0604020202020204" pitchFamily="34" charset="0"/>
                  <a:cs typeface="Arial" panose="020B0604020202020204" pitchFamily="34" charset="0"/>
                </a:rPr>
                <a:t> </a:t>
              </a:r>
              <a:r>
                <a:rPr lang="fr-CH" sz="1100" b="1" dirty="0" err="1">
                  <a:solidFill>
                    <a:srgbClr val="827966"/>
                  </a:solidFill>
                  <a:latin typeface="Arial" panose="020B0604020202020204" pitchFamily="34" charset="0"/>
                  <a:cs typeface="Arial" panose="020B0604020202020204" pitchFamily="34" charset="0"/>
                </a:rPr>
                <a:t>endpoint</a:t>
              </a:r>
              <a:r>
                <a:rPr lang="fr-CH" sz="1100" b="1" dirty="0">
                  <a:solidFill>
                    <a:srgbClr val="827966"/>
                  </a:solidFill>
                  <a:latin typeface="Arial" panose="020B0604020202020204" pitchFamily="34" charset="0"/>
                  <a:cs typeface="Arial" panose="020B0604020202020204" pitchFamily="34" charset="0"/>
                </a:rPr>
                <a:t> (24-weeks):</a:t>
              </a:r>
            </a:p>
            <a:p>
              <a:pPr>
                <a:spcBef>
                  <a:spcPts val="0"/>
                </a:spcBef>
                <a:buClr>
                  <a:srgbClr val="827966"/>
                </a:buClr>
                <a:defRPr/>
              </a:pPr>
              <a:r>
                <a:rPr lang="fr-CH" sz="1100" dirty="0">
                  <a:solidFill>
                    <a:srgbClr val="827966"/>
                  </a:solidFill>
                  <a:latin typeface="Arial" panose="020B0604020202020204" pitchFamily="34" charset="0"/>
                  <a:cs typeface="Arial" panose="020B0604020202020204" pitchFamily="34" charset="0"/>
                </a:rPr>
                <a:t>S</a:t>
              </a:r>
              <a:r>
                <a:rPr lang="en-US" sz="1100" dirty="0" err="1">
                  <a:solidFill>
                    <a:srgbClr val="827966"/>
                  </a:solidFill>
                  <a:latin typeface="Arial" panose="020B0604020202020204" pitchFamily="34" charset="0"/>
                  <a:cs typeface="Arial" panose="020B0604020202020204" pitchFamily="34" charset="0"/>
                </a:rPr>
                <a:t>afety</a:t>
              </a:r>
              <a:r>
                <a:rPr lang="en-US" sz="1100" dirty="0">
                  <a:solidFill>
                    <a:srgbClr val="827966"/>
                  </a:solidFill>
                  <a:latin typeface="Arial" panose="020B0604020202020204" pitchFamily="34" charset="0"/>
                  <a:cs typeface="Arial" panose="020B0604020202020204" pitchFamily="34" charset="0"/>
                </a:rPr>
                <a:t> </a:t>
              </a:r>
            </a:p>
            <a:p>
              <a:pPr>
                <a:spcBef>
                  <a:spcPts val="0"/>
                </a:spcBef>
                <a:buClr>
                  <a:srgbClr val="827966"/>
                </a:buClr>
                <a:defRPr/>
              </a:pPr>
              <a:r>
                <a:rPr lang="en-US" sz="1100" dirty="0">
                  <a:solidFill>
                    <a:srgbClr val="827966"/>
                  </a:solidFill>
                  <a:latin typeface="Arial" panose="020B0604020202020204" pitchFamily="34" charset="0"/>
                  <a:cs typeface="Arial" panose="020B0604020202020204" pitchFamily="34" charset="0"/>
                </a:rPr>
                <a:t>HBV DNA loss (cut-off: 20 IU/mL)</a:t>
              </a:r>
            </a:p>
            <a:p>
              <a:pPr marL="0" indent="0">
                <a:spcBef>
                  <a:spcPts val="0"/>
                </a:spcBef>
                <a:buClr>
                  <a:srgbClr val="827966"/>
                </a:buClr>
                <a:buNone/>
                <a:defRPr/>
              </a:pPr>
              <a:endParaRPr lang="en-US" sz="1100" dirty="0">
                <a:solidFill>
                  <a:srgbClr val="827966"/>
                </a:solidFill>
                <a:latin typeface="Arial" panose="020B0604020202020204" pitchFamily="34" charset="0"/>
                <a:cs typeface="Arial" panose="020B0604020202020204" pitchFamily="34" charset="0"/>
              </a:endParaRPr>
            </a:p>
            <a:p>
              <a:pPr marL="0" indent="0">
                <a:spcBef>
                  <a:spcPts val="0"/>
                </a:spcBef>
                <a:buClr>
                  <a:srgbClr val="827966"/>
                </a:buClr>
                <a:buNone/>
                <a:defRPr/>
              </a:pPr>
              <a:r>
                <a:rPr lang="en-US" sz="1100" dirty="0">
                  <a:solidFill>
                    <a:srgbClr val="827966"/>
                  </a:solidFill>
                  <a:latin typeface="Arial" panose="020B0604020202020204" pitchFamily="34" charset="0"/>
                  <a:cs typeface="Arial" panose="020B0604020202020204" pitchFamily="34" charset="0"/>
                </a:rPr>
                <a:t>HBsAg, Pg RNA, </a:t>
              </a:r>
              <a:r>
                <a:rPr lang="en-US" sz="1100" dirty="0" err="1">
                  <a:solidFill>
                    <a:srgbClr val="827966"/>
                  </a:solidFill>
                  <a:latin typeface="Arial" panose="020B0604020202020204" pitchFamily="34" charset="0"/>
                  <a:cs typeface="Arial" panose="020B0604020202020204" pitchFamily="34" charset="0"/>
                </a:rPr>
                <a:t>cccDNA</a:t>
              </a:r>
              <a:r>
                <a:rPr lang="en-US" sz="1100" dirty="0">
                  <a:solidFill>
                    <a:srgbClr val="827966"/>
                  </a:solidFill>
                  <a:latin typeface="Arial" panose="020B0604020202020204" pitchFamily="34" charset="0"/>
                  <a:cs typeface="Arial" panose="020B0604020202020204" pitchFamily="34" charset="0"/>
                </a:rPr>
                <a:t> and histological response in liver biopsy were also assessed at the end of the 24-week treatment.</a:t>
              </a:r>
            </a:p>
            <a:p>
              <a:pPr>
                <a:spcBef>
                  <a:spcPts val="0"/>
                </a:spcBef>
                <a:buClr>
                  <a:srgbClr val="827966"/>
                </a:buClr>
                <a:defRPr/>
              </a:pPr>
              <a:endParaRPr lang="fr-CH" sz="1100" dirty="0">
                <a:solidFill>
                  <a:srgbClr val="827966"/>
                </a:solidFill>
                <a:latin typeface="Arial" panose="020B0604020202020204" pitchFamily="34" charset="0"/>
                <a:cs typeface="Arial" panose="020B0604020202020204" pitchFamily="34" charset="0"/>
              </a:endParaRPr>
            </a:p>
          </p:txBody>
        </p:sp>
      </p:grpSp>
      <p:sp>
        <p:nvSpPr>
          <p:cNvPr id="85" name="TextBox 84">
            <a:extLst>
              <a:ext uri="{FF2B5EF4-FFF2-40B4-BE49-F238E27FC236}">
                <a16:creationId xmlns:a16="http://schemas.microsoft.com/office/drawing/2014/main" id="{15913B2C-B7D8-4B6C-CCF3-1CB2F4550656}"/>
              </a:ext>
            </a:extLst>
          </p:cNvPr>
          <p:cNvSpPr txBox="1"/>
          <p:nvPr/>
        </p:nvSpPr>
        <p:spPr>
          <a:xfrm>
            <a:off x="6987622" y="5919983"/>
            <a:ext cx="4888289" cy="261610"/>
          </a:xfrm>
          <a:prstGeom prst="rect">
            <a:avLst/>
          </a:prstGeom>
          <a:noFill/>
        </p:spPr>
        <p:txBody>
          <a:bodyPr wrap="square">
            <a:spAutoFit/>
          </a:bodyPr>
          <a:lstStyle/>
          <a:p>
            <a:r>
              <a:rPr lang="en-US" sz="1100" i="1" dirty="0">
                <a:solidFill>
                  <a:srgbClr val="827966"/>
                </a:solidFill>
                <a:latin typeface="Arial" panose="020B0604020202020204" pitchFamily="34" charset="0"/>
                <a:cs typeface="Arial" panose="020B0604020202020204" pitchFamily="34" charset="0"/>
              </a:rPr>
              <a:t>*All subjects received PEG-IFN (180 </a:t>
            </a:r>
            <a:r>
              <a:rPr lang="en-US" sz="1100" i="1" dirty="0" err="1">
                <a:solidFill>
                  <a:srgbClr val="827966"/>
                </a:solidFill>
                <a:latin typeface="Arial" panose="020B0604020202020204" pitchFamily="34" charset="0"/>
                <a:cs typeface="Arial" panose="020B0604020202020204" pitchFamily="34" charset="0"/>
              </a:rPr>
              <a:t>μg</a:t>
            </a:r>
            <a:r>
              <a:rPr lang="en-US" sz="1100" i="1" dirty="0">
                <a:solidFill>
                  <a:srgbClr val="827966"/>
                </a:solidFill>
                <a:latin typeface="Arial" panose="020B0604020202020204" pitchFamily="34" charset="0"/>
                <a:cs typeface="Arial" panose="020B0604020202020204" pitchFamily="34" charset="0"/>
              </a:rPr>
              <a:t>/week) concomitantly for 48 weeks.</a:t>
            </a:r>
          </a:p>
        </p:txBody>
      </p:sp>
    </p:spTree>
    <p:extLst>
      <p:ext uri="{BB962C8B-B14F-4D97-AF65-F5344CB8AC3E}">
        <p14:creationId xmlns:p14="http://schemas.microsoft.com/office/powerpoint/2010/main" val="1350815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8462C-4FFC-1AF6-F454-CA7A64A442D8}"/>
            </a:ext>
          </a:extLst>
        </p:cNvPr>
        <p:cNvGrpSpPr/>
        <p:nvPr/>
      </p:nvGrpSpPr>
      <p:grpSpPr>
        <a:xfrm>
          <a:off x="0" y="0"/>
          <a:ext cx="0" cy="0"/>
          <a:chOff x="0" y="0"/>
          <a:chExt cx="0" cy="0"/>
        </a:xfrm>
      </p:grpSpPr>
      <p:grpSp>
        <p:nvGrpSpPr>
          <p:cNvPr id="65" name="Group 64">
            <a:extLst>
              <a:ext uri="{FF2B5EF4-FFF2-40B4-BE49-F238E27FC236}">
                <a16:creationId xmlns:a16="http://schemas.microsoft.com/office/drawing/2014/main" id="{B7388185-A991-02E6-8807-5A9A8451677C}"/>
              </a:ext>
            </a:extLst>
          </p:cNvPr>
          <p:cNvGrpSpPr/>
          <p:nvPr/>
        </p:nvGrpSpPr>
        <p:grpSpPr>
          <a:xfrm>
            <a:off x="487920" y="3467895"/>
            <a:ext cx="7883036" cy="2088022"/>
            <a:chOff x="536290" y="1859907"/>
            <a:chExt cx="7883036" cy="2088022"/>
          </a:xfrm>
        </p:grpSpPr>
        <p:sp>
          <p:nvSpPr>
            <p:cNvPr id="66" name="Rectangle: Rounded Corners 65">
              <a:extLst>
                <a:ext uri="{FF2B5EF4-FFF2-40B4-BE49-F238E27FC236}">
                  <a16:creationId xmlns:a16="http://schemas.microsoft.com/office/drawing/2014/main" id="{3C9B0163-29BD-114C-934D-FA3432B2DAEB}"/>
                </a:ext>
              </a:extLst>
            </p:cNvPr>
            <p:cNvSpPr/>
            <p:nvPr/>
          </p:nvSpPr>
          <p:spPr>
            <a:xfrm>
              <a:off x="539165" y="2066219"/>
              <a:ext cx="7880161" cy="1881710"/>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67" name="Group 66">
              <a:extLst>
                <a:ext uri="{FF2B5EF4-FFF2-40B4-BE49-F238E27FC236}">
                  <a16:creationId xmlns:a16="http://schemas.microsoft.com/office/drawing/2014/main" id="{FDE98BE7-EAC8-8ED8-D050-8483B45C6B23}"/>
                </a:ext>
              </a:extLst>
            </p:cNvPr>
            <p:cNvGrpSpPr/>
            <p:nvPr/>
          </p:nvGrpSpPr>
          <p:grpSpPr>
            <a:xfrm>
              <a:off x="536290" y="1859907"/>
              <a:ext cx="2165371" cy="310136"/>
              <a:chOff x="527865" y="1372151"/>
              <a:chExt cx="2165371" cy="310136"/>
            </a:xfrm>
          </p:grpSpPr>
          <p:sp>
            <p:nvSpPr>
              <p:cNvPr id="68" name="Rectangle: Rounded Corners 67">
                <a:extLst>
                  <a:ext uri="{FF2B5EF4-FFF2-40B4-BE49-F238E27FC236}">
                    <a16:creationId xmlns:a16="http://schemas.microsoft.com/office/drawing/2014/main" id="{1B5318FE-CF79-CD68-CB8C-4AC9A6B36109}"/>
                  </a:ext>
                </a:extLst>
              </p:cNvPr>
              <p:cNvSpPr/>
              <p:nvPr/>
            </p:nvSpPr>
            <p:spPr>
              <a:xfrm>
                <a:off x="527865" y="1372151"/>
                <a:ext cx="2165371"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69" name="TextBox 68">
                <a:extLst>
                  <a:ext uri="{FF2B5EF4-FFF2-40B4-BE49-F238E27FC236}">
                    <a16:creationId xmlns:a16="http://schemas.microsoft.com/office/drawing/2014/main" id="{EF9A40E3-58FA-4B37-52A2-23BD709BC7CA}"/>
                  </a:ext>
                </a:extLst>
              </p:cNvPr>
              <p:cNvSpPr txBox="1"/>
              <p:nvPr/>
            </p:nvSpPr>
            <p:spPr>
              <a:xfrm>
                <a:off x="527865" y="1372151"/>
                <a:ext cx="1933458" cy="276999"/>
              </a:xfrm>
              <a:prstGeom prst="rect">
                <a:avLst/>
              </a:prstGeom>
              <a:noFill/>
            </p:spPr>
            <p:txBody>
              <a:bodyPr wrap="square" anchor="ctr">
                <a:spAutoFit/>
              </a:bodyPr>
              <a:lstStyle/>
              <a:p>
                <a:r>
                  <a:rPr lang="en-US" sz="1200" b="1" dirty="0" err="1">
                    <a:solidFill>
                      <a:srgbClr val="CF9D39"/>
                    </a:solidFill>
                    <a:latin typeface="Arial" panose="020B0604020202020204" pitchFamily="34" charset="0"/>
                    <a:cs typeface="Arial" panose="020B0604020202020204" pitchFamily="34" charset="0"/>
                  </a:rPr>
                  <a:t>cccDNA</a:t>
                </a:r>
                <a:endParaRPr lang="en-US" sz="1200" b="1" dirty="0">
                  <a:solidFill>
                    <a:srgbClr val="CF9D39"/>
                  </a:solidFill>
                  <a:latin typeface="Arial" panose="020B0604020202020204" pitchFamily="34" charset="0"/>
                  <a:cs typeface="Arial" panose="020B0604020202020204" pitchFamily="34" charset="0"/>
                </a:endParaRPr>
              </a:p>
            </p:txBody>
          </p:sp>
        </p:grpSp>
      </p:grpSp>
      <p:grpSp>
        <p:nvGrpSpPr>
          <p:cNvPr id="23" name="Group 22">
            <a:extLst>
              <a:ext uri="{FF2B5EF4-FFF2-40B4-BE49-F238E27FC236}">
                <a16:creationId xmlns:a16="http://schemas.microsoft.com/office/drawing/2014/main" id="{AECE8DD9-E7C7-B37A-DBEE-CBDCE4202F38}"/>
              </a:ext>
            </a:extLst>
          </p:cNvPr>
          <p:cNvGrpSpPr/>
          <p:nvPr/>
        </p:nvGrpSpPr>
        <p:grpSpPr>
          <a:xfrm>
            <a:off x="3839321" y="1416950"/>
            <a:ext cx="4531635" cy="1653691"/>
            <a:chOff x="536290" y="1859907"/>
            <a:chExt cx="4531635" cy="1653691"/>
          </a:xfrm>
        </p:grpSpPr>
        <p:sp>
          <p:nvSpPr>
            <p:cNvPr id="26" name="Rectangle: Rounded Corners 25">
              <a:extLst>
                <a:ext uri="{FF2B5EF4-FFF2-40B4-BE49-F238E27FC236}">
                  <a16:creationId xmlns:a16="http://schemas.microsoft.com/office/drawing/2014/main" id="{52805D1C-79E2-365D-AB9A-4852D2EAF3EF}"/>
                </a:ext>
              </a:extLst>
            </p:cNvPr>
            <p:cNvSpPr/>
            <p:nvPr/>
          </p:nvSpPr>
          <p:spPr>
            <a:xfrm>
              <a:off x="539165" y="2066219"/>
              <a:ext cx="4528760" cy="1447379"/>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27" name="Group 26">
              <a:extLst>
                <a:ext uri="{FF2B5EF4-FFF2-40B4-BE49-F238E27FC236}">
                  <a16:creationId xmlns:a16="http://schemas.microsoft.com/office/drawing/2014/main" id="{A40006C1-2A52-170D-75C7-A7BA524BF7C7}"/>
                </a:ext>
              </a:extLst>
            </p:cNvPr>
            <p:cNvGrpSpPr/>
            <p:nvPr/>
          </p:nvGrpSpPr>
          <p:grpSpPr>
            <a:xfrm>
              <a:off x="536290" y="1859907"/>
              <a:ext cx="2165371" cy="310136"/>
              <a:chOff x="527865" y="1372151"/>
              <a:chExt cx="2165371" cy="310136"/>
            </a:xfrm>
          </p:grpSpPr>
          <p:sp>
            <p:nvSpPr>
              <p:cNvPr id="31" name="Rectangle: Rounded Corners 30">
                <a:extLst>
                  <a:ext uri="{FF2B5EF4-FFF2-40B4-BE49-F238E27FC236}">
                    <a16:creationId xmlns:a16="http://schemas.microsoft.com/office/drawing/2014/main" id="{97CA83F3-73D3-BF7F-32EA-B45BFABDE9F9}"/>
                  </a:ext>
                </a:extLst>
              </p:cNvPr>
              <p:cNvSpPr/>
              <p:nvPr/>
            </p:nvSpPr>
            <p:spPr>
              <a:xfrm>
                <a:off x="527865" y="1372151"/>
                <a:ext cx="2165371"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64" name="TextBox 63">
                <a:extLst>
                  <a:ext uri="{FF2B5EF4-FFF2-40B4-BE49-F238E27FC236}">
                    <a16:creationId xmlns:a16="http://schemas.microsoft.com/office/drawing/2014/main" id="{D277462D-9C6C-5AE0-C897-2DD0B426D9F5}"/>
                  </a:ext>
                </a:extLst>
              </p:cNvPr>
              <p:cNvSpPr txBox="1"/>
              <p:nvPr/>
            </p:nvSpPr>
            <p:spPr>
              <a:xfrm>
                <a:off x="527865" y="1372151"/>
                <a:ext cx="1933458" cy="276999"/>
              </a:xfrm>
              <a:prstGeom prst="rect">
                <a:avLst/>
              </a:prstGeom>
              <a:noFill/>
            </p:spPr>
            <p:txBody>
              <a:bodyPr wrap="square" anchor="ctr">
                <a:spAutoFit/>
              </a:bodyPr>
              <a:lstStyle/>
              <a:p>
                <a:r>
                  <a:rPr lang="en-US" sz="1200" b="1" dirty="0">
                    <a:solidFill>
                      <a:srgbClr val="CF9D39"/>
                    </a:solidFill>
                    <a:latin typeface="Arial" panose="020B0604020202020204" pitchFamily="34" charset="0"/>
                    <a:cs typeface="Arial" panose="020B0604020202020204" pitchFamily="34" charset="0"/>
                  </a:rPr>
                  <a:t>Virological Response</a:t>
                </a:r>
              </a:p>
            </p:txBody>
          </p:sp>
        </p:grpSp>
      </p:grpSp>
      <p:grpSp>
        <p:nvGrpSpPr>
          <p:cNvPr id="5" name="Group 4">
            <a:extLst>
              <a:ext uri="{FF2B5EF4-FFF2-40B4-BE49-F238E27FC236}">
                <a16:creationId xmlns:a16="http://schemas.microsoft.com/office/drawing/2014/main" id="{C817460D-D43C-FCF1-E3B4-EE5E21E59073}"/>
              </a:ext>
            </a:extLst>
          </p:cNvPr>
          <p:cNvGrpSpPr/>
          <p:nvPr/>
        </p:nvGrpSpPr>
        <p:grpSpPr>
          <a:xfrm>
            <a:off x="488377" y="1413010"/>
            <a:ext cx="3186236" cy="1657631"/>
            <a:chOff x="536290" y="1859907"/>
            <a:chExt cx="3186236" cy="1657631"/>
          </a:xfrm>
        </p:grpSpPr>
        <p:sp>
          <p:nvSpPr>
            <p:cNvPr id="12" name="Rectangle: Rounded Corners 11">
              <a:extLst>
                <a:ext uri="{FF2B5EF4-FFF2-40B4-BE49-F238E27FC236}">
                  <a16:creationId xmlns:a16="http://schemas.microsoft.com/office/drawing/2014/main" id="{5D9BBC9E-10D4-DB83-6F33-80DBD6F31C9D}"/>
                </a:ext>
              </a:extLst>
            </p:cNvPr>
            <p:cNvSpPr/>
            <p:nvPr/>
          </p:nvSpPr>
          <p:spPr>
            <a:xfrm>
              <a:off x="539165" y="2066219"/>
              <a:ext cx="3183361" cy="1451319"/>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20" name="Group 19">
              <a:extLst>
                <a:ext uri="{FF2B5EF4-FFF2-40B4-BE49-F238E27FC236}">
                  <a16:creationId xmlns:a16="http://schemas.microsoft.com/office/drawing/2014/main" id="{68E71ED1-5B70-3F71-2332-D4375B7927FD}"/>
                </a:ext>
              </a:extLst>
            </p:cNvPr>
            <p:cNvGrpSpPr/>
            <p:nvPr/>
          </p:nvGrpSpPr>
          <p:grpSpPr>
            <a:xfrm>
              <a:off x="536290" y="1859907"/>
              <a:ext cx="2165371" cy="310136"/>
              <a:chOff x="527865" y="1372151"/>
              <a:chExt cx="2165371" cy="310136"/>
            </a:xfrm>
          </p:grpSpPr>
          <p:sp>
            <p:nvSpPr>
              <p:cNvPr id="21" name="Rectangle: Rounded Corners 20">
                <a:extLst>
                  <a:ext uri="{FF2B5EF4-FFF2-40B4-BE49-F238E27FC236}">
                    <a16:creationId xmlns:a16="http://schemas.microsoft.com/office/drawing/2014/main" id="{D41D186C-CF32-4E51-6578-7B1CB3D062BD}"/>
                  </a:ext>
                </a:extLst>
              </p:cNvPr>
              <p:cNvSpPr/>
              <p:nvPr/>
            </p:nvSpPr>
            <p:spPr>
              <a:xfrm>
                <a:off x="527865" y="1372151"/>
                <a:ext cx="2165371"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22" name="TextBox 21">
                <a:extLst>
                  <a:ext uri="{FF2B5EF4-FFF2-40B4-BE49-F238E27FC236}">
                    <a16:creationId xmlns:a16="http://schemas.microsoft.com/office/drawing/2014/main" id="{BC6A9CC1-7CFE-D455-B03E-DC54D2634416}"/>
                  </a:ext>
                </a:extLst>
              </p:cNvPr>
              <p:cNvSpPr txBox="1"/>
              <p:nvPr/>
            </p:nvSpPr>
            <p:spPr>
              <a:xfrm>
                <a:off x="527865" y="1372151"/>
                <a:ext cx="1658475" cy="276999"/>
              </a:xfrm>
              <a:prstGeom prst="rect">
                <a:avLst/>
              </a:prstGeom>
              <a:noFill/>
            </p:spPr>
            <p:txBody>
              <a:bodyPr wrap="square" anchor="ctr">
                <a:spAutoFit/>
              </a:bodyPr>
              <a:lstStyle/>
              <a:p>
                <a:r>
                  <a:rPr lang="en-US" sz="1200" b="1" dirty="0">
                    <a:solidFill>
                      <a:srgbClr val="CF9D39"/>
                    </a:solidFill>
                    <a:latin typeface="Arial" panose="020B0604020202020204" pitchFamily="34" charset="0"/>
                    <a:cs typeface="Arial" panose="020B0604020202020204" pitchFamily="34" charset="0"/>
                  </a:rPr>
                  <a:t>Adverse Events</a:t>
                </a:r>
              </a:p>
            </p:txBody>
          </p:sp>
        </p:grpSp>
      </p:grpSp>
      <p:sp>
        <p:nvSpPr>
          <p:cNvPr id="7" name="Rectangle: Rounded Corners 6">
            <a:extLst>
              <a:ext uri="{FF2B5EF4-FFF2-40B4-BE49-F238E27FC236}">
                <a16:creationId xmlns:a16="http://schemas.microsoft.com/office/drawing/2014/main" id="{B3D022B3-B8CF-484E-E261-AC521A5AC429}"/>
              </a:ext>
            </a:extLst>
          </p:cNvPr>
          <p:cNvSpPr/>
          <p:nvPr/>
        </p:nvSpPr>
        <p:spPr>
          <a:xfrm>
            <a:off x="349957" y="809809"/>
            <a:ext cx="8451143" cy="5448116"/>
          </a:xfrm>
          <a:prstGeom prst="roundRect">
            <a:avLst>
              <a:gd name="adj" fmla="val 1066"/>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99FDCE53-00B7-2A19-A345-B5B000048364}"/>
              </a:ext>
            </a:extLst>
          </p:cNvPr>
          <p:cNvSpPr>
            <a:spLocks noGrp="1"/>
          </p:cNvSpPr>
          <p:nvPr>
            <p:ph idx="1"/>
          </p:nvPr>
        </p:nvSpPr>
        <p:spPr>
          <a:xfrm>
            <a:off x="515508" y="1869355"/>
            <a:ext cx="3102336" cy="950045"/>
          </a:xfrm>
        </p:spPr>
        <p:txBody>
          <a:bodyPr>
            <a:noAutofit/>
          </a:bodyPr>
          <a:lstStyle/>
          <a:p>
            <a:pPr>
              <a:buClr>
                <a:srgbClr val="004B87"/>
              </a:buClr>
              <a:defRPr/>
            </a:pPr>
            <a:r>
              <a:rPr lang="en-US" sz="1200" dirty="0">
                <a:latin typeface="Arial" panose="020B0604020202020204" pitchFamily="34" charset="0"/>
                <a:cs typeface="Arial" panose="020B0604020202020204" pitchFamily="34" charset="0"/>
              </a:rPr>
              <a:t>Two patients withdrew due to interferon-related AEs.</a:t>
            </a:r>
            <a:endParaRPr lang="en-US" sz="1200" b="1" dirty="0">
              <a:solidFill>
                <a:srgbClr val="FFC000"/>
              </a:solidFill>
              <a:latin typeface="Arial" panose="020B0604020202020204" pitchFamily="34" charset="0"/>
              <a:cs typeface="Arial" panose="020B0604020202020204" pitchFamily="34" charset="0"/>
            </a:endParaRPr>
          </a:p>
          <a:p>
            <a:pPr>
              <a:buClr>
                <a:srgbClr val="004B87"/>
              </a:buClr>
              <a:defRPr/>
            </a:pPr>
            <a:r>
              <a:rPr lang="en-US" sz="1200" dirty="0">
                <a:latin typeface="Arial" panose="020B0604020202020204" pitchFamily="34" charset="0"/>
                <a:cs typeface="Arial" panose="020B0604020202020204" pitchFamily="34" charset="0"/>
              </a:rPr>
              <a:t>1281 AEs → mostly PEG-IFN-related. Only 26 HLT-related (Grade 1-2).</a:t>
            </a:r>
          </a:p>
        </p:txBody>
      </p:sp>
      <p:sp>
        <p:nvSpPr>
          <p:cNvPr id="9" name="Rectangle: Rounded Corners 8">
            <a:extLst>
              <a:ext uri="{FF2B5EF4-FFF2-40B4-BE49-F238E27FC236}">
                <a16:creationId xmlns:a16="http://schemas.microsoft.com/office/drawing/2014/main" id="{EE2E1C94-C61E-D90B-AE64-D9F2079E8344}"/>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88" name="Title 1">
            <a:extLst>
              <a:ext uri="{FF2B5EF4-FFF2-40B4-BE49-F238E27FC236}">
                <a16:creationId xmlns:a16="http://schemas.microsoft.com/office/drawing/2014/main" id="{6C74D976-1BB8-5398-AB79-7C290FCDF4B9}"/>
              </a:ext>
            </a:extLst>
          </p:cNvPr>
          <p:cNvSpPr txBox="1">
            <a:spLocks/>
          </p:cNvSpPr>
          <p:nvPr/>
        </p:nvSpPr>
        <p:spPr>
          <a:xfrm>
            <a:off x="838200" y="-121676"/>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600" b="1" kern="0" dirty="0">
                <a:latin typeface="Arial" panose="020B0604020202020204" pitchFamily="34" charset="0"/>
                <a:ea typeface="Times New Roman" panose="02020603050405020304" pitchFamily="18" charset="0"/>
              </a:rPr>
              <a:t>OS-073 </a:t>
            </a:r>
            <a:r>
              <a:rPr lang="en-US" sz="1600" dirty="0">
                <a:latin typeface="Arial" panose="020B0604020202020204" pitchFamily="34" charset="0"/>
                <a:ea typeface="Times New Roman" panose="02020603050405020304" pitchFamily="18" charset="0"/>
              </a:rPr>
              <a:t>Entry inhibitor </a:t>
            </a:r>
            <a:r>
              <a:rPr lang="en-US" sz="1600" dirty="0" err="1">
                <a:latin typeface="Arial" panose="020B0604020202020204" pitchFamily="34" charset="0"/>
                <a:ea typeface="Times New Roman" panose="02020603050405020304" pitchFamily="18" charset="0"/>
              </a:rPr>
              <a:t>Hepalatide</a:t>
            </a:r>
            <a:r>
              <a:rPr lang="en-US" sz="1600" dirty="0">
                <a:latin typeface="Arial" panose="020B0604020202020204" pitchFamily="34" charset="0"/>
                <a:ea typeface="Times New Roman" panose="02020603050405020304" pitchFamily="18" charset="0"/>
              </a:rPr>
              <a:t> combined with pegylated interferon-alpha 2a therapy resulted in </a:t>
            </a:r>
            <a:r>
              <a:rPr lang="en-US" sz="1600" dirty="0" err="1">
                <a:latin typeface="Arial" panose="020B0604020202020204" pitchFamily="34" charset="0"/>
                <a:ea typeface="Times New Roman" panose="02020603050405020304" pitchFamily="18" charset="0"/>
              </a:rPr>
              <a:t>cccDNA</a:t>
            </a:r>
            <a:r>
              <a:rPr lang="en-US" sz="1600" dirty="0">
                <a:latin typeface="Arial" panose="020B0604020202020204" pitchFamily="34" charset="0"/>
                <a:ea typeface="Times New Roman" panose="02020603050405020304" pitchFamily="18" charset="0"/>
              </a:rPr>
              <a:t> clearance in CHB patients: a phase II </a:t>
            </a:r>
            <a:r>
              <a:rPr lang="en-US" sz="1600" dirty="0" err="1">
                <a:latin typeface="Arial" panose="020B0604020202020204" pitchFamily="34" charset="0"/>
                <a:ea typeface="Times New Roman" panose="02020603050405020304" pitchFamily="18" charset="0"/>
              </a:rPr>
              <a:t>randomised</a:t>
            </a:r>
            <a:r>
              <a:rPr lang="en-US" sz="1600" dirty="0">
                <a:latin typeface="Arial" panose="020B0604020202020204" pitchFamily="34" charset="0"/>
                <a:ea typeface="Times New Roman" panose="02020603050405020304" pitchFamily="18" charset="0"/>
              </a:rPr>
              <a:t>, double-blind, placebo-controlled trial</a:t>
            </a:r>
          </a:p>
        </p:txBody>
      </p:sp>
      <p:graphicFrame>
        <p:nvGraphicFramePr>
          <p:cNvPr id="2" name="Table 1">
            <a:extLst>
              <a:ext uri="{FF2B5EF4-FFF2-40B4-BE49-F238E27FC236}">
                <a16:creationId xmlns:a16="http://schemas.microsoft.com/office/drawing/2014/main" id="{824DD164-A2CC-3E79-D9FE-0F138B644BA8}"/>
              </a:ext>
            </a:extLst>
          </p:cNvPr>
          <p:cNvGraphicFramePr>
            <a:graphicFrameLocks noGrp="1"/>
          </p:cNvGraphicFramePr>
          <p:nvPr>
            <p:extLst>
              <p:ext uri="{D42A27DB-BD31-4B8C-83A1-F6EECF244321}">
                <p14:modId xmlns:p14="http://schemas.microsoft.com/office/powerpoint/2010/main" val="425818571"/>
              </p:ext>
            </p:extLst>
          </p:nvPr>
        </p:nvGraphicFramePr>
        <p:xfrm>
          <a:off x="4029432" y="1750208"/>
          <a:ext cx="4073521" cy="900430"/>
        </p:xfrm>
        <a:graphic>
          <a:graphicData uri="http://schemas.openxmlformats.org/drawingml/2006/table">
            <a:tbl>
              <a:tblPr/>
              <a:tblGrid>
                <a:gridCol w="2026097">
                  <a:extLst>
                    <a:ext uri="{9D8B030D-6E8A-4147-A177-3AD203B41FA5}">
                      <a16:colId xmlns:a16="http://schemas.microsoft.com/office/drawing/2014/main" val="2576346003"/>
                    </a:ext>
                  </a:extLst>
                </a:gridCol>
                <a:gridCol w="511856">
                  <a:extLst>
                    <a:ext uri="{9D8B030D-6E8A-4147-A177-3AD203B41FA5}">
                      <a16:colId xmlns:a16="http://schemas.microsoft.com/office/drawing/2014/main" val="2782396010"/>
                    </a:ext>
                  </a:extLst>
                </a:gridCol>
                <a:gridCol w="511856">
                  <a:extLst>
                    <a:ext uri="{9D8B030D-6E8A-4147-A177-3AD203B41FA5}">
                      <a16:colId xmlns:a16="http://schemas.microsoft.com/office/drawing/2014/main" val="3070272773"/>
                    </a:ext>
                  </a:extLst>
                </a:gridCol>
                <a:gridCol w="511856">
                  <a:extLst>
                    <a:ext uri="{9D8B030D-6E8A-4147-A177-3AD203B41FA5}">
                      <a16:colId xmlns:a16="http://schemas.microsoft.com/office/drawing/2014/main" val="291417213"/>
                    </a:ext>
                  </a:extLst>
                </a:gridCol>
                <a:gridCol w="511856">
                  <a:extLst>
                    <a:ext uri="{9D8B030D-6E8A-4147-A177-3AD203B41FA5}">
                      <a16:colId xmlns:a16="http://schemas.microsoft.com/office/drawing/2014/main" val="3439851401"/>
                    </a:ext>
                  </a:extLst>
                </a:gridCol>
              </a:tblGrid>
              <a:tr h="190500">
                <a:tc>
                  <a:txBody>
                    <a:bodyPr/>
                    <a:lstStyle/>
                    <a:p>
                      <a:pPr algn="ctr" fontAlgn="ctr"/>
                      <a:r>
                        <a:rPr lang="en-US" sz="1100" b="0" i="0" u="none" strike="noStrike" dirty="0">
                          <a:solidFill>
                            <a:srgbClr val="004B87"/>
                          </a:solidFill>
                          <a:effectLst/>
                          <a:latin typeface="Calibri" panose="020F0502020204030204" pitchFamily="34" charset="0"/>
                        </a:rPr>
                        <a:t>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1" i="0" u="none" strike="noStrike" dirty="0">
                          <a:solidFill>
                            <a:srgbClr val="004B87"/>
                          </a:solidFill>
                          <a:effectLst/>
                          <a:latin typeface="Calibri" panose="020F0502020204030204" pitchFamily="34" charset="0"/>
                        </a:rPr>
                        <a:t>2.1 mg HLT</a:t>
                      </a:r>
                    </a:p>
                  </a:txBody>
                  <a:tcPr marL="6350" marR="6350" marT="635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4B87"/>
                          </a:solidFill>
                          <a:effectLst/>
                          <a:latin typeface="Calibri" panose="020F0502020204030204" pitchFamily="34" charset="0"/>
                        </a:rPr>
                        <a:t>4.2 mg</a:t>
                      </a:r>
                    </a:p>
                    <a:p>
                      <a:pPr algn="ctr" fontAlgn="ctr"/>
                      <a:r>
                        <a:rPr lang="en-US" sz="1100" b="1" i="0" u="none" strike="noStrike" dirty="0">
                          <a:solidFill>
                            <a:srgbClr val="004B87"/>
                          </a:solidFill>
                          <a:effectLst/>
                          <a:latin typeface="Calibri" panose="020F0502020204030204" pitchFamily="34" charset="0"/>
                        </a:rPr>
                        <a:t>HLT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4B87"/>
                          </a:solidFill>
                          <a:effectLst/>
                          <a:latin typeface="Calibri" panose="020F0502020204030204" pitchFamily="34" charset="0"/>
                        </a:rPr>
                        <a:t>6.3 mg</a:t>
                      </a:r>
                      <a:br>
                        <a:rPr lang="en-US" sz="1100" b="1" i="0" u="none" strike="noStrike" dirty="0">
                          <a:solidFill>
                            <a:srgbClr val="004B87"/>
                          </a:solidFill>
                          <a:effectLst/>
                          <a:latin typeface="Calibri" panose="020F0502020204030204" pitchFamily="34" charset="0"/>
                        </a:rPr>
                      </a:br>
                      <a:r>
                        <a:rPr lang="en-US" sz="1100" b="1" i="0" u="none" strike="noStrike" dirty="0">
                          <a:solidFill>
                            <a:srgbClr val="004B87"/>
                          </a:solidFill>
                          <a:effectLst/>
                          <a:latin typeface="Calibri" panose="020F0502020204030204" pitchFamily="34" charset="0"/>
                        </a:rPr>
                        <a:t>HLT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4B87"/>
                          </a:solidFill>
                          <a:effectLst/>
                          <a:latin typeface="Calibri" panose="020F0502020204030204" pitchFamily="34" charset="0"/>
                        </a:rPr>
                        <a:t>Placebo</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343523057"/>
                  </a:ext>
                </a:extLst>
              </a:tr>
              <a:tr h="184150">
                <a:tc>
                  <a:txBody>
                    <a:bodyPr/>
                    <a:lstStyle/>
                    <a:p>
                      <a:pPr algn="l" fontAlgn="ctr"/>
                      <a:r>
                        <a:rPr lang="en-US" sz="1100" b="1" i="0" u="none" strike="noStrike" dirty="0">
                          <a:solidFill>
                            <a:srgbClr val="004B87"/>
                          </a:solidFill>
                          <a:effectLst/>
                          <a:latin typeface="Calibri" panose="020F0502020204030204" pitchFamily="34" charset="0"/>
                        </a:rPr>
                        <a:t>Virological response*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rowSpan="2">
                  <a:txBody>
                    <a:bodyPr/>
                    <a:lstStyle/>
                    <a:p>
                      <a:pPr algn="r" fontAlgn="ctr"/>
                      <a:r>
                        <a:rPr lang="en-US" sz="1100" b="0" i="0" u="none" strike="noStrike" dirty="0">
                          <a:solidFill>
                            <a:srgbClr val="004B87"/>
                          </a:solidFill>
                          <a:effectLst/>
                          <a:latin typeface="Calibri" panose="020F0502020204030204" pitchFamily="34" charset="0"/>
                        </a:rPr>
                        <a:t>78.30%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rowSpan="2">
                  <a:txBody>
                    <a:bodyPr/>
                    <a:lstStyle/>
                    <a:p>
                      <a:pPr algn="r" fontAlgn="ctr"/>
                      <a:r>
                        <a:rPr lang="en-US" sz="1100" b="0" i="0" u="none" strike="noStrike" dirty="0">
                          <a:solidFill>
                            <a:srgbClr val="004B87"/>
                          </a:solidFill>
                          <a:effectLst/>
                          <a:latin typeface="Calibri" panose="020F0502020204030204" pitchFamily="34" charset="0"/>
                        </a:rPr>
                        <a:t>87.50%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rowSpan="2">
                  <a:txBody>
                    <a:bodyPr/>
                    <a:lstStyle/>
                    <a:p>
                      <a:pPr algn="r" fontAlgn="ctr"/>
                      <a:r>
                        <a:rPr lang="en-US" sz="1100" b="0" i="0" u="none" strike="noStrike" dirty="0">
                          <a:solidFill>
                            <a:srgbClr val="004B87"/>
                          </a:solidFill>
                          <a:effectLst/>
                          <a:latin typeface="Calibri" panose="020F0502020204030204" pitchFamily="34" charset="0"/>
                        </a:rPr>
                        <a:t>70.80%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rowSpan="2">
                  <a:txBody>
                    <a:bodyPr/>
                    <a:lstStyle/>
                    <a:p>
                      <a:pPr algn="r" fontAlgn="ctr"/>
                      <a:r>
                        <a:rPr lang="en-US" sz="1100" b="0" i="0" u="none" strike="noStrike" dirty="0">
                          <a:solidFill>
                            <a:srgbClr val="004B87"/>
                          </a:solidFill>
                          <a:effectLst/>
                          <a:latin typeface="Calibri" panose="020F0502020204030204" pitchFamily="34" charset="0"/>
                        </a:rPr>
                        <a:t>58.30%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extLst>
                  <a:ext uri="{0D108BD9-81ED-4DB2-BD59-A6C34878D82A}">
                    <a16:rowId xmlns:a16="http://schemas.microsoft.com/office/drawing/2014/main" val="619441687"/>
                  </a:ext>
                </a:extLst>
              </a:tr>
              <a:tr h="374650">
                <a:tc>
                  <a:txBody>
                    <a:bodyPr/>
                    <a:lstStyle/>
                    <a:p>
                      <a:pPr algn="l" fontAlgn="ctr"/>
                      <a:r>
                        <a:rPr lang="en-US" sz="1100" b="0" i="0" u="none" strike="noStrike" dirty="0">
                          <a:solidFill>
                            <a:srgbClr val="004B87"/>
                          </a:solidFill>
                          <a:effectLst/>
                          <a:latin typeface="Calibri" panose="020F0502020204030204" pitchFamily="34" charset="0"/>
                        </a:rPr>
                        <a:t>(HBV DNA &lt; 20 IU/mL or  decrease from baseline ≥ 2 log10)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74125497"/>
                  </a:ext>
                </a:extLst>
              </a:tr>
            </a:tbl>
          </a:graphicData>
        </a:graphic>
      </p:graphicFrame>
      <p:graphicFrame>
        <p:nvGraphicFramePr>
          <p:cNvPr id="6" name="Table 5">
            <a:extLst>
              <a:ext uri="{FF2B5EF4-FFF2-40B4-BE49-F238E27FC236}">
                <a16:creationId xmlns:a16="http://schemas.microsoft.com/office/drawing/2014/main" id="{596F6352-303D-59B6-A5B8-E0ACBF9C8A06}"/>
              </a:ext>
            </a:extLst>
          </p:cNvPr>
          <p:cNvGraphicFramePr>
            <a:graphicFrameLocks noGrp="1"/>
          </p:cNvGraphicFramePr>
          <p:nvPr>
            <p:extLst>
              <p:ext uri="{D42A27DB-BD31-4B8C-83A1-F6EECF244321}">
                <p14:modId xmlns:p14="http://schemas.microsoft.com/office/powerpoint/2010/main" val="110548750"/>
              </p:ext>
            </p:extLst>
          </p:nvPr>
        </p:nvGraphicFramePr>
        <p:xfrm>
          <a:off x="595879" y="3891869"/>
          <a:ext cx="4732512" cy="1416855"/>
        </p:xfrm>
        <a:graphic>
          <a:graphicData uri="http://schemas.openxmlformats.org/drawingml/2006/table">
            <a:tbl>
              <a:tblPr/>
              <a:tblGrid>
                <a:gridCol w="1403292">
                  <a:extLst>
                    <a:ext uri="{9D8B030D-6E8A-4147-A177-3AD203B41FA5}">
                      <a16:colId xmlns:a16="http://schemas.microsoft.com/office/drawing/2014/main" val="3878028112"/>
                    </a:ext>
                  </a:extLst>
                </a:gridCol>
                <a:gridCol w="801468">
                  <a:extLst>
                    <a:ext uri="{9D8B030D-6E8A-4147-A177-3AD203B41FA5}">
                      <a16:colId xmlns:a16="http://schemas.microsoft.com/office/drawing/2014/main" val="339056637"/>
                    </a:ext>
                  </a:extLst>
                </a:gridCol>
                <a:gridCol w="889452">
                  <a:extLst>
                    <a:ext uri="{9D8B030D-6E8A-4147-A177-3AD203B41FA5}">
                      <a16:colId xmlns:a16="http://schemas.microsoft.com/office/drawing/2014/main" val="2622224389"/>
                    </a:ext>
                  </a:extLst>
                </a:gridCol>
                <a:gridCol w="871970">
                  <a:extLst>
                    <a:ext uri="{9D8B030D-6E8A-4147-A177-3AD203B41FA5}">
                      <a16:colId xmlns:a16="http://schemas.microsoft.com/office/drawing/2014/main" val="3097523702"/>
                    </a:ext>
                  </a:extLst>
                </a:gridCol>
                <a:gridCol w="766330">
                  <a:extLst>
                    <a:ext uri="{9D8B030D-6E8A-4147-A177-3AD203B41FA5}">
                      <a16:colId xmlns:a16="http://schemas.microsoft.com/office/drawing/2014/main" val="1806111839"/>
                    </a:ext>
                  </a:extLst>
                </a:gridCol>
              </a:tblGrid>
              <a:tr h="447012">
                <a:tc>
                  <a:txBody>
                    <a:bodyPr/>
                    <a:lstStyle/>
                    <a:p>
                      <a:pPr algn="l" fontAlgn="ctr"/>
                      <a:r>
                        <a:rPr lang="en-US" sz="1100" b="0" i="0" u="none" strike="noStrike" dirty="0">
                          <a:solidFill>
                            <a:srgbClr val="004B87"/>
                          </a:solidFill>
                          <a:effectLst/>
                          <a:latin typeface="Calibri" panose="020F0502020204030204" pitchFamily="34" charset="0"/>
                        </a:rPr>
                        <a:t>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1" i="0" u="none" strike="noStrike" dirty="0">
                          <a:solidFill>
                            <a:srgbClr val="004B87"/>
                          </a:solidFill>
                          <a:effectLst/>
                          <a:latin typeface="Calibri" panose="020F0502020204030204" pitchFamily="34" charset="0"/>
                        </a:rPr>
                        <a:t>2.1 mg</a:t>
                      </a:r>
                      <a:br>
                        <a:rPr lang="en-US" sz="1100" b="1" i="0" u="none" strike="noStrike" dirty="0">
                          <a:solidFill>
                            <a:srgbClr val="004B87"/>
                          </a:solidFill>
                          <a:effectLst/>
                          <a:latin typeface="Calibri" panose="020F0502020204030204" pitchFamily="34" charset="0"/>
                        </a:rPr>
                      </a:br>
                      <a:r>
                        <a:rPr lang="en-US" sz="1100" b="1" i="0" u="none" strike="noStrike" dirty="0">
                          <a:solidFill>
                            <a:srgbClr val="004B87"/>
                          </a:solidFill>
                          <a:effectLst/>
                          <a:latin typeface="Calibri" panose="020F0502020204030204" pitchFamily="34" charset="0"/>
                        </a:rPr>
                        <a:t>HLT</a:t>
                      </a:r>
                    </a:p>
                  </a:txBody>
                  <a:tcPr marL="6350" marR="6350" marT="635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4B87"/>
                          </a:solidFill>
                          <a:effectLst/>
                          <a:latin typeface="Calibri" panose="020F0502020204030204" pitchFamily="34" charset="0"/>
                        </a:rPr>
                        <a:t>4.2 mg</a:t>
                      </a:r>
                    </a:p>
                    <a:p>
                      <a:pPr algn="ctr" fontAlgn="ctr"/>
                      <a:r>
                        <a:rPr lang="en-US" sz="1100" b="1" i="0" u="none" strike="noStrike" dirty="0">
                          <a:solidFill>
                            <a:srgbClr val="004B87"/>
                          </a:solidFill>
                          <a:effectLst/>
                          <a:latin typeface="Calibri" panose="020F0502020204030204" pitchFamily="34" charset="0"/>
                        </a:rPr>
                        <a:t>HLT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4B87"/>
                          </a:solidFill>
                          <a:effectLst/>
                          <a:latin typeface="Calibri" panose="020F0502020204030204" pitchFamily="34" charset="0"/>
                        </a:rPr>
                        <a:t>6.3 mg</a:t>
                      </a:r>
                    </a:p>
                    <a:p>
                      <a:pPr algn="ctr" fontAlgn="ctr"/>
                      <a:r>
                        <a:rPr lang="en-US" sz="1100" b="1" i="0" u="none" strike="noStrike" dirty="0">
                          <a:solidFill>
                            <a:srgbClr val="004B87"/>
                          </a:solidFill>
                          <a:effectLst/>
                          <a:latin typeface="Calibri" panose="020F0502020204030204" pitchFamily="34" charset="0"/>
                        </a:rPr>
                        <a:t>HLT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4B87"/>
                          </a:solidFill>
                          <a:effectLst/>
                          <a:latin typeface="Calibri" panose="020F0502020204030204" pitchFamily="34" charset="0"/>
                        </a:rPr>
                        <a:t>Placebo</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735469594"/>
                  </a:ext>
                </a:extLst>
              </a:tr>
              <a:tr h="460573">
                <a:tc>
                  <a:txBody>
                    <a:bodyPr/>
                    <a:lstStyle/>
                    <a:p>
                      <a:pPr algn="r" fontAlgn="ctr"/>
                      <a:r>
                        <a:rPr lang="en-US" sz="1100" b="1" i="0" u="none" strike="noStrike" dirty="0">
                          <a:solidFill>
                            <a:srgbClr val="004B87"/>
                          </a:solidFill>
                          <a:effectLst/>
                          <a:latin typeface="Calibri" panose="020F0502020204030204" pitchFamily="34" charset="0"/>
                        </a:rPr>
                        <a:t>Baseline </a:t>
                      </a:r>
                      <a:r>
                        <a:rPr lang="en-US" sz="1100" b="1" i="0" u="none" strike="noStrike" dirty="0" err="1">
                          <a:solidFill>
                            <a:srgbClr val="004B87"/>
                          </a:solidFill>
                          <a:effectLst/>
                          <a:latin typeface="Calibri" panose="020F0502020204030204" pitchFamily="34" charset="0"/>
                        </a:rPr>
                        <a:t>ccccDNA</a:t>
                      </a:r>
                      <a:r>
                        <a:rPr lang="en-US" sz="1100" b="1" i="0" u="none" strike="noStrike" dirty="0">
                          <a:solidFill>
                            <a:srgbClr val="004B87"/>
                          </a:solidFill>
                          <a:effectLst/>
                          <a:latin typeface="Calibri" panose="020F0502020204030204" pitchFamily="34" charset="0"/>
                        </a:rPr>
                        <a:t> (log10 copies/</a:t>
                      </a:r>
                      <a:r>
                        <a:rPr lang="en-US" sz="1100" b="1" i="0" u="none" strike="noStrike" dirty="0" err="1">
                          <a:solidFill>
                            <a:srgbClr val="004B87"/>
                          </a:solidFill>
                          <a:effectLst/>
                          <a:latin typeface="Calibri" panose="020F0502020204030204" pitchFamily="34" charset="0"/>
                        </a:rPr>
                        <a:t>μL</a:t>
                      </a:r>
                      <a:r>
                        <a:rPr lang="en-US" sz="1100" b="1" i="0" u="none" strike="noStrike" dirty="0">
                          <a:solidFill>
                            <a:srgbClr val="004B87"/>
                          </a:solidFill>
                          <a:effectLst/>
                          <a:latin typeface="Calibri" panose="020F0502020204030204" pitchFamily="34" charset="0"/>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a:txBody>
                    <a:bodyPr/>
                    <a:lstStyle/>
                    <a:p>
                      <a:pPr algn="ctr" fontAlgn="ctr"/>
                      <a:r>
                        <a:rPr lang="en-US" sz="1100" b="0" i="0" u="none" strike="noStrike">
                          <a:solidFill>
                            <a:srgbClr val="004B87"/>
                          </a:solidFill>
                          <a:effectLst/>
                          <a:latin typeface="Calibri" panose="020F0502020204030204" pitchFamily="34" charset="0"/>
                        </a:rPr>
                        <a:t>3.463 ± 1.03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a:txBody>
                    <a:bodyPr/>
                    <a:lstStyle/>
                    <a:p>
                      <a:pPr algn="ctr" fontAlgn="ctr"/>
                      <a:r>
                        <a:rPr lang="en-US" sz="1100" b="0" i="0" u="none" strike="noStrike" dirty="0">
                          <a:solidFill>
                            <a:srgbClr val="004B87"/>
                          </a:solidFill>
                          <a:effectLst/>
                          <a:latin typeface="Calibri" panose="020F0502020204030204" pitchFamily="34" charset="0"/>
                        </a:rPr>
                        <a:t>2.383 ± 0.97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a:txBody>
                    <a:bodyPr/>
                    <a:lstStyle/>
                    <a:p>
                      <a:pPr algn="ctr" fontAlgn="ctr"/>
                      <a:r>
                        <a:rPr lang="en-US" sz="1100" b="0" i="0" u="none" strike="noStrike" dirty="0">
                          <a:solidFill>
                            <a:srgbClr val="004B87"/>
                          </a:solidFill>
                          <a:effectLst/>
                          <a:latin typeface="Calibri" panose="020F0502020204030204" pitchFamily="34" charset="0"/>
                        </a:rPr>
                        <a:t>3.850 ± 1.08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a:txBody>
                    <a:bodyPr/>
                    <a:lstStyle/>
                    <a:p>
                      <a:pPr algn="ctr" fontAlgn="ctr"/>
                      <a:r>
                        <a:rPr lang="en-US" sz="1100" b="0" i="0" u="none" strike="noStrike" dirty="0">
                          <a:solidFill>
                            <a:srgbClr val="004B87"/>
                          </a:solidFill>
                          <a:effectLst/>
                          <a:latin typeface="Calibri" panose="020F0502020204030204" pitchFamily="34" charset="0"/>
                        </a:rPr>
                        <a:t>3.018 ± 0.76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extLst>
                  <a:ext uri="{0D108BD9-81ED-4DB2-BD59-A6C34878D82A}">
                    <a16:rowId xmlns:a16="http://schemas.microsoft.com/office/drawing/2014/main" val="635118007"/>
                  </a:ext>
                </a:extLst>
              </a:tr>
              <a:tr h="447012">
                <a:tc>
                  <a:txBody>
                    <a:bodyPr/>
                    <a:lstStyle/>
                    <a:p>
                      <a:pPr algn="r" fontAlgn="ctr"/>
                      <a:r>
                        <a:rPr lang="en-US" sz="1100" b="1" i="0" u="none" strike="noStrike" dirty="0">
                          <a:solidFill>
                            <a:srgbClr val="004B87"/>
                          </a:solidFill>
                          <a:effectLst/>
                          <a:latin typeface="Calibri" panose="020F0502020204030204" pitchFamily="34" charset="0"/>
                        </a:rPr>
                        <a:t>24-week </a:t>
                      </a:r>
                      <a:r>
                        <a:rPr lang="en-US" sz="1100" b="1" i="0" u="none" strike="noStrike" dirty="0" err="1">
                          <a:solidFill>
                            <a:srgbClr val="004B87"/>
                          </a:solidFill>
                          <a:effectLst/>
                          <a:latin typeface="Calibri" panose="020F0502020204030204" pitchFamily="34" charset="0"/>
                        </a:rPr>
                        <a:t>ccDNA</a:t>
                      </a:r>
                      <a:r>
                        <a:rPr lang="en-US" sz="1100" b="1" i="0" u="none" strike="noStrike" dirty="0">
                          <a:solidFill>
                            <a:srgbClr val="004B87"/>
                          </a:solidFill>
                          <a:effectLst/>
                          <a:latin typeface="Calibri" panose="020F0502020204030204" pitchFamily="34" charset="0"/>
                        </a:rPr>
                        <a:t> </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i="0" u="none" strike="noStrike" dirty="0">
                          <a:solidFill>
                            <a:srgbClr val="004B87"/>
                          </a:solidFill>
                          <a:effectLst/>
                          <a:latin typeface="Calibri" panose="020F0502020204030204" pitchFamily="34" charset="0"/>
                        </a:rPr>
                        <a:t>All samples </a:t>
                      </a:r>
                      <a:r>
                        <a:rPr lang="en-US" sz="1100" b="0" i="0" u="none" strike="noStrike" dirty="0" err="1">
                          <a:solidFill>
                            <a:srgbClr val="004B87"/>
                          </a:solidFill>
                          <a:effectLst/>
                          <a:latin typeface="Calibri" panose="020F0502020204030204" pitchFamily="34" charset="0"/>
                        </a:rPr>
                        <a:t>cccDNA</a:t>
                      </a:r>
                      <a:r>
                        <a:rPr lang="en-US" sz="1100" b="0" i="0" u="none" strike="noStrike" dirty="0">
                          <a:solidFill>
                            <a:srgbClr val="004B87"/>
                          </a:solidFill>
                          <a:effectLst/>
                          <a:latin typeface="Calibri" panose="020F0502020204030204" pitchFamily="34" charset="0"/>
                        </a:rPr>
                        <a:t> positive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i="0" u="none" strike="noStrike" dirty="0">
                          <a:solidFill>
                            <a:srgbClr val="004B87"/>
                          </a:solidFill>
                          <a:effectLst/>
                          <a:latin typeface="Calibri" panose="020F0502020204030204" pitchFamily="34" charset="0"/>
                        </a:rPr>
                        <a:t>Undetectable* in 33.3% of samples</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i="0" u="none" strike="noStrike" dirty="0">
                          <a:solidFill>
                            <a:srgbClr val="004B87"/>
                          </a:solidFill>
                          <a:effectLst/>
                          <a:latin typeface="Calibri" panose="020F0502020204030204" pitchFamily="34" charset="0"/>
                        </a:rPr>
                        <a:t>Undetectable* in 40.0% of samples</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i="0" u="none" strike="noStrike" dirty="0">
                          <a:solidFill>
                            <a:srgbClr val="004B87"/>
                          </a:solidFill>
                          <a:effectLst/>
                          <a:latin typeface="Calibri" panose="020F0502020204030204" pitchFamily="34" charset="0"/>
                        </a:rPr>
                        <a:t>All samples </a:t>
                      </a:r>
                      <a:r>
                        <a:rPr lang="en-US" sz="1100" b="0" i="0" u="none" strike="noStrike" dirty="0" err="1">
                          <a:solidFill>
                            <a:srgbClr val="004B87"/>
                          </a:solidFill>
                          <a:effectLst/>
                          <a:latin typeface="Calibri" panose="020F0502020204030204" pitchFamily="34" charset="0"/>
                        </a:rPr>
                        <a:t>cccDNA</a:t>
                      </a:r>
                      <a:r>
                        <a:rPr lang="en-US" sz="1100" b="0" i="0" u="none" strike="noStrike" dirty="0">
                          <a:solidFill>
                            <a:srgbClr val="004B87"/>
                          </a:solidFill>
                          <a:effectLst/>
                          <a:latin typeface="Calibri" panose="020F0502020204030204" pitchFamily="34" charset="0"/>
                        </a:rPr>
                        <a:t> positive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85250273"/>
                  </a:ext>
                </a:extLst>
              </a:tr>
            </a:tbl>
          </a:graphicData>
        </a:graphic>
      </p:graphicFrame>
      <p:sp>
        <p:nvSpPr>
          <p:cNvPr id="13" name="TextBox 12">
            <a:extLst>
              <a:ext uri="{FF2B5EF4-FFF2-40B4-BE49-F238E27FC236}">
                <a16:creationId xmlns:a16="http://schemas.microsoft.com/office/drawing/2014/main" id="{EF848906-5B32-5A19-DFC5-D122CCDA5540}"/>
              </a:ext>
            </a:extLst>
          </p:cNvPr>
          <p:cNvSpPr txBox="1"/>
          <p:nvPr/>
        </p:nvSpPr>
        <p:spPr>
          <a:xfrm>
            <a:off x="4089047" y="2701309"/>
            <a:ext cx="4013906" cy="369332"/>
          </a:xfrm>
          <a:prstGeom prst="rect">
            <a:avLst/>
          </a:prstGeom>
          <a:noFill/>
        </p:spPr>
        <p:txBody>
          <a:bodyPr wrap="square">
            <a:spAutoFit/>
          </a:bodyPr>
          <a:lstStyle/>
          <a:p>
            <a:r>
              <a:rPr lang="en-US" sz="900" i="1" dirty="0">
                <a:latin typeface="Arial" panose="020B0604020202020204" pitchFamily="34" charset="0"/>
                <a:cs typeface="Arial" panose="020B0604020202020204" pitchFamily="34" charset="0"/>
              </a:rPr>
              <a:t>*Virological response rate in the 4.2mg group was significantly higher than that in placebo group (p = 0.0248)</a:t>
            </a:r>
          </a:p>
        </p:txBody>
      </p:sp>
      <p:sp>
        <p:nvSpPr>
          <p:cNvPr id="24" name="TextBox 23">
            <a:extLst>
              <a:ext uri="{FF2B5EF4-FFF2-40B4-BE49-F238E27FC236}">
                <a16:creationId xmlns:a16="http://schemas.microsoft.com/office/drawing/2014/main" id="{7D2B9E65-1CF5-02D5-4782-B13619B064CC}"/>
              </a:ext>
            </a:extLst>
          </p:cNvPr>
          <p:cNvSpPr txBox="1"/>
          <p:nvPr/>
        </p:nvSpPr>
        <p:spPr>
          <a:xfrm>
            <a:off x="5556915" y="5113111"/>
            <a:ext cx="2620535" cy="261610"/>
          </a:xfrm>
          <a:prstGeom prst="rect">
            <a:avLst/>
          </a:prstGeom>
          <a:noFill/>
        </p:spPr>
        <p:txBody>
          <a:bodyPr wrap="square">
            <a:spAutoFit/>
          </a:bodyPr>
          <a:lstStyle/>
          <a:p>
            <a:r>
              <a:rPr lang="en-US" sz="1050" i="1" dirty="0">
                <a:latin typeface="Arial" panose="020B0604020202020204" pitchFamily="34" charset="0"/>
                <a:cs typeface="Arial" panose="020B0604020202020204" pitchFamily="34" charset="0"/>
              </a:rPr>
              <a:t>*&lt; 5 copies/</a:t>
            </a:r>
            <a:r>
              <a:rPr lang="en-US" sz="1050" i="1" dirty="0" err="1">
                <a:latin typeface="Arial" panose="020B0604020202020204" pitchFamily="34" charset="0"/>
                <a:cs typeface="Arial" panose="020B0604020202020204" pitchFamily="34" charset="0"/>
              </a:rPr>
              <a:t>μL</a:t>
            </a:r>
            <a:r>
              <a:rPr lang="en-US" sz="1050" i="1" dirty="0">
                <a:latin typeface="Arial" panose="020B0604020202020204" pitchFamily="34" charset="0"/>
                <a:cs typeface="Arial" panose="020B0604020202020204" pitchFamily="34" charset="0"/>
              </a:rPr>
              <a:t> by verified PCR assay</a:t>
            </a:r>
          </a:p>
        </p:txBody>
      </p:sp>
      <p:sp>
        <p:nvSpPr>
          <p:cNvPr id="25" name="Content Placeholder 2">
            <a:extLst>
              <a:ext uri="{FF2B5EF4-FFF2-40B4-BE49-F238E27FC236}">
                <a16:creationId xmlns:a16="http://schemas.microsoft.com/office/drawing/2014/main" id="{6CE51B3F-F85F-4302-800D-F4E84A823A7E}"/>
              </a:ext>
            </a:extLst>
          </p:cNvPr>
          <p:cNvSpPr txBox="1">
            <a:spLocks/>
          </p:cNvSpPr>
          <p:nvPr/>
        </p:nvSpPr>
        <p:spPr>
          <a:xfrm>
            <a:off x="5521897" y="3916093"/>
            <a:ext cx="2503063" cy="1122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B87"/>
              </a:buClr>
              <a:defRPr/>
            </a:pPr>
            <a:r>
              <a:rPr lang="fr-CH" sz="1400" dirty="0">
                <a:effectLst/>
                <a:latin typeface="Arial" panose="020B0604020202020204" pitchFamily="34" charset="0"/>
                <a:cs typeface="Arial" panose="020B0604020202020204" pitchFamily="34" charset="0"/>
              </a:rPr>
              <a:t>The </a:t>
            </a:r>
            <a:r>
              <a:rPr lang="fr-CH" sz="1400" dirty="0" err="1">
                <a:effectLst/>
                <a:latin typeface="Arial" panose="020B0604020202020204" pitchFamily="34" charset="0"/>
                <a:cs typeface="Arial" panose="020B0604020202020204" pitchFamily="34" charset="0"/>
              </a:rPr>
              <a:t>three</a:t>
            </a:r>
            <a:r>
              <a:rPr lang="fr-CH" sz="1400" dirty="0">
                <a:effectLst/>
                <a:latin typeface="Arial" panose="020B0604020202020204" pitchFamily="34" charset="0"/>
                <a:cs typeface="Arial" panose="020B0604020202020204" pitchFamily="34" charset="0"/>
              </a:rPr>
              <a:t> </a:t>
            </a:r>
            <a:r>
              <a:rPr lang="fr-CH" sz="1400" dirty="0" err="1">
                <a:effectLst/>
                <a:latin typeface="Arial" panose="020B0604020202020204" pitchFamily="34" charset="0"/>
                <a:cs typeface="Arial" panose="020B0604020202020204" pitchFamily="34" charset="0"/>
              </a:rPr>
              <a:t>subjects</a:t>
            </a:r>
            <a:r>
              <a:rPr lang="fr-CH" sz="1400" dirty="0">
                <a:effectLst/>
                <a:latin typeface="Arial" panose="020B0604020202020204" pitchFamily="34" charset="0"/>
                <a:cs typeface="Arial" panose="020B0604020202020204" pitchFamily="34" charset="0"/>
              </a:rPr>
              <a:t> </a:t>
            </a:r>
            <a:r>
              <a:rPr lang="fr-CH" sz="1400" dirty="0" err="1">
                <a:effectLst/>
                <a:latin typeface="Arial" panose="020B0604020202020204" pitchFamily="34" charset="0"/>
                <a:cs typeface="Arial" panose="020B0604020202020204" pitchFamily="34" charset="0"/>
              </a:rPr>
              <a:t>with</a:t>
            </a:r>
            <a:r>
              <a:rPr lang="fr-CH" sz="1400" dirty="0">
                <a:effectLst/>
                <a:latin typeface="Arial" panose="020B0604020202020204" pitchFamily="34" charset="0"/>
                <a:cs typeface="Arial" panose="020B0604020202020204" pitchFamily="34" charset="0"/>
              </a:rPr>
              <a:t> </a:t>
            </a:r>
            <a:r>
              <a:rPr lang="fr-CH" sz="1400" dirty="0" err="1">
                <a:effectLst/>
                <a:latin typeface="Arial" panose="020B0604020202020204" pitchFamily="34" charset="0"/>
                <a:cs typeface="Arial" panose="020B0604020202020204" pitchFamily="34" charset="0"/>
              </a:rPr>
              <a:t>cccDNA</a:t>
            </a:r>
            <a:r>
              <a:rPr lang="fr-CH" sz="1400" dirty="0">
                <a:effectLst/>
                <a:latin typeface="Arial" panose="020B0604020202020204" pitchFamily="34" charset="0"/>
                <a:cs typeface="Arial" panose="020B0604020202020204" pitchFamily="34" charset="0"/>
              </a:rPr>
              <a:t> clearance </a:t>
            </a:r>
            <a:r>
              <a:rPr lang="fr-CH" sz="1400" dirty="0" err="1">
                <a:effectLst/>
                <a:latin typeface="Arial" panose="020B0604020202020204" pitchFamily="34" charset="0"/>
                <a:cs typeface="Arial" panose="020B0604020202020204" pitchFamily="34" charset="0"/>
              </a:rPr>
              <a:t>remained</a:t>
            </a:r>
            <a:r>
              <a:rPr lang="fr-CH" sz="1400" dirty="0">
                <a:effectLst/>
                <a:latin typeface="Arial" panose="020B0604020202020204" pitchFamily="34" charset="0"/>
                <a:cs typeface="Arial" panose="020B0604020202020204" pitchFamily="34" charset="0"/>
              </a:rPr>
              <a:t> </a:t>
            </a:r>
            <a:r>
              <a:rPr lang="fr-CH" sz="1400" dirty="0" err="1">
                <a:effectLst/>
                <a:latin typeface="Arial" panose="020B0604020202020204" pitchFamily="34" charset="0"/>
                <a:cs typeface="Arial" panose="020B0604020202020204" pitchFamily="34" charset="0"/>
              </a:rPr>
              <a:t>HBsAg</a:t>
            </a:r>
            <a:r>
              <a:rPr lang="fr-CH" sz="1400" dirty="0">
                <a:effectLst/>
                <a:latin typeface="Arial" panose="020B0604020202020204" pitchFamily="34" charset="0"/>
                <a:cs typeface="Arial" panose="020B0604020202020204" pitchFamily="34" charset="0"/>
              </a:rPr>
              <a:t>-positive at the end of HLT </a:t>
            </a:r>
            <a:r>
              <a:rPr lang="fr-CH" sz="1400" dirty="0" err="1">
                <a:effectLst/>
                <a:latin typeface="Arial" panose="020B0604020202020204" pitchFamily="34" charset="0"/>
                <a:cs typeface="Arial" panose="020B0604020202020204" pitchFamily="34" charset="0"/>
              </a:rPr>
              <a:t>treatment</a:t>
            </a:r>
            <a:r>
              <a:rPr lang="fr-CH" sz="1400" dirty="0">
                <a:effectLst/>
                <a:latin typeface="Calibri" panose="020F0502020204030204" pitchFamily="34" charset="0"/>
              </a:rPr>
              <a:t>.</a:t>
            </a:r>
            <a:endParaRPr lang="en-US" sz="1400" dirty="0">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B50C8A5E-540B-B623-3C8C-1F8049B46E0C}"/>
              </a:ext>
            </a:extLst>
          </p:cNvPr>
          <p:cNvSpPr/>
          <p:nvPr/>
        </p:nvSpPr>
        <p:spPr>
          <a:xfrm>
            <a:off x="8899120" y="809809"/>
            <a:ext cx="2988081" cy="5496316"/>
          </a:xfrm>
          <a:prstGeom prst="roundRect">
            <a:avLst>
              <a:gd name="adj" fmla="val 229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77D6E712-58D4-97B8-60A7-9EABDC890387}"/>
              </a:ext>
            </a:extLst>
          </p:cNvPr>
          <p:cNvSpPr txBox="1"/>
          <p:nvPr/>
        </p:nvSpPr>
        <p:spPr>
          <a:xfrm>
            <a:off x="8966649" y="1462485"/>
            <a:ext cx="2875394" cy="3293209"/>
          </a:xfrm>
          <a:prstGeom prst="rect">
            <a:avLst/>
          </a:prstGeom>
          <a:noFill/>
        </p:spPr>
        <p:txBody>
          <a:bodyPr wrap="square">
            <a:spAutoFit/>
          </a:bodyPr>
          <a:lstStyle/>
          <a:p>
            <a:r>
              <a:rPr lang="en-US" sz="1600" dirty="0">
                <a:solidFill>
                  <a:srgbClr val="004B87"/>
                </a:solidFill>
                <a:latin typeface="Arial" panose="020B0604020202020204" pitchFamily="34" charset="0"/>
                <a:cs typeface="Arial" panose="020B0604020202020204" pitchFamily="34" charset="0"/>
              </a:rPr>
              <a:t>The combination therapy in the present trial may alter the balance of the HBV reservoir by blocking </a:t>
            </a:r>
            <a:r>
              <a:rPr lang="en-US" sz="1600" dirty="0" err="1">
                <a:solidFill>
                  <a:srgbClr val="004B87"/>
                </a:solidFill>
                <a:latin typeface="Arial" panose="020B0604020202020204" pitchFamily="34" charset="0"/>
                <a:cs typeface="Arial" panose="020B0604020202020204" pitchFamily="34" charset="0"/>
              </a:rPr>
              <a:t>cccDNA</a:t>
            </a:r>
            <a:r>
              <a:rPr lang="en-US" sz="1600" dirty="0">
                <a:solidFill>
                  <a:srgbClr val="004B87"/>
                </a:solidFill>
                <a:latin typeface="Arial" panose="020B0604020202020204" pitchFamily="34" charset="0"/>
                <a:cs typeface="Arial" panose="020B0604020202020204" pitchFamily="34" charset="0"/>
              </a:rPr>
              <a:t> replenishment through inhibiting HBV entry via HLT and accelerating </a:t>
            </a:r>
            <a:r>
              <a:rPr lang="en-US" sz="1600" dirty="0" err="1">
                <a:solidFill>
                  <a:srgbClr val="004B87"/>
                </a:solidFill>
                <a:latin typeface="Arial" panose="020B0604020202020204" pitchFamily="34" charset="0"/>
                <a:cs typeface="Arial" panose="020B0604020202020204" pitchFamily="34" charset="0"/>
              </a:rPr>
              <a:t>cccDNA</a:t>
            </a:r>
            <a:r>
              <a:rPr lang="en-US" sz="1600" dirty="0">
                <a:solidFill>
                  <a:srgbClr val="004B87"/>
                </a:solidFill>
                <a:latin typeface="Arial" panose="020B0604020202020204" pitchFamily="34" charset="0"/>
                <a:cs typeface="Arial" panose="020B0604020202020204" pitchFamily="34" charset="0"/>
              </a:rPr>
              <a:t> decay via PEG-IFN. </a:t>
            </a:r>
          </a:p>
          <a:p>
            <a:endParaRPr lang="en-US" sz="1600" dirty="0">
              <a:solidFill>
                <a:srgbClr val="004B87"/>
              </a:solidFill>
              <a:latin typeface="Arial" panose="020B0604020202020204" pitchFamily="34" charset="0"/>
              <a:cs typeface="Arial" panose="020B0604020202020204" pitchFamily="34" charset="0"/>
            </a:endParaRPr>
          </a:p>
          <a:p>
            <a:r>
              <a:rPr lang="en-US" sz="1600" dirty="0">
                <a:solidFill>
                  <a:srgbClr val="004B87"/>
                </a:solidFill>
                <a:latin typeface="Arial" panose="020B0604020202020204" pitchFamily="34" charset="0"/>
                <a:cs typeface="Arial" panose="020B0604020202020204" pitchFamily="34" charset="0"/>
              </a:rPr>
              <a:t>This strategy provides great potential to achieve a </a:t>
            </a:r>
            <a:r>
              <a:rPr lang="en-US" sz="1600" dirty="0" err="1">
                <a:solidFill>
                  <a:srgbClr val="004B87"/>
                </a:solidFill>
                <a:latin typeface="Arial" panose="020B0604020202020204" pitchFamily="34" charset="0"/>
                <a:cs typeface="Arial" panose="020B0604020202020204" pitchFamily="34" charset="0"/>
              </a:rPr>
              <a:t>sterilising</a:t>
            </a:r>
            <a:r>
              <a:rPr lang="en-US" sz="1600" dirty="0">
                <a:solidFill>
                  <a:srgbClr val="004B87"/>
                </a:solidFill>
                <a:latin typeface="Arial" panose="020B0604020202020204" pitchFamily="34" charset="0"/>
                <a:cs typeface="Arial" panose="020B0604020202020204" pitchFamily="34" charset="0"/>
              </a:rPr>
              <a:t> cure for patients with CHB.</a:t>
            </a:r>
          </a:p>
        </p:txBody>
      </p:sp>
      <p:sp>
        <p:nvSpPr>
          <p:cNvPr id="30" name="Rectangle: Rounded Corners 29">
            <a:extLst>
              <a:ext uri="{FF2B5EF4-FFF2-40B4-BE49-F238E27FC236}">
                <a16:creationId xmlns:a16="http://schemas.microsoft.com/office/drawing/2014/main" id="{79F7F758-B7F1-8503-6203-1447C0B04F7E}"/>
              </a:ext>
            </a:extLst>
          </p:cNvPr>
          <p:cNvSpPr/>
          <p:nvPr/>
        </p:nvSpPr>
        <p:spPr>
          <a:xfrm>
            <a:off x="9050713" y="940806"/>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pic>
        <p:nvPicPr>
          <p:cNvPr id="4" name="Graphic 3" descr="Home with solid fill">
            <a:hlinkClick r:id="rId3" action="ppaction://hlinksldjump"/>
            <a:extLst>
              <a:ext uri="{FF2B5EF4-FFF2-40B4-BE49-F238E27FC236}">
                <a16:creationId xmlns:a16="http://schemas.microsoft.com/office/drawing/2014/main" id="{109BE6BC-6B65-826A-8D42-714A272194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624957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BA192-60ED-E872-17D6-71822005A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14B26-7013-A334-9A8D-EC1D2ADCA3B6}"/>
              </a:ext>
            </a:extLst>
          </p:cNvPr>
          <p:cNvSpPr>
            <a:spLocks noGrp="1"/>
          </p:cNvSpPr>
          <p:nvPr>
            <p:ph type="ctrTitle"/>
          </p:nvPr>
        </p:nvSpPr>
        <p:spPr>
          <a:xfrm>
            <a:off x="4014651" y="2498272"/>
            <a:ext cx="7968173" cy="1517877"/>
          </a:xfrm>
        </p:spPr>
        <p:txBody>
          <a:bodyPr>
            <a:normAutofit/>
          </a:bodyPr>
          <a:lstStyle/>
          <a:p>
            <a:pPr algn="r"/>
            <a:r>
              <a:rPr lang="fr-CH" b="1" dirty="0">
                <a:solidFill>
                  <a:srgbClr val="FFBE3D"/>
                </a:solidFill>
                <a:latin typeface="Arial" panose="020B0604020202020204" pitchFamily="34" charset="0"/>
                <a:cs typeface="Arial" panose="020B0604020202020204" pitchFamily="34" charset="0"/>
              </a:rPr>
              <a:t>Viral </a:t>
            </a:r>
            <a:r>
              <a:rPr lang="fr-CH" b="1" dirty="0" err="1">
                <a:solidFill>
                  <a:srgbClr val="FFBE3D"/>
                </a:solidFill>
                <a:latin typeface="Arial" panose="020B0604020202020204" pitchFamily="34" charset="0"/>
                <a:cs typeface="Arial" panose="020B0604020202020204" pitchFamily="34" charset="0"/>
              </a:rPr>
              <a:t>Hepatitis</a:t>
            </a:r>
            <a:r>
              <a:rPr lang="fr-CH" b="1" dirty="0">
                <a:solidFill>
                  <a:srgbClr val="FFBE3D"/>
                </a:solidFill>
                <a:latin typeface="Arial" panose="020B0604020202020204" pitchFamily="34" charset="0"/>
                <a:cs typeface="Arial" panose="020B0604020202020204" pitchFamily="34" charset="0"/>
              </a:rPr>
              <a:t> B and D</a:t>
            </a:r>
            <a:endParaRPr lang="en-US" b="1" dirty="0">
              <a:solidFill>
                <a:srgbClr val="FFBE3D"/>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7A813CF-8B12-36ED-3600-7788609074F9}"/>
              </a:ext>
            </a:extLst>
          </p:cNvPr>
          <p:cNvSpPr>
            <a:spLocks noGrp="1"/>
          </p:cNvSpPr>
          <p:nvPr>
            <p:ph type="subTitle" idx="1"/>
          </p:nvPr>
        </p:nvSpPr>
        <p:spPr>
          <a:xfrm>
            <a:off x="5422900" y="4016149"/>
            <a:ext cx="6471024" cy="783771"/>
          </a:xfrm>
        </p:spPr>
        <p:txBody>
          <a:bodyPr>
            <a:normAutofit/>
          </a:bodyPr>
          <a:lstStyle/>
          <a:p>
            <a:pPr algn="r"/>
            <a:r>
              <a:rPr lang="en-US" sz="3200" dirty="0">
                <a:solidFill>
                  <a:srgbClr val="FFBE3D"/>
                </a:solidFill>
                <a:latin typeface="Arial" panose="020B0604020202020204" pitchFamily="34" charset="0"/>
                <a:cs typeface="Arial" panose="020B0604020202020204" pitchFamily="34" charset="0"/>
              </a:rPr>
              <a:t>Current Therapies</a:t>
            </a:r>
          </a:p>
        </p:txBody>
      </p:sp>
    </p:spTree>
    <p:extLst>
      <p:ext uri="{BB962C8B-B14F-4D97-AF65-F5344CB8AC3E}">
        <p14:creationId xmlns:p14="http://schemas.microsoft.com/office/powerpoint/2010/main" val="254728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73CBB-2C31-7525-731E-A5D19E17BF20}"/>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FA3C2AD-00E6-3358-B983-7CE4189E7E31}"/>
              </a:ext>
            </a:extLst>
          </p:cNvPr>
          <p:cNvSpPr/>
          <p:nvPr/>
        </p:nvSpPr>
        <p:spPr>
          <a:xfrm>
            <a:off x="349957" y="809809"/>
            <a:ext cx="11496146" cy="2292987"/>
          </a:xfrm>
          <a:prstGeom prst="roundRect">
            <a:avLst>
              <a:gd name="adj" fmla="val 229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56C8FDC3-1D16-28C3-D967-99272DE3967C}"/>
              </a:ext>
            </a:extLst>
          </p:cNvPr>
          <p:cNvSpPr>
            <a:spLocks noGrp="1"/>
          </p:cNvSpPr>
          <p:nvPr>
            <p:ph idx="1"/>
          </p:nvPr>
        </p:nvSpPr>
        <p:spPr>
          <a:xfrm>
            <a:off x="515507" y="1462483"/>
            <a:ext cx="11053193" cy="1640313"/>
          </a:xfrm>
        </p:spPr>
        <p:txBody>
          <a:bodyPr>
            <a:noAutofit/>
          </a:bodyPr>
          <a:lstStyle/>
          <a:p>
            <a:pPr>
              <a:buClr>
                <a:srgbClr val="004B87"/>
              </a:buClr>
              <a:defRPr/>
            </a:pPr>
            <a:r>
              <a:rPr lang="en-US" sz="1600" dirty="0">
                <a:latin typeface="Arial" panose="020B0604020202020204" pitchFamily="34" charset="0"/>
                <a:cs typeface="Arial" panose="020B0604020202020204" pitchFamily="34" charset="0"/>
              </a:rPr>
              <a:t>Approximately 30-60% of IHCs exhibit significant liver inflammation (G ≥ 2) or fibrosis (F ≥ 2) on liver biopsy.</a:t>
            </a:r>
          </a:p>
          <a:p>
            <a:pPr>
              <a:buClr>
                <a:srgbClr val="004B87"/>
              </a:buClr>
              <a:defRPr/>
            </a:pPr>
            <a:r>
              <a:rPr lang="en-US" sz="1600" dirty="0">
                <a:latin typeface="Arial" panose="020B0604020202020204" pitchFamily="34" charset="0"/>
                <a:cs typeface="Arial" panose="020B0604020202020204" pitchFamily="34" charset="0"/>
              </a:rPr>
              <a:t>E-cure, a multi-</a:t>
            </a:r>
            <a:r>
              <a:rPr lang="en-US" sz="1600" dirty="0" err="1">
                <a:latin typeface="Arial" panose="020B0604020202020204" pitchFamily="34" charset="0"/>
                <a:cs typeface="Arial" panose="020B0604020202020204" pitchFamily="34" charset="0"/>
              </a:rPr>
              <a:t>centre</a:t>
            </a:r>
            <a:r>
              <a:rPr lang="en-US" sz="1600" dirty="0">
                <a:latin typeface="Arial" panose="020B0604020202020204" pitchFamily="34" charset="0"/>
                <a:cs typeface="Arial" panose="020B0604020202020204" pitchFamily="34" charset="0"/>
              </a:rPr>
              <a:t> real world study started, in January 2022. </a:t>
            </a:r>
          </a:p>
          <a:p>
            <a:pPr marL="0" indent="0">
              <a:buClr>
                <a:srgbClr val="004B87"/>
              </a:buClr>
              <a:buNone/>
              <a:defRPr/>
            </a:pPr>
            <a:r>
              <a:rPr lang="en-US" sz="1600" b="1" dirty="0">
                <a:solidFill>
                  <a:srgbClr val="FFBE3D"/>
                </a:solidFill>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To investigate the efficacy of different </a:t>
            </a:r>
            <a:r>
              <a:rPr lang="en-US" sz="1600" dirty="0" err="1">
                <a:latin typeface="Arial" panose="020B0604020202020204" pitchFamily="34" charset="0"/>
                <a:cs typeface="Arial" panose="020B0604020202020204" pitchFamily="34" charset="0"/>
              </a:rPr>
              <a:t>PegIFN</a:t>
            </a:r>
            <a:r>
              <a:rPr lang="en-US" sz="1600" dirty="0">
                <a:latin typeface="Arial" panose="020B0604020202020204" pitchFamily="34" charset="0"/>
                <a:cs typeface="Arial" panose="020B0604020202020204" pitchFamily="34" charset="0"/>
              </a:rPr>
              <a:t>α-based treatment strategies and factors influencing HBsAg clearance for IHCs part of the E-cure study.</a:t>
            </a:r>
          </a:p>
        </p:txBody>
      </p:sp>
      <p:sp>
        <p:nvSpPr>
          <p:cNvPr id="9" name="Rectangle: Rounded Corners 8">
            <a:extLst>
              <a:ext uri="{FF2B5EF4-FFF2-40B4-BE49-F238E27FC236}">
                <a16:creationId xmlns:a16="http://schemas.microsoft.com/office/drawing/2014/main" id="{CAEF4937-A631-2D1E-F89A-00222F3DCA7C}"/>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and Aims</a:t>
            </a:r>
            <a:endParaRPr lang="en-US" b="1" i="0" dirty="0">
              <a:solidFill>
                <a:schemeClr val="bg1"/>
              </a:solidFill>
              <a:effectLst/>
            </a:endParaRPr>
          </a:p>
        </p:txBody>
      </p:sp>
      <p:sp>
        <p:nvSpPr>
          <p:cNvPr id="88" name="Title 1">
            <a:extLst>
              <a:ext uri="{FF2B5EF4-FFF2-40B4-BE49-F238E27FC236}">
                <a16:creationId xmlns:a16="http://schemas.microsoft.com/office/drawing/2014/main" id="{27600BEB-0527-7D1C-4F09-D6F613D8BBA2}"/>
              </a:ext>
            </a:extLst>
          </p:cNvPr>
          <p:cNvSpPr txBox="1">
            <a:spLocks/>
          </p:cNvSpPr>
          <p:nvPr/>
        </p:nvSpPr>
        <p:spPr>
          <a:xfrm>
            <a:off x="838200" y="-121676"/>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600" b="1" kern="0" dirty="0">
                <a:latin typeface="Arial" panose="020B0604020202020204" pitchFamily="34" charset="0"/>
                <a:ea typeface="Times New Roman" panose="02020603050405020304" pitchFamily="18" charset="0"/>
              </a:rPr>
              <a:t>OS-065 </a:t>
            </a:r>
            <a:r>
              <a:rPr lang="en-US" sz="1600" dirty="0">
                <a:latin typeface="Arial" panose="020B0604020202020204" pitchFamily="34" charset="0"/>
                <a:ea typeface="Times New Roman" panose="02020603050405020304" pitchFamily="18" charset="0"/>
              </a:rPr>
              <a:t>The multi-center study of functional cure for inactive hepatitis B surface antigen carriers in China: interim analysis of E-cure study </a:t>
            </a:r>
          </a:p>
        </p:txBody>
      </p:sp>
      <p:sp>
        <p:nvSpPr>
          <p:cNvPr id="2" name="Rectangle: Rounded Corners 1">
            <a:extLst>
              <a:ext uri="{FF2B5EF4-FFF2-40B4-BE49-F238E27FC236}">
                <a16:creationId xmlns:a16="http://schemas.microsoft.com/office/drawing/2014/main" id="{675A55D7-A264-97DA-84CA-C4AF6AF3F61C}"/>
              </a:ext>
            </a:extLst>
          </p:cNvPr>
          <p:cNvSpPr/>
          <p:nvPr/>
        </p:nvSpPr>
        <p:spPr>
          <a:xfrm>
            <a:off x="349957" y="3252314"/>
            <a:ext cx="11496146" cy="3068973"/>
          </a:xfrm>
          <a:prstGeom prst="roundRect">
            <a:avLst>
              <a:gd name="adj" fmla="val 229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20110C59-BDF9-5432-532D-05D84A7D4420}"/>
              </a:ext>
            </a:extLst>
          </p:cNvPr>
          <p:cNvSpPr/>
          <p:nvPr/>
        </p:nvSpPr>
        <p:spPr>
          <a:xfrm>
            <a:off x="515507" y="3401832"/>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grpSp>
        <p:nvGrpSpPr>
          <p:cNvPr id="86" name="Group 85">
            <a:extLst>
              <a:ext uri="{FF2B5EF4-FFF2-40B4-BE49-F238E27FC236}">
                <a16:creationId xmlns:a16="http://schemas.microsoft.com/office/drawing/2014/main" id="{E5789C77-2F39-F5B4-161F-77AE6FBD89B0}"/>
              </a:ext>
            </a:extLst>
          </p:cNvPr>
          <p:cNvGrpSpPr/>
          <p:nvPr/>
        </p:nvGrpSpPr>
        <p:grpSpPr>
          <a:xfrm>
            <a:off x="461610" y="3977122"/>
            <a:ext cx="11160986" cy="1626950"/>
            <a:chOff x="515507" y="3868290"/>
            <a:chExt cx="11160986" cy="1626950"/>
          </a:xfrm>
        </p:grpSpPr>
        <p:sp>
          <p:nvSpPr>
            <p:cNvPr id="10" name="Rectangle: Rounded Corners 9">
              <a:extLst>
                <a:ext uri="{FF2B5EF4-FFF2-40B4-BE49-F238E27FC236}">
                  <a16:creationId xmlns:a16="http://schemas.microsoft.com/office/drawing/2014/main" id="{962B83BB-6A05-10B7-FED9-49BCC72CF450}"/>
                </a:ext>
              </a:extLst>
            </p:cNvPr>
            <p:cNvSpPr/>
            <p:nvPr/>
          </p:nvSpPr>
          <p:spPr>
            <a:xfrm>
              <a:off x="515507" y="3868290"/>
              <a:ext cx="11160986" cy="1626950"/>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78" name="Group 77">
              <a:extLst>
                <a:ext uri="{FF2B5EF4-FFF2-40B4-BE49-F238E27FC236}">
                  <a16:creationId xmlns:a16="http://schemas.microsoft.com/office/drawing/2014/main" id="{9CEF0884-F0E8-213D-EBFB-8D37D8182FF3}"/>
                </a:ext>
              </a:extLst>
            </p:cNvPr>
            <p:cNvGrpSpPr/>
            <p:nvPr/>
          </p:nvGrpSpPr>
          <p:grpSpPr>
            <a:xfrm>
              <a:off x="648972" y="4385490"/>
              <a:ext cx="2546067" cy="810213"/>
              <a:chOff x="2868414" y="4388952"/>
              <a:chExt cx="2546067" cy="810213"/>
            </a:xfrm>
          </p:grpSpPr>
          <p:sp>
            <p:nvSpPr>
              <p:cNvPr id="23" name="Rectangle: Rounded Corners 22">
                <a:extLst>
                  <a:ext uri="{FF2B5EF4-FFF2-40B4-BE49-F238E27FC236}">
                    <a16:creationId xmlns:a16="http://schemas.microsoft.com/office/drawing/2014/main" id="{B6706B63-44AB-C6AE-08D3-5D2999FD2DD4}"/>
                  </a:ext>
                </a:extLst>
              </p:cNvPr>
              <p:cNvSpPr/>
              <p:nvPr/>
            </p:nvSpPr>
            <p:spPr>
              <a:xfrm>
                <a:off x="2868414" y="4388952"/>
                <a:ext cx="2546067" cy="810213"/>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70" name="Graphic 69" descr="Group of men with solid fill">
                <a:extLst>
                  <a:ext uri="{FF2B5EF4-FFF2-40B4-BE49-F238E27FC236}">
                    <a16:creationId xmlns:a16="http://schemas.microsoft.com/office/drawing/2014/main" id="{32642652-28B4-2396-6066-291DB253CD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53045" y="4452688"/>
                <a:ext cx="603096" cy="603096"/>
              </a:xfrm>
              <a:prstGeom prst="rect">
                <a:avLst/>
              </a:prstGeom>
            </p:spPr>
          </p:pic>
          <p:sp>
            <p:nvSpPr>
              <p:cNvPr id="71" name="Content Placeholder 2">
                <a:extLst>
                  <a:ext uri="{FF2B5EF4-FFF2-40B4-BE49-F238E27FC236}">
                    <a16:creationId xmlns:a16="http://schemas.microsoft.com/office/drawing/2014/main" id="{D55CFED8-7C73-349E-59BD-C8D64D897E3E}"/>
                  </a:ext>
                </a:extLst>
              </p:cNvPr>
              <p:cNvSpPr txBox="1">
                <a:spLocks/>
              </p:cNvSpPr>
              <p:nvPr/>
            </p:nvSpPr>
            <p:spPr>
              <a:xfrm>
                <a:off x="3510339" y="4544129"/>
                <a:ext cx="1852292" cy="48543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b="1" dirty="0" err="1">
                    <a:solidFill>
                      <a:srgbClr val="827966"/>
                    </a:solidFill>
                    <a:latin typeface="Arial" panose="020B0604020202020204" pitchFamily="34" charset="0"/>
                    <a:cs typeface="Arial" panose="020B0604020202020204" pitchFamily="34" charset="0"/>
                  </a:rPr>
                  <a:t>PegIFN</a:t>
                </a:r>
                <a:r>
                  <a:rPr lang="el-GR" sz="1200" b="1" dirty="0">
                    <a:solidFill>
                      <a:srgbClr val="827966"/>
                    </a:solidFill>
                    <a:latin typeface="Arial" panose="020B0604020202020204" pitchFamily="34" charset="0"/>
                    <a:cs typeface="Arial" panose="020B0604020202020204" pitchFamily="34" charset="0"/>
                  </a:rPr>
                  <a:t>α </a:t>
                </a:r>
                <a:r>
                  <a:rPr lang="en-US" sz="1200" b="1" dirty="0">
                    <a:solidFill>
                      <a:srgbClr val="827966"/>
                    </a:solidFill>
                    <a:latin typeface="Arial" panose="020B0604020202020204" pitchFamily="34" charset="0"/>
                    <a:cs typeface="Arial" panose="020B0604020202020204" pitchFamily="34" charset="0"/>
                  </a:rPr>
                  <a:t>monotherapy </a:t>
                </a:r>
                <a:r>
                  <a:rPr lang="en-US" sz="1200" dirty="0">
                    <a:solidFill>
                      <a:srgbClr val="827966"/>
                    </a:solidFill>
                    <a:latin typeface="Arial" panose="020B0604020202020204" pitchFamily="34" charset="0"/>
                    <a:cs typeface="Arial" panose="020B0604020202020204" pitchFamily="34" charset="0"/>
                  </a:rPr>
                  <a:t>(n = 691)</a:t>
                </a:r>
              </a:p>
            </p:txBody>
          </p:sp>
        </p:grpSp>
        <p:grpSp>
          <p:nvGrpSpPr>
            <p:cNvPr id="82" name="Group 81">
              <a:extLst>
                <a:ext uri="{FF2B5EF4-FFF2-40B4-BE49-F238E27FC236}">
                  <a16:creationId xmlns:a16="http://schemas.microsoft.com/office/drawing/2014/main" id="{C22BFAD5-0F22-F83E-54B1-FCEF050BDFE2}"/>
                </a:ext>
              </a:extLst>
            </p:cNvPr>
            <p:cNvGrpSpPr/>
            <p:nvPr/>
          </p:nvGrpSpPr>
          <p:grpSpPr>
            <a:xfrm>
              <a:off x="6173863" y="4388937"/>
              <a:ext cx="2881325" cy="799438"/>
              <a:chOff x="6307425" y="4388937"/>
              <a:chExt cx="2881325" cy="799438"/>
            </a:xfrm>
          </p:grpSpPr>
          <p:sp>
            <p:nvSpPr>
              <p:cNvPr id="16" name="Rectangle: Rounded Corners 15">
                <a:extLst>
                  <a:ext uri="{FF2B5EF4-FFF2-40B4-BE49-F238E27FC236}">
                    <a16:creationId xmlns:a16="http://schemas.microsoft.com/office/drawing/2014/main" id="{55CDADED-D824-9AB7-7BE5-B38BFEF4700A}"/>
                  </a:ext>
                </a:extLst>
              </p:cNvPr>
              <p:cNvSpPr/>
              <p:nvPr/>
            </p:nvSpPr>
            <p:spPr>
              <a:xfrm>
                <a:off x="6307425" y="4388937"/>
                <a:ext cx="2881325" cy="799438"/>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17" name="Graphic 16" descr="Group of men with solid fill">
                <a:extLst>
                  <a:ext uri="{FF2B5EF4-FFF2-40B4-BE49-F238E27FC236}">
                    <a16:creationId xmlns:a16="http://schemas.microsoft.com/office/drawing/2014/main" id="{84F1D956-8EA2-96FF-6518-7A571487A5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3560" y="4466597"/>
                <a:ext cx="603096" cy="603096"/>
              </a:xfrm>
              <a:prstGeom prst="rect">
                <a:avLst/>
              </a:prstGeom>
            </p:spPr>
          </p:pic>
          <p:sp>
            <p:nvSpPr>
              <p:cNvPr id="18" name="Content Placeholder 2">
                <a:extLst>
                  <a:ext uri="{FF2B5EF4-FFF2-40B4-BE49-F238E27FC236}">
                    <a16:creationId xmlns:a16="http://schemas.microsoft.com/office/drawing/2014/main" id="{F4009060-C762-802C-CD47-1FA5089E1366}"/>
                  </a:ext>
                </a:extLst>
              </p:cNvPr>
              <p:cNvSpPr txBox="1">
                <a:spLocks/>
              </p:cNvSpPr>
              <p:nvPr/>
            </p:nvSpPr>
            <p:spPr>
              <a:xfrm>
                <a:off x="6877902" y="4466597"/>
                <a:ext cx="2290480" cy="63268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b="1" dirty="0">
                    <a:solidFill>
                      <a:srgbClr val="827966"/>
                    </a:solidFill>
                    <a:latin typeface="Arial" panose="020B0604020202020204" pitchFamily="34" charset="0"/>
                    <a:cs typeface="Arial" panose="020B0604020202020204" pitchFamily="34" charset="0"/>
                  </a:rPr>
                  <a:t>Whole process combination </a:t>
                </a:r>
                <a:r>
                  <a:rPr lang="en-US" sz="1200" dirty="0" err="1">
                    <a:solidFill>
                      <a:srgbClr val="827966"/>
                    </a:solidFill>
                    <a:latin typeface="Arial" panose="020B0604020202020204" pitchFamily="34" charset="0"/>
                    <a:cs typeface="Arial" panose="020B0604020202020204" pitchFamily="34" charset="0"/>
                  </a:rPr>
                  <a:t>PegIFN</a:t>
                </a:r>
                <a:r>
                  <a:rPr lang="en-US" sz="1200" dirty="0">
                    <a:solidFill>
                      <a:srgbClr val="827966"/>
                    </a:solidFill>
                    <a:latin typeface="Arial" panose="020B0604020202020204" pitchFamily="34" charset="0"/>
                    <a:cs typeface="Arial" panose="020B0604020202020204" pitchFamily="34" charset="0"/>
                  </a:rPr>
                  <a:t>α-2b and NAs for treatment duration</a:t>
                </a:r>
              </a:p>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(n = 221)</a:t>
                </a:r>
              </a:p>
            </p:txBody>
          </p:sp>
        </p:grpSp>
        <p:grpSp>
          <p:nvGrpSpPr>
            <p:cNvPr id="79" name="Group 78">
              <a:extLst>
                <a:ext uri="{FF2B5EF4-FFF2-40B4-BE49-F238E27FC236}">
                  <a16:creationId xmlns:a16="http://schemas.microsoft.com/office/drawing/2014/main" id="{29155320-43AE-C5A3-E28E-3735510C4D3D}"/>
                </a:ext>
              </a:extLst>
            </p:cNvPr>
            <p:cNvGrpSpPr/>
            <p:nvPr/>
          </p:nvGrpSpPr>
          <p:grpSpPr>
            <a:xfrm>
              <a:off x="3244078" y="4389065"/>
              <a:ext cx="2881326" cy="799439"/>
              <a:chOff x="5564031" y="4388952"/>
              <a:chExt cx="2881326" cy="799439"/>
            </a:xfrm>
          </p:grpSpPr>
          <p:sp>
            <p:nvSpPr>
              <p:cNvPr id="75" name="Rectangle: Rounded Corners 74">
                <a:extLst>
                  <a:ext uri="{FF2B5EF4-FFF2-40B4-BE49-F238E27FC236}">
                    <a16:creationId xmlns:a16="http://schemas.microsoft.com/office/drawing/2014/main" id="{80EEEDBD-A5AF-443C-958F-9C23680372DC}"/>
                  </a:ext>
                </a:extLst>
              </p:cNvPr>
              <p:cNvSpPr/>
              <p:nvPr/>
            </p:nvSpPr>
            <p:spPr>
              <a:xfrm>
                <a:off x="5564031" y="4388952"/>
                <a:ext cx="2881326" cy="799439"/>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76" name="Graphic 75" descr="Group of men with solid fill">
                <a:extLst>
                  <a:ext uri="{FF2B5EF4-FFF2-40B4-BE49-F238E27FC236}">
                    <a16:creationId xmlns:a16="http://schemas.microsoft.com/office/drawing/2014/main" id="{CAAE8C96-8B23-69B0-6560-87BE10E7B1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70227" y="4467003"/>
                <a:ext cx="603096" cy="603096"/>
              </a:xfrm>
              <a:prstGeom prst="rect">
                <a:avLst/>
              </a:prstGeom>
            </p:spPr>
          </p:pic>
          <p:sp>
            <p:nvSpPr>
              <p:cNvPr id="77" name="Content Placeholder 2">
                <a:extLst>
                  <a:ext uri="{FF2B5EF4-FFF2-40B4-BE49-F238E27FC236}">
                    <a16:creationId xmlns:a16="http://schemas.microsoft.com/office/drawing/2014/main" id="{61291C91-E9F3-5A1B-97E8-4C0F6F70EC87}"/>
                  </a:ext>
                </a:extLst>
              </p:cNvPr>
              <p:cNvSpPr txBox="1">
                <a:spLocks/>
              </p:cNvSpPr>
              <p:nvPr/>
            </p:nvSpPr>
            <p:spPr>
              <a:xfrm>
                <a:off x="6245511" y="4505378"/>
                <a:ext cx="2132076" cy="59965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200" b="1" dirty="0">
                    <a:solidFill>
                      <a:srgbClr val="827966"/>
                    </a:solidFill>
                    <a:latin typeface="Arial" panose="020B0604020202020204" pitchFamily="34" charset="0"/>
                    <a:cs typeface="Arial" panose="020B0604020202020204" pitchFamily="34" charset="0"/>
                  </a:rPr>
                  <a:t>Initial combination</a:t>
                </a:r>
              </a:p>
              <a:p>
                <a:pPr marL="0" indent="0" algn="ctr">
                  <a:spcBef>
                    <a:spcPts val="0"/>
                  </a:spcBef>
                  <a:buClr>
                    <a:srgbClr val="004B87"/>
                  </a:buClr>
                  <a:buFont typeface="Arial" panose="020B0604020202020204" pitchFamily="34" charset="0"/>
                  <a:buNone/>
                  <a:defRPr/>
                </a:pPr>
                <a:r>
                  <a:rPr lang="fr-CH" sz="1100" dirty="0" err="1">
                    <a:solidFill>
                      <a:srgbClr val="827966"/>
                    </a:solidFill>
                    <a:latin typeface="Arial" panose="020B0604020202020204" pitchFamily="34" charset="0"/>
                    <a:cs typeface="Arial" panose="020B0604020202020204" pitchFamily="34" charset="0"/>
                  </a:rPr>
                  <a:t>PegIFN</a:t>
                </a:r>
                <a:r>
                  <a:rPr lang="el-GR" sz="1100" dirty="0">
                    <a:solidFill>
                      <a:srgbClr val="827966"/>
                    </a:solidFill>
                    <a:latin typeface="Arial" panose="020B0604020202020204" pitchFamily="34" charset="0"/>
                    <a:cs typeface="Arial" panose="020B0604020202020204" pitchFamily="34" charset="0"/>
                  </a:rPr>
                  <a:t>α-2</a:t>
                </a:r>
                <a:r>
                  <a:rPr lang="fr-CH" sz="1100" dirty="0">
                    <a:solidFill>
                      <a:srgbClr val="827966"/>
                    </a:solidFill>
                    <a:latin typeface="Arial" panose="020B0604020202020204" pitchFamily="34" charset="0"/>
                    <a:cs typeface="Arial" panose="020B0604020202020204" pitchFamily="34" charset="0"/>
                  </a:rPr>
                  <a:t>b + </a:t>
                </a:r>
                <a:r>
                  <a:rPr lang="fr-CH" sz="1100" dirty="0" err="1">
                    <a:solidFill>
                      <a:srgbClr val="827966"/>
                    </a:solidFill>
                    <a:latin typeface="Arial" panose="020B0604020202020204" pitchFamily="34" charset="0"/>
                    <a:cs typeface="Arial" panose="020B0604020202020204" pitchFamily="34" charset="0"/>
                  </a:rPr>
                  <a:t>NAs</a:t>
                </a:r>
                <a:r>
                  <a:rPr lang="fr-CH" sz="1100" dirty="0">
                    <a:solidFill>
                      <a:srgbClr val="827966"/>
                    </a:solidFill>
                    <a:latin typeface="Arial" panose="020B0604020202020204" pitchFamily="34" charset="0"/>
                    <a:cs typeface="Arial" panose="020B0604020202020204" pitchFamily="34" charset="0"/>
                  </a:rPr>
                  <a:t> for 12-24w </a:t>
                </a:r>
                <a:r>
                  <a:rPr lang="fr-CH" sz="1100" dirty="0" err="1">
                    <a:solidFill>
                      <a:srgbClr val="827966"/>
                    </a:solidFill>
                    <a:latin typeface="Arial" panose="020B0604020202020204" pitchFamily="34" charset="0"/>
                    <a:cs typeface="Arial" panose="020B0604020202020204" pitchFamily="34" charset="0"/>
                  </a:rPr>
                  <a:t>then</a:t>
                </a:r>
                <a:r>
                  <a:rPr lang="fr-CH" sz="1100" dirty="0">
                    <a:solidFill>
                      <a:srgbClr val="827966"/>
                    </a:solidFill>
                    <a:latin typeface="Arial" panose="020B0604020202020204" pitchFamily="34" charset="0"/>
                    <a:cs typeface="Arial" panose="020B0604020202020204" pitchFamily="34" charset="0"/>
                  </a:rPr>
                  <a:t> </a:t>
                </a:r>
                <a:r>
                  <a:rPr lang="fr-CH" sz="1100" dirty="0" err="1">
                    <a:solidFill>
                      <a:srgbClr val="827966"/>
                    </a:solidFill>
                    <a:latin typeface="Arial" panose="020B0604020202020204" pitchFamily="34" charset="0"/>
                    <a:cs typeface="Arial" panose="020B0604020202020204" pitchFamily="34" charset="0"/>
                  </a:rPr>
                  <a:t>PegIFN</a:t>
                </a:r>
                <a:r>
                  <a:rPr lang="el-GR" sz="1100" dirty="0">
                    <a:solidFill>
                      <a:srgbClr val="827966"/>
                    </a:solidFill>
                    <a:latin typeface="Arial" panose="020B0604020202020204" pitchFamily="34" charset="0"/>
                    <a:cs typeface="Arial" panose="020B0604020202020204" pitchFamily="34" charset="0"/>
                  </a:rPr>
                  <a:t>α-2</a:t>
                </a:r>
                <a:r>
                  <a:rPr lang="fr-CH" sz="1100" dirty="0">
                    <a:solidFill>
                      <a:srgbClr val="827966"/>
                    </a:solidFill>
                    <a:latin typeface="Arial" panose="020B0604020202020204" pitchFamily="34" charset="0"/>
                    <a:cs typeface="Arial" panose="020B0604020202020204" pitchFamily="34" charset="0"/>
                  </a:rPr>
                  <a:t>b </a:t>
                </a:r>
                <a:r>
                  <a:rPr lang="fr-CH" sz="1100" dirty="0" err="1">
                    <a:solidFill>
                      <a:srgbClr val="827966"/>
                    </a:solidFill>
                    <a:latin typeface="Arial" panose="020B0604020202020204" pitchFamily="34" charset="0"/>
                    <a:cs typeface="Arial" panose="020B0604020202020204" pitchFamily="34" charset="0"/>
                  </a:rPr>
                  <a:t>monotherapy</a:t>
                </a:r>
                <a:endParaRPr lang="fr-CH" sz="1100" dirty="0">
                  <a:solidFill>
                    <a:srgbClr val="827966"/>
                  </a:solidFill>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200" dirty="0">
                    <a:solidFill>
                      <a:srgbClr val="827966"/>
                    </a:solidFill>
                    <a:latin typeface="Arial" panose="020B0604020202020204" pitchFamily="34" charset="0"/>
                    <a:cs typeface="Arial" panose="020B0604020202020204" pitchFamily="34" charset="0"/>
                  </a:rPr>
                  <a:t>(n = 26) </a:t>
                </a:r>
                <a:endParaRPr lang="en-US" sz="1200" dirty="0">
                  <a:solidFill>
                    <a:srgbClr val="827966"/>
                  </a:solidFill>
                  <a:latin typeface="Arial" panose="020B0604020202020204" pitchFamily="34" charset="0"/>
                  <a:cs typeface="Arial" panose="020B0604020202020204" pitchFamily="34" charset="0"/>
                </a:endParaRPr>
              </a:p>
            </p:txBody>
          </p:sp>
        </p:grpSp>
        <p:grpSp>
          <p:nvGrpSpPr>
            <p:cNvPr id="85" name="Group 84">
              <a:extLst>
                <a:ext uri="{FF2B5EF4-FFF2-40B4-BE49-F238E27FC236}">
                  <a16:creationId xmlns:a16="http://schemas.microsoft.com/office/drawing/2014/main" id="{D8B19799-606B-AE27-8DC9-FB00A472CD96}"/>
                </a:ext>
              </a:extLst>
            </p:cNvPr>
            <p:cNvGrpSpPr/>
            <p:nvPr/>
          </p:nvGrpSpPr>
          <p:grpSpPr>
            <a:xfrm>
              <a:off x="9103647" y="4388937"/>
              <a:ext cx="2524186" cy="799438"/>
              <a:chOff x="9103647" y="4388937"/>
              <a:chExt cx="2524186" cy="799438"/>
            </a:xfrm>
          </p:grpSpPr>
          <p:sp>
            <p:nvSpPr>
              <p:cNvPr id="80" name="Rectangle: Rounded Corners 79">
                <a:extLst>
                  <a:ext uri="{FF2B5EF4-FFF2-40B4-BE49-F238E27FC236}">
                    <a16:creationId xmlns:a16="http://schemas.microsoft.com/office/drawing/2014/main" id="{5A5D457B-556C-33F5-D6B4-806E5E201158}"/>
                  </a:ext>
                </a:extLst>
              </p:cNvPr>
              <p:cNvSpPr/>
              <p:nvPr/>
            </p:nvSpPr>
            <p:spPr>
              <a:xfrm>
                <a:off x="9103647" y="4388937"/>
                <a:ext cx="2439381" cy="799438"/>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83" name="Graphic 82" descr="Group of men with solid fill">
                <a:extLst>
                  <a:ext uri="{FF2B5EF4-FFF2-40B4-BE49-F238E27FC236}">
                    <a16:creationId xmlns:a16="http://schemas.microsoft.com/office/drawing/2014/main" id="{7F5D865A-79BD-0196-BDD7-D968ABD00A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97500" y="4449226"/>
                <a:ext cx="603096" cy="603096"/>
              </a:xfrm>
              <a:prstGeom prst="rect">
                <a:avLst/>
              </a:prstGeom>
            </p:spPr>
          </p:pic>
          <p:sp>
            <p:nvSpPr>
              <p:cNvPr id="84" name="Content Placeholder 2">
                <a:extLst>
                  <a:ext uri="{FF2B5EF4-FFF2-40B4-BE49-F238E27FC236}">
                    <a16:creationId xmlns:a16="http://schemas.microsoft.com/office/drawing/2014/main" id="{DD024F9C-C5E2-7859-BA56-448D4C04C2BD}"/>
                  </a:ext>
                </a:extLst>
              </p:cNvPr>
              <p:cNvSpPr txBox="1">
                <a:spLocks/>
              </p:cNvSpPr>
              <p:nvPr/>
            </p:nvSpPr>
            <p:spPr>
              <a:xfrm>
                <a:off x="9652771" y="4485338"/>
                <a:ext cx="1975062" cy="63268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b="1" dirty="0">
                    <a:solidFill>
                      <a:srgbClr val="827966"/>
                    </a:solidFill>
                    <a:latin typeface="Arial" panose="020B0604020202020204" pitchFamily="34" charset="0"/>
                    <a:cs typeface="Arial" panose="020B0604020202020204" pitchFamily="34" charset="0"/>
                  </a:rPr>
                  <a:t>Sequential combination</a:t>
                </a:r>
              </a:p>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NAs for 12-24w then +</a:t>
                </a:r>
                <a:r>
                  <a:rPr lang="en-US" sz="1200" dirty="0" err="1">
                    <a:solidFill>
                      <a:srgbClr val="827966"/>
                    </a:solidFill>
                    <a:latin typeface="Arial" panose="020B0604020202020204" pitchFamily="34" charset="0"/>
                    <a:cs typeface="Arial" panose="020B0604020202020204" pitchFamily="34" charset="0"/>
                  </a:rPr>
                  <a:t>PegIFN</a:t>
                </a:r>
                <a:r>
                  <a:rPr lang="en-US" sz="1200" dirty="0">
                    <a:solidFill>
                      <a:srgbClr val="827966"/>
                    </a:solidFill>
                    <a:latin typeface="Arial" panose="020B0604020202020204" pitchFamily="34" charset="0"/>
                    <a:cs typeface="Arial" panose="020B0604020202020204" pitchFamily="34" charset="0"/>
                  </a:rPr>
                  <a:t>α-2b</a:t>
                </a:r>
              </a:p>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 (n = 41)</a:t>
                </a:r>
              </a:p>
            </p:txBody>
          </p:sp>
        </p:grpSp>
      </p:grpSp>
      <p:sp>
        <p:nvSpPr>
          <p:cNvPr id="14" name="TextBox 13">
            <a:extLst>
              <a:ext uri="{FF2B5EF4-FFF2-40B4-BE49-F238E27FC236}">
                <a16:creationId xmlns:a16="http://schemas.microsoft.com/office/drawing/2014/main" id="{FD6BFC3C-634C-D577-B33C-C389F0CE4053}"/>
              </a:ext>
            </a:extLst>
          </p:cNvPr>
          <p:cNvSpPr txBox="1"/>
          <p:nvPr/>
        </p:nvSpPr>
        <p:spPr>
          <a:xfrm>
            <a:off x="2324568" y="4097909"/>
            <a:ext cx="6707875" cy="316940"/>
          </a:xfrm>
          <a:prstGeom prst="rect">
            <a:avLst/>
          </a:prstGeom>
        </p:spPr>
        <p:txBody>
          <a:bodyPr vert="horz" lIns="91440" tIns="45720" rIns="91440" bIns="45720" rtlCol="0">
            <a:noAutofit/>
          </a:bodyPr>
          <a:lstStyle>
            <a:defPPr>
              <a:defRPr lang="en-US"/>
            </a:defPPr>
            <a:lvl1pPr indent="0" algn="ctr">
              <a:lnSpc>
                <a:spcPct val="90000"/>
              </a:lnSpc>
              <a:spcBef>
                <a:spcPts val="0"/>
              </a:spcBef>
              <a:buClr>
                <a:srgbClr val="004B87"/>
              </a:buClr>
              <a:buFont typeface="Arial" panose="020B0604020202020204" pitchFamily="34" charset="0"/>
              <a:buNone/>
              <a:defRPr sz="1000" b="1">
                <a:solidFill>
                  <a:srgbClr val="827966"/>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CH" sz="1400" dirty="0"/>
              <a:t>1038 IHC patients </a:t>
            </a:r>
            <a:r>
              <a:rPr lang="fr-CH" sz="1400" dirty="0" err="1"/>
              <a:t>included</a:t>
            </a:r>
            <a:r>
              <a:rPr lang="fr-CH" sz="1400" dirty="0"/>
              <a:t> in 4 </a:t>
            </a:r>
            <a:r>
              <a:rPr lang="fr-CH" sz="1400" dirty="0" err="1"/>
              <a:t>treatment</a:t>
            </a:r>
            <a:r>
              <a:rPr lang="fr-CH" sz="1400" dirty="0"/>
              <a:t> </a:t>
            </a:r>
            <a:r>
              <a:rPr lang="fr-CH" sz="1400" dirty="0" err="1"/>
              <a:t>arms</a:t>
            </a:r>
            <a:r>
              <a:rPr lang="fr-CH" sz="1400" dirty="0"/>
              <a:t> for 48 </a:t>
            </a:r>
            <a:r>
              <a:rPr lang="fr-CH" sz="1400" dirty="0" err="1"/>
              <a:t>weeks</a:t>
            </a:r>
            <a:endParaRPr lang="en-US" sz="1400" b="0" dirty="0"/>
          </a:p>
        </p:txBody>
      </p:sp>
      <p:pic>
        <p:nvPicPr>
          <p:cNvPr id="4" name="Graphic 3" descr="Home with solid fill">
            <a:hlinkClick r:id="rId11" action="ppaction://hlinksldjump"/>
            <a:extLst>
              <a:ext uri="{FF2B5EF4-FFF2-40B4-BE49-F238E27FC236}">
                <a16:creationId xmlns:a16="http://schemas.microsoft.com/office/drawing/2014/main" id="{E5CF685D-1D8B-5B0C-0418-DA65C7F0378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751668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354CF-4EA3-6B47-BA5F-9DD7E39F9BAA}"/>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F697D255-0B7C-3CAB-B503-FC276E9BFAA0}"/>
              </a:ext>
            </a:extLst>
          </p:cNvPr>
          <p:cNvGrpSpPr/>
          <p:nvPr/>
        </p:nvGrpSpPr>
        <p:grpSpPr>
          <a:xfrm>
            <a:off x="800502" y="1859907"/>
            <a:ext cx="4013195" cy="2750177"/>
            <a:chOff x="536290" y="1859907"/>
            <a:chExt cx="4013195" cy="2750177"/>
          </a:xfrm>
        </p:grpSpPr>
        <p:sp>
          <p:nvSpPr>
            <p:cNvPr id="2" name="Rectangle: Rounded Corners 1">
              <a:extLst>
                <a:ext uri="{FF2B5EF4-FFF2-40B4-BE49-F238E27FC236}">
                  <a16:creationId xmlns:a16="http://schemas.microsoft.com/office/drawing/2014/main" id="{9CE7F9DF-12EC-D180-D7E3-4A952F2F294C}"/>
                </a:ext>
              </a:extLst>
            </p:cNvPr>
            <p:cNvSpPr/>
            <p:nvPr/>
          </p:nvSpPr>
          <p:spPr>
            <a:xfrm>
              <a:off x="539165" y="2066219"/>
              <a:ext cx="4010320" cy="2543865"/>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5" name="Group 4">
              <a:extLst>
                <a:ext uri="{FF2B5EF4-FFF2-40B4-BE49-F238E27FC236}">
                  <a16:creationId xmlns:a16="http://schemas.microsoft.com/office/drawing/2014/main" id="{BEEA4847-D921-46F5-8F7A-0DAC650B1E91}"/>
                </a:ext>
              </a:extLst>
            </p:cNvPr>
            <p:cNvGrpSpPr/>
            <p:nvPr/>
          </p:nvGrpSpPr>
          <p:grpSpPr>
            <a:xfrm>
              <a:off x="536290" y="1859907"/>
              <a:ext cx="3404186" cy="310136"/>
              <a:chOff x="527865" y="1372151"/>
              <a:chExt cx="3404186" cy="310136"/>
            </a:xfrm>
          </p:grpSpPr>
          <p:sp>
            <p:nvSpPr>
              <p:cNvPr id="3" name="Rectangle: Rounded Corners 2">
                <a:extLst>
                  <a:ext uri="{FF2B5EF4-FFF2-40B4-BE49-F238E27FC236}">
                    <a16:creationId xmlns:a16="http://schemas.microsoft.com/office/drawing/2014/main" id="{1566538A-D476-987C-A09E-2E63B036AEFB}"/>
                  </a:ext>
                </a:extLst>
              </p:cNvPr>
              <p:cNvSpPr/>
              <p:nvPr/>
            </p:nvSpPr>
            <p:spPr>
              <a:xfrm>
                <a:off x="527865" y="1372151"/>
                <a:ext cx="3404186"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4" name="TextBox 3">
                <a:extLst>
                  <a:ext uri="{FF2B5EF4-FFF2-40B4-BE49-F238E27FC236}">
                    <a16:creationId xmlns:a16="http://schemas.microsoft.com/office/drawing/2014/main" id="{5EEC031F-E644-9476-7118-BA30A9BD0DC8}"/>
                  </a:ext>
                </a:extLst>
              </p:cNvPr>
              <p:cNvSpPr txBox="1"/>
              <p:nvPr/>
            </p:nvSpPr>
            <p:spPr>
              <a:xfrm>
                <a:off x="527865" y="1372151"/>
                <a:ext cx="3258944" cy="276999"/>
              </a:xfrm>
              <a:prstGeom prst="rect">
                <a:avLst/>
              </a:prstGeom>
              <a:noFill/>
            </p:spPr>
            <p:txBody>
              <a:bodyPr wrap="square" anchor="ctr">
                <a:spAutoFit/>
              </a:bodyPr>
              <a:lstStyle/>
              <a:p>
                <a:r>
                  <a:rPr lang="en-US" sz="1200" b="1" dirty="0">
                    <a:solidFill>
                      <a:srgbClr val="CF9D39"/>
                    </a:solidFill>
                    <a:latin typeface="Arial" panose="020B0604020202020204" pitchFamily="34" charset="0"/>
                    <a:cs typeface="Arial" panose="020B0604020202020204" pitchFamily="34" charset="0"/>
                  </a:rPr>
                  <a:t>Predictors of HBsAg clearance</a:t>
                </a:r>
              </a:p>
            </p:txBody>
          </p:sp>
        </p:grpSp>
      </p:grpSp>
      <p:grpSp>
        <p:nvGrpSpPr>
          <p:cNvPr id="17" name="Group 16">
            <a:extLst>
              <a:ext uri="{FF2B5EF4-FFF2-40B4-BE49-F238E27FC236}">
                <a16:creationId xmlns:a16="http://schemas.microsoft.com/office/drawing/2014/main" id="{83C2C491-C75B-6ABE-3B36-52CD2FDF88B1}"/>
              </a:ext>
            </a:extLst>
          </p:cNvPr>
          <p:cNvGrpSpPr/>
          <p:nvPr/>
        </p:nvGrpSpPr>
        <p:grpSpPr>
          <a:xfrm>
            <a:off x="5301780" y="1752064"/>
            <a:ext cx="6228309" cy="2818416"/>
            <a:chOff x="5301780" y="1752064"/>
            <a:chExt cx="6228309" cy="2818416"/>
          </a:xfrm>
        </p:grpSpPr>
        <p:sp>
          <p:nvSpPr>
            <p:cNvPr id="6" name="Rectangle: Rounded Corners 5">
              <a:extLst>
                <a:ext uri="{FF2B5EF4-FFF2-40B4-BE49-F238E27FC236}">
                  <a16:creationId xmlns:a16="http://schemas.microsoft.com/office/drawing/2014/main" id="{AF31D8B7-0620-7ADD-1849-149A5962FBDE}"/>
                </a:ext>
              </a:extLst>
            </p:cNvPr>
            <p:cNvSpPr/>
            <p:nvPr/>
          </p:nvSpPr>
          <p:spPr>
            <a:xfrm>
              <a:off x="5301780" y="2066219"/>
              <a:ext cx="6228309" cy="2504261"/>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11" name="Group 10">
              <a:extLst>
                <a:ext uri="{FF2B5EF4-FFF2-40B4-BE49-F238E27FC236}">
                  <a16:creationId xmlns:a16="http://schemas.microsoft.com/office/drawing/2014/main" id="{A5CC1E6B-6F95-346B-C53C-9BBE863E33E8}"/>
                </a:ext>
              </a:extLst>
            </p:cNvPr>
            <p:cNvGrpSpPr/>
            <p:nvPr/>
          </p:nvGrpSpPr>
          <p:grpSpPr>
            <a:xfrm>
              <a:off x="5336853" y="1752064"/>
              <a:ext cx="4010320" cy="461665"/>
              <a:chOff x="527864" y="1279818"/>
              <a:chExt cx="3404187" cy="461665"/>
            </a:xfrm>
          </p:grpSpPr>
          <p:sp>
            <p:nvSpPr>
              <p:cNvPr id="14" name="Rectangle: Rounded Corners 13">
                <a:extLst>
                  <a:ext uri="{FF2B5EF4-FFF2-40B4-BE49-F238E27FC236}">
                    <a16:creationId xmlns:a16="http://schemas.microsoft.com/office/drawing/2014/main" id="{8484A8D9-579B-D163-D22A-8FABA6FF89AE}"/>
                  </a:ext>
                </a:extLst>
              </p:cNvPr>
              <p:cNvSpPr/>
              <p:nvPr/>
            </p:nvSpPr>
            <p:spPr>
              <a:xfrm>
                <a:off x="527865" y="1372151"/>
                <a:ext cx="3404186"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16" name="TextBox 15">
                <a:extLst>
                  <a:ext uri="{FF2B5EF4-FFF2-40B4-BE49-F238E27FC236}">
                    <a16:creationId xmlns:a16="http://schemas.microsoft.com/office/drawing/2014/main" id="{91F43D02-F707-95EF-A7B7-8825BB1F5739}"/>
                  </a:ext>
                </a:extLst>
              </p:cNvPr>
              <p:cNvSpPr txBox="1"/>
              <p:nvPr/>
            </p:nvSpPr>
            <p:spPr>
              <a:xfrm>
                <a:off x="527864" y="1279818"/>
                <a:ext cx="3401311" cy="461665"/>
              </a:xfrm>
              <a:prstGeom prst="rect">
                <a:avLst/>
              </a:prstGeom>
              <a:noFill/>
            </p:spPr>
            <p:txBody>
              <a:bodyPr wrap="square" anchor="ctr">
                <a:spAutoFit/>
              </a:bodyPr>
              <a:lstStyle/>
              <a:p>
                <a:r>
                  <a:rPr lang="en-US" sz="1200" b="1" dirty="0">
                    <a:solidFill>
                      <a:srgbClr val="CF9D39"/>
                    </a:solidFill>
                    <a:latin typeface="Arial" panose="020B0604020202020204" pitchFamily="34" charset="0"/>
                    <a:cs typeface="Arial" panose="020B0604020202020204" pitchFamily="34" charset="0"/>
                  </a:rPr>
                  <a:t>HBsAg clearance and seroconversion at 48 Weeks</a:t>
                </a:r>
              </a:p>
            </p:txBody>
          </p:sp>
        </p:grpSp>
      </p:grpSp>
      <p:sp>
        <p:nvSpPr>
          <p:cNvPr id="7" name="Rectangle: Rounded Corners 6">
            <a:extLst>
              <a:ext uri="{FF2B5EF4-FFF2-40B4-BE49-F238E27FC236}">
                <a16:creationId xmlns:a16="http://schemas.microsoft.com/office/drawing/2014/main" id="{B38AE75C-5DEC-81E3-F6D1-E5181775BF6E}"/>
              </a:ext>
            </a:extLst>
          </p:cNvPr>
          <p:cNvSpPr/>
          <p:nvPr/>
        </p:nvSpPr>
        <p:spPr>
          <a:xfrm>
            <a:off x="332516" y="809809"/>
            <a:ext cx="11544410" cy="3973103"/>
          </a:xfrm>
          <a:prstGeom prst="roundRect">
            <a:avLst>
              <a:gd name="adj" fmla="val 1715"/>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4019A0E1-2092-90A0-7113-440E376761AE}"/>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88" name="Title 1">
            <a:extLst>
              <a:ext uri="{FF2B5EF4-FFF2-40B4-BE49-F238E27FC236}">
                <a16:creationId xmlns:a16="http://schemas.microsoft.com/office/drawing/2014/main" id="{344212BF-EAF5-18BB-B066-AB4C109E7070}"/>
              </a:ext>
            </a:extLst>
          </p:cNvPr>
          <p:cNvSpPr txBox="1">
            <a:spLocks/>
          </p:cNvSpPr>
          <p:nvPr/>
        </p:nvSpPr>
        <p:spPr>
          <a:xfrm>
            <a:off x="838200" y="-121676"/>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600" b="1" kern="0" dirty="0">
                <a:latin typeface="Arial" panose="020B0604020202020204" pitchFamily="34" charset="0"/>
                <a:ea typeface="Times New Roman" panose="02020603050405020304" pitchFamily="18" charset="0"/>
              </a:rPr>
              <a:t>OS-065 </a:t>
            </a:r>
            <a:r>
              <a:rPr lang="en-US" sz="1600" dirty="0">
                <a:latin typeface="Arial" panose="020B0604020202020204" pitchFamily="34" charset="0"/>
                <a:ea typeface="Times New Roman" panose="02020603050405020304" pitchFamily="18" charset="0"/>
              </a:rPr>
              <a:t>The multi-center study of functional cure for inactive hepatitis B surface antigen carriers in China: interim analysis of E-cure study </a:t>
            </a:r>
          </a:p>
        </p:txBody>
      </p:sp>
      <p:sp>
        <p:nvSpPr>
          <p:cNvPr id="29" name="TextBox 28">
            <a:extLst>
              <a:ext uri="{FF2B5EF4-FFF2-40B4-BE49-F238E27FC236}">
                <a16:creationId xmlns:a16="http://schemas.microsoft.com/office/drawing/2014/main" id="{E7A749F9-D5EC-0D4A-9D88-28FC7755ACB5}"/>
              </a:ext>
            </a:extLst>
          </p:cNvPr>
          <p:cNvSpPr txBox="1"/>
          <p:nvPr/>
        </p:nvSpPr>
        <p:spPr>
          <a:xfrm>
            <a:off x="515507" y="1317300"/>
            <a:ext cx="11186758" cy="523220"/>
          </a:xfrm>
          <a:prstGeom prst="rect">
            <a:avLst/>
          </a:prstGeom>
          <a:noFill/>
        </p:spPr>
        <p:txBody>
          <a:bodyPr wrap="square">
            <a:spAutoFit/>
          </a:bodyPr>
          <a:lstStyle/>
          <a:p>
            <a:pPr marL="171450" indent="-171450">
              <a:buFont typeface="Arial" panose="020B0604020202020204" pitchFamily="34" charset="0"/>
              <a:buChar char="•"/>
            </a:pPr>
            <a:r>
              <a:rPr lang="en-US" sz="1400" b="1" dirty="0">
                <a:latin typeface="Arial" panose="020B0604020202020204" pitchFamily="34" charset="0"/>
                <a:cs typeface="Arial" panose="020B0604020202020204" pitchFamily="34" charset="0"/>
              </a:rPr>
              <a:t>Baseline characteristics </a:t>
            </a:r>
            <a:r>
              <a:rPr lang="en-US" sz="1400" dirty="0">
                <a:latin typeface="Arial" panose="020B0604020202020204" pitchFamily="34" charset="0"/>
                <a:cs typeface="Arial" panose="020B0604020202020204" pitchFamily="34" charset="0"/>
              </a:rPr>
              <a:t>were comparable across groups: median age 41 years, 62.1% male, with 38.2% of patients having baseline HBsAg &lt; 100 IU/</a:t>
            </a:r>
            <a:r>
              <a:rPr lang="en-US" sz="1400" dirty="0" err="1">
                <a:latin typeface="Arial" panose="020B0604020202020204" pitchFamily="34" charset="0"/>
                <a:cs typeface="Arial" panose="020B0604020202020204" pitchFamily="34" charset="0"/>
              </a:rPr>
              <a:t>mL.</a:t>
            </a:r>
            <a:r>
              <a:rPr lang="en-US" sz="14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graphicFrame>
        <p:nvGraphicFramePr>
          <p:cNvPr id="31" name="Table 30">
            <a:extLst>
              <a:ext uri="{FF2B5EF4-FFF2-40B4-BE49-F238E27FC236}">
                <a16:creationId xmlns:a16="http://schemas.microsoft.com/office/drawing/2014/main" id="{CF7F239E-9B75-9DD4-41E1-6589E50BD113}"/>
              </a:ext>
            </a:extLst>
          </p:cNvPr>
          <p:cNvGraphicFramePr>
            <a:graphicFrameLocks noGrp="1"/>
          </p:cNvGraphicFramePr>
          <p:nvPr>
            <p:extLst>
              <p:ext uri="{D42A27DB-BD31-4B8C-83A1-F6EECF244321}">
                <p14:modId xmlns:p14="http://schemas.microsoft.com/office/powerpoint/2010/main" val="348947163"/>
              </p:ext>
            </p:extLst>
          </p:nvPr>
        </p:nvGraphicFramePr>
        <p:xfrm>
          <a:off x="5600271" y="2447510"/>
          <a:ext cx="3229176" cy="1504742"/>
        </p:xfrm>
        <a:graphic>
          <a:graphicData uri="http://schemas.openxmlformats.org/drawingml/2006/table">
            <a:tbl>
              <a:tblPr/>
              <a:tblGrid>
                <a:gridCol w="1007756">
                  <a:extLst>
                    <a:ext uri="{9D8B030D-6E8A-4147-A177-3AD203B41FA5}">
                      <a16:colId xmlns:a16="http://schemas.microsoft.com/office/drawing/2014/main" val="1124425272"/>
                    </a:ext>
                  </a:extLst>
                </a:gridCol>
                <a:gridCol w="785884">
                  <a:extLst>
                    <a:ext uri="{9D8B030D-6E8A-4147-A177-3AD203B41FA5}">
                      <a16:colId xmlns:a16="http://schemas.microsoft.com/office/drawing/2014/main" val="632645974"/>
                    </a:ext>
                  </a:extLst>
                </a:gridCol>
                <a:gridCol w="1435536">
                  <a:extLst>
                    <a:ext uri="{9D8B030D-6E8A-4147-A177-3AD203B41FA5}">
                      <a16:colId xmlns:a16="http://schemas.microsoft.com/office/drawing/2014/main" val="483552680"/>
                    </a:ext>
                  </a:extLst>
                </a:gridCol>
              </a:tblGrid>
              <a:tr h="282010">
                <a:tc>
                  <a:txBody>
                    <a:bodyPr/>
                    <a:lstStyle/>
                    <a:p>
                      <a:pPr algn="ctr" fontAlgn="ctr"/>
                      <a:r>
                        <a:rPr lang="en-US" sz="1100" b="1" i="0" u="none" strike="noStrike" dirty="0">
                          <a:solidFill>
                            <a:srgbClr val="004B87"/>
                          </a:solidFill>
                          <a:effectLst/>
                          <a:latin typeface="Arial" panose="020B0604020202020204" pitchFamily="34" charset="0"/>
                        </a:rPr>
                        <a:t>Treatment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BE3D"/>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4B87"/>
                          </a:solidFill>
                          <a:effectLst/>
                          <a:latin typeface="Arial" panose="020B0604020202020204" pitchFamily="34" charset="0"/>
                        </a:rPr>
                        <a:t>Clearance</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BE3D"/>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4B87"/>
                          </a:solidFill>
                          <a:effectLst/>
                          <a:latin typeface="Arial" panose="020B0604020202020204" pitchFamily="34" charset="0"/>
                        </a:rPr>
                        <a:t>Seroconversion</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BE3D"/>
                      </a:solidFill>
                      <a:prstDash val="solid"/>
                      <a:round/>
                      <a:headEnd type="none" w="med" len="med"/>
                      <a:tailEnd type="none" w="med" len="med"/>
                    </a:lnB>
                    <a:solidFill>
                      <a:srgbClr val="FFC000"/>
                    </a:solidFill>
                  </a:tcPr>
                </a:tc>
                <a:extLst>
                  <a:ext uri="{0D108BD9-81ED-4DB2-BD59-A6C34878D82A}">
                    <a16:rowId xmlns:a16="http://schemas.microsoft.com/office/drawing/2014/main" val="1499474042"/>
                  </a:ext>
                </a:extLst>
              </a:tr>
              <a:tr h="282010">
                <a:tc>
                  <a:txBody>
                    <a:bodyPr/>
                    <a:lstStyle/>
                    <a:p>
                      <a:pPr algn="l" fontAlgn="ctr"/>
                      <a:r>
                        <a:rPr lang="en-US" sz="1100" b="0" i="0" u="none" strike="noStrike" dirty="0" err="1">
                          <a:solidFill>
                            <a:srgbClr val="004B87"/>
                          </a:solidFill>
                          <a:effectLst/>
                          <a:latin typeface="Arial" panose="020B0604020202020204" pitchFamily="34" charset="0"/>
                        </a:rPr>
                        <a:t>PegIFN</a:t>
                      </a:r>
                      <a:r>
                        <a:rPr lang="el-GR" sz="1100" b="0" i="0" u="none" strike="noStrike" dirty="0">
                          <a:solidFill>
                            <a:srgbClr val="004B87"/>
                          </a:solidFill>
                          <a:effectLst/>
                          <a:latin typeface="Arial" panose="020B0604020202020204" pitchFamily="34" charset="0"/>
                        </a:rPr>
                        <a:t>α </a:t>
                      </a:r>
                      <a:r>
                        <a:rPr lang="en-US" sz="1100" b="0" i="0" u="none" strike="noStrike" dirty="0">
                          <a:solidFill>
                            <a:srgbClr val="004B87"/>
                          </a:solidFill>
                          <a:effectLst/>
                          <a:latin typeface="Arial" panose="020B0604020202020204" pitchFamily="34" charset="0"/>
                        </a:rPr>
                        <a:t>mono</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53.30%</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36.80%</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solidFill>
                      <a:schemeClr val="bg1"/>
                    </a:solidFill>
                  </a:tcPr>
                </a:tc>
                <a:extLst>
                  <a:ext uri="{0D108BD9-81ED-4DB2-BD59-A6C34878D82A}">
                    <a16:rowId xmlns:a16="http://schemas.microsoft.com/office/drawing/2014/main" val="1359157842"/>
                  </a:ext>
                </a:extLst>
              </a:tr>
              <a:tr h="257462">
                <a:tc>
                  <a:txBody>
                    <a:bodyPr/>
                    <a:lstStyle/>
                    <a:p>
                      <a:pPr algn="l" fontAlgn="ctr"/>
                      <a:r>
                        <a:rPr lang="en-US" sz="1100" b="0" i="0" u="none" strike="noStrike" dirty="0">
                          <a:solidFill>
                            <a:srgbClr val="004B87"/>
                          </a:solidFill>
                          <a:effectLst/>
                          <a:latin typeface="Arial" panose="020B0604020202020204" pitchFamily="34" charset="0"/>
                        </a:rPr>
                        <a:t>Initial combo</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34%</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17.60%</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solidFill>
                      <a:schemeClr val="bg1"/>
                    </a:solidFill>
                  </a:tcPr>
                </a:tc>
                <a:extLst>
                  <a:ext uri="{0D108BD9-81ED-4DB2-BD59-A6C34878D82A}">
                    <a16:rowId xmlns:a16="http://schemas.microsoft.com/office/drawing/2014/main" val="3260317552"/>
                  </a:ext>
                </a:extLst>
              </a:tr>
              <a:tr h="282010">
                <a:tc>
                  <a:txBody>
                    <a:bodyPr/>
                    <a:lstStyle/>
                    <a:p>
                      <a:pPr algn="l" fontAlgn="ctr"/>
                      <a:r>
                        <a:rPr lang="en-US" sz="1100" b="0" i="0" u="none" strike="noStrike" dirty="0">
                          <a:solidFill>
                            <a:srgbClr val="004B87"/>
                          </a:solidFill>
                          <a:effectLst/>
                          <a:latin typeface="Arial" panose="020B0604020202020204" pitchFamily="34" charset="0"/>
                        </a:rPr>
                        <a:t>Whole process combo</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4B87"/>
                          </a:solidFill>
                          <a:effectLst/>
                          <a:latin typeface="Arial" panose="020B0604020202020204" pitchFamily="34" charset="0"/>
                        </a:rPr>
                        <a:t>58%</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30.10%</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solidFill>
                      <a:schemeClr val="bg1"/>
                    </a:solidFill>
                  </a:tcPr>
                </a:tc>
                <a:extLst>
                  <a:ext uri="{0D108BD9-81ED-4DB2-BD59-A6C34878D82A}">
                    <a16:rowId xmlns:a16="http://schemas.microsoft.com/office/drawing/2014/main" val="385434647"/>
                  </a:ext>
                </a:extLst>
              </a:tr>
              <a:tr h="282010">
                <a:tc>
                  <a:txBody>
                    <a:bodyPr/>
                    <a:lstStyle/>
                    <a:p>
                      <a:pPr algn="l" fontAlgn="ctr"/>
                      <a:r>
                        <a:rPr lang="en-US" sz="1100" b="0" i="0" u="none" strike="noStrike" dirty="0">
                          <a:solidFill>
                            <a:srgbClr val="004B87"/>
                          </a:solidFill>
                          <a:effectLst/>
                          <a:latin typeface="Arial" panose="020B0604020202020204" pitchFamily="34" charset="0"/>
                        </a:rPr>
                        <a:t>Sequential combo</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65.80%</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53.30%</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solidFill>
                      <a:schemeClr val="bg1"/>
                    </a:solidFill>
                  </a:tcPr>
                </a:tc>
                <a:extLst>
                  <a:ext uri="{0D108BD9-81ED-4DB2-BD59-A6C34878D82A}">
                    <a16:rowId xmlns:a16="http://schemas.microsoft.com/office/drawing/2014/main" val="98447577"/>
                  </a:ext>
                </a:extLst>
              </a:tr>
            </a:tbl>
          </a:graphicData>
        </a:graphic>
      </p:graphicFrame>
      <p:sp>
        <p:nvSpPr>
          <p:cNvPr id="65" name="TextBox 64">
            <a:extLst>
              <a:ext uri="{FF2B5EF4-FFF2-40B4-BE49-F238E27FC236}">
                <a16:creationId xmlns:a16="http://schemas.microsoft.com/office/drawing/2014/main" id="{D3C1EA91-4457-B0A8-E7ED-748594DA9752}"/>
              </a:ext>
            </a:extLst>
          </p:cNvPr>
          <p:cNvSpPr txBox="1"/>
          <p:nvPr/>
        </p:nvSpPr>
        <p:spPr>
          <a:xfrm>
            <a:off x="5489091" y="3913985"/>
            <a:ext cx="1885779" cy="261610"/>
          </a:xfrm>
          <a:prstGeom prst="rect">
            <a:avLst/>
          </a:prstGeom>
          <a:noFill/>
        </p:spPr>
        <p:txBody>
          <a:bodyPr wrap="square">
            <a:spAutoFit/>
          </a:bodyPr>
          <a:lstStyle/>
          <a:p>
            <a:r>
              <a:rPr lang="en-US" sz="1050" i="1" dirty="0">
                <a:latin typeface="Arial" panose="020B0604020202020204" pitchFamily="34" charset="0"/>
                <a:cs typeface="Arial" panose="020B0604020202020204" pitchFamily="34" charset="0"/>
              </a:rPr>
              <a:t>P</a:t>
            </a:r>
            <a:r>
              <a:rPr lang="en-US" sz="1050" dirty="0">
                <a:latin typeface="Arial" panose="020B0604020202020204" pitchFamily="34" charset="0"/>
                <a:cs typeface="Arial" panose="020B0604020202020204" pitchFamily="34" charset="0"/>
              </a:rPr>
              <a:t> &lt; 0.001 across groups.</a:t>
            </a:r>
          </a:p>
        </p:txBody>
      </p:sp>
      <p:graphicFrame>
        <p:nvGraphicFramePr>
          <p:cNvPr id="69" name="Table 68">
            <a:extLst>
              <a:ext uri="{FF2B5EF4-FFF2-40B4-BE49-F238E27FC236}">
                <a16:creationId xmlns:a16="http://schemas.microsoft.com/office/drawing/2014/main" id="{1A07C982-CD9B-3EC6-C8EE-5642E72E5C91}"/>
              </a:ext>
            </a:extLst>
          </p:cNvPr>
          <p:cNvGraphicFramePr>
            <a:graphicFrameLocks noGrp="1"/>
          </p:cNvGraphicFramePr>
          <p:nvPr>
            <p:extLst>
              <p:ext uri="{D42A27DB-BD31-4B8C-83A1-F6EECF244321}">
                <p14:modId xmlns:p14="http://schemas.microsoft.com/office/powerpoint/2010/main" val="738851061"/>
              </p:ext>
            </p:extLst>
          </p:nvPr>
        </p:nvGraphicFramePr>
        <p:xfrm>
          <a:off x="1333766" y="2297315"/>
          <a:ext cx="2337657" cy="1411186"/>
        </p:xfrm>
        <a:graphic>
          <a:graphicData uri="http://schemas.openxmlformats.org/drawingml/2006/table">
            <a:tbl>
              <a:tblPr/>
              <a:tblGrid>
                <a:gridCol w="1207499">
                  <a:extLst>
                    <a:ext uri="{9D8B030D-6E8A-4147-A177-3AD203B41FA5}">
                      <a16:colId xmlns:a16="http://schemas.microsoft.com/office/drawing/2014/main" val="2011548318"/>
                    </a:ext>
                  </a:extLst>
                </a:gridCol>
                <a:gridCol w="1130158">
                  <a:extLst>
                    <a:ext uri="{9D8B030D-6E8A-4147-A177-3AD203B41FA5}">
                      <a16:colId xmlns:a16="http://schemas.microsoft.com/office/drawing/2014/main" val="2119039536"/>
                    </a:ext>
                  </a:extLst>
                </a:gridCol>
              </a:tblGrid>
              <a:tr h="411596">
                <a:tc>
                  <a:txBody>
                    <a:bodyPr/>
                    <a:lstStyle/>
                    <a:p>
                      <a:pPr algn="ctr" fontAlgn="ctr"/>
                      <a:r>
                        <a:rPr lang="en-US" sz="1100" b="1" i="0" u="none" strike="noStrike" dirty="0">
                          <a:solidFill>
                            <a:srgbClr val="004B87"/>
                          </a:solidFill>
                          <a:effectLst/>
                          <a:latin typeface="Arial" panose="020B0604020202020204" pitchFamily="34" charset="0"/>
                        </a:rPr>
                        <a:t>Baseline HBsAg level</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BE3D"/>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4B87"/>
                          </a:solidFill>
                          <a:effectLst/>
                          <a:latin typeface="Arial" panose="020B0604020202020204" pitchFamily="34" charset="0"/>
                        </a:rPr>
                        <a:t>HBsAg clearance Rate</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BE3D"/>
                      </a:solidFill>
                      <a:prstDash val="solid"/>
                      <a:round/>
                      <a:headEnd type="none" w="med" len="med"/>
                      <a:tailEnd type="none" w="med" len="med"/>
                    </a:lnB>
                    <a:solidFill>
                      <a:srgbClr val="FFC000"/>
                    </a:solidFill>
                  </a:tcPr>
                </a:tc>
                <a:extLst>
                  <a:ext uri="{0D108BD9-81ED-4DB2-BD59-A6C34878D82A}">
                    <a16:rowId xmlns:a16="http://schemas.microsoft.com/office/drawing/2014/main" val="602662691"/>
                  </a:ext>
                </a:extLst>
              </a:tr>
              <a:tr h="289097">
                <a:tc>
                  <a:txBody>
                    <a:bodyPr/>
                    <a:lstStyle/>
                    <a:p>
                      <a:pPr algn="l" fontAlgn="ctr"/>
                      <a:r>
                        <a:rPr lang="en-US" sz="1100" b="0" i="0" u="none" strike="noStrike" dirty="0">
                          <a:solidFill>
                            <a:srgbClr val="004B87"/>
                          </a:solidFill>
                          <a:effectLst/>
                          <a:latin typeface="Arial" panose="020B0604020202020204" pitchFamily="34" charset="0"/>
                        </a:rPr>
                        <a:t>&lt; 100 IU/mL</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72.60%</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6733593"/>
                  </a:ext>
                </a:extLst>
              </a:tr>
              <a:tr h="431196">
                <a:tc>
                  <a:txBody>
                    <a:bodyPr/>
                    <a:lstStyle/>
                    <a:p>
                      <a:pPr algn="l" fontAlgn="ctr"/>
                      <a:r>
                        <a:rPr lang="en-US" sz="1100" b="0" i="0" u="none" strike="noStrike" dirty="0">
                          <a:solidFill>
                            <a:srgbClr val="004B87"/>
                          </a:solidFill>
                          <a:effectLst/>
                          <a:latin typeface="Arial" panose="020B0604020202020204" pitchFamily="34" charset="0"/>
                        </a:rPr>
                        <a:t>100-1000 IU/mL</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43%</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6973519"/>
                  </a:ext>
                </a:extLst>
              </a:tr>
              <a:tr h="279297">
                <a:tc>
                  <a:txBody>
                    <a:bodyPr/>
                    <a:lstStyle/>
                    <a:p>
                      <a:pPr algn="l" fontAlgn="ctr"/>
                      <a:r>
                        <a:rPr lang="en-US" sz="1100" b="0" i="0" u="none" strike="noStrike" dirty="0">
                          <a:solidFill>
                            <a:srgbClr val="004B87"/>
                          </a:solidFill>
                          <a:effectLst/>
                          <a:latin typeface="Arial" panose="020B0604020202020204" pitchFamily="34" charset="0"/>
                        </a:rPr>
                        <a:t>&gt; 1000 IU/mL</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9%</a:t>
                      </a:r>
                    </a:p>
                  </a:txBody>
                  <a:tcPr marL="6350" marR="6350" marT="6350" marB="0" anchor="ctr">
                    <a:lnL w="12700" cap="flat" cmpd="sng" algn="ctr">
                      <a:solidFill>
                        <a:srgbClr val="FFBE3D"/>
                      </a:solidFill>
                      <a:prstDash val="solid"/>
                      <a:round/>
                      <a:headEnd type="none" w="med" len="med"/>
                      <a:tailEnd type="none" w="med" len="med"/>
                    </a:lnL>
                    <a:lnR w="12700" cap="flat" cmpd="sng" algn="ctr">
                      <a:solidFill>
                        <a:srgbClr val="FFBE3D"/>
                      </a:solidFill>
                      <a:prstDash val="solid"/>
                      <a:round/>
                      <a:headEnd type="none" w="med" len="med"/>
                      <a:tailEnd type="none" w="med" len="med"/>
                    </a:lnR>
                    <a:lnT w="12700" cap="flat" cmpd="sng" algn="ctr">
                      <a:solidFill>
                        <a:srgbClr val="FFBE3D"/>
                      </a:solidFill>
                      <a:prstDash val="solid"/>
                      <a:round/>
                      <a:headEnd type="none" w="med" len="med"/>
                      <a:tailEnd type="none" w="med" len="med"/>
                    </a:lnT>
                    <a:lnB w="12700" cap="flat" cmpd="sng" algn="ctr">
                      <a:solidFill>
                        <a:srgbClr val="FFBE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280864"/>
                  </a:ext>
                </a:extLst>
              </a:tr>
            </a:tbl>
          </a:graphicData>
        </a:graphic>
      </p:graphicFrame>
      <p:sp>
        <p:nvSpPr>
          <p:cNvPr id="8" name="Rectangle: Rounded Corners 7">
            <a:extLst>
              <a:ext uri="{FF2B5EF4-FFF2-40B4-BE49-F238E27FC236}">
                <a16:creationId xmlns:a16="http://schemas.microsoft.com/office/drawing/2014/main" id="{B705EFF7-D862-7344-1F16-332FCDFBDDCC}"/>
              </a:ext>
            </a:extLst>
          </p:cNvPr>
          <p:cNvSpPr/>
          <p:nvPr/>
        </p:nvSpPr>
        <p:spPr>
          <a:xfrm>
            <a:off x="332515" y="4849676"/>
            <a:ext cx="11526969" cy="1455624"/>
          </a:xfrm>
          <a:prstGeom prst="roundRect">
            <a:avLst>
              <a:gd name="adj" fmla="val 527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10" name="Rectangle: Rounded Corners 9">
            <a:extLst>
              <a:ext uri="{FF2B5EF4-FFF2-40B4-BE49-F238E27FC236}">
                <a16:creationId xmlns:a16="http://schemas.microsoft.com/office/drawing/2014/main" id="{B7131F6F-B530-2909-4D50-F73FAD697132}"/>
              </a:ext>
            </a:extLst>
          </p:cNvPr>
          <p:cNvSpPr/>
          <p:nvPr/>
        </p:nvSpPr>
        <p:spPr>
          <a:xfrm>
            <a:off x="515507" y="5079712"/>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sp>
        <p:nvSpPr>
          <p:cNvPr id="12" name="TextBox 11">
            <a:extLst>
              <a:ext uri="{FF2B5EF4-FFF2-40B4-BE49-F238E27FC236}">
                <a16:creationId xmlns:a16="http://schemas.microsoft.com/office/drawing/2014/main" id="{B3B29592-22D1-B4A3-F821-B9EAA1609C11}"/>
              </a:ext>
            </a:extLst>
          </p:cNvPr>
          <p:cNvSpPr txBox="1"/>
          <p:nvPr/>
        </p:nvSpPr>
        <p:spPr>
          <a:xfrm>
            <a:off x="513824" y="5463416"/>
            <a:ext cx="11053624" cy="584775"/>
          </a:xfrm>
          <a:prstGeom prst="rect">
            <a:avLst/>
          </a:prstGeom>
          <a:noFill/>
        </p:spPr>
        <p:txBody>
          <a:bodyPr wrap="square">
            <a:spAutoFit/>
          </a:bodyPr>
          <a:lstStyle/>
          <a:p>
            <a:r>
              <a:rPr lang="en-US" sz="1600" dirty="0" err="1">
                <a:latin typeface="Arial" panose="020B0604020202020204" pitchFamily="34" charset="0"/>
                <a:cs typeface="Arial" panose="020B0604020202020204" pitchFamily="34" charset="0"/>
              </a:rPr>
              <a:t>PegIFN</a:t>
            </a:r>
            <a:r>
              <a:rPr lang="en-US" sz="1600" dirty="0">
                <a:latin typeface="Arial" panose="020B0604020202020204" pitchFamily="34" charset="0"/>
                <a:cs typeface="Arial" panose="020B0604020202020204" pitchFamily="34" charset="0"/>
              </a:rPr>
              <a:t>α-2b based therapy proved effective for IHCs to pursue functional cure. The efficacy for HBsAg clearance is associated with baseline HBsAg level, HBsAg reduction at 24 weeks, and the treatment regimen.</a:t>
            </a:r>
          </a:p>
        </p:txBody>
      </p:sp>
      <p:sp>
        <p:nvSpPr>
          <p:cNvPr id="13" name="TextBox 12">
            <a:extLst>
              <a:ext uri="{FF2B5EF4-FFF2-40B4-BE49-F238E27FC236}">
                <a16:creationId xmlns:a16="http://schemas.microsoft.com/office/drawing/2014/main" id="{1217D17F-141F-353C-DA6D-4AA34C10285F}"/>
              </a:ext>
            </a:extLst>
          </p:cNvPr>
          <p:cNvSpPr txBox="1"/>
          <p:nvPr/>
        </p:nvSpPr>
        <p:spPr>
          <a:xfrm>
            <a:off x="9005737" y="2796360"/>
            <a:ext cx="2348063" cy="95410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Cumulative HBsAg clearance rates increased with intensified </a:t>
            </a:r>
            <a:r>
              <a:rPr lang="en-US" sz="1400" dirty="0" err="1">
                <a:latin typeface="Arial" panose="020B0604020202020204" pitchFamily="34" charset="0"/>
                <a:cs typeface="Arial" panose="020B0604020202020204" pitchFamily="34" charset="0"/>
              </a:rPr>
              <a:t>PegIFN</a:t>
            </a:r>
            <a:r>
              <a:rPr lang="en-US" sz="1400" dirty="0">
                <a:latin typeface="Arial" panose="020B0604020202020204" pitchFamily="34" charset="0"/>
                <a:cs typeface="Arial" panose="020B0604020202020204" pitchFamily="34" charset="0"/>
              </a:rPr>
              <a:t>α-based strategies.</a:t>
            </a:r>
          </a:p>
        </p:txBody>
      </p:sp>
      <p:sp>
        <p:nvSpPr>
          <p:cNvPr id="15" name="TextBox 14">
            <a:extLst>
              <a:ext uri="{FF2B5EF4-FFF2-40B4-BE49-F238E27FC236}">
                <a16:creationId xmlns:a16="http://schemas.microsoft.com/office/drawing/2014/main" id="{7D533CBE-BC91-4567-A5AD-AD1C73D75BA2}"/>
              </a:ext>
            </a:extLst>
          </p:cNvPr>
          <p:cNvSpPr txBox="1"/>
          <p:nvPr/>
        </p:nvSpPr>
        <p:spPr>
          <a:xfrm>
            <a:off x="800502" y="3801039"/>
            <a:ext cx="3995511" cy="769441"/>
          </a:xfrm>
          <a:prstGeom prst="rect">
            <a:avLst/>
          </a:prstGeom>
          <a:noFill/>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Lower baseline HBsAg (OR=0.220, 95% CI 0.169–0.280)</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HBsAg drop at 24w (OR=5.168, CI 3.909–7.031)</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Whole process combo (OR=3.064, CI 1.589–6.106)</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HBV DNA undetectable in &gt;90% of all groups</a:t>
            </a:r>
          </a:p>
        </p:txBody>
      </p:sp>
      <p:pic>
        <p:nvPicPr>
          <p:cNvPr id="19" name="Graphic 18" descr="Home with solid fill">
            <a:hlinkClick r:id="rId3" action="ppaction://hlinksldjump"/>
            <a:extLst>
              <a:ext uri="{FF2B5EF4-FFF2-40B4-BE49-F238E27FC236}">
                <a16:creationId xmlns:a16="http://schemas.microsoft.com/office/drawing/2014/main" id="{A1DF0EFA-8B61-1C3D-5A69-7C502283E5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17527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82D06-5F1D-A716-BCC2-47F9E1668C25}"/>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F8AB8CE-3168-7C0E-0D4F-427A7B1DB8D5}"/>
              </a:ext>
            </a:extLst>
          </p:cNvPr>
          <p:cNvSpPr/>
          <p:nvPr/>
        </p:nvSpPr>
        <p:spPr>
          <a:xfrm>
            <a:off x="346543" y="1299102"/>
            <a:ext cx="1165249" cy="657958"/>
          </a:xfrm>
          <a:prstGeom prst="roundRect">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dirty="0">
                <a:solidFill>
                  <a:schemeClr val="tx1"/>
                </a:solidFill>
                <a:effectLst/>
                <a:latin typeface="Arial" panose="020B0604020202020204" pitchFamily="34" charset="0"/>
                <a:cs typeface="Arial" panose="020B0604020202020204" pitchFamily="34" charset="0"/>
              </a:rPr>
              <a:t>OS-</a:t>
            </a:r>
            <a:r>
              <a:rPr lang="en-GB" sz="1400" b="1" dirty="0">
                <a:solidFill>
                  <a:schemeClr val="tx1"/>
                </a:solidFill>
                <a:latin typeface="Arial" panose="020B0604020202020204" pitchFamily="34" charset="0"/>
                <a:cs typeface="Arial" panose="020B0604020202020204" pitchFamily="34" charset="0"/>
              </a:rPr>
              <a:t>0</a:t>
            </a:r>
            <a:r>
              <a:rPr lang="en-GB" sz="1400" b="1" i="0" dirty="0">
                <a:solidFill>
                  <a:schemeClr val="tx1"/>
                </a:solidFill>
                <a:effectLst/>
                <a:latin typeface="Arial" panose="020B0604020202020204" pitchFamily="34" charset="0"/>
                <a:cs typeface="Arial" panose="020B0604020202020204" pitchFamily="34" charset="0"/>
              </a:rPr>
              <a:t>29-YI</a:t>
            </a:r>
          </a:p>
        </p:txBody>
      </p:sp>
      <p:sp>
        <p:nvSpPr>
          <p:cNvPr id="2" name="Title 1">
            <a:extLst>
              <a:ext uri="{FF2B5EF4-FFF2-40B4-BE49-F238E27FC236}">
                <a16:creationId xmlns:a16="http://schemas.microsoft.com/office/drawing/2014/main" id="{1B853667-C643-81A5-8D2B-D74E451E1705}"/>
              </a:ext>
            </a:extLst>
          </p:cNvPr>
          <p:cNvSpPr>
            <a:spLocks noGrp="1"/>
          </p:cNvSpPr>
          <p:nvPr>
            <p:ph type="title"/>
          </p:nvPr>
        </p:nvSpPr>
        <p:spPr/>
        <p:txBody>
          <a:bodyPr/>
          <a:lstStyle/>
          <a:p>
            <a:r>
              <a:rPr lang="fr-CH" dirty="0">
                <a:latin typeface="Arial" panose="020B0604020202020204" pitchFamily="34" charset="0"/>
                <a:cs typeface="Arial" panose="020B0604020202020204" pitchFamily="34" charset="0"/>
              </a:rPr>
              <a:t>Contents</a:t>
            </a:r>
            <a:endParaRPr lang="en-US"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CDA8EE9E-1B96-ED32-DD71-0C2C92C58C4A}"/>
              </a:ext>
            </a:extLst>
          </p:cNvPr>
          <p:cNvSpPr/>
          <p:nvPr/>
        </p:nvSpPr>
        <p:spPr>
          <a:xfrm>
            <a:off x="1381163" y="1299101"/>
            <a:ext cx="10248281" cy="657959"/>
          </a:xfrm>
          <a:prstGeom prst="roundRect">
            <a:avLst/>
          </a:prstGeom>
          <a:solidFill>
            <a:schemeClr val="bg1"/>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latin typeface="Arial" panose="020B0604020202020204" pitchFamily="34" charset="0"/>
                <a:cs typeface="Arial" panose="020B0604020202020204" pitchFamily="34" charset="0"/>
              </a:rPr>
              <a:t>Spatial profiling of HBV and HDV infection in human liver samples</a:t>
            </a:r>
          </a:p>
        </p:txBody>
      </p:sp>
      <p:grpSp>
        <p:nvGrpSpPr>
          <p:cNvPr id="40" name="Group 39">
            <a:extLst>
              <a:ext uri="{FF2B5EF4-FFF2-40B4-BE49-F238E27FC236}">
                <a16:creationId xmlns:a16="http://schemas.microsoft.com/office/drawing/2014/main" id="{B0D3E516-D2F3-5595-14D3-CED5A1AC35D6}"/>
              </a:ext>
            </a:extLst>
          </p:cNvPr>
          <p:cNvGrpSpPr/>
          <p:nvPr/>
        </p:nvGrpSpPr>
        <p:grpSpPr>
          <a:xfrm>
            <a:off x="346543" y="866274"/>
            <a:ext cx="11282901" cy="326645"/>
            <a:chOff x="346543" y="896091"/>
            <a:chExt cx="11282901" cy="326645"/>
          </a:xfrm>
        </p:grpSpPr>
        <p:grpSp>
          <p:nvGrpSpPr>
            <p:cNvPr id="39" name="Group 38">
              <a:extLst>
                <a:ext uri="{FF2B5EF4-FFF2-40B4-BE49-F238E27FC236}">
                  <a16:creationId xmlns:a16="http://schemas.microsoft.com/office/drawing/2014/main" id="{37C9EC44-AAB0-277C-4EF2-4FD0D61E6B4A}"/>
                </a:ext>
              </a:extLst>
            </p:cNvPr>
            <p:cNvGrpSpPr/>
            <p:nvPr/>
          </p:nvGrpSpPr>
          <p:grpSpPr>
            <a:xfrm>
              <a:off x="346543" y="905796"/>
              <a:ext cx="11282901" cy="316940"/>
              <a:chOff x="346543" y="905796"/>
              <a:chExt cx="11282901" cy="316940"/>
            </a:xfrm>
          </p:grpSpPr>
          <p:sp>
            <p:nvSpPr>
              <p:cNvPr id="5" name="Rectangle: Rounded Corners 4">
                <a:extLst>
                  <a:ext uri="{FF2B5EF4-FFF2-40B4-BE49-F238E27FC236}">
                    <a16:creationId xmlns:a16="http://schemas.microsoft.com/office/drawing/2014/main" id="{9E20D016-DFD8-B39C-326E-EFFEBA4A2535}"/>
                  </a:ext>
                </a:extLst>
              </p:cNvPr>
              <p:cNvSpPr/>
              <p:nvPr/>
            </p:nvSpPr>
            <p:spPr>
              <a:xfrm>
                <a:off x="346543" y="905796"/>
                <a:ext cx="11282901"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cs typeface="Arial" panose="020B0604020202020204" pitchFamily="34" charset="0"/>
                  </a:rPr>
                  <a:t>Viral Hepatitis: Experimental and pathophysiology</a:t>
                </a:r>
                <a:endParaRPr lang="en-US" b="1" i="0" dirty="0">
                  <a:solidFill>
                    <a:schemeClr val="bg1"/>
                  </a:solidFill>
                  <a:effectLst/>
                  <a:latin typeface="Arial" panose="020B0604020202020204" pitchFamily="34" charset="0"/>
                  <a:cs typeface="Arial" panose="020B0604020202020204" pitchFamily="34" charset="0"/>
                </a:endParaRPr>
              </a:p>
            </p:txBody>
          </p:sp>
          <p:sp>
            <p:nvSpPr>
              <p:cNvPr id="9" name="Rectangle: Rounded Corners 8">
                <a:hlinkClick r:id="rId3" action="ppaction://hlinksldjump"/>
                <a:extLst>
                  <a:ext uri="{FF2B5EF4-FFF2-40B4-BE49-F238E27FC236}">
                    <a16:creationId xmlns:a16="http://schemas.microsoft.com/office/drawing/2014/main" id="{36577365-4F02-14C2-F57A-5D119EC9E379}"/>
                  </a:ext>
                </a:extLst>
              </p:cNvPr>
              <p:cNvSpPr/>
              <p:nvPr/>
            </p:nvSpPr>
            <p:spPr>
              <a:xfrm>
                <a:off x="9372290" y="905796"/>
                <a:ext cx="2212597" cy="316940"/>
              </a:xfrm>
              <a:prstGeom prst="roundRect">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F9D39"/>
                    </a:solidFill>
                    <a:effectLst/>
                    <a:uLnTx/>
                    <a:uFillTx/>
                    <a:latin typeface="Arial" panose="020B0604020202020204" pitchFamily="34" charset="0"/>
                    <a:cs typeface="Arial" panose="020B0604020202020204" pitchFamily="34" charset="0"/>
                  </a:rPr>
                  <a:t>Go to Section</a:t>
                </a:r>
              </a:p>
            </p:txBody>
          </p:sp>
        </p:grpSp>
        <p:pic>
          <p:nvPicPr>
            <p:cNvPr id="29" name="Graphic 28" descr="Share with solid fill">
              <a:extLst>
                <a:ext uri="{FF2B5EF4-FFF2-40B4-BE49-F238E27FC236}">
                  <a16:creationId xmlns:a16="http://schemas.microsoft.com/office/drawing/2014/main" id="{8C8D0C09-049E-4B5B-0D8D-9A29159B63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48492" y="896091"/>
              <a:ext cx="326645" cy="326645"/>
            </a:xfrm>
            <a:prstGeom prst="rect">
              <a:avLst/>
            </a:prstGeom>
          </p:spPr>
        </p:pic>
      </p:grpSp>
      <p:sp>
        <p:nvSpPr>
          <p:cNvPr id="3" name="Rectangle: Rounded Corners 2">
            <a:extLst>
              <a:ext uri="{FF2B5EF4-FFF2-40B4-BE49-F238E27FC236}">
                <a16:creationId xmlns:a16="http://schemas.microsoft.com/office/drawing/2014/main" id="{EDA5B4FC-5D3A-89FA-71C5-FB26CB1FF77B}"/>
              </a:ext>
            </a:extLst>
          </p:cNvPr>
          <p:cNvSpPr/>
          <p:nvPr/>
        </p:nvSpPr>
        <p:spPr>
          <a:xfrm>
            <a:off x="346543" y="2033426"/>
            <a:ext cx="1165249" cy="657958"/>
          </a:xfrm>
          <a:prstGeom prst="roundRect">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dirty="0">
                <a:solidFill>
                  <a:schemeClr val="tx1"/>
                </a:solidFill>
                <a:latin typeface="Arial" panose="020B0604020202020204" pitchFamily="34" charset="0"/>
                <a:cs typeface="Arial" panose="020B0604020202020204" pitchFamily="34" charset="0"/>
              </a:rPr>
              <a:t>OS-103</a:t>
            </a:r>
          </a:p>
        </p:txBody>
      </p:sp>
      <p:sp>
        <p:nvSpPr>
          <p:cNvPr id="4" name="Rectangle: Rounded Corners 3">
            <a:extLst>
              <a:ext uri="{FF2B5EF4-FFF2-40B4-BE49-F238E27FC236}">
                <a16:creationId xmlns:a16="http://schemas.microsoft.com/office/drawing/2014/main" id="{056DDCBD-F595-9AB6-DAFE-404BFDC7A537}"/>
              </a:ext>
            </a:extLst>
          </p:cNvPr>
          <p:cNvSpPr/>
          <p:nvPr/>
        </p:nvSpPr>
        <p:spPr>
          <a:xfrm>
            <a:off x="1381163" y="2033425"/>
            <a:ext cx="10248281" cy="657959"/>
          </a:xfrm>
          <a:prstGeom prst="roundRect">
            <a:avLst/>
          </a:prstGeom>
          <a:solidFill>
            <a:schemeClr val="bg1"/>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latin typeface="Arial" panose="020B0604020202020204" pitchFamily="34" charset="0"/>
                <a:cs typeface="Arial" panose="020B0604020202020204" pitchFamily="34" charset="0"/>
              </a:rPr>
              <a:t>The nucleoside analogue NITD008 strongly suppresses viral replication in immunodeficient</a:t>
            </a:r>
          </a:p>
          <a:p>
            <a:pPr algn="l" fontAlgn="base"/>
            <a:r>
              <a:rPr lang="en-US" b="0" i="0" dirty="0">
                <a:solidFill>
                  <a:srgbClr val="004B87"/>
                </a:solidFill>
                <a:effectLst/>
                <a:latin typeface="Arial" panose="020B0604020202020204" pitchFamily="34" charset="0"/>
                <a:cs typeface="Arial" panose="020B0604020202020204" pitchFamily="34" charset="0"/>
              </a:rPr>
              <a:t>humanized mice stably infected with the hepatitis E virus</a:t>
            </a:r>
          </a:p>
        </p:txBody>
      </p:sp>
      <p:sp>
        <p:nvSpPr>
          <p:cNvPr id="27" name="Rectangle: Rounded Corners 26">
            <a:extLst>
              <a:ext uri="{FF2B5EF4-FFF2-40B4-BE49-F238E27FC236}">
                <a16:creationId xmlns:a16="http://schemas.microsoft.com/office/drawing/2014/main" id="{745AD275-8ADF-8695-9020-15EA10994B92}"/>
              </a:ext>
            </a:extLst>
          </p:cNvPr>
          <p:cNvSpPr/>
          <p:nvPr/>
        </p:nvSpPr>
        <p:spPr>
          <a:xfrm>
            <a:off x="346543" y="2771042"/>
            <a:ext cx="1165249" cy="657958"/>
          </a:xfrm>
          <a:prstGeom prst="roundRect">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dirty="0">
                <a:solidFill>
                  <a:schemeClr val="tx1"/>
                </a:solidFill>
                <a:latin typeface="Arial" panose="020B0604020202020204" pitchFamily="34" charset="0"/>
                <a:cs typeface="Arial" panose="020B0604020202020204" pitchFamily="34" charset="0"/>
              </a:rPr>
              <a:t>FRI-245-YI</a:t>
            </a:r>
          </a:p>
        </p:txBody>
      </p:sp>
      <p:sp>
        <p:nvSpPr>
          <p:cNvPr id="28" name="Rectangle: Rounded Corners 27">
            <a:extLst>
              <a:ext uri="{FF2B5EF4-FFF2-40B4-BE49-F238E27FC236}">
                <a16:creationId xmlns:a16="http://schemas.microsoft.com/office/drawing/2014/main" id="{727ECCAB-8D54-9FCA-01D9-A5BBC4629E44}"/>
              </a:ext>
            </a:extLst>
          </p:cNvPr>
          <p:cNvSpPr/>
          <p:nvPr/>
        </p:nvSpPr>
        <p:spPr>
          <a:xfrm>
            <a:off x="1381163" y="2771041"/>
            <a:ext cx="10248281" cy="657959"/>
          </a:xfrm>
          <a:prstGeom prst="roundRect">
            <a:avLst/>
          </a:prstGeom>
          <a:solidFill>
            <a:schemeClr val="bg1"/>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latin typeface="Arial" panose="020B0604020202020204" pitchFamily="34" charset="0"/>
                <a:cs typeface="Arial" panose="020B0604020202020204" pitchFamily="34" charset="0"/>
              </a:rPr>
              <a:t>Hepatitis E virus entry requires the cholesterol transporter Niemann–Pick C1</a:t>
            </a:r>
          </a:p>
        </p:txBody>
      </p:sp>
      <p:sp>
        <p:nvSpPr>
          <p:cNvPr id="30" name="Rectangle: Rounded Corners 29">
            <a:extLst>
              <a:ext uri="{FF2B5EF4-FFF2-40B4-BE49-F238E27FC236}">
                <a16:creationId xmlns:a16="http://schemas.microsoft.com/office/drawing/2014/main" id="{7264135B-BCDB-BD5A-CEB9-92A2973E0D1E}"/>
              </a:ext>
            </a:extLst>
          </p:cNvPr>
          <p:cNvSpPr/>
          <p:nvPr/>
        </p:nvSpPr>
        <p:spPr>
          <a:xfrm>
            <a:off x="346543" y="4713101"/>
            <a:ext cx="1165249" cy="657958"/>
          </a:xfrm>
          <a:prstGeom prst="roundRect">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dirty="0">
                <a:solidFill>
                  <a:schemeClr val="tx1"/>
                </a:solidFill>
                <a:latin typeface="Arial" panose="020B0604020202020204" pitchFamily="34" charset="0"/>
                <a:cs typeface="Arial" panose="020B0604020202020204" pitchFamily="34" charset="0"/>
              </a:rPr>
              <a:t>OS-100</a:t>
            </a:r>
          </a:p>
        </p:txBody>
      </p:sp>
      <p:sp>
        <p:nvSpPr>
          <p:cNvPr id="31" name="Rectangle: Rounded Corners 30">
            <a:extLst>
              <a:ext uri="{FF2B5EF4-FFF2-40B4-BE49-F238E27FC236}">
                <a16:creationId xmlns:a16="http://schemas.microsoft.com/office/drawing/2014/main" id="{AD152E4A-D25F-C3B2-0E50-4308C6EF3104}"/>
              </a:ext>
            </a:extLst>
          </p:cNvPr>
          <p:cNvSpPr/>
          <p:nvPr/>
        </p:nvSpPr>
        <p:spPr>
          <a:xfrm>
            <a:off x="1381163" y="4713100"/>
            <a:ext cx="10248281" cy="657959"/>
          </a:xfrm>
          <a:prstGeom prst="roundRect">
            <a:avLst/>
          </a:prstGeom>
          <a:solidFill>
            <a:schemeClr val="bg1"/>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latin typeface="Arial" panose="020B0604020202020204" pitchFamily="34" charset="0"/>
                <a:cs typeface="Arial" panose="020B0604020202020204" pitchFamily="34" charset="0"/>
              </a:rPr>
              <a:t>Long term clinical outcomes in patients with chronic hepatitis C after direct-acting antiviral</a:t>
            </a:r>
          </a:p>
          <a:p>
            <a:pPr algn="l" fontAlgn="base"/>
            <a:r>
              <a:rPr lang="en-US" b="0" i="0" dirty="0">
                <a:solidFill>
                  <a:srgbClr val="004B87"/>
                </a:solidFill>
                <a:effectLst/>
                <a:latin typeface="Arial" panose="020B0604020202020204" pitchFamily="34" charset="0"/>
                <a:cs typeface="Arial" panose="020B0604020202020204" pitchFamily="34" charset="0"/>
              </a:rPr>
              <a:t>treatment: a prospective study</a:t>
            </a:r>
          </a:p>
        </p:txBody>
      </p:sp>
      <p:grpSp>
        <p:nvGrpSpPr>
          <p:cNvPr id="41" name="Group 40">
            <a:extLst>
              <a:ext uri="{FF2B5EF4-FFF2-40B4-BE49-F238E27FC236}">
                <a16:creationId xmlns:a16="http://schemas.microsoft.com/office/drawing/2014/main" id="{343D817E-25EC-C89A-F01A-D414467FF240}"/>
              </a:ext>
            </a:extLst>
          </p:cNvPr>
          <p:cNvGrpSpPr/>
          <p:nvPr/>
        </p:nvGrpSpPr>
        <p:grpSpPr>
          <a:xfrm>
            <a:off x="346542" y="4268234"/>
            <a:ext cx="11282901" cy="326645"/>
            <a:chOff x="346543" y="896091"/>
            <a:chExt cx="11282901" cy="326645"/>
          </a:xfrm>
        </p:grpSpPr>
        <p:grpSp>
          <p:nvGrpSpPr>
            <p:cNvPr id="42" name="Group 41">
              <a:extLst>
                <a:ext uri="{FF2B5EF4-FFF2-40B4-BE49-F238E27FC236}">
                  <a16:creationId xmlns:a16="http://schemas.microsoft.com/office/drawing/2014/main" id="{4B1672D7-914F-4572-3554-94F3EE6AF4CE}"/>
                </a:ext>
              </a:extLst>
            </p:cNvPr>
            <p:cNvGrpSpPr/>
            <p:nvPr/>
          </p:nvGrpSpPr>
          <p:grpSpPr>
            <a:xfrm>
              <a:off x="346543" y="905796"/>
              <a:ext cx="11282901" cy="316940"/>
              <a:chOff x="346543" y="905796"/>
              <a:chExt cx="11282901" cy="316940"/>
            </a:xfrm>
          </p:grpSpPr>
          <p:sp>
            <p:nvSpPr>
              <p:cNvPr id="44" name="Rectangle: Rounded Corners 43">
                <a:extLst>
                  <a:ext uri="{FF2B5EF4-FFF2-40B4-BE49-F238E27FC236}">
                    <a16:creationId xmlns:a16="http://schemas.microsoft.com/office/drawing/2014/main" id="{084DD93C-70C5-2C30-8E7A-6637A30BA00A}"/>
                  </a:ext>
                </a:extLst>
              </p:cNvPr>
              <p:cNvSpPr/>
              <p:nvPr/>
            </p:nvSpPr>
            <p:spPr>
              <a:xfrm>
                <a:off x="346543" y="905796"/>
                <a:ext cx="11282901"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cs typeface="Arial" panose="020B0604020202020204" pitchFamily="34" charset="0"/>
                  </a:rPr>
                  <a:t>Viral Hepatitis C: Clinical aspects including follow up after SVR</a:t>
                </a:r>
                <a:endParaRPr lang="en-US" b="1" i="0" dirty="0">
                  <a:solidFill>
                    <a:schemeClr val="bg1"/>
                  </a:solidFill>
                  <a:effectLst/>
                  <a:latin typeface="Arial" panose="020B0604020202020204" pitchFamily="34" charset="0"/>
                  <a:cs typeface="Arial" panose="020B0604020202020204" pitchFamily="34" charset="0"/>
                </a:endParaRPr>
              </a:p>
            </p:txBody>
          </p:sp>
          <p:sp>
            <p:nvSpPr>
              <p:cNvPr id="45" name="Rectangle: Rounded Corners 44">
                <a:hlinkClick r:id="rId6" action="ppaction://hlinksldjump"/>
                <a:extLst>
                  <a:ext uri="{FF2B5EF4-FFF2-40B4-BE49-F238E27FC236}">
                    <a16:creationId xmlns:a16="http://schemas.microsoft.com/office/drawing/2014/main" id="{FCC21136-F13B-64E6-D49D-E46107F3D16E}"/>
                  </a:ext>
                </a:extLst>
              </p:cNvPr>
              <p:cNvSpPr/>
              <p:nvPr/>
            </p:nvSpPr>
            <p:spPr>
              <a:xfrm>
                <a:off x="9372290" y="905796"/>
                <a:ext cx="2212597" cy="316940"/>
              </a:xfrm>
              <a:prstGeom prst="roundRect">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F9D39"/>
                    </a:solidFill>
                    <a:effectLst/>
                    <a:uLnTx/>
                    <a:uFillTx/>
                    <a:latin typeface="Arial" panose="020B0604020202020204" pitchFamily="34" charset="0"/>
                    <a:cs typeface="Arial" panose="020B0604020202020204" pitchFamily="34" charset="0"/>
                  </a:rPr>
                  <a:t>Go to Section</a:t>
                </a:r>
              </a:p>
            </p:txBody>
          </p:sp>
        </p:grpSp>
        <p:pic>
          <p:nvPicPr>
            <p:cNvPr id="43" name="Graphic 42" descr="Share with solid fill">
              <a:extLst>
                <a:ext uri="{FF2B5EF4-FFF2-40B4-BE49-F238E27FC236}">
                  <a16:creationId xmlns:a16="http://schemas.microsoft.com/office/drawing/2014/main" id="{D17EEC2C-43B2-775C-3C26-EB55D382BA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48492" y="896091"/>
              <a:ext cx="326645" cy="326645"/>
            </a:xfrm>
            <a:prstGeom prst="rect">
              <a:avLst/>
            </a:prstGeom>
          </p:spPr>
        </p:pic>
      </p:grpSp>
      <p:pic>
        <p:nvPicPr>
          <p:cNvPr id="8" name="Graphic 7" descr="Home with solid fill">
            <a:hlinkClick r:id="rId7" action="ppaction://hlinksldjump"/>
            <a:extLst>
              <a:ext uri="{FF2B5EF4-FFF2-40B4-BE49-F238E27FC236}">
                <a16:creationId xmlns:a16="http://schemas.microsoft.com/office/drawing/2014/main" id="{6CE9A206-81BB-8704-313E-26F7606961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71749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C9775BA-8F86-9F76-0529-362AD4D7301B}"/>
              </a:ext>
            </a:extLst>
          </p:cNvPr>
          <p:cNvSpPr/>
          <p:nvPr/>
        </p:nvSpPr>
        <p:spPr>
          <a:xfrm>
            <a:off x="349957" y="809809"/>
            <a:ext cx="11496146" cy="2667089"/>
          </a:xfrm>
          <a:prstGeom prst="roundRect">
            <a:avLst>
              <a:gd name="adj" fmla="val 229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2F2FBF9C-84BB-2FAA-1E1C-927D4898E79C}"/>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and Aims</a:t>
            </a:r>
            <a:endParaRPr lang="en-US" b="1" i="0" dirty="0">
              <a:solidFill>
                <a:schemeClr val="bg1"/>
              </a:solidFill>
              <a:effectLst/>
            </a:endParaRPr>
          </a:p>
        </p:txBody>
      </p:sp>
      <p:sp>
        <p:nvSpPr>
          <p:cNvPr id="6" name="Title 1">
            <a:extLst>
              <a:ext uri="{FF2B5EF4-FFF2-40B4-BE49-F238E27FC236}">
                <a16:creationId xmlns:a16="http://schemas.microsoft.com/office/drawing/2014/main" id="{FA494C5E-CB22-C194-C6D8-BEF1F49F6497}"/>
              </a:ext>
            </a:extLst>
          </p:cNvPr>
          <p:cNvSpPr txBox="1">
            <a:spLocks/>
          </p:cNvSpPr>
          <p:nvPr/>
        </p:nvSpPr>
        <p:spPr>
          <a:xfrm>
            <a:off x="838200" y="-121676"/>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600" b="1" kern="0" dirty="0">
                <a:latin typeface="Arial" panose="020B0604020202020204" pitchFamily="34" charset="0"/>
                <a:ea typeface="Times New Roman" panose="02020603050405020304" pitchFamily="18" charset="0"/>
              </a:rPr>
              <a:t>OS-066 </a:t>
            </a:r>
            <a:r>
              <a:rPr lang="en-US" sz="1600" dirty="0">
                <a:latin typeface="Arial" panose="020B0604020202020204" pitchFamily="34" charset="0"/>
                <a:ea typeface="Times New Roman" panose="02020603050405020304" pitchFamily="18" charset="0"/>
              </a:rPr>
              <a:t>Predictors of undetectable hepatitis delta virus RNA at 48 weeks after end of treatment with </a:t>
            </a:r>
            <a:r>
              <a:rPr lang="en-US" sz="1600" dirty="0" err="1">
                <a:latin typeface="Arial" panose="020B0604020202020204" pitchFamily="34" charset="0"/>
                <a:ea typeface="Times New Roman" panose="02020603050405020304" pitchFamily="18" charset="0"/>
              </a:rPr>
              <a:t>bulevirtide</a:t>
            </a:r>
            <a:r>
              <a:rPr lang="en-US" sz="1600" dirty="0">
                <a:latin typeface="Arial" panose="020B0604020202020204" pitchFamily="34" charset="0"/>
                <a:ea typeface="Times New Roman" panose="02020603050405020304" pitchFamily="18" charset="0"/>
              </a:rPr>
              <a:t> monotherapy in the MYR 301 study </a:t>
            </a:r>
          </a:p>
        </p:txBody>
      </p:sp>
      <p:sp>
        <p:nvSpPr>
          <p:cNvPr id="7" name="Rectangle: Rounded Corners 6">
            <a:extLst>
              <a:ext uri="{FF2B5EF4-FFF2-40B4-BE49-F238E27FC236}">
                <a16:creationId xmlns:a16="http://schemas.microsoft.com/office/drawing/2014/main" id="{7F78B573-17AD-9C9E-632F-EE7EC36A1DA4}"/>
              </a:ext>
            </a:extLst>
          </p:cNvPr>
          <p:cNvSpPr/>
          <p:nvPr/>
        </p:nvSpPr>
        <p:spPr>
          <a:xfrm>
            <a:off x="349957" y="3661792"/>
            <a:ext cx="11496146" cy="2667089"/>
          </a:xfrm>
          <a:prstGeom prst="roundRect">
            <a:avLst>
              <a:gd name="adj" fmla="val 229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06C3DF03-DED8-68B6-E0ED-5E5F052352A9}"/>
              </a:ext>
            </a:extLst>
          </p:cNvPr>
          <p:cNvSpPr/>
          <p:nvPr/>
        </p:nvSpPr>
        <p:spPr>
          <a:xfrm>
            <a:off x="515507" y="3845951"/>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10" name="TextBox 9">
            <a:extLst>
              <a:ext uri="{FF2B5EF4-FFF2-40B4-BE49-F238E27FC236}">
                <a16:creationId xmlns:a16="http://schemas.microsoft.com/office/drawing/2014/main" id="{54C3CF05-A4DF-359E-7F2E-74B7439DE440}"/>
              </a:ext>
            </a:extLst>
          </p:cNvPr>
          <p:cNvSpPr txBox="1"/>
          <p:nvPr/>
        </p:nvSpPr>
        <p:spPr>
          <a:xfrm>
            <a:off x="515507" y="1368805"/>
            <a:ext cx="11248403" cy="1815882"/>
          </a:xfrm>
          <a:prstGeom prst="rect">
            <a:avLst/>
          </a:prstGeom>
          <a:noFill/>
        </p:spPr>
        <p:txBody>
          <a:bodyPr wrap="square">
            <a:spAutoFit/>
          </a:bodyPr>
          <a:lstStyle/>
          <a:p>
            <a:pPr marL="285750"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Bulevirtide</a:t>
            </a:r>
            <a:r>
              <a:rPr lang="en-US" sz="1600" dirty="0">
                <a:latin typeface="Arial" panose="020B0604020202020204" pitchFamily="34" charset="0"/>
                <a:cs typeface="Arial" panose="020B0604020202020204" pitchFamily="34" charset="0"/>
              </a:rPr>
              <a:t> (BLV) is approved in the European Economic Area, Great Britain, Switzerland, the Russian Federation, and Australia for the treatment of compensated chronic hepatitis delta (CHD).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 MYR301 (Phase 3), long-term BLV monotherapy (2–3 years) led to hepatitis delta virus (HDV) RNA undetectability at the end of treatment (EOT) in a subset of patients, some of whom had continuous undetectability through 48 weeks of posttreatment follow-up (FU48).</a:t>
            </a:r>
          </a:p>
          <a:p>
            <a:endParaRPr lang="en-US" sz="1600" dirty="0">
              <a:latin typeface="Arial" panose="020B0604020202020204" pitchFamily="34" charset="0"/>
              <a:cs typeface="Arial" panose="020B0604020202020204" pitchFamily="34" charset="0"/>
            </a:endParaRPr>
          </a:p>
          <a:p>
            <a:r>
              <a:rPr lang="en-US" sz="1600" b="1" dirty="0">
                <a:solidFill>
                  <a:srgbClr val="FFC000"/>
                </a:solidFill>
                <a:latin typeface="Arial" panose="020B0604020202020204" pitchFamily="34" charset="0"/>
                <a:cs typeface="Arial" panose="020B0604020202020204" pitchFamily="34" charset="0"/>
              </a:rPr>
              <a:t>Aim: </a:t>
            </a:r>
            <a:r>
              <a:rPr lang="en-US" sz="1600" dirty="0">
                <a:solidFill>
                  <a:srgbClr val="004B87"/>
                </a:solidFill>
                <a:latin typeface="Arial" panose="020B0604020202020204" pitchFamily="34" charset="0"/>
                <a:cs typeface="Arial" panose="020B0604020202020204" pitchFamily="34" charset="0"/>
              </a:rPr>
              <a:t>To identify predictors of sustained HDV RNA undetectability through FU48 after long-term BLV treatment.</a:t>
            </a:r>
          </a:p>
        </p:txBody>
      </p:sp>
      <p:grpSp>
        <p:nvGrpSpPr>
          <p:cNvPr id="32" name="Group 31">
            <a:extLst>
              <a:ext uri="{FF2B5EF4-FFF2-40B4-BE49-F238E27FC236}">
                <a16:creationId xmlns:a16="http://schemas.microsoft.com/office/drawing/2014/main" id="{85E8724E-79DB-F318-B4AA-D67F5B7FF8F4}"/>
              </a:ext>
            </a:extLst>
          </p:cNvPr>
          <p:cNvGrpSpPr/>
          <p:nvPr/>
        </p:nvGrpSpPr>
        <p:grpSpPr>
          <a:xfrm>
            <a:off x="651329" y="4421241"/>
            <a:ext cx="7089896" cy="1626950"/>
            <a:chOff x="461610" y="3977122"/>
            <a:chExt cx="7089896" cy="1626950"/>
          </a:xfrm>
        </p:grpSpPr>
        <p:sp>
          <p:nvSpPr>
            <p:cNvPr id="12" name="Rectangle: Rounded Corners 11">
              <a:extLst>
                <a:ext uri="{FF2B5EF4-FFF2-40B4-BE49-F238E27FC236}">
                  <a16:creationId xmlns:a16="http://schemas.microsoft.com/office/drawing/2014/main" id="{1BB19497-0BE9-3F68-3B95-832F3DFE830D}"/>
                </a:ext>
              </a:extLst>
            </p:cNvPr>
            <p:cNvSpPr/>
            <p:nvPr/>
          </p:nvSpPr>
          <p:spPr>
            <a:xfrm>
              <a:off x="461610" y="3977122"/>
              <a:ext cx="7089896" cy="1626950"/>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13" name="Group 12">
              <a:extLst>
                <a:ext uri="{FF2B5EF4-FFF2-40B4-BE49-F238E27FC236}">
                  <a16:creationId xmlns:a16="http://schemas.microsoft.com/office/drawing/2014/main" id="{D4730AD3-9FCC-2023-DA77-30219B3F97F1}"/>
                </a:ext>
              </a:extLst>
            </p:cNvPr>
            <p:cNvGrpSpPr/>
            <p:nvPr/>
          </p:nvGrpSpPr>
          <p:grpSpPr>
            <a:xfrm>
              <a:off x="595075" y="4494322"/>
              <a:ext cx="1850225" cy="810213"/>
              <a:chOff x="2868414" y="4388952"/>
              <a:chExt cx="1850225" cy="810213"/>
            </a:xfrm>
          </p:grpSpPr>
          <p:sp>
            <p:nvSpPr>
              <p:cNvPr id="26" name="Rectangle: Rounded Corners 25">
                <a:extLst>
                  <a:ext uri="{FF2B5EF4-FFF2-40B4-BE49-F238E27FC236}">
                    <a16:creationId xmlns:a16="http://schemas.microsoft.com/office/drawing/2014/main" id="{93ECB651-C2F7-9F91-F737-F317BCB2A4AF}"/>
                  </a:ext>
                </a:extLst>
              </p:cNvPr>
              <p:cNvSpPr/>
              <p:nvPr/>
            </p:nvSpPr>
            <p:spPr>
              <a:xfrm>
                <a:off x="2868414" y="4388952"/>
                <a:ext cx="1850225" cy="810213"/>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27" name="Graphic 26" descr="Group of men with solid fill">
                <a:extLst>
                  <a:ext uri="{FF2B5EF4-FFF2-40B4-BE49-F238E27FC236}">
                    <a16:creationId xmlns:a16="http://schemas.microsoft.com/office/drawing/2014/main" id="{3E6CBF7A-7551-23C7-6146-B29463ED7F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53045" y="4452688"/>
                <a:ext cx="603096" cy="603096"/>
              </a:xfrm>
              <a:prstGeom prst="rect">
                <a:avLst/>
              </a:prstGeom>
            </p:spPr>
          </p:pic>
          <p:sp>
            <p:nvSpPr>
              <p:cNvPr id="28" name="Content Placeholder 2">
                <a:extLst>
                  <a:ext uri="{FF2B5EF4-FFF2-40B4-BE49-F238E27FC236}">
                    <a16:creationId xmlns:a16="http://schemas.microsoft.com/office/drawing/2014/main" id="{B89814A9-7BFA-AD96-38BD-04C7B7A30148}"/>
                  </a:ext>
                </a:extLst>
              </p:cNvPr>
              <p:cNvSpPr txBox="1">
                <a:spLocks/>
              </p:cNvSpPr>
              <p:nvPr/>
            </p:nvSpPr>
            <p:spPr>
              <a:xfrm>
                <a:off x="3486844" y="4507410"/>
                <a:ext cx="1163359" cy="48543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br>
                  <a:rPr lang="en-US" sz="1200" b="1" dirty="0">
                    <a:solidFill>
                      <a:srgbClr val="827966"/>
                    </a:solidFill>
                    <a:latin typeface="Arial" panose="020B0604020202020204" pitchFamily="34" charset="0"/>
                    <a:cs typeface="Arial" panose="020B0604020202020204" pitchFamily="34" charset="0"/>
                  </a:rPr>
                </a:br>
                <a:r>
                  <a:rPr lang="en-US" sz="1200" b="1" dirty="0">
                    <a:solidFill>
                      <a:srgbClr val="827966"/>
                    </a:solidFill>
                    <a:latin typeface="Arial" panose="020B0604020202020204" pitchFamily="34" charset="0"/>
                    <a:cs typeface="Arial" panose="020B0604020202020204" pitchFamily="34" charset="0"/>
                  </a:rPr>
                  <a:t>BLV </a:t>
                </a:r>
              </a:p>
              <a:p>
                <a:pPr marL="0" indent="0" algn="ctr">
                  <a:spcBef>
                    <a:spcPts val="0"/>
                  </a:spcBef>
                  <a:buClr>
                    <a:srgbClr val="004B87"/>
                  </a:buClr>
                  <a:buFont typeface="Arial" panose="020B0604020202020204" pitchFamily="34" charset="0"/>
                  <a:buNone/>
                  <a:defRPr/>
                </a:pPr>
                <a:r>
                  <a:rPr lang="en-US" sz="1200" b="1" dirty="0">
                    <a:solidFill>
                      <a:srgbClr val="827966"/>
                    </a:solidFill>
                    <a:latin typeface="Arial" panose="020B0604020202020204" pitchFamily="34" charset="0"/>
                    <a:cs typeface="Arial" panose="020B0604020202020204" pitchFamily="34" charset="0"/>
                  </a:rPr>
                  <a:t>2 mg/day</a:t>
                </a:r>
                <a:br>
                  <a:rPr lang="en-US" sz="1200" b="1" dirty="0">
                    <a:solidFill>
                      <a:srgbClr val="827966"/>
                    </a:solidFill>
                    <a:latin typeface="Arial" panose="020B0604020202020204" pitchFamily="34" charset="0"/>
                    <a:cs typeface="Arial" panose="020B0604020202020204" pitchFamily="34" charset="0"/>
                  </a:rPr>
                </a:br>
                <a:r>
                  <a:rPr lang="en-US" sz="1200" dirty="0">
                    <a:solidFill>
                      <a:srgbClr val="827966"/>
                    </a:solidFill>
                    <a:latin typeface="Arial" panose="020B0604020202020204" pitchFamily="34" charset="0"/>
                    <a:cs typeface="Arial" panose="020B0604020202020204" pitchFamily="34" charset="0"/>
                  </a:rPr>
                  <a:t>(n = 49)</a:t>
                </a:r>
              </a:p>
            </p:txBody>
          </p:sp>
        </p:grpSp>
        <p:grpSp>
          <p:nvGrpSpPr>
            <p:cNvPr id="14" name="Group 13">
              <a:extLst>
                <a:ext uri="{FF2B5EF4-FFF2-40B4-BE49-F238E27FC236}">
                  <a16:creationId xmlns:a16="http://schemas.microsoft.com/office/drawing/2014/main" id="{1DF69090-98EF-A19B-ABCA-BFA50A03DBDD}"/>
                </a:ext>
              </a:extLst>
            </p:cNvPr>
            <p:cNvGrpSpPr/>
            <p:nvPr/>
          </p:nvGrpSpPr>
          <p:grpSpPr>
            <a:xfrm>
              <a:off x="4562455" y="4499709"/>
              <a:ext cx="2881325" cy="799438"/>
              <a:chOff x="6307425" y="4388937"/>
              <a:chExt cx="2881325" cy="799438"/>
            </a:xfrm>
          </p:grpSpPr>
          <p:sp>
            <p:nvSpPr>
              <p:cNvPr id="23" name="Rectangle: Rounded Corners 22">
                <a:extLst>
                  <a:ext uri="{FF2B5EF4-FFF2-40B4-BE49-F238E27FC236}">
                    <a16:creationId xmlns:a16="http://schemas.microsoft.com/office/drawing/2014/main" id="{CBC8FF1F-639C-0217-1F41-AE32D305258E}"/>
                  </a:ext>
                </a:extLst>
              </p:cNvPr>
              <p:cNvSpPr/>
              <p:nvPr/>
            </p:nvSpPr>
            <p:spPr>
              <a:xfrm>
                <a:off x="6307425" y="4388937"/>
                <a:ext cx="2881325" cy="799438"/>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24" name="Graphic 23" descr="Group of men with solid fill">
                <a:extLst>
                  <a:ext uri="{FF2B5EF4-FFF2-40B4-BE49-F238E27FC236}">
                    <a16:creationId xmlns:a16="http://schemas.microsoft.com/office/drawing/2014/main" id="{6D4946A5-5248-32D6-633B-EAE9C09866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3560" y="4466597"/>
                <a:ext cx="603096" cy="603096"/>
              </a:xfrm>
              <a:prstGeom prst="rect">
                <a:avLst/>
              </a:prstGeom>
            </p:spPr>
          </p:pic>
          <p:sp>
            <p:nvSpPr>
              <p:cNvPr id="25" name="Content Placeholder 2">
                <a:extLst>
                  <a:ext uri="{FF2B5EF4-FFF2-40B4-BE49-F238E27FC236}">
                    <a16:creationId xmlns:a16="http://schemas.microsoft.com/office/drawing/2014/main" id="{045E2C43-0E16-9E24-FA28-F9AAD9E9BFE8}"/>
                  </a:ext>
                </a:extLst>
              </p:cNvPr>
              <p:cNvSpPr txBox="1">
                <a:spLocks/>
              </p:cNvSpPr>
              <p:nvPr/>
            </p:nvSpPr>
            <p:spPr>
              <a:xfrm>
                <a:off x="6877902" y="4466597"/>
                <a:ext cx="2290480" cy="63268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b="1" dirty="0">
                    <a:solidFill>
                      <a:srgbClr val="827966"/>
                    </a:solidFill>
                    <a:latin typeface="Arial" panose="020B0604020202020204" pitchFamily="34" charset="0"/>
                    <a:cs typeface="Arial" panose="020B0604020202020204" pitchFamily="34" charset="0"/>
                  </a:rPr>
                  <a:t>Delayed treatment</a:t>
                </a:r>
                <a:br>
                  <a:rPr lang="en-US" sz="1200" b="1" dirty="0">
                    <a:solidFill>
                      <a:srgbClr val="827966"/>
                    </a:solidFill>
                    <a:latin typeface="Arial" panose="020B0604020202020204" pitchFamily="34" charset="0"/>
                    <a:cs typeface="Arial" panose="020B0604020202020204" pitchFamily="34" charset="0"/>
                  </a:rPr>
                </a:br>
                <a:r>
                  <a:rPr lang="en-US" sz="1200" dirty="0">
                    <a:solidFill>
                      <a:srgbClr val="827966"/>
                    </a:solidFill>
                    <a:latin typeface="Arial" panose="020B0604020202020204" pitchFamily="34" charset="0"/>
                    <a:cs typeface="Arial" panose="020B0604020202020204" pitchFamily="34" charset="0"/>
                  </a:rPr>
                  <a:t>48 weeks no treatment then BLV 10 mg/day until 96 weeks</a:t>
                </a:r>
              </a:p>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(n = 51)</a:t>
                </a:r>
              </a:p>
            </p:txBody>
          </p:sp>
        </p:grpSp>
        <p:grpSp>
          <p:nvGrpSpPr>
            <p:cNvPr id="15" name="Group 14">
              <a:extLst>
                <a:ext uri="{FF2B5EF4-FFF2-40B4-BE49-F238E27FC236}">
                  <a16:creationId xmlns:a16="http://schemas.microsoft.com/office/drawing/2014/main" id="{76226CA4-67FA-3FB5-A650-A8AA42FD6ACB}"/>
                </a:ext>
              </a:extLst>
            </p:cNvPr>
            <p:cNvGrpSpPr/>
            <p:nvPr/>
          </p:nvGrpSpPr>
          <p:grpSpPr>
            <a:xfrm>
              <a:off x="2578765" y="4492050"/>
              <a:ext cx="1850225" cy="799439"/>
              <a:chOff x="5564031" y="4388952"/>
              <a:chExt cx="1850225" cy="799439"/>
            </a:xfrm>
          </p:grpSpPr>
          <p:sp>
            <p:nvSpPr>
              <p:cNvPr id="20" name="Rectangle: Rounded Corners 19">
                <a:extLst>
                  <a:ext uri="{FF2B5EF4-FFF2-40B4-BE49-F238E27FC236}">
                    <a16:creationId xmlns:a16="http://schemas.microsoft.com/office/drawing/2014/main" id="{50432B93-640E-A6F8-8F33-761885387EE1}"/>
                  </a:ext>
                </a:extLst>
              </p:cNvPr>
              <p:cNvSpPr/>
              <p:nvPr/>
            </p:nvSpPr>
            <p:spPr>
              <a:xfrm>
                <a:off x="5564031" y="4388952"/>
                <a:ext cx="1850225" cy="799439"/>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21" name="Graphic 20" descr="Group of men with solid fill">
                <a:extLst>
                  <a:ext uri="{FF2B5EF4-FFF2-40B4-BE49-F238E27FC236}">
                    <a16:creationId xmlns:a16="http://schemas.microsoft.com/office/drawing/2014/main" id="{135068B5-3CDE-2359-ECFE-0E93D518B8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70227" y="4467003"/>
                <a:ext cx="603096" cy="603096"/>
              </a:xfrm>
              <a:prstGeom prst="rect">
                <a:avLst/>
              </a:prstGeom>
            </p:spPr>
          </p:pic>
          <p:sp>
            <p:nvSpPr>
              <p:cNvPr id="22" name="Content Placeholder 2">
                <a:extLst>
                  <a:ext uri="{FF2B5EF4-FFF2-40B4-BE49-F238E27FC236}">
                    <a16:creationId xmlns:a16="http://schemas.microsoft.com/office/drawing/2014/main" id="{681A7D90-6E9F-38C9-212D-FF1865194280}"/>
                  </a:ext>
                </a:extLst>
              </p:cNvPr>
              <p:cNvSpPr txBox="1">
                <a:spLocks/>
              </p:cNvSpPr>
              <p:nvPr/>
            </p:nvSpPr>
            <p:spPr>
              <a:xfrm>
                <a:off x="6273323" y="4513513"/>
                <a:ext cx="1117289" cy="59965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200" b="1" dirty="0">
                    <a:solidFill>
                      <a:srgbClr val="827966"/>
                    </a:solidFill>
                    <a:latin typeface="Arial" panose="020B0604020202020204" pitchFamily="34" charset="0"/>
                    <a:cs typeface="Arial" panose="020B0604020202020204" pitchFamily="34" charset="0"/>
                  </a:rPr>
                  <a:t>BLV </a:t>
                </a:r>
              </a:p>
              <a:p>
                <a:pPr marL="0" indent="0" algn="ctr">
                  <a:spcBef>
                    <a:spcPts val="0"/>
                  </a:spcBef>
                  <a:buClr>
                    <a:srgbClr val="004B87"/>
                  </a:buClr>
                  <a:buFont typeface="Arial" panose="020B0604020202020204" pitchFamily="34" charset="0"/>
                  <a:buNone/>
                  <a:defRPr/>
                </a:pPr>
                <a:r>
                  <a:rPr lang="fr-CH" sz="1200" b="1" dirty="0">
                    <a:solidFill>
                      <a:srgbClr val="827966"/>
                    </a:solidFill>
                    <a:latin typeface="Arial" panose="020B0604020202020204" pitchFamily="34" charset="0"/>
                    <a:cs typeface="Arial" panose="020B0604020202020204" pitchFamily="34" charset="0"/>
                  </a:rPr>
                  <a:t>10 mg/</a:t>
                </a:r>
                <a:r>
                  <a:rPr lang="fr-CH" sz="1200" b="1" dirty="0" err="1">
                    <a:solidFill>
                      <a:srgbClr val="827966"/>
                    </a:solidFill>
                    <a:latin typeface="Arial" panose="020B0604020202020204" pitchFamily="34" charset="0"/>
                    <a:cs typeface="Arial" panose="020B0604020202020204" pitchFamily="34" charset="0"/>
                  </a:rPr>
                  <a:t>day</a:t>
                </a:r>
                <a:endParaRPr lang="fr-CH" sz="1200" b="1" dirty="0">
                  <a:solidFill>
                    <a:srgbClr val="827966"/>
                  </a:solidFill>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100" dirty="0">
                    <a:solidFill>
                      <a:srgbClr val="827966"/>
                    </a:solidFill>
                    <a:latin typeface="Arial" panose="020B0604020202020204" pitchFamily="34" charset="0"/>
                    <a:cs typeface="Arial" panose="020B0604020202020204" pitchFamily="34" charset="0"/>
                  </a:rPr>
                  <a:t>(n = 50)</a:t>
                </a:r>
                <a:endParaRPr lang="en-US" sz="1200" dirty="0">
                  <a:solidFill>
                    <a:srgbClr val="827966"/>
                  </a:solidFill>
                  <a:latin typeface="Arial" panose="020B0604020202020204" pitchFamily="34" charset="0"/>
                  <a:cs typeface="Arial" panose="020B0604020202020204" pitchFamily="34" charset="0"/>
                </a:endParaRPr>
              </a:p>
            </p:txBody>
          </p:sp>
        </p:grpSp>
        <p:sp>
          <p:nvSpPr>
            <p:cNvPr id="29" name="TextBox 28">
              <a:extLst>
                <a:ext uri="{FF2B5EF4-FFF2-40B4-BE49-F238E27FC236}">
                  <a16:creationId xmlns:a16="http://schemas.microsoft.com/office/drawing/2014/main" id="{5C122A1A-2373-4D34-C764-7B2451E6C145}"/>
                </a:ext>
              </a:extLst>
            </p:cNvPr>
            <p:cNvSpPr txBox="1"/>
            <p:nvPr/>
          </p:nvSpPr>
          <p:spPr>
            <a:xfrm>
              <a:off x="514733" y="4075909"/>
              <a:ext cx="6707875" cy="316940"/>
            </a:xfrm>
            <a:prstGeom prst="rect">
              <a:avLst/>
            </a:prstGeom>
          </p:spPr>
          <p:txBody>
            <a:bodyPr vert="horz" lIns="91440" tIns="45720" rIns="91440" bIns="45720" rtlCol="0">
              <a:noAutofit/>
            </a:bodyPr>
            <a:lstStyle>
              <a:defPPr>
                <a:defRPr lang="en-US"/>
              </a:defPPr>
              <a:lvl1pPr indent="0" algn="ctr">
                <a:lnSpc>
                  <a:spcPct val="90000"/>
                </a:lnSpc>
                <a:spcBef>
                  <a:spcPts val="0"/>
                </a:spcBef>
                <a:buClr>
                  <a:srgbClr val="004B87"/>
                </a:buClr>
                <a:buFont typeface="Arial" panose="020B0604020202020204" pitchFamily="34" charset="0"/>
                <a:buNone/>
                <a:defRPr sz="1000" b="1">
                  <a:solidFill>
                    <a:srgbClr val="827966"/>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N = 150 </a:t>
              </a:r>
              <a:r>
                <a:rPr lang="en-US" sz="1400" dirty="0" err="1"/>
                <a:t>randomised</a:t>
              </a:r>
              <a:r>
                <a:rPr lang="en-US" sz="1400" dirty="0"/>
                <a:t> to: </a:t>
              </a:r>
              <a:endParaRPr lang="en-US" sz="1400" b="0" dirty="0"/>
            </a:p>
          </p:txBody>
        </p:sp>
      </p:grpSp>
      <p:grpSp>
        <p:nvGrpSpPr>
          <p:cNvPr id="37" name="Group 36">
            <a:extLst>
              <a:ext uri="{FF2B5EF4-FFF2-40B4-BE49-F238E27FC236}">
                <a16:creationId xmlns:a16="http://schemas.microsoft.com/office/drawing/2014/main" id="{5CDFB9FA-96D5-C25E-0050-975C18816BEB}"/>
              </a:ext>
            </a:extLst>
          </p:cNvPr>
          <p:cNvGrpSpPr/>
          <p:nvPr/>
        </p:nvGrpSpPr>
        <p:grpSpPr>
          <a:xfrm>
            <a:off x="8143166" y="4421241"/>
            <a:ext cx="3111276" cy="1626950"/>
            <a:chOff x="8143166" y="3977122"/>
            <a:chExt cx="3111276" cy="1626950"/>
          </a:xfrm>
        </p:grpSpPr>
        <p:sp>
          <p:nvSpPr>
            <p:cNvPr id="33" name="Rectangle: Rounded Corners 32">
              <a:extLst>
                <a:ext uri="{FF2B5EF4-FFF2-40B4-BE49-F238E27FC236}">
                  <a16:creationId xmlns:a16="http://schemas.microsoft.com/office/drawing/2014/main" id="{413924DE-35A0-0B6A-3E8A-4A60EE6AA689}"/>
                </a:ext>
              </a:extLst>
            </p:cNvPr>
            <p:cNvSpPr/>
            <p:nvPr/>
          </p:nvSpPr>
          <p:spPr>
            <a:xfrm>
              <a:off x="8143166" y="3977122"/>
              <a:ext cx="3111276" cy="1626950"/>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200" i="0" dirty="0">
                <a:solidFill>
                  <a:srgbClr val="826B6A"/>
                </a:solidFill>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FCD161A-0AB0-FC93-842A-E23260CFCA6F}"/>
                </a:ext>
              </a:extLst>
            </p:cNvPr>
            <p:cNvSpPr txBox="1"/>
            <p:nvPr/>
          </p:nvSpPr>
          <p:spPr>
            <a:xfrm>
              <a:off x="9146856" y="4094787"/>
              <a:ext cx="1043609" cy="316940"/>
            </a:xfrm>
            <a:prstGeom prst="rect">
              <a:avLst/>
            </a:prstGeom>
          </p:spPr>
          <p:txBody>
            <a:bodyPr vert="horz" lIns="91440" tIns="45720" rIns="91440" bIns="45720" rtlCol="0">
              <a:noAutofit/>
            </a:bodyPr>
            <a:lstStyle>
              <a:defPPr>
                <a:defRPr lang="en-US"/>
              </a:defPPr>
              <a:lvl1pPr indent="0" algn="ctr">
                <a:lnSpc>
                  <a:spcPct val="90000"/>
                </a:lnSpc>
                <a:spcBef>
                  <a:spcPts val="0"/>
                </a:spcBef>
                <a:buClr>
                  <a:srgbClr val="004B87"/>
                </a:buClr>
                <a:buFont typeface="Arial" panose="020B0604020202020204" pitchFamily="34" charset="0"/>
                <a:buNone/>
                <a:defRPr sz="1000" b="1">
                  <a:solidFill>
                    <a:srgbClr val="827966"/>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Output</a:t>
              </a:r>
              <a:endParaRPr lang="en-US" sz="1400" b="0" dirty="0"/>
            </a:p>
          </p:txBody>
        </p:sp>
        <p:sp>
          <p:nvSpPr>
            <p:cNvPr id="35" name="TextBox 34">
              <a:extLst>
                <a:ext uri="{FF2B5EF4-FFF2-40B4-BE49-F238E27FC236}">
                  <a16:creationId xmlns:a16="http://schemas.microsoft.com/office/drawing/2014/main" id="{B5B73548-323F-0E41-FC00-4E88ECC69D58}"/>
                </a:ext>
              </a:extLst>
            </p:cNvPr>
            <p:cNvSpPr txBox="1"/>
            <p:nvPr/>
          </p:nvSpPr>
          <p:spPr>
            <a:xfrm>
              <a:off x="8260798" y="4442982"/>
              <a:ext cx="2930182" cy="1015663"/>
            </a:xfrm>
            <a:prstGeom prst="rect">
              <a:avLst/>
            </a:prstGeom>
            <a:noFill/>
          </p:spPr>
          <p:txBody>
            <a:bodyPr wrap="square">
              <a:spAutoFit/>
            </a:bodyPr>
            <a:lstStyle/>
            <a:p>
              <a:pPr algn="l" fontAlgn="base"/>
              <a:r>
                <a:rPr lang="en-US" sz="1200" i="0" dirty="0">
                  <a:solidFill>
                    <a:srgbClr val="826B6A"/>
                  </a:solidFill>
                  <a:effectLst/>
                  <a:latin typeface="Arial" panose="020B0604020202020204" pitchFamily="34" charset="0"/>
                  <a:cs typeface="Arial" panose="020B0604020202020204" pitchFamily="34" charset="0"/>
                </a:rPr>
                <a:t>Logistic regression (adjusted for treatment group) evaluated predictors of sustained HDV RNA undetectability at FU48 in patients with undetectable HDV RNA at EOT.</a:t>
              </a:r>
            </a:p>
          </p:txBody>
        </p:sp>
        <p:pic>
          <p:nvPicPr>
            <p:cNvPr id="36" name="Graphic 35" descr="Magnifying glass with solid fill">
              <a:extLst>
                <a:ext uri="{FF2B5EF4-FFF2-40B4-BE49-F238E27FC236}">
                  <a16:creationId xmlns:a16="http://schemas.microsoft.com/office/drawing/2014/main" id="{9500EAE1-9E34-97BF-70FA-9A89374BF6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8870467" y="4065505"/>
              <a:ext cx="425854" cy="425854"/>
            </a:xfrm>
            <a:prstGeom prst="rect">
              <a:avLst/>
            </a:prstGeom>
          </p:spPr>
        </p:pic>
      </p:grpSp>
      <p:pic>
        <p:nvPicPr>
          <p:cNvPr id="2" name="Graphic 1" descr="Home with solid fill">
            <a:hlinkClick r:id="rId11" action="ppaction://hlinksldjump"/>
            <a:extLst>
              <a:ext uri="{FF2B5EF4-FFF2-40B4-BE49-F238E27FC236}">
                <a16:creationId xmlns:a16="http://schemas.microsoft.com/office/drawing/2014/main" id="{34314C81-738F-E895-66EA-11D0551842F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26557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58DE6-A249-815B-A776-620631963AA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1FE990A-EA2D-2829-C077-F04709687D9F}"/>
              </a:ext>
            </a:extLst>
          </p:cNvPr>
          <p:cNvSpPr/>
          <p:nvPr/>
        </p:nvSpPr>
        <p:spPr>
          <a:xfrm>
            <a:off x="539164" y="1430496"/>
            <a:ext cx="5220217" cy="3074829"/>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7" name="Rectangle: Rounded Corners 6">
            <a:extLst>
              <a:ext uri="{FF2B5EF4-FFF2-40B4-BE49-F238E27FC236}">
                <a16:creationId xmlns:a16="http://schemas.microsoft.com/office/drawing/2014/main" id="{6567A8D4-70C9-1D89-CC8D-779FBC2A9D30}"/>
              </a:ext>
            </a:extLst>
          </p:cNvPr>
          <p:cNvSpPr/>
          <p:nvPr/>
        </p:nvSpPr>
        <p:spPr>
          <a:xfrm>
            <a:off x="349958" y="809809"/>
            <a:ext cx="11527717" cy="3878305"/>
          </a:xfrm>
          <a:prstGeom prst="roundRect">
            <a:avLst>
              <a:gd name="adj" fmla="val 1169"/>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CD9BF197-43E5-451F-1783-7B6DB983EFFC}"/>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88" name="Title 1">
            <a:extLst>
              <a:ext uri="{FF2B5EF4-FFF2-40B4-BE49-F238E27FC236}">
                <a16:creationId xmlns:a16="http://schemas.microsoft.com/office/drawing/2014/main" id="{0B8C193A-A8C9-8482-8E71-BC629FD2CAE2}"/>
              </a:ext>
            </a:extLst>
          </p:cNvPr>
          <p:cNvSpPr txBox="1">
            <a:spLocks/>
          </p:cNvSpPr>
          <p:nvPr/>
        </p:nvSpPr>
        <p:spPr>
          <a:xfrm>
            <a:off x="838200" y="-121676"/>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600" b="1" kern="0" dirty="0">
                <a:latin typeface="Arial" panose="020B0604020202020204" pitchFamily="34" charset="0"/>
                <a:ea typeface="Times New Roman" panose="02020603050405020304" pitchFamily="18" charset="0"/>
              </a:rPr>
              <a:t>OS-066 </a:t>
            </a:r>
            <a:r>
              <a:rPr lang="en-US" sz="1600" dirty="0">
                <a:latin typeface="Arial" panose="020B0604020202020204" pitchFamily="34" charset="0"/>
                <a:ea typeface="Times New Roman" panose="02020603050405020304" pitchFamily="18" charset="0"/>
              </a:rPr>
              <a:t>Predictors of undetectable hepatitis delta virus RNA at 48 weeks after end of treatment with </a:t>
            </a:r>
            <a:r>
              <a:rPr lang="en-US" sz="1600" dirty="0" err="1">
                <a:latin typeface="Arial" panose="020B0604020202020204" pitchFamily="34" charset="0"/>
                <a:ea typeface="Times New Roman" panose="02020603050405020304" pitchFamily="18" charset="0"/>
              </a:rPr>
              <a:t>bulevirtide</a:t>
            </a:r>
            <a:r>
              <a:rPr lang="en-US" sz="1600" dirty="0">
                <a:latin typeface="Arial" panose="020B0604020202020204" pitchFamily="34" charset="0"/>
                <a:ea typeface="Times New Roman" panose="02020603050405020304" pitchFamily="18" charset="0"/>
              </a:rPr>
              <a:t> monotherapy in the MYR 301 study </a:t>
            </a:r>
          </a:p>
        </p:txBody>
      </p:sp>
      <p:graphicFrame>
        <p:nvGraphicFramePr>
          <p:cNvPr id="11" name="Table 10">
            <a:extLst>
              <a:ext uri="{FF2B5EF4-FFF2-40B4-BE49-F238E27FC236}">
                <a16:creationId xmlns:a16="http://schemas.microsoft.com/office/drawing/2014/main" id="{C917E946-4E5F-0F5D-C904-65A7212CA0C7}"/>
              </a:ext>
            </a:extLst>
          </p:cNvPr>
          <p:cNvGraphicFramePr>
            <a:graphicFrameLocks noGrp="1"/>
          </p:cNvGraphicFramePr>
          <p:nvPr>
            <p:extLst>
              <p:ext uri="{D42A27DB-BD31-4B8C-83A1-F6EECF244321}">
                <p14:modId xmlns:p14="http://schemas.microsoft.com/office/powerpoint/2010/main" val="3273264873"/>
              </p:ext>
            </p:extLst>
          </p:nvPr>
        </p:nvGraphicFramePr>
        <p:xfrm>
          <a:off x="1728541" y="3490864"/>
          <a:ext cx="2291521" cy="751840"/>
        </p:xfrm>
        <a:graphic>
          <a:graphicData uri="http://schemas.openxmlformats.org/drawingml/2006/table">
            <a:tbl>
              <a:tblPr/>
              <a:tblGrid>
                <a:gridCol w="739200">
                  <a:extLst>
                    <a:ext uri="{9D8B030D-6E8A-4147-A177-3AD203B41FA5}">
                      <a16:colId xmlns:a16="http://schemas.microsoft.com/office/drawing/2014/main" val="3783713287"/>
                    </a:ext>
                  </a:extLst>
                </a:gridCol>
                <a:gridCol w="867330">
                  <a:extLst>
                    <a:ext uri="{9D8B030D-6E8A-4147-A177-3AD203B41FA5}">
                      <a16:colId xmlns:a16="http://schemas.microsoft.com/office/drawing/2014/main" val="1378895903"/>
                    </a:ext>
                  </a:extLst>
                </a:gridCol>
                <a:gridCol w="684991">
                  <a:extLst>
                    <a:ext uri="{9D8B030D-6E8A-4147-A177-3AD203B41FA5}">
                      <a16:colId xmlns:a16="http://schemas.microsoft.com/office/drawing/2014/main" val="656767847"/>
                    </a:ext>
                  </a:extLst>
                </a:gridCol>
              </a:tblGrid>
              <a:tr h="0">
                <a:tc>
                  <a:txBody>
                    <a:bodyPr/>
                    <a:lstStyle/>
                    <a:p>
                      <a:pPr marL="0" marR="0" algn="ctr" fontAlgn="t"/>
                      <a:r>
                        <a:rPr lang="fr-CH" sz="900" b="1" dirty="0">
                          <a:effectLst/>
                          <a:latin typeface="Arial" panose="020B0604020202020204" pitchFamily="34" charset="0"/>
                          <a:cs typeface="Arial" panose="020B0604020202020204" pitchFamily="34" charset="0"/>
                        </a:rPr>
                        <a:t>BLV 2mg</a:t>
                      </a:r>
                      <a:br>
                        <a:rPr lang="fr-CH" sz="900" b="1" dirty="0">
                          <a:effectLst/>
                          <a:latin typeface="Arial" panose="020B0604020202020204" pitchFamily="34" charset="0"/>
                          <a:cs typeface="Arial" panose="020B0604020202020204" pitchFamily="34" charset="0"/>
                        </a:rPr>
                      </a:br>
                      <a:r>
                        <a:rPr lang="fr-CH" sz="900" b="1" dirty="0">
                          <a:effectLst/>
                          <a:latin typeface="Arial" panose="020B0604020202020204" pitchFamily="34" charset="0"/>
                          <a:cs typeface="Arial" panose="020B0604020202020204" pitchFamily="34" charset="0"/>
                        </a:rPr>
                        <a:t>(n = 14)</a:t>
                      </a:r>
                    </a:p>
                  </a:txBody>
                  <a:tcPr marL="50800" marR="50800" marT="50800" marB="50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E3D"/>
                    </a:solidFill>
                  </a:tcPr>
                </a:tc>
                <a:tc>
                  <a:txBody>
                    <a:bodyPr/>
                    <a:lstStyle/>
                    <a:p>
                      <a:pPr marL="0" marR="0" algn="ctr" fontAlgn="t"/>
                      <a:r>
                        <a:rPr lang="fr-CH" sz="900" b="1" dirty="0">
                          <a:effectLst/>
                          <a:latin typeface="Arial" panose="020B0604020202020204" pitchFamily="34" charset="0"/>
                          <a:cs typeface="Arial" panose="020B0604020202020204" pitchFamily="34" charset="0"/>
                        </a:rPr>
                        <a:t>BLV 10mg</a:t>
                      </a:r>
                    </a:p>
                    <a:p>
                      <a:pPr marL="0" marR="0" algn="ctr" fontAlgn="t"/>
                      <a:r>
                        <a:rPr lang="fr-CH" sz="900" b="1" dirty="0">
                          <a:effectLst/>
                          <a:latin typeface="Arial" panose="020B0604020202020204" pitchFamily="34" charset="0"/>
                          <a:cs typeface="Arial" panose="020B0604020202020204" pitchFamily="34" charset="0"/>
                        </a:rPr>
                        <a:t>(n = 25)</a:t>
                      </a:r>
                    </a:p>
                  </a:txBody>
                  <a:tcPr marL="50800" marR="50800" marT="50800" marB="50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E3D"/>
                    </a:solidFill>
                  </a:tcPr>
                </a:tc>
                <a:tc>
                  <a:txBody>
                    <a:bodyPr/>
                    <a:lstStyle/>
                    <a:p>
                      <a:pPr marL="0" marR="0" algn="ctr" fontAlgn="t"/>
                      <a:r>
                        <a:rPr lang="fr-CH" sz="900" b="1" dirty="0" err="1">
                          <a:effectLst/>
                          <a:latin typeface="Arial" panose="020B0604020202020204" pitchFamily="34" charset="0"/>
                          <a:cs typeface="Arial" panose="020B0604020202020204" pitchFamily="34" charset="0"/>
                        </a:rPr>
                        <a:t>Delayed</a:t>
                      </a:r>
                      <a:r>
                        <a:rPr lang="fr-CH" sz="900" b="1" dirty="0">
                          <a:effectLst/>
                          <a:latin typeface="Arial" panose="020B0604020202020204" pitchFamily="34" charset="0"/>
                          <a:cs typeface="Arial" panose="020B0604020202020204" pitchFamily="34" charset="0"/>
                        </a:rPr>
                        <a:t> </a:t>
                      </a:r>
                      <a:r>
                        <a:rPr lang="fr-CH" sz="900" b="1" dirty="0" err="1">
                          <a:effectLst/>
                          <a:latin typeface="Arial" panose="020B0604020202020204" pitchFamily="34" charset="0"/>
                          <a:cs typeface="Arial" panose="020B0604020202020204" pitchFamily="34" charset="0"/>
                        </a:rPr>
                        <a:t>Treatment</a:t>
                      </a:r>
                      <a:br>
                        <a:rPr lang="fr-CH" sz="900" b="1" dirty="0">
                          <a:effectLst/>
                          <a:latin typeface="Arial" panose="020B0604020202020204" pitchFamily="34" charset="0"/>
                          <a:cs typeface="Arial" panose="020B0604020202020204" pitchFamily="34" charset="0"/>
                        </a:rPr>
                      </a:br>
                      <a:r>
                        <a:rPr lang="fr-CH" sz="900" b="1" dirty="0">
                          <a:effectLst/>
                          <a:latin typeface="Arial" panose="020B0604020202020204" pitchFamily="34" charset="0"/>
                          <a:cs typeface="Arial" panose="020B0604020202020204" pitchFamily="34" charset="0"/>
                        </a:rPr>
                        <a:t>(n = 26)</a:t>
                      </a:r>
                    </a:p>
                  </a:txBody>
                  <a:tcPr marL="50800" marR="50800" marT="50800" marB="50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E3D"/>
                    </a:solidFill>
                  </a:tcPr>
                </a:tc>
                <a:extLst>
                  <a:ext uri="{0D108BD9-81ED-4DB2-BD59-A6C34878D82A}">
                    <a16:rowId xmlns:a16="http://schemas.microsoft.com/office/drawing/2014/main" val="3166376325"/>
                  </a:ext>
                </a:extLst>
              </a:tr>
              <a:tr h="0">
                <a:tc>
                  <a:txBody>
                    <a:bodyPr/>
                    <a:lstStyle/>
                    <a:p>
                      <a:pPr marL="0" marR="0" algn="ctr" fontAlgn="t"/>
                      <a:r>
                        <a:rPr lang="fr-CH" sz="900" dirty="0">
                          <a:effectLst/>
                          <a:latin typeface="Arial" panose="020B0604020202020204" pitchFamily="34" charset="0"/>
                          <a:cs typeface="Arial" panose="020B0604020202020204" pitchFamily="34" charset="0"/>
                        </a:rPr>
                        <a:t>50%</a:t>
                      </a:r>
                    </a:p>
                  </a:txBody>
                  <a:tcPr marL="50800" marR="50800" marT="50800" marB="50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a:txBody>
                    <a:bodyPr/>
                    <a:lstStyle/>
                    <a:p>
                      <a:pPr marL="0" marR="0" algn="ctr" fontAlgn="t"/>
                      <a:r>
                        <a:rPr lang="fr-CH" sz="900" dirty="0">
                          <a:effectLst/>
                          <a:latin typeface="Arial" panose="020B0604020202020204" pitchFamily="34" charset="0"/>
                          <a:cs typeface="Arial" panose="020B0604020202020204" pitchFamily="34" charset="0"/>
                        </a:rPr>
                        <a:t>40%</a:t>
                      </a:r>
                    </a:p>
                  </a:txBody>
                  <a:tcPr marL="50800" marR="50800" marT="50800" marB="50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a:txBody>
                    <a:bodyPr/>
                    <a:lstStyle/>
                    <a:p>
                      <a:pPr marL="0" marR="0" algn="ctr" fontAlgn="t"/>
                      <a:r>
                        <a:rPr lang="fr-CH" sz="900" dirty="0">
                          <a:effectLst/>
                          <a:latin typeface="Arial" panose="020B0604020202020204" pitchFamily="34" charset="0"/>
                          <a:cs typeface="Arial" panose="020B0604020202020204" pitchFamily="34" charset="0"/>
                        </a:rPr>
                        <a:t>23%</a:t>
                      </a:r>
                    </a:p>
                  </a:txBody>
                  <a:tcPr marL="50800" marR="50800" marT="50800" marB="50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extLst>
                  <a:ext uri="{0D108BD9-81ED-4DB2-BD59-A6C34878D82A}">
                    <a16:rowId xmlns:a16="http://schemas.microsoft.com/office/drawing/2014/main" val="3428053013"/>
                  </a:ext>
                </a:extLst>
              </a:tr>
            </a:tbl>
          </a:graphicData>
        </a:graphic>
      </p:graphicFrame>
      <p:sp>
        <p:nvSpPr>
          <p:cNvPr id="10" name="Content Placeholder 2">
            <a:extLst>
              <a:ext uri="{FF2B5EF4-FFF2-40B4-BE49-F238E27FC236}">
                <a16:creationId xmlns:a16="http://schemas.microsoft.com/office/drawing/2014/main" id="{EEFCF75F-1099-0CA0-246B-F4CCB2D6038F}"/>
              </a:ext>
            </a:extLst>
          </p:cNvPr>
          <p:cNvSpPr txBox="1">
            <a:spLocks/>
          </p:cNvSpPr>
          <p:nvPr/>
        </p:nvSpPr>
        <p:spPr>
          <a:xfrm>
            <a:off x="1943650" y="4255604"/>
            <a:ext cx="1861302" cy="2497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4B87"/>
              </a:buClr>
              <a:buNone/>
              <a:defRPr/>
            </a:pPr>
            <a:r>
              <a:rPr lang="en-US" sz="1000" b="1" dirty="0">
                <a:solidFill>
                  <a:srgbClr val="CF9D39"/>
                </a:solidFill>
                <a:latin typeface="Arial" panose="020B0604020202020204" pitchFamily="34" charset="0"/>
                <a:cs typeface="Arial" panose="020B0604020202020204" pitchFamily="34" charset="0"/>
              </a:rPr>
              <a:t>By treatment arm</a:t>
            </a:r>
          </a:p>
        </p:txBody>
      </p:sp>
      <p:sp>
        <p:nvSpPr>
          <p:cNvPr id="67" name="Rectangle: Rounded Corners 66">
            <a:extLst>
              <a:ext uri="{FF2B5EF4-FFF2-40B4-BE49-F238E27FC236}">
                <a16:creationId xmlns:a16="http://schemas.microsoft.com/office/drawing/2014/main" id="{1467ECAF-FE72-D15D-9DC0-C63D0691B797}"/>
              </a:ext>
            </a:extLst>
          </p:cNvPr>
          <p:cNvSpPr/>
          <p:nvPr/>
        </p:nvSpPr>
        <p:spPr>
          <a:xfrm>
            <a:off x="527865" y="1372151"/>
            <a:ext cx="2245575"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24" name="TextBox 23">
            <a:extLst>
              <a:ext uri="{FF2B5EF4-FFF2-40B4-BE49-F238E27FC236}">
                <a16:creationId xmlns:a16="http://schemas.microsoft.com/office/drawing/2014/main" id="{3A5E6E10-A22B-85C0-5870-DB87F1415D5A}"/>
              </a:ext>
            </a:extLst>
          </p:cNvPr>
          <p:cNvSpPr txBox="1"/>
          <p:nvPr/>
        </p:nvSpPr>
        <p:spPr>
          <a:xfrm>
            <a:off x="614630" y="2350599"/>
            <a:ext cx="4519345" cy="1061829"/>
          </a:xfrm>
          <a:prstGeom prst="rect">
            <a:avLst/>
          </a:prstGeom>
          <a:noFill/>
        </p:spPr>
        <p:txBody>
          <a:bodyPr wrap="square">
            <a:spAutoFit/>
          </a:bodyPr>
          <a:lstStyle/>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Undetectability rates at EOT were higher in patients on BLV 10 mg. </a:t>
            </a:r>
          </a:p>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Sustained undetectable HDV RNA through FU48 was more common in patients who received 3 years of treatment vs 2 years.</a:t>
            </a:r>
          </a:p>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The duration of on-treatment undetectable HDV RNA at EOT was the strongest predictor of achieving sustained posttreatment undetectable HDV RNA through 48 weeks after treatment</a:t>
            </a:r>
          </a:p>
        </p:txBody>
      </p:sp>
      <p:grpSp>
        <p:nvGrpSpPr>
          <p:cNvPr id="69" name="Group 68">
            <a:extLst>
              <a:ext uri="{FF2B5EF4-FFF2-40B4-BE49-F238E27FC236}">
                <a16:creationId xmlns:a16="http://schemas.microsoft.com/office/drawing/2014/main" id="{FE04E552-AF23-985A-2869-E8F2C2DDD69C}"/>
              </a:ext>
            </a:extLst>
          </p:cNvPr>
          <p:cNvGrpSpPr/>
          <p:nvPr/>
        </p:nvGrpSpPr>
        <p:grpSpPr>
          <a:xfrm>
            <a:off x="641418" y="1771611"/>
            <a:ext cx="5117963" cy="520244"/>
            <a:chOff x="798902" y="1877456"/>
            <a:chExt cx="5117963" cy="520244"/>
          </a:xfrm>
        </p:grpSpPr>
        <p:sp>
          <p:nvSpPr>
            <p:cNvPr id="65" name="Rectangle: Rounded Corners 64">
              <a:extLst>
                <a:ext uri="{FF2B5EF4-FFF2-40B4-BE49-F238E27FC236}">
                  <a16:creationId xmlns:a16="http://schemas.microsoft.com/office/drawing/2014/main" id="{C896220A-739C-482F-1177-7DC140F39C92}"/>
                </a:ext>
              </a:extLst>
            </p:cNvPr>
            <p:cNvSpPr/>
            <p:nvPr/>
          </p:nvSpPr>
          <p:spPr>
            <a:xfrm>
              <a:off x="824121" y="1877456"/>
              <a:ext cx="4950514" cy="485432"/>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68" name="Group 67">
              <a:extLst>
                <a:ext uri="{FF2B5EF4-FFF2-40B4-BE49-F238E27FC236}">
                  <a16:creationId xmlns:a16="http://schemas.microsoft.com/office/drawing/2014/main" id="{2492FE3D-0B05-4F54-5BC1-5D493D94F5E6}"/>
                </a:ext>
              </a:extLst>
            </p:cNvPr>
            <p:cNvGrpSpPr/>
            <p:nvPr/>
          </p:nvGrpSpPr>
          <p:grpSpPr>
            <a:xfrm>
              <a:off x="798902" y="1892577"/>
              <a:ext cx="5117963" cy="505123"/>
              <a:chOff x="798902" y="1892577"/>
              <a:chExt cx="5117963" cy="505123"/>
            </a:xfrm>
          </p:grpSpPr>
          <p:sp>
            <p:nvSpPr>
              <p:cNvPr id="21" name="Content Placeholder 2">
                <a:extLst>
                  <a:ext uri="{FF2B5EF4-FFF2-40B4-BE49-F238E27FC236}">
                    <a16:creationId xmlns:a16="http://schemas.microsoft.com/office/drawing/2014/main" id="{B936BED4-8927-ECBC-1843-CD519D1ACE32}"/>
                  </a:ext>
                </a:extLst>
              </p:cNvPr>
              <p:cNvSpPr txBox="1">
                <a:spLocks/>
              </p:cNvSpPr>
              <p:nvPr/>
            </p:nvSpPr>
            <p:spPr>
              <a:xfrm>
                <a:off x="798902" y="1892577"/>
                <a:ext cx="954748" cy="48543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050" b="1" dirty="0">
                    <a:solidFill>
                      <a:srgbClr val="827966"/>
                    </a:solidFill>
                    <a:latin typeface="Arial" panose="020B0604020202020204" pitchFamily="34" charset="0"/>
                    <a:cs typeface="Arial" panose="020B0604020202020204" pitchFamily="34" charset="0"/>
                  </a:rPr>
                  <a:t>150 patients</a:t>
                </a:r>
                <a:endParaRPr lang="en-US" sz="1050" dirty="0">
                  <a:solidFill>
                    <a:srgbClr val="827966"/>
                  </a:solidFill>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A1878E2F-6DB8-2CAB-6A46-E8809069C32D}"/>
                  </a:ext>
                </a:extLst>
              </p:cNvPr>
              <p:cNvSpPr txBox="1">
                <a:spLocks/>
              </p:cNvSpPr>
              <p:nvPr/>
            </p:nvSpPr>
            <p:spPr>
              <a:xfrm>
                <a:off x="2175604" y="1912269"/>
                <a:ext cx="1757070" cy="48543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050" b="1" dirty="0">
                    <a:solidFill>
                      <a:srgbClr val="827966"/>
                    </a:solidFill>
                    <a:latin typeface="Arial" panose="020B0604020202020204" pitchFamily="34" charset="0"/>
                    <a:cs typeface="Arial" panose="020B0604020202020204" pitchFamily="34" charset="0"/>
                  </a:rPr>
                  <a:t>65/150 (43%) undetectable at EOT</a:t>
                </a:r>
                <a:endParaRPr lang="en-US" sz="1050" dirty="0">
                  <a:solidFill>
                    <a:srgbClr val="827966"/>
                  </a:solidFill>
                  <a:latin typeface="Arial" panose="020B0604020202020204" pitchFamily="34" charset="0"/>
                  <a:cs typeface="Arial" panose="020B0604020202020204" pitchFamily="34" charset="0"/>
                </a:endParaRPr>
              </a:p>
            </p:txBody>
          </p:sp>
          <p:sp>
            <p:nvSpPr>
              <p:cNvPr id="25" name="Content Placeholder 2">
                <a:extLst>
                  <a:ext uri="{FF2B5EF4-FFF2-40B4-BE49-F238E27FC236}">
                    <a16:creationId xmlns:a16="http://schemas.microsoft.com/office/drawing/2014/main" id="{DDEAB86E-A15E-D5B7-BBD5-72EAAA3ECF81}"/>
                  </a:ext>
                </a:extLst>
              </p:cNvPr>
              <p:cNvSpPr txBox="1">
                <a:spLocks/>
              </p:cNvSpPr>
              <p:nvPr/>
            </p:nvSpPr>
            <p:spPr>
              <a:xfrm>
                <a:off x="4128195" y="1892577"/>
                <a:ext cx="1788670" cy="48543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050" b="1" dirty="0">
                    <a:solidFill>
                      <a:srgbClr val="827966"/>
                    </a:solidFill>
                    <a:latin typeface="Arial" panose="020B0604020202020204" pitchFamily="34" charset="0"/>
                    <a:cs typeface="Arial" panose="020B0604020202020204" pitchFamily="34" charset="0"/>
                  </a:rPr>
                  <a:t>23/64 (36%) </a:t>
                </a:r>
              </a:p>
              <a:p>
                <a:pPr marL="0" indent="0" algn="ctr">
                  <a:spcBef>
                    <a:spcPts val="0"/>
                  </a:spcBef>
                  <a:buClr>
                    <a:srgbClr val="004B87"/>
                  </a:buClr>
                  <a:buFont typeface="Arial" panose="020B0604020202020204" pitchFamily="34" charset="0"/>
                  <a:buNone/>
                  <a:defRPr/>
                </a:pPr>
                <a:r>
                  <a:rPr lang="en-US" sz="1050" b="1" dirty="0">
                    <a:solidFill>
                      <a:srgbClr val="827966"/>
                    </a:solidFill>
                    <a:latin typeface="Arial" panose="020B0604020202020204" pitchFamily="34" charset="0"/>
                    <a:cs typeface="Arial" panose="020B0604020202020204" pitchFamily="34" charset="0"/>
                  </a:rPr>
                  <a:t>sustained at FU48</a:t>
                </a:r>
                <a:endParaRPr lang="en-US" sz="1050" dirty="0">
                  <a:solidFill>
                    <a:srgbClr val="827966"/>
                  </a:solidFill>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1AAF603D-188D-C91C-4158-F40935656E90}"/>
                  </a:ext>
                </a:extLst>
              </p:cNvPr>
              <p:cNvCxnSpPr>
                <a:cxnSpLocks/>
              </p:cNvCxnSpPr>
              <p:nvPr/>
            </p:nvCxnSpPr>
            <p:spPr>
              <a:xfrm>
                <a:off x="1789195" y="2135291"/>
                <a:ext cx="492089" cy="1"/>
              </a:xfrm>
              <a:prstGeom prst="straightConnector1">
                <a:avLst/>
              </a:prstGeom>
              <a:ln w="38100">
                <a:solidFill>
                  <a:srgbClr val="CF9D39"/>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98B34AB9-802D-3E40-D367-EA12B0B97E59}"/>
                  </a:ext>
                </a:extLst>
              </p:cNvPr>
              <p:cNvCxnSpPr>
                <a:cxnSpLocks/>
              </p:cNvCxnSpPr>
              <p:nvPr/>
            </p:nvCxnSpPr>
            <p:spPr>
              <a:xfrm>
                <a:off x="3802956" y="2135291"/>
                <a:ext cx="492089" cy="1"/>
              </a:xfrm>
              <a:prstGeom prst="straightConnector1">
                <a:avLst/>
              </a:prstGeom>
              <a:ln w="38100">
                <a:solidFill>
                  <a:srgbClr val="CF9D39"/>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8" name="TextBox 7">
            <a:extLst>
              <a:ext uri="{FF2B5EF4-FFF2-40B4-BE49-F238E27FC236}">
                <a16:creationId xmlns:a16="http://schemas.microsoft.com/office/drawing/2014/main" id="{F3ABC3D1-5A6D-0856-C172-12A026ECDF61}"/>
              </a:ext>
            </a:extLst>
          </p:cNvPr>
          <p:cNvSpPr txBox="1"/>
          <p:nvPr/>
        </p:nvSpPr>
        <p:spPr>
          <a:xfrm>
            <a:off x="527865" y="1372151"/>
            <a:ext cx="2245575" cy="276999"/>
          </a:xfrm>
          <a:prstGeom prst="rect">
            <a:avLst/>
          </a:prstGeom>
          <a:noFill/>
        </p:spPr>
        <p:txBody>
          <a:bodyPr wrap="square" anchor="ctr">
            <a:spAutoFit/>
          </a:bodyPr>
          <a:lstStyle/>
          <a:p>
            <a:r>
              <a:rPr lang="en-US" sz="1200" b="1" dirty="0">
                <a:solidFill>
                  <a:srgbClr val="CF9D39"/>
                </a:solidFill>
                <a:latin typeface="Arial" panose="020B0604020202020204" pitchFamily="34" charset="0"/>
                <a:cs typeface="Arial" panose="020B0604020202020204" pitchFamily="34" charset="0"/>
              </a:rPr>
              <a:t>Sustained undetectability</a:t>
            </a:r>
          </a:p>
        </p:txBody>
      </p:sp>
      <p:grpSp>
        <p:nvGrpSpPr>
          <p:cNvPr id="13" name="Group 12">
            <a:extLst>
              <a:ext uri="{FF2B5EF4-FFF2-40B4-BE49-F238E27FC236}">
                <a16:creationId xmlns:a16="http://schemas.microsoft.com/office/drawing/2014/main" id="{C3F05700-0CF2-89A2-6BC1-CA6A5D14CB1C}"/>
              </a:ext>
            </a:extLst>
          </p:cNvPr>
          <p:cNvGrpSpPr/>
          <p:nvPr/>
        </p:nvGrpSpPr>
        <p:grpSpPr>
          <a:xfrm>
            <a:off x="5886854" y="1372151"/>
            <a:ext cx="5777281" cy="3066499"/>
            <a:chOff x="515507" y="3740038"/>
            <a:chExt cx="5777281" cy="2698863"/>
          </a:xfrm>
        </p:grpSpPr>
        <p:sp>
          <p:nvSpPr>
            <p:cNvPr id="12" name="Rectangle: Rounded Corners 11">
              <a:extLst>
                <a:ext uri="{FF2B5EF4-FFF2-40B4-BE49-F238E27FC236}">
                  <a16:creationId xmlns:a16="http://schemas.microsoft.com/office/drawing/2014/main" id="{34E04593-5373-7636-71B7-34BDC7E9EB1C}"/>
                </a:ext>
              </a:extLst>
            </p:cNvPr>
            <p:cNvSpPr>
              <a:spLocks/>
            </p:cNvSpPr>
            <p:nvPr/>
          </p:nvSpPr>
          <p:spPr>
            <a:xfrm>
              <a:off x="515507" y="3740038"/>
              <a:ext cx="3708986"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3" name="Rectangle: Rounded Corners 2">
              <a:extLst>
                <a:ext uri="{FF2B5EF4-FFF2-40B4-BE49-F238E27FC236}">
                  <a16:creationId xmlns:a16="http://schemas.microsoft.com/office/drawing/2014/main" id="{C6D777FF-56D9-692B-25EB-B4A06BA26321}"/>
                </a:ext>
              </a:extLst>
            </p:cNvPr>
            <p:cNvSpPr/>
            <p:nvPr/>
          </p:nvSpPr>
          <p:spPr>
            <a:xfrm>
              <a:off x="539164" y="3859454"/>
              <a:ext cx="5753624" cy="2579447"/>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5" name="TextBox 4">
              <a:extLst>
                <a:ext uri="{FF2B5EF4-FFF2-40B4-BE49-F238E27FC236}">
                  <a16:creationId xmlns:a16="http://schemas.microsoft.com/office/drawing/2014/main" id="{E8F7C958-7401-72E7-062F-7C2F73A6A913}"/>
                </a:ext>
              </a:extLst>
            </p:cNvPr>
            <p:cNvSpPr txBox="1"/>
            <p:nvPr/>
          </p:nvSpPr>
          <p:spPr>
            <a:xfrm>
              <a:off x="515507" y="3756606"/>
              <a:ext cx="3876947" cy="276999"/>
            </a:xfrm>
            <a:prstGeom prst="rect">
              <a:avLst/>
            </a:prstGeom>
            <a:noFill/>
          </p:spPr>
          <p:txBody>
            <a:bodyPr wrap="square" anchor="ctr">
              <a:spAutoFit/>
            </a:bodyPr>
            <a:lstStyle/>
            <a:p>
              <a:r>
                <a:rPr lang="en-US" sz="1200" b="1" dirty="0">
                  <a:solidFill>
                    <a:srgbClr val="CF9D39"/>
                  </a:solidFill>
                  <a:latin typeface="Arial" panose="020B0604020202020204" pitchFamily="34" charset="0"/>
                  <a:cs typeface="Arial" panose="020B0604020202020204" pitchFamily="34" charset="0"/>
                </a:rPr>
                <a:t>Predictors of sustained undetectability at FU48</a:t>
              </a:r>
            </a:p>
          </p:txBody>
        </p:sp>
      </p:grpSp>
      <p:pic>
        <p:nvPicPr>
          <p:cNvPr id="4" name="Picture 3">
            <a:extLst>
              <a:ext uri="{FF2B5EF4-FFF2-40B4-BE49-F238E27FC236}">
                <a16:creationId xmlns:a16="http://schemas.microsoft.com/office/drawing/2014/main" id="{D6F2AED1-AFB0-44D3-765B-F540F4F5B09B}"/>
              </a:ext>
            </a:extLst>
          </p:cNvPr>
          <p:cNvPicPr>
            <a:picLocks noChangeAspect="1"/>
          </p:cNvPicPr>
          <p:nvPr/>
        </p:nvPicPr>
        <p:blipFill>
          <a:blip r:embed="rId3"/>
          <a:stretch>
            <a:fillRect/>
          </a:stretch>
        </p:blipFill>
        <p:spPr>
          <a:xfrm>
            <a:off x="6039105" y="1971101"/>
            <a:ext cx="5584896" cy="1991299"/>
          </a:xfrm>
          <a:prstGeom prst="rect">
            <a:avLst/>
          </a:prstGeom>
        </p:spPr>
      </p:pic>
      <p:sp>
        <p:nvSpPr>
          <p:cNvPr id="14" name="Rectangle: Rounded Corners 13">
            <a:extLst>
              <a:ext uri="{FF2B5EF4-FFF2-40B4-BE49-F238E27FC236}">
                <a16:creationId xmlns:a16="http://schemas.microsoft.com/office/drawing/2014/main" id="{F8F42E67-51EE-898F-3E36-C085FA22DC36}"/>
              </a:ext>
            </a:extLst>
          </p:cNvPr>
          <p:cNvSpPr/>
          <p:nvPr/>
        </p:nvSpPr>
        <p:spPr>
          <a:xfrm>
            <a:off x="356007" y="4835244"/>
            <a:ext cx="11521667" cy="1492985"/>
          </a:xfrm>
          <a:prstGeom prst="roundRect">
            <a:avLst>
              <a:gd name="adj" fmla="val 2175"/>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15" name="Rectangle: Rounded Corners 14">
            <a:extLst>
              <a:ext uri="{FF2B5EF4-FFF2-40B4-BE49-F238E27FC236}">
                <a16:creationId xmlns:a16="http://schemas.microsoft.com/office/drawing/2014/main" id="{70023CCC-496E-E4AE-5F54-39486EE89335}"/>
              </a:ext>
            </a:extLst>
          </p:cNvPr>
          <p:cNvSpPr/>
          <p:nvPr/>
        </p:nvSpPr>
        <p:spPr>
          <a:xfrm>
            <a:off x="515506" y="4967542"/>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sp>
        <p:nvSpPr>
          <p:cNvPr id="16" name="TextBox 15">
            <a:extLst>
              <a:ext uri="{FF2B5EF4-FFF2-40B4-BE49-F238E27FC236}">
                <a16:creationId xmlns:a16="http://schemas.microsoft.com/office/drawing/2014/main" id="{E283DA30-F9DF-1986-1DF6-9506B83BEA66}"/>
              </a:ext>
            </a:extLst>
          </p:cNvPr>
          <p:cNvSpPr txBox="1"/>
          <p:nvPr/>
        </p:nvSpPr>
        <p:spPr>
          <a:xfrm>
            <a:off x="515506" y="5350166"/>
            <a:ext cx="11003842" cy="830997"/>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In patients with CHD treated with BLV monotherapy for 96W or 144W, achieving undetectable HDV RNA early during treatment and a longer duration of on-treatment HDV RNA undetectability were key predictors of sustained undetectability through 48 weeks of follow-up after treatment discontinuation.</a:t>
            </a:r>
          </a:p>
        </p:txBody>
      </p:sp>
      <p:pic>
        <p:nvPicPr>
          <p:cNvPr id="2" name="Graphic 1" descr="Home with solid fill">
            <a:hlinkClick r:id="rId4" action="ppaction://hlinksldjump"/>
            <a:extLst>
              <a:ext uri="{FF2B5EF4-FFF2-40B4-BE49-F238E27FC236}">
                <a16:creationId xmlns:a16="http://schemas.microsoft.com/office/drawing/2014/main" id="{2ADDE37C-64C7-E22D-FBD5-B15807448B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989863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3067-35E6-185B-8995-34F8FF05A880}"/>
              </a:ext>
            </a:extLst>
          </p:cNvPr>
          <p:cNvSpPr>
            <a:spLocks noGrp="1"/>
          </p:cNvSpPr>
          <p:nvPr>
            <p:ph type="title"/>
          </p:nvPr>
        </p:nvSpPr>
        <p:spPr/>
        <p:txBody>
          <a:bodyPr>
            <a:normAutofit/>
          </a:bodyPr>
          <a:lstStyle/>
          <a:p>
            <a:r>
              <a:rPr lang="en-US" sz="1600" b="1" spc="-45" dirty="0">
                <a:latin typeface="Arial"/>
                <a:cs typeface="Arial"/>
              </a:rPr>
              <a:t>OS-067-</a:t>
            </a:r>
            <a:r>
              <a:rPr lang="en-US" sz="1600" b="1" dirty="0">
                <a:latin typeface="Arial"/>
                <a:cs typeface="Arial"/>
              </a:rPr>
              <a:t>YI</a:t>
            </a:r>
            <a:r>
              <a:rPr lang="en-US" sz="1600" b="1" spc="30" dirty="0">
                <a:latin typeface="Arial"/>
                <a:cs typeface="Arial"/>
              </a:rPr>
              <a:t> </a:t>
            </a:r>
            <a:r>
              <a:rPr lang="en-US" sz="1600" dirty="0"/>
              <a:t>Long</a:t>
            </a:r>
            <a:r>
              <a:rPr lang="en-US" sz="1600" spc="-45" dirty="0"/>
              <a:t> </a:t>
            </a:r>
            <a:r>
              <a:rPr lang="en-US" sz="1600" dirty="0"/>
              <a:t>term</a:t>
            </a:r>
            <a:r>
              <a:rPr lang="en-US" sz="1600" spc="-20" dirty="0"/>
              <a:t> </a:t>
            </a:r>
            <a:r>
              <a:rPr lang="en-US" sz="1600" dirty="0"/>
              <a:t>outcomes</a:t>
            </a:r>
            <a:r>
              <a:rPr lang="en-US" sz="1600" spc="-20" dirty="0"/>
              <a:t> </a:t>
            </a:r>
            <a:r>
              <a:rPr lang="en-US" sz="1600" dirty="0"/>
              <a:t>after</a:t>
            </a:r>
            <a:r>
              <a:rPr lang="en-US" sz="1600" spc="-15" dirty="0"/>
              <a:t> </a:t>
            </a:r>
            <a:r>
              <a:rPr lang="en-US" sz="1600" spc="-10" dirty="0" err="1"/>
              <a:t>nucleos</a:t>
            </a:r>
            <a:r>
              <a:rPr lang="en-US" sz="1600" spc="-10" dirty="0"/>
              <a:t>(t)ide</a:t>
            </a:r>
            <a:r>
              <a:rPr lang="en-US" sz="1600" spc="-55" dirty="0"/>
              <a:t> </a:t>
            </a:r>
            <a:r>
              <a:rPr lang="en-US" sz="1600" dirty="0"/>
              <a:t>analogue</a:t>
            </a:r>
            <a:r>
              <a:rPr lang="en-US" sz="1600" spc="-65" dirty="0"/>
              <a:t> </a:t>
            </a:r>
            <a:r>
              <a:rPr lang="en-US" sz="1600" dirty="0"/>
              <a:t>cessation</a:t>
            </a:r>
            <a:r>
              <a:rPr lang="en-US" sz="1600" spc="-65" dirty="0"/>
              <a:t> </a:t>
            </a:r>
            <a:r>
              <a:rPr lang="en-US" sz="1600" dirty="0"/>
              <a:t>–</a:t>
            </a:r>
            <a:r>
              <a:rPr lang="en-US" sz="1600" spc="-40" dirty="0"/>
              <a:t> </a:t>
            </a:r>
            <a:r>
              <a:rPr lang="en-US" sz="1600" dirty="0"/>
              <a:t>an</a:t>
            </a:r>
            <a:r>
              <a:rPr lang="en-US" sz="1600" spc="-55" dirty="0"/>
              <a:t> </a:t>
            </a:r>
            <a:r>
              <a:rPr lang="en-US" sz="1600" dirty="0"/>
              <a:t>extended</a:t>
            </a:r>
            <a:r>
              <a:rPr lang="en-US" sz="1600" spc="-10" dirty="0"/>
              <a:t> </a:t>
            </a:r>
            <a:r>
              <a:rPr lang="en-US" sz="1600" dirty="0"/>
              <a:t>follow</a:t>
            </a:r>
            <a:r>
              <a:rPr lang="en-US" sz="1600" spc="-80" dirty="0"/>
              <a:t> </a:t>
            </a:r>
            <a:r>
              <a:rPr lang="en-US" sz="1600" dirty="0"/>
              <a:t>up</a:t>
            </a:r>
            <a:r>
              <a:rPr lang="en-US" sz="1600" spc="-60" dirty="0"/>
              <a:t> </a:t>
            </a:r>
            <a:r>
              <a:rPr lang="en-US" sz="1600" dirty="0"/>
              <a:t>study</a:t>
            </a:r>
            <a:r>
              <a:rPr lang="en-US" sz="1600" spc="-30" dirty="0"/>
              <a:t> </a:t>
            </a:r>
            <a:r>
              <a:rPr lang="en-US" sz="1600" dirty="0"/>
              <a:t>from</a:t>
            </a:r>
            <a:r>
              <a:rPr lang="en-US" sz="1600" spc="5" dirty="0"/>
              <a:t> </a:t>
            </a:r>
            <a:r>
              <a:rPr lang="en-US" sz="1600" spc="-25" dirty="0"/>
              <a:t>the </a:t>
            </a:r>
            <a:r>
              <a:rPr lang="en-US" sz="1600" spc="-45" dirty="0"/>
              <a:t>RETRACT-</a:t>
            </a:r>
            <a:r>
              <a:rPr lang="en-US" sz="1600" dirty="0"/>
              <a:t>B</a:t>
            </a:r>
            <a:r>
              <a:rPr lang="en-US" sz="1600" spc="114" dirty="0"/>
              <a:t> </a:t>
            </a:r>
            <a:r>
              <a:rPr lang="en-US" sz="1600" spc="-10" dirty="0"/>
              <a:t>cohort</a:t>
            </a:r>
            <a:endParaRPr lang="en-US" sz="1600" dirty="0"/>
          </a:p>
        </p:txBody>
      </p:sp>
      <p:sp>
        <p:nvSpPr>
          <p:cNvPr id="4" name="Rectangle: Rounded Corners 3">
            <a:extLst>
              <a:ext uri="{FF2B5EF4-FFF2-40B4-BE49-F238E27FC236}">
                <a16:creationId xmlns:a16="http://schemas.microsoft.com/office/drawing/2014/main" id="{07AE7B1C-AB0A-72FF-0E09-5FB7BABCE7B0}"/>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and Aims</a:t>
            </a:r>
            <a:endParaRPr lang="en-US" b="1" i="0" dirty="0">
              <a:solidFill>
                <a:schemeClr val="bg1"/>
              </a:solidFill>
              <a:effectLst/>
            </a:endParaRPr>
          </a:p>
        </p:txBody>
      </p:sp>
      <p:sp>
        <p:nvSpPr>
          <p:cNvPr id="5" name="Rectangle: Rounded Corners 4">
            <a:extLst>
              <a:ext uri="{FF2B5EF4-FFF2-40B4-BE49-F238E27FC236}">
                <a16:creationId xmlns:a16="http://schemas.microsoft.com/office/drawing/2014/main" id="{18162FEA-D3DF-CBAB-08E7-C6CEE4A8F3A9}"/>
              </a:ext>
            </a:extLst>
          </p:cNvPr>
          <p:cNvSpPr/>
          <p:nvPr/>
        </p:nvSpPr>
        <p:spPr>
          <a:xfrm>
            <a:off x="515507" y="303241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6" name="Rectangle: Rounded Corners 5">
            <a:extLst>
              <a:ext uri="{FF2B5EF4-FFF2-40B4-BE49-F238E27FC236}">
                <a16:creationId xmlns:a16="http://schemas.microsoft.com/office/drawing/2014/main" id="{38CA0E3F-2A7B-652F-3E67-92E07D45011B}"/>
              </a:ext>
            </a:extLst>
          </p:cNvPr>
          <p:cNvSpPr/>
          <p:nvPr/>
        </p:nvSpPr>
        <p:spPr>
          <a:xfrm>
            <a:off x="349957" y="809810"/>
            <a:ext cx="11496146" cy="2047195"/>
          </a:xfrm>
          <a:prstGeom prst="roundRect">
            <a:avLst>
              <a:gd name="adj" fmla="val 229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DA8D1C98-2229-A64D-35DB-C20F32E1397B}"/>
              </a:ext>
            </a:extLst>
          </p:cNvPr>
          <p:cNvSpPr txBox="1"/>
          <p:nvPr/>
        </p:nvSpPr>
        <p:spPr>
          <a:xfrm>
            <a:off x="515507" y="1272873"/>
            <a:ext cx="11231993" cy="1502976"/>
          </a:xfrm>
          <a:prstGeom prst="rect">
            <a:avLst/>
          </a:prstGeom>
          <a:noFill/>
        </p:spPr>
        <p:txBody>
          <a:bodyPr wrap="square">
            <a:spAutoFit/>
          </a:bodyPr>
          <a:lstStyle/>
          <a:p>
            <a:pPr marL="12700">
              <a:lnSpc>
                <a:spcPct val="100000"/>
              </a:lnSpc>
              <a:spcBef>
                <a:spcPts val="1305"/>
              </a:spcBef>
            </a:pPr>
            <a:r>
              <a:rPr lang="en-US" sz="1800" dirty="0">
                <a:solidFill>
                  <a:srgbClr val="004985"/>
                </a:solidFill>
                <a:latin typeface="Arial"/>
                <a:cs typeface="Arial"/>
              </a:rPr>
              <a:t>Stopping</a:t>
            </a:r>
            <a:r>
              <a:rPr lang="en-US" sz="1800" spc="-70" dirty="0">
                <a:solidFill>
                  <a:srgbClr val="004985"/>
                </a:solidFill>
                <a:latin typeface="Arial"/>
                <a:cs typeface="Arial"/>
              </a:rPr>
              <a:t> </a:t>
            </a:r>
            <a:r>
              <a:rPr lang="en-US" sz="1800" dirty="0">
                <a:solidFill>
                  <a:srgbClr val="004985"/>
                </a:solidFill>
                <a:latin typeface="Arial"/>
                <a:cs typeface="Arial"/>
              </a:rPr>
              <a:t>NAs</a:t>
            </a:r>
            <a:r>
              <a:rPr lang="en-US" sz="1800" spc="-55" dirty="0">
                <a:solidFill>
                  <a:srgbClr val="004985"/>
                </a:solidFill>
                <a:latin typeface="Arial"/>
                <a:cs typeface="Arial"/>
              </a:rPr>
              <a:t> </a:t>
            </a:r>
            <a:r>
              <a:rPr lang="en-US" sz="1800" dirty="0">
                <a:solidFill>
                  <a:srgbClr val="004985"/>
                </a:solidFill>
                <a:latin typeface="Arial"/>
                <a:cs typeface="Arial"/>
              </a:rPr>
              <a:t>in</a:t>
            </a:r>
            <a:r>
              <a:rPr lang="en-US" sz="1800" spc="-65" dirty="0">
                <a:solidFill>
                  <a:srgbClr val="004985"/>
                </a:solidFill>
                <a:latin typeface="Arial"/>
                <a:cs typeface="Arial"/>
              </a:rPr>
              <a:t> </a:t>
            </a:r>
            <a:r>
              <a:rPr lang="en-US" sz="1800" dirty="0">
                <a:solidFill>
                  <a:srgbClr val="004985"/>
                </a:solidFill>
                <a:latin typeface="Arial"/>
                <a:cs typeface="Arial"/>
              </a:rPr>
              <a:t>a</a:t>
            </a:r>
            <a:r>
              <a:rPr lang="en-US" sz="1800" spc="-50" dirty="0">
                <a:solidFill>
                  <a:srgbClr val="004985"/>
                </a:solidFill>
                <a:latin typeface="Arial"/>
                <a:cs typeface="Arial"/>
              </a:rPr>
              <a:t> </a:t>
            </a:r>
            <a:r>
              <a:rPr lang="en-US" sz="1800" dirty="0">
                <a:solidFill>
                  <a:srgbClr val="004985"/>
                </a:solidFill>
                <a:latin typeface="Arial"/>
                <a:cs typeface="Arial"/>
              </a:rPr>
              <a:t>select</a:t>
            </a:r>
            <a:r>
              <a:rPr lang="en-US" sz="1800" spc="-55" dirty="0">
                <a:solidFill>
                  <a:srgbClr val="004985"/>
                </a:solidFill>
                <a:latin typeface="Arial"/>
                <a:cs typeface="Arial"/>
              </a:rPr>
              <a:t> </a:t>
            </a:r>
            <a:r>
              <a:rPr lang="en-US" sz="1800" dirty="0">
                <a:solidFill>
                  <a:srgbClr val="004985"/>
                </a:solidFill>
                <a:latin typeface="Arial"/>
                <a:cs typeface="Arial"/>
              </a:rPr>
              <a:t>group</a:t>
            </a:r>
            <a:r>
              <a:rPr lang="en-US" sz="1800" spc="-40" dirty="0">
                <a:solidFill>
                  <a:srgbClr val="004985"/>
                </a:solidFill>
                <a:latin typeface="Arial"/>
                <a:cs typeface="Arial"/>
              </a:rPr>
              <a:t> </a:t>
            </a:r>
            <a:r>
              <a:rPr lang="en-US" sz="1800" dirty="0">
                <a:solidFill>
                  <a:srgbClr val="004985"/>
                </a:solidFill>
                <a:latin typeface="Arial"/>
                <a:cs typeface="Arial"/>
              </a:rPr>
              <a:t>of</a:t>
            </a:r>
            <a:r>
              <a:rPr lang="en-US" sz="1800" spc="-40" dirty="0">
                <a:solidFill>
                  <a:srgbClr val="004985"/>
                </a:solidFill>
                <a:latin typeface="Arial"/>
                <a:cs typeface="Arial"/>
              </a:rPr>
              <a:t> </a:t>
            </a:r>
            <a:r>
              <a:rPr lang="en-US" sz="1800" spc="-20" dirty="0">
                <a:solidFill>
                  <a:srgbClr val="004985"/>
                </a:solidFill>
                <a:latin typeface="Arial"/>
                <a:cs typeface="Arial"/>
              </a:rPr>
              <a:t>chronic</a:t>
            </a:r>
            <a:r>
              <a:rPr lang="en-US" sz="1800" spc="-45" dirty="0">
                <a:solidFill>
                  <a:srgbClr val="004985"/>
                </a:solidFill>
                <a:latin typeface="Arial"/>
                <a:cs typeface="Arial"/>
              </a:rPr>
              <a:t> </a:t>
            </a:r>
            <a:r>
              <a:rPr lang="en-US" sz="1800" spc="-20" dirty="0">
                <a:solidFill>
                  <a:srgbClr val="004985"/>
                </a:solidFill>
                <a:latin typeface="Arial"/>
                <a:cs typeface="Arial"/>
              </a:rPr>
              <a:t>hepatitis</a:t>
            </a:r>
            <a:r>
              <a:rPr lang="en-US" sz="1800" spc="-35" dirty="0">
                <a:solidFill>
                  <a:srgbClr val="004985"/>
                </a:solidFill>
                <a:latin typeface="Arial"/>
                <a:cs typeface="Arial"/>
              </a:rPr>
              <a:t> </a:t>
            </a:r>
            <a:r>
              <a:rPr lang="en-US" sz="1800" dirty="0">
                <a:solidFill>
                  <a:srgbClr val="004985"/>
                </a:solidFill>
                <a:latin typeface="Arial"/>
                <a:cs typeface="Arial"/>
              </a:rPr>
              <a:t>B</a:t>
            </a:r>
            <a:r>
              <a:rPr lang="en-US" sz="1800" spc="-60" dirty="0">
                <a:solidFill>
                  <a:srgbClr val="004985"/>
                </a:solidFill>
                <a:latin typeface="Arial"/>
                <a:cs typeface="Arial"/>
              </a:rPr>
              <a:t> </a:t>
            </a:r>
            <a:r>
              <a:rPr lang="en-US" sz="1800" dirty="0">
                <a:solidFill>
                  <a:srgbClr val="004985"/>
                </a:solidFill>
                <a:latin typeface="Arial"/>
                <a:cs typeface="Arial"/>
              </a:rPr>
              <a:t>(CHB)</a:t>
            </a:r>
            <a:r>
              <a:rPr lang="en-US" sz="1800" spc="-55" dirty="0">
                <a:solidFill>
                  <a:srgbClr val="004985"/>
                </a:solidFill>
                <a:latin typeface="Arial"/>
                <a:cs typeface="Arial"/>
              </a:rPr>
              <a:t> </a:t>
            </a:r>
            <a:r>
              <a:rPr lang="en-US" sz="1800" dirty="0">
                <a:solidFill>
                  <a:srgbClr val="004985"/>
                </a:solidFill>
                <a:latin typeface="Arial"/>
                <a:cs typeface="Arial"/>
              </a:rPr>
              <a:t>patients</a:t>
            </a:r>
            <a:r>
              <a:rPr lang="en-US" sz="1800" spc="-30" dirty="0">
                <a:solidFill>
                  <a:srgbClr val="004985"/>
                </a:solidFill>
                <a:latin typeface="Arial"/>
                <a:cs typeface="Arial"/>
              </a:rPr>
              <a:t> </a:t>
            </a:r>
            <a:r>
              <a:rPr lang="en-US" sz="1800" dirty="0">
                <a:solidFill>
                  <a:srgbClr val="004985"/>
                </a:solidFill>
                <a:latin typeface="Arial"/>
                <a:cs typeface="Arial"/>
              </a:rPr>
              <a:t>can</a:t>
            </a:r>
            <a:r>
              <a:rPr lang="en-US" sz="1800" spc="-60" dirty="0">
                <a:solidFill>
                  <a:srgbClr val="004985"/>
                </a:solidFill>
                <a:latin typeface="Arial"/>
                <a:cs typeface="Arial"/>
              </a:rPr>
              <a:t> </a:t>
            </a:r>
            <a:r>
              <a:rPr lang="en-US" sz="1800" dirty="0">
                <a:solidFill>
                  <a:srgbClr val="004985"/>
                </a:solidFill>
                <a:latin typeface="Arial"/>
                <a:cs typeface="Arial"/>
              </a:rPr>
              <a:t>result</a:t>
            </a:r>
            <a:r>
              <a:rPr lang="en-US" sz="1800" spc="-45" dirty="0">
                <a:solidFill>
                  <a:srgbClr val="004985"/>
                </a:solidFill>
                <a:latin typeface="Arial"/>
                <a:cs typeface="Arial"/>
              </a:rPr>
              <a:t> </a:t>
            </a:r>
            <a:r>
              <a:rPr lang="en-US" sz="1800" dirty="0">
                <a:solidFill>
                  <a:srgbClr val="004985"/>
                </a:solidFill>
                <a:latin typeface="Arial"/>
                <a:cs typeface="Arial"/>
              </a:rPr>
              <a:t>in</a:t>
            </a:r>
            <a:r>
              <a:rPr lang="en-US" sz="1800" spc="-60" dirty="0">
                <a:solidFill>
                  <a:srgbClr val="004985"/>
                </a:solidFill>
                <a:latin typeface="Arial"/>
                <a:cs typeface="Arial"/>
              </a:rPr>
              <a:t> </a:t>
            </a:r>
            <a:r>
              <a:rPr lang="en-US" sz="1800" spc="-10" dirty="0">
                <a:solidFill>
                  <a:srgbClr val="004985"/>
                </a:solidFill>
                <a:latin typeface="Arial"/>
                <a:cs typeface="Arial"/>
              </a:rPr>
              <a:t>increased</a:t>
            </a:r>
            <a:r>
              <a:rPr lang="en-US" sz="1800" spc="-55" dirty="0">
                <a:solidFill>
                  <a:srgbClr val="004985"/>
                </a:solidFill>
                <a:latin typeface="Arial"/>
                <a:cs typeface="Arial"/>
              </a:rPr>
              <a:t> </a:t>
            </a:r>
            <a:r>
              <a:rPr lang="en-US" sz="1800" dirty="0">
                <a:solidFill>
                  <a:srgbClr val="004985"/>
                </a:solidFill>
                <a:latin typeface="Arial"/>
                <a:cs typeface="Arial"/>
              </a:rPr>
              <a:t>rates</a:t>
            </a:r>
            <a:r>
              <a:rPr lang="en-US" sz="1800" spc="-15" dirty="0">
                <a:solidFill>
                  <a:srgbClr val="004985"/>
                </a:solidFill>
                <a:latin typeface="Arial"/>
                <a:cs typeface="Arial"/>
              </a:rPr>
              <a:t> </a:t>
            </a:r>
            <a:r>
              <a:rPr lang="en-US" sz="1800" dirty="0">
                <a:solidFill>
                  <a:srgbClr val="004985"/>
                </a:solidFill>
                <a:latin typeface="Arial"/>
                <a:cs typeface="Arial"/>
              </a:rPr>
              <a:t>of</a:t>
            </a:r>
            <a:r>
              <a:rPr lang="en-US" sz="1800" spc="-40" dirty="0">
                <a:solidFill>
                  <a:srgbClr val="004985"/>
                </a:solidFill>
                <a:latin typeface="Arial"/>
                <a:cs typeface="Arial"/>
              </a:rPr>
              <a:t> </a:t>
            </a:r>
            <a:r>
              <a:rPr lang="en-US" sz="1800" dirty="0">
                <a:solidFill>
                  <a:srgbClr val="004985"/>
                </a:solidFill>
                <a:latin typeface="Arial"/>
                <a:cs typeface="Arial"/>
              </a:rPr>
              <a:t>HBsAg</a:t>
            </a:r>
            <a:r>
              <a:rPr lang="en-US" sz="1800" spc="-70" dirty="0">
                <a:solidFill>
                  <a:srgbClr val="004985"/>
                </a:solidFill>
                <a:latin typeface="Arial"/>
                <a:cs typeface="Arial"/>
              </a:rPr>
              <a:t> </a:t>
            </a:r>
            <a:r>
              <a:rPr lang="en-US" sz="1800" dirty="0">
                <a:solidFill>
                  <a:srgbClr val="004985"/>
                </a:solidFill>
                <a:latin typeface="Arial"/>
                <a:cs typeface="Arial"/>
              </a:rPr>
              <a:t>loss,</a:t>
            </a:r>
            <a:r>
              <a:rPr lang="en-US" sz="1800" spc="-65" dirty="0">
                <a:solidFill>
                  <a:srgbClr val="004985"/>
                </a:solidFill>
                <a:latin typeface="Arial"/>
                <a:cs typeface="Arial"/>
              </a:rPr>
              <a:t> </a:t>
            </a:r>
            <a:r>
              <a:rPr lang="en-US" sz="1800" spc="-10" dirty="0">
                <a:solidFill>
                  <a:srgbClr val="004985"/>
                </a:solidFill>
                <a:latin typeface="Arial"/>
                <a:cs typeface="Arial"/>
              </a:rPr>
              <a:t>however, long-</a:t>
            </a:r>
            <a:r>
              <a:rPr lang="en-US" sz="1800" dirty="0">
                <a:solidFill>
                  <a:srgbClr val="004985"/>
                </a:solidFill>
                <a:latin typeface="Arial"/>
                <a:cs typeface="Arial"/>
              </a:rPr>
              <a:t>term</a:t>
            </a:r>
            <a:r>
              <a:rPr lang="en-US" sz="1800" spc="-35" dirty="0">
                <a:solidFill>
                  <a:srgbClr val="004985"/>
                </a:solidFill>
                <a:latin typeface="Arial"/>
                <a:cs typeface="Arial"/>
              </a:rPr>
              <a:t> </a:t>
            </a:r>
            <a:r>
              <a:rPr lang="en-US" sz="1800" dirty="0">
                <a:solidFill>
                  <a:srgbClr val="004985"/>
                </a:solidFill>
                <a:latin typeface="Arial"/>
                <a:cs typeface="Arial"/>
              </a:rPr>
              <a:t>follow</a:t>
            </a:r>
            <a:r>
              <a:rPr lang="en-US" sz="1800" spc="-75" dirty="0">
                <a:solidFill>
                  <a:srgbClr val="004985"/>
                </a:solidFill>
                <a:latin typeface="Arial"/>
                <a:cs typeface="Arial"/>
              </a:rPr>
              <a:t> </a:t>
            </a:r>
            <a:r>
              <a:rPr lang="en-US" sz="1800" dirty="0">
                <a:solidFill>
                  <a:srgbClr val="004985"/>
                </a:solidFill>
                <a:latin typeface="Arial"/>
                <a:cs typeface="Arial"/>
              </a:rPr>
              <a:t>up</a:t>
            </a:r>
            <a:r>
              <a:rPr lang="en-US" sz="1800" spc="-70" dirty="0">
                <a:solidFill>
                  <a:srgbClr val="004985"/>
                </a:solidFill>
                <a:latin typeface="Arial"/>
                <a:cs typeface="Arial"/>
              </a:rPr>
              <a:t> </a:t>
            </a:r>
            <a:r>
              <a:rPr lang="en-US" sz="1800" dirty="0">
                <a:solidFill>
                  <a:srgbClr val="004985"/>
                </a:solidFill>
                <a:latin typeface="Arial"/>
                <a:cs typeface="Arial"/>
              </a:rPr>
              <a:t>(FU)</a:t>
            </a:r>
            <a:r>
              <a:rPr lang="en-US" sz="1800" spc="-25" dirty="0">
                <a:solidFill>
                  <a:srgbClr val="004985"/>
                </a:solidFill>
                <a:latin typeface="Arial"/>
                <a:cs typeface="Arial"/>
              </a:rPr>
              <a:t> </a:t>
            </a:r>
            <a:r>
              <a:rPr lang="en-US" sz="1800" dirty="0">
                <a:solidFill>
                  <a:srgbClr val="004985"/>
                </a:solidFill>
                <a:latin typeface="Arial"/>
                <a:cs typeface="Arial"/>
              </a:rPr>
              <a:t>data</a:t>
            </a:r>
            <a:r>
              <a:rPr lang="en-US" sz="1800" spc="-50" dirty="0">
                <a:solidFill>
                  <a:srgbClr val="004985"/>
                </a:solidFill>
                <a:latin typeface="Arial"/>
                <a:cs typeface="Arial"/>
              </a:rPr>
              <a:t> </a:t>
            </a:r>
            <a:r>
              <a:rPr lang="en-US" sz="1800" dirty="0">
                <a:solidFill>
                  <a:srgbClr val="004985"/>
                </a:solidFill>
                <a:latin typeface="Arial"/>
                <a:cs typeface="Arial"/>
              </a:rPr>
              <a:t>after</a:t>
            </a:r>
            <a:r>
              <a:rPr lang="en-US" sz="1800" spc="-20" dirty="0">
                <a:solidFill>
                  <a:srgbClr val="004985"/>
                </a:solidFill>
                <a:latin typeface="Arial"/>
                <a:cs typeface="Arial"/>
              </a:rPr>
              <a:t> </a:t>
            </a:r>
            <a:r>
              <a:rPr lang="en-US" sz="1800" spc="-10" dirty="0">
                <a:solidFill>
                  <a:srgbClr val="004985"/>
                </a:solidFill>
                <a:latin typeface="Arial"/>
                <a:cs typeface="Arial"/>
              </a:rPr>
              <a:t>NA</a:t>
            </a:r>
            <a:r>
              <a:rPr lang="en-US" sz="1800" spc="-204" dirty="0">
                <a:solidFill>
                  <a:srgbClr val="004985"/>
                </a:solidFill>
                <a:latin typeface="Arial"/>
                <a:cs typeface="Arial"/>
              </a:rPr>
              <a:t> </a:t>
            </a:r>
            <a:r>
              <a:rPr lang="en-US" sz="1800" dirty="0">
                <a:solidFill>
                  <a:srgbClr val="004985"/>
                </a:solidFill>
                <a:latin typeface="Arial"/>
                <a:cs typeface="Arial"/>
              </a:rPr>
              <a:t>cessation</a:t>
            </a:r>
            <a:r>
              <a:rPr lang="en-US" sz="1800" spc="-70" dirty="0">
                <a:solidFill>
                  <a:srgbClr val="004985"/>
                </a:solidFill>
                <a:latin typeface="Arial"/>
                <a:cs typeface="Arial"/>
              </a:rPr>
              <a:t> </a:t>
            </a:r>
            <a:r>
              <a:rPr lang="en-US" sz="1800" dirty="0">
                <a:solidFill>
                  <a:srgbClr val="004985"/>
                </a:solidFill>
                <a:latin typeface="Arial"/>
                <a:cs typeface="Arial"/>
              </a:rPr>
              <a:t>is</a:t>
            </a:r>
            <a:r>
              <a:rPr lang="en-US" sz="1800" spc="-70" dirty="0">
                <a:solidFill>
                  <a:srgbClr val="004985"/>
                </a:solidFill>
                <a:latin typeface="Arial"/>
                <a:cs typeface="Arial"/>
              </a:rPr>
              <a:t> </a:t>
            </a:r>
            <a:r>
              <a:rPr lang="en-US" sz="1800" spc="-10" dirty="0">
                <a:solidFill>
                  <a:srgbClr val="004985"/>
                </a:solidFill>
                <a:latin typeface="Arial"/>
                <a:cs typeface="Arial"/>
              </a:rPr>
              <a:t>lacking.</a:t>
            </a:r>
            <a:endParaRPr lang="en-US" sz="1800" dirty="0">
              <a:latin typeface="Arial"/>
              <a:cs typeface="Arial"/>
            </a:endParaRPr>
          </a:p>
          <a:p>
            <a:pPr>
              <a:lnSpc>
                <a:spcPct val="100000"/>
              </a:lnSpc>
              <a:spcBef>
                <a:spcPts val="175"/>
              </a:spcBef>
            </a:pPr>
            <a:endParaRPr lang="en-US" sz="1800" dirty="0">
              <a:latin typeface="Arial"/>
              <a:cs typeface="Arial"/>
            </a:endParaRPr>
          </a:p>
          <a:p>
            <a:pPr marL="12700">
              <a:lnSpc>
                <a:spcPct val="100000"/>
              </a:lnSpc>
            </a:pPr>
            <a:r>
              <a:rPr lang="en-US" sz="1800" b="1" spc="-25" dirty="0">
                <a:solidFill>
                  <a:srgbClr val="FFC000"/>
                </a:solidFill>
                <a:latin typeface="Arial"/>
                <a:cs typeface="Arial"/>
              </a:rPr>
              <a:t>Aim</a:t>
            </a:r>
            <a:endParaRPr lang="en-US" sz="1800" dirty="0">
              <a:latin typeface="Arial"/>
              <a:cs typeface="Arial"/>
            </a:endParaRPr>
          </a:p>
          <a:p>
            <a:pPr marL="12700">
              <a:lnSpc>
                <a:spcPct val="100000"/>
              </a:lnSpc>
            </a:pPr>
            <a:r>
              <a:rPr lang="en-US" sz="1800" spc="-130" dirty="0">
                <a:solidFill>
                  <a:srgbClr val="004985"/>
                </a:solidFill>
                <a:latin typeface="Arial"/>
                <a:cs typeface="Arial"/>
              </a:rPr>
              <a:t>To</a:t>
            </a:r>
            <a:r>
              <a:rPr lang="en-US" sz="1800" spc="-110" dirty="0">
                <a:solidFill>
                  <a:srgbClr val="004985"/>
                </a:solidFill>
                <a:latin typeface="Arial"/>
                <a:cs typeface="Arial"/>
              </a:rPr>
              <a:t> </a:t>
            </a:r>
            <a:r>
              <a:rPr lang="en-US" sz="1800" dirty="0">
                <a:solidFill>
                  <a:srgbClr val="004985"/>
                </a:solidFill>
                <a:latin typeface="Arial"/>
                <a:cs typeface="Arial"/>
              </a:rPr>
              <a:t>assess</a:t>
            </a:r>
            <a:r>
              <a:rPr lang="en-US" sz="1800" spc="-114" dirty="0">
                <a:solidFill>
                  <a:srgbClr val="004985"/>
                </a:solidFill>
                <a:latin typeface="Arial"/>
                <a:cs typeface="Arial"/>
              </a:rPr>
              <a:t> </a:t>
            </a:r>
            <a:r>
              <a:rPr lang="en-US" sz="1800" spc="-25" dirty="0">
                <a:solidFill>
                  <a:srgbClr val="004985"/>
                </a:solidFill>
                <a:latin typeface="Arial"/>
                <a:cs typeface="Arial"/>
              </a:rPr>
              <a:t>long-</a:t>
            </a:r>
            <a:r>
              <a:rPr lang="en-US" sz="1800" dirty="0">
                <a:solidFill>
                  <a:srgbClr val="004985"/>
                </a:solidFill>
                <a:latin typeface="Arial"/>
                <a:cs typeface="Arial"/>
              </a:rPr>
              <a:t>term</a:t>
            </a:r>
            <a:r>
              <a:rPr lang="en-US" sz="1800" spc="-40" dirty="0">
                <a:solidFill>
                  <a:srgbClr val="004985"/>
                </a:solidFill>
                <a:latin typeface="Arial"/>
                <a:cs typeface="Arial"/>
              </a:rPr>
              <a:t> </a:t>
            </a:r>
            <a:r>
              <a:rPr lang="en-US" sz="1800" dirty="0">
                <a:solidFill>
                  <a:srgbClr val="004985"/>
                </a:solidFill>
                <a:latin typeface="Arial"/>
                <a:cs typeface="Arial"/>
              </a:rPr>
              <a:t>outcomes</a:t>
            </a:r>
            <a:r>
              <a:rPr lang="en-US" sz="1800" spc="-40" dirty="0">
                <a:solidFill>
                  <a:srgbClr val="004985"/>
                </a:solidFill>
                <a:latin typeface="Arial"/>
                <a:cs typeface="Arial"/>
              </a:rPr>
              <a:t> </a:t>
            </a:r>
            <a:r>
              <a:rPr lang="en-US" sz="1800" dirty="0">
                <a:solidFill>
                  <a:srgbClr val="004985"/>
                </a:solidFill>
                <a:latin typeface="Arial"/>
                <a:cs typeface="Arial"/>
              </a:rPr>
              <a:t>after</a:t>
            </a:r>
            <a:r>
              <a:rPr lang="en-US" sz="1800" spc="-35" dirty="0">
                <a:solidFill>
                  <a:srgbClr val="004985"/>
                </a:solidFill>
                <a:latin typeface="Arial"/>
                <a:cs typeface="Arial"/>
              </a:rPr>
              <a:t> </a:t>
            </a:r>
            <a:r>
              <a:rPr lang="en-US" sz="1800" spc="-10" dirty="0">
                <a:solidFill>
                  <a:srgbClr val="004985"/>
                </a:solidFill>
                <a:latin typeface="Arial"/>
                <a:cs typeface="Arial"/>
              </a:rPr>
              <a:t>NA</a:t>
            </a:r>
            <a:r>
              <a:rPr lang="en-US" sz="1800" spc="-204" dirty="0">
                <a:solidFill>
                  <a:srgbClr val="004985"/>
                </a:solidFill>
                <a:latin typeface="Arial"/>
                <a:cs typeface="Arial"/>
              </a:rPr>
              <a:t> </a:t>
            </a:r>
            <a:r>
              <a:rPr lang="en-US" sz="1800" dirty="0">
                <a:solidFill>
                  <a:srgbClr val="004985"/>
                </a:solidFill>
                <a:latin typeface="Arial"/>
                <a:cs typeface="Arial"/>
              </a:rPr>
              <a:t>withdrawal</a:t>
            </a:r>
            <a:r>
              <a:rPr lang="en-US" sz="1800" spc="-15" dirty="0">
                <a:solidFill>
                  <a:srgbClr val="004985"/>
                </a:solidFill>
                <a:latin typeface="Arial"/>
                <a:cs typeface="Arial"/>
              </a:rPr>
              <a:t> </a:t>
            </a:r>
            <a:r>
              <a:rPr lang="en-US" sz="1800" dirty="0">
                <a:solidFill>
                  <a:srgbClr val="004985"/>
                </a:solidFill>
                <a:latin typeface="Arial"/>
                <a:cs typeface="Arial"/>
              </a:rPr>
              <a:t>in</a:t>
            </a:r>
            <a:r>
              <a:rPr lang="en-US" sz="1800" spc="-95" dirty="0">
                <a:solidFill>
                  <a:srgbClr val="004985"/>
                </a:solidFill>
                <a:latin typeface="Arial"/>
                <a:cs typeface="Arial"/>
              </a:rPr>
              <a:t> </a:t>
            </a:r>
            <a:r>
              <a:rPr lang="en-US" sz="1800" dirty="0">
                <a:solidFill>
                  <a:srgbClr val="004985"/>
                </a:solidFill>
                <a:latin typeface="Arial"/>
                <a:cs typeface="Arial"/>
              </a:rPr>
              <a:t>patients</a:t>
            </a:r>
            <a:r>
              <a:rPr lang="en-US" sz="1800" spc="-50" dirty="0">
                <a:solidFill>
                  <a:srgbClr val="004985"/>
                </a:solidFill>
                <a:latin typeface="Arial"/>
                <a:cs typeface="Arial"/>
              </a:rPr>
              <a:t> </a:t>
            </a:r>
            <a:r>
              <a:rPr lang="en-US" sz="1800" dirty="0">
                <a:solidFill>
                  <a:srgbClr val="004985"/>
                </a:solidFill>
                <a:latin typeface="Arial"/>
                <a:cs typeface="Arial"/>
              </a:rPr>
              <a:t>with</a:t>
            </a:r>
            <a:r>
              <a:rPr lang="en-US" sz="1800" spc="-60" dirty="0">
                <a:solidFill>
                  <a:srgbClr val="004985"/>
                </a:solidFill>
                <a:latin typeface="Arial"/>
                <a:cs typeface="Arial"/>
              </a:rPr>
              <a:t> </a:t>
            </a:r>
            <a:r>
              <a:rPr lang="en-US" sz="1800" spc="-20" dirty="0">
                <a:solidFill>
                  <a:srgbClr val="004985"/>
                </a:solidFill>
                <a:latin typeface="Arial"/>
                <a:cs typeface="Arial"/>
              </a:rPr>
              <a:t>CHB.</a:t>
            </a:r>
            <a:endParaRPr lang="en-US" sz="1800" dirty="0">
              <a:latin typeface="Arial"/>
              <a:cs typeface="Arial"/>
            </a:endParaRPr>
          </a:p>
        </p:txBody>
      </p:sp>
      <p:sp>
        <p:nvSpPr>
          <p:cNvPr id="9" name="Rectangle: Rounded Corners 8">
            <a:extLst>
              <a:ext uri="{FF2B5EF4-FFF2-40B4-BE49-F238E27FC236}">
                <a16:creationId xmlns:a16="http://schemas.microsoft.com/office/drawing/2014/main" id="{1DC05ECD-5C5C-651F-80D2-A4E89A90FF9B}"/>
              </a:ext>
            </a:extLst>
          </p:cNvPr>
          <p:cNvSpPr/>
          <p:nvPr/>
        </p:nvSpPr>
        <p:spPr>
          <a:xfrm>
            <a:off x="347927" y="2916955"/>
            <a:ext cx="11496146" cy="3407645"/>
          </a:xfrm>
          <a:prstGeom prst="roundRect">
            <a:avLst>
              <a:gd name="adj" fmla="val 229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10" name="object 17">
            <a:extLst>
              <a:ext uri="{FF2B5EF4-FFF2-40B4-BE49-F238E27FC236}">
                <a16:creationId xmlns:a16="http://schemas.microsoft.com/office/drawing/2014/main" id="{02BAF6C0-B285-0140-DE8E-CDA033FD8E2F}"/>
              </a:ext>
            </a:extLst>
          </p:cNvPr>
          <p:cNvSpPr/>
          <p:nvPr/>
        </p:nvSpPr>
        <p:spPr>
          <a:xfrm>
            <a:off x="864247" y="3480689"/>
            <a:ext cx="4582795" cy="2343150"/>
          </a:xfrm>
          <a:custGeom>
            <a:avLst/>
            <a:gdLst/>
            <a:ahLst/>
            <a:cxnLst/>
            <a:rect l="l" t="t" r="r" b="b"/>
            <a:pathLst>
              <a:path w="4582795" h="2343150">
                <a:moveTo>
                  <a:pt x="4440415" y="0"/>
                </a:moveTo>
                <a:lnTo>
                  <a:pt x="142024" y="0"/>
                </a:lnTo>
                <a:lnTo>
                  <a:pt x="97129" y="8001"/>
                </a:lnTo>
                <a:lnTo>
                  <a:pt x="58140" y="30353"/>
                </a:lnTo>
                <a:lnTo>
                  <a:pt x="27406" y="64389"/>
                </a:lnTo>
                <a:lnTo>
                  <a:pt x="7238" y="107569"/>
                </a:lnTo>
                <a:lnTo>
                  <a:pt x="0" y="157226"/>
                </a:lnTo>
                <a:lnTo>
                  <a:pt x="0" y="2185479"/>
                </a:lnTo>
                <a:lnTo>
                  <a:pt x="7238" y="2235161"/>
                </a:lnTo>
                <a:lnTo>
                  <a:pt x="27406" y="2278329"/>
                </a:lnTo>
                <a:lnTo>
                  <a:pt x="58140" y="2312377"/>
                </a:lnTo>
                <a:lnTo>
                  <a:pt x="97129" y="2334717"/>
                </a:lnTo>
                <a:lnTo>
                  <a:pt x="142024" y="2342743"/>
                </a:lnTo>
                <a:lnTo>
                  <a:pt x="4440415" y="2342743"/>
                </a:lnTo>
                <a:lnTo>
                  <a:pt x="4485246" y="2334717"/>
                </a:lnTo>
                <a:lnTo>
                  <a:pt x="4524235" y="2312377"/>
                </a:lnTo>
                <a:lnTo>
                  <a:pt x="4554969" y="2278329"/>
                </a:lnTo>
                <a:lnTo>
                  <a:pt x="4575162" y="2235161"/>
                </a:lnTo>
                <a:lnTo>
                  <a:pt x="4582401" y="2185479"/>
                </a:lnTo>
                <a:lnTo>
                  <a:pt x="4582401" y="157226"/>
                </a:lnTo>
                <a:lnTo>
                  <a:pt x="4575162" y="107569"/>
                </a:lnTo>
                <a:lnTo>
                  <a:pt x="4554969" y="64389"/>
                </a:lnTo>
                <a:lnTo>
                  <a:pt x="4524235" y="30353"/>
                </a:lnTo>
                <a:lnTo>
                  <a:pt x="4485246" y="8001"/>
                </a:lnTo>
                <a:lnTo>
                  <a:pt x="4440415" y="0"/>
                </a:lnTo>
                <a:close/>
              </a:path>
            </a:pathLst>
          </a:custGeom>
          <a:solidFill>
            <a:srgbClr val="FBEBC6"/>
          </a:solidFill>
        </p:spPr>
        <p:txBody>
          <a:bodyPr wrap="square" lIns="0" tIns="0" rIns="0" bIns="0" rtlCol="0"/>
          <a:lstStyle/>
          <a:p>
            <a:endParaRPr/>
          </a:p>
        </p:txBody>
      </p:sp>
      <p:sp>
        <p:nvSpPr>
          <p:cNvPr id="12" name="object 22">
            <a:extLst>
              <a:ext uri="{FF2B5EF4-FFF2-40B4-BE49-F238E27FC236}">
                <a16:creationId xmlns:a16="http://schemas.microsoft.com/office/drawing/2014/main" id="{7905ED57-CAB5-4332-3D9C-5D937CECA218}"/>
              </a:ext>
            </a:extLst>
          </p:cNvPr>
          <p:cNvSpPr txBox="1"/>
          <p:nvPr/>
        </p:nvSpPr>
        <p:spPr>
          <a:xfrm>
            <a:off x="1401825" y="3565652"/>
            <a:ext cx="3787775" cy="361315"/>
          </a:xfrm>
          <a:prstGeom prst="rect">
            <a:avLst/>
          </a:prstGeom>
        </p:spPr>
        <p:txBody>
          <a:bodyPr vert="horz" wrap="square" lIns="0" tIns="13335" rIns="0" bIns="0" rtlCol="0">
            <a:spAutoFit/>
          </a:bodyPr>
          <a:lstStyle/>
          <a:p>
            <a:pPr marL="12700" marR="5080">
              <a:lnSpc>
                <a:spcPct val="100000"/>
              </a:lnSpc>
              <a:spcBef>
                <a:spcPts val="105"/>
              </a:spcBef>
            </a:pPr>
            <a:r>
              <a:rPr sz="1100" dirty="0">
                <a:solidFill>
                  <a:srgbClr val="827966"/>
                </a:solidFill>
                <a:latin typeface="Arial"/>
                <a:cs typeface="Arial"/>
              </a:rPr>
              <a:t>Extended</a:t>
            </a:r>
            <a:r>
              <a:rPr sz="1100" spc="-25" dirty="0">
                <a:solidFill>
                  <a:srgbClr val="827966"/>
                </a:solidFill>
                <a:latin typeface="Arial"/>
                <a:cs typeface="Arial"/>
              </a:rPr>
              <a:t> </a:t>
            </a:r>
            <a:r>
              <a:rPr sz="1100" dirty="0">
                <a:solidFill>
                  <a:srgbClr val="827966"/>
                </a:solidFill>
                <a:latin typeface="Arial"/>
                <a:cs typeface="Arial"/>
              </a:rPr>
              <a:t>FU</a:t>
            </a:r>
            <a:r>
              <a:rPr sz="1100" spc="-20" dirty="0">
                <a:solidFill>
                  <a:srgbClr val="827966"/>
                </a:solidFill>
                <a:latin typeface="Arial"/>
                <a:cs typeface="Arial"/>
              </a:rPr>
              <a:t> </a:t>
            </a:r>
            <a:r>
              <a:rPr sz="1100" dirty="0">
                <a:solidFill>
                  <a:srgbClr val="827966"/>
                </a:solidFill>
                <a:latin typeface="Arial"/>
                <a:cs typeface="Arial"/>
              </a:rPr>
              <a:t>data</a:t>
            </a:r>
            <a:r>
              <a:rPr sz="1100" spc="-25" dirty="0">
                <a:solidFill>
                  <a:srgbClr val="827966"/>
                </a:solidFill>
                <a:latin typeface="Arial"/>
                <a:cs typeface="Arial"/>
              </a:rPr>
              <a:t> </a:t>
            </a:r>
            <a:r>
              <a:rPr sz="1100" spc="-10" dirty="0">
                <a:solidFill>
                  <a:srgbClr val="827966"/>
                </a:solidFill>
                <a:latin typeface="Arial"/>
                <a:cs typeface="Arial"/>
              </a:rPr>
              <a:t>collected</a:t>
            </a:r>
            <a:r>
              <a:rPr sz="1100" spc="-25" dirty="0">
                <a:solidFill>
                  <a:srgbClr val="827966"/>
                </a:solidFill>
                <a:latin typeface="Arial"/>
                <a:cs typeface="Arial"/>
              </a:rPr>
              <a:t> </a:t>
            </a:r>
            <a:r>
              <a:rPr sz="1100" dirty="0">
                <a:solidFill>
                  <a:srgbClr val="827966"/>
                </a:solidFill>
                <a:latin typeface="Arial"/>
                <a:cs typeface="Arial"/>
              </a:rPr>
              <a:t>from</a:t>
            </a:r>
            <a:r>
              <a:rPr sz="1100" spc="-70" dirty="0">
                <a:solidFill>
                  <a:srgbClr val="827966"/>
                </a:solidFill>
                <a:latin typeface="Arial"/>
                <a:cs typeface="Arial"/>
              </a:rPr>
              <a:t> </a:t>
            </a:r>
            <a:r>
              <a:rPr sz="1100" dirty="0">
                <a:solidFill>
                  <a:srgbClr val="827966"/>
                </a:solidFill>
                <a:latin typeface="Arial"/>
                <a:cs typeface="Arial"/>
              </a:rPr>
              <a:t>patients</a:t>
            </a:r>
            <a:r>
              <a:rPr sz="1100" spc="-30" dirty="0">
                <a:solidFill>
                  <a:srgbClr val="827966"/>
                </a:solidFill>
                <a:latin typeface="Arial"/>
                <a:cs typeface="Arial"/>
              </a:rPr>
              <a:t> </a:t>
            </a:r>
            <a:r>
              <a:rPr sz="1100" dirty="0">
                <a:solidFill>
                  <a:srgbClr val="827966"/>
                </a:solidFill>
                <a:latin typeface="Arial"/>
                <a:cs typeface="Arial"/>
              </a:rPr>
              <a:t>previously</a:t>
            </a:r>
            <a:r>
              <a:rPr sz="1100" spc="-5" dirty="0">
                <a:solidFill>
                  <a:srgbClr val="827966"/>
                </a:solidFill>
                <a:latin typeface="Arial"/>
                <a:cs typeface="Arial"/>
              </a:rPr>
              <a:t> </a:t>
            </a:r>
            <a:r>
              <a:rPr sz="1100" spc="-10" dirty="0">
                <a:solidFill>
                  <a:srgbClr val="827966"/>
                </a:solidFill>
                <a:latin typeface="Arial"/>
                <a:cs typeface="Arial"/>
              </a:rPr>
              <a:t>enrolled </a:t>
            </a:r>
            <a:r>
              <a:rPr sz="1100" dirty="0">
                <a:solidFill>
                  <a:srgbClr val="827966"/>
                </a:solidFill>
                <a:latin typeface="Arial"/>
                <a:cs typeface="Arial"/>
              </a:rPr>
              <a:t>in</a:t>
            </a:r>
            <a:r>
              <a:rPr sz="1100" spc="-20" dirty="0">
                <a:solidFill>
                  <a:srgbClr val="827966"/>
                </a:solidFill>
                <a:latin typeface="Arial"/>
                <a:cs typeface="Arial"/>
              </a:rPr>
              <a:t> </a:t>
            </a:r>
            <a:r>
              <a:rPr sz="1100" dirty="0">
                <a:solidFill>
                  <a:srgbClr val="827966"/>
                </a:solidFill>
                <a:latin typeface="Arial"/>
                <a:cs typeface="Arial"/>
              </a:rPr>
              <a:t>the</a:t>
            </a:r>
            <a:r>
              <a:rPr sz="1100" spc="-40" dirty="0">
                <a:solidFill>
                  <a:srgbClr val="827966"/>
                </a:solidFill>
                <a:latin typeface="Arial"/>
                <a:cs typeface="Arial"/>
              </a:rPr>
              <a:t> </a:t>
            </a:r>
            <a:r>
              <a:rPr sz="1100" spc="-10" dirty="0">
                <a:solidFill>
                  <a:srgbClr val="827966"/>
                </a:solidFill>
                <a:latin typeface="Arial"/>
                <a:cs typeface="Arial"/>
              </a:rPr>
              <a:t>RETRACT-</a:t>
            </a:r>
            <a:r>
              <a:rPr sz="1100" dirty="0">
                <a:solidFill>
                  <a:srgbClr val="827966"/>
                </a:solidFill>
                <a:latin typeface="Arial"/>
                <a:cs typeface="Arial"/>
              </a:rPr>
              <a:t>B</a:t>
            </a:r>
            <a:r>
              <a:rPr sz="1100" spc="-20" dirty="0">
                <a:solidFill>
                  <a:srgbClr val="827966"/>
                </a:solidFill>
                <a:latin typeface="Arial"/>
                <a:cs typeface="Arial"/>
              </a:rPr>
              <a:t> </a:t>
            </a:r>
            <a:r>
              <a:rPr sz="1100" dirty="0">
                <a:solidFill>
                  <a:srgbClr val="827966"/>
                </a:solidFill>
                <a:latin typeface="Arial"/>
                <a:cs typeface="Arial"/>
              </a:rPr>
              <a:t>cohort.</a:t>
            </a:r>
            <a:r>
              <a:rPr sz="1100" spc="-55" dirty="0">
                <a:solidFill>
                  <a:srgbClr val="827966"/>
                </a:solidFill>
                <a:latin typeface="Arial"/>
                <a:cs typeface="Arial"/>
              </a:rPr>
              <a:t> </a:t>
            </a:r>
            <a:r>
              <a:rPr sz="1100" dirty="0">
                <a:solidFill>
                  <a:srgbClr val="827966"/>
                </a:solidFill>
                <a:latin typeface="Arial"/>
                <a:cs typeface="Arial"/>
              </a:rPr>
              <a:t>New</a:t>
            </a:r>
            <a:r>
              <a:rPr sz="1100" spc="-10" dirty="0">
                <a:solidFill>
                  <a:srgbClr val="827966"/>
                </a:solidFill>
                <a:latin typeface="Arial"/>
                <a:cs typeface="Arial"/>
              </a:rPr>
              <a:t> </a:t>
            </a:r>
            <a:r>
              <a:rPr sz="1100" dirty="0">
                <a:solidFill>
                  <a:srgbClr val="827966"/>
                </a:solidFill>
                <a:latin typeface="Arial"/>
                <a:cs typeface="Arial"/>
              </a:rPr>
              <a:t>patients</a:t>
            </a:r>
            <a:r>
              <a:rPr sz="1100" spc="-45" dirty="0">
                <a:solidFill>
                  <a:srgbClr val="827966"/>
                </a:solidFill>
                <a:latin typeface="Arial"/>
                <a:cs typeface="Arial"/>
              </a:rPr>
              <a:t> </a:t>
            </a:r>
            <a:r>
              <a:rPr sz="1100" dirty="0">
                <a:solidFill>
                  <a:srgbClr val="827966"/>
                </a:solidFill>
                <a:latin typeface="Arial"/>
                <a:cs typeface="Arial"/>
              </a:rPr>
              <a:t>included</a:t>
            </a:r>
            <a:r>
              <a:rPr sz="1100" spc="-10" dirty="0">
                <a:solidFill>
                  <a:srgbClr val="827966"/>
                </a:solidFill>
                <a:latin typeface="Arial"/>
                <a:cs typeface="Arial"/>
              </a:rPr>
              <a:t> </a:t>
            </a:r>
            <a:r>
              <a:rPr sz="1100" dirty="0">
                <a:solidFill>
                  <a:srgbClr val="827966"/>
                </a:solidFill>
                <a:latin typeface="Arial"/>
                <a:cs typeface="Arial"/>
              </a:rPr>
              <a:t>if</a:t>
            </a:r>
            <a:r>
              <a:rPr sz="1100" spc="-20" dirty="0">
                <a:solidFill>
                  <a:srgbClr val="827966"/>
                </a:solidFill>
                <a:latin typeface="Arial"/>
                <a:cs typeface="Arial"/>
              </a:rPr>
              <a:t> </a:t>
            </a:r>
            <a:r>
              <a:rPr sz="1100" spc="-10" dirty="0">
                <a:solidFill>
                  <a:srgbClr val="827966"/>
                </a:solidFill>
                <a:latin typeface="Arial"/>
                <a:cs typeface="Arial"/>
              </a:rPr>
              <a:t>eligible</a:t>
            </a:r>
            <a:endParaRPr sz="1100" dirty="0">
              <a:latin typeface="Arial"/>
              <a:cs typeface="Arial"/>
            </a:endParaRPr>
          </a:p>
        </p:txBody>
      </p:sp>
      <p:grpSp>
        <p:nvGrpSpPr>
          <p:cNvPr id="13" name="object 24">
            <a:extLst>
              <a:ext uri="{FF2B5EF4-FFF2-40B4-BE49-F238E27FC236}">
                <a16:creationId xmlns:a16="http://schemas.microsoft.com/office/drawing/2014/main" id="{585B1976-43F2-7E5E-97E5-6512BAB1771E}"/>
              </a:ext>
            </a:extLst>
          </p:cNvPr>
          <p:cNvGrpSpPr/>
          <p:nvPr/>
        </p:nvGrpSpPr>
        <p:grpSpPr>
          <a:xfrm>
            <a:off x="4877689" y="3965955"/>
            <a:ext cx="2755900" cy="922019"/>
            <a:chOff x="4877689" y="3965955"/>
            <a:chExt cx="2755900" cy="922019"/>
          </a:xfrm>
        </p:grpSpPr>
        <p:sp>
          <p:nvSpPr>
            <p:cNvPr id="14" name="object 25">
              <a:extLst>
                <a:ext uri="{FF2B5EF4-FFF2-40B4-BE49-F238E27FC236}">
                  <a16:creationId xmlns:a16="http://schemas.microsoft.com/office/drawing/2014/main" id="{4FDF2969-77D0-8CFA-2278-15C691E65090}"/>
                </a:ext>
              </a:extLst>
            </p:cNvPr>
            <p:cNvSpPr/>
            <p:nvPr/>
          </p:nvSpPr>
          <p:spPr>
            <a:xfrm>
              <a:off x="4887214" y="3975480"/>
              <a:ext cx="2736850" cy="902969"/>
            </a:xfrm>
            <a:custGeom>
              <a:avLst/>
              <a:gdLst/>
              <a:ahLst/>
              <a:cxnLst/>
              <a:rect l="l" t="t" r="r" b="b"/>
              <a:pathLst>
                <a:path w="2736850" h="902970">
                  <a:moveTo>
                    <a:pt x="2675763" y="0"/>
                  </a:moveTo>
                  <a:lnTo>
                    <a:pt x="60579" y="0"/>
                  </a:lnTo>
                  <a:lnTo>
                    <a:pt x="36956" y="4699"/>
                  </a:lnTo>
                  <a:lnTo>
                    <a:pt x="17780" y="17780"/>
                  </a:lnTo>
                  <a:lnTo>
                    <a:pt x="4699" y="37084"/>
                  </a:lnTo>
                  <a:lnTo>
                    <a:pt x="0" y="60706"/>
                  </a:lnTo>
                  <a:lnTo>
                    <a:pt x="0" y="842010"/>
                  </a:lnTo>
                  <a:lnTo>
                    <a:pt x="4699" y="865505"/>
                  </a:lnTo>
                  <a:lnTo>
                    <a:pt x="17780" y="884809"/>
                  </a:lnTo>
                  <a:lnTo>
                    <a:pt x="36956" y="897763"/>
                  </a:lnTo>
                  <a:lnTo>
                    <a:pt x="60579" y="902589"/>
                  </a:lnTo>
                  <a:lnTo>
                    <a:pt x="2675763" y="902589"/>
                  </a:lnTo>
                  <a:lnTo>
                    <a:pt x="2699258" y="897763"/>
                  </a:lnTo>
                  <a:lnTo>
                    <a:pt x="2718562" y="884809"/>
                  </a:lnTo>
                  <a:lnTo>
                    <a:pt x="2731516" y="865505"/>
                  </a:lnTo>
                  <a:lnTo>
                    <a:pt x="2736342" y="842010"/>
                  </a:lnTo>
                  <a:lnTo>
                    <a:pt x="2736342" y="60706"/>
                  </a:lnTo>
                  <a:lnTo>
                    <a:pt x="2731516" y="37084"/>
                  </a:lnTo>
                  <a:lnTo>
                    <a:pt x="2718562" y="17780"/>
                  </a:lnTo>
                  <a:lnTo>
                    <a:pt x="2699258" y="4699"/>
                  </a:lnTo>
                  <a:lnTo>
                    <a:pt x="2675763" y="0"/>
                  </a:lnTo>
                  <a:close/>
                </a:path>
              </a:pathLst>
            </a:custGeom>
            <a:solidFill>
              <a:srgbClr val="FFFFFF"/>
            </a:solidFill>
          </p:spPr>
          <p:txBody>
            <a:bodyPr wrap="square" lIns="0" tIns="0" rIns="0" bIns="0" rtlCol="0"/>
            <a:lstStyle/>
            <a:p>
              <a:endParaRPr/>
            </a:p>
          </p:txBody>
        </p:sp>
        <p:sp>
          <p:nvSpPr>
            <p:cNvPr id="15" name="object 26">
              <a:extLst>
                <a:ext uri="{FF2B5EF4-FFF2-40B4-BE49-F238E27FC236}">
                  <a16:creationId xmlns:a16="http://schemas.microsoft.com/office/drawing/2014/main" id="{29A8FB8C-5515-9997-C30E-A820F2C1C9EB}"/>
                </a:ext>
              </a:extLst>
            </p:cNvPr>
            <p:cNvSpPr/>
            <p:nvPr/>
          </p:nvSpPr>
          <p:spPr>
            <a:xfrm>
              <a:off x="4887214" y="3975480"/>
              <a:ext cx="2736850" cy="902969"/>
            </a:xfrm>
            <a:custGeom>
              <a:avLst/>
              <a:gdLst/>
              <a:ahLst/>
              <a:cxnLst/>
              <a:rect l="l" t="t" r="r" b="b"/>
              <a:pathLst>
                <a:path w="2736850" h="902970">
                  <a:moveTo>
                    <a:pt x="0" y="60706"/>
                  </a:moveTo>
                  <a:lnTo>
                    <a:pt x="4699" y="37084"/>
                  </a:lnTo>
                  <a:lnTo>
                    <a:pt x="17780" y="17780"/>
                  </a:lnTo>
                  <a:lnTo>
                    <a:pt x="36957" y="4699"/>
                  </a:lnTo>
                  <a:lnTo>
                    <a:pt x="60578" y="0"/>
                  </a:lnTo>
                  <a:lnTo>
                    <a:pt x="2675763" y="0"/>
                  </a:lnTo>
                  <a:lnTo>
                    <a:pt x="2699258" y="4699"/>
                  </a:lnTo>
                  <a:lnTo>
                    <a:pt x="2718562" y="17780"/>
                  </a:lnTo>
                  <a:lnTo>
                    <a:pt x="2731516" y="37084"/>
                  </a:lnTo>
                  <a:lnTo>
                    <a:pt x="2736342" y="60706"/>
                  </a:lnTo>
                  <a:lnTo>
                    <a:pt x="2736342" y="842010"/>
                  </a:lnTo>
                  <a:lnTo>
                    <a:pt x="2731516" y="865505"/>
                  </a:lnTo>
                  <a:lnTo>
                    <a:pt x="2718562" y="884809"/>
                  </a:lnTo>
                  <a:lnTo>
                    <a:pt x="2699258" y="897763"/>
                  </a:lnTo>
                  <a:lnTo>
                    <a:pt x="2675763" y="902589"/>
                  </a:lnTo>
                  <a:lnTo>
                    <a:pt x="60578" y="902589"/>
                  </a:lnTo>
                  <a:lnTo>
                    <a:pt x="36957" y="897763"/>
                  </a:lnTo>
                  <a:lnTo>
                    <a:pt x="17780" y="884809"/>
                  </a:lnTo>
                  <a:lnTo>
                    <a:pt x="4699" y="865505"/>
                  </a:lnTo>
                  <a:lnTo>
                    <a:pt x="0" y="842010"/>
                  </a:lnTo>
                  <a:lnTo>
                    <a:pt x="0" y="60706"/>
                  </a:lnTo>
                  <a:close/>
                </a:path>
              </a:pathLst>
            </a:custGeom>
            <a:ln w="19050">
              <a:solidFill>
                <a:srgbClr val="CF9D39"/>
              </a:solidFill>
            </a:ln>
          </p:spPr>
          <p:txBody>
            <a:bodyPr wrap="square" lIns="0" tIns="0" rIns="0" bIns="0" rtlCol="0"/>
            <a:lstStyle/>
            <a:p>
              <a:endParaRPr/>
            </a:p>
          </p:txBody>
        </p:sp>
      </p:grpSp>
      <p:sp>
        <p:nvSpPr>
          <p:cNvPr id="16" name="object 27">
            <a:extLst>
              <a:ext uri="{FF2B5EF4-FFF2-40B4-BE49-F238E27FC236}">
                <a16:creationId xmlns:a16="http://schemas.microsoft.com/office/drawing/2014/main" id="{84F65EAB-27B9-7875-1C3C-C38253CACBEF}"/>
              </a:ext>
            </a:extLst>
          </p:cNvPr>
          <p:cNvSpPr txBox="1"/>
          <p:nvPr/>
        </p:nvSpPr>
        <p:spPr>
          <a:xfrm>
            <a:off x="4899088" y="4052061"/>
            <a:ext cx="2712720" cy="608965"/>
          </a:xfrm>
          <a:prstGeom prst="rect">
            <a:avLst/>
          </a:prstGeom>
        </p:spPr>
        <p:txBody>
          <a:bodyPr vert="horz" wrap="square" lIns="0" tIns="12065" rIns="0" bIns="0" rtlCol="0">
            <a:spAutoFit/>
          </a:bodyPr>
          <a:lstStyle/>
          <a:p>
            <a:pPr marL="81280">
              <a:lnSpc>
                <a:spcPts val="1145"/>
              </a:lnSpc>
              <a:spcBef>
                <a:spcPts val="95"/>
              </a:spcBef>
            </a:pPr>
            <a:r>
              <a:rPr sz="1000" b="1" spc="-10" dirty="0">
                <a:solidFill>
                  <a:srgbClr val="827966"/>
                </a:solidFill>
                <a:latin typeface="Arial"/>
                <a:cs typeface="Arial"/>
              </a:rPr>
              <a:t>Inclusion</a:t>
            </a:r>
            <a:r>
              <a:rPr sz="1000" b="1" spc="-15" dirty="0">
                <a:solidFill>
                  <a:srgbClr val="827966"/>
                </a:solidFill>
                <a:latin typeface="Arial"/>
                <a:cs typeface="Arial"/>
              </a:rPr>
              <a:t> </a:t>
            </a:r>
            <a:r>
              <a:rPr sz="1000" b="1" spc="-10" dirty="0">
                <a:solidFill>
                  <a:srgbClr val="827966"/>
                </a:solidFill>
                <a:latin typeface="Arial"/>
                <a:cs typeface="Arial"/>
              </a:rPr>
              <a:t>criteria</a:t>
            </a:r>
            <a:endParaRPr sz="1000">
              <a:latin typeface="Arial"/>
              <a:cs typeface="Arial"/>
            </a:endParaRPr>
          </a:p>
          <a:p>
            <a:pPr marL="307975" indent="-226695">
              <a:lnSpc>
                <a:spcPts val="1145"/>
              </a:lnSpc>
              <a:buClr>
                <a:srgbClr val="826B6A"/>
              </a:buClr>
              <a:buChar char="•"/>
              <a:tabLst>
                <a:tab pos="307975" algn="l"/>
              </a:tabLst>
            </a:pPr>
            <a:r>
              <a:rPr sz="1000" spc="-10" dirty="0">
                <a:solidFill>
                  <a:srgbClr val="827966"/>
                </a:solidFill>
                <a:latin typeface="Arial"/>
                <a:cs typeface="Arial"/>
              </a:rPr>
              <a:t>Virally</a:t>
            </a:r>
            <a:r>
              <a:rPr sz="1000" spc="-5" dirty="0">
                <a:solidFill>
                  <a:srgbClr val="827966"/>
                </a:solidFill>
                <a:latin typeface="Arial"/>
                <a:cs typeface="Arial"/>
              </a:rPr>
              <a:t> </a:t>
            </a:r>
            <a:r>
              <a:rPr sz="1000" spc="-10" dirty="0">
                <a:solidFill>
                  <a:srgbClr val="827966"/>
                </a:solidFill>
                <a:latin typeface="Arial"/>
                <a:cs typeface="Arial"/>
              </a:rPr>
              <a:t>suppressed,</a:t>
            </a:r>
            <a:endParaRPr sz="1000">
              <a:latin typeface="Arial"/>
              <a:cs typeface="Arial"/>
            </a:endParaRPr>
          </a:p>
          <a:p>
            <a:pPr marL="81280" marR="361315" indent="226695">
              <a:lnSpc>
                <a:spcPts val="1100"/>
              </a:lnSpc>
              <a:spcBef>
                <a:spcPts val="120"/>
              </a:spcBef>
              <a:buClr>
                <a:srgbClr val="826B6A"/>
              </a:buClr>
              <a:buChar char="•"/>
              <a:tabLst>
                <a:tab pos="307975" algn="l"/>
              </a:tabLst>
            </a:pPr>
            <a:r>
              <a:rPr sz="1000" spc="-10" dirty="0">
                <a:solidFill>
                  <a:srgbClr val="827966"/>
                </a:solidFill>
                <a:latin typeface="Arial"/>
                <a:cs typeface="Arial"/>
              </a:rPr>
              <a:t>HBeAg</a:t>
            </a:r>
            <a:r>
              <a:rPr sz="1000" spc="-40" dirty="0">
                <a:solidFill>
                  <a:srgbClr val="827966"/>
                </a:solidFill>
                <a:latin typeface="Arial"/>
                <a:cs typeface="Arial"/>
              </a:rPr>
              <a:t> </a:t>
            </a:r>
            <a:r>
              <a:rPr sz="1000" spc="-10" dirty="0">
                <a:solidFill>
                  <a:srgbClr val="827966"/>
                </a:solidFill>
                <a:latin typeface="Arial"/>
                <a:cs typeface="Arial"/>
              </a:rPr>
              <a:t>negative</a:t>
            </a:r>
            <a:r>
              <a:rPr sz="1000" spc="-15" dirty="0">
                <a:solidFill>
                  <a:srgbClr val="827966"/>
                </a:solidFill>
                <a:latin typeface="Arial"/>
                <a:cs typeface="Arial"/>
              </a:rPr>
              <a:t> </a:t>
            </a:r>
            <a:r>
              <a:rPr sz="1000" dirty="0">
                <a:solidFill>
                  <a:srgbClr val="827966"/>
                </a:solidFill>
                <a:latin typeface="Arial"/>
                <a:cs typeface="Arial"/>
              </a:rPr>
              <a:t>&amp;</a:t>
            </a:r>
            <a:r>
              <a:rPr sz="1000" spc="-35" dirty="0">
                <a:solidFill>
                  <a:srgbClr val="827966"/>
                </a:solidFill>
                <a:latin typeface="Arial"/>
                <a:cs typeface="Arial"/>
              </a:rPr>
              <a:t> </a:t>
            </a:r>
            <a:r>
              <a:rPr sz="1000" dirty="0">
                <a:solidFill>
                  <a:srgbClr val="827966"/>
                </a:solidFill>
                <a:latin typeface="Arial"/>
                <a:cs typeface="Arial"/>
              </a:rPr>
              <a:t>HBsAg</a:t>
            </a:r>
            <a:r>
              <a:rPr sz="1000" spc="-25" dirty="0">
                <a:solidFill>
                  <a:srgbClr val="827966"/>
                </a:solidFill>
                <a:latin typeface="Arial"/>
                <a:cs typeface="Arial"/>
              </a:rPr>
              <a:t> </a:t>
            </a:r>
            <a:r>
              <a:rPr sz="1000" spc="-10" dirty="0">
                <a:solidFill>
                  <a:srgbClr val="827966"/>
                </a:solidFill>
                <a:latin typeface="Arial"/>
                <a:cs typeface="Arial"/>
              </a:rPr>
              <a:t>positive</a:t>
            </a:r>
            <a:r>
              <a:rPr sz="1000" spc="-20" dirty="0">
                <a:solidFill>
                  <a:srgbClr val="827966"/>
                </a:solidFill>
                <a:latin typeface="Arial"/>
                <a:cs typeface="Arial"/>
              </a:rPr>
              <a:t> </a:t>
            </a:r>
            <a:r>
              <a:rPr sz="1000" spc="-25" dirty="0">
                <a:solidFill>
                  <a:srgbClr val="827966"/>
                </a:solidFill>
                <a:latin typeface="Arial"/>
                <a:cs typeface="Arial"/>
              </a:rPr>
              <a:t>at EOT</a:t>
            </a:r>
            <a:endParaRPr sz="1000">
              <a:latin typeface="Arial"/>
              <a:cs typeface="Arial"/>
            </a:endParaRPr>
          </a:p>
        </p:txBody>
      </p:sp>
      <p:graphicFrame>
        <p:nvGraphicFramePr>
          <p:cNvPr id="17" name="object 28">
            <a:extLst>
              <a:ext uri="{FF2B5EF4-FFF2-40B4-BE49-F238E27FC236}">
                <a16:creationId xmlns:a16="http://schemas.microsoft.com/office/drawing/2014/main" id="{5F0756A2-ECEC-E233-2555-D1F1DD94EEAE}"/>
              </a:ext>
            </a:extLst>
          </p:cNvPr>
          <p:cNvGraphicFramePr>
            <a:graphicFrameLocks noGrp="1"/>
          </p:cNvGraphicFramePr>
          <p:nvPr/>
        </p:nvGraphicFramePr>
        <p:xfrm>
          <a:off x="1519682" y="4210558"/>
          <a:ext cx="3001645" cy="1410335"/>
        </p:xfrm>
        <a:graphic>
          <a:graphicData uri="http://schemas.openxmlformats.org/drawingml/2006/table">
            <a:tbl>
              <a:tblPr firstRow="1" bandRow="1">
                <a:tableStyleId>{2D5ABB26-0587-4C30-8999-92F81FD0307C}</a:tableStyleId>
              </a:tblPr>
              <a:tblGrid>
                <a:gridCol w="1071245">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tblGrid>
              <a:tr h="268605">
                <a:tc>
                  <a:txBody>
                    <a:bodyPr/>
                    <a:lstStyle/>
                    <a:p>
                      <a:pPr marR="37465" algn="r">
                        <a:lnSpc>
                          <a:spcPct val="100000"/>
                        </a:lnSpc>
                        <a:spcBef>
                          <a:spcPts val="275"/>
                        </a:spcBef>
                      </a:pPr>
                      <a:r>
                        <a:rPr sz="1100" b="1" spc="-10" dirty="0">
                          <a:solidFill>
                            <a:srgbClr val="827966"/>
                          </a:solidFill>
                          <a:latin typeface="Arial"/>
                          <a:cs typeface="Arial"/>
                        </a:rPr>
                        <a:t>Mean</a:t>
                      </a:r>
                      <a:r>
                        <a:rPr sz="1100" b="1" spc="-40" dirty="0">
                          <a:solidFill>
                            <a:srgbClr val="827966"/>
                          </a:solidFill>
                          <a:latin typeface="Arial"/>
                          <a:cs typeface="Arial"/>
                        </a:rPr>
                        <a:t> </a:t>
                      </a:r>
                      <a:r>
                        <a:rPr sz="1100" b="1" spc="-25" dirty="0">
                          <a:solidFill>
                            <a:srgbClr val="827966"/>
                          </a:solidFill>
                          <a:latin typeface="Arial"/>
                          <a:cs typeface="Arial"/>
                        </a:rPr>
                        <a:t>age</a:t>
                      </a:r>
                      <a:endParaRPr sz="1100">
                        <a:latin typeface="Arial"/>
                        <a:cs typeface="Arial"/>
                      </a:endParaRPr>
                    </a:p>
                  </a:txBody>
                  <a:tcPr marL="0" marR="0" marT="34925" marB="0">
                    <a:lnL w="12700">
                      <a:solidFill>
                        <a:srgbClr val="826B6A"/>
                      </a:solidFill>
                      <a:prstDash val="solid"/>
                    </a:lnL>
                    <a:lnR w="12700">
                      <a:solidFill>
                        <a:srgbClr val="826B6A"/>
                      </a:solidFill>
                      <a:prstDash val="solid"/>
                    </a:lnR>
                    <a:lnT w="12700">
                      <a:solidFill>
                        <a:srgbClr val="826B6A"/>
                      </a:solidFill>
                      <a:prstDash val="solid"/>
                    </a:lnT>
                    <a:lnB w="12700">
                      <a:solidFill>
                        <a:srgbClr val="826B6A"/>
                      </a:solidFill>
                      <a:prstDash val="solid"/>
                    </a:lnB>
                    <a:solidFill>
                      <a:srgbClr val="FFFFFF"/>
                    </a:solidFill>
                  </a:tcPr>
                </a:tc>
                <a:tc>
                  <a:txBody>
                    <a:bodyPr/>
                    <a:lstStyle/>
                    <a:p>
                      <a:pPr marL="50165">
                        <a:lnSpc>
                          <a:spcPct val="100000"/>
                        </a:lnSpc>
                        <a:spcBef>
                          <a:spcPts val="275"/>
                        </a:spcBef>
                      </a:pPr>
                      <a:r>
                        <a:rPr sz="1100" dirty="0">
                          <a:solidFill>
                            <a:srgbClr val="827966"/>
                          </a:solidFill>
                          <a:latin typeface="Arial"/>
                          <a:cs typeface="Arial"/>
                        </a:rPr>
                        <a:t>52</a:t>
                      </a:r>
                      <a:r>
                        <a:rPr sz="1100" spc="-25" dirty="0">
                          <a:solidFill>
                            <a:srgbClr val="827966"/>
                          </a:solidFill>
                          <a:latin typeface="Arial"/>
                          <a:cs typeface="Arial"/>
                        </a:rPr>
                        <a:t> </a:t>
                      </a:r>
                      <a:r>
                        <a:rPr sz="1100" dirty="0">
                          <a:solidFill>
                            <a:srgbClr val="827966"/>
                          </a:solidFill>
                          <a:latin typeface="Arial"/>
                          <a:cs typeface="Arial"/>
                        </a:rPr>
                        <a:t>(±11)</a:t>
                      </a:r>
                      <a:r>
                        <a:rPr sz="1100" spc="-55" dirty="0">
                          <a:solidFill>
                            <a:srgbClr val="827966"/>
                          </a:solidFill>
                          <a:latin typeface="Arial"/>
                          <a:cs typeface="Arial"/>
                        </a:rPr>
                        <a:t> </a:t>
                      </a:r>
                      <a:r>
                        <a:rPr sz="1100" spc="-10" dirty="0">
                          <a:solidFill>
                            <a:srgbClr val="827966"/>
                          </a:solidFill>
                          <a:latin typeface="Arial"/>
                          <a:cs typeface="Arial"/>
                        </a:rPr>
                        <a:t>years</a:t>
                      </a:r>
                      <a:endParaRPr sz="1100" dirty="0">
                        <a:latin typeface="Arial"/>
                        <a:cs typeface="Arial"/>
                      </a:endParaRPr>
                    </a:p>
                  </a:txBody>
                  <a:tcPr marL="0" marR="0" marT="34925" marB="0">
                    <a:lnL w="12700">
                      <a:solidFill>
                        <a:srgbClr val="826B6A"/>
                      </a:solidFill>
                      <a:prstDash val="solid"/>
                    </a:lnL>
                    <a:lnR w="12700">
                      <a:solidFill>
                        <a:srgbClr val="826B6A"/>
                      </a:solidFill>
                      <a:prstDash val="solid"/>
                    </a:lnR>
                    <a:lnT w="12700">
                      <a:solidFill>
                        <a:srgbClr val="826B6A"/>
                      </a:solidFill>
                      <a:prstDash val="solid"/>
                    </a:lnT>
                    <a:lnB w="12700">
                      <a:solidFill>
                        <a:srgbClr val="826B6A"/>
                      </a:solidFill>
                      <a:prstDash val="solid"/>
                    </a:lnB>
                    <a:solidFill>
                      <a:srgbClr val="FFFFFF"/>
                    </a:solidFill>
                  </a:tcPr>
                </a:tc>
                <a:extLst>
                  <a:ext uri="{0D108BD9-81ED-4DB2-BD59-A6C34878D82A}">
                    <a16:rowId xmlns:a16="http://schemas.microsoft.com/office/drawing/2014/main" val="10000"/>
                  </a:ext>
                </a:extLst>
              </a:tr>
              <a:tr h="268605">
                <a:tc>
                  <a:txBody>
                    <a:bodyPr/>
                    <a:lstStyle/>
                    <a:p>
                      <a:pPr marR="36195" algn="r">
                        <a:lnSpc>
                          <a:spcPct val="100000"/>
                        </a:lnSpc>
                        <a:spcBef>
                          <a:spcPts val="280"/>
                        </a:spcBef>
                      </a:pPr>
                      <a:r>
                        <a:rPr sz="1100" b="1" spc="-10" dirty="0">
                          <a:solidFill>
                            <a:srgbClr val="827966"/>
                          </a:solidFill>
                          <a:latin typeface="Arial"/>
                          <a:cs typeface="Arial"/>
                        </a:rPr>
                        <a:t>Gender</a:t>
                      </a:r>
                      <a:endParaRPr sz="1100">
                        <a:latin typeface="Arial"/>
                        <a:cs typeface="Arial"/>
                      </a:endParaRPr>
                    </a:p>
                  </a:txBody>
                  <a:tcPr marL="0" marR="0" marT="35560" marB="0">
                    <a:lnL w="12700">
                      <a:solidFill>
                        <a:srgbClr val="826B6A"/>
                      </a:solidFill>
                      <a:prstDash val="solid"/>
                    </a:lnL>
                    <a:lnR w="12700">
                      <a:solidFill>
                        <a:srgbClr val="826B6A"/>
                      </a:solidFill>
                      <a:prstDash val="solid"/>
                    </a:lnR>
                    <a:lnT w="12700">
                      <a:solidFill>
                        <a:srgbClr val="826B6A"/>
                      </a:solidFill>
                      <a:prstDash val="solid"/>
                    </a:lnT>
                    <a:lnB w="12700">
                      <a:solidFill>
                        <a:srgbClr val="826B6A"/>
                      </a:solidFill>
                      <a:prstDash val="solid"/>
                    </a:lnB>
                    <a:solidFill>
                      <a:srgbClr val="FFFFFF"/>
                    </a:solidFill>
                  </a:tcPr>
                </a:tc>
                <a:tc>
                  <a:txBody>
                    <a:bodyPr/>
                    <a:lstStyle/>
                    <a:p>
                      <a:pPr marL="50165">
                        <a:lnSpc>
                          <a:spcPct val="100000"/>
                        </a:lnSpc>
                        <a:spcBef>
                          <a:spcPts val="280"/>
                        </a:spcBef>
                      </a:pPr>
                      <a:r>
                        <a:rPr sz="1100" dirty="0">
                          <a:solidFill>
                            <a:srgbClr val="827966"/>
                          </a:solidFill>
                          <a:latin typeface="Arial"/>
                          <a:cs typeface="Arial"/>
                        </a:rPr>
                        <a:t>72%</a:t>
                      </a:r>
                      <a:r>
                        <a:rPr sz="1100" spc="-70" dirty="0">
                          <a:solidFill>
                            <a:srgbClr val="827966"/>
                          </a:solidFill>
                          <a:latin typeface="Arial"/>
                          <a:cs typeface="Arial"/>
                        </a:rPr>
                        <a:t> </a:t>
                      </a:r>
                      <a:r>
                        <a:rPr sz="1100" spc="-20" dirty="0">
                          <a:solidFill>
                            <a:srgbClr val="827966"/>
                          </a:solidFill>
                          <a:latin typeface="Arial"/>
                          <a:cs typeface="Arial"/>
                        </a:rPr>
                        <a:t>Male</a:t>
                      </a:r>
                      <a:endParaRPr sz="1100">
                        <a:latin typeface="Arial"/>
                        <a:cs typeface="Arial"/>
                      </a:endParaRPr>
                    </a:p>
                  </a:txBody>
                  <a:tcPr marL="0" marR="0" marT="35560" marB="0">
                    <a:lnL w="12700">
                      <a:solidFill>
                        <a:srgbClr val="826B6A"/>
                      </a:solidFill>
                      <a:prstDash val="solid"/>
                    </a:lnL>
                    <a:lnR w="12700">
                      <a:solidFill>
                        <a:srgbClr val="826B6A"/>
                      </a:solidFill>
                      <a:prstDash val="solid"/>
                    </a:lnR>
                    <a:lnT w="12700">
                      <a:solidFill>
                        <a:srgbClr val="826B6A"/>
                      </a:solidFill>
                      <a:prstDash val="solid"/>
                    </a:lnT>
                    <a:lnB w="12700">
                      <a:solidFill>
                        <a:srgbClr val="826B6A"/>
                      </a:solidFill>
                      <a:prstDash val="solid"/>
                    </a:lnB>
                    <a:solidFill>
                      <a:srgbClr val="FFFFFF"/>
                    </a:solidFill>
                  </a:tcPr>
                </a:tc>
                <a:extLst>
                  <a:ext uri="{0D108BD9-81ED-4DB2-BD59-A6C34878D82A}">
                    <a16:rowId xmlns:a16="http://schemas.microsoft.com/office/drawing/2014/main" val="10001"/>
                  </a:ext>
                </a:extLst>
              </a:tr>
              <a:tr h="436880">
                <a:tc>
                  <a:txBody>
                    <a:bodyPr/>
                    <a:lstStyle/>
                    <a:p>
                      <a:pPr marL="217804" marR="52069" indent="372110">
                        <a:lnSpc>
                          <a:spcPct val="100000"/>
                        </a:lnSpc>
                        <a:spcBef>
                          <a:spcPts val="280"/>
                        </a:spcBef>
                      </a:pPr>
                      <a:r>
                        <a:rPr sz="1100" b="1" spc="-20" dirty="0">
                          <a:solidFill>
                            <a:srgbClr val="827966"/>
                          </a:solidFill>
                          <a:latin typeface="Arial"/>
                          <a:cs typeface="Arial"/>
                        </a:rPr>
                        <a:t>Ethnic background</a:t>
                      </a:r>
                      <a:endParaRPr sz="1100">
                        <a:latin typeface="Arial"/>
                        <a:cs typeface="Arial"/>
                      </a:endParaRPr>
                    </a:p>
                  </a:txBody>
                  <a:tcPr marL="0" marR="0" marT="35560" marB="0">
                    <a:lnL w="12700">
                      <a:solidFill>
                        <a:srgbClr val="826B6A"/>
                      </a:solidFill>
                      <a:prstDash val="solid"/>
                    </a:lnL>
                    <a:lnR w="12700">
                      <a:solidFill>
                        <a:srgbClr val="826B6A"/>
                      </a:solidFill>
                      <a:prstDash val="solid"/>
                    </a:lnR>
                    <a:lnT w="12700">
                      <a:solidFill>
                        <a:srgbClr val="826B6A"/>
                      </a:solidFill>
                      <a:prstDash val="solid"/>
                    </a:lnT>
                    <a:lnB w="12700">
                      <a:solidFill>
                        <a:srgbClr val="826B6A"/>
                      </a:solidFill>
                      <a:prstDash val="solid"/>
                    </a:lnB>
                    <a:solidFill>
                      <a:srgbClr val="FFFFFF"/>
                    </a:solidFill>
                  </a:tcPr>
                </a:tc>
                <a:tc>
                  <a:txBody>
                    <a:bodyPr/>
                    <a:lstStyle/>
                    <a:p>
                      <a:pPr marL="50165">
                        <a:lnSpc>
                          <a:spcPct val="100000"/>
                        </a:lnSpc>
                        <a:spcBef>
                          <a:spcPts val="280"/>
                        </a:spcBef>
                      </a:pPr>
                      <a:r>
                        <a:rPr sz="1100" dirty="0">
                          <a:solidFill>
                            <a:srgbClr val="827966"/>
                          </a:solidFill>
                          <a:latin typeface="Arial"/>
                          <a:cs typeface="Arial"/>
                        </a:rPr>
                        <a:t>81%</a:t>
                      </a:r>
                      <a:r>
                        <a:rPr sz="1100" spc="-70" dirty="0">
                          <a:solidFill>
                            <a:srgbClr val="827966"/>
                          </a:solidFill>
                          <a:latin typeface="Arial"/>
                          <a:cs typeface="Arial"/>
                        </a:rPr>
                        <a:t> </a:t>
                      </a:r>
                      <a:r>
                        <a:rPr sz="1100" dirty="0">
                          <a:solidFill>
                            <a:srgbClr val="827966"/>
                          </a:solidFill>
                          <a:latin typeface="Arial"/>
                          <a:cs typeface="Arial"/>
                        </a:rPr>
                        <a:t>Asian,</a:t>
                      </a:r>
                      <a:r>
                        <a:rPr sz="1100" spc="-30" dirty="0">
                          <a:solidFill>
                            <a:srgbClr val="827966"/>
                          </a:solidFill>
                          <a:latin typeface="Arial"/>
                          <a:cs typeface="Arial"/>
                        </a:rPr>
                        <a:t> </a:t>
                      </a:r>
                      <a:r>
                        <a:rPr sz="1100" dirty="0">
                          <a:solidFill>
                            <a:srgbClr val="827966"/>
                          </a:solidFill>
                          <a:latin typeface="Arial"/>
                          <a:cs typeface="Arial"/>
                        </a:rPr>
                        <a:t>15%</a:t>
                      </a:r>
                      <a:r>
                        <a:rPr sz="1100" spc="-70" dirty="0">
                          <a:solidFill>
                            <a:srgbClr val="827966"/>
                          </a:solidFill>
                          <a:latin typeface="Arial"/>
                          <a:cs typeface="Arial"/>
                        </a:rPr>
                        <a:t> </a:t>
                      </a:r>
                      <a:r>
                        <a:rPr sz="1100" spc="-10" dirty="0">
                          <a:solidFill>
                            <a:srgbClr val="827966"/>
                          </a:solidFill>
                          <a:latin typeface="Arial"/>
                          <a:cs typeface="Arial"/>
                        </a:rPr>
                        <a:t>Caucasian,</a:t>
                      </a:r>
                      <a:endParaRPr sz="1100">
                        <a:latin typeface="Arial"/>
                        <a:cs typeface="Arial"/>
                      </a:endParaRPr>
                    </a:p>
                    <a:p>
                      <a:pPr marL="50165">
                        <a:lnSpc>
                          <a:spcPct val="100000"/>
                        </a:lnSpc>
                      </a:pPr>
                      <a:r>
                        <a:rPr sz="1100" dirty="0">
                          <a:solidFill>
                            <a:srgbClr val="827966"/>
                          </a:solidFill>
                          <a:latin typeface="Arial"/>
                          <a:cs typeface="Arial"/>
                        </a:rPr>
                        <a:t>4%</a:t>
                      </a:r>
                      <a:r>
                        <a:rPr sz="1100" spc="-45" dirty="0">
                          <a:solidFill>
                            <a:srgbClr val="827966"/>
                          </a:solidFill>
                          <a:latin typeface="Arial"/>
                          <a:cs typeface="Arial"/>
                        </a:rPr>
                        <a:t> </a:t>
                      </a:r>
                      <a:r>
                        <a:rPr sz="1100" spc="-10" dirty="0">
                          <a:solidFill>
                            <a:srgbClr val="827966"/>
                          </a:solidFill>
                          <a:latin typeface="Arial"/>
                          <a:cs typeface="Arial"/>
                        </a:rPr>
                        <a:t>Black/Other</a:t>
                      </a:r>
                      <a:endParaRPr sz="1100">
                        <a:latin typeface="Arial"/>
                        <a:cs typeface="Arial"/>
                      </a:endParaRPr>
                    </a:p>
                  </a:txBody>
                  <a:tcPr marL="0" marR="0" marT="35560" marB="0">
                    <a:lnL w="12700">
                      <a:solidFill>
                        <a:srgbClr val="826B6A"/>
                      </a:solidFill>
                      <a:prstDash val="solid"/>
                    </a:lnL>
                    <a:lnR w="12700">
                      <a:solidFill>
                        <a:srgbClr val="826B6A"/>
                      </a:solidFill>
                      <a:prstDash val="solid"/>
                    </a:lnR>
                    <a:lnT w="12700">
                      <a:solidFill>
                        <a:srgbClr val="826B6A"/>
                      </a:solidFill>
                      <a:prstDash val="solid"/>
                    </a:lnT>
                    <a:lnB w="12700">
                      <a:solidFill>
                        <a:srgbClr val="826B6A"/>
                      </a:solidFill>
                      <a:prstDash val="solid"/>
                    </a:lnB>
                    <a:solidFill>
                      <a:srgbClr val="FFFFFF"/>
                    </a:solidFill>
                  </a:tcPr>
                </a:tc>
                <a:extLst>
                  <a:ext uri="{0D108BD9-81ED-4DB2-BD59-A6C34878D82A}">
                    <a16:rowId xmlns:a16="http://schemas.microsoft.com/office/drawing/2014/main" val="10002"/>
                  </a:ext>
                </a:extLst>
              </a:tr>
              <a:tr h="436245">
                <a:tc>
                  <a:txBody>
                    <a:bodyPr/>
                    <a:lstStyle/>
                    <a:p>
                      <a:pPr marR="35560" algn="r">
                        <a:lnSpc>
                          <a:spcPct val="100000"/>
                        </a:lnSpc>
                        <a:spcBef>
                          <a:spcPts val="280"/>
                        </a:spcBef>
                      </a:pPr>
                      <a:r>
                        <a:rPr sz="1100" b="1" spc="-10" dirty="0">
                          <a:solidFill>
                            <a:srgbClr val="827966"/>
                          </a:solidFill>
                          <a:latin typeface="Arial"/>
                          <a:cs typeface="Arial"/>
                        </a:rPr>
                        <a:t>Treatments</a:t>
                      </a:r>
                      <a:endParaRPr sz="1100">
                        <a:latin typeface="Arial"/>
                        <a:cs typeface="Arial"/>
                      </a:endParaRPr>
                    </a:p>
                  </a:txBody>
                  <a:tcPr marL="0" marR="0" marT="35560" marB="0">
                    <a:lnL w="12700">
                      <a:solidFill>
                        <a:srgbClr val="826B6A"/>
                      </a:solidFill>
                      <a:prstDash val="solid"/>
                    </a:lnL>
                    <a:lnR w="12700">
                      <a:solidFill>
                        <a:srgbClr val="826B6A"/>
                      </a:solidFill>
                      <a:prstDash val="solid"/>
                    </a:lnR>
                    <a:lnT w="12700">
                      <a:solidFill>
                        <a:srgbClr val="826B6A"/>
                      </a:solidFill>
                      <a:prstDash val="solid"/>
                    </a:lnT>
                    <a:lnB w="12700">
                      <a:solidFill>
                        <a:srgbClr val="826B6A"/>
                      </a:solidFill>
                      <a:prstDash val="solid"/>
                    </a:lnB>
                    <a:solidFill>
                      <a:srgbClr val="FFFFFF"/>
                    </a:solidFill>
                  </a:tcPr>
                </a:tc>
                <a:tc>
                  <a:txBody>
                    <a:bodyPr/>
                    <a:lstStyle/>
                    <a:p>
                      <a:pPr marL="50165">
                        <a:lnSpc>
                          <a:spcPct val="100000"/>
                        </a:lnSpc>
                        <a:spcBef>
                          <a:spcPts val="280"/>
                        </a:spcBef>
                      </a:pPr>
                      <a:r>
                        <a:rPr sz="1100" dirty="0">
                          <a:solidFill>
                            <a:srgbClr val="827966"/>
                          </a:solidFill>
                          <a:latin typeface="Arial"/>
                          <a:cs typeface="Arial"/>
                        </a:rPr>
                        <a:t>40%</a:t>
                      </a:r>
                      <a:r>
                        <a:rPr sz="1100" spc="-40" dirty="0">
                          <a:solidFill>
                            <a:srgbClr val="827966"/>
                          </a:solidFill>
                          <a:latin typeface="Arial"/>
                          <a:cs typeface="Arial"/>
                        </a:rPr>
                        <a:t> </a:t>
                      </a:r>
                      <a:r>
                        <a:rPr sz="1100" spc="-10" dirty="0">
                          <a:solidFill>
                            <a:srgbClr val="827966"/>
                          </a:solidFill>
                          <a:latin typeface="Arial"/>
                          <a:cs typeface="Arial"/>
                        </a:rPr>
                        <a:t>received</a:t>
                      </a:r>
                      <a:r>
                        <a:rPr sz="1100" spc="-25" dirty="0">
                          <a:solidFill>
                            <a:srgbClr val="827966"/>
                          </a:solidFill>
                          <a:latin typeface="Arial"/>
                          <a:cs typeface="Arial"/>
                        </a:rPr>
                        <a:t> </a:t>
                      </a:r>
                      <a:r>
                        <a:rPr sz="1100" spc="-10" dirty="0">
                          <a:solidFill>
                            <a:srgbClr val="827966"/>
                          </a:solidFill>
                          <a:latin typeface="Arial"/>
                          <a:cs typeface="Arial"/>
                        </a:rPr>
                        <a:t>TDF/TAF</a:t>
                      </a:r>
                      <a:endParaRPr sz="1100" dirty="0">
                        <a:latin typeface="Arial"/>
                        <a:cs typeface="Arial"/>
                      </a:endParaRPr>
                    </a:p>
                    <a:p>
                      <a:pPr marL="50165">
                        <a:lnSpc>
                          <a:spcPct val="100000"/>
                        </a:lnSpc>
                      </a:pPr>
                      <a:r>
                        <a:rPr sz="1100" dirty="0">
                          <a:solidFill>
                            <a:srgbClr val="827966"/>
                          </a:solidFill>
                          <a:latin typeface="Arial"/>
                          <a:cs typeface="Arial"/>
                        </a:rPr>
                        <a:t>54%</a:t>
                      </a:r>
                      <a:r>
                        <a:rPr sz="1100" spc="-50" dirty="0">
                          <a:solidFill>
                            <a:srgbClr val="827966"/>
                          </a:solidFill>
                          <a:latin typeface="Arial"/>
                          <a:cs typeface="Arial"/>
                        </a:rPr>
                        <a:t> </a:t>
                      </a:r>
                      <a:r>
                        <a:rPr sz="1100" spc="-25" dirty="0">
                          <a:solidFill>
                            <a:srgbClr val="827966"/>
                          </a:solidFill>
                          <a:latin typeface="Arial"/>
                          <a:cs typeface="Arial"/>
                        </a:rPr>
                        <a:t>ETV</a:t>
                      </a:r>
                      <a:endParaRPr sz="1100" dirty="0">
                        <a:latin typeface="Arial"/>
                        <a:cs typeface="Arial"/>
                      </a:endParaRPr>
                    </a:p>
                  </a:txBody>
                  <a:tcPr marL="0" marR="0" marT="35560" marB="0">
                    <a:lnL w="12700">
                      <a:solidFill>
                        <a:srgbClr val="826B6A"/>
                      </a:solidFill>
                      <a:prstDash val="solid"/>
                    </a:lnL>
                    <a:lnR w="12700">
                      <a:solidFill>
                        <a:srgbClr val="826B6A"/>
                      </a:solidFill>
                      <a:prstDash val="solid"/>
                    </a:lnR>
                    <a:lnT w="12700">
                      <a:solidFill>
                        <a:srgbClr val="826B6A"/>
                      </a:solidFill>
                      <a:prstDash val="solid"/>
                    </a:lnT>
                    <a:lnB w="12700">
                      <a:solidFill>
                        <a:srgbClr val="826B6A"/>
                      </a:solidFill>
                      <a:prstDash val="solid"/>
                    </a:lnB>
                    <a:solidFill>
                      <a:srgbClr val="FFFFFF"/>
                    </a:solidFill>
                  </a:tcPr>
                </a:tc>
                <a:extLst>
                  <a:ext uri="{0D108BD9-81ED-4DB2-BD59-A6C34878D82A}">
                    <a16:rowId xmlns:a16="http://schemas.microsoft.com/office/drawing/2014/main" val="10003"/>
                  </a:ext>
                </a:extLst>
              </a:tr>
            </a:tbl>
          </a:graphicData>
        </a:graphic>
      </p:graphicFrame>
      <p:grpSp>
        <p:nvGrpSpPr>
          <p:cNvPr id="18" name="object 29">
            <a:extLst>
              <a:ext uri="{FF2B5EF4-FFF2-40B4-BE49-F238E27FC236}">
                <a16:creationId xmlns:a16="http://schemas.microsoft.com/office/drawing/2014/main" id="{A20F3010-CA3B-2E74-F327-F629FD7825B7}"/>
              </a:ext>
            </a:extLst>
          </p:cNvPr>
          <p:cNvGrpSpPr/>
          <p:nvPr/>
        </p:nvGrpSpPr>
        <p:grpSpPr>
          <a:xfrm>
            <a:off x="4877689" y="5028057"/>
            <a:ext cx="2755900" cy="922019"/>
            <a:chOff x="4877689" y="5028057"/>
            <a:chExt cx="2755900" cy="922019"/>
          </a:xfrm>
        </p:grpSpPr>
        <p:sp>
          <p:nvSpPr>
            <p:cNvPr id="19" name="object 30">
              <a:extLst>
                <a:ext uri="{FF2B5EF4-FFF2-40B4-BE49-F238E27FC236}">
                  <a16:creationId xmlns:a16="http://schemas.microsoft.com/office/drawing/2014/main" id="{84B1AB2B-8527-CFDA-CD86-1DEF462C6EC6}"/>
                </a:ext>
              </a:extLst>
            </p:cNvPr>
            <p:cNvSpPr/>
            <p:nvPr/>
          </p:nvSpPr>
          <p:spPr>
            <a:xfrm>
              <a:off x="4887214" y="5037582"/>
              <a:ext cx="2736850" cy="902969"/>
            </a:xfrm>
            <a:custGeom>
              <a:avLst/>
              <a:gdLst/>
              <a:ahLst/>
              <a:cxnLst/>
              <a:rect l="l" t="t" r="r" b="b"/>
              <a:pathLst>
                <a:path w="2736850" h="902970">
                  <a:moveTo>
                    <a:pt x="2675763" y="0"/>
                  </a:moveTo>
                  <a:lnTo>
                    <a:pt x="60579" y="0"/>
                  </a:lnTo>
                  <a:lnTo>
                    <a:pt x="36956" y="4699"/>
                  </a:lnTo>
                  <a:lnTo>
                    <a:pt x="17780" y="17780"/>
                  </a:lnTo>
                  <a:lnTo>
                    <a:pt x="4699" y="36957"/>
                  </a:lnTo>
                  <a:lnTo>
                    <a:pt x="0" y="60579"/>
                  </a:lnTo>
                  <a:lnTo>
                    <a:pt x="0" y="841959"/>
                  </a:lnTo>
                  <a:lnTo>
                    <a:pt x="4699" y="865555"/>
                  </a:lnTo>
                  <a:lnTo>
                    <a:pt x="17780" y="884821"/>
                  </a:lnTo>
                  <a:lnTo>
                    <a:pt x="36956" y="897813"/>
                  </a:lnTo>
                  <a:lnTo>
                    <a:pt x="60579" y="902576"/>
                  </a:lnTo>
                  <a:lnTo>
                    <a:pt x="2675763" y="902576"/>
                  </a:lnTo>
                  <a:lnTo>
                    <a:pt x="2699258" y="897813"/>
                  </a:lnTo>
                  <a:lnTo>
                    <a:pt x="2718562" y="884821"/>
                  </a:lnTo>
                  <a:lnTo>
                    <a:pt x="2731516" y="865555"/>
                  </a:lnTo>
                  <a:lnTo>
                    <a:pt x="2736342" y="841959"/>
                  </a:lnTo>
                  <a:lnTo>
                    <a:pt x="2736342" y="60579"/>
                  </a:lnTo>
                  <a:lnTo>
                    <a:pt x="2731516" y="36957"/>
                  </a:lnTo>
                  <a:lnTo>
                    <a:pt x="2718562" y="17780"/>
                  </a:lnTo>
                  <a:lnTo>
                    <a:pt x="2699258" y="4699"/>
                  </a:lnTo>
                  <a:lnTo>
                    <a:pt x="2675763" y="0"/>
                  </a:lnTo>
                  <a:close/>
                </a:path>
              </a:pathLst>
            </a:custGeom>
            <a:solidFill>
              <a:srgbClr val="FFFFFF"/>
            </a:solidFill>
          </p:spPr>
          <p:txBody>
            <a:bodyPr wrap="square" lIns="0" tIns="0" rIns="0" bIns="0" rtlCol="0"/>
            <a:lstStyle/>
            <a:p>
              <a:endParaRPr/>
            </a:p>
          </p:txBody>
        </p:sp>
        <p:sp>
          <p:nvSpPr>
            <p:cNvPr id="20" name="object 31">
              <a:extLst>
                <a:ext uri="{FF2B5EF4-FFF2-40B4-BE49-F238E27FC236}">
                  <a16:creationId xmlns:a16="http://schemas.microsoft.com/office/drawing/2014/main" id="{3CE88FC4-25CF-4ABB-CB34-261E5B7D3E1F}"/>
                </a:ext>
              </a:extLst>
            </p:cNvPr>
            <p:cNvSpPr/>
            <p:nvPr/>
          </p:nvSpPr>
          <p:spPr>
            <a:xfrm>
              <a:off x="4887214" y="5037582"/>
              <a:ext cx="2736850" cy="902969"/>
            </a:xfrm>
            <a:custGeom>
              <a:avLst/>
              <a:gdLst/>
              <a:ahLst/>
              <a:cxnLst/>
              <a:rect l="l" t="t" r="r" b="b"/>
              <a:pathLst>
                <a:path w="2736850" h="902970">
                  <a:moveTo>
                    <a:pt x="0" y="60579"/>
                  </a:moveTo>
                  <a:lnTo>
                    <a:pt x="4699" y="36957"/>
                  </a:lnTo>
                  <a:lnTo>
                    <a:pt x="17780" y="17780"/>
                  </a:lnTo>
                  <a:lnTo>
                    <a:pt x="36957" y="4699"/>
                  </a:lnTo>
                  <a:lnTo>
                    <a:pt x="60578" y="0"/>
                  </a:lnTo>
                  <a:lnTo>
                    <a:pt x="2675763" y="0"/>
                  </a:lnTo>
                  <a:lnTo>
                    <a:pt x="2699258" y="4699"/>
                  </a:lnTo>
                  <a:lnTo>
                    <a:pt x="2718562" y="17780"/>
                  </a:lnTo>
                  <a:lnTo>
                    <a:pt x="2731516" y="36957"/>
                  </a:lnTo>
                  <a:lnTo>
                    <a:pt x="2736342" y="60579"/>
                  </a:lnTo>
                  <a:lnTo>
                    <a:pt x="2736342" y="841959"/>
                  </a:lnTo>
                  <a:lnTo>
                    <a:pt x="2731516" y="865555"/>
                  </a:lnTo>
                  <a:lnTo>
                    <a:pt x="2718562" y="884821"/>
                  </a:lnTo>
                  <a:lnTo>
                    <a:pt x="2699258" y="897813"/>
                  </a:lnTo>
                  <a:lnTo>
                    <a:pt x="2675763" y="902576"/>
                  </a:lnTo>
                  <a:lnTo>
                    <a:pt x="60578" y="902576"/>
                  </a:lnTo>
                  <a:lnTo>
                    <a:pt x="36957" y="897813"/>
                  </a:lnTo>
                  <a:lnTo>
                    <a:pt x="17780" y="884821"/>
                  </a:lnTo>
                  <a:lnTo>
                    <a:pt x="4699" y="865555"/>
                  </a:lnTo>
                  <a:lnTo>
                    <a:pt x="0" y="841959"/>
                  </a:lnTo>
                  <a:lnTo>
                    <a:pt x="0" y="60579"/>
                  </a:lnTo>
                  <a:close/>
                </a:path>
              </a:pathLst>
            </a:custGeom>
            <a:ln w="19050">
              <a:solidFill>
                <a:srgbClr val="CF9D39"/>
              </a:solidFill>
            </a:ln>
          </p:spPr>
          <p:txBody>
            <a:bodyPr wrap="square" lIns="0" tIns="0" rIns="0" bIns="0" rtlCol="0"/>
            <a:lstStyle/>
            <a:p>
              <a:endParaRPr/>
            </a:p>
          </p:txBody>
        </p:sp>
      </p:grpSp>
      <p:sp>
        <p:nvSpPr>
          <p:cNvPr id="21" name="object 32">
            <a:extLst>
              <a:ext uri="{FF2B5EF4-FFF2-40B4-BE49-F238E27FC236}">
                <a16:creationId xmlns:a16="http://schemas.microsoft.com/office/drawing/2014/main" id="{B2145B71-9A69-D554-35BE-D2886D78BCB1}"/>
              </a:ext>
            </a:extLst>
          </p:cNvPr>
          <p:cNvSpPr txBox="1"/>
          <p:nvPr/>
        </p:nvSpPr>
        <p:spPr>
          <a:xfrm>
            <a:off x="4899088" y="5117338"/>
            <a:ext cx="2712720" cy="758190"/>
          </a:xfrm>
          <a:prstGeom prst="rect">
            <a:avLst/>
          </a:prstGeom>
        </p:spPr>
        <p:txBody>
          <a:bodyPr vert="horz" wrap="square" lIns="0" tIns="13335" rIns="0" bIns="0" rtlCol="0">
            <a:spAutoFit/>
          </a:bodyPr>
          <a:lstStyle/>
          <a:p>
            <a:pPr marL="81280">
              <a:lnSpc>
                <a:spcPts val="1180"/>
              </a:lnSpc>
              <a:spcBef>
                <a:spcPts val="105"/>
              </a:spcBef>
            </a:pPr>
            <a:r>
              <a:rPr sz="1050" b="1" spc="-10" dirty="0">
                <a:solidFill>
                  <a:srgbClr val="827966"/>
                </a:solidFill>
                <a:latin typeface="Arial"/>
                <a:cs typeface="Arial"/>
              </a:rPr>
              <a:t>Exclusion criteria:</a:t>
            </a:r>
            <a:endParaRPr sz="1050">
              <a:latin typeface="Arial"/>
              <a:cs typeface="Arial"/>
            </a:endParaRPr>
          </a:p>
          <a:p>
            <a:pPr marL="307975" indent="-226695">
              <a:lnSpc>
                <a:spcPts val="1100"/>
              </a:lnSpc>
              <a:buClr>
                <a:srgbClr val="826B6A"/>
              </a:buClr>
              <a:buChar char="•"/>
              <a:tabLst>
                <a:tab pos="307975" algn="l"/>
              </a:tabLst>
            </a:pPr>
            <a:r>
              <a:rPr sz="1050" dirty="0">
                <a:solidFill>
                  <a:srgbClr val="827966"/>
                </a:solidFill>
                <a:latin typeface="Arial"/>
                <a:cs typeface="Arial"/>
              </a:rPr>
              <a:t>History</a:t>
            </a:r>
            <a:r>
              <a:rPr sz="1050" spc="-50" dirty="0">
                <a:solidFill>
                  <a:srgbClr val="827966"/>
                </a:solidFill>
                <a:latin typeface="Arial"/>
                <a:cs typeface="Arial"/>
              </a:rPr>
              <a:t> </a:t>
            </a:r>
            <a:r>
              <a:rPr sz="1050" dirty="0">
                <a:solidFill>
                  <a:srgbClr val="827966"/>
                </a:solidFill>
                <a:latin typeface="Arial"/>
                <a:cs typeface="Arial"/>
              </a:rPr>
              <a:t>of</a:t>
            </a:r>
            <a:r>
              <a:rPr sz="1050" spc="-40" dirty="0">
                <a:solidFill>
                  <a:srgbClr val="827966"/>
                </a:solidFill>
                <a:latin typeface="Arial"/>
                <a:cs typeface="Arial"/>
              </a:rPr>
              <a:t> </a:t>
            </a:r>
            <a:r>
              <a:rPr sz="1050" spc="-25" dirty="0">
                <a:solidFill>
                  <a:srgbClr val="827966"/>
                </a:solidFill>
                <a:latin typeface="Arial"/>
                <a:cs typeface="Arial"/>
              </a:rPr>
              <a:t>HCC</a:t>
            </a:r>
            <a:endParaRPr sz="1050">
              <a:latin typeface="Arial"/>
              <a:cs typeface="Arial"/>
            </a:endParaRPr>
          </a:p>
          <a:p>
            <a:pPr marL="307975" indent="-226695">
              <a:lnSpc>
                <a:spcPts val="1100"/>
              </a:lnSpc>
              <a:buClr>
                <a:srgbClr val="826B6A"/>
              </a:buClr>
              <a:buChar char="•"/>
              <a:tabLst>
                <a:tab pos="307975" algn="l"/>
              </a:tabLst>
            </a:pPr>
            <a:r>
              <a:rPr sz="1050" spc="-25" dirty="0">
                <a:solidFill>
                  <a:srgbClr val="827966"/>
                </a:solidFill>
                <a:latin typeface="Arial"/>
                <a:cs typeface="Arial"/>
              </a:rPr>
              <a:t>Co-</a:t>
            </a:r>
            <a:r>
              <a:rPr sz="1050" spc="-10" dirty="0">
                <a:solidFill>
                  <a:srgbClr val="827966"/>
                </a:solidFill>
                <a:latin typeface="Arial"/>
                <a:cs typeface="Arial"/>
              </a:rPr>
              <a:t>infection</a:t>
            </a:r>
            <a:r>
              <a:rPr sz="1050" spc="-25" dirty="0">
                <a:solidFill>
                  <a:srgbClr val="827966"/>
                </a:solidFill>
                <a:latin typeface="Arial"/>
                <a:cs typeface="Arial"/>
              </a:rPr>
              <a:t> </a:t>
            </a:r>
            <a:r>
              <a:rPr sz="1050" dirty="0">
                <a:solidFill>
                  <a:srgbClr val="827966"/>
                </a:solidFill>
                <a:latin typeface="Arial"/>
                <a:cs typeface="Arial"/>
              </a:rPr>
              <a:t>at</a:t>
            </a:r>
            <a:r>
              <a:rPr sz="1050" spc="20" dirty="0">
                <a:solidFill>
                  <a:srgbClr val="827966"/>
                </a:solidFill>
                <a:latin typeface="Arial"/>
                <a:cs typeface="Arial"/>
              </a:rPr>
              <a:t> </a:t>
            </a:r>
            <a:r>
              <a:rPr sz="1050" spc="-25" dirty="0">
                <a:solidFill>
                  <a:srgbClr val="827966"/>
                </a:solidFill>
                <a:latin typeface="Arial"/>
                <a:cs typeface="Arial"/>
              </a:rPr>
              <a:t>EOT</a:t>
            </a:r>
            <a:endParaRPr sz="1050">
              <a:latin typeface="Arial"/>
              <a:cs typeface="Arial"/>
            </a:endParaRPr>
          </a:p>
          <a:p>
            <a:pPr marL="307975" indent="-226695">
              <a:lnSpc>
                <a:spcPts val="1150"/>
              </a:lnSpc>
              <a:buClr>
                <a:srgbClr val="826B6A"/>
              </a:buClr>
              <a:buChar char="•"/>
              <a:tabLst>
                <a:tab pos="307975" algn="l"/>
              </a:tabLst>
            </a:pPr>
            <a:r>
              <a:rPr sz="1050" spc="-20" dirty="0">
                <a:solidFill>
                  <a:srgbClr val="827966"/>
                </a:solidFill>
                <a:latin typeface="Arial"/>
                <a:cs typeface="Arial"/>
              </a:rPr>
              <a:t>PEG-</a:t>
            </a:r>
            <a:r>
              <a:rPr sz="1050" dirty="0">
                <a:solidFill>
                  <a:srgbClr val="827966"/>
                </a:solidFill>
                <a:latin typeface="Arial"/>
                <a:cs typeface="Arial"/>
              </a:rPr>
              <a:t>IFN</a:t>
            </a:r>
            <a:r>
              <a:rPr sz="1050" spc="-65" dirty="0">
                <a:solidFill>
                  <a:srgbClr val="827966"/>
                </a:solidFill>
                <a:latin typeface="Arial"/>
                <a:cs typeface="Arial"/>
              </a:rPr>
              <a:t> </a:t>
            </a:r>
            <a:r>
              <a:rPr sz="1050" dirty="0">
                <a:solidFill>
                  <a:srgbClr val="827966"/>
                </a:solidFill>
                <a:latin typeface="Arial"/>
                <a:cs typeface="Arial"/>
              </a:rPr>
              <a:t>therapy</a:t>
            </a:r>
            <a:r>
              <a:rPr sz="1050" spc="-50" dirty="0">
                <a:solidFill>
                  <a:srgbClr val="827966"/>
                </a:solidFill>
                <a:latin typeface="Arial"/>
                <a:cs typeface="Arial"/>
              </a:rPr>
              <a:t> </a:t>
            </a:r>
            <a:r>
              <a:rPr sz="1050" dirty="0">
                <a:solidFill>
                  <a:srgbClr val="827966"/>
                </a:solidFill>
                <a:latin typeface="Arial"/>
                <a:cs typeface="Arial"/>
              </a:rPr>
              <a:t>&lt;1</a:t>
            </a:r>
            <a:r>
              <a:rPr sz="1050" spc="-25" dirty="0">
                <a:solidFill>
                  <a:srgbClr val="827966"/>
                </a:solidFill>
                <a:latin typeface="Arial"/>
                <a:cs typeface="Arial"/>
              </a:rPr>
              <a:t> </a:t>
            </a:r>
            <a:r>
              <a:rPr sz="1050" dirty="0">
                <a:solidFill>
                  <a:srgbClr val="827966"/>
                </a:solidFill>
                <a:latin typeface="Arial"/>
                <a:cs typeface="Arial"/>
              </a:rPr>
              <a:t>year prior</a:t>
            </a:r>
            <a:r>
              <a:rPr sz="1050" spc="-40" dirty="0">
                <a:solidFill>
                  <a:srgbClr val="827966"/>
                </a:solidFill>
                <a:latin typeface="Arial"/>
                <a:cs typeface="Arial"/>
              </a:rPr>
              <a:t> </a:t>
            </a:r>
            <a:r>
              <a:rPr sz="1050" dirty="0">
                <a:solidFill>
                  <a:srgbClr val="827966"/>
                </a:solidFill>
                <a:latin typeface="Arial"/>
                <a:cs typeface="Arial"/>
              </a:rPr>
              <a:t>to</a:t>
            </a:r>
            <a:r>
              <a:rPr sz="1050" spc="-20" dirty="0">
                <a:solidFill>
                  <a:srgbClr val="827966"/>
                </a:solidFill>
                <a:latin typeface="Arial"/>
                <a:cs typeface="Arial"/>
              </a:rPr>
              <a:t> </a:t>
            </a:r>
            <a:r>
              <a:rPr sz="1050" spc="-25" dirty="0">
                <a:solidFill>
                  <a:srgbClr val="827966"/>
                </a:solidFill>
                <a:latin typeface="Arial"/>
                <a:cs typeface="Arial"/>
              </a:rPr>
              <a:t>EOT</a:t>
            </a:r>
            <a:endParaRPr sz="1050">
              <a:latin typeface="Arial"/>
              <a:cs typeface="Arial"/>
            </a:endParaRPr>
          </a:p>
          <a:p>
            <a:pPr marL="307975" indent="-226695">
              <a:lnSpc>
                <a:spcPts val="1230"/>
              </a:lnSpc>
              <a:buClr>
                <a:srgbClr val="826B6A"/>
              </a:buClr>
              <a:buChar char="•"/>
              <a:tabLst>
                <a:tab pos="307975" algn="l"/>
              </a:tabLst>
            </a:pPr>
            <a:r>
              <a:rPr sz="1050" spc="-10" dirty="0">
                <a:solidFill>
                  <a:srgbClr val="827966"/>
                </a:solidFill>
                <a:latin typeface="Arial"/>
                <a:cs typeface="Arial"/>
              </a:rPr>
              <a:t>ALT≥5xULN</a:t>
            </a:r>
            <a:endParaRPr sz="1050">
              <a:latin typeface="Arial"/>
              <a:cs typeface="Arial"/>
            </a:endParaRPr>
          </a:p>
        </p:txBody>
      </p:sp>
      <p:sp>
        <p:nvSpPr>
          <p:cNvPr id="22" name="object 33">
            <a:extLst>
              <a:ext uri="{FF2B5EF4-FFF2-40B4-BE49-F238E27FC236}">
                <a16:creationId xmlns:a16="http://schemas.microsoft.com/office/drawing/2014/main" id="{33DF591B-C7DC-4354-7804-78BA4236A6E9}"/>
              </a:ext>
            </a:extLst>
          </p:cNvPr>
          <p:cNvSpPr/>
          <p:nvPr/>
        </p:nvSpPr>
        <p:spPr>
          <a:xfrm>
            <a:off x="8025892" y="4646803"/>
            <a:ext cx="3225800" cy="1343660"/>
          </a:xfrm>
          <a:custGeom>
            <a:avLst/>
            <a:gdLst/>
            <a:ahLst/>
            <a:cxnLst/>
            <a:rect l="l" t="t" r="r" b="b"/>
            <a:pathLst>
              <a:path w="3225800" h="1343660">
                <a:moveTo>
                  <a:pt x="3135629" y="0"/>
                </a:moveTo>
                <a:lnTo>
                  <a:pt x="90169" y="0"/>
                </a:lnTo>
                <a:lnTo>
                  <a:pt x="55117" y="7112"/>
                </a:lnTo>
                <a:lnTo>
                  <a:pt x="26415" y="26416"/>
                </a:lnTo>
                <a:lnTo>
                  <a:pt x="7111" y="55118"/>
                </a:lnTo>
                <a:lnTo>
                  <a:pt x="0" y="90297"/>
                </a:lnTo>
                <a:lnTo>
                  <a:pt x="0" y="1253236"/>
                </a:lnTo>
                <a:lnTo>
                  <a:pt x="7111" y="1288351"/>
                </a:lnTo>
                <a:lnTo>
                  <a:pt x="26415" y="1317028"/>
                </a:lnTo>
                <a:lnTo>
                  <a:pt x="55117" y="1336357"/>
                </a:lnTo>
                <a:lnTo>
                  <a:pt x="90169" y="1343444"/>
                </a:lnTo>
                <a:lnTo>
                  <a:pt x="3135629" y="1343444"/>
                </a:lnTo>
                <a:lnTo>
                  <a:pt x="3170681" y="1336357"/>
                </a:lnTo>
                <a:lnTo>
                  <a:pt x="3199384" y="1317028"/>
                </a:lnTo>
                <a:lnTo>
                  <a:pt x="3218687" y="1288351"/>
                </a:lnTo>
                <a:lnTo>
                  <a:pt x="3225799" y="1253236"/>
                </a:lnTo>
                <a:lnTo>
                  <a:pt x="3225799" y="90297"/>
                </a:lnTo>
                <a:lnTo>
                  <a:pt x="3218687" y="55118"/>
                </a:lnTo>
                <a:lnTo>
                  <a:pt x="3199384" y="26416"/>
                </a:lnTo>
                <a:lnTo>
                  <a:pt x="3170681" y="7112"/>
                </a:lnTo>
                <a:lnTo>
                  <a:pt x="3135629" y="0"/>
                </a:lnTo>
                <a:close/>
              </a:path>
            </a:pathLst>
          </a:custGeom>
          <a:solidFill>
            <a:srgbClr val="FBEBC6"/>
          </a:solidFill>
        </p:spPr>
        <p:txBody>
          <a:bodyPr wrap="square" lIns="0" tIns="0" rIns="0" bIns="0" rtlCol="0"/>
          <a:lstStyle/>
          <a:p>
            <a:endParaRPr/>
          </a:p>
        </p:txBody>
      </p:sp>
      <p:sp>
        <p:nvSpPr>
          <p:cNvPr id="23" name="object 34">
            <a:extLst>
              <a:ext uri="{FF2B5EF4-FFF2-40B4-BE49-F238E27FC236}">
                <a16:creationId xmlns:a16="http://schemas.microsoft.com/office/drawing/2014/main" id="{A2884CDD-1072-FEC1-2215-789A8563A9AA}"/>
              </a:ext>
            </a:extLst>
          </p:cNvPr>
          <p:cNvSpPr txBox="1"/>
          <p:nvPr/>
        </p:nvSpPr>
        <p:spPr>
          <a:xfrm>
            <a:off x="8242807" y="4740402"/>
            <a:ext cx="2744470" cy="1209675"/>
          </a:xfrm>
          <a:prstGeom prst="rect">
            <a:avLst/>
          </a:prstGeom>
        </p:spPr>
        <p:txBody>
          <a:bodyPr vert="horz" wrap="square" lIns="0" tIns="12700" rIns="0" bIns="0" rtlCol="0">
            <a:spAutoFit/>
          </a:bodyPr>
          <a:lstStyle/>
          <a:p>
            <a:pPr marL="12700">
              <a:lnSpc>
                <a:spcPts val="1415"/>
              </a:lnSpc>
              <a:spcBef>
                <a:spcPts val="100"/>
              </a:spcBef>
            </a:pPr>
            <a:r>
              <a:rPr sz="1200" u="sng" spc="-10" dirty="0">
                <a:solidFill>
                  <a:srgbClr val="827966"/>
                </a:solidFill>
                <a:uFill>
                  <a:solidFill>
                    <a:srgbClr val="827966"/>
                  </a:solidFill>
                </a:uFill>
                <a:latin typeface="Arial"/>
                <a:cs typeface="Arial"/>
              </a:rPr>
              <a:t>Analysis</a:t>
            </a:r>
            <a:endParaRPr sz="1200">
              <a:latin typeface="Arial"/>
              <a:cs typeface="Arial"/>
            </a:endParaRPr>
          </a:p>
          <a:p>
            <a:pPr marL="12700" marR="210185">
              <a:lnSpc>
                <a:spcPts val="1300"/>
              </a:lnSpc>
              <a:spcBef>
                <a:spcPts val="135"/>
              </a:spcBef>
            </a:pPr>
            <a:r>
              <a:rPr sz="1200" i="1" spc="-10" dirty="0">
                <a:solidFill>
                  <a:srgbClr val="827966"/>
                </a:solidFill>
                <a:latin typeface="Arial"/>
                <a:cs typeface="Arial"/>
              </a:rPr>
              <a:t>Cumulative</a:t>
            </a:r>
            <a:r>
              <a:rPr sz="1200" i="1" spc="-20" dirty="0">
                <a:solidFill>
                  <a:srgbClr val="827966"/>
                </a:solidFill>
                <a:latin typeface="Arial"/>
                <a:cs typeface="Arial"/>
              </a:rPr>
              <a:t> </a:t>
            </a:r>
            <a:r>
              <a:rPr sz="1200" i="1" spc="-10" dirty="0">
                <a:solidFill>
                  <a:srgbClr val="827966"/>
                </a:solidFill>
                <a:latin typeface="Arial"/>
                <a:cs typeface="Arial"/>
              </a:rPr>
              <a:t>incidences</a:t>
            </a:r>
            <a:r>
              <a:rPr sz="1200" spc="-10" dirty="0">
                <a:solidFill>
                  <a:srgbClr val="827966"/>
                </a:solidFill>
                <a:latin typeface="Arial"/>
                <a:cs typeface="Arial"/>
              </a:rPr>
              <a:t>:</a:t>
            </a:r>
            <a:r>
              <a:rPr sz="1200" spc="-40" dirty="0">
                <a:solidFill>
                  <a:srgbClr val="827966"/>
                </a:solidFill>
                <a:latin typeface="Arial"/>
                <a:cs typeface="Arial"/>
              </a:rPr>
              <a:t> </a:t>
            </a:r>
            <a:r>
              <a:rPr sz="1200" spc="-10" dirty="0">
                <a:solidFill>
                  <a:srgbClr val="827966"/>
                </a:solidFill>
                <a:latin typeface="Arial"/>
                <a:cs typeface="Arial"/>
              </a:rPr>
              <a:t>derived</a:t>
            </a:r>
            <a:r>
              <a:rPr sz="1200" dirty="0">
                <a:solidFill>
                  <a:srgbClr val="827966"/>
                </a:solidFill>
                <a:latin typeface="Arial"/>
                <a:cs typeface="Arial"/>
              </a:rPr>
              <a:t> </a:t>
            </a:r>
            <a:r>
              <a:rPr sz="1200" spc="-20" dirty="0">
                <a:solidFill>
                  <a:srgbClr val="827966"/>
                </a:solidFill>
                <a:latin typeface="Arial"/>
                <a:cs typeface="Arial"/>
              </a:rPr>
              <a:t>using Aalen-</a:t>
            </a:r>
            <a:r>
              <a:rPr sz="1200" spc="-10" dirty="0">
                <a:solidFill>
                  <a:srgbClr val="827966"/>
                </a:solidFill>
                <a:latin typeface="Arial"/>
                <a:cs typeface="Arial"/>
              </a:rPr>
              <a:t>Johansen</a:t>
            </a:r>
            <a:r>
              <a:rPr sz="1200" spc="-40" dirty="0">
                <a:solidFill>
                  <a:srgbClr val="827966"/>
                </a:solidFill>
                <a:latin typeface="Arial"/>
                <a:cs typeface="Arial"/>
              </a:rPr>
              <a:t> </a:t>
            </a:r>
            <a:r>
              <a:rPr sz="1200" dirty="0">
                <a:solidFill>
                  <a:srgbClr val="827966"/>
                </a:solidFill>
                <a:latin typeface="Arial"/>
                <a:cs typeface="Arial"/>
              </a:rPr>
              <a:t>(AJ)</a:t>
            </a:r>
            <a:r>
              <a:rPr sz="1200" spc="15" dirty="0">
                <a:solidFill>
                  <a:srgbClr val="827966"/>
                </a:solidFill>
                <a:latin typeface="Arial"/>
                <a:cs typeface="Arial"/>
              </a:rPr>
              <a:t> </a:t>
            </a:r>
            <a:r>
              <a:rPr sz="1200" spc="-10" dirty="0">
                <a:solidFill>
                  <a:srgbClr val="827966"/>
                </a:solidFill>
                <a:latin typeface="Arial"/>
                <a:cs typeface="Arial"/>
              </a:rPr>
              <a:t>estimators </a:t>
            </a:r>
            <a:r>
              <a:rPr sz="1200" spc="-20" dirty="0">
                <a:solidFill>
                  <a:srgbClr val="827966"/>
                </a:solidFill>
                <a:latin typeface="Arial"/>
                <a:cs typeface="Arial"/>
              </a:rPr>
              <a:t>considering</a:t>
            </a:r>
            <a:r>
              <a:rPr sz="1200" spc="-35" dirty="0">
                <a:solidFill>
                  <a:srgbClr val="827966"/>
                </a:solidFill>
                <a:latin typeface="Arial"/>
                <a:cs typeface="Arial"/>
              </a:rPr>
              <a:t> </a:t>
            </a:r>
            <a:r>
              <a:rPr sz="1200" spc="-10" dirty="0">
                <a:solidFill>
                  <a:srgbClr val="827966"/>
                </a:solidFill>
                <a:latin typeface="Arial"/>
                <a:cs typeface="Arial"/>
              </a:rPr>
              <a:t>retreatment</a:t>
            </a:r>
            <a:r>
              <a:rPr sz="1200" spc="5" dirty="0">
                <a:solidFill>
                  <a:srgbClr val="827966"/>
                </a:solidFill>
                <a:latin typeface="Arial"/>
                <a:cs typeface="Arial"/>
              </a:rPr>
              <a:t> </a:t>
            </a:r>
            <a:r>
              <a:rPr sz="1200" dirty="0">
                <a:solidFill>
                  <a:srgbClr val="827966"/>
                </a:solidFill>
                <a:latin typeface="Arial"/>
                <a:cs typeface="Arial"/>
              </a:rPr>
              <a:t>as</a:t>
            </a:r>
            <a:r>
              <a:rPr sz="1200" spc="55" dirty="0">
                <a:solidFill>
                  <a:srgbClr val="827966"/>
                </a:solidFill>
                <a:latin typeface="Arial"/>
                <a:cs typeface="Arial"/>
              </a:rPr>
              <a:t> </a:t>
            </a:r>
            <a:r>
              <a:rPr sz="1200" spc="-10" dirty="0">
                <a:solidFill>
                  <a:srgbClr val="827966"/>
                </a:solidFill>
                <a:latin typeface="Arial"/>
                <a:cs typeface="Arial"/>
              </a:rPr>
              <a:t>competing event.</a:t>
            </a:r>
            <a:endParaRPr sz="1200">
              <a:latin typeface="Arial"/>
              <a:cs typeface="Arial"/>
            </a:endParaRPr>
          </a:p>
          <a:p>
            <a:pPr marL="12700">
              <a:lnSpc>
                <a:spcPts val="1205"/>
              </a:lnSpc>
            </a:pPr>
            <a:r>
              <a:rPr sz="1200" i="1" dirty="0">
                <a:solidFill>
                  <a:srgbClr val="827966"/>
                </a:solidFill>
                <a:latin typeface="Arial"/>
                <a:cs typeface="Arial"/>
              </a:rPr>
              <a:t>Gray’s</a:t>
            </a:r>
            <a:r>
              <a:rPr sz="1200" i="1" spc="5" dirty="0">
                <a:solidFill>
                  <a:srgbClr val="827966"/>
                </a:solidFill>
                <a:latin typeface="Arial"/>
                <a:cs typeface="Arial"/>
              </a:rPr>
              <a:t> </a:t>
            </a:r>
            <a:r>
              <a:rPr sz="1200" i="1" dirty="0">
                <a:solidFill>
                  <a:srgbClr val="827966"/>
                </a:solidFill>
                <a:latin typeface="Arial"/>
                <a:cs typeface="Arial"/>
              </a:rPr>
              <a:t>test</a:t>
            </a:r>
            <a:r>
              <a:rPr sz="1200" dirty="0">
                <a:solidFill>
                  <a:srgbClr val="827966"/>
                </a:solidFill>
                <a:latin typeface="Arial"/>
                <a:cs typeface="Arial"/>
              </a:rPr>
              <a:t>:</a:t>
            </a:r>
            <a:r>
              <a:rPr sz="1200" spc="-40" dirty="0">
                <a:solidFill>
                  <a:srgbClr val="827966"/>
                </a:solidFill>
                <a:latin typeface="Arial"/>
                <a:cs typeface="Arial"/>
              </a:rPr>
              <a:t> </a:t>
            </a:r>
            <a:r>
              <a:rPr sz="1200" dirty="0">
                <a:solidFill>
                  <a:srgbClr val="827966"/>
                </a:solidFill>
                <a:latin typeface="Arial"/>
                <a:cs typeface="Arial"/>
              </a:rPr>
              <a:t>used</a:t>
            </a:r>
            <a:r>
              <a:rPr sz="1200" spc="-80" dirty="0">
                <a:solidFill>
                  <a:srgbClr val="827966"/>
                </a:solidFill>
                <a:latin typeface="Arial"/>
                <a:cs typeface="Arial"/>
              </a:rPr>
              <a:t> </a:t>
            </a:r>
            <a:r>
              <a:rPr sz="1200" dirty="0">
                <a:solidFill>
                  <a:srgbClr val="827966"/>
                </a:solidFill>
                <a:latin typeface="Arial"/>
                <a:cs typeface="Arial"/>
              </a:rPr>
              <a:t>to</a:t>
            </a:r>
            <a:r>
              <a:rPr sz="1200" spc="-35" dirty="0">
                <a:solidFill>
                  <a:srgbClr val="827966"/>
                </a:solidFill>
                <a:latin typeface="Arial"/>
                <a:cs typeface="Arial"/>
              </a:rPr>
              <a:t> </a:t>
            </a:r>
            <a:r>
              <a:rPr sz="1200" dirty="0">
                <a:solidFill>
                  <a:srgbClr val="827966"/>
                </a:solidFill>
                <a:latin typeface="Arial"/>
                <a:cs typeface="Arial"/>
              </a:rPr>
              <a:t>test</a:t>
            </a:r>
            <a:r>
              <a:rPr sz="1200" spc="-45" dirty="0">
                <a:solidFill>
                  <a:srgbClr val="827966"/>
                </a:solidFill>
                <a:latin typeface="Arial"/>
                <a:cs typeface="Arial"/>
              </a:rPr>
              <a:t> </a:t>
            </a:r>
            <a:r>
              <a:rPr sz="1200" dirty="0">
                <a:solidFill>
                  <a:srgbClr val="827966"/>
                </a:solidFill>
                <a:latin typeface="Arial"/>
                <a:cs typeface="Arial"/>
              </a:rPr>
              <a:t>equality</a:t>
            </a:r>
            <a:r>
              <a:rPr sz="1200" spc="-70" dirty="0">
                <a:solidFill>
                  <a:srgbClr val="827966"/>
                </a:solidFill>
                <a:latin typeface="Arial"/>
                <a:cs typeface="Arial"/>
              </a:rPr>
              <a:t> </a:t>
            </a:r>
            <a:r>
              <a:rPr sz="1200" dirty="0">
                <a:solidFill>
                  <a:srgbClr val="827966"/>
                </a:solidFill>
                <a:latin typeface="Arial"/>
                <a:cs typeface="Arial"/>
              </a:rPr>
              <a:t>of</a:t>
            </a:r>
            <a:r>
              <a:rPr sz="1200" spc="-35" dirty="0">
                <a:solidFill>
                  <a:srgbClr val="827966"/>
                </a:solidFill>
                <a:latin typeface="Arial"/>
                <a:cs typeface="Arial"/>
              </a:rPr>
              <a:t> </a:t>
            </a:r>
            <a:r>
              <a:rPr sz="1200" spc="-20" dirty="0">
                <a:solidFill>
                  <a:srgbClr val="827966"/>
                </a:solidFill>
                <a:latin typeface="Arial"/>
                <a:cs typeface="Arial"/>
              </a:rPr>
              <a:t>these</a:t>
            </a:r>
            <a:endParaRPr sz="1200">
              <a:latin typeface="Arial"/>
              <a:cs typeface="Arial"/>
            </a:endParaRPr>
          </a:p>
          <a:p>
            <a:pPr marL="12700">
              <a:lnSpc>
                <a:spcPts val="1370"/>
              </a:lnSpc>
            </a:pPr>
            <a:r>
              <a:rPr sz="1200" spc="-10" dirty="0">
                <a:solidFill>
                  <a:srgbClr val="827966"/>
                </a:solidFill>
                <a:latin typeface="Arial"/>
                <a:cs typeface="Arial"/>
              </a:rPr>
              <a:t>incidences</a:t>
            </a:r>
            <a:r>
              <a:rPr sz="1200" spc="-55" dirty="0">
                <a:solidFill>
                  <a:srgbClr val="827966"/>
                </a:solidFill>
                <a:latin typeface="Arial"/>
                <a:cs typeface="Arial"/>
              </a:rPr>
              <a:t> </a:t>
            </a:r>
            <a:r>
              <a:rPr sz="1200" spc="-10" dirty="0">
                <a:solidFill>
                  <a:srgbClr val="827966"/>
                </a:solidFill>
                <a:latin typeface="Arial"/>
                <a:cs typeface="Arial"/>
              </a:rPr>
              <a:t>between</a:t>
            </a:r>
            <a:r>
              <a:rPr sz="1200" spc="-25" dirty="0">
                <a:solidFill>
                  <a:srgbClr val="827966"/>
                </a:solidFill>
                <a:latin typeface="Arial"/>
                <a:cs typeface="Arial"/>
              </a:rPr>
              <a:t> </a:t>
            </a:r>
            <a:r>
              <a:rPr sz="1200" spc="-10" dirty="0">
                <a:solidFill>
                  <a:srgbClr val="827966"/>
                </a:solidFill>
                <a:latin typeface="Arial"/>
                <a:cs typeface="Arial"/>
              </a:rPr>
              <a:t>different</a:t>
            </a:r>
            <a:r>
              <a:rPr sz="1200" spc="-35" dirty="0">
                <a:solidFill>
                  <a:srgbClr val="827966"/>
                </a:solidFill>
                <a:latin typeface="Arial"/>
                <a:cs typeface="Arial"/>
              </a:rPr>
              <a:t> </a:t>
            </a:r>
            <a:r>
              <a:rPr sz="1200" spc="-10" dirty="0">
                <a:solidFill>
                  <a:srgbClr val="827966"/>
                </a:solidFill>
                <a:latin typeface="Arial"/>
                <a:cs typeface="Arial"/>
              </a:rPr>
              <a:t>groups.</a:t>
            </a:r>
            <a:endParaRPr sz="1200">
              <a:latin typeface="Arial"/>
              <a:cs typeface="Arial"/>
            </a:endParaRPr>
          </a:p>
        </p:txBody>
      </p:sp>
      <p:sp>
        <p:nvSpPr>
          <p:cNvPr id="24" name="object 35">
            <a:extLst>
              <a:ext uri="{FF2B5EF4-FFF2-40B4-BE49-F238E27FC236}">
                <a16:creationId xmlns:a16="http://schemas.microsoft.com/office/drawing/2014/main" id="{72DB868B-34D5-A506-0925-1C76DBE72454}"/>
              </a:ext>
            </a:extLst>
          </p:cNvPr>
          <p:cNvSpPr/>
          <p:nvPr/>
        </p:nvSpPr>
        <p:spPr>
          <a:xfrm>
            <a:off x="8025892" y="3594989"/>
            <a:ext cx="3225800" cy="970915"/>
          </a:xfrm>
          <a:custGeom>
            <a:avLst/>
            <a:gdLst/>
            <a:ahLst/>
            <a:cxnLst/>
            <a:rect l="l" t="t" r="r" b="b"/>
            <a:pathLst>
              <a:path w="3225800" h="970914">
                <a:moveTo>
                  <a:pt x="3160649" y="0"/>
                </a:moveTo>
                <a:lnTo>
                  <a:pt x="65150" y="0"/>
                </a:lnTo>
                <a:lnTo>
                  <a:pt x="39750" y="5080"/>
                </a:lnTo>
                <a:lnTo>
                  <a:pt x="19050" y="19050"/>
                </a:lnTo>
                <a:lnTo>
                  <a:pt x="5080" y="39751"/>
                </a:lnTo>
                <a:lnTo>
                  <a:pt x="0" y="65151"/>
                </a:lnTo>
                <a:lnTo>
                  <a:pt x="0" y="905510"/>
                </a:lnTo>
                <a:lnTo>
                  <a:pt x="5080" y="930910"/>
                </a:lnTo>
                <a:lnTo>
                  <a:pt x="19050" y="951611"/>
                </a:lnTo>
                <a:lnTo>
                  <a:pt x="39750" y="965581"/>
                </a:lnTo>
                <a:lnTo>
                  <a:pt x="65150" y="970661"/>
                </a:lnTo>
                <a:lnTo>
                  <a:pt x="3160649" y="970661"/>
                </a:lnTo>
                <a:lnTo>
                  <a:pt x="3186049" y="965581"/>
                </a:lnTo>
                <a:lnTo>
                  <a:pt x="3206750" y="951611"/>
                </a:lnTo>
                <a:lnTo>
                  <a:pt x="3220720" y="930910"/>
                </a:lnTo>
                <a:lnTo>
                  <a:pt x="3225800" y="905510"/>
                </a:lnTo>
                <a:lnTo>
                  <a:pt x="3225800" y="65151"/>
                </a:lnTo>
                <a:lnTo>
                  <a:pt x="3220720" y="39751"/>
                </a:lnTo>
                <a:lnTo>
                  <a:pt x="3206750" y="19050"/>
                </a:lnTo>
                <a:lnTo>
                  <a:pt x="3186049" y="5080"/>
                </a:lnTo>
                <a:lnTo>
                  <a:pt x="3160649" y="0"/>
                </a:lnTo>
                <a:close/>
              </a:path>
            </a:pathLst>
          </a:custGeom>
          <a:solidFill>
            <a:srgbClr val="FBEBC6"/>
          </a:solidFill>
        </p:spPr>
        <p:txBody>
          <a:bodyPr wrap="square" lIns="0" tIns="0" rIns="0" bIns="0" rtlCol="0"/>
          <a:lstStyle/>
          <a:p>
            <a:endParaRPr/>
          </a:p>
        </p:txBody>
      </p:sp>
      <p:sp>
        <p:nvSpPr>
          <p:cNvPr id="25" name="object 36">
            <a:extLst>
              <a:ext uri="{FF2B5EF4-FFF2-40B4-BE49-F238E27FC236}">
                <a16:creationId xmlns:a16="http://schemas.microsoft.com/office/drawing/2014/main" id="{04966D79-5A64-A642-AC24-4893887D29B9}"/>
              </a:ext>
            </a:extLst>
          </p:cNvPr>
          <p:cNvSpPr txBox="1"/>
          <p:nvPr/>
        </p:nvSpPr>
        <p:spPr>
          <a:xfrm>
            <a:off x="8242807" y="3687826"/>
            <a:ext cx="2865120" cy="716280"/>
          </a:xfrm>
          <a:prstGeom prst="rect">
            <a:avLst/>
          </a:prstGeom>
        </p:spPr>
        <p:txBody>
          <a:bodyPr vert="horz" wrap="square" lIns="0" tIns="12700" rIns="0" bIns="0" rtlCol="0">
            <a:spAutoFit/>
          </a:bodyPr>
          <a:lstStyle/>
          <a:p>
            <a:pPr marL="12700">
              <a:lnSpc>
                <a:spcPts val="1370"/>
              </a:lnSpc>
              <a:spcBef>
                <a:spcPts val="100"/>
              </a:spcBef>
            </a:pPr>
            <a:r>
              <a:rPr sz="1200" b="1" dirty="0">
                <a:solidFill>
                  <a:srgbClr val="827966"/>
                </a:solidFill>
                <a:latin typeface="Arial"/>
                <a:cs typeface="Arial"/>
              </a:rPr>
              <a:t>Primary</a:t>
            </a:r>
            <a:r>
              <a:rPr sz="1200" b="1" spc="-75" dirty="0">
                <a:solidFill>
                  <a:srgbClr val="827966"/>
                </a:solidFill>
                <a:latin typeface="Arial"/>
                <a:cs typeface="Arial"/>
              </a:rPr>
              <a:t> </a:t>
            </a:r>
            <a:r>
              <a:rPr sz="1200" b="1" spc="-10" dirty="0">
                <a:solidFill>
                  <a:srgbClr val="827966"/>
                </a:solidFill>
                <a:latin typeface="Arial"/>
                <a:cs typeface="Arial"/>
              </a:rPr>
              <a:t>outcome</a:t>
            </a:r>
            <a:endParaRPr sz="1200">
              <a:latin typeface="Arial"/>
              <a:cs typeface="Arial"/>
            </a:endParaRPr>
          </a:p>
          <a:p>
            <a:pPr marL="12700">
              <a:lnSpc>
                <a:spcPts val="1300"/>
              </a:lnSpc>
            </a:pPr>
            <a:r>
              <a:rPr sz="1200" spc="-20" dirty="0">
                <a:solidFill>
                  <a:srgbClr val="827966"/>
                </a:solidFill>
                <a:latin typeface="Arial"/>
                <a:cs typeface="Arial"/>
              </a:rPr>
              <a:t>10-</a:t>
            </a:r>
            <a:r>
              <a:rPr sz="1200" dirty="0">
                <a:solidFill>
                  <a:srgbClr val="827966"/>
                </a:solidFill>
                <a:latin typeface="Arial"/>
                <a:cs typeface="Arial"/>
              </a:rPr>
              <a:t>year</a:t>
            </a:r>
            <a:r>
              <a:rPr sz="1200" spc="-15" dirty="0">
                <a:solidFill>
                  <a:srgbClr val="827966"/>
                </a:solidFill>
                <a:latin typeface="Arial"/>
                <a:cs typeface="Arial"/>
              </a:rPr>
              <a:t> </a:t>
            </a:r>
            <a:r>
              <a:rPr sz="1200" spc="-25" dirty="0">
                <a:solidFill>
                  <a:srgbClr val="827966"/>
                </a:solidFill>
                <a:latin typeface="Arial"/>
                <a:cs typeface="Arial"/>
              </a:rPr>
              <a:t>off-</a:t>
            </a:r>
            <a:r>
              <a:rPr sz="1200" spc="-10" dirty="0">
                <a:solidFill>
                  <a:srgbClr val="827966"/>
                </a:solidFill>
                <a:latin typeface="Arial"/>
                <a:cs typeface="Arial"/>
              </a:rPr>
              <a:t>treatment</a:t>
            </a:r>
            <a:r>
              <a:rPr sz="1200" spc="-30" dirty="0">
                <a:solidFill>
                  <a:srgbClr val="827966"/>
                </a:solidFill>
                <a:latin typeface="Arial"/>
                <a:cs typeface="Arial"/>
              </a:rPr>
              <a:t> </a:t>
            </a:r>
            <a:r>
              <a:rPr sz="1200" dirty="0">
                <a:solidFill>
                  <a:srgbClr val="827966"/>
                </a:solidFill>
                <a:latin typeface="Arial"/>
                <a:cs typeface="Arial"/>
              </a:rPr>
              <a:t>HBsAg</a:t>
            </a:r>
            <a:r>
              <a:rPr sz="1200" spc="-35" dirty="0">
                <a:solidFill>
                  <a:srgbClr val="827966"/>
                </a:solidFill>
                <a:latin typeface="Arial"/>
                <a:cs typeface="Arial"/>
              </a:rPr>
              <a:t> </a:t>
            </a:r>
            <a:r>
              <a:rPr sz="1200" spc="-20" dirty="0">
                <a:solidFill>
                  <a:srgbClr val="827966"/>
                </a:solidFill>
                <a:latin typeface="Arial"/>
                <a:cs typeface="Arial"/>
              </a:rPr>
              <a:t>loss</a:t>
            </a:r>
            <a:endParaRPr sz="1200">
              <a:latin typeface="Arial"/>
              <a:cs typeface="Arial"/>
            </a:endParaRPr>
          </a:p>
          <a:p>
            <a:pPr marL="12700">
              <a:lnSpc>
                <a:spcPts val="1350"/>
              </a:lnSpc>
            </a:pPr>
            <a:r>
              <a:rPr sz="1200" b="1" dirty="0">
                <a:solidFill>
                  <a:srgbClr val="827966"/>
                </a:solidFill>
                <a:latin typeface="Arial"/>
                <a:cs typeface="Arial"/>
              </a:rPr>
              <a:t>Secondary</a:t>
            </a:r>
            <a:r>
              <a:rPr sz="1200" b="1" spc="-75" dirty="0">
                <a:solidFill>
                  <a:srgbClr val="827966"/>
                </a:solidFill>
                <a:latin typeface="Arial"/>
                <a:cs typeface="Arial"/>
              </a:rPr>
              <a:t> </a:t>
            </a:r>
            <a:r>
              <a:rPr sz="1200" b="1" spc="-10" dirty="0">
                <a:solidFill>
                  <a:srgbClr val="827966"/>
                </a:solidFill>
                <a:latin typeface="Arial"/>
                <a:cs typeface="Arial"/>
              </a:rPr>
              <a:t>outcome</a:t>
            </a:r>
            <a:endParaRPr sz="1200">
              <a:latin typeface="Arial"/>
              <a:cs typeface="Arial"/>
            </a:endParaRPr>
          </a:p>
          <a:p>
            <a:pPr marL="12700">
              <a:lnSpc>
                <a:spcPts val="1415"/>
              </a:lnSpc>
            </a:pPr>
            <a:r>
              <a:rPr sz="1200" spc="-10" dirty="0">
                <a:solidFill>
                  <a:srgbClr val="827966"/>
                </a:solidFill>
                <a:latin typeface="Arial"/>
                <a:cs typeface="Arial"/>
              </a:rPr>
              <a:t>Retreatment-</a:t>
            </a:r>
            <a:r>
              <a:rPr sz="1200" spc="-40" dirty="0">
                <a:solidFill>
                  <a:srgbClr val="827966"/>
                </a:solidFill>
                <a:latin typeface="Arial"/>
                <a:cs typeface="Arial"/>
              </a:rPr>
              <a:t> </a:t>
            </a:r>
            <a:r>
              <a:rPr sz="1200" dirty="0">
                <a:solidFill>
                  <a:srgbClr val="827966"/>
                </a:solidFill>
                <a:latin typeface="Arial"/>
                <a:cs typeface="Arial"/>
              </a:rPr>
              <a:t>and</a:t>
            </a:r>
            <a:r>
              <a:rPr sz="1200" spc="-150" dirty="0">
                <a:solidFill>
                  <a:srgbClr val="827966"/>
                </a:solidFill>
                <a:latin typeface="Arial"/>
                <a:cs typeface="Arial"/>
              </a:rPr>
              <a:t> </a:t>
            </a:r>
            <a:r>
              <a:rPr sz="1200" spc="-95" dirty="0">
                <a:solidFill>
                  <a:srgbClr val="827966"/>
                </a:solidFill>
                <a:latin typeface="Arial"/>
                <a:cs typeface="Arial"/>
              </a:rPr>
              <a:t>ALT-</a:t>
            </a:r>
            <a:r>
              <a:rPr sz="1200" spc="-10" dirty="0">
                <a:solidFill>
                  <a:srgbClr val="827966"/>
                </a:solidFill>
                <a:latin typeface="Arial"/>
                <a:cs typeface="Arial"/>
              </a:rPr>
              <a:t>flare</a:t>
            </a:r>
            <a:r>
              <a:rPr sz="1200" spc="-50" dirty="0">
                <a:solidFill>
                  <a:srgbClr val="827966"/>
                </a:solidFill>
                <a:latin typeface="Arial"/>
                <a:cs typeface="Arial"/>
              </a:rPr>
              <a:t> </a:t>
            </a:r>
            <a:r>
              <a:rPr sz="1200" dirty="0">
                <a:solidFill>
                  <a:srgbClr val="827966"/>
                </a:solidFill>
                <a:latin typeface="Arial"/>
                <a:cs typeface="Arial"/>
              </a:rPr>
              <a:t>(≥5xULN)</a:t>
            </a:r>
            <a:r>
              <a:rPr sz="1200" spc="50" dirty="0">
                <a:solidFill>
                  <a:srgbClr val="827966"/>
                </a:solidFill>
                <a:latin typeface="Arial"/>
                <a:cs typeface="Arial"/>
              </a:rPr>
              <a:t> </a:t>
            </a:r>
            <a:r>
              <a:rPr sz="1200" spc="-20" dirty="0">
                <a:solidFill>
                  <a:srgbClr val="827966"/>
                </a:solidFill>
                <a:latin typeface="Arial"/>
                <a:cs typeface="Arial"/>
              </a:rPr>
              <a:t>rates</a:t>
            </a:r>
            <a:endParaRPr sz="1200">
              <a:latin typeface="Arial"/>
              <a:cs typeface="Arial"/>
            </a:endParaRPr>
          </a:p>
        </p:txBody>
      </p:sp>
      <p:grpSp>
        <p:nvGrpSpPr>
          <p:cNvPr id="26" name="object 37">
            <a:extLst>
              <a:ext uri="{FF2B5EF4-FFF2-40B4-BE49-F238E27FC236}">
                <a16:creationId xmlns:a16="http://schemas.microsoft.com/office/drawing/2014/main" id="{5E6C7D9D-C84A-2AFE-FC63-41166B891EAB}"/>
              </a:ext>
            </a:extLst>
          </p:cNvPr>
          <p:cNvGrpSpPr/>
          <p:nvPr/>
        </p:nvGrpSpPr>
        <p:grpSpPr>
          <a:xfrm>
            <a:off x="7820659" y="3427234"/>
            <a:ext cx="467359" cy="1483995"/>
            <a:chOff x="7820659" y="3427234"/>
            <a:chExt cx="467359" cy="1483995"/>
          </a:xfrm>
        </p:grpSpPr>
        <p:pic>
          <p:nvPicPr>
            <p:cNvPr id="27" name="object 38">
              <a:extLst>
                <a:ext uri="{FF2B5EF4-FFF2-40B4-BE49-F238E27FC236}">
                  <a16:creationId xmlns:a16="http://schemas.microsoft.com/office/drawing/2014/main" id="{EB745AC0-0A7E-A5DF-4852-A5C0E8F5A5A4}"/>
                </a:ext>
              </a:extLst>
            </p:cNvPr>
            <p:cNvPicPr/>
            <p:nvPr/>
          </p:nvPicPr>
          <p:blipFill>
            <a:blip r:embed="rId3" cstate="print"/>
            <a:stretch>
              <a:fillRect/>
            </a:stretch>
          </p:blipFill>
          <p:spPr>
            <a:xfrm>
              <a:off x="8047481" y="3427234"/>
              <a:ext cx="240487" cy="240017"/>
            </a:xfrm>
            <a:prstGeom prst="rect">
              <a:avLst/>
            </a:prstGeom>
          </p:spPr>
        </p:pic>
        <p:sp>
          <p:nvSpPr>
            <p:cNvPr id="28" name="object 39">
              <a:extLst>
                <a:ext uri="{FF2B5EF4-FFF2-40B4-BE49-F238E27FC236}">
                  <a16:creationId xmlns:a16="http://schemas.microsoft.com/office/drawing/2014/main" id="{52CFACFE-EE67-645F-D89F-A9FFFE772434}"/>
                </a:ext>
              </a:extLst>
            </p:cNvPr>
            <p:cNvSpPr/>
            <p:nvPr/>
          </p:nvSpPr>
          <p:spPr>
            <a:xfrm>
              <a:off x="7916163" y="3441318"/>
              <a:ext cx="358140" cy="358140"/>
            </a:xfrm>
            <a:custGeom>
              <a:avLst/>
              <a:gdLst/>
              <a:ahLst/>
              <a:cxnLst/>
              <a:rect l="l" t="t" r="r" b="b"/>
              <a:pathLst>
                <a:path w="358140" h="358139">
                  <a:moveTo>
                    <a:pt x="178816" y="0"/>
                  </a:moveTo>
                  <a:lnTo>
                    <a:pt x="131318" y="6477"/>
                  </a:lnTo>
                  <a:lnTo>
                    <a:pt x="88519" y="24511"/>
                  </a:lnTo>
                  <a:lnTo>
                    <a:pt x="52324" y="52451"/>
                  </a:lnTo>
                  <a:lnTo>
                    <a:pt x="24384" y="88646"/>
                  </a:lnTo>
                  <a:lnTo>
                    <a:pt x="6350" y="131318"/>
                  </a:lnTo>
                  <a:lnTo>
                    <a:pt x="0" y="178943"/>
                  </a:lnTo>
                  <a:lnTo>
                    <a:pt x="6350" y="226440"/>
                  </a:lnTo>
                  <a:lnTo>
                    <a:pt x="24384" y="269240"/>
                  </a:lnTo>
                  <a:lnTo>
                    <a:pt x="52324" y="305435"/>
                  </a:lnTo>
                  <a:lnTo>
                    <a:pt x="88519" y="333375"/>
                  </a:lnTo>
                  <a:lnTo>
                    <a:pt x="131318" y="351409"/>
                  </a:lnTo>
                  <a:lnTo>
                    <a:pt x="178816" y="357759"/>
                  </a:lnTo>
                  <a:lnTo>
                    <a:pt x="226441" y="351409"/>
                  </a:lnTo>
                  <a:lnTo>
                    <a:pt x="269113" y="333375"/>
                  </a:lnTo>
                  <a:lnTo>
                    <a:pt x="305308" y="305435"/>
                  </a:lnTo>
                  <a:lnTo>
                    <a:pt x="333248" y="269240"/>
                  </a:lnTo>
                  <a:lnTo>
                    <a:pt x="351282" y="226440"/>
                  </a:lnTo>
                  <a:lnTo>
                    <a:pt x="357759" y="178943"/>
                  </a:lnTo>
                  <a:lnTo>
                    <a:pt x="356362" y="156464"/>
                  </a:lnTo>
                  <a:lnTo>
                    <a:pt x="345567" y="114427"/>
                  </a:lnTo>
                  <a:lnTo>
                    <a:pt x="327152" y="104521"/>
                  </a:lnTo>
                  <a:lnTo>
                    <a:pt x="308229" y="102235"/>
                  </a:lnTo>
                  <a:lnTo>
                    <a:pt x="317119" y="119761"/>
                  </a:lnTo>
                  <a:lnTo>
                    <a:pt x="323850" y="138430"/>
                  </a:lnTo>
                  <a:lnTo>
                    <a:pt x="328041" y="158115"/>
                  </a:lnTo>
                  <a:lnTo>
                    <a:pt x="329438" y="178943"/>
                  </a:lnTo>
                  <a:lnTo>
                    <a:pt x="321691" y="226314"/>
                  </a:lnTo>
                  <a:lnTo>
                    <a:pt x="300355" y="267716"/>
                  </a:lnTo>
                  <a:lnTo>
                    <a:pt x="267716" y="300355"/>
                  </a:lnTo>
                  <a:lnTo>
                    <a:pt x="226314" y="321818"/>
                  </a:lnTo>
                  <a:lnTo>
                    <a:pt x="178816" y="329438"/>
                  </a:lnTo>
                  <a:lnTo>
                    <a:pt x="131445" y="321818"/>
                  </a:lnTo>
                  <a:lnTo>
                    <a:pt x="90043" y="300355"/>
                  </a:lnTo>
                  <a:lnTo>
                    <a:pt x="57404" y="267716"/>
                  </a:lnTo>
                  <a:lnTo>
                    <a:pt x="35941" y="226314"/>
                  </a:lnTo>
                  <a:lnTo>
                    <a:pt x="28321" y="178943"/>
                  </a:lnTo>
                  <a:lnTo>
                    <a:pt x="35941" y="131445"/>
                  </a:lnTo>
                  <a:lnTo>
                    <a:pt x="57404" y="90043"/>
                  </a:lnTo>
                  <a:lnTo>
                    <a:pt x="90043" y="57403"/>
                  </a:lnTo>
                  <a:lnTo>
                    <a:pt x="131445" y="35941"/>
                  </a:lnTo>
                  <a:lnTo>
                    <a:pt x="178816" y="28321"/>
                  </a:lnTo>
                  <a:lnTo>
                    <a:pt x="199390" y="29718"/>
                  </a:lnTo>
                  <a:lnTo>
                    <a:pt x="219202" y="33782"/>
                  </a:lnTo>
                  <a:lnTo>
                    <a:pt x="237998" y="40386"/>
                  </a:lnTo>
                  <a:lnTo>
                    <a:pt x="255524" y="49530"/>
                  </a:lnTo>
                  <a:lnTo>
                    <a:pt x="253238" y="30607"/>
                  </a:lnTo>
                  <a:lnTo>
                    <a:pt x="263144" y="20701"/>
                  </a:lnTo>
                  <a:lnTo>
                    <a:pt x="243459" y="11938"/>
                  </a:lnTo>
                  <a:lnTo>
                    <a:pt x="222885" y="5461"/>
                  </a:lnTo>
                  <a:lnTo>
                    <a:pt x="201295" y="1397"/>
                  </a:lnTo>
                  <a:lnTo>
                    <a:pt x="178816" y="0"/>
                  </a:lnTo>
                  <a:close/>
                </a:path>
              </a:pathLst>
            </a:custGeom>
            <a:solidFill>
              <a:srgbClr val="FFC000"/>
            </a:solidFill>
          </p:spPr>
          <p:txBody>
            <a:bodyPr wrap="square" lIns="0" tIns="0" rIns="0" bIns="0" rtlCol="0"/>
            <a:lstStyle/>
            <a:p>
              <a:endParaRPr/>
            </a:p>
          </p:txBody>
        </p:sp>
        <p:pic>
          <p:nvPicPr>
            <p:cNvPr id="29" name="object 40">
              <a:extLst>
                <a:ext uri="{FF2B5EF4-FFF2-40B4-BE49-F238E27FC236}">
                  <a16:creationId xmlns:a16="http://schemas.microsoft.com/office/drawing/2014/main" id="{8F865F6E-9D11-8A99-E8D3-5E4418AEA241}"/>
                </a:ext>
              </a:extLst>
            </p:cNvPr>
            <p:cNvPicPr/>
            <p:nvPr/>
          </p:nvPicPr>
          <p:blipFill>
            <a:blip r:embed="rId4" cstate="print"/>
            <a:stretch>
              <a:fillRect/>
            </a:stretch>
          </p:blipFill>
          <p:spPr>
            <a:xfrm>
              <a:off x="7982076" y="3507257"/>
              <a:ext cx="225894" cy="225907"/>
            </a:xfrm>
            <a:prstGeom prst="rect">
              <a:avLst/>
            </a:prstGeom>
          </p:spPr>
        </p:pic>
        <p:pic>
          <p:nvPicPr>
            <p:cNvPr id="30" name="object 41">
              <a:extLst>
                <a:ext uri="{FF2B5EF4-FFF2-40B4-BE49-F238E27FC236}">
                  <a16:creationId xmlns:a16="http://schemas.microsoft.com/office/drawing/2014/main" id="{1EEC0292-6CDB-C317-3655-CBD4EC596728}"/>
                </a:ext>
              </a:extLst>
            </p:cNvPr>
            <p:cNvPicPr/>
            <p:nvPr/>
          </p:nvPicPr>
          <p:blipFill>
            <a:blip r:embed="rId5" cstate="print"/>
            <a:stretch>
              <a:fillRect/>
            </a:stretch>
          </p:blipFill>
          <p:spPr>
            <a:xfrm>
              <a:off x="7820659" y="4800726"/>
              <a:ext cx="134747" cy="110489"/>
            </a:xfrm>
            <a:prstGeom prst="rect">
              <a:avLst/>
            </a:prstGeom>
          </p:spPr>
        </p:pic>
        <p:sp>
          <p:nvSpPr>
            <p:cNvPr id="31" name="object 42">
              <a:extLst>
                <a:ext uri="{FF2B5EF4-FFF2-40B4-BE49-F238E27FC236}">
                  <a16:creationId xmlns:a16="http://schemas.microsoft.com/office/drawing/2014/main" id="{71C07E99-4BFA-C47C-7552-0DBEEF64F646}"/>
                </a:ext>
              </a:extLst>
            </p:cNvPr>
            <p:cNvSpPr/>
            <p:nvPr/>
          </p:nvSpPr>
          <p:spPr>
            <a:xfrm>
              <a:off x="7888351" y="4564887"/>
              <a:ext cx="278765" cy="263525"/>
            </a:xfrm>
            <a:custGeom>
              <a:avLst/>
              <a:gdLst/>
              <a:ahLst/>
              <a:cxnLst/>
              <a:rect l="l" t="t" r="r" b="b"/>
              <a:pathLst>
                <a:path w="278765" h="263525">
                  <a:moveTo>
                    <a:pt x="278384" y="131572"/>
                  </a:moveTo>
                  <a:lnTo>
                    <a:pt x="267970" y="80518"/>
                  </a:lnTo>
                  <a:lnTo>
                    <a:pt x="252476" y="57492"/>
                  </a:lnTo>
                  <a:lnTo>
                    <a:pt x="252476" y="131064"/>
                  </a:lnTo>
                  <a:lnTo>
                    <a:pt x="244221" y="171958"/>
                  </a:lnTo>
                  <a:lnTo>
                    <a:pt x="221615" y="205359"/>
                  </a:lnTo>
                  <a:lnTo>
                    <a:pt x="188087" y="227965"/>
                  </a:lnTo>
                  <a:lnTo>
                    <a:pt x="147320" y="236347"/>
                  </a:lnTo>
                  <a:lnTo>
                    <a:pt x="106426" y="227965"/>
                  </a:lnTo>
                  <a:lnTo>
                    <a:pt x="73025" y="205359"/>
                  </a:lnTo>
                  <a:lnTo>
                    <a:pt x="50419" y="171958"/>
                  </a:lnTo>
                  <a:lnTo>
                    <a:pt x="42037" y="131064"/>
                  </a:lnTo>
                  <a:lnTo>
                    <a:pt x="50419" y="90297"/>
                  </a:lnTo>
                  <a:lnTo>
                    <a:pt x="73025" y="56769"/>
                  </a:lnTo>
                  <a:lnTo>
                    <a:pt x="106426" y="34163"/>
                  </a:lnTo>
                  <a:lnTo>
                    <a:pt x="147320" y="25908"/>
                  </a:lnTo>
                  <a:lnTo>
                    <a:pt x="188087" y="34163"/>
                  </a:lnTo>
                  <a:lnTo>
                    <a:pt x="221615" y="56769"/>
                  </a:lnTo>
                  <a:lnTo>
                    <a:pt x="244221" y="90297"/>
                  </a:lnTo>
                  <a:lnTo>
                    <a:pt x="252476" y="131064"/>
                  </a:lnTo>
                  <a:lnTo>
                    <a:pt x="252476" y="57492"/>
                  </a:lnTo>
                  <a:lnTo>
                    <a:pt x="239776" y="38608"/>
                  </a:lnTo>
                  <a:lnTo>
                    <a:pt x="197866" y="10414"/>
                  </a:lnTo>
                  <a:lnTo>
                    <a:pt x="146812" y="0"/>
                  </a:lnTo>
                  <a:lnTo>
                    <a:pt x="95758" y="10414"/>
                  </a:lnTo>
                  <a:lnTo>
                    <a:pt x="72898" y="25908"/>
                  </a:lnTo>
                  <a:lnTo>
                    <a:pt x="53975" y="38608"/>
                  </a:lnTo>
                  <a:lnTo>
                    <a:pt x="25654" y="80518"/>
                  </a:lnTo>
                  <a:lnTo>
                    <a:pt x="15367" y="131572"/>
                  </a:lnTo>
                  <a:lnTo>
                    <a:pt x="17145" y="153543"/>
                  </a:lnTo>
                  <a:lnTo>
                    <a:pt x="22479" y="174371"/>
                  </a:lnTo>
                  <a:lnTo>
                    <a:pt x="31115" y="193802"/>
                  </a:lnTo>
                  <a:lnTo>
                    <a:pt x="42545" y="211328"/>
                  </a:lnTo>
                  <a:lnTo>
                    <a:pt x="23241" y="230632"/>
                  </a:lnTo>
                  <a:lnTo>
                    <a:pt x="16002" y="230124"/>
                  </a:lnTo>
                  <a:lnTo>
                    <a:pt x="13081" y="230632"/>
                  </a:lnTo>
                  <a:lnTo>
                    <a:pt x="8763" y="231267"/>
                  </a:lnTo>
                  <a:lnTo>
                    <a:pt x="2032" y="234188"/>
                  </a:lnTo>
                  <a:lnTo>
                    <a:pt x="0" y="235839"/>
                  </a:lnTo>
                  <a:lnTo>
                    <a:pt x="67056" y="235839"/>
                  </a:lnTo>
                  <a:lnTo>
                    <a:pt x="67691" y="236347"/>
                  </a:lnTo>
                  <a:lnTo>
                    <a:pt x="84709" y="247269"/>
                  </a:lnTo>
                  <a:lnTo>
                    <a:pt x="104140" y="255905"/>
                  </a:lnTo>
                  <a:lnTo>
                    <a:pt x="124968" y="261239"/>
                  </a:lnTo>
                  <a:lnTo>
                    <a:pt x="146812" y="263017"/>
                  </a:lnTo>
                  <a:lnTo>
                    <a:pt x="197866" y="252603"/>
                  </a:lnTo>
                  <a:lnTo>
                    <a:pt x="239776" y="224409"/>
                  </a:lnTo>
                  <a:lnTo>
                    <a:pt x="267970" y="182626"/>
                  </a:lnTo>
                  <a:lnTo>
                    <a:pt x="278384" y="131572"/>
                  </a:lnTo>
                  <a:close/>
                </a:path>
              </a:pathLst>
            </a:custGeom>
            <a:solidFill>
              <a:srgbClr val="FFC000"/>
            </a:solidFill>
          </p:spPr>
          <p:txBody>
            <a:bodyPr wrap="square" lIns="0" tIns="0" rIns="0" bIns="0" rtlCol="0"/>
            <a:lstStyle/>
            <a:p>
              <a:endParaRPr/>
            </a:p>
          </p:txBody>
        </p:sp>
      </p:grpSp>
      <p:pic>
        <p:nvPicPr>
          <p:cNvPr id="36" name="Graphic 35" descr="Group of men with solid fill">
            <a:extLst>
              <a:ext uri="{FF2B5EF4-FFF2-40B4-BE49-F238E27FC236}">
                <a16:creationId xmlns:a16="http://schemas.microsoft.com/office/drawing/2014/main" id="{842366E5-227E-E8A6-4B60-095E968264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984" y="3541960"/>
            <a:ext cx="712648" cy="712648"/>
          </a:xfrm>
          <a:prstGeom prst="rect">
            <a:avLst/>
          </a:prstGeom>
        </p:spPr>
      </p:pic>
    </p:spTree>
    <p:extLst>
      <p:ext uri="{BB962C8B-B14F-4D97-AF65-F5344CB8AC3E}">
        <p14:creationId xmlns:p14="http://schemas.microsoft.com/office/powerpoint/2010/main" val="214600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3838-D0EF-DA45-327A-7EA3ABA52E31}"/>
              </a:ext>
            </a:extLst>
          </p:cNvPr>
          <p:cNvSpPr>
            <a:spLocks noGrp="1"/>
          </p:cNvSpPr>
          <p:nvPr>
            <p:ph type="title"/>
          </p:nvPr>
        </p:nvSpPr>
        <p:spPr/>
        <p:txBody>
          <a:bodyPr>
            <a:normAutofit/>
          </a:bodyPr>
          <a:lstStyle/>
          <a:p>
            <a:r>
              <a:rPr lang="en-US" sz="1600" b="1" spc="-45" dirty="0">
                <a:latin typeface="Arial"/>
                <a:cs typeface="Arial"/>
              </a:rPr>
              <a:t>OS-067-</a:t>
            </a:r>
            <a:r>
              <a:rPr lang="en-US" sz="1600" b="1" dirty="0">
                <a:latin typeface="Arial"/>
                <a:cs typeface="Arial"/>
              </a:rPr>
              <a:t>YI</a:t>
            </a:r>
            <a:r>
              <a:rPr lang="en-US" sz="1600" b="1" spc="30" dirty="0">
                <a:latin typeface="Arial"/>
                <a:cs typeface="Arial"/>
              </a:rPr>
              <a:t> </a:t>
            </a:r>
            <a:r>
              <a:rPr lang="en-US" sz="1600" dirty="0"/>
              <a:t>Long</a:t>
            </a:r>
            <a:r>
              <a:rPr lang="en-US" sz="1600" spc="-45" dirty="0"/>
              <a:t> </a:t>
            </a:r>
            <a:r>
              <a:rPr lang="en-US" sz="1600" dirty="0"/>
              <a:t>term</a:t>
            </a:r>
            <a:r>
              <a:rPr lang="en-US" sz="1600" spc="-20" dirty="0"/>
              <a:t> </a:t>
            </a:r>
            <a:r>
              <a:rPr lang="en-US" sz="1600" dirty="0"/>
              <a:t>outcomes</a:t>
            </a:r>
            <a:r>
              <a:rPr lang="en-US" sz="1600" spc="-20" dirty="0"/>
              <a:t> </a:t>
            </a:r>
            <a:r>
              <a:rPr lang="en-US" sz="1600" dirty="0"/>
              <a:t>after</a:t>
            </a:r>
            <a:r>
              <a:rPr lang="en-US" sz="1600" spc="-15" dirty="0"/>
              <a:t> </a:t>
            </a:r>
            <a:r>
              <a:rPr lang="en-US" sz="1600" spc="-10" dirty="0" err="1"/>
              <a:t>nucleos</a:t>
            </a:r>
            <a:r>
              <a:rPr lang="en-US" sz="1600" spc="-10" dirty="0"/>
              <a:t>(t)ide</a:t>
            </a:r>
            <a:r>
              <a:rPr lang="en-US" sz="1600" spc="-55" dirty="0"/>
              <a:t> </a:t>
            </a:r>
            <a:r>
              <a:rPr lang="en-US" sz="1600" dirty="0"/>
              <a:t>analogue</a:t>
            </a:r>
            <a:r>
              <a:rPr lang="en-US" sz="1600" spc="-65" dirty="0"/>
              <a:t> </a:t>
            </a:r>
            <a:r>
              <a:rPr lang="en-US" sz="1600" dirty="0"/>
              <a:t>cessation</a:t>
            </a:r>
            <a:r>
              <a:rPr lang="en-US" sz="1600" spc="-65" dirty="0"/>
              <a:t> </a:t>
            </a:r>
            <a:r>
              <a:rPr lang="en-US" sz="1600" dirty="0"/>
              <a:t>–</a:t>
            </a:r>
            <a:r>
              <a:rPr lang="en-US" sz="1600" spc="-40" dirty="0"/>
              <a:t> </a:t>
            </a:r>
            <a:r>
              <a:rPr lang="en-US" sz="1600" dirty="0"/>
              <a:t>an</a:t>
            </a:r>
            <a:r>
              <a:rPr lang="en-US" sz="1600" spc="-55" dirty="0"/>
              <a:t> </a:t>
            </a:r>
            <a:r>
              <a:rPr lang="en-US" sz="1600" dirty="0"/>
              <a:t>extended</a:t>
            </a:r>
            <a:r>
              <a:rPr lang="en-US" sz="1600" spc="-10" dirty="0"/>
              <a:t> </a:t>
            </a:r>
            <a:r>
              <a:rPr lang="en-US" sz="1600" dirty="0"/>
              <a:t>follow</a:t>
            </a:r>
            <a:r>
              <a:rPr lang="en-US" sz="1600" spc="-80" dirty="0"/>
              <a:t> </a:t>
            </a:r>
            <a:r>
              <a:rPr lang="en-US" sz="1600" dirty="0"/>
              <a:t>up</a:t>
            </a:r>
            <a:r>
              <a:rPr lang="en-US" sz="1600" spc="-60" dirty="0"/>
              <a:t> </a:t>
            </a:r>
            <a:r>
              <a:rPr lang="en-US" sz="1600" dirty="0"/>
              <a:t>study</a:t>
            </a:r>
            <a:r>
              <a:rPr lang="en-US" sz="1600" spc="-30" dirty="0"/>
              <a:t> </a:t>
            </a:r>
            <a:r>
              <a:rPr lang="en-US" sz="1600" dirty="0"/>
              <a:t>from</a:t>
            </a:r>
            <a:r>
              <a:rPr lang="en-US" sz="1600" spc="5" dirty="0"/>
              <a:t> </a:t>
            </a:r>
            <a:r>
              <a:rPr lang="en-US" sz="1600" spc="-25" dirty="0"/>
              <a:t>the </a:t>
            </a:r>
            <a:r>
              <a:rPr lang="en-US" sz="1600" spc="-45" dirty="0"/>
              <a:t>RETRACT-</a:t>
            </a:r>
            <a:r>
              <a:rPr lang="en-US" sz="1600" dirty="0"/>
              <a:t>B</a:t>
            </a:r>
            <a:r>
              <a:rPr lang="en-US" sz="1600" spc="114" dirty="0"/>
              <a:t> </a:t>
            </a:r>
            <a:r>
              <a:rPr lang="en-US" sz="1600" spc="-10" dirty="0"/>
              <a:t>cohort</a:t>
            </a:r>
            <a:endParaRPr lang="en-US" sz="1600" dirty="0"/>
          </a:p>
        </p:txBody>
      </p:sp>
      <p:sp>
        <p:nvSpPr>
          <p:cNvPr id="4" name="Rectangle: Rounded Corners 3">
            <a:extLst>
              <a:ext uri="{FF2B5EF4-FFF2-40B4-BE49-F238E27FC236}">
                <a16:creationId xmlns:a16="http://schemas.microsoft.com/office/drawing/2014/main" id="{6D3D1D3A-27DE-7329-FC71-59A97E1DAADC}"/>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5" name="Rectangle: Rounded Corners 4">
            <a:extLst>
              <a:ext uri="{FF2B5EF4-FFF2-40B4-BE49-F238E27FC236}">
                <a16:creationId xmlns:a16="http://schemas.microsoft.com/office/drawing/2014/main" id="{F8CD14B2-6D49-84A8-6412-A0686EB974ED}"/>
              </a:ext>
            </a:extLst>
          </p:cNvPr>
          <p:cNvSpPr/>
          <p:nvPr/>
        </p:nvSpPr>
        <p:spPr>
          <a:xfrm>
            <a:off x="349959" y="809809"/>
            <a:ext cx="6965241" cy="5489391"/>
          </a:xfrm>
          <a:prstGeom prst="roundRect">
            <a:avLst>
              <a:gd name="adj" fmla="val 1169"/>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graphicFrame>
        <p:nvGraphicFramePr>
          <p:cNvPr id="6" name="object 8">
            <a:extLst>
              <a:ext uri="{FF2B5EF4-FFF2-40B4-BE49-F238E27FC236}">
                <a16:creationId xmlns:a16="http://schemas.microsoft.com/office/drawing/2014/main" id="{259B1926-499B-BD28-B22B-C6F2B91496DF}"/>
              </a:ext>
            </a:extLst>
          </p:cNvPr>
          <p:cNvGraphicFramePr>
            <a:graphicFrameLocks noGrp="1"/>
          </p:cNvGraphicFramePr>
          <p:nvPr/>
        </p:nvGraphicFramePr>
        <p:xfrm>
          <a:off x="516216" y="1425194"/>
          <a:ext cx="2882900" cy="1196975"/>
        </p:xfrm>
        <a:graphic>
          <a:graphicData uri="http://schemas.openxmlformats.org/drawingml/2006/table">
            <a:tbl>
              <a:tblPr firstRow="1" bandRow="1">
                <a:tableStyleId>{2D5ABB26-0587-4C30-8999-92F81FD0307C}</a:tableStyleId>
              </a:tblPr>
              <a:tblGrid>
                <a:gridCol w="1193800">
                  <a:extLst>
                    <a:ext uri="{9D8B030D-6E8A-4147-A177-3AD203B41FA5}">
                      <a16:colId xmlns:a16="http://schemas.microsoft.com/office/drawing/2014/main" val="20000"/>
                    </a:ext>
                  </a:extLst>
                </a:gridCol>
                <a:gridCol w="1689100">
                  <a:extLst>
                    <a:ext uri="{9D8B030D-6E8A-4147-A177-3AD203B41FA5}">
                      <a16:colId xmlns:a16="http://schemas.microsoft.com/office/drawing/2014/main" val="20001"/>
                    </a:ext>
                  </a:extLst>
                </a:gridCol>
              </a:tblGrid>
              <a:tr h="304800">
                <a:tc gridSpan="2">
                  <a:txBody>
                    <a:bodyPr/>
                    <a:lstStyle/>
                    <a:p>
                      <a:pPr marL="441325">
                        <a:lnSpc>
                          <a:spcPct val="100000"/>
                        </a:lnSpc>
                        <a:spcBef>
                          <a:spcPts val="480"/>
                        </a:spcBef>
                      </a:pPr>
                      <a:r>
                        <a:rPr sz="1100" b="1" dirty="0">
                          <a:solidFill>
                            <a:srgbClr val="004985"/>
                          </a:solidFill>
                          <a:latin typeface="Arial"/>
                          <a:cs typeface="Arial"/>
                        </a:rPr>
                        <a:t>Patient</a:t>
                      </a:r>
                      <a:r>
                        <a:rPr sz="1100" b="1" spc="20" dirty="0">
                          <a:solidFill>
                            <a:srgbClr val="004985"/>
                          </a:solidFill>
                          <a:latin typeface="Arial"/>
                          <a:cs typeface="Arial"/>
                        </a:rPr>
                        <a:t> </a:t>
                      </a:r>
                      <a:r>
                        <a:rPr sz="1100" b="1" spc="-20" dirty="0">
                          <a:solidFill>
                            <a:srgbClr val="004985"/>
                          </a:solidFill>
                          <a:latin typeface="Arial"/>
                          <a:cs typeface="Arial"/>
                        </a:rPr>
                        <a:t>Characteristics</a:t>
                      </a:r>
                      <a:r>
                        <a:rPr sz="1100" b="1" spc="-10" dirty="0">
                          <a:solidFill>
                            <a:srgbClr val="004985"/>
                          </a:solidFill>
                          <a:latin typeface="Arial"/>
                          <a:cs typeface="Arial"/>
                        </a:rPr>
                        <a:t> </a:t>
                      </a:r>
                      <a:r>
                        <a:rPr sz="1100" b="1" dirty="0">
                          <a:solidFill>
                            <a:srgbClr val="004985"/>
                          </a:solidFill>
                          <a:latin typeface="Arial"/>
                          <a:cs typeface="Arial"/>
                        </a:rPr>
                        <a:t>at</a:t>
                      </a:r>
                      <a:r>
                        <a:rPr sz="1100" b="1" spc="55" dirty="0">
                          <a:solidFill>
                            <a:srgbClr val="004985"/>
                          </a:solidFill>
                          <a:latin typeface="Arial"/>
                          <a:cs typeface="Arial"/>
                        </a:rPr>
                        <a:t> </a:t>
                      </a:r>
                      <a:r>
                        <a:rPr sz="1100" b="1" spc="-25" dirty="0">
                          <a:solidFill>
                            <a:srgbClr val="004985"/>
                          </a:solidFill>
                          <a:latin typeface="Arial"/>
                          <a:cs typeface="Arial"/>
                        </a:rPr>
                        <a:t>EOT</a:t>
                      </a:r>
                      <a:endParaRPr sz="1100" dirty="0">
                        <a:latin typeface="Arial"/>
                        <a:cs typeface="Arial"/>
                      </a:endParaRPr>
                    </a:p>
                  </a:txBody>
                  <a:tcPr marL="0" marR="0" marT="60960" marB="0">
                    <a:lnL w="6350">
                      <a:solidFill>
                        <a:srgbClr val="FFC000"/>
                      </a:solidFill>
                      <a:prstDash val="solid"/>
                    </a:lnL>
                    <a:lnR w="6350">
                      <a:solidFill>
                        <a:srgbClr val="FFC000"/>
                      </a:solidFill>
                      <a:prstDash val="solid"/>
                    </a:lnR>
                    <a:solidFill>
                      <a:srgbClr val="FFC000"/>
                    </a:solidFill>
                  </a:tcPr>
                </a:tc>
                <a:tc hMerge="1">
                  <a:txBody>
                    <a:bodyPr/>
                    <a:lstStyle/>
                    <a:p>
                      <a:endParaRPr/>
                    </a:p>
                  </a:txBody>
                  <a:tcPr marL="0" marR="0" marT="0" marB="0"/>
                </a:tc>
                <a:extLst>
                  <a:ext uri="{0D108BD9-81ED-4DB2-BD59-A6C34878D82A}">
                    <a16:rowId xmlns:a16="http://schemas.microsoft.com/office/drawing/2014/main" val="10000"/>
                  </a:ext>
                </a:extLst>
              </a:tr>
              <a:tr h="352425">
                <a:tc>
                  <a:txBody>
                    <a:bodyPr/>
                    <a:lstStyle/>
                    <a:p>
                      <a:pPr marL="5715" marR="107950">
                        <a:lnSpc>
                          <a:spcPct val="100000"/>
                        </a:lnSpc>
                      </a:pPr>
                      <a:r>
                        <a:rPr sz="1100" spc="-10" dirty="0">
                          <a:solidFill>
                            <a:srgbClr val="004985"/>
                          </a:solidFill>
                          <a:latin typeface="Arial"/>
                          <a:cs typeface="Arial"/>
                        </a:rPr>
                        <a:t>Median</a:t>
                      </a:r>
                      <a:r>
                        <a:rPr sz="1100" spc="-25" dirty="0">
                          <a:solidFill>
                            <a:srgbClr val="004985"/>
                          </a:solidFill>
                          <a:latin typeface="Arial"/>
                          <a:cs typeface="Arial"/>
                        </a:rPr>
                        <a:t> </a:t>
                      </a:r>
                      <a:r>
                        <a:rPr sz="1100" spc="-10" dirty="0">
                          <a:solidFill>
                            <a:srgbClr val="004985"/>
                          </a:solidFill>
                          <a:latin typeface="Arial"/>
                          <a:cs typeface="Arial"/>
                        </a:rPr>
                        <a:t>treatment duration</a:t>
                      </a:r>
                      <a:endParaRPr sz="1100">
                        <a:latin typeface="Arial"/>
                        <a:cs typeface="Arial"/>
                      </a:endParaRPr>
                    </a:p>
                  </a:txBody>
                  <a:tcPr marL="0" marR="0" marT="0" marB="0">
                    <a:lnL w="6350">
                      <a:solidFill>
                        <a:srgbClr val="FFC000"/>
                      </a:solidFill>
                      <a:prstDash val="solid"/>
                    </a:lnL>
                    <a:lnR w="6350">
                      <a:solidFill>
                        <a:srgbClr val="FFC000"/>
                      </a:solidFill>
                      <a:prstDash val="solid"/>
                    </a:lnR>
                    <a:lnB w="6350">
                      <a:solidFill>
                        <a:srgbClr val="FFC000"/>
                      </a:solidFill>
                      <a:prstDash val="solid"/>
                    </a:lnB>
                  </a:tcPr>
                </a:tc>
                <a:tc>
                  <a:txBody>
                    <a:bodyPr/>
                    <a:lstStyle/>
                    <a:p>
                      <a:pPr marL="5715">
                        <a:lnSpc>
                          <a:spcPct val="100000"/>
                        </a:lnSpc>
                        <a:spcBef>
                          <a:spcPts val="655"/>
                        </a:spcBef>
                      </a:pPr>
                      <a:r>
                        <a:rPr sz="1100" dirty="0">
                          <a:solidFill>
                            <a:srgbClr val="004985"/>
                          </a:solidFill>
                          <a:latin typeface="Arial"/>
                          <a:cs typeface="Arial"/>
                        </a:rPr>
                        <a:t>3</a:t>
                      </a:r>
                      <a:r>
                        <a:rPr sz="1100" spc="-25" dirty="0">
                          <a:solidFill>
                            <a:srgbClr val="004985"/>
                          </a:solidFill>
                          <a:latin typeface="Arial"/>
                          <a:cs typeface="Arial"/>
                        </a:rPr>
                        <a:t> </a:t>
                      </a:r>
                      <a:r>
                        <a:rPr sz="1100" dirty="0">
                          <a:solidFill>
                            <a:srgbClr val="004985"/>
                          </a:solidFill>
                          <a:latin typeface="Arial"/>
                          <a:cs typeface="Arial"/>
                        </a:rPr>
                        <a:t>years</a:t>
                      </a:r>
                      <a:r>
                        <a:rPr sz="1100" spc="-35" dirty="0">
                          <a:solidFill>
                            <a:srgbClr val="004985"/>
                          </a:solidFill>
                          <a:latin typeface="Arial"/>
                          <a:cs typeface="Arial"/>
                        </a:rPr>
                        <a:t> </a:t>
                      </a:r>
                      <a:r>
                        <a:rPr sz="1100" dirty="0">
                          <a:solidFill>
                            <a:srgbClr val="004985"/>
                          </a:solidFill>
                          <a:latin typeface="Arial"/>
                          <a:cs typeface="Arial"/>
                        </a:rPr>
                        <a:t>[IQR</a:t>
                      </a:r>
                      <a:r>
                        <a:rPr sz="1100" spc="-85" dirty="0">
                          <a:solidFill>
                            <a:srgbClr val="004985"/>
                          </a:solidFill>
                          <a:latin typeface="Arial"/>
                          <a:cs typeface="Arial"/>
                        </a:rPr>
                        <a:t> </a:t>
                      </a:r>
                      <a:r>
                        <a:rPr sz="1100" spc="-20" dirty="0">
                          <a:solidFill>
                            <a:srgbClr val="004985"/>
                          </a:solidFill>
                          <a:latin typeface="Arial"/>
                          <a:cs typeface="Arial"/>
                        </a:rPr>
                        <a:t>3–5]</a:t>
                      </a:r>
                      <a:endParaRPr sz="1100" dirty="0">
                        <a:latin typeface="Arial"/>
                        <a:cs typeface="Arial"/>
                      </a:endParaRPr>
                    </a:p>
                  </a:txBody>
                  <a:tcPr marL="0" marR="0" marT="83185" marB="0">
                    <a:lnL w="6350">
                      <a:solidFill>
                        <a:srgbClr val="FFC000"/>
                      </a:solidFill>
                      <a:prstDash val="solid"/>
                    </a:lnL>
                    <a:lnR w="6350">
                      <a:solidFill>
                        <a:srgbClr val="FFC000"/>
                      </a:solidFill>
                      <a:prstDash val="solid"/>
                    </a:lnR>
                    <a:lnB w="6350">
                      <a:solidFill>
                        <a:srgbClr val="FFC000"/>
                      </a:solidFill>
                      <a:prstDash val="solid"/>
                    </a:lnB>
                  </a:tcPr>
                </a:tc>
                <a:extLst>
                  <a:ext uri="{0D108BD9-81ED-4DB2-BD59-A6C34878D82A}">
                    <a16:rowId xmlns:a16="http://schemas.microsoft.com/office/drawing/2014/main" val="10001"/>
                  </a:ext>
                </a:extLst>
              </a:tr>
              <a:tr h="184150">
                <a:tc>
                  <a:txBody>
                    <a:bodyPr/>
                    <a:lstStyle/>
                    <a:p>
                      <a:pPr marL="5715">
                        <a:lnSpc>
                          <a:spcPts val="1305"/>
                        </a:lnSpc>
                      </a:pPr>
                      <a:r>
                        <a:rPr sz="1100" dirty="0">
                          <a:solidFill>
                            <a:srgbClr val="004985"/>
                          </a:solidFill>
                          <a:latin typeface="Arial"/>
                          <a:cs typeface="Arial"/>
                        </a:rPr>
                        <a:t>Mean</a:t>
                      </a:r>
                      <a:r>
                        <a:rPr sz="1100" spc="-75" dirty="0">
                          <a:solidFill>
                            <a:srgbClr val="004985"/>
                          </a:solidFill>
                          <a:latin typeface="Arial"/>
                          <a:cs typeface="Arial"/>
                        </a:rPr>
                        <a:t> </a:t>
                      </a:r>
                      <a:r>
                        <a:rPr sz="1100" spc="-10" dirty="0">
                          <a:solidFill>
                            <a:srgbClr val="004985"/>
                          </a:solidFill>
                          <a:latin typeface="Arial"/>
                          <a:cs typeface="Arial"/>
                        </a:rPr>
                        <a:t>HBsAg</a:t>
                      </a:r>
                      <a:endParaRPr sz="1100">
                        <a:latin typeface="Arial"/>
                        <a:cs typeface="Arial"/>
                      </a:endParaRP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tc>
                  <a:txBody>
                    <a:bodyPr/>
                    <a:lstStyle/>
                    <a:p>
                      <a:pPr marL="5715">
                        <a:lnSpc>
                          <a:spcPts val="1320"/>
                        </a:lnSpc>
                      </a:pPr>
                      <a:r>
                        <a:rPr sz="1100" dirty="0">
                          <a:solidFill>
                            <a:srgbClr val="004985"/>
                          </a:solidFill>
                          <a:latin typeface="Arial"/>
                          <a:cs typeface="Arial"/>
                        </a:rPr>
                        <a:t>2.7</a:t>
                      </a:r>
                      <a:r>
                        <a:rPr sz="1100" spc="-60" dirty="0">
                          <a:solidFill>
                            <a:srgbClr val="004985"/>
                          </a:solidFill>
                          <a:latin typeface="Arial"/>
                          <a:cs typeface="Arial"/>
                        </a:rPr>
                        <a:t> </a:t>
                      </a:r>
                      <a:r>
                        <a:rPr sz="1100" dirty="0">
                          <a:solidFill>
                            <a:srgbClr val="004985"/>
                          </a:solidFill>
                          <a:latin typeface="Arial"/>
                          <a:cs typeface="Arial"/>
                        </a:rPr>
                        <a:t>(±0.8)</a:t>
                      </a:r>
                      <a:r>
                        <a:rPr sz="1100" spc="-100" dirty="0">
                          <a:solidFill>
                            <a:srgbClr val="004985"/>
                          </a:solidFill>
                          <a:latin typeface="Arial"/>
                          <a:cs typeface="Arial"/>
                        </a:rPr>
                        <a:t> </a:t>
                      </a:r>
                      <a:r>
                        <a:rPr sz="1100" dirty="0">
                          <a:solidFill>
                            <a:srgbClr val="004985"/>
                          </a:solidFill>
                          <a:latin typeface="Arial"/>
                          <a:cs typeface="Arial"/>
                        </a:rPr>
                        <a:t>log</a:t>
                      </a:r>
                      <a:r>
                        <a:rPr sz="1100" dirty="0">
                          <a:solidFill>
                            <a:srgbClr val="004985"/>
                          </a:solidFill>
                          <a:latin typeface="Cambria Math"/>
                          <a:cs typeface="Cambria Math"/>
                        </a:rPr>
                        <a:t>₁₀</a:t>
                      </a:r>
                      <a:r>
                        <a:rPr sz="1100" spc="40" dirty="0">
                          <a:solidFill>
                            <a:srgbClr val="004985"/>
                          </a:solidFill>
                          <a:latin typeface="Cambria Math"/>
                          <a:cs typeface="Cambria Math"/>
                        </a:rPr>
                        <a:t> </a:t>
                      </a:r>
                      <a:r>
                        <a:rPr sz="1100" spc="-20" dirty="0">
                          <a:solidFill>
                            <a:srgbClr val="004985"/>
                          </a:solidFill>
                          <a:latin typeface="Arial"/>
                          <a:cs typeface="Arial"/>
                        </a:rPr>
                        <a:t>IU/mL</a:t>
                      </a:r>
                      <a:endParaRPr sz="1100">
                        <a:latin typeface="Arial"/>
                        <a:cs typeface="Arial"/>
                      </a:endParaRP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extLst>
                  <a:ext uri="{0D108BD9-81ED-4DB2-BD59-A6C34878D82A}">
                    <a16:rowId xmlns:a16="http://schemas.microsoft.com/office/drawing/2014/main" val="10002"/>
                  </a:ext>
                </a:extLst>
              </a:tr>
              <a:tr h="355600">
                <a:tc>
                  <a:txBody>
                    <a:bodyPr/>
                    <a:lstStyle/>
                    <a:p>
                      <a:pPr marL="5715">
                        <a:lnSpc>
                          <a:spcPct val="100000"/>
                        </a:lnSpc>
                        <a:spcBef>
                          <a:spcPts val="680"/>
                        </a:spcBef>
                      </a:pPr>
                      <a:r>
                        <a:rPr sz="1100" dirty="0">
                          <a:solidFill>
                            <a:srgbClr val="004985"/>
                          </a:solidFill>
                          <a:latin typeface="Arial"/>
                          <a:cs typeface="Arial"/>
                        </a:rPr>
                        <a:t>HBsAg</a:t>
                      </a:r>
                      <a:r>
                        <a:rPr sz="1100" spc="-75" dirty="0">
                          <a:solidFill>
                            <a:srgbClr val="004985"/>
                          </a:solidFill>
                          <a:latin typeface="Arial"/>
                          <a:cs typeface="Arial"/>
                        </a:rPr>
                        <a:t> </a:t>
                      </a:r>
                      <a:r>
                        <a:rPr sz="1100" spc="-10" dirty="0">
                          <a:solidFill>
                            <a:srgbClr val="004985"/>
                          </a:solidFill>
                          <a:latin typeface="Arial"/>
                          <a:cs typeface="Arial"/>
                        </a:rPr>
                        <a:t>categories</a:t>
                      </a:r>
                      <a:endParaRPr sz="1100">
                        <a:latin typeface="Arial"/>
                        <a:cs typeface="Arial"/>
                      </a:endParaRPr>
                    </a:p>
                  </a:txBody>
                  <a:tcPr marL="0" marR="0" marT="8636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tc>
                  <a:txBody>
                    <a:bodyPr/>
                    <a:lstStyle/>
                    <a:p>
                      <a:pPr marL="5715">
                        <a:lnSpc>
                          <a:spcPct val="100000"/>
                        </a:lnSpc>
                        <a:spcBef>
                          <a:spcPts val="25"/>
                        </a:spcBef>
                      </a:pPr>
                      <a:r>
                        <a:rPr sz="1100" dirty="0">
                          <a:solidFill>
                            <a:srgbClr val="004985"/>
                          </a:solidFill>
                          <a:latin typeface="Arial"/>
                          <a:cs typeface="Arial"/>
                        </a:rPr>
                        <a:t>&lt;100:</a:t>
                      </a:r>
                      <a:r>
                        <a:rPr sz="1100" spc="-50" dirty="0">
                          <a:solidFill>
                            <a:srgbClr val="004985"/>
                          </a:solidFill>
                          <a:latin typeface="Arial"/>
                          <a:cs typeface="Arial"/>
                        </a:rPr>
                        <a:t> </a:t>
                      </a:r>
                      <a:r>
                        <a:rPr sz="1100" dirty="0">
                          <a:solidFill>
                            <a:srgbClr val="004985"/>
                          </a:solidFill>
                          <a:latin typeface="Arial"/>
                          <a:cs typeface="Arial"/>
                        </a:rPr>
                        <a:t>16%,</a:t>
                      </a:r>
                      <a:r>
                        <a:rPr sz="1100" spc="-30" dirty="0">
                          <a:solidFill>
                            <a:srgbClr val="004985"/>
                          </a:solidFill>
                          <a:latin typeface="Arial"/>
                          <a:cs typeface="Arial"/>
                        </a:rPr>
                        <a:t> </a:t>
                      </a:r>
                      <a:r>
                        <a:rPr sz="1100" spc="-10" dirty="0">
                          <a:solidFill>
                            <a:srgbClr val="004985"/>
                          </a:solidFill>
                          <a:latin typeface="Arial"/>
                          <a:cs typeface="Arial"/>
                        </a:rPr>
                        <a:t>100–1000:</a:t>
                      </a:r>
                      <a:endParaRPr sz="1100" dirty="0">
                        <a:latin typeface="Arial"/>
                        <a:cs typeface="Arial"/>
                      </a:endParaRPr>
                    </a:p>
                    <a:p>
                      <a:pPr marL="5715">
                        <a:lnSpc>
                          <a:spcPct val="100000"/>
                        </a:lnSpc>
                      </a:pPr>
                      <a:r>
                        <a:rPr sz="1100" dirty="0">
                          <a:solidFill>
                            <a:srgbClr val="004985"/>
                          </a:solidFill>
                          <a:latin typeface="Arial"/>
                          <a:cs typeface="Arial"/>
                        </a:rPr>
                        <a:t>45%,</a:t>
                      </a:r>
                      <a:r>
                        <a:rPr sz="1100" spc="-45" dirty="0">
                          <a:solidFill>
                            <a:srgbClr val="004985"/>
                          </a:solidFill>
                          <a:latin typeface="Arial"/>
                          <a:cs typeface="Arial"/>
                        </a:rPr>
                        <a:t> </a:t>
                      </a:r>
                      <a:r>
                        <a:rPr sz="1100" dirty="0">
                          <a:solidFill>
                            <a:srgbClr val="004985"/>
                          </a:solidFill>
                          <a:latin typeface="Arial"/>
                          <a:cs typeface="Arial"/>
                        </a:rPr>
                        <a:t>&gt;1000:</a:t>
                      </a:r>
                      <a:r>
                        <a:rPr sz="1100" spc="-20" dirty="0">
                          <a:solidFill>
                            <a:srgbClr val="004985"/>
                          </a:solidFill>
                          <a:latin typeface="Arial"/>
                          <a:cs typeface="Arial"/>
                        </a:rPr>
                        <a:t> </a:t>
                      </a:r>
                      <a:r>
                        <a:rPr sz="1100" spc="-25" dirty="0">
                          <a:solidFill>
                            <a:srgbClr val="004985"/>
                          </a:solidFill>
                          <a:latin typeface="Arial"/>
                          <a:cs typeface="Arial"/>
                        </a:rPr>
                        <a:t>38%</a:t>
                      </a:r>
                      <a:endParaRPr sz="1100" dirty="0">
                        <a:latin typeface="Arial"/>
                        <a:cs typeface="Arial"/>
                      </a:endParaRPr>
                    </a:p>
                  </a:txBody>
                  <a:tcPr marL="0" marR="0" marT="317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extLst>
                  <a:ext uri="{0D108BD9-81ED-4DB2-BD59-A6C34878D82A}">
                    <a16:rowId xmlns:a16="http://schemas.microsoft.com/office/drawing/2014/main" val="10003"/>
                  </a:ext>
                </a:extLst>
              </a:tr>
            </a:tbl>
          </a:graphicData>
        </a:graphic>
      </p:graphicFrame>
      <p:graphicFrame>
        <p:nvGraphicFramePr>
          <p:cNvPr id="7" name="object 9">
            <a:extLst>
              <a:ext uri="{FF2B5EF4-FFF2-40B4-BE49-F238E27FC236}">
                <a16:creationId xmlns:a16="http://schemas.microsoft.com/office/drawing/2014/main" id="{0924937D-0537-B7DB-229D-AEE65FFDFDF3}"/>
              </a:ext>
            </a:extLst>
          </p:cNvPr>
          <p:cNvGraphicFramePr>
            <a:graphicFrameLocks noGrp="1"/>
          </p:cNvGraphicFramePr>
          <p:nvPr/>
        </p:nvGraphicFramePr>
        <p:xfrm>
          <a:off x="512330" y="2818002"/>
          <a:ext cx="2882900" cy="3194684"/>
        </p:xfrm>
        <a:graphic>
          <a:graphicData uri="http://schemas.openxmlformats.org/drawingml/2006/table">
            <a:tbl>
              <a:tblPr firstRow="1" bandRow="1">
                <a:tableStyleId>{2D5ABB26-0587-4C30-8999-92F81FD0307C}</a:tableStyleId>
              </a:tblPr>
              <a:tblGrid>
                <a:gridCol w="1193800">
                  <a:extLst>
                    <a:ext uri="{9D8B030D-6E8A-4147-A177-3AD203B41FA5}">
                      <a16:colId xmlns:a16="http://schemas.microsoft.com/office/drawing/2014/main" val="20000"/>
                    </a:ext>
                  </a:extLst>
                </a:gridCol>
                <a:gridCol w="1689100">
                  <a:extLst>
                    <a:ext uri="{9D8B030D-6E8A-4147-A177-3AD203B41FA5}">
                      <a16:colId xmlns:a16="http://schemas.microsoft.com/office/drawing/2014/main" val="20001"/>
                    </a:ext>
                  </a:extLst>
                </a:gridCol>
              </a:tblGrid>
              <a:tr h="190500">
                <a:tc gridSpan="2">
                  <a:txBody>
                    <a:bodyPr/>
                    <a:lstStyle/>
                    <a:p>
                      <a:pPr marL="373380">
                        <a:lnSpc>
                          <a:spcPct val="100000"/>
                        </a:lnSpc>
                        <a:spcBef>
                          <a:spcPts val="30"/>
                        </a:spcBef>
                      </a:pPr>
                      <a:r>
                        <a:rPr sz="1100" b="1" spc="-10" dirty="0">
                          <a:solidFill>
                            <a:srgbClr val="004985"/>
                          </a:solidFill>
                          <a:latin typeface="Arial"/>
                          <a:cs typeface="Arial"/>
                        </a:rPr>
                        <a:t>Follow-up</a:t>
                      </a:r>
                      <a:r>
                        <a:rPr sz="1100" b="1" spc="-70" dirty="0">
                          <a:solidFill>
                            <a:srgbClr val="004985"/>
                          </a:solidFill>
                          <a:latin typeface="Arial"/>
                          <a:cs typeface="Arial"/>
                        </a:rPr>
                        <a:t> </a:t>
                      </a:r>
                      <a:r>
                        <a:rPr sz="1100" b="1" spc="-10" dirty="0">
                          <a:solidFill>
                            <a:srgbClr val="004985"/>
                          </a:solidFill>
                          <a:latin typeface="Arial"/>
                          <a:cs typeface="Arial"/>
                        </a:rPr>
                        <a:t>Duration</a:t>
                      </a:r>
                      <a:r>
                        <a:rPr sz="1100" b="1" spc="-30" dirty="0">
                          <a:solidFill>
                            <a:srgbClr val="004985"/>
                          </a:solidFill>
                          <a:latin typeface="Arial"/>
                          <a:cs typeface="Arial"/>
                        </a:rPr>
                        <a:t> </a:t>
                      </a:r>
                      <a:r>
                        <a:rPr sz="1100" b="1" dirty="0">
                          <a:solidFill>
                            <a:srgbClr val="004985"/>
                          </a:solidFill>
                          <a:latin typeface="Arial"/>
                          <a:cs typeface="Arial"/>
                        </a:rPr>
                        <a:t>&amp;</a:t>
                      </a:r>
                      <a:r>
                        <a:rPr sz="1100" b="1" spc="20" dirty="0">
                          <a:solidFill>
                            <a:srgbClr val="004985"/>
                          </a:solidFill>
                          <a:latin typeface="Arial"/>
                          <a:cs typeface="Arial"/>
                        </a:rPr>
                        <a:t> </a:t>
                      </a:r>
                      <a:r>
                        <a:rPr sz="1100" b="1" spc="-10" dirty="0">
                          <a:solidFill>
                            <a:srgbClr val="004985"/>
                          </a:solidFill>
                          <a:latin typeface="Arial"/>
                          <a:cs typeface="Arial"/>
                        </a:rPr>
                        <a:t>Outcomes</a:t>
                      </a:r>
                      <a:endParaRPr sz="1100">
                        <a:latin typeface="Arial"/>
                        <a:cs typeface="Arial"/>
                      </a:endParaRPr>
                    </a:p>
                  </a:txBody>
                  <a:tcPr marL="0" marR="0" marT="3810" marB="0">
                    <a:lnL w="6350">
                      <a:solidFill>
                        <a:srgbClr val="FFC000"/>
                      </a:solidFill>
                      <a:prstDash val="solid"/>
                    </a:lnL>
                    <a:lnR w="6350">
                      <a:solidFill>
                        <a:srgbClr val="FFC000"/>
                      </a:solidFill>
                      <a:prstDash val="solid"/>
                    </a:lnR>
                    <a:solidFill>
                      <a:srgbClr val="FFC000"/>
                    </a:solidFill>
                  </a:tcPr>
                </a:tc>
                <a:tc hMerge="1">
                  <a:txBody>
                    <a:bodyPr/>
                    <a:lstStyle/>
                    <a:p>
                      <a:endParaRPr/>
                    </a:p>
                  </a:txBody>
                  <a:tcPr marL="0" marR="0" marT="0" marB="0"/>
                </a:tc>
                <a:extLst>
                  <a:ext uri="{0D108BD9-81ED-4DB2-BD59-A6C34878D82A}">
                    <a16:rowId xmlns:a16="http://schemas.microsoft.com/office/drawing/2014/main" val="10000"/>
                  </a:ext>
                </a:extLst>
              </a:tr>
              <a:tr h="180975">
                <a:tc>
                  <a:txBody>
                    <a:bodyPr/>
                    <a:lstStyle/>
                    <a:p>
                      <a:pPr marL="312420">
                        <a:lnSpc>
                          <a:spcPts val="1280"/>
                        </a:lnSpc>
                      </a:pPr>
                      <a:r>
                        <a:rPr sz="1100" b="1" spc="-10" dirty="0">
                          <a:solidFill>
                            <a:srgbClr val="004985"/>
                          </a:solidFill>
                          <a:latin typeface="Arial"/>
                          <a:cs typeface="Arial"/>
                        </a:rPr>
                        <a:t>Measure</a:t>
                      </a:r>
                      <a:endParaRPr sz="1100">
                        <a:latin typeface="Arial"/>
                        <a:cs typeface="Arial"/>
                      </a:endParaRPr>
                    </a:p>
                  </a:txBody>
                  <a:tcPr marL="0" marR="0" marT="0" marB="0">
                    <a:lnL w="6350">
                      <a:solidFill>
                        <a:srgbClr val="FFC000"/>
                      </a:solidFill>
                      <a:prstDash val="solid"/>
                    </a:lnL>
                    <a:lnR w="6350">
                      <a:solidFill>
                        <a:srgbClr val="FFC000"/>
                      </a:solidFill>
                      <a:prstDash val="solid"/>
                    </a:lnR>
                    <a:lnB w="6350">
                      <a:solidFill>
                        <a:srgbClr val="FFC000"/>
                      </a:solidFill>
                      <a:prstDash val="solid"/>
                    </a:lnB>
                  </a:tcPr>
                </a:tc>
                <a:tc>
                  <a:txBody>
                    <a:bodyPr/>
                    <a:lstStyle/>
                    <a:p>
                      <a:pPr marL="1905" algn="ctr">
                        <a:lnSpc>
                          <a:spcPts val="1280"/>
                        </a:lnSpc>
                      </a:pPr>
                      <a:r>
                        <a:rPr sz="1100" b="1" spc="-10" dirty="0">
                          <a:solidFill>
                            <a:srgbClr val="004985"/>
                          </a:solidFill>
                          <a:latin typeface="Arial"/>
                          <a:cs typeface="Arial"/>
                        </a:rPr>
                        <a:t>Value</a:t>
                      </a:r>
                      <a:endParaRPr sz="1100">
                        <a:latin typeface="Arial"/>
                        <a:cs typeface="Arial"/>
                      </a:endParaRPr>
                    </a:p>
                  </a:txBody>
                  <a:tcPr marL="0" marR="0" marT="0" marB="0">
                    <a:lnL w="6350">
                      <a:solidFill>
                        <a:srgbClr val="FFC000"/>
                      </a:solidFill>
                      <a:prstDash val="solid"/>
                    </a:lnL>
                    <a:lnR w="6350">
                      <a:solidFill>
                        <a:srgbClr val="FFC000"/>
                      </a:solidFill>
                      <a:prstDash val="solid"/>
                    </a:lnR>
                    <a:lnB w="6350">
                      <a:solidFill>
                        <a:srgbClr val="FFC000"/>
                      </a:solidFill>
                      <a:prstDash val="solid"/>
                    </a:lnB>
                  </a:tcPr>
                </a:tc>
                <a:extLst>
                  <a:ext uri="{0D108BD9-81ED-4DB2-BD59-A6C34878D82A}">
                    <a16:rowId xmlns:a16="http://schemas.microsoft.com/office/drawing/2014/main" val="10001"/>
                  </a:ext>
                </a:extLst>
              </a:tr>
              <a:tr h="184150">
                <a:tc>
                  <a:txBody>
                    <a:bodyPr/>
                    <a:lstStyle/>
                    <a:p>
                      <a:pPr marL="5715">
                        <a:lnSpc>
                          <a:spcPts val="1310"/>
                        </a:lnSpc>
                      </a:pPr>
                      <a:r>
                        <a:rPr sz="1100" dirty="0">
                          <a:solidFill>
                            <a:srgbClr val="004985"/>
                          </a:solidFill>
                          <a:latin typeface="Arial"/>
                          <a:cs typeface="Arial"/>
                        </a:rPr>
                        <a:t>Median</a:t>
                      </a:r>
                      <a:r>
                        <a:rPr sz="1100" spc="-20" dirty="0">
                          <a:solidFill>
                            <a:srgbClr val="004985"/>
                          </a:solidFill>
                          <a:latin typeface="Arial"/>
                          <a:cs typeface="Arial"/>
                        </a:rPr>
                        <a:t> </a:t>
                      </a:r>
                      <a:r>
                        <a:rPr sz="1100" spc="-10" dirty="0">
                          <a:solidFill>
                            <a:srgbClr val="004985"/>
                          </a:solidFill>
                          <a:latin typeface="Arial"/>
                          <a:cs typeface="Arial"/>
                        </a:rPr>
                        <a:t>total</a:t>
                      </a:r>
                      <a:r>
                        <a:rPr sz="1100" spc="-70" dirty="0">
                          <a:solidFill>
                            <a:srgbClr val="004985"/>
                          </a:solidFill>
                          <a:latin typeface="Arial"/>
                          <a:cs typeface="Arial"/>
                        </a:rPr>
                        <a:t> </a:t>
                      </a:r>
                      <a:r>
                        <a:rPr sz="1100" spc="-25" dirty="0">
                          <a:solidFill>
                            <a:srgbClr val="004985"/>
                          </a:solidFill>
                          <a:latin typeface="Arial"/>
                          <a:cs typeface="Arial"/>
                        </a:rPr>
                        <a:t>FU</a:t>
                      </a:r>
                      <a:endParaRPr sz="1100">
                        <a:latin typeface="Arial"/>
                        <a:cs typeface="Arial"/>
                      </a:endParaRP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tc>
                  <a:txBody>
                    <a:bodyPr/>
                    <a:lstStyle/>
                    <a:p>
                      <a:pPr algn="ctr">
                        <a:lnSpc>
                          <a:spcPts val="1310"/>
                        </a:lnSpc>
                      </a:pPr>
                      <a:r>
                        <a:rPr sz="1100" dirty="0">
                          <a:solidFill>
                            <a:srgbClr val="004985"/>
                          </a:solidFill>
                          <a:latin typeface="Arial"/>
                          <a:cs typeface="Arial"/>
                        </a:rPr>
                        <a:t>65</a:t>
                      </a:r>
                      <a:r>
                        <a:rPr sz="1100" spc="-20" dirty="0">
                          <a:solidFill>
                            <a:srgbClr val="004985"/>
                          </a:solidFill>
                          <a:latin typeface="Arial"/>
                          <a:cs typeface="Arial"/>
                        </a:rPr>
                        <a:t> </a:t>
                      </a:r>
                      <a:r>
                        <a:rPr sz="1100" dirty="0">
                          <a:solidFill>
                            <a:srgbClr val="004985"/>
                          </a:solidFill>
                          <a:latin typeface="Arial"/>
                          <a:cs typeface="Arial"/>
                        </a:rPr>
                        <a:t>months</a:t>
                      </a:r>
                      <a:r>
                        <a:rPr sz="1100" spc="-55" dirty="0">
                          <a:solidFill>
                            <a:srgbClr val="004985"/>
                          </a:solidFill>
                          <a:latin typeface="Arial"/>
                          <a:cs typeface="Arial"/>
                        </a:rPr>
                        <a:t> </a:t>
                      </a:r>
                      <a:r>
                        <a:rPr sz="1100" dirty="0">
                          <a:solidFill>
                            <a:srgbClr val="004985"/>
                          </a:solidFill>
                          <a:latin typeface="Arial"/>
                          <a:cs typeface="Arial"/>
                        </a:rPr>
                        <a:t>[IQR</a:t>
                      </a:r>
                      <a:r>
                        <a:rPr sz="1100" spc="-80" dirty="0">
                          <a:solidFill>
                            <a:srgbClr val="004985"/>
                          </a:solidFill>
                          <a:latin typeface="Arial"/>
                          <a:cs typeface="Arial"/>
                        </a:rPr>
                        <a:t> </a:t>
                      </a:r>
                      <a:r>
                        <a:rPr sz="1100" spc="-10" dirty="0">
                          <a:solidFill>
                            <a:srgbClr val="004985"/>
                          </a:solidFill>
                          <a:latin typeface="Arial"/>
                          <a:cs typeface="Arial"/>
                        </a:rPr>
                        <a:t>36–99]</a:t>
                      </a:r>
                      <a:endParaRPr sz="1100">
                        <a:latin typeface="Arial"/>
                        <a:cs typeface="Arial"/>
                      </a:endParaRP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extLst>
                  <a:ext uri="{0D108BD9-81ED-4DB2-BD59-A6C34878D82A}">
                    <a16:rowId xmlns:a16="http://schemas.microsoft.com/office/drawing/2014/main" val="10002"/>
                  </a:ext>
                </a:extLst>
              </a:tr>
              <a:tr h="354965">
                <a:tc>
                  <a:txBody>
                    <a:bodyPr/>
                    <a:lstStyle/>
                    <a:p>
                      <a:pPr marL="5715" marR="382270">
                        <a:lnSpc>
                          <a:spcPct val="100000"/>
                        </a:lnSpc>
                        <a:spcBef>
                          <a:spcPts val="25"/>
                        </a:spcBef>
                      </a:pPr>
                      <a:r>
                        <a:rPr sz="1100" spc="-10" dirty="0">
                          <a:solidFill>
                            <a:srgbClr val="004985"/>
                          </a:solidFill>
                          <a:latin typeface="Arial"/>
                          <a:cs typeface="Arial"/>
                        </a:rPr>
                        <a:t>Median</a:t>
                      </a:r>
                      <a:r>
                        <a:rPr sz="1100" spc="-25" dirty="0">
                          <a:solidFill>
                            <a:srgbClr val="004985"/>
                          </a:solidFill>
                          <a:latin typeface="Arial"/>
                          <a:cs typeface="Arial"/>
                        </a:rPr>
                        <a:t> </a:t>
                      </a:r>
                      <a:r>
                        <a:rPr sz="1100" spc="-20" dirty="0">
                          <a:solidFill>
                            <a:srgbClr val="004985"/>
                          </a:solidFill>
                          <a:latin typeface="Arial"/>
                          <a:cs typeface="Arial"/>
                        </a:rPr>
                        <a:t>off- </a:t>
                      </a:r>
                      <a:r>
                        <a:rPr sz="1100" spc="-10" dirty="0">
                          <a:solidFill>
                            <a:srgbClr val="004985"/>
                          </a:solidFill>
                          <a:latin typeface="Arial"/>
                          <a:cs typeface="Arial"/>
                        </a:rPr>
                        <a:t>treatment</a:t>
                      </a:r>
                      <a:r>
                        <a:rPr sz="1100" spc="-30" dirty="0">
                          <a:solidFill>
                            <a:srgbClr val="004985"/>
                          </a:solidFill>
                          <a:latin typeface="Arial"/>
                          <a:cs typeface="Arial"/>
                        </a:rPr>
                        <a:t> </a:t>
                      </a:r>
                      <a:r>
                        <a:rPr sz="1100" spc="-25" dirty="0">
                          <a:solidFill>
                            <a:srgbClr val="004985"/>
                          </a:solidFill>
                          <a:latin typeface="Arial"/>
                          <a:cs typeface="Arial"/>
                        </a:rPr>
                        <a:t>FU</a:t>
                      </a:r>
                      <a:endParaRPr sz="1100">
                        <a:latin typeface="Arial"/>
                        <a:cs typeface="Arial"/>
                      </a:endParaRPr>
                    </a:p>
                  </a:txBody>
                  <a:tcPr marL="0" marR="0" marT="317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tc>
                  <a:txBody>
                    <a:bodyPr/>
                    <a:lstStyle/>
                    <a:p>
                      <a:pPr algn="ctr">
                        <a:lnSpc>
                          <a:spcPct val="100000"/>
                        </a:lnSpc>
                        <a:spcBef>
                          <a:spcPts val="685"/>
                        </a:spcBef>
                      </a:pPr>
                      <a:r>
                        <a:rPr sz="1100" dirty="0">
                          <a:solidFill>
                            <a:srgbClr val="004985"/>
                          </a:solidFill>
                          <a:latin typeface="Arial"/>
                          <a:cs typeface="Arial"/>
                        </a:rPr>
                        <a:t>28</a:t>
                      </a:r>
                      <a:r>
                        <a:rPr sz="1100" spc="-20" dirty="0">
                          <a:solidFill>
                            <a:srgbClr val="004985"/>
                          </a:solidFill>
                          <a:latin typeface="Arial"/>
                          <a:cs typeface="Arial"/>
                        </a:rPr>
                        <a:t> </a:t>
                      </a:r>
                      <a:r>
                        <a:rPr sz="1100" dirty="0">
                          <a:solidFill>
                            <a:srgbClr val="004985"/>
                          </a:solidFill>
                          <a:latin typeface="Arial"/>
                          <a:cs typeface="Arial"/>
                        </a:rPr>
                        <a:t>months</a:t>
                      </a:r>
                      <a:r>
                        <a:rPr sz="1100" spc="-55" dirty="0">
                          <a:solidFill>
                            <a:srgbClr val="004985"/>
                          </a:solidFill>
                          <a:latin typeface="Arial"/>
                          <a:cs typeface="Arial"/>
                        </a:rPr>
                        <a:t> </a:t>
                      </a:r>
                      <a:r>
                        <a:rPr sz="1100" dirty="0">
                          <a:solidFill>
                            <a:srgbClr val="004985"/>
                          </a:solidFill>
                          <a:latin typeface="Arial"/>
                          <a:cs typeface="Arial"/>
                        </a:rPr>
                        <a:t>[IQR</a:t>
                      </a:r>
                      <a:r>
                        <a:rPr sz="1100" spc="-80" dirty="0">
                          <a:solidFill>
                            <a:srgbClr val="004985"/>
                          </a:solidFill>
                          <a:latin typeface="Arial"/>
                          <a:cs typeface="Arial"/>
                        </a:rPr>
                        <a:t> </a:t>
                      </a:r>
                      <a:r>
                        <a:rPr sz="1100" spc="-10" dirty="0">
                          <a:solidFill>
                            <a:srgbClr val="004985"/>
                          </a:solidFill>
                          <a:latin typeface="Arial"/>
                          <a:cs typeface="Arial"/>
                        </a:rPr>
                        <a:t>10–66]</a:t>
                      </a:r>
                      <a:endParaRPr sz="1100">
                        <a:latin typeface="Arial"/>
                        <a:cs typeface="Arial"/>
                      </a:endParaRPr>
                    </a:p>
                  </a:txBody>
                  <a:tcPr marL="0" marR="0" marT="8699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extLst>
                  <a:ext uri="{0D108BD9-81ED-4DB2-BD59-A6C34878D82A}">
                    <a16:rowId xmlns:a16="http://schemas.microsoft.com/office/drawing/2014/main" val="10003"/>
                  </a:ext>
                </a:extLst>
              </a:tr>
              <a:tr h="341630">
                <a:tc>
                  <a:txBody>
                    <a:bodyPr/>
                    <a:lstStyle/>
                    <a:p>
                      <a:pPr marL="5715" marR="245110">
                        <a:lnSpc>
                          <a:spcPts val="1320"/>
                        </a:lnSpc>
                      </a:pPr>
                      <a:r>
                        <a:rPr sz="1100" spc="-20" dirty="0">
                          <a:solidFill>
                            <a:srgbClr val="004985"/>
                          </a:solidFill>
                          <a:latin typeface="Arial"/>
                          <a:cs typeface="Arial"/>
                        </a:rPr>
                        <a:t>10-</a:t>
                      </a:r>
                      <a:r>
                        <a:rPr sz="1100" dirty="0">
                          <a:solidFill>
                            <a:srgbClr val="004985"/>
                          </a:solidFill>
                          <a:latin typeface="Arial"/>
                          <a:cs typeface="Arial"/>
                        </a:rPr>
                        <a:t>year</a:t>
                      </a:r>
                      <a:r>
                        <a:rPr sz="1100" spc="-15" dirty="0">
                          <a:solidFill>
                            <a:srgbClr val="004985"/>
                          </a:solidFill>
                          <a:latin typeface="Arial"/>
                          <a:cs typeface="Arial"/>
                        </a:rPr>
                        <a:t> </a:t>
                      </a:r>
                      <a:r>
                        <a:rPr sz="1100" spc="-20" dirty="0">
                          <a:solidFill>
                            <a:srgbClr val="004985"/>
                          </a:solidFill>
                          <a:latin typeface="Arial"/>
                          <a:cs typeface="Arial"/>
                        </a:rPr>
                        <a:t>HBsAg loss</a:t>
                      </a:r>
                      <a:endParaRPr sz="1100">
                        <a:latin typeface="Arial"/>
                        <a:cs typeface="Arial"/>
                      </a:endParaRP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tc>
                  <a:txBody>
                    <a:bodyPr/>
                    <a:lstStyle/>
                    <a:p>
                      <a:pPr marL="1905" algn="ctr">
                        <a:lnSpc>
                          <a:spcPct val="100000"/>
                        </a:lnSpc>
                        <a:spcBef>
                          <a:spcPts val="630"/>
                        </a:spcBef>
                      </a:pPr>
                      <a:r>
                        <a:rPr sz="1100" dirty="0">
                          <a:solidFill>
                            <a:srgbClr val="004985"/>
                          </a:solidFill>
                          <a:latin typeface="Arial"/>
                          <a:cs typeface="Arial"/>
                        </a:rPr>
                        <a:t>17%</a:t>
                      </a:r>
                      <a:r>
                        <a:rPr sz="1100" spc="-60" dirty="0">
                          <a:solidFill>
                            <a:srgbClr val="004985"/>
                          </a:solidFill>
                          <a:latin typeface="Arial"/>
                          <a:cs typeface="Arial"/>
                        </a:rPr>
                        <a:t> </a:t>
                      </a:r>
                      <a:r>
                        <a:rPr sz="1100" spc="-10" dirty="0">
                          <a:solidFill>
                            <a:srgbClr val="004985"/>
                          </a:solidFill>
                          <a:latin typeface="Arial"/>
                          <a:cs typeface="Arial"/>
                        </a:rPr>
                        <a:t>overall</a:t>
                      </a:r>
                      <a:endParaRPr sz="1100">
                        <a:latin typeface="Arial"/>
                        <a:cs typeface="Arial"/>
                      </a:endParaRPr>
                    </a:p>
                  </a:txBody>
                  <a:tcPr marL="0" marR="0" marT="8001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extLst>
                  <a:ext uri="{0D108BD9-81ED-4DB2-BD59-A6C34878D82A}">
                    <a16:rowId xmlns:a16="http://schemas.microsoft.com/office/drawing/2014/main" val="10004"/>
                  </a:ext>
                </a:extLst>
              </a:tr>
              <a:tr h="355600">
                <a:tc>
                  <a:txBody>
                    <a:bodyPr/>
                    <a:lstStyle/>
                    <a:p>
                      <a:pPr marL="5715" marR="280035">
                        <a:lnSpc>
                          <a:spcPct val="100000"/>
                        </a:lnSpc>
                        <a:spcBef>
                          <a:spcPts val="30"/>
                        </a:spcBef>
                      </a:pPr>
                      <a:r>
                        <a:rPr sz="1100" dirty="0">
                          <a:solidFill>
                            <a:srgbClr val="004985"/>
                          </a:solidFill>
                          <a:latin typeface="Arial"/>
                          <a:cs typeface="Arial"/>
                        </a:rPr>
                        <a:t>HBsAg</a:t>
                      </a:r>
                      <a:r>
                        <a:rPr sz="1100" spc="-50" dirty="0">
                          <a:solidFill>
                            <a:srgbClr val="004985"/>
                          </a:solidFill>
                          <a:latin typeface="Arial"/>
                          <a:cs typeface="Arial"/>
                        </a:rPr>
                        <a:t> </a:t>
                      </a:r>
                      <a:r>
                        <a:rPr sz="1100" dirty="0">
                          <a:solidFill>
                            <a:srgbClr val="004985"/>
                          </a:solidFill>
                          <a:latin typeface="Arial"/>
                          <a:cs typeface="Arial"/>
                        </a:rPr>
                        <a:t>loss</a:t>
                      </a:r>
                      <a:r>
                        <a:rPr sz="1100" spc="-60" dirty="0">
                          <a:solidFill>
                            <a:srgbClr val="004985"/>
                          </a:solidFill>
                          <a:latin typeface="Arial"/>
                          <a:cs typeface="Arial"/>
                        </a:rPr>
                        <a:t> </a:t>
                      </a:r>
                      <a:r>
                        <a:rPr sz="1100" spc="-25" dirty="0">
                          <a:solidFill>
                            <a:srgbClr val="004985"/>
                          </a:solidFill>
                          <a:latin typeface="Arial"/>
                          <a:cs typeface="Arial"/>
                        </a:rPr>
                        <a:t>by </a:t>
                      </a:r>
                      <a:r>
                        <a:rPr sz="1100" dirty="0">
                          <a:solidFill>
                            <a:srgbClr val="004985"/>
                          </a:solidFill>
                          <a:latin typeface="Arial"/>
                          <a:cs typeface="Arial"/>
                        </a:rPr>
                        <a:t>EOT</a:t>
                      </a:r>
                      <a:r>
                        <a:rPr sz="1100" spc="-60" dirty="0">
                          <a:solidFill>
                            <a:srgbClr val="004985"/>
                          </a:solidFill>
                          <a:latin typeface="Arial"/>
                          <a:cs typeface="Arial"/>
                        </a:rPr>
                        <a:t> </a:t>
                      </a:r>
                      <a:r>
                        <a:rPr sz="1100" spc="-10" dirty="0">
                          <a:solidFill>
                            <a:srgbClr val="004985"/>
                          </a:solidFill>
                          <a:latin typeface="Arial"/>
                          <a:cs typeface="Arial"/>
                        </a:rPr>
                        <a:t>HBsAg</a:t>
                      </a:r>
                      <a:endParaRPr sz="1100">
                        <a:latin typeface="Arial"/>
                        <a:cs typeface="Arial"/>
                      </a:endParaRPr>
                    </a:p>
                  </a:txBody>
                  <a:tcPr marL="0" marR="0" marT="381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tc>
                  <a:txBody>
                    <a:bodyPr/>
                    <a:lstStyle/>
                    <a:p>
                      <a:pPr algn="ctr">
                        <a:lnSpc>
                          <a:spcPct val="100000"/>
                        </a:lnSpc>
                        <a:spcBef>
                          <a:spcPts val="30"/>
                        </a:spcBef>
                      </a:pPr>
                      <a:r>
                        <a:rPr sz="1100" dirty="0">
                          <a:solidFill>
                            <a:srgbClr val="004985"/>
                          </a:solidFill>
                          <a:latin typeface="Arial"/>
                          <a:cs typeface="Arial"/>
                        </a:rPr>
                        <a:t>&lt;100:</a:t>
                      </a:r>
                      <a:r>
                        <a:rPr sz="1100" spc="-55" dirty="0">
                          <a:solidFill>
                            <a:srgbClr val="004985"/>
                          </a:solidFill>
                          <a:latin typeface="Arial"/>
                          <a:cs typeface="Arial"/>
                        </a:rPr>
                        <a:t> </a:t>
                      </a:r>
                      <a:r>
                        <a:rPr sz="1100" dirty="0">
                          <a:solidFill>
                            <a:srgbClr val="004985"/>
                          </a:solidFill>
                          <a:latin typeface="Arial"/>
                          <a:cs typeface="Arial"/>
                        </a:rPr>
                        <a:t>53%,</a:t>
                      </a:r>
                      <a:r>
                        <a:rPr sz="1100" spc="-30" dirty="0">
                          <a:solidFill>
                            <a:srgbClr val="004985"/>
                          </a:solidFill>
                          <a:latin typeface="Arial"/>
                          <a:cs typeface="Arial"/>
                        </a:rPr>
                        <a:t> </a:t>
                      </a:r>
                      <a:r>
                        <a:rPr sz="1100" spc="-10" dirty="0">
                          <a:solidFill>
                            <a:srgbClr val="004985"/>
                          </a:solidFill>
                          <a:latin typeface="Arial"/>
                          <a:cs typeface="Arial"/>
                        </a:rPr>
                        <a:t>100–1000:</a:t>
                      </a:r>
                      <a:endParaRPr sz="1100">
                        <a:latin typeface="Arial"/>
                        <a:cs typeface="Arial"/>
                      </a:endParaRPr>
                    </a:p>
                    <a:p>
                      <a:pPr algn="ctr">
                        <a:lnSpc>
                          <a:spcPct val="100000"/>
                        </a:lnSpc>
                      </a:pPr>
                      <a:r>
                        <a:rPr sz="1100" dirty="0">
                          <a:solidFill>
                            <a:srgbClr val="004985"/>
                          </a:solidFill>
                          <a:latin typeface="Arial"/>
                          <a:cs typeface="Arial"/>
                        </a:rPr>
                        <a:t>13%,</a:t>
                      </a:r>
                      <a:r>
                        <a:rPr sz="1100" spc="-50" dirty="0">
                          <a:solidFill>
                            <a:srgbClr val="004985"/>
                          </a:solidFill>
                          <a:latin typeface="Arial"/>
                          <a:cs typeface="Arial"/>
                        </a:rPr>
                        <a:t> </a:t>
                      </a:r>
                      <a:r>
                        <a:rPr sz="1100" dirty="0">
                          <a:solidFill>
                            <a:srgbClr val="004985"/>
                          </a:solidFill>
                          <a:latin typeface="Arial"/>
                          <a:cs typeface="Arial"/>
                        </a:rPr>
                        <a:t>&gt;1000:</a:t>
                      </a:r>
                      <a:r>
                        <a:rPr sz="1100" spc="-20" dirty="0">
                          <a:solidFill>
                            <a:srgbClr val="004985"/>
                          </a:solidFill>
                          <a:latin typeface="Arial"/>
                          <a:cs typeface="Arial"/>
                        </a:rPr>
                        <a:t> </a:t>
                      </a:r>
                      <a:r>
                        <a:rPr sz="1100" spc="-25" dirty="0">
                          <a:solidFill>
                            <a:srgbClr val="004985"/>
                          </a:solidFill>
                          <a:latin typeface="Arial"/>
                          <a:cs typeface="Arial"/>
                        </a:rPr>
                        <a:t>6%</a:t>
                      </a:r>
                      <a:endParaRPr sz="1100">
                        <a:latin typeface="Arial"/>
                        <a:cs typeface="Arial"/>
                      </a:endParaRPr>
                    </a:p>
                  </a:txBody>
                  <a:tcPr marL="0" marR="0" marT="381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extLst>
                  <a:ext uri="{0D108BD9-81ED-4DB2-BD59-A6C34878D82A}">
                    <a16:rowId xmlns:a16="http://schemas.microsoft.com/office/drawing/2014/main" val="10005"/>
                  </a:ext>
                </a:extLst>
              </a:tr>
              <a:tr h="355600">
                <a:tc>
                  <a:txBody>
                    <a:bodyPr/>
                    <a:lstStyle/>
                    <a:p>
                      <a:pPr marL="5715" marR="148590">
                        <a:lnSpc>
                          <a:spcPct val="100000"/>
                        </a:lnSpc>
                        <a:spcBef>
                          <a:spcPts val="30"/>
                        </a:spcBef>
                      </a:pPr>
                      <a:r>
                        <a:rPr sz="1100" dirty="0">
                          <a:solidFill>
                            <a:srgbClr val="004985"/>
                          </a:solidFill>
                          <a:latin typeface="Arial"/>
                          <a:cs typeface="Arial"/>
                        </a:rPr>
                        <a:t>HBsAg</a:t>
                      </a:r>
                      <a:r>
                        <a:rPr sz="1100" spc="-50" dirty="0">
                          <a:solidFill>
                            <a:srgbClr val="004985"/>
                          </a:solidFill>
                          <a:latin typeface="Arial"/>
                          <a:cs typeface="Arial"/>
                        </a:rPr>
                        <a:t> </a:t>
                      </a:r>
                      <a:r>
                        <a:rPr sz="1100" dirty="0">
                          <a:solidFill>
                            <a:srgbClr val="004985"/>
                          </a:solidFill>
                          <a:latin typeface="Arial"/>
                          <a:cs typeface="Arial"/>
                        </a:rPr>
                        <a:t>loss</a:t>
                      </a:r>
                      <a:r>
                        <a:rPr sz="1100" spc="-60" dirty="0">
                          <a:solidFill>
                            <a:srgbClr val="004985"/>
                          </a:solidFill>
                          <a:latin typeface="Arial"/>
                          <a:cs typeface="Arial"/>
                        </a:rPr>
                        <a:t> </a:t>
                      </a:r>
                      <a:r>
                        <a:rPr sz="1100" spc="-20" dirty="0">
                          <a:solidFill>
                            <a:srgbClr val="004985"/>
                          </a:solidFill>
                          <a:latin typeface="Arial"/>
                          <a:cs typeface="Arial"/>
                        </a:rPr>
                        <a:t>after </a:t>
                      </a:r>
                      <a:r>
                        <a:rPr sz="1100" spc="-10" dirty="0">
                          <a:solidFill>
                            <a:srgbClr val="004985"/>
                          </a:solidFill>
                          <a:latin typeface="Arial"/>
                          <a:cs typeface="Arial"/>
                        </a:rPr>
                        <a:t>retreatment</a:t>
                      </a:r>
                      <a:endParaRPr sz="1100">
                        <a:latin typeface="Arial"/>
                        <a:cs typeface="Arial"/>
                      </a:endParaRPr>
                    </a:p>
                  </a:txBody>
                  <a:tcPr marL="0" marR="0" marT="381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tc>
                  <a:txBody>
                    <a:bodyPr/>
                    <a:lstStyle/>
                    <a:p>
                      <a:pPr marL="1270" algn="ctr">
                        <a:lnSpc>
                          <a:spcPct val="100000"/>
                        </a:lnSpc>
                        <a:spcBef>
                          <a:spcPts val="690"/>
                        </a:spcBef>
                      </a:pPr>
                      <a:r>
                        <a:rPr sz="1100" spc="-25" dirty="0">
                          <a:solidFill>
                            <a:srgbClr val="004985"/>
                          </a:solidFill>
                          <a:latin typeface="Arial"/>
                          <a:cs typeface="Arial"/>
                        </a:rPr>
                        <a:t>+4%</a:t>
                      </a:r>
                      <a:endParaRPr sz="1100">
                        <a:latin typeface="Arial"/>
                        <a:cs typeface="Arial"/>
                      </a:endParaRPr>
                    </a:p>
                  </a:txBody>
                  <a:tcPr marL="0" marR="0" marT="8763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extLst>
                  <a:ext uri="{0D108BD9-81ED-4DB2-BD59-A6C34878D82A}">
                    <a16:rowId xmlns:a16="http://schemas.microsoft.com/office/drawing/2014/main" val="10006"/>
                  </a:ext>
                </a:extLst>
              </a:tr>
              <a:tr h="508634">
                <a:tc>
                  <a:txBody>
                    <a:bodyPr/>
                    <a:lstStyle/>
                    <a:p>
                      <a:pPr marL="5715" marR="203835">
                        <a:lnSpc>
                          <a:spcPct val="100000"/>
                        </a:lnSpc>
                        <a:spcBef>
                          <a:spcPts val="635"/>
                        </a:spcBef>
                      </a:pPr>
                      <a:r>
                        <a:rPr sz="1100" spc="-20" dirty="0">
                          <a:solidFill>
                            <a:srgbClr val="004985"/>
                          </a:solidFill>
                          <a:latin typeface="Arial"/>
                          <a:cs typeface="Arial"/>
                        </a:rPr>
                        <a:t>10-year </a:t>
                      </a:r>
                      <a:r>
                        <a:rPr sz="1100" dirty="0">
                          <a:solidFill>
                            <a:srgbClr val="004985"/>
                          </a:solidFill>
                          <a:latin typeface="Arial"/>
                          <a:cs typeface="Arial"/>
                        </a:rPr>
                        <a:t>retreatment</a:t>
                      </a:r>
                      <a:r>
                        <a:rPr sz="1100" spc="-110" dirty="0">
                          <a:solidFill>
                            <a:srgbClr val="004985"/>
                          </a:solidFill>
                          <a:latin typeface="Arial"/>
                          <a:cs typeface="Arial"/>
                        </a:rPr>
                        <a:t> </a:t>
                      </a:r>
                      <a:r>
                        <a:rPr sz="1100" spc="-20" dirty="0">
                          <a:solidFill>
                            <a:srgbClr val="004985"/>
                          </a:solidFill>
                          <a:latin typeface="Arial"/>
                          <a:cs typeface="Arial"/>
                        </a:rPr>
                        <a:t>rate</a:t>
                      </a:r>
                      <a:endParaRPr sz="1100">
                        <a:latin typeface="Arial"/>
                        <a:cs typeface="Arial"/>
                      </a:endParaRPr>
                    </a:p>
                  </a:txBody>
                  <a:tcPr marL="0" marR="0" marT="8064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tc>
                  <a:txBody>
                    <a:bodyPr/>
                    <a:lstStyle/>
                    <a:p>
                      <a:pPr marL="1905" algn="ctr">
                        <a:lnSpc>
                          <a:spcPts val="1295"/>
                        </a:lnSpc>
                      </a:pPr>
                      <a:r>
                        <a:rPr sz="1100" dirty="0">
                          <a:solidFill>
                            <a:srgbClr val="004985"/>
                          </a:solidFill>
                          <a:latin typeface="Arial"/>
                          <a:cs typeface="Arial"/>
                        </a:rPr>
                        <a:t>59%</a:t>
                      </a:r>
                      <a:r>
                        <a:rPr sz="1100" spc="-60" dirty="0">
                          <a:solidFill>
                            <a:srgbClr val="004985"/>
                          </a:solidFill>
                          <a:latin typeface="Arial"/>
                          <a:cs typeface="Arial"/>
                        </a:rPr>
                        <a:t> </a:t>
                      </a:r>
                      <a:r>
                        <a:rPr sz="1100" spc="-10" dirty="0">
                          <a:solidFill>
                            <a:srgbClr val="004985"/>
                          </a:solidFill>
                          <a:latin typeface="Arial"/>
                          <a:cs typeface="Arial"/>
                        </a:rPr>
                        <a:t>overall</a:t>
                      </a:r>
                      <a:endParaRPr sz="1100">
                        <a:latin typeface="Arial"/>
                        <a:cs typeface="Arial"/>
                      </a:endParaRPr>
                    </a:p>
                    <a:p>
                      <a:pPr marL="286385" marR="228600" algn="ctr">
                        <a:lnSpc>
                          <a:spcPct val="100000"/>
                        </a:lnSpc>
                      </a:pPr>
                      <a:r>
                        <a:rPr sz="1100" dirty="0">
                          <a:solidFill>
                            <a:srgbClr val="004985"/>
                          </a:solidFill>
                          <a:latin typeface="Arial"/>
                          <a:cs typeface="Arial"/>
                        </a:rPr>
                        <a:t>(range:</a:t>
                      </a:r>
                      <a:r>
                        <a:rPr sz="1100" spc="-100" dirty="0">
                          <a:solidFill>
                            <a:srgbClr val="004985"/>
                          </a:solidFill>
                          <a:latin typeface="Arial"/>
                          <a:cs typeface="Arial"/>
                        </a:rPr>
                        <a:t> </a:t>
                      </a:r>
                      <a:r>
                        <a:rPr sz="1100" dirty="0">
                          <a:solidFill>
                            <a:srgbClr val="004985"/>
                          </a:solidFill>
                          <a:latin typeface="Arial"/>
                          <a:cs typeface="Arial"/>
                        </a:rPr>
                        <a:t>27–71%</a:t>
                      </a:r>
                      <a:r>
                        <a:rPr sz="1100" spc="-55" dirty="0">
                          <a:solidFill>
                            <a:srgbClr val="004985"/>
                          </a:solidFill>
                          <a:latin typeface="Arial"/>
                          <a:cs typeface="Arial"/>
                        </a:rPr>
                        <a:t> </a:t>
                      </a:r>
                      <a:r>
                        <a:rPr sz="1100" spc="-25" dirty="0">
                          <a:solidFill>
                            <a:srgbClr val="004985"/>
                          </a:solidFill>
                          <a:latin typeface="Arial"/>
                          <a:cs typeface="Arial"/>
                        </a:rPr>
                        <a:t>by </a:t>
                      </a:r>
                      <a:r>
                        <a:rPr sz="1100" spc="-10" dirty="0">
                          <a:solidFill>
                            <a:srgbClr val="004985"/>
                          </a:solidFill>
                          <a:latin typeface="Arial"/>
                          <a:cs typeface="Arial"/>
                        </a:rPr>
                        <a:t>HBsAg)</a:t>
                      </a:r>
                      <a:endParaRPr sz="1100">
                        <a:latin typeface="Arial"/>
                        <a:cs typeface="Arial"/>
                      </a:endParaRP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extLst>
                  <a:ext uri="{0D108BD9-81ED-4DB2-BD59-A6C34878D82A}">
                    <a16:rowId xmlns:a16="http://schemas.microsoft.com/office/drawing/2014/main" val="10007"/>
                  </a:ext>
                </a:extLst>
              </a:tr>
              <a:tr h="184150">
                <a:tc>
                  <a:txBody>
                    <a:bodyPr/>
                    <a:lstStyle/>
                    <a:p>
                      <a:pPr marL="5715">
                        <a:lnSpc>
                          <a:spcPts val="1315"/>
                        </a:lnSpc>
                      </a:pPr>
                      <a:r>
                        <a:rPr sz="1100" dirty="0">
                          <a:solidFill>
                            <a:srgbClr val="004985"/>
                          </a:solidFill>
                          <a:latin typeface="Arial"/>
                          <a:cs typeface="Arial"/>
                        </a:rPr>
                        <a:t>ALT</a:t>
                      </a:r>
                      <a:r>
                        <a:rPr sz="1100" spc="-15" dirty="0">
                          <a:solidFill>
                            <a:srgbClr val="004985"/>
                          </a:solidFill>
                          <a:latin typeface="Arial"/>
                          <a:cs typeface="Arial"/>
                        </a:rPr>
                        <a:t> </a:t>
                      </a:r>
                      <a:r>
                        <a:rPr sz="1100" dirty="0">
                          <a:solidFill>
                            <a:srgbClr val="004985"/>
                          </a:solidFill>
                          <a:latin typeface="Arial"/>
                          <a:cs typeface="Arial"/>
                        </a:rPr>
                        <a:t>flares</a:t>
                      </a:r>
                      <a:r>
                        <a:rPr sz="1100" spc="-70" dirty="0">
                          <a:solidFill>
                            <a:srgbClr val="004985"/>
                          </a:solidFill>
                          <a:latin typeface="Arial"/>
                          <a:cs typeface="Arial"/>
                        </a:rPr>
                        <a:t> </a:t>
                      </a:r>
                      <a:r>
                        <a:rPr sz="1100" spc="-10" dirty="0">
                          <a:solidFill>
                            <a:srgbClr val="004985"/>
                          </a:solidFill>
                          <a:latin typeface="Arial"/>
                          <a:cs typeface="Arial"/>
                        </a:rPr>
                        <a:t>≥5xULN</a:t>
                      </a:r>
                      <a:endParaRPr sz="1100">
                        <a:latin typeface="Arial"/>
                        <a:cs typeface="Arial"/>
                      </a:endParaRP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tc>
                  <a:txBody>
                    <a:bodyPr/>
                    <a:lstStyle/>
                    <a:p>
                      <a:pPr marL="635" algn="ctr">
                        <a:lnSpc>
                          <a:spcPts val="1315"/>
                        </a:lnSpc>
                      </a:pPr>
                      <a:r>
                        <a:rPr sz="1100" dirty="0">
                          <a:solidFill>
                            <a:srgbClr val="004985"/>
                          </a:solidFill>
                          <a:latin typeface="Arial"/>
                          <a:cs typeface="Arial"/>
                        </a:rPr>
                        <a:t>29%</a:t>
                      </a:r>
                      <a:r>
                        <a:rPr sz="1100" spc="-50" dirty="0">
                          <a:solidFill>
                            <a:srgbClr val="004985"/>
                          </a:solidFill>
                          <a:latin typeface="Arial"/>
                          <a:cs typeface="Arial"/>
                        </a:rPr>
                        <a:t> </a:t>
                      </a:r>
                      <a:r>
                        <a:rPr sz="1100" dirty="0">
                          <a:solidFill>
                            <a:srgbClr val="004985"/>
                          </a:solidFill>
                          <a:latin typeface="Arial"/>
                          <a:cs typeface="Arial"/>
                        </a:rPr>
                        <a:t>(5y),</a:t>
                      </a:r>
                      <a:r>
                        <a:rPr sz="1100" spc="-55" dirty="0">
                          <a:solidFill>
                            <a:srgbClr val="004985"/>
                          </a:solidFill>
                          <a:latin typeface="Arial"/>
                          <a:cs typeface="Arial"/>
                        </a:rPr>
                        <a:t> </a:t>
                      </a:r>
                      <a:r>
                        <a:rPr sz="1100" dirty="0">
                          <a:solidFill>
                            <a:srgbClr val="004985"/>
                          </a:solidFill>
                          <a:latin typeface="Arial"/>
                          <a:cs typeface="Arial"/>
                        </a:rPr>
                        <a:t>30%</a:t>
                      </a:r>
                      <a:r>
                        <a:rPr sz="1100" spc="-40" dirty="0">
                          <a:solidFill>
                            <a:srgbClr val="004985"/>
                          </a:solidFill>
                          <a:latin typeface="Arial"/>
                          <a:cs typeface="Arial"/>
                        </a:rPr>
                        <a:t> </a:t>
                      </a:r>
                      <a:r>
                        <a:rPr sz="1100" spc="-20" dirty="0">
                          <a:solidFill>
                            <a:srgbClr val="004985"/>
                          </a:solidFill>
                          <a:latin typeface="Arial"/>
                          <a:cs typeface="Arial"/>
                        </a:rPr>
                        <a:t>(10y)</a:t>
                      </a:r>
                      <a:endParaRPr sz="1100">
                        <a:latin typeface="Arial"/>
                        <a:cs typeface="Arial"/>
                      </a:endParaRP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extLst>
                  <a:ext uri="{0D108BD9-81ED-4DB2-BD59-A6C34878D82A}">
                    <a16:rowId xmlns:a16="http://schemas.microsoft.com/office/drawing/2014/main" val="10008"/>
                  </a:ext>
                </a:extLst>
              </a:tr>
              <a:tr h="354330">
                <a:tc>
                  <a:txBody>
                    <a:bodyPr/>
                    <a:lstStyle/>
                    <a:p>
                      <a:pPr marL="5715">
                        <a:lnSpc>
                          <a:spcPct val="100000"/>
                        </a:lnSpc>
                        <a:spcBef>
                          <a:spcPts val="35"/>
                        </a:spcBef>
                      </a:pPr>
                      <a:r>
                        <a:rPr sz="1100" spc="-10" dirty="0">
                          <a:solidFill>
                            <a:srgbClr val="004985"/>
                          </a:solidFill>
                          <a:latin typeface="Arial"/>
                          <a:cs typeface="Arial"/>
                        </a:rPr>
                        <a:t>Hepatic</a:t>
                      </a:r>
                      <a:endParaRPr sz="1100">
                        <a:latin typeface="Arial"/>
                        <a:cs typeface="Arial"/>
                      </a:endParaRPr>
                    </a:p>
                    <a:p>
                      <a:pPr marL="5715">
                        <a:lnSpc>
                          <a:spcPct val="100000"/>
                        </a:lnSpc>
                      </a:pPr>
                      <a:r>
                        <a:rPr sz="1100" spc="-10" dirty="0">
                          <a:solidFill>
                            <a:srgbClr val="004985"/>
                          </a:solidFill>
                          <a:latin typeface="Arial"/>
                          <a:cs typeface="Arial"/>
                        </a:rPr>
                        <a:t>decompensation</a:t>
                      </a:r>
                      <a:endParaRPr sz="1100">
                        <a:latin typeface="Arial"/>
                        <a:cs typeface="Arial"/>
                      </a:endParaRPr>
                    </a:p>
                  </a:txBody>
                  <a:tcPr marL="0" marR="0" marT="444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tc>
                  <a:txBody>
                    <a:bodyPr/>
                    <a:lstStyle/>
                    <a:p>
                      <a:pPr algn="ctr">
                        <a:lnSpc>
                          <a:spcPct val="100000"/>
                        </a:lnSpc>
                        <a:spcBef>
                          <a:spcPts val="695"/>
                        </a:spcBef>
                      </a:pPr>
                      <a:r>
                        <a:rPr sz="1100" dirty="0">
                          <a:solidFill>
                            <a:srgbClr val="004985"/>
                          </a:solidFill>
                          <a:latin typeface="Arial"/>
                          <a:cs typeface="Arial"/>
                        </a:rPr>
                        <a:t>3%</a:t>
                      </a:r>
                      <a:r>
                        <a:rPr sz="1100" spc="-45" dirty="0">
                          <a:solidFill>
                            <a:srgbClr val="004985"/>
                          </a:solidFill>
                          <a:latin typeface="Arial"/>
                          <a:cs typeface="Arial"/>
                        </a:rPr>
                        <a:t> </a:t>
                      </a:r>
                      <a:r>
                        <a:rPr sz="1100" dirty="0">
                          <a:solidFill>
                            <a:srgbClr val="004985"/>
                          </a:solidFill>
                          <a:latin typeface="Arial"/>
                          <a:cs typeface="Arial"/>
                        </a:rPr>
                        <a:t>(35%</a:t>
                      </a:r>
                      <a:r>
                        <a:rPr sz="1100" spc="-45" dirty="0">
                          <a:solidFill>
                            <a:srgbClr val="004985"/>
                          </a:solidFill>
                          <a:latin typeface="Arial"/>
                          <a:cs typeface="Arial"/>
                        </a:rPr>
                        <a:t> </a:t>
                      </a:r>
                      <a:r>
                        <a:rPr sz="1100" spc="-10" dirty="0">
                          <a:solidFill>
                            <a:srgbClr val="004985"/>
                          </a:solidFill>
                          <a:latin typeface="Arial"/>
                          <a:cs typeface="Arial"/>
                        </a:rPr>
                        <a:t>symptomatic)</a:t>
                      </a:r>
                      <a:endParaRPr sz="1100">
                        <a:latin typeface="Arial"/>
                        <a:cs typeface="Arial"/>
                      </a:endParaRPr>
                    </a:p>
                  </a:txBody>
                  <a:tcPr marL="0" marR="0" marT="8826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extLst>
                  <a:ext uri="{0D108BD9-81ED-4DB2-BD59-A6C34878D82A}">
                    <a16:rowId xmlns:a16="http://schemas.microsoft.com/office/drawing/2014/main" val="10009"/>
                  </a:ext>
                </a:extLst>
              </a:tr>
              <a:tr h="184150">
                <a:tc>
                  <a:txBody>
                    <a:bodyPr/>
                    <a:lstStyle/>
                    <a:p>
                      <a:pPr marL="5715">
                        <a:lnSpc>
                          <a:spcPts val="1315"/>
                        </a:lnSpc>
                      </a:pPr>
                      <a:r>
                        <a:rPr sz="1100" spc="-10" dirty="0">
                          <a:solidFill>
                            <a:srgbClr val="004985"/>
                          </a:solidFill>
                          <a:latin typeface="Arial"/>
                          <a:cs typeface="Arial"/>
                        </a:rPr>
                        <a:t>Deaths</a:t>
                      </a:r>
                      <a:endParaRPr sz="1100">
                        <a:latin typeface="Arial"/>
                        <a:cs typeface="Arial"/>
                      </a:endParaRP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tc>
                  <a:txBody>
                    <a:bodyPr/>
                    <a:lstStyle/>
                    <a:p>
                      <a:pPr algn="ctr">
                        <a:lnSpc>
                          <a:spcPts val="1315"/>
                        </a:lnSpc>
                      </a:pPr>
                      <a:r>
                        <a:rPr sz="1100" dirty="0">
                          <a:solidFill>
                            <a:srgbClr val="004985"/>
                          </a:solidFill>
                          <a:latin typeface="Arial"/>
                          <a:cs typeface="Arial"/>
                        </a:rPr>
                        <a:t>2%</a:t>
                      </a:r>
                      <a:r>
                        <a:rPr sz="1100" spc="-20" dirty="0">
                          <a:solidFill>
                            <a:srgbClr val="004985"/>
                          </a:solidFill>
                          <a:latin typeface="Arial"/>
                          <a:cs typeface="Arial"/>
                        </a:rPr>
                        <a:t> </a:t>
                      </a:r>
                      <a:r>
                        <a:rPr sz="1100" dirty="0">
                          <a:solidFill>
                            <a:srgbClr val="004985"/>
                          </a:solidFill>
                          <a:latin typeface="Arial"/>
                          <a:cs typeface="Arial"/>
                        </a:rPr>
                        <a:t>(n=41),</a:t>
                      </a:r>
                      <a:r>
                        <a:rPr sz="1100" spc="-55" dirty="0">
                          <a:solidFill>
                            <a:srgbClr val="004985"/>
                          </a:solidFill>
                          <a:latin typeface="Arial"/>
                          <a:cs typeface="Arial"/>
                        </a:rPr>
                        <a:t> </a:t>
                      </a:r>
                      <a:r>
                        <a:rPr sz="1100" dirty="0">
                          <a:solidFill>
                            <a:srgbClr val="004985"/>
                          </a:solidFill>
                          <a:latin typeface="Arial"/>
                          <a:cs typeface="Arial"/>
                        </a:rPr>
                        <a:t>16</a:t>
                      </a:r>
                      <a:r>
                        <a:rPr sz="1100" spc="5" dirty="0">
                          <a:solidFill>
                            <a:srgbClr val="004985"/>
                          </a:solidFill>
                          <a:latin typeface="Arial"/>
                          <a:cs typeface="Arial"/>
                        </a:rPr>
                        <a:t> </a:t>
                      </a:r>
                      <a:r>
                        <a:rPr sz="1100" spc="-25" dirty="0">
                          <a:solidFill>
                            <a:srgbClr val="004985"/>
                          </a:solidFill>
                          <a:latin typeface="Arial"/>
                          <a:cs typeface="Arial"/>
                        </a:rPr>
                        <a:t>liver-</a:t>
                      </a:r>
                      <a:r>
                        <a:rPr sz="1100" spc="-10" dirty="0">
                          <a:solidFill>
                            <a:srgbClr val="004985"/>
                          </a:solidFill>
                          <a:latin typeface="Arial"/>
                          <a:cs typeface="Arial"/>
                        </a:rPr>
                        <a:t>related</a:t>
                      </a:r>
                      <a:endParaRPr sz="1100">
                        <a:latin typeface="Arial"/>
                        <a:cs typeface="Arial"/>
                      </a:endParaRP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tcPr>
                </a:tc>
                <a:extLst>
                  <a:ext uri="{0D108BD9-81ED-4DB2-BD59-A6C34878D82A}">
                    <a16:rowId xmlns:a16="http://schemas.microsoft.com/office/drawing/2014/main" val="10010"/>
                  </a:ext>
                </a:extLst>
              </a:tr>
            </a:tbl>
          </a:graphicData>
        </a:graphic>
      </p:graphicFrame>
      <p:pic>
        <p:nvPicPr>
          <p:cNvPr id="8" name="object 12">
            <a:extLst>
              <a:ext uri="{FF2B5EF4-FFF2-40B4-BE49-F238E27FC236}">
                <a16:creationId xmlns:a16="http://schemas.microsoft.com/office/drawing/2014/main" id="{2A4EC178-A764-D037-1704-C2B57F47857C}"/>
              </a:ext>
            </a:extLst>
          </p:cNvPr>
          <p:cNvPicPr/>
          <p:nvPr/>
        </p:nvPicPr>
        <p:blipFill>
          <a:blip r:embed="rId3" cstate="print"/>
          <a:stretch>
            <a:fillRect/>
          </a:stretch>
        </p:blipFill>
        <p:spPr>
          <a:xfrm>
            <a:off x="4010405" y="981455"/>
            <a:ext cx="3196336" cy="2393569"/>
          </a:xfrm>
          <a:prstGeom prst="rect">
            <a:avLst/>
          </a:prstGeom>
        </p:spPr>
      </p:pic>
      <p:pic>
        <p:nvPicPr>
          <p:cNvPr id="9" name="object 13">
            <a:extLst>
              <a:ext uri="{FF2B5EF4-FFF2-40B4-BE49-F238E27FC236}">
                <a16:creationId xmlns:a16="http://schemas.microsoft.com/office/drawing/2014/main" id="{CAB754FC-A2CC-7AD0-3F9E-8BDBC304AF49}"/>
              </a:ext>
            </a:extLst>
          </p:cNvPr>
          <p:cNvPicPr/>
          <p:nvPr/>
        </p:nvPicPr>
        <p:blipFill>
          <a:blip r:embed="rId4" cstate="print"/>
          <a:stretch>
            <a:fillRect/>
          </a:stretch>
        </p:blipFill>
        <p:spPr>
          <a:xfrm>
            <a:off x="3882897" y="3659911"/>
            <a:ext cx="3323844" cy="2534158"/>
          </a:xfrm>
          <a:prstGeom prst="rect">
            <a:avLst/>
          </a:prstGeom>
        </p:spPr>
      </p:pic>
      <p:sp>
        <p:nvSpPr>
          <p:cNvPr id="10" name="Rectangle: Rounded Corners 9">
            <a:extLst>
              <a:ext uri="{FF2B5EF4-FFF2-40B4-BE49-F238E27FC236}">
                <a16:creationId xmlns:a16="http://schemas.microsoft.com/office/drawing/2014/main" id="{65B4D141-B97B-E0B2-AD4F-D7487FCDC5BE}"/>
              </a:ext>
            </a:extLst>
          </p:cNvPr>
          <p:cNvSpPr/>
          <p:nvPr/>
        </p:nvSpPr>
        <p:spPr>
          <a:xfrm>
            <a:off x="7477572" y="809809"/>
            <a:ext cx="4409630" cy="5496316"/>
          </a:xfrm>
          <a:prstGeom prst="roundRect">
            <a:avLst>
              <a:gd name="adj" fmla="val 229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9E37F874-D1D2-DF44-425E-72E4EE75027D}"/>
              </a:ext>
            </a:extLst>
          </p:cNvPr>
          <p:cNvSpPr/>
          <p:nvPr/>
        </p:nvSpPr>
        <p:spPr>
          <a:xfrm>
            <a:off x="7666413"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sp>
        <p:nvSpPr>
          <p:cNvPr id="13" name="TextBox 12">
            <a:extLst>
              <a:ext uri="{FF2B5EF4-FFF2-40B4-BE49-F238E27FC236}">
                <a16:creationId xmlns:a16="http://schemas.microsoft.com/office/drawing/2014/main" id="{74F08408-9DED-BD80-0D5F-0DC1DE45C130}"/>
              </a:ext>
            </a:extLst>
          </p:cNvPr>
          <p:cNvSpPr txBox="1"/>
          <p:nvPr/>
        </p:nvSpPr>
        <p:spPr>
          <a:xfrm>
            <a:off x="7666413" y="1425194"/>
            <a:ext cx="4009371" cy="3693319"/>
          </a:xfrm>
          <a:prstGeom prst="rect">
            <a:avLst/>
          </a:prstGeom>
          <a:noFill/>
        </p:spPr>
        <p:txBody>
          <a:bodyPr wrap="square">
            <a:spAutoFit/>
          </a:bodyPr>
          <a:lstStyle/>
          <a:p>
            <a:pPr marL="299085" marR="191135" indent="-287020">
              <a:lnSpc>
                <a:spcPct val="100000"/>
              </a:lnSpc>
              <a:spcBef>
                <a:spcPts val="95"/>
              </a:spcBef>
              <a:buChar char="•"/>
              <a:tabLst>
                <a:tab pos="299085" algn="l"/>
              </a:tabLst>
            </a:pPr>
            <a:r>
              <a:rPr lang="en-US" sz="1800" dirty="0">
                <a:solidFill>
                  <a:srgbClr val="004985"/>
                </a:solidFill>
                <a:latin typeface="Arial"/>
                <a:cs typeface="Arial"/>
              </a:rPr>
              <a:t>The</a:t>
            </a:r>
            <a:r>
              <a:rPr lang="en-US" sz="1800" spc="-20" dirty="0">
                <a:solidFill>
                  <a:srgbClr val="004985"/>
                </a:solidFill>
                <a:latin typeface="Arial"/>
                <a:cs typeface="Arial"/>
              </a:rPr>
              <a:t> </a:t>
            </a:r>
            <a:r>
              <a:rPr lang="en-US" sz="1800" spc="-35" dirty="0">
                <a:solidFill>
                  <a:srgbClr val="004985"/>
                </a:solidFill>
                <a:latin typeface="Arial"/>
                <a:cs typeface="Arial"/>
              </a:rPr>
              <a:t>10-</a:t>
            </a:r>
            <a:r>
              <a:rPr lang="en-US" sz="1800" dirty="0">
                <a:solidFill>
                  <a:srgbClr val="004985"/>
                </a:solidFill>
                <a:latin typeface="Arial"/>
                <a:cs typeface="Arial"/>
              </a:rPr>
              <a:t>year</a:t>
            </a:r>
            <a:r>
              <a:rPr lang="en-US" sz="1800" spc="30" dirty="0">
                <a:solidFill>
                  <a:srgbClr val="004985"/>
                </a:solidFill>
                <a:latin typeface="Arial"/>
                <a:cs typeface="Arial"/>
              </a:rPr>
              <a:t> </a:t>
            </a:r>
            <a:r>
              <a:rPr lang="en-US" sz="1800" spc="-10" dirty="0">
                <a:solidFill>
                  <a:srgbClr val="004985"/>
                </a:solidFill>
                <a:latin typeface="Arial"/>
                <a:cs typeface="Arial"/>
              </a:rPr>
              <a:t>cumulative</a:t>
            </a:r>
            <a:r>
              <a:rPr lang="en-US" sz="1800" spc="-40" dirty="0">
                <a:solidFill>
                  <a:srgbClr val="004985"/>
                </a:solidFill>
                <a:latin typeface="Arial"/>
                <a:cs typeface="Arial"/>
              </a:rPr>
              <a:t> </a:t>
            </a:r>
            <a:r>
              <a:rPr lang="en-US" sz="1800" spc="-45" dirty="0">
                <a:solidFill>
                  <a:srgbClr val="004985"/>
                </a:solidFill>
                <a:latin typeface="Arial"/>
                <a:cs typeface="Arial"/>
              </a:rPr>
              <a:t>off-</a:t>
            </a:r>
            <a:r>
              <a:rPr lang="en-US" sz="1800" spc="-10" dirty="0">
                <a:solidFill>
                  <a:srgbClr val="004985"/>
                </a:solidFill>
                <a:latin typeface="Arial"/>
                <a:cs typeface="Arial"/>
              </a:rPr>
              <a:t>treatment </a:t>
            </a:r>
            <a:r>
              <a:rPr lang="en-US" sz="1800" dirty="0">
                <a:solidFill>
                  <a:srgbClr val="004985"/>
                </a:solidFill>
                <a:latin typeface="Arial"/>
                <a:cs typeface="Arial"/>
              </a:rPr>
              <a:t>HBsAg</a:t>
            </a:r>
            <a:r>
              <a:rPr lang="en-US" sz="1800" spc="-70" dirty="0">
                <a:solidFill>
                  <a:srgbClr val="004985"/>
                </a:solidFill>
                <a:latin typeface="Arial"/>
                <a:cs typeface="Arial"/>
              </a:rPr>
              <a:t> </a:t>
            </a:r>
            <a:r>
              <a:rPr lang="en-US" sz="1800" dirty="0">
                <a:solidFill>
                  <a:srgbClr val="004985"/>
                </a:solidFill>
                <a:latin typeface="Arial"/>
                <a:cs typeface="Arial"/>
              </a:rPr>
              <a:t>loss</a:t>
            </a:r>
            <a:r>
              <a:rPr lang="en-US" sz="1800" spc="-75" dirty="0">
                <a:solidFill>
                  <a:srgbClr val="004985"/>
                </a:solidFill>
                <a:latin typeface="Arial"/>
                <a:cs typeface="Arial"/>
              </a:rPr>
              <a:t> </a:t>
            </a:r>
            <a:r>
              <a:rPr lang="en-US" sz="1800" dirty="0">
                <a:solidFill>
                  <a:srgbClr val="004985"/>
                </a:solidFill>
                <a:latin typeface="Arial"/>
                <a:cs typeface="Arial"/>
              </a:rPr>
              <a:t>rate</a:t>
            </a:r>
            <a:r>
              <a:rPr lang="en-US" sz="1800" spc="-30" dirty="0">
                <a:solidFill>
                  <a:srgbClr val="004985"/>
                </a:solidFill>
                <a:latin typeface="Arial"/>
                <a:cs typeface="Arial"/>
              </a:rPr>
              <a:t> </a:t>
            </a:r>
            <a:r>
              <a:rPr lang="en-US" sz="1800" dirty="0">
                <a:solidFill>
                  <a:srgbClr val="004985"/>
                </a:solidFill>
                <a:latin typeface="Arial"/>
                <a:cs typeface="Arial"/>
              </a:rPr>
              <a:t>was</a:t>
            </a:r>
            <a:r>
              <a:rPr lang="en-US" sz="1800" spc="-20" dirty="0">
                <a:solidFill>
                  <a:srgbClr val="004985"/>
                </a:solidFill>
                <a:latin typeface="Arial"/>
                <a:cs typeface="Arial"/>
              </a:rPr>
              <a:t> 17%.</a:t>
            </a:r>
            <a:endParaRPr lang="en-US" sz="1800" dirty="0">
              <a:latin typeface="Arial"/>
              <a:cs typeface="Arial"/>
            </a:endParaRPr>
          </a:p>
          <a:p>
            <a:pPr marL="299085" marR="386080" indent="-287020">
              <a:lnSpc>
                <a:spcPct val="100000"/>
              </a:lnSpc>
              <a:buChar char="•"/>
              <a:tabLst>
                <a:tab pos="299085" algn="l"/>
              </a:tabLst>
            </a:pPr>
            <a:r>
              <a:rPr lang="en-US" sz="1800" dirty="0">
                <a:solidFill>
                  <a:srgbClr val="004985"/>
                </a:solidFill>
                <a:latin typeface="Arial"/>
                <a:cs typeface="Arial"/>
              </a:rPr>
              <a:t>More</a:t>
            </a:r>
            <a:r>
              <a:rPr lang="en-US" sz="1800" spc="-40" dirty="0">
                <a:solidFill>
                  <a:srgbClr val="004985"/>
                </a:solidFill>
                <a:latin typeface="Arial"/>
                <a:cs typeface="Arial"/>
              </a:rPr>
              <a:t> </a:t>
            </a:r>
            <a:r>
              <a:rPr lang="en-US" sz="1800" dirty="0">
                <a:solidFill>
                  <a:srgbClr val="004985"/>
                </a:solidFill>
                <a:latin typeface="Arial"/>
                <a:cs typeface="Arial"/>
              </a:rPr>
              <a:t>than</a:t>
            </a:r>
            <a:r>
              <a:rPr lang="en-US" sz="1800" spc="-55" dirty="0">
                <a:solidFill>
                  <a:srgbClr val="004985"/>
                </a:solidFill>
                <a:latin typeface="Arial"/>
                <a:cs typeface="Arial"/>
              </a:rPr>
              <a:t> </a:t>
            </a:r>
            <a:r>
              <a:rPr lang="en-US" sz="1800" dirty="0">
                <a:solidFill>
                  <a:srgbClr val="004985"/>
                </a:solidFill>
                <a:latin typeface="Arial"/>
                <a:cs typeface="Arial"/>
              </a:rPr>
              <a:t>half</a:t>
            </a:r>
            <a:r>
              <a:rPr lang="en-US" sz="1800" spc="-85" dirty="0">
                <a:solidFill>
                  <a:srgbClr val="004985"/>
                </a:solidFill>
                <a:latin typeface="Arial"/>
                <a:cs typeface="Arial"/>
              </a:rPr>
              <a:t> </a:t>
            </a:r>
            <a:r>
              <a:rPr lang="en-US" sz="1800" dirty="0">
                <a:solidFill>
                  <a:srgbClr val="004985"/>
                </a:solidFill>
                <a:latin typeface="Arial"/>
                <a:cs typeface="Arial"/>
              </a:rPr>
              <a:t>of</a:t>
            </a:r>
            <a:r>
              <a:rPr lang="en-US" sz="1800" spc="-45" dirty="0">
                <a:solidFill>
                  <a:srgbClr val="004985"/>
                </a:solidFill>
                <a:latin typeface="Arial"/>
                <a:cs typeface="Arial"/>
              </a:rPr>
              <a:t> </a:t>
            </a:r>
            <a:r>
              <a:rPr lang="en-US" sz="1800" dirty="0">
                <a:solidFill>
                  <a:srgbClr val="004985"/>
                </a:solidFill>
                <a:latin typeface="Arial"/>
                <a:cs typeface="Arial"/>
              </a:rPr>
              <a:t>the</a:t>
            </a:r>
            <a:r>
              <a:rPr lang="en-US" sz="1800" spc="-45" dirty="0">
                <a:solidFill>
                  <a:srgbClr val="004985"/>
                </a:solidFill>
                <a:latin typeface="Arial"/>
                <a:cs typeface="Arial"/>
              </a:rPr>
              <a:t> </a:t>
            </a:r>
            <a:r>
              <a:rPr lang="en-US" sz="1800" dirty="0">
                <a:solidFill>
                  <a:srgbClr val="004985"/>
                </a:solidFill>
                <a:latin typeface="Arial"/>
                <a:cs typeface="Arial"/>
              </a:rPr>
              <a:t>patients</a:t>
            </a:r>
            <a:r>
              <a:rPr lang="en-US" sz="1800" spc="-65" dirty="0">
                <a:solidFill>
                  <a:srgbClr val="004985"/>
                </a:solidFill>
                <a:latin typeface="Arial"/>
                <a:cs typeface="Arial"/>
              </a:rPr>
              <a:t> </a:t>
            </a:r>
            <a:r>
              <a:rPr lang="en-US" sz="1800" spc="-20" dirty="0">
                <a:solidFill>
                  <a:srgbClr val="004985"/>
                </a:solidFill>
                <a:latin typeface="Arial"/>
                <a:cs typeface="Arial"/>
              </a:rPr>
              <a:t>were </a:t>
            </a:r>
            <a:r>
              <a:rPr lang="en-US" sz="1800" spc="-10" dirty="0">
                <a:solidFill>
                  <a:srgbClr val="004985"/>
                </a:solidFill>
                <a:latin typeface="Arial"/>
                <a:cs typeface="Arial"/>
              </a:rPr>
              <a:t>retreated.</a:t>
            </a:r>
            <a:endParaRPr lang="en-US" sz="1800" dirty="0">
              <a:latin typeface="Arial"/>
              <a:cs typeface="Arial"/>
            </a:endParaRPr>
          </a:p>
          <a:p>
            <a:pPr marL="299085" marR="584200" indent="-287020">
              <a:lnSpc>
                <a:spcPct val="100000"/>
              </a:lnSpc>
              <a:buChar char="•"/>
              <a:tabLst>
                <a:tab pos="299085" algn="l"/>
              </a:tabLst>
            </a:pPr>
            <a:r>
              <a:rPr lang="en-US" sz="1800" dirty="0">
                <a:solidFill>
                  <a:srgbClr val="004985"/>
                </a:solidFill>
                <a:latin typeface="Arial"/>
                <a:cs typeface="Arial"/>
              </a:rPr>
              <a:t>Patients</a:t>
            </a:r>
            <a:r>
              <a:rPr lang="en-US" sz="1800" spc="-60" dirty="0">
                <a:solidFill>
                  <a:srgbClr val="004985"/>
                </a:solidFill>
                <a:latin typeface="Arial"/>
                <a:cs typeface="Arial"/>
              </a:rPr>
              <a:t> </a:t>
            </a:r>
            <a:r>
              <a:rPr lang="en-US" sz="1800" dirty="0">
                <a:solidFill>
                  <a:srgbClr val="004985"/>
                </a:solidFill>
                <a:latin typeface="Arial"/>
                <a:cs typeface="Arial"/>
              </a:rPr>
              <a:t>with</a:t>
            </a:r>
            <a:r>
              <a:rPr lang="en-US" sz="1800" spc="-40" dirty="0">
                <a:solidFill>
                  <a:srgbClr val="004985"/>
                </a:solidFill>
                <a:latin typeface="Arial"/>
                <a:cs typeface="Arial"/>
              </a:rPr>
              <a:t> </a:t>
            </a:r>
            <a:r>
              <a:rPr lang="en-US" sz="1800" dirty="0">
                <a:solidFill>
                  <a:srgbClr val="004985"/>
                </a:solidFill>
                <a:latin typeface="Arial"/>
                <a:cs typeface="Arial"/>
              </a:rPr>
              <a:t>HBsAg</a:t>
            </a:r>
            <a:r>
              <a:rPr lang="en-US" sz="1800" spc="-80" dirty="0">
                <a:solidFill>
                  <a:srgbClr val="004985"/>
                </a:solidFill>
                <a:latin typeface="Arial"/>
                <a:cs typeface="Arial"/>
              </a:rPr>
              <a:t> </a:t>
            </a:r>
            <a:r>
              <a:rPr lang="en-US" sz="1800" dirty="0">
                <a:solidFill>
                  <a:srgbClr val="004985"/>
                </a:solidFill>
                <a:latin typeface="Arial"/>
                <a:cs typeface="Arial"/>
              </a:rPr>
              <a:t>levels</a:t>
            </a:r>
            <a:r>
              <a:rPr lang="en-US" sz="1800" spc="-85" dirty="0">
                <a:solidFill>
                  <a:srgbClr val="004985"/>
                </a:solidFill>
                <a:latin typeface="Arial"/>
                <a:cs typeface="Arial"/>
              </a:rPr>
              <a:t> </a:t>
            </a:r>
            <a:r>
              <a:rPr lang="en-US" sz="1800" spc="-20" dirty="0">
                <a:solidFill>
                  <a:srgbClr val="004985"/>
                </a:solidFill>
                <a:latin typeface="Arial"/>
                <a:cs typeface="Arial"/>
              </a:rPr>
              <a:t>&lt;100 </a:t>
            </a:r>
            <a:r>
              <a:rPr lang="en-US" sz="1800" spc="-10" dirty="0">
                <a:solidFill>
                  <a:srgbClr val="004985"/>
                </a:solidFill>
                <a:latin typeface="Arial"/>
                <a:cs typeface="Arial"/>
              </a:rPr>
              <a:t>IU/mL</a:t>
            </a:r>
            <a:r>
              <a:rPr lang="en-US" sz="1800" spc="-110" dirty="0">
                <a:solidFill>
                  <a:srgbClr val="004985"/>
                </a:solidFill>
                <a:latin typeface="Arial"/>
                <a:cs typeface="Arial"/>
              </a:rPr>
              <a:t> </a:t>
            </a:r>
            <a:r>
              <a:rPr lang="en-US" sz="1800" dirty="0">
                <a:solidFill>
                  <a:srgbClr val="004985"/>
                </a:solidFill>
                <a:latin typeface="Arial"/>
                <a:cs typeface="Arial"/>
              </a:rPr>
              <a:t>seem</a:t>
            </a:r>
            <a:r>
              <a:rPr lang="en-US" sz="1800" spc="-65" dirty="0">
                <a:solidFill>
                  <a:srgbClr val="004985"/>
                </a:solidFill>
                <a:latin typeface="Arial"/>
                <a:cs typeface="Arial"/>
              </a:rPr>
              <a:t> </a:t>
            </a:r>
            <a:r>
              <a:rPr lang="en-US" sz="1800" dirty="0">
                <a:solidFill>
                  <a:srgbClr val="004985"/>
                </a:solidFill>
                <a:latin typeface="Arial"/>
                <a:cs typeface="Arial"/>
              </a:rPr>
              <a:t>to</a:t>
            </a:r>
            <a:r>
              <a:rPr lang="en-US" sz="1800" spc="-45" dirty="0">
                <a:solidFill>
                  <a:srgbClr val="004985"/>
                </a:solidFill>
                <a:latin typeface="Arial"/>
                <a:cs typeface="Arial"/>
              </a:rPr>
              <a:t> </a:t>
            </a:r>
            <a:r>
              <a:rPr lang="en-US" sz="1800" dirty="0">
                <a:solidFill>
                  <a:srgbClr val="004985"/>
                </a:solidFill>
                <a:latin typeface="Arial"/>
                <a:cs typeface="Arial"/>
              </a:rPr>
              <a:t>benefit</a:t>
            </a:r>
            <a:r>
              <a:rPr lang="en-US" sz="1800" spc="-65" dirty="0">
                <a:solidFill>
                  <a:srgbClr val="004985"/>
                </a:solidFill>
                <a:latin typeface="Arial"/>
                <a:cs typeface="Arial"/>
              </a:rPr>
              <a:t> </a:t>
            </a:r>
            <a:r>
              <a:rPr lang="en-US" sz="1800" dirty="0">
                <a:solidFill>
                  <a:srgbClr val="004985"/>
                </a:solidFill>
                <a:latin typeface="Arial"/>
                <a:cs typeface="Arial"/>
              </a:rPr>
              <a:t>the</a:t>
            </a:r>
            <a:r>
              <a:rPr lang="en-US" sz="1800" spc="-40" dirty="0">
                <a:solidFill>
                  <a:srgbClr val="004985"/>
                </a:solidFill>
                <a:latin typeface="Arial"/>
                <a:cs typeface="Arial"/>
              </a:rPr>
              <a:t> </a:t>
            </a:r>
            <a:r>
              <a:rPr lang="en-US" sz="1800" spc="-20" dirty="0">
                <a:solidFill>
                  <a:srgbClr val="004985"/>
                </a:solidFill>
                <a:latin typeface="Arial"/>
                <a:cs typeface="Arial"/>
              </a:rPr>
              <a:t>most </a:t>
            </a:r>
            <a:r>
              <a:rPr lang="en-US" sz="1800" dirty="0">
                <a:solidFill>
                  <a:srgbClr val="004985"/>
                </a:solidFill>
                <a:latin typeface="Arial"/>
                <a:cs typeface="Arial"/>
              </a:rPr>
              <a:t>from</a:t>
            </a:r>
            <a:r>
              <a:rPr lang="en-US" sz="1800" spc="-10" dirty="0">
                <a:solidFill>
                  <a:srgbClr val="004985"/>
                </a:solidFill>
                <a:latin typeface="Arial"/>
                <a:cs typeface="Arial"/>
              </a:rPr>
              <a:t> </a:t>
            </a:r>
            <a:r>
              <a:rPr lang="en-US" sz="1800" spc="-20" dirty="0">
                <a:solidFill>
                  <a:srgbClr val="004985"/>
                </a:solidFill>
                <a:latin typeface="Arial"/>
                <a:cs typeface="Arial"/>
              </a:rPr>
              <a:t>NA</a:t>
            </a:r>
            <a:r>
              <a:rPr lang="en-US" sz="1800" spc="-145" dirty="0">
                <a:solidFill>
                  <a:srgbClr val="004985"/>
                </a:solidFill>
                <a:latin typeface="Arial"/>
                <a:cs typeface="Arial"/>
              </a:rPr>
              <a:t> </a:t>
            </a:r>
            <a:r>
              <a:rPr lang="en-US" sz="1800" spc="-10" dirty="0">
                <a:solidFill>
                  <a:srgbClr val="004985"/>
                </a:solidFill>
                <a:latin typeface="Arial"/>
                <a:cs typeface="Arial"/>
              </a:rPr>
              <a:t>cessation</a:t>
            </a:r>
            <a:r>
              <a:rPr lang="en-US" sz="1800" spc="-60" dirty="0">
                <a:solidFill>
                  <a:srgbClr val="004985"/>
                </a:solidFill>
                <a:latin typeface="Arial"/>
                <a:cs typeface="Arial"/>
              </a:rPr>
              <a:t> </a:t>
            </a:r>
            <a:r>
              <a:rPr lang="en-US" sz="1800" dirty="0">
                <a:solidFill>
                  <a:srgbClr val="004985"/>
                </a:solidFill>
                <a:latin typeface="Arial"/>
                <a:cs typeface="Arial"/>
              </a:rPr>
              <a:t>(HBsAg</a:t>
            </a:r>
            <a:r>
              <a:rPr lang="en-US" sz="1800" spc="-70" dirty="0">
                <a:solidFill>
                  <a:srgbClr val="004985"/>
                </a:solidFill>
                <a:latin typeface="Arial"/>
                <a:cs typeface="Arial"/>
              </a:rPr>
              <a:t> </a:t>
            </a:r>
            <a:r>
              <a:rPr lang="en-US" sz="1800" spc="-20" dirty="0">
                <a:solidFill>
                  <a:srgbClr val="004985"/>
                </a:solidFill>
                <a:latin typeface="Arial"/>
                <a:cs typeface="Arial"/>
              </a:rPr>
              <a:t>loss </a:t>
            </a:r>
            <a:r>
              <a:rPr lang="en-US" sz="1800" dirty="0">
                <a:solidFill>
                  <a:srgbClr val="004985"/>
                </a:solidFill>
                <a:latin typeface="Arial"/>
                <a:cs typeface="Arial"/>
              </a:rPr>
              <a:t>rate</a:t>
            </a:r>
            <a:r>
              <a:rPr lang="en-US" sz="1800" spc="-50" dirty="0">
                <a:solidFill>
                  <a:srgbClr val="004985"/>
                </a:solidFill>
                <a:latin typeface="Arial"/>
                <a:cs typeface="Arial"/>
              </a:rPr>
              <a:t> </a:t>
            </a:r>
            <a:r>
              <a:rPr lang="en-US" sz="1800" spc="-10" dirty="0">
                <a:solidFill>
                  <a:srgbClr val="004985"/>
                </a:solidFill>
                <a:latin typeface="Arial"/>
                <a:cs typeface="Arial"/>
              </a:rPr>
              <a:t>53%).</a:t>
            </a:r>
            <a:endParaRPr lang="en-US" sz="1800" dirty="0">
              <a:latin typeface="Arial"/>
              <a:cs typeface="Arial"/>
            </a:endParaRPr>
          </a:p>
          <a:p>
            <a:pPr marL="299085" marR="5080" indent="-287020" algn="just">
              <a:lnSpc>
                <a:spcPct val="100000"/>
              </a:lnSpc>
              <a:buChar char="•"/>
              <a:tabLst>
                <a:tab pos="299085" algn="l"/>
                <a:tab pos="300355" algn="l"/>
              </a:tabLst>
            </a:pPr>
            <a:r>
              <a:rPr lang="en-US" sz="1800" dirty="0">
                <a:solidFill>
                  <a:srgbClr val="004985"/>
                </a:solidFill>
                <a:latin typeface="Arial"/>
                <a:cs typeface="Arial"/>
              </a:rPr>
              <a:t>	</a:t>
            </a:r>
            <a:r>
              <a:rPr lang="en-US" sz="1800" spc="-100" dirty="0">
                <a:solidFill>
                  <a:srgbClr val="004985"/>
                </a:solidFill>
                <a:latin typeface="Arial"/>
                <a:cs typeface="Arial"/>
              </a:rPr>
              <a:t>NA</a:t>
            </a:r>
            <a:r>
              <a:rPr lang="en-US" sz="1800" spc="-15" dirty="0">
                <a:solidFill>
                  <a:srgbClr val="004985"/>
                </a:solidFill>
                <a:latin typeface="Arial"/>
                <a:cs typeface="Arial"/>
              </a:rPr>
              <a:t> </a:t>
            </a:r>
            <a:r>
              <a:rPr lang="en-US" sz="1800" dirty="0">
                <a:solidFill>
                  <a:srgbClr val="004985"/>
                </a:solidFill>
                <a:latin typeface="Arial"/>
                <a:cs typeface="Arial"/>
              </a:rPr>
              <a:t>withdrawal</a:t>
            </a:r>
            <a:r>
              <a:rPr lang="en-US" sz="1800" spc="-110" dirty="0">
                <a:solidFill>
                  <a:srgbClr val="004985"/>
                </a:solidFill>
                <a:latin typeface="Arial"/>
                <a:cs typeface="Arial"/>
              </a:rPr>
              <a:t> </a:t>
            </a:r>
            <a:r>
              <a:rPr lang="en-US" sz="1800" dirty="0">
                <a:solidFill>
                  <a:srgbClr val="004985"/>
                </a:solidFill>
                <a:latin typeface="Arial"/>
                <a:cs typeface="Arial"/>
              </a:rPr>
              <a:t>in</a:t>
            </a:r>
            <a:r>
              <a:rPr lang="en-US" sz="1800" spc="-114" dirty="0">
                <a:solidFill>
                  <a:srgbClr val="004985"/>
                </a:solidFill>
                <a:latin typeface="Arial"/>
                <a:cs typeface="Arial"/>
              </a:rPr>
              <a:t> </a:t>
            </a:r>
            <a:r>
              <a:rPr lang="en-US" sz="1800" dirty="0">
                <a:solidFill>
                  <a:srgbClr val="004985"/>
                </a:solidFill>
                <a:latin typeface="Arial"/>
                <a:cs typeface="Arial"/>
              </a:rPr>
              <a:t>patients</a:t>
            </a:r>
            <a:r>
              <a:rPr lang="en-US" sz="1800" spc="-30" dirty="0">
                <a:solidFill>
                  <a:srgbClr val="004985"/>
                </a:solidFill>
                <a:latin typeface="Arial"/>
                <a:cs typeface="Arial"/>
              </a:rPr>
              <a:t> </a:t>
            </a:r>
            <a:r>
              <a:rPr lang="en-US" sz="1800" dirty="0">
                <a:solidFill>
                  <a:srgbClr val="004985"/>
                </a:solidFill>
                <a:latin typeface="Arial"/>
                <a:cs typeface="Arial"/>
              </a:rPr>
              <a:t>&gt;1000</a:t>
            </a:r>
            <a:r>
              <a:rPr lang="en-US" sz="1800" spc="-30" dirty="0">
                <a:solidFill>
                  <a:srgbClr val="004985"/>
                </a:solidFill>
                <a:latin typeface="Arial"/>
                <a:cs typeface="Arial"/>
              </a:rPr>
              <a:t> </a:t>
            </a:r>
            <a:r>
              <a:rPr lang="en-US" sz="1800" spc="-10" dirty="0">
                <a:solidFill>
                  <a:srgbClr val="004985"/>
                </a:solidFill>
                <a:latin typeface="Arial"/>
                <a:cs typeface="Arial"/>
              </a:rPr>
              <a:t>IU/mL </a:t>
            </a:r>
            <a:r>
              <a:rPr lang="en-US" sz="1800" dirty="0">
                <a:solidFill>
                  <a:srgbClr val="004985"/>
                </a:solidFill>
                <a:latin typeface="Arial"/>
                <a:cs typeface="Arial"/>
              </a:rPr>
              <a:t>should</a:t>
            </a:r>
            <a:r>
              <a:rPr lang="en-US" sz="1800" spc="-85" dirty="0">
                <a:solidFill>
                  <a:srgbClr val="004985"/>
                </a:solidFill>
                <a:latin typeface="Arial"/>
                <a:cs typeface="Arial"/>
              </a:rPr>
              <a:t> </a:t>
            </a:r>
            <a:r>
              <a:rPr lang="en-US" sz="1800" dirty="0">
                <a:solidFill>
                  <a:srgbClr val="004985"/>
                </a:solidFill>
                <a:latin typeface="Arial"/>
                <a:cs typeface="Arial"/>
              </a:rPr>
              <a:t>be</a:t>
            </a:r>
            <a:r>
              <a:rPr lang="en-US" sz="1800" spc="-40" dirty="0">
                <a:solidFill>
                  <a:srgbClr val="004985"/>
                </a:solidFill>
                <a:latin typeface="Arial"/>
                <a:cs typeface="Arial"/>
              </a:rPr>
              <a:t> </a:t>
            </a:r>
            <a:r>
              <a:rPr lang="en-US" sz="1800" spc="-10" dirty="0">
                <a:solidFill>
                  <a:srgbClr val="004985"/>
                </a:solidFill>
                <a:latin typeface="Arial"/>
                <a:cs typeface="Arial"/>
              </a:rPr>
              <a:t>discouraged</a:t>
            </a:r>
            <a:r>
              <a:rPr lang="en-US" sz="1800" spc="-60" dirty="0">
                <a:solidFill>
                  <a:srgbClr val="004985"/>
                </a:solidFill>
                <a:latin typeface="Arial"/>
                <a:cs typeface="Arial"/>
              </a:rPr>
              <a:t> </a:t>
            </a:r>
            <a:r>
              <a:rPr lang="en-US" sz="1800" dirty="0">
                <a:solidFill>
                  <a:srgbClr val="004985"/>
                </a:solidFill>
                <a:latin typeface="Arial"/>
                <a:cs typeface="Arial"/>
              </a:rPr>
              <a:t>when</a:t>
            </a:r>
            <a:r>
              <a:rPr lang="en-US" sz="1800" spc="-40" dirty="0">
                <a:solidFill>
                  <a:srgbClr val="004985"/>
                </a:solidFill>
                <a:latin typeface="Arial"/>
                <a:cs typeface="Arial"/>
              </a:rPr>
              <a:t> </a:t>
            </a:r>
            <a:r>
              <a:rPr lang="en-US" sz="1800" dirty="0">
                <a:solidFill>
                  <a:srgbClr val="004985"/>
                </a:solidFill>
                <a:latin typeface="Arial"/>
                <a:cs typeface="Arial"/>
              </a:rPr>
              <a:t>aiming</a:t>
            </a:r>
            <a:r>
              <a:rPr lang="en-US" sz="1800" spc="-60" dirty="0">
                <a:solidFill>
                  <a:srgbClr val="004985"/>
                </a:solidFill>
                <a:latin typeface="Arial"/>
                <a:cs typeface="Arial"/>
              </a:rPr>
              <a:t> </a:t>
            </a:r>
            <a:r>
              <a:rPr lang="en-US" sz="1800" spc="-25" dirty="0">
                <a:solidFill>
                  <a:srgbClr val="004985"/>
                </a:solidFill>
                <a:latin typeface="Arial"/>
                <a:cs typeface="Arial"/>
              </a:rPr>
              <a:t>for </a:t>
            </a:r>
            <a:r>
              <a:rPr lang="en-US" sz="1800" dirty="0">
                <a:solidFill>
                  <a:srgbClr val="004985"/>
                </a:solidFill>
                <a:latin typeface="Arial"/>
                <a:cs typeface="Arial"/>
              </a:rPr>
              <a:t>functional</a:t>
            </a:r>
            <a:r>
              <a:rPr lang="en-US" sz="1800" spc="-95" dirty="0">
                <a:solidFill>
                  <a:srgbClr val="004985"/>
                </a:solidFill>
                <a:latin typeface="Arial"/>
                <a:cs typeface="Arial"/>
              </a:rPr>
              <a:t> </a:t>
            </a:r>
            <a:r>
              <a:rPr lang="en-US" sz="1800" dirty="0">
                <a:solidFill>
                  <a:srgbClr val="004985"/>
                </a:solidFill>
                <a:latin typeface="Arial"/>
                <a:cs typeface="Arial"/>
              </a:rPr>
              <a:t>cure</a:t>
            </a:r>
            <a:r>
              <a:rPr lang="en-US" sz="1800" spc="-70" dirty="0">
                <a:solidFill>
                  <a:srgbClr val="004985"/>
                </a:solidFill>
                <a:latin typeface="Arial"/>
                <a:cs typeface="Arial"/>
              </a:rPr>
              <a:t> </a:t>
            </a:r>
            <a:r>
              <a:rPr lang="en-US" sz="1800" dirty="0">
                <a:solidFill>
                  <a:srgbClr val="004985"/>
                </a:solidFill>
                <a:latin typeface="Arial"/>
                <a:cs typeface="Arial"/>
              </a:rPr>
              <a:t>(HBsAg</a:t>
            </a:r>
            <a:r>
              <a:rPr lang="en-US" sz="1800" spc="-85" dirty="0">
                <a:solidFill>
                  <a:srgbClr val="004985"/>
                </a:solidFill>
                <a:latin typeface="Arial"/>
                <a:cs typeface="Arial"/>
              </a:rPr>
              <a:t> </a:t>
            </a:r>
            <a:r>
              <a:rPr lang="en-US" sz="1800" dirty="0">
                <a:solidFill>
                  <a:srgbClr val="004985"/>
                </a:solidFill>
                <a:latin typeface="Arial"/>
                <a:cs typeface="Arial"/>
              </a:rPr>
              <a:t>loss</a:t>
            </a:r>
            <a:r>
              <a:rPr lang="en-US" sz="1800" spc="-95" dirty="0">
                <a:solidFill>
                  <a:srgbClr val="004985"/>
                </a:solidFill>
                <a:latin typeface="Arial"/>
                <a:cs typeface="Arial"/>
              </a:rPr>
              <a:t> </a:t>
            </a:r>
            <a:r>
              <a:rPr lang="en-US" sz="1800" dirty="0">
                <a:solidFill>
                  <a:srgbClr val="004985"/>
                </a:solidFill>
                <a:latin typeface="Arial"/>
                <a:cs typeface="Arial"/>
              </a:rPr>
              <a:t>rate</a:t>
            </a:r>
            <a:r>
              <a:rPr lang="en-US" sz="1800" spc="-45" dirty="0">
                <a:solidFill>
                  <a:srgbClr val="004985"/>
                </a:solidFill>
                <a:latin typeface="Arial"/>
                <a:cs typeface="Arial"/>
              </a:rPr>
              <a:t> </a:t>
            </a:r>
            <a:r>
              <a:rPr lang="en-US" sz="1800" spc="-20" dirty="0">
                <a:solidFill>
                  <a:srgbClr val="004985"/>
                </a:solidFill>
                <a:latin typeface="Arial"/>
                <a:cs typeface="Arial"/>
              </a:rPr>
              <a:t>6%).</a:t>
            </a:r>
            <a:endParaRPr lang="en-US" sz="1800" dirty="0">
              <a:latin typeface="Arial"/>
              <a:cs typeface="Arial"/>
            </a:endParaRPr>
          </a:p>
        </p:txBody>
      </p:sp>
    </p:spTree>
    <p:extLst>
      <p:ext uri="{BB962C8B-B14F-4D97-AF65-F5344CB8AC3E}">
        <p14:creationId xmlns:p14="http://schemas.microsoft.com/office/powerpoint/2010/main" val="2454391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29C0E-22E7-450E-F666-17C2F3E5C7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AFDA8-8780-3B74-DB3D-807C322E540F}"/>
              </a:ext>
            </a:extLst>
          </p:cNvPr>
          <p:cNvSpPr>
            <a:spLocks noGrp="1"/>
          </p:cNvSpPr>
          <p:nvPr>
            <p:ph type="ctrTitle"/>
          </p:nvPr>
        </p:nvSpPr>
        <p:spPr>
          <a:xfrm>
            <a:off x="4014651" y="2498272"/>
            <a:ext cx="7968173" cy="1517877"/>
          </a:xfrm>
        </p:spPr>
        <p:txBody>
          <a:bodyPr>
            <a:normAutofit/>
          </a:bodyPr>
          <a:lstStyle/>
          <a:p>
            <a:pPr algn="r"/>
            <a:r>
              <a:rPr lang="fr-CH" b="1" dirty="0" err="1">
                <a:solidFill>
                  <a:srgbClr val="FFBE3D"/>
                </a:solidFill>
                <a:latin typeface="Arial" panose="020B0604020202020204" pitchFamily="34" charset="0"/>
                <a:cs typeface="Arial" panose="020B0604020202020204" pitchFamily="34" charset="0"/>
              </a:rPr>
              <a:t>Late</a:t>
            </a:r>
            <a:r>
              <a:rPr lang="fr-CH" b="1" dirty="0">
                <a:solidFill>
                  <a:srgbClr val="FFBE3D"/>
                </a:solidFill>
                <a:latin typeface="Arial" panose="020B0604020202020204" pitchFamily="34" charset="0"/>
                <a:cs typeface="Arial" panose="020B0604020202020204" pitchFamily="34" charset="0"/>
              </a:rPr>
              <a:t> Breaker</a:t>
            </a:r>
            <a:endParaRPr lang="en-US" b="1" dirty="0">
              <a:solidFill>
                <a:srgbClr val="FFBE3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014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id="{9E1EBA45-AE1D-D81C-F1E9-E879BE354784}"/>
              </a:ext>
            </a:extLst>
          </p:cNvPr>
          <p:cNvSpPr txBox="1"/>
          <p:nvPr/>
        </p:nvSpPr>
        <p:spPr>
          <a:xfrm>
            <a:off x="916939" y="36702"/>
            <a:ext cx="9940925" cy="488315"/>
          </a:xfrm>
          <a:prstGeom prst="rect">
            <a:avLst/>
          </a:prstGeom>
        </p:spPr>
        <p:txBody>
          <a:bodyPr vert="horz" wrap="square" lIns="0" tIns="12065" rIns="0" bIns="0" rtlCol="0">
            <a:spAutoFit/>
          </a:bodyPr>
          <a:lstStyle/>
          <a:p>
            <a:pPr marL="12700" marR="0" lvl="0" indent="0" defTabSz="914400" eaLnBrk="1" fontAlgn="auto" latinLnBrk="0" hangingPunct="1">
              <a:lnSpc>
                <a:spcPts val="1825"/>
              </a:lnSpc>
              <a:spcBef>
                <a:spcPts val="95"/>
              </a:spcBef>
              <a:spcAft>
                <a:spcPts val="0"/>
              </a:spcAft>
              <a:buClrTx/>
              <a:buSzTx/>
              <a:buFontTx/>
              <a:buNone/>
              <a:tabLst/>
              <a:defRPr/>
            </a:pPr>
            <a:r>
              <a:rPr kumimoji="0" sz="1600" b="1" i="0" u="none" strike="noStrike" kern="0" cap="none" spc="0" normalizeH="0" baseline="0" noProof="0" dirty="0">
                <a:ln>
                  <a:noFill/>
                </a:ln>
                <a:solidFill>
                  <a:srgbClr val="FFFFFF"/>
                </a:solidFill>
                <a:effectLst/>
                <a:uLnTx/>
                <a:uFillTx/>
                <a:latin typeface="Arial"/>
                <a:cs typeface="Arial"/>
              </a:rPr>
              <a:t>LB25221</a:t>
            </a:r>
            <a:r>
              <a:rPr kumimoji="0" sz="1600" b="1" i="0" u="none" strike="noStrike" kern="0" cap="none" spc="-3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Final</a:t>
            </a:r>
            <a:r>
              <a:rPr kumimoji="0" sz="1600" b="0" i="0" u="none" strike="noStrike" kern="0" cap="none" spc="-4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results</a:t>
            </a:r>
            <a:r>
              <a:rPr kumimoji="0" sz="1600" b="0" i="0" u="none" strike="noStrike" kern="0" cap="none" spc="-1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of</a:t>
            </a:r>
            <a:r>
              <a:rPr kumimoji="0" sz="1600" b="0" i="0" u="none" strike="noStrike" kern="0" cap="none" spc="-2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MYR301:</a:t>
            </a:r>
            <a:r>
              <a:rPr kumimoji="0" sz="1600" b="0" i="0" u="none" strike="noStrike" kern="0" cap="none" spc="-1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a</a:t>
            </a:r>
            <a:r>
              <a:rPr kumimoji="0" sz="1600" b="0" i="0" u="none" strike="noStrike" kern="0" cap="none" spc="-1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randomised</a:t>
            </a:r>
            <a:r>
              <a:rPr kumimoji="0" sz="1600" b="0" i="0" u="none" strike="noStrike" kern="0" cap="none" spc="-3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phase</a:t>
            </a:r>
            <a:r>
              <a:rPr kumimoji="0" sz="1600" b="0" i="0" u="none" strike="noStrike" kern="0" cap="none" spc="-4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3</a:t>
            </a:r>
            <a:r>
              <a:rPr kumimoji="0" sz="1600" b="0" i="0" u="none" strike="noStrike" kern="0" cap="none" spc="-2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study</a:t>
            </a:r>
            <a:r>
              <a:rPr kumimoji="0" sz="1600" b="0" i="0" u="none" strike="noStrike" kern="0" cap="none" spc="-2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evaluating</a:t>
            </a:r>
            <a:r>
              <a:rPr kumimoji="0" sz="1600" b="0" i="0" u="none" strike="noStrike" kern="0" cap="none" spc="-5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the</a:t>
            </a:r>
            <a:r>
              <a:rPr kumimoji="0" sz="1600" b="0" i="0" u="none" strike="noStrike" kern="0" cap="none" spc="-3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efficacy</a:t>
            </a:r>
            <a:r>
              <a:rPr kumimoji="0" sz="1600" b="0" i="0" u="none" strike="noStrike" kern="0" cap="none" spc="-3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and</a:t>
            </a:r>
            <a:r>
              <a:rPr kumimoji="0" sz="1600" b="0" i="0" u="none" strike="noStrike" kern="0" cap="none" spc="-3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safety</a:t>
            </a:r>
            <a:r>
              <a:rPr kumimoji="0" sz="1600" b="0" i="0" u="none" strike="noStrike" kern="0" cap="none" spc="-2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of</a:t>
            </a:r>
            <a:r>
              <a:rPr kumimoji="0" sz="1600" b="0" i="0" u="none" strike="noStrike" kern="0" cap="none" spc="-2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up</a:t>
            </a:r>
            <a:r>
              <a:rPr kumimoji="0" sz="1600" b="0" i="0" u="none" strike="noStrike" kern="0" cap="none" spc="-2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to</a:t>
            </a:r>
            <a:r>
              <a:rPr kumimoji="0" sz="1600" b="0" i="0" u="none" strike="noStrike" kern="0" cap="none" spc="-35" normalizeH="0" baseline="0" noProof="0" dirty="0">
                <a:ln>
                  <a:noFill/>
                </a:ln>
                <a:solidFill>
                  <a:srgbClr val="FFFFFF"/>
                </a:solidFill>
                <a:effectLst/>
                <a:uLnTx/>
                <a:uFillTx/>
                <a:latin typeface="Arial"/>
                <a:cs typeface="Arial"/>
              </a:rPr>
              <a:t> </a:t>
            </a:r>
            <a:r>
              <a:rPr kumimoji="0" sz="1600" b="0" i="0" u="none" strike="noStrike" kern="0" cap="none" spc="-25" normalizeH="0" baseline="0" noProof="0" dirty="0">
                <a:ln>
                  <a:noFill/>
                </a:ln>
                <a:solidFill>
                  <a:srgbClr val="FFFFFF"/>
                </a:solidFill>
                <a:effectLst/>
                <a:uLnTx/>
                <a:uFillTx/>
                <a:latin typeface="Arial"/>
                <a:cs typeface="Arial"/>
              </a:rPr>
              <a:t>144</a:t>
            </a:r>
            <a:endParaRPr kumimoji="0" sz="16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ts val="1825"/>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Arial"/>
                <a:cs typeface="Arial"/>
              </a:rPr>
              <a:t>weeks</a:t>
            </a:r>
            <a:r>
              <a:rPr kumimoji="0" sz="1600" b="0" i="0" u="none" strike="noStrike" kern="0" cap="none" spc="-1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of</a:t>
            </a:r>
            <a:r>
              <a:rPr kumimoji="0" sz="1600" b="0" i="0" u="none" strike="noStrike" kern="0" cap="none" spc="-1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bulevirtide</a:t>
            </a:r>
            <a:r>
              <a:rPr kumimoji="0" sz="1600" b="0" i="0" u="none" strike="noStrike" kern="0" cap="none" spc="-5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monotherapy</a:t>
            </a:r>
            <a:r>
              <a:rPr kumimoji="0" sz="1600" b="0" i="0" u="none" strike="noStrike" kern="0" cap="none" spc="-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for</a:t>
            </a:r>
            <a:r>
              <a:rPr kumimoji="0" sz="1600" b="0" i="0" u="none" strike="noStrike" kern="0" cap="none" spc="-1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chronic</a:t>
            </a:r>
            <a:r>
              <a:rPr kumimoji="0" sz="1600" b="0" i="0" u="none" strike="noStrike" kern="0" cap="none" spc="-3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hepatitis</a:t>
            </a:r>
            <a:r>
              <a:rPr kumimoji="0" sz="1600" b="0" i="0" u="none" strike="noStrike" kern="0" cap="none" spc="-3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delta</a:t>
            </a:r>
            <a:r>
              <a:rPr kumimoji="0" sz="1600" b="0" i="0" u="none" strike="noStrike" kern="0" cap="none" spc="-3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and</a:t>
            </a:r>
            <a:r>
              <a:rPr kumimoji="0" sz="1600" b="0" i="0" u="none" strike="noStrike" kern="0" cap="none" spc="-3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96</a:t>
            </a:r>
            <a:r>
              <a:rPr kumimoji="0" sz="1600" b="0" i="0" u="none" strike="noStrike" kern="0" cap="none" spc="-2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weeks</a:t>
            </a:r>
            <a:r>
              <a:rPr kumimoji="0" sz="1600" b="0" i="0" u="none" strike="noStrike" kern="0" cap="none" spc="-2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of</a:t>
            </a:r>
            <a:r>
              <a:rPr kumimoji="0" sz="1600" b="0" i="0" u="none" strike="noStrike" kern="0" cap="none" spc="-2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posttreatment </a:t>
            </a:r>
            <a:r>
              <a:rPr kumimoji="0" sz="1600" b="0" i="0" u="none" strike="noStrike" kern="0" cap="none" spc="-10" normalizeH="0" baseline="0" noProof="0" dirty="0">
                <a:ln>
                  <a:noFill/>
                </a:ln>
                <a:solidFill>
                  <a:srgbClr val="FFFFFF"/>
                </a:solidFill>
                <a:effectLst/>
                <a:uLnTx/>
                <a:uFillTx/>
                <a:latin typeface="Arial"/>
                <a:cs typeface="Arial"/>
              </a:rPr>
              <a:t>follow-</a:t>
            </a:r>
            <a:r>
              <a:rPr kumimoji="0" sz="1600" b="0" i="0" u="none" strike="noStrike" kern="0" cap="none" spc="-25" normalizeH="0" baseline="0" noProof="0" dirty="0">
                <a:ln>
                  <a:noFill/>
                </a:ln>
                <a:solidFill>
                  <a:srgbClr val="FFFFFF"/>
                </a:solidFill>
                <a:effectLst/>
                <a:uLnTx/>
                <a:uFillTx/>
                <a:latin typeface="Arial"/>
                <a:cs typeface="Arial"/>
              </a:rPr>
              <a:t>up</a:t>
            </a:r>
            <a:endParaRPr kumimoji="0" sz="1600" b="0" i="0" u="none" strike="noStrike" kern="0" cap="none" spc="0" normalizeH="0" baseline="0" noProof="0" dirty="0">
              <a:ln>
                <a:noFill/>
              </a:ln>
              <a:solidFill>
                <a:sysClr val="windowText" lastClr="000000"/>
              </a:solidFill>
              <a:effectLst/>
              <a:uLnTx/>
              <a:uFillTx/>
              <a:latin typeface="Arial"/>
              <a:cs typeface="Arial"/>
            </a:endParaRPr>
          </a:p>
        </p:txBody>
      </p:sp>
      <p:sp>
        <p:nvSpPr>
          <p:cNvPr id="5" name="Rectangle: Rounded Corners 4">
            <a:extLst>
              <a:ext uri="{FF2B5EF4-FFF2-40B4-BE49-F238E27FC236}">
                <a16:creationId xmlns:a16="http://schemas.microsoft.com/office/drawing/2014/main" id="{77F822D4-0BF4-0D5A-2254-72CB06EEEC08}"/>
              </a:ext>
            </a:extLst>
          </p:cNvPr>
          <p:cNvSpPr/>
          <p:nvPr/>
        </p:nvSpPr>
        <p:spPr>
          <a:xfrm>
            <a:off x="349957" y="809809"/>
            <a:ext cx="4412543" cy="5514791"/>
          </a:xfrm>
          <a:prstGeom prst="roundRect">
            <a:avLst>
              <a:gd name="adj" fmla="val 1427"/>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E0A181C0-9EE9-8803-6F23-FC6D076ECF63}"/>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and Aims</a:t>
            </a:r>
            <a:endParaRPr lang="en-US" b="1" i="0" dirty="0">
              <a:solidFill>
                <a:schemeClr val="bg1"/>
              </a:solidFill>
              <a:effectLst/>
            </a:endParaRPr>
          </a:p>
        </p:txBody>
      </p:sp>
      <p:sp>
        <p:nvSpPr>
          <p:cNvPr id="7" name="object 8">
            <a:extLst>
              <a:ext uri="{FF2B5EF4-FFF2-40B4-BE49-F238E27FC236}">
                <a16:creationId xmlns:a16="http://schemas.microsoft.com/office/drawing/2014/main" id="{45BA30C0-4942-7C7B-7DEC-CC6C46F5E57C}"/>
              </a:ext>
            </a:extLst>
          </p:cNvPr>
          <p:cNvSpPr txBox="1"/>
          <p:nvPr/>
        </p:nvSpPr>
        <p:spPr>
          <a:xfrm>
            <a:off x="594461" y="1346073"/>
            <a:ext cx="3998595" cy="2487219"/>
          </a:xfrm>
          <a:prstGeom prst="rect">
            <a:avLst/>
          </a:prstGeom>
        </p:spPr>
        <p:txBody>
          <a:bodyPr vert="horz" wrap="square" lIns="0" tIns="12065" rIns="0" bIns="0" rtlCol="0">
            <a:spAutoFit/>
          </a:bodyPr>
          <a:lstStyle/>
          <a:p>
            <a:pPr marL="184785" marR="5080" lvl="0" indent="-172720" defTabSz="914400" eaLnBrk="1" fontAlgn="auto" latinLnBrk="0" hangingPunct="1">
              <a:lnSpc>
                <a:spcPct val="100000"/>
              </a:lnSpc>
              <a:spcBef>
                <a:spcPts val="95"/>
              </a:spcBef>
              <a:spcAft>
                <a:spcPts val="0"/>
              </a:spcAft>
              <a:buClrTx/>
              <a:buSzTx/>
              <a:buFontTx/>
              <a:buChar char="•"/>
              <a:tabLst>
                <a:tab pos="184785" algn="l"/>
              </a:tabLst>
              <a:defRPr/>
            </a:pPr>
            <a:r>
              <a:rPr kumimoji="0" sz="1600" b="0" i="0" u="none" strike="noStrike" kern="0" cap="none" spc="-20" normalizeH="0" baseline="0" noProof="0" dirty="0">
                <a:ln>
                  <a:noFill/>
                </a:ln>
                <a:solidFill>
                  <a:srgbClr val="004A86"/>
                </a:solidFill>
                <a:effectLst/>
                <a:uLnTx/>
                <a:uFillTx/>
                <a:latin typeface="Arial"/>
                <a:cs typeface="Arial"/>
              </a:rPr>
              <a:t>BLV</a:t>
            </a:r>
            <a:r>
              <a:rPr kumimoji="0" sz="1600" b="0" i="0" u="none" strike="noStrike" kern="0" cap="none" spc="-30" normalizeH="0" baseline="0" noProof="0" dirty="0">
                <a:ln>
                  <a:noFill/>
                </a:ln>
                <a:solidFill>
                  <a:srgbClr val="004A86"/>
                </a:solidFill>
                <a:effectLst/>
                <a:uLnTx/>
                <a:uFillTx/>
                <a:latin typeface="Arial"/>
                <a:cs typeface="Arial"/>
              </a:rPr>
              <a:t> </a:t>
            </a:r>
            <a:r>
              <a:rPr kumimoji="0" lang="en-US" sz="1600" b="0" i="0" u="none" strike="noStrike" kern="0" cap="none" spc="0" normalizeH="0" baseline="0" noProof="0" dirty="0">
                <a:ln>
                  <a:noFill/>
                </a:ln>
                <a:solidFill>
                  <a:srgbClr val="004A86"/>
                </a:solidFill>
                <a:effectLst/>
                <a:uLnTx/>
                <a:uFillTx/>
                <a:latin typeface="Arial"/>
                <a:cs typeface="Arial"/>
              </a:rPr>
              <a:t>2 mg</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is</a:t>
            </a:r>
            <a:r>
              <a:rPr kumimoji="0" sz="1600" b="0" i="0" u="none" strike="noStrike" kern="0" cap="none" spc="-25" normalizeH="0" baseline="0" noProof="0" dirty="0">
                <a:ln>
                  <a:noFill/>
                </a:ln>
                <a:solidFill>
                  <a:srgbClr val="004A86"/>
                </a:solidFill>
                <a:effectLst/>
                <a:uLnTx/>
                <a:uFillTx/>
                <a:latin typeface="Arial"/>
                <a:cs typeface="Arial"/>
              </a:rPr>
              <a:t> </a:t>
            </a:r>
            <a:r>
              <a:rPr kumimoji="0" lang="en-US" sz="1600" b="0" i="0" u="none" strike="noStrike" kern="0" cap="none" spc="0" normalizeH="0" baseline="0" noProof="0" dirty="0">
                <a:ln>
                  <a:noFill/>
                </a:ln>
                <a:solidFill>
                  <a:srgbClr val="004A86"/>
                </a:solidFill>
                <a:effectLst/>
                <a:uLnTx/>
                <a:uFillTx/>
                <a:latin typeface="Arial"/>
                <a:cs typeface="Arial"/>
              </a:rPr>
              <a:t>s approved in the European Economic Area, Great Britain, Switzerland, the Russian Federation, and Australia for the treatment of compensated chronic hepatitis delta (CHD).</a:t>
            </a:r>
          </a:p>
          <a:p>
            <a:pPr marL="184785" marR="5080" lvl="0" indent="-172720" defTabSz="914400" eaLnBrk="1" fontAlgn="auto" latinLnBrk="0" hangingPunct="1">
              <a:lnSpc>
                <a:spcPct val="100000"/>
              </a:lnSpc>
              <a:spcBef>
                <a:spcPts val="95"/>
              </a:spcBef>
              <a:spcAft>
                <a:spcPts val="0"/>
              </a:spcAft>
              <a:buClrTx/>
              <a:buSzTx/>
              <a:buFontTx/>
              <a:buChar char="•"/>
              <a:tabLst>
                <a:tab pos="184785" algn="l"/>
              </a:tabLst>
              <a:defRPr/>
            </a:pPr>
            <a:r>
              <a:rPr kumimoji="0" sz="1600" b="0" i="0" u="none" strike="noStrike" kern="0" cap="none" spc="0" normalizeH="0" baseline="0" noProof="0" dirty="0">
                <a:ln>
                  <a:noFill/>
                </a:ln>
                <a:solidFill>
                  <a:srgbClr val="004A86"/>
                </a:solidFill>
                <a:effectLst/>
                <a:uLnTx/>
                <a:uFillTx/>
                <a:latin typeface="Arial"/>
                <a:cs typeface="Arial"/>
              </a:rPr>
              <a:t>MYR301</a:t>
            </a:r>
            <a:r>
              <a:rPr kumimoji="0" sz="1600" b="0" i="0" u="none" strike="noStrike" kern="0" cap="none" spc="-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was</a:t>
            </a:r>
            <a:r>
              <a:rPr kumimoji="0" sz="1600" b="0" i="0" u="none" strike="noStrike" kern="0" cap="none" spc="-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a</a:t>
            </a:r>
            <a:r>
              <a:rPr kumimoji="0" sz="1600" b="0" i="0" u="none" strike="noStrike" kern="0" cap="none" spc="-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Phase</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3</a:t>
            </a:r>
            <a:r>
              <a:rPr kumimoji="0" sz="1600" b="0" i="0" u="none" strike="noStrike" kern="0" cap="none" spc="-1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study</a:t>
            </a:r>
            <a:r>
              <a:rPr kumimoji="0" sz="1600" b="0" i="0" u="none" strike="noStrike" kern="0" cap="none" spc="-15"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evaluating </a:t>
            </a:r>
            <a:r>
              <a:rPr kumimoji="0" sz="1600" b="0" i="0" u="none" strike="noStrike" kern="0" cap="none" spc="-20" normalizeH="0" baseline="0" noProof="0" dirty="0">
                <a:ln>
                  <a:noFill/>
                </a:ln>
                <a:solidFill>
                  <a:srgbClr val="004A86"/>
                </a:solidFill>
                <a:effectLst/>
                <a:uLnTx/>
                <a:uFillTx/>
                <a:latin typeface="Arial"/>
                <a:cs typeface="Arial"/>
              </a:rPr>
              <a:t>BLV</a:t>
            </a:r>
            <a:r>
              <a:rPr kumimoji="0" sz="1600" b="0" i="0" u="none" strike="noStrike" kern="0" cap="none" spc="-4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monotherapy</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for</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2</a:t>
            </a:r>
            <a:r>
              <a:rPr kumimoji="0" sz="1600" b="0" i="0" u="none" strike="noStrike" kern="0" cap="none" spc="-4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to</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3</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years</a:t>
            </a:r>
            <a:r>
              <a:rPr kumimoji="0" sz="1600" b="0" i="0" u="none" strike="noStrike" kern="0" cap="none" spc="-15"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during </a:t>
            </a:r>
            <a:r>
              <a:rPr kumimoji="0" sz="1600" b="0" i="0" u="none" strike="noStrike" kern="0" cap="none" spc="0" normalizeH="0" baseline="0" noProof="0" dirty="0">
                <a:ln>
                  <a:noFill/>
                </a:ln>
                <a:solidFill>
                  <a:srgbClr val="004A86"/>
                </a:solidFill>
                <a:effectLst/>
                <a:uLnTx/>
                <a:uFillTx/>
                <a:latin typeface="Arial"/>
                <a:cs typeface="Arial"/>
              </a:rPr>
              <a:t>which</a:t>
            </a:r>
            <a:r>
              <a:rPr kumimoji="0" sz="1600" b="0" i="0" u="none" strike="noStrike" kern="0" cap="none" spc="-65"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BLV</a:t>
            </a:r>
            <a:r>
              <a:rPr kumimoji="0" sz="1600" b="0" i="0" u="none" strike="noStrike" kern="0" cap="none" spc="-6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treatment</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was</a:t>
            </a:r>
            <a:r>
              <a:rPr kumimoji="0" sz="1600" b="0" i="0" u="none" strike="noStrike" kern="0" cap="none" spc="-4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safe</a:t>
            </a:r>
            <a:r>
              <a:rPr kumimoji="0" sz="1600" b="0" i="0" u="none" strike="noStrike" kern="0" cap="none" spc="-65" normalizeH="0" baseline="0" noProof="0" dirty="0">
                <a:ln>
                  <a:noFill/>
                </a:ln>
                <a:solidFill>
                  <a:srgbClr val="004A86"/>
                </a:solidFill>
                <a:effectLst/>
                <a:uLnTx/>
                <a:uFillTx/>
                <a:latin typeface="Arial"/>
                <a:cs typeface="Arial"/>
              </a:rPr>
              <a:t> </a:t>
            </a:r>
            <a:r>
              <a:rPr kumimoji="0" sz="1600" b="0" i="0" u="none" strike="noStrike" kern="0" cap="none" spc="-25" normalizeH="0" baseline="0" noProof="0" dirty="0">
                <a:ln>
                  <a:noFill/>
                </a:ln>
                <a:solidFill>
                  <a:srgbClr val="004A86"/>
                </a:solidFill>
                <a:effectLst/>
                <a:uLnTx/>
                <a:uFillTx/>
                <a:latin typeface="Arial"/>
                <a:cs typeface="Arial"/>
              </a:rPr>
              <a:t>and </a:t>
            </a:r>
            <a:r>
              <a:rPr kumimoji="0" sz="1600" b="0" i="0" u="none" strike="noStrike" kern="0" cap="none" spc="0" normalizeH="0" baseline="0" noProof="0" dirty="0">
                <a:ln>
                  <a:noFill/>
                </a:ln>
                <a:solidFill>
                  <a:srgbClr val="004A86"/>
                </a:solidFill>
                <a:effectLst/>
                <a:uLnTx/>
                <a:uFillTx/>
                <a:latin typeface="Arial"/>
                <a:cs typeface="Arial"/>
              </a:rPr>
              <a:t>effective</a:t>
            </a:r>
            <a:r>
              <a:rPr kumimoji="0" sz="1600" b="0" i="0" u="none" strike="noStrike" kern="0" cap="none" spc="-6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through</a:t>
            </a:r>
            <a:r>
              <a:rPr kumimoji="0" sz="1600" b="0" i="0" u="none" strike="noStrike" kern="0" cap="none" spc="-4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144</a:t>
            </a:r>
            <a:r>
              <a:rPr kumimoji="0" sz="1600" b="0" i="0" u="none" strike="noStrike" kern="0" cap="none" spc="-6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weeks</a:t>
            </a:r>
            <a:r>
              <a:rPr kumimoji="0" sz="1600" b="0" i="0" u="none" strike="noStrike" kern="0" cap="none" spc="-45" normalizeH="0" baseline="0" noProof="0" dirty="0">
                <a:ln>
                  <a:noFill/>
                </a:ln>
                <a:solidFill>
                  <a:srgbClr val="004A86"/>
                </a:solidFill>
                <a:effectLst/>
                <a:uLnTx/>
                <a:uFillTx/>
                <a:latin typeface="Arial"/>
                <a:cs typeface="Arial"/>
              </a:rPr>
              <a:t> </a:t>
            </a:r>
            <a:r>
              <a:rPr kumimoji="0" sz="1600" b="0" i="0" u="none" strike="noStrike" kern="0" cap="none" spc="-20" normalizeH="0" baseline="0" noProof="0" dirty="0">
                <a:ln>
                  <a:noFill/>
                </a:ln>
                <a:solidFill>
                  <a:srgbClr val="004A86"/>
                </a:solidFill>
                <a:effectLst/>
                <a:uLnTx/>
                <a:uFillTx/>
                <a:latin typeface="Arial"/>
                <a:cs typeface="Arial"/>
              </a:rPr>
              <a:t>(W).</a:t>
            </a:r>
            <a:endParaRPr kumimoji="0" sz="1600" b="0" i="0" u="none" strike="noStrike" kern="0" cap="none" spc="0" normalizeH="0" baseline="0" noProof="0" dirty="0">
              <a:ln>
                <a:noFill/>
              </a:ln>
              <a:solidFill>
                <a:sysClr val="windowText" lastClr="000000"/>
              </a:solidFill>
              <a:effectLst/>
              <a:uLnTx/>
              <a:uFillTx/>
              <a:latin typeface="Arial"/>
              <a:cs typeface="Arial"/>
            </a:endParaRPr>
          </a:p>
        </p:txBody>
      </p:sp>
      <p:sp>
        <p:nvSpPr>
          <p:cNvPr id="8" name="object 9">
            <a:extLst>
              <a:ext uri="{FF2B5EF4-FFF2-40B4-BE49-F238E27FC236}">
                <a16:creationId xmlns:a16="http://schemas.microsoft.com/office/drawing/2014/main" id="{0FB39A34-6DCD-2E55-003B-4DD4244085FC}"/>
              </a:ext>
            </a:extLst>
          </p:cNvPr>
          <p:cNvSpPr txBox="1"/>
          <p:nvPr/>
        </p:nvSpPr>
        <p:spPr>
          <a:xfrm>
            <a:off x="603826" y="3965910"/>
            <a:ext cx="3641090" cy="997068"/>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n-US" sz="1600" b="1" i="0" u="none" strike="noStrike" kern="0" cap="none" spc="-25" normalizeH="0" baseline="0" noProof="0" dirty="0">
                <a:ln>
                  <a:noFill/>
                </a:ln>
                <a:solidFill>
                  <a:srgbClr val="FFBD3C"/>
                </a:solidFill>
                <a:effectLst/>
                <a:uLnTx/>
                <a:uFillTx/>
                <a:latin typeface="Arial" panose="020B0604020202020204" pitchFamily="34" charset="0"/>
                <a:cs typeface="Arial" panose="020B0604020202020204" pitchFamily="34" charset="0"/>
              </a:rPr>
              <a:t>Aim: </a:t>
            </a:r>
            <a:r>
              <a:rPr kumimoji="0" lang="en-US" sz="1600" b="0" i="0" u="none" strike="noStrike" kern="0" cap="none" spc="-65" normalizeH="0" baseline="0" noProof="0" dirty="0">
                <a:ln>
                  <a:noFill/>
                </a:ln>
                <a:solidFill>
                  <a:srgbClr val="004A86"/>
                </a:solidFill>
                <a:effectLst/>
                <a:uLnTx/>
                <a:uFillTx/>
                <a:latin typeface="Arial" panose="020B0604020202020204" pitchFamily="34" charset="0"/>
                <a:cs typeface="Arial" panose="020B0604020202020204" pitchFamily="34" charset="0"/>
              </a:rPr>
              <a:t>To evaluate the long-term safety and efficacy through 96 weeks of posttreatment follow-up (FU96) following 96 or 144W BLV monotherapy for compensated CHD.</a:t>
            </a:r>
            <a:endPar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F326D710-783E-4F43-0DB5-F80DB1419CEC}"/>
              </a:ext>
            </a:extLst>
          </p:cNvPr>
          <p:cNvSpPr/>
          <p:nvPr/>
        </p:nvSpPr>
        <p:spPr>
          <a:xfrm>
            <a:off x="4837560" y="805500"/>
            <a:ext cx="7004483" cy="5514791"/>
          </a:xfrm>
          <a:prstGeom prst="roundRect">
            <a:avLst>
              <a:gd name="adj" fmla="val 908"/>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10" name="Rectangle: Rounded Corners 9">
            <a:extLst>
              <a:ext uri="{FF2B5EF4-FFF2-40B4-BE49-F238E27FC236}">
                <a16:creationId xmlns:a16="http://schemas.microsoft.com/office/drawing/2014/main" id="{C856EE03-F3C8-3BF6-1918-53BD66530C5C}"/>
              </a:ext>
            </a:extLst>
          </p:cNvPr>
          <p:cNvSpPr/>
          <p:nvPr/>
        </p:nvSpPr>
        <p:spPr>
          <a:xfrm>
            <a:off x="5003110" y="955018"/>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13" name="Rectangle: Rounded Corners 12">
            <a:extLst>
              <a:ext uri="{FF2B5EF4-FFF2-40B4-BE49-F238E27FC236}">
                <a16:creationId xmlns:a16="http://schemas.microsoft.com/office/drawing/2014/main" id="{42FC70A3-68F4-EB9E-976A-24C248308EF3}"/>
              </a:ext>
            </a:extLst>
          </p:cNvPr>
          <p:cNvSpPr/>
          <p:nvPr/>
        </p:nvSpPr>
        <p:spPr>
          <a:xfrm>
            <a:off x="5003110" y="1552440"/>
            <a:ext cx="6760998" cy="1738355"/>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14" name="Group 13">
            <a:extLst>
              <a:ext uri="{FF2B5EF4-FFF2-40B4-BE49-F238E27FC236}">
                <a16:creationId xmlns:a16="http://schemas.microsoft.com/office/drawing/2014/main" id="{D4D3FA56-603C-EA5E-034C-C51D836357BB}"/>
              </a:ext>
            </a:extLst>
          </p:cNvPr>
          <p:cNvGrpSpPr/>
          <p:nvPr/>
        </p:nvGrpSpPr>
        <p:grpSpPr>
          <a:xfrm>
            <a:off x="5136575" y="2069641"/>
            <a:ext cx="1732727" cy="810213"/>
            <a:chOff x="2868414" y="4388952"/>
            <a:chExt cx="1732727" cy="810213"/>
          </a:xfrm>
        </p:grpSpPr>
        <p:sp>
          <p:nvSpPr>
            <p:cNvPr id="25" name="Rectangle: Rounded Corners 24">
              <a:extLst>
                <a:ext uri="{FF2B5EF4-FFF2-40B4-BE49-F238E27FC236}">
                  <a16:creationId xmlns:a16="http://schemas.microsoft.com/office/drawing/2014/main" id="{7F29BBB7-14E7-EEF7-B21C-9CB12093F5FA}"/>
                </a:ext>
              </a:extLst>
            </p:cNvPr>
            <p:cNvSpPr/>
            <p:nvPr/>
          </p:nvSpPr>
          <p:spPr>
            <a:xfrm>
              <a:off x="2868414" y="4388952"/>
              <a:ext cx="1732727" cy="810213"/>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26" name="Graphic 25" descr="Group of men with solid fill">
              <a:extLst>
                <a:ext uri="{FF2B5EF4-FFF2-40B4-BE49-F238E27FC236}">
                  <a16:creationId xmlns:a16="http://schemas.microsoft.com/office/drawing/2014/main" id="{7CDCB046-77CA-B78F-AE03-0955F2EE29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53045" y="4452688"/>
              <a:ext cx="603096" cy="603096"/>
            </a:xfrm>
            <a:prstGeom prst="rect">
              <a:avLst/>
            </a:prstGeom>
          </p:spPr>
        </p:pic>
        <p:sp>
          <p:nvSpPr>
            <p:cNvPr id="27" name="Content Placeholder 2">
              <a:extLst>
                <a:ext uri="{FF2B5EF4-FFF2-40B4-BE49-F238E27FC236}">
                  <a16:creationId xmlns:a16="http://schemas.microsoft.com/office/drawing/2014/main" id="{E4D9853C-C6E6-A8D2-4959-AC6BC76C58E1}"/>
                </a:ext>
              </a:extLst>
            </p:cNvPr>
            <p:cNvSpPr txBox="1">
              <a:spLocks/>
            </p:cNvSpPr>
            <p:nvPr/>
          </p:nvSpPr>
          <p:spPr>
            <a:xfrm>
              <a:off x="3403742" y="4507410"/>
              <a:ext cx="1163359" cy="59727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b="1" dirty="0">
                  <a:solidFill>
                    <a:srgbClr val="827966"/>
                  </a:solidFill>
                  <a:latin typeface="Arial" panose="020B0604020202020204" pitchFamily="34" charset="0"/>
                  <a:cs typeface="Arial" panose="020B0604020202020204" pitchFamily="34" charset="0"/>
                </a:rPr>
                <a:t>BLV </a:t>
              </a:r>
            </a:p>
            <a:p>
              <a:pPr marL="0" indent="0" algn="ctr">
                <a:spcBef>
                  <a:spcPts val="0"/>
                </a:spcBef>
                <a:buClr>
                  <a:srgbClr val="004B87"/>
                </a:buClr>
                <a:buFont typeface="Arial" panose="020B0604020202020204" pitchFamily="34" charset="0"/>
                <a:buNone/>
                <a:defRPr/>
              </a:pPr>
              <a:r>
                <a:rPr lang="en-US" sz="1200" b="1" dirty="0">
                  <a:solidFill>
                    <a:srgbClr val="827966"/>
                  </a:solidFill>
                  <a:latin typeface="Arial" panose="020B0604020202020204" pitchFamily="34" charset="0"/>
                  <a:cs typeface="Arial" panose="020B0604020202020204" pitchFamily="34" charset="0"/>
                </a:rPr>
                <a:t>2 mg/day</a:t>
              </a:r>
              <a:br>
                <a:rPr lang="en-US" sz="1200" b="1" dirty="0">
                  <a:solidFill>
                    <a:srgbClr val="827966"/>
                  </a:solidFill>
                  <a:latin typeface="Arial" panose="020B0604020202020204" pitchFamily="34" charset="0"/>
                  <a:cs typeface="Arial" panose="020B0604020202020204" pitchFamily="34" charset="0"/>
                </a:rPr>
              </a:br>
              <a:r>
                <a:rPr lang="en-US" sz="1200" dirty="0">
                  <a:solidFill>
                    <a:srgbClr val="827966"/>
                  </a:solidFill>
                  <a:latin typeface="Arial" panose="020B0604020202020204" pitchFamily="34" charset="0"/>
                  <a:cs typeface="Arial" panose="020B0604020202020204" pitchFamily="34" charset="0"/>
                </a:rPr>
                <a:t>144 weeks</a:t>
              </a:r>
            </a:p>
          </p:txBody>
        </p:sp>
      </p:grpSp>
      <p:grpSp>
        <p:nvGrpSpPr>
          <p:cNvPr id="15" name="Group 14">
            <a:extLst>
              <a:ext uri="{FF2B5EF4-FFF2-40B4-BE49-F238E27FC236}">
                <a16:creationId xmlns:a16="http://schemas.microsoft.com/office/drawing/2014/main" id="{D2EE0C3C-28E0-2D43-58B5-892206D2A26A}"/>
              </a:ext>
            </a:extLst>
          </p:cNvPr>
          <p:cNvGrpSpPr/>
          <p:nvPr/>
        </p:nvGrpSpPr>
        <p:grpSpPr>
          <a:xfrm>
            <a:off x="8761055" y="2062328"/>
            <a:ext cx="2881325" cy="799438"/>
            <a:chOff x="6307425" y="4388937"/>
            <a:chExt cx="2881325" cy="799438"/>
          </a:xfrm>
        </p:grpSpPr>
        <p:sp>
          <p:nvSpPr>
            <p:cNvPr id="22" name="Rectangle: Rounded Corners 21">
              <a:extLst>
                <a:ext uri="{FF2B5EF4-FFF2-40B4-BE49-F238E27FC236}">
                  <a16:creationId xmlns:a16="http://schemas.microsoft.com/office/drawing/2014/main" id="{F2B9D50C-937D-46FA-63EE-7032E25E418B}"/>
                </a:ext>
              </a:extLst>
            </p:cNvPr>
            <p:cNvSpPr/>
            <p:nvPr/>
          </p:nvSpPr>
          <p:spPr>
            <a:xfrm>
              <a:off x="6307425" y="4388937"/>
              <a:ext cx="2881325" cy="799438"/>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23" name="Graphic 22" descr="Group of men with solid fill">
              <a:extLst>
                <a:ext uri="{FF2B5EF4-FFF2-40B4-BE49-F238E27FC236}">
                  <a16:creationId xmlns:a16="http://schemas.microsoft.com/office/drawing/2014/main" id="{E9B207F3-6E6C-29FE-DFFF-F6FB8BB7CE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3560" y="4466597"/>
              <a:ext cx="603096" cy="603096"/>
            </a:xfrm>
            <a:prstGeom prst="rect">
              <a:avLst/>
            </a:prstGeom>
          </p:spPr>
        </p:pic>
        <p:sp>
          <p:nvSpPr>
            <p:cNvPr id="24" name="Content Placeholder 2">
              <a:extLst>
                <a:ext uri="{FF2B5EF4-FFF2-40B4-BE49-F238E27FC236}">
                  <a16:creationId xmlns:a16="http://schemas.microsoft.com/office/drawing/2014/main" id="{E2E037F2-6BAA-F0ED-F6A1-E96637163A70}"/>
                </a:ext>
              </a:extLst>
            </p:cNvPr>
            <p:cNvSpPr txBox="1">
              <a:spLocks/>
            </p:cNvSpPr>
            <p:nvPr/>
          </p:nvSpPr>
          <p:spPr>
            <a:xfrm>
              <a:off x="6877902" y="4466597"/>
              <a:ext cx="2290480" cy="63268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b="1" dirty="0">
                  <a:solidFill>
                    <a:srgbClr val="827966"/>
                  </a:solidFill>
                  <a:latin typeface="Arial" panose="020B0604020202020204" pitchFamily="34" charset="0"/>
                  <a:cs typeface="Arial" panose="020B0604020202020204" pitchFamily="34" charset="0"/>
                </a:rPr>
                <a:t>Delayed treatment</a:t>
              </a:r>
              <a:br>
                <a:rPr lang="en-US" sz="1200" b="1" dirty="0">
                  <a:solidFill>
                    <a:srgbClr val="827966"/>
                  </a:solidFill>
                  <a:latin typeface="Arial" panose="020B0604020202020204" pitchFamily="34" charset="0"/>
                  <a:cs typeface="Arial" panose="020B0604020202020204" pitchFamily="34" charset="0"/>
                </a:rPr>
              </a:br>
              <a:r>
                <a:rPr lang="en-US" sz="1200" dirty="0">
                  <a:solidFill>
                    <a:srgbClr val="827966"/>
                  </a:solidFill>
                  <a:latin typeface="Arial" panose="020B0604020202020204" pitchFamily="34" charset="0"/>
                  <a:cs typeface="Arial" panose="020B0604020202020204" pitchFamily="34" charset="0"/>
                </a:rPr>
                <a:t>48 weeks no treatment then BLV 10 mg/day for 96 weeks</a:t>
              </a:r>
            </a:p>
          </p:txBody>
        </p:sp>
      </p:grpSp>
      <p:grpSp>
        <p:nvGrpSpPr>
          <p:cNvPr id="16" name="Group 15">
            <a:extLst>
              <a:ext uri="{FF2B5EF4-FFF2-40B4-BE49-F238E27FC236}">
                <a16:creationId xmlns:a16="http://schemas.microsoft.com/office/drawing/2014/main" id="{C0343D1E-AC65-765F-548F-9AAED88DE2F9}"/>
              </a:ext>
            </a:extLst>
          </p:cNvPr>
          <p:cNvGrpSpPr/>
          <p:nvPr/>
        </p:nvGrpSpPr>
        <p:grpSpPr>
          <a:xfrm>
            <a:off x="6942466" y="2067369"/>
            <a:ext cx="1752654" cy="799439"/>
            <a:chOff x="5564032" y="4388952"/>
            <a:chExt cx="1752654" cy="799439"/>
          </a:xfrm>
        </p:grpSpPr>
        <p:sp>
          <p:nvSpPr>
            <p:cNvPr id="18" name="Rectangle: Rounded Corners 17">
              <a:extLst>
                <a:ext uri="{FF2B5EF4-FFF2-40B4-BE49-F238E27FC236}">
                  <a16:creationId xmlns:a16="http://schemas.microsoft.com/office/drawing/2014/main" id="{B38047ED-A9D1-1955-2240-83768F917391}"/>
                </a:ext>
              </a:extLst>
            </p:cNvPr>
            <p:cNvSpPr/>
            <p:nvPr/>
          </p:nvSpPr>
          <p:spPr>
            <a:xfrm>
              <a:off x="5564032" y="4388952"/>
              <a:ext cx="1752654" cy="799439"/>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20" name="Graphic 19" descr="Group of men with solid fill">
              <a:extLst>
                <a:ext uri="{FF2B5EF4-FFF2-40B4-BE49-F238E27FC236}">
                  <a16:creationId xmlns:a16="http://schemas.microsoft.com/office/drawing/2014/main" id="{CD22A458-BD82-3B77-594B-E568751357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70227" y="4467003"/>
              <a:ext cx="603096" cy="603096"/>
            </a:xfrm>
            <a:prstGeom prst="rect">
              <a:avLst/>
            </a:prstGeom>
          </p:spPr>
        </p:pic>
        <p:sp>
          <p:nvSpPr>
            <p:cNvPr id="21" name="Content Placeholder 2">
              <a:extLst>
                <a:ext uri="{FF2B5EF4-FFF2-40B4-BE49-F238E27FC236}">
                  <a16:creationId xmlns:a16="http://schemas.microsoft.com/office/drawing/2014/main" id="{8E794555-9DFB-DAE5-69E2-F332B48BBC1D}"/>
                </a:ext>
              </a:extLst>
            </p:cNvPr>
            <p:cNvSpPr txBox="1">
              <a:spLocks/>
            </p:cNvSpPr>
            <p:nvPr/>
          </p:nvSpPr>
          <p:spPr>
            <a:xfrm>
              <a:off x="6199396" y="4474271"/>
              <a:ext cx="1117289" cy="59965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200" b="1" dirty="0">
                  <a:solidFill>
                    <a:srgbClr val="827966"/>
                  </a:solidFill>
                  <a:latin typeface="Arial" panose="020B0604020202020204" pitchFamily="34" charset="0"/>
                  <a:cs typeface="Arial" panose="020B0604020202020204" pitchFamily="34" charset="0"/>
                </a:rPr>
                <a:t>BLV </a:t>
              </a:r>
            </a:p>
            <a:p>
              <a:pPr marL="0" indent="0" algn="ctr">
                <a:spcBef>
                  <a:spcPts val="0"/>
                </a:spcBef>
                <a:buClr>
                  <a:srgbClr val="004B87"/>
                </a:buClr>
                <a:buFont typeface="Arial" panose="020B0604020202020204" pitchFamily="34" charset="0"/>
                <a:buNone/>
                <a:defRPr/>
              </a:pPr>
              <a:r>
                <a:rPr lang="fr-CH" sz="1200" b="1" dirty="0">
                  <a:solidFill>
                    <a:srgbClr val="827966"/>
                  </a:solidFill>
                  <a:latin typeface="Arial" panose="020B0604020202020204" pitchFamily="34" charset="0"/>
                  <a:cs typeface="Arial" panose="020B0604020202020204" pitchFamily="34" charset="0"/>
                </a:rPr>
                <a:t>10 mg/</a:t>
              </a:r>
              <a:r>
                <a:rPr lang="fr-CH" sz="1200" b="1" dirty="0" err="1">
                  <a:solidFill>
                    <a:srgbClr val="827966"/>
                  </a:solidFill>
                  <a:latin typeface="Arial" panose="020B0604020202020204" pitchFamily="34" charset="0"/>
                  <a:cs typeface="Arial" panose="020B0604020202020204" pitchFamily="34" charset="0"/>
                </a:rPr>
                <a:t>day</a:t>
              </a:r>
              <a:endParaRPr lang="fr-CH" sz="1200" b="1" dirty="0">
                <a:solidFill>
                  <a:srgbClr val="827966"/>
                </a:solidFill>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200" dirty="0">
                  <a:solidFill>
                    <a:srgbClr val="827966"/>
                  </a:solidFill>
                  <a:latin typeface="Arial" panose="020B0604020202020204" pitchFamily="34" charset="0"/>
                  <a:cs typeface="Arial" panose="020B0604020202020204" pitchFamily="34" charset="0"/>
                </a:rPr>
                <a:t>144 </a:t>
              </a:r>
              <a:r>
                <a:rPr lang="fr-CH" sz="1200" dirty="0" err="1">
                  <a:solidFill>
                    <a:srgbClr val="827966"/>
                  </a:solidFill>
                  <a:latin typeface="Arial" panose="020B0604020202020204" pitchFamily="34" charset="0"/>
                  <a:cs typeface="Arial" panose="020B0604020202020204" pitchFamily="34" charset="0"/>
                </a:rPr>
                <a:t>weeks</a:t>
              </a:r>
              <a:endParaRPr lang="en-US" sz="1200" dirty="0">
                <a:solidFill>
                  <a:srgbClr val="827966"/>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CE8FD878-98CF-BA26-26D6-04BB4B9282BE}"/>
              </a:ext>
            </a:extLst>
          </p:cNvPr>
          <p:cNvSpPr txBox="1"/>
          <p:nvPr/>
        </p:nvSpPr>
        <p:spPr>
          <a:xfrm>
            <a:off x="5056233" y="1651228"/>
            <a:ext cx="6707875" cy="316940"/>
          </a:xfrm>
          <a:prstGeom prst="rect">
            <a:avLst/>
          </a:prstGeom>
        </p:spPr>
        <p:txBody>
          <a:bodyPr vert="horz" lIns="91440" tIns="45720" rIns="91440" bIns="45720" rtlCol="0">
            <a:noAutofit/>
          </a:bodyPr>
          <a:lstStyle>
            <a:defPPr>
              <a:defRPr lang="en-US"/>
            </a:defPPr>
            <a:lvl1pPr indent="0" algn="ctr">
              <a:lnSpc>
                <a:spcPct val="90000"/>
              </a:lnSpc>
              <a:spcBef>
                <a:spcPts val="0"/>
              </a:spcBef>
              <a:buClr>
                <a:srgbClr val="004B87"/>
              </a:buClr>
              <a:buFont typeface="Arial" panose="020B0604020202020204" pitchFamily="34" charset="0"/>
              <a:buNone/>
              <a:defRPr sz="1000" b="1">
                <a:solidFill>
                  <a:srgbClr val="827966"/>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N = 150 </a:t>
            </a:r>
            <a:r>
              <a:rPr lang="en-US" sz="1400" dirty="0" err="1"/>
              <a:t>randomised</a:t>
            </a:r>
            <a:r>
              <a:rPr lang="en-US" sz="1400" dirty="0"/>
              <a:t> to: </a:t>
            </a:r>
            <a:endParaRPr lang="en-US" sz="1400" b="0" dirty="0"/>
          </a:p>
        </p:txBody>
      </p:sp>
      <p:sp>
        <p:nvSpPr>
          <p:cNvPr id="28" name="object 16">
            <a:extLst>
              <a:ext uri="{FF2B5EF4-FFF2-40B4-BE49-F238E27FC236}">
                <a16:creationId xmlns:a16="http://schemas.microsoft.com/office/drawing/2014/main" id="{F6FCB0AD-93E0-E3B6-401D-79655ABCA756}"/>
              </a:ext>
            </a:extLst>
          </p:cNvPr>
          <p:cNvSpPr txBox="1"/>
          <p:nvPr/>
        </p:nvSpPr>
        <p:spPr>
          <a:xfrm>
            <a:off x="6539475" y="2951398"/>
            <a:ext cx="3731386" cy="228909"/>
          </a:xfrm>
          <a:prstGeom prst="rect">
            <a:avLst/>
          </a:prstGeom>
        </p:spPr>
        <p:txBody>
          <a:bodyPr vert="horz" wrap="square" lIns="0" tIns="13335" rIns="0" bIns="0" rtlCol="0">
            <a:spAutoFit/>
          </a:bodyPr>
          <a:lstStyle/>
          <a:p>
            <a:pPr marL="12700" marR="0" lvl="0" indent="0" algn="ctr" defTabSz="914400" eaLnBrk="1" fontAlgn="auto" latinLnBrk="0" hangingPunct="1">
              <a:lnSpc>
                <a:spcPct val="100000"/>
              </a:lnSpc>
              <a:spcBef>
                <a:spcPts val="105"/>
              </a:spcBef>
              <a:spcAft>
                <a:spcPts val="0"/>
              </a:spcAft>
              <a:buClrTx/>
              <a:buSzTx/>
              <a:buFontTx/>
              <a:buNone/>
              <a:tabLst/>
              <a:defRPr/>
            </a:pPr>
            <a:r>
              <a:rPr kumimoji="0" sz="1400" b="1" i="0" u="none" strike="noStrike" kern="0" cap="none" spc="-10" normalizeH="0" baseline="0" noProof="0" dirty="0">
                <a:ln>
                  <a:noFill/>
                </a:ln>
                <a:solidFill>
                  <a:srgbClr val="827966"/>
                </a:solidFill>
                <a:effectLst/>
                <a:uLnTx/>
                <a:uFillTx/>
                <a:latin typeface="Arial"/>
                <a:cs typeface="Arial"/>
              </a:rPr>
              <a:t>96</a:t>
            </a:r>
            <a:r>
              <a:rPr kumimoji="0" lang="fr-CH" sz="1400" b="1" i="0" u="none" strike="noStrike" kern="0" cap="none" spc="-10" normalizeH="0" baseline="0" noProof="0" dirty="0">
                <a:ln>
                  <a:noFill/>
                </a:ln>
                <a:solidFill>
                  <a:srgbClr val="827966"/>
                </a:solidFill>
                <a:effectLst/>
                <a:uLnTx/>
                <a:uFillTx/>
                <a:latin typeface="Arial"/>
                <a:cs typeface="Arial"/>
              </a:rPr>
              <a:t> </a:t>
            </a:r>
            <a:r>
              <a:rPr kumimoji="0" sz="1400" b="1" i="0" u="none" strike="noStrike" kern="0" cap="none" spc="0" normalizeH="0" baseline="0" noProof="0" dirty="0">
                <a:ln>
                  <a:noFill/>
                </a:ln>
                <a:solidFill>
                  <a:srgbClr val="827966"/>
                </a:solidFill>
                <a:effectLst/>
                <a:uLnTx/>
                <a:uFillTx/>
                <a:latin typeface="Arial"/>
                <a:cs typeface="Arial"/>
              </a:rPr>
              <a:t>week</a:t>
            </a:r>
            <a:r>
              <a:rPr kumimoji="0" lang="fr-CH" sz="1400" b="1" i="0" u="none" strike="noStrike" kern="0" cap="none" spc="0" normalizeH="0" baseline="0" noProof="0" dirty="0">
                <a:ln>
                  <a:noFill/>
                </a:ln>
                <a:solidFill>
                  <a:srgbClr val="827966"/>
                </a:solidFill>
                <a:effectLst/>
                <a:uLnTx/>
                <a:uFillTx/>
                <a:latin typeface="Arial"/>
                <a:cs typeface="Arial"/>
              </a:rPr>
              <a:t>s</a:t>
            </a:r>
            <a:r>
              <a:rPr kumimoji="0" sz="1400" b="1" i="0" u="none" strike="noStrike" kern="0" cap="none" spc="20" normalizeH="0" baseline="0" noProof="0" dirty="0">
                <a:ln>
                  <a:noFill/>
                </a:ln>
                <a:solidFill>
                  <a:srgbClr val="827966"/>
                </a:solidFill>
                <a:effectLst/>
                <a:uLnTx/>
                <a:uFillTx/>
                <a:latin typeface="Arial"/>
                <a:cs typeface="Arial"/>
              </a:rPr>
              <a:t> </a:t>
            </a:r>
            <a:r>
              <a:rPr kumimoji="0" lang="fr-CH" sz="1400" b="1" i="0" u="none" strike="noStrike" kern="0" cap="none" spc="20" normalizeH="0" baseline="0" noProof="0" dirty="0">
                <a:ln>
                  <a:noFill/>
                </a:ln>
                <a:solidFill>
                  <a:srgbClr val="827966"/>
                </a:solidFill>
                <a:effectLst/>
                <a:uLnTx/>
                <a:uFillTx/>
                <a:latin typeface="Arial"/>
                <a:cs typeface="Arial"/>
              </a:rPr>
              <a:t>of </a:t>
            </a:r>
            <a:r>
              <a:rPr kumimoji="0" lang="fr-CH" sz="1400" b="1" i="0" u="none" strike="noStrike" kern="0" cap="none" spc="20" normalizeH="0" baseline="0" noProof="0" dirty="0" err="1">
                <a:ln>
                  <a:noFill/>
                </a:ln>
                <a:solidFill>
                  <a:srgbClr val="827966"/>
                </a:solidFill>
                <a:effectLst/>
                <a:uLnTx/>
                <a:uFillTx/>
                <a:latin typeface="Arial"/>
                <a:cs typeface="Arial"/>
              </a:rPr>
              <a:t>posttreatment</a:t>
            </a:r>
            <a:r>
              <a:rPr kumimoji="0" lang="fr-CH" sz="1400" b="1" i="0" u="none" strike="noStrike" kern="0" cap="none" spc="20" normalizeH="0" baseline="0" noProof="0" dirty="0">
                <a:ln>
                  <a:noFill/>
                </a:ln>
                <a:solidFill>
                  <a:srgbClr val="827966"/>
                </a:solidFill>
                <a:effectLst/>
                <a:uLnTx/>
                <a:uFillTx/>
                <a:latin typeface="Arial"/>
                <a:cs typeface="Arial"/>
              </a:rPr>
              <a:t> </a:t>
            </a:r>
            <a:r>
              <a:rPr kumimoji="0" sz="1400" b="1" i="0" u="none" strike="noStrike" kern="0" cap="none" spc="-10" normalizeH="0" baseline="0" noProof="0" dirty="0">
                <a:ln>
                  <a:noFill/>
                </a:ln>
                <a:solidFill>
                  <a:srgbClr val="827966"/>
                </a:solidFill>
                <a:effectLst/>
                <a:uLnTx/>
                <a:uFillTx/>
                <a:latin typeface="Arial"/>
                <a:cs typeface="Arial"/>
              </a:rPr>
              <a:t>follow-</a:t>
            </a:r>
            <a:r>
              <a:rPr kumimoji="0" sz="1400" b="1" i="0" u="none" strike="noStrike" kern="0" cap="none" spc="-25" normalizeH="0" baseline="0" noProof="0" dirty="0">
                <a:ln>
                  <a:noFill/>
                </a:ln>
                <a:solidFill>
                  <a:srgbClr val="827966"/>
                </a:solidFill>
                <a:effectLst/>
                <a:uLnTx/>
                <a:uFillTx/>
                <a:latin typeface="Arial"/>
                <a:cs typeface="Arial"/>
              </a:rPr>
              <a:t>up</a:t>
            </a:r>
            <a:endParaRPr kumimoji="0" sz="1400" b="0" i="0" u="none" strike="noStrike" kern="0" cap="none" spc="0" normalizeH="0" baseline="0" noProof="0" dirty="0">
              <a:ln>
                <a:noFill/>
              </a:ln>
              <a:solidFill>
                <a:sysClr val="windowText" lastClr="000000"/>
              </a:solidFill>
              <a:effectLst/>
              <a:uLnTx/>
              <a:uFillTx/>
              <a:latin typeface="Arial"/>
              <a:cs typeface="Arial"/>
            </a:endParaRPr>
          </a:p>
        </p:txBody>
      </p:sp>
      <p:sp>
        <p:nvSpPr>
          <p:cNvPr id="29" name="Rectangle: Rounded Corners 28">
            <a:extLst>
              <a:ext uri="{FF2B5EF4-FFF2-40B4-BE49-F238E27FC236}">
                <a16:creationId xmlns:a16="http://schemas.microsoft.com/office/drawing/2014/main" id="{2E69D230-4503-4929-A3ED-49506F5F0581}"/>
              </a:ext>
            </a:extLst>
          </p:cNvPr>
          <p:cNvSpPr/>
          <p:nvPr/>
        </p:nvSpPr>
        <p:spPr>
          <a:xfrm>
            <a:off x="5029671" y="3737208"/>
            <a:ext cx="6760998" cy="2183020"/>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30" name="TextBox 29">
            <a:extLst>
              <a:ext uri="{FF2B5EF4-FFF2-40B4-BE49-F238E27FC236}">
                <a16:creationId xmlns:a16="http://schemas.microsoft.com/office/drawing/2014/main" id="{FD71FEFC-399C-8A13-C8E9-6117F6675CE5}"/>
              </a:ext>
            </a:extLst>
          </p:cNvPr>
          <p:cNvSpPr txBox="1"/>
          <p:nvPr/>
        </p:nvSpPr>
        <p:spPr>
          <a:xfrm>
            <a:off x="7101251" y="3793638"/>
            <a:ext cx="2684894" cy="316940"/>
          </a:xfrm>
          <a:prstGeom prst="rect">
            <a:avLst/>
          </a:prstGeom>
        </p:spPr>
        <p:txBody>
          <a:bodyPr vert="horz" lIns="91440" tIns="45720" rIns="91440" bIns="45720" rtlCol="0">
            <a:noAutofit/>
          </a:bodyPr>
          <a:lstStyle>
            <a:defPPr>
              <a:defRPr lang="en-US"/>
            </a:defPPr>
            <a:lvl1pPr indent="0" algn="ctr">
              <a:lnSpc>
                <a:spcPct val="90000"/>
              </a:lnSpc>
              <a:spcBef>
                <a:spcPts val="0"/>
              </a:spcBef>
              <a:buClr>
                <a:srgbClr val="004B87"/>
              </a:buClr>
              <a:buFont typeface="Arial" panose="020B0604020202020204" pitchFamily="34" charset="0"/>
              <a:buNone/>
              <a:defRPr sz="1000" b="1">
                <a:solidFill>
                  <a:srgbClr val="827966"/>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Efficacy endpoints</a:t>
            </a:r>
            <a:endParaRPr lang="en-US" sz="1400" b="0" dirty="0"/>
          </a:p>
        </p:txBody>
      </p:sp>
      <p:pic>
        <p:nvPicPr>
          <p:cNvPr id="32" name="Graphic 31" descr="Bullseye with solid fill">
            <a:extLst>
              <a:ext uri="{FF2B5EF4-FFF2-40B4-BE49-F238E27FC236}">
                <a16:creationId xmlns:a16="http://schemas.microsoft.com/office/drawing/2014/main" id="{8DD0E5D2-2DBA-E54C-F98C-54C4F1BB41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88933" y="3461030"/>
            <a:ext cx="587644" cy="587644"/>
          </a:xfrm>
          <a:prstGeom prst="rect">
            <a:avLst/>
          </a:prstGeom>
        </p:spPr>
      </p:pic>
      <p:sp>
        <p:nvSpPr>
          <p:cNvPr id="19" name="object 19"/>
          <p:cNvSpPr txBox="1"/>
          <p:nvPr/>
        </p:nvSpPr>
        <p:spPr>
          <a:xfrm>
            <a:off x="5270852" y="4230380"/>
            <a:ext cx="3216873" cy="533479"/>
          </a:xfrm>
          <a:prstGeom prst="rect">
            <a:avLst/>
          </a:prstGeom>
        </p:spPr>
        <p:txBody>
          <a:bodyPr vert="horz" wrap="square" lIns="0" tIns="12700" rIns="0" bIns="0" rtlCol="0">
            <a:spAutoFit/>
          </a:bodyPr>
          <a:lstStyle/>
          <a:p>
            <a:pPr marL="12700" marR="0" lvl="0" defTabSz="914400" eaLnBrk="1" fontAlgn="auto" latinLnBrk="0" hangingPunct="1">
              <a:lnSpc>
                <a:spcPct val="100000"/>
              </a:lnSpc>
              <a:spcBef>
                <a:spcPts val="100"/>
              </a:spcBef>
              <a:spcAft>
                <a:spcPts val="0"/>
              </a:spcAft>
              <a:buClrTx/>
              <a:buSzTx/>
              <a:tabLst>
                <a:tab pos="299085" algn="l"/>
              </a:tabLst>
              <a:defRPr/>
            </a:pPr>
            <a:r>
              <a:rPr kumimoji="0" lang="en-US" sz="1100" b="1" strike="noStrike" kern="0" cap="none" spc="0" normalizeH="0" baseline="0" noProof="0" dirty="0">
                <a:ln>
                  <a:noFill/>
                </a:ln>
                <a:solidFill>
                  <a:srgbClr val="826B6A"/>
                </a:solidFill>
                <a:effectLst/>
                <a:uLnTx/>
                <a:uFillTx/>
                <a:latin typeface="Arial"/>
                <a:cs typeface="Arial"/>
              </a:rPr>
              <a:t>Virologic Response (VR)</a:t>
            </a:r>
          </a:p>
          <a:p>
            <a:pPr marL="184150" marR="0" lvl="0" indent="-171450" defTabSz="914400" eaLnBrk="1" fontAlgn="auto" latinLnBrk="0" hangingPunct="1">
              <a:lnSpc>
                <a:spcPct val="100000"/>
              </a:lnSpc>
              <a:spcBef>
                <a:spcPts val="100"/>
              </a:spcBef>
              <a:spcAft>
                <a:spcPts val="0"/>
              </a:spcAft>
              <a:buClrTx/>
              <a:buSzTx/>
              <a:buFont typeface="Arial" panose="020B0604020202020204" pitchFamily="34" charset="0"/>
              <a:buChar char="•"/>
              <a:tabLst>
                <a:tab pos="299085" algn="l"/>
              </a:tabLst>
              <a:defRPr/>
            </a:pPr>
            <a:r>
              <a:rPr kumimoji="0" lang="en-US" sz="1100" strike="noStrike" kern="0" cap="none" spc="0" normalizeH="0" baseline="0" noProof="0" dirty="0">
                <a:ln>
                  <a:noFill/>
                </a:ln>
                <a:solidFill>
                  <a:srgbClr val="826B6A"/>
                </a:solidFill>
                <a:effectLst/>
                <a:uLnTx/>
                <a:uFillTx/>
                <a:latin typeface="Arial"/>
                <a:cs typeface="Arial"/>
              </a:rPr>
              <a:t>Undetectable HDV RNA or ≥2 log</a:t>
            </a:r>
            <a:r>
              <a:rPr kumimoji="0" lang="en-US" sz="1100" strike="noStrike" kern="0" cap="none" spc="0" normalizeH="0" baseline="-25000" noProof="0" dirty="0">
                <a:ln>
                  <a:noFill/>
                </a:ln>
                <a:solidFill>
                  <a:srgbClr val="826B6A"/>
                </a:solidFill>
                <a:effectLst/>
                <a:uLnTx/>
                <a:uFillTx/>
                <a:latin typeface="Arial"/>
                <a:cs typeface="Arial"/>
              </a:rPr>
              <a:t>10</a:t>
            </a:r>
            <a:r>
              <a:rPr kumimoji="0" lang="en-US" sz="1100" strike="noStrike" kern="0" cap="none" spc="0" normalizeH="0" baseline="0" noProof="0" dirty="0">
                <a:ln>
                  <a:noFill/>
                </a:ln>
                <a:solidFill>
                  <a:srgbClr val="826B6A"/>
                </a:solidFill>
                <a:effectLst/>
                <a:uLnTx/>
                <a:uFillTx/>
                <a:latin typeface="Arial"/>
                <a:cs typeface="Arial"/>
              </a:rPr>
              <a:t> IU/mL decline from baseline.</a:t>
            </a:r>
          </a:p>
        </p:txBody>
      </p:sp>
      <p:sp>
        <p:nvSpPr>
          <p:cNvPr id="33" name="object 19">
            <a:extLst>
              <a:ext uri="{FF2B5EF4-FFF2-40B4-BE49-F238E27FC236}">
                <a16:creationId xmlns:a16="http://schemas.microsoft.com/office/drawing/2014/main" id="{88FFB60A-DA13-A2FC-B19A-5F5A8F25991E}"/>
              </a:ext>
            </a:extLst>
          </p:cNvPr>
          <p:cNvSpPr txBox="1"/>
          <p:nvPr/>
        </p:nvSpPr>
        <p:spPr>
          <a:xfrm>
            <a:off x="8921729" y="4269875"/>
            <a:ext cx="2504221" cy="546303"/>
          </a:xfrm>
          <a:prstGeom prst="rect">
            <a:avLst/>
          </a:prstGeom>
        </p:spPr>
        <p:txBody>
          <a:bodyPr vert="horz" wrap="square" lIns="0" tIns="12700" rIns="0" bIns="0" rtlCol="0">
            <a:spAutoFit/>
          </a:bodyPr>
          <a:lstStyle/>
          <a:p>
            <a:pPr marL="12700" marR="0" lvl="0" defTabSz="914400" eaLnBrk="1" fontAlgn="auto" latinLnBrk="0" hangingPunct="1">
              <a:lnSpc>
                <a:spcPct val="100000"/>
              </a:lnSpc>
              <a:spcBef>
                <a:spcPts val="100"/>
              </a:spcBef>
              <a:spcAft>
                <a:spcPts val="0"/>
              </a:spcAft>
              <a:buClrTx/>
              <a:buSzTx/>
              <a:tabLst>
                <a:tab pos="299085" algn="l"/>
              </a:tabLst>
              <a:defRPr/>
            </a:pPr>
            <a:r>
              <a:rPr kumimoji="0" lang="en-US" sz="1100" b="1" u="none" strike="noStrike" kern="0" cap="none" spc="0" normalizeH="0" baseline="0" noProof="0" dirty="0">
                <a:ln>
                  <a:noFill/>
                </a:ln>
                <a:solidFill>
                  <a:srgbClr val="826B6A"/>
                </a:solidFill>
                <a:effectLst/>
                <a:uLnTx/>
                <a:uFillTx/>
                <a:latin typeface="Arial"/>
                <a:cs typeface="Arial"/>
              </a:rPr>
              <a:t>Combined Response</a:t>
            </a:r>
          </a:p>
          <a:p>
            <a:pPr marL="184150" marR="0" lvl="0" indent="-171450" defTabSz="914400" eaLnBrk="1" fontAlgn="auto" latinLnBrk="0" hangingPunct="1">
              <a:lnSpc>
                <a:spcPct val="100000"/>
              </a:lnSpc>
              <a:spcBef>
                <a:spcPts val="100"/>
              </a:spcBef>
              <a:spcAft>
                <a:spcPts val="0"/>
              </a:spcAft>
              <a:buClrTx/>
              <a:buSzTx/>
              <a:buFont typeface="Arial" panose="020B0604020202020204" pitchFamily="34" charset="0"/>
              <a:buChar char="•"/>
              <a:tabLst>
                <a:tab pos="299085" algn="l"/>
              </a:tabLst>
              <a:defRPr/>
            </a:pPr>
            <a:r>
              <a:rPr kumimoji="0" lang="en-US" sz="1100" u="none" strike="noStrike" kern="0" cap="none" spc="0" normalizeH="0" baseline="0" noProof="0" dirty="0">
                <a:ln>
                  <a:noFill/>
                </a:ln>
                <a:solidFill>
                  <a:srgbClr val="826B6A"/>
                </a:solidFill>
                <a:effectLst/>
                <a:uLnTx/>
                <a:uFillTx/>
                <a:latin typeface="Arial"/>
                <a:cs typeface="Arial"/>
              </a:rPr>
              <a:t>VR and</a:t>
            </a:r>
          </a:p>
          <a:p>
            <a:pPr marL="184150" marR="0" lvl="0" indent="-171450" defTabSz="914400" eaLnBrk="1" fontAlgn="auto" latinLnBrk="0" hangingPunct="1">
              <a:lnSpc>
                <a:spcPct val="100000"/>
              </a:lnSpc>
              <a:spcBef>
                <a:spcPts val="100"/>
              </a:spcBef>
              <a:spcAft>
                <a:spcPts val="0"/>
              </a:spcAft>
              <a:buClrTx/>
              <a:buSzTx/>
              <a:buFont typeface="Arial" panose="020B0604020202020204" pitchFamily="34" charset="0"/>
              <a:buChar char="•"/>
              <a:tabLst>
                <a:tab pos="299085" algn="l"/>
              </a:tabLst>
              <a:defRPr/>
            </a:pPr>
            <a:r>
              <a:rPr kumimoji="0" lang="en-US" sz="1100" u="none" strike="noStrike" kern="0" cap="none" spc="0" normalizeH="0" baseline="0" noProof="0" dirty="0">
                <a:ln>
                  <a:noFill/>
                </a:ln>
                <a:solidFill>
                  <a:srgbClr val="826B6A"/>
                </a:solidFill>
                <a:effectLst/>
                <a:uLnTx/>
                <a:uFillTx/>
                <a:latin typeface="Arial"/>
                <a:cs typeface="Arial"/>
              </a:rPr>
              <a:t>ALT </a:t>
            </a:r>
            <a:r>
              <a:rPr kumimoji="0" lang="en-US" sz="1100" u="none" strike="noStrike" kern="0" cap="none" spc="0" normalizeH="0" baseline="0" noProof="0" dirty="0" err="1">
                <a:ln>
                  <a:noFill/>
                </a:ln>
                <a:solidFill>
                  <a:srgbClr val="826B6A"/>
                </a:solidFill>
                <a:effectLst/>
                <a:uLnTx/>
                <a:uFillTx/>
                <a:latin typeface="Arial"/>
                <a:cs typeface="Arial"/>
              </a:rPr>
              <a:t>normalisation</a:t>
            </a:r>
            <a:endParaRPr kumimoji="0" lang="en-US" sz="1100" u="none" strike="noStrike" kern="0" cap="none" spc="0" normalizeH="0" baseline="0" noProof="0" dirty="0">
              <a:ln>
                <a:noFill/>
              </a:ln>
              <a:solidFill>
                <a:srgbClr val="826B6A"/>
              </a:solidFill>
              <a:effectLst/>
              <a:uLnTx/>
              <a:uFillTx/>
              <a:latin typeface="Arial"/>
              <a:cs typeface="Arial"/>
            </a:endParaRPr>
          </a:p>
        </p:txBody>
      </p:sp>
      <p:cxnSp>
        <p:nvCxnSpPr>
          <p:cNvPr id="35" name="Straight Connector 34">
            <a:extLst>
              <a:ext uri="{FF2B5EF4-FFF2-40B4-BE49-F238E27FC236}">
                <a16:creationId xmlns:a16="http://schemas.microsoft.com/office/drawing/2014/main" id="{7A71CE96-218B-BC2C-18B3-828284EA1274}"/>
              </a:ext>
            </a:extLst>
          </p:cNvPr>
          <p:cNvCxnSpPr>
            <a:cxnSpLocks/>
          </p:cNvCxnSpPr>
          <p:nvPr/>
        </p:nvCxnSpPr>
        <p:spPr>
          <a:xfrm>
            <a:off x="8568119" y="4203424"/>
            <a:ext cx="0" cy="17532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object 20">
            <a:extLst>
              <a:ext uri="{FF2B5EF4-FFF2-40B4-BE49-F238E27FC236}">
                <a16:creationId xmlns:a16="http://schemas.microsoft.com/office/drawing/2014/main" id="{A2FAE13B-4D08-208C-FD81-B442C22AE29A}"/>
              </a:ext>
            </a:extLst>
          </p:cNvPr>
          <p:cNvSpPr txBox="1"/>
          <p:nvPr/>
        </p:nvSpPr>
        <p:spPr>
          <a:xfrm>
            <a:off x="6760917" y="6038850"/>
            <a:ext cx="4625975" cy="197490"/>
          </a:xfrm>
          <a:prstGeom prst="rect">
            <a:avLst/>
          </a:prstGeom>
        </p:spPr>
        <p:txBody>
          <a:bodyPr vert="horz" wrap="square" lIns="0" tIns="12700" rIns="0" bIns="0" rtlCol="0">
            <a:spAutoFit/>
          </a:bodyPr>
          <a:lstStyle/>
          <a:p>
            <a:pPr marL="12700">
              <a:lnSpc>
                <a:spcPct val="100000"/>
              </a:lnSpc>
              <a:spcBef>
                <a:spcPts val="100"/>
              </a:spcBef>
            </a:pPr>
            <a:r>
              <a:rPr sz="1200" i="1" dirty="0">
                <a:solidFill>
                  <a:srgbClr val="826B6A"/>
                </a:solidFill>
                <a:latin typeface="Arial"/>
                <a:cs typeface="Arial"/>
              </a:rPr>
              <a:t>Primary</a:t>
            </a:r>
            <a:r>
              <a:rPr sz="1200" i="1" spc="-40" dirty="0">
                <a:solidFill>
                  <a:srgbClr val="826B6A"/>
                </a:solidFill>
                <a:latin typeface="Arial"/>
                <a:cs typeface="Arial"/>
              </a:rPr>
              <a:t> </a:t>
            </a:r>
            <a:r>
              <a:rPr sz="1200" i="1" dirty="0">
                <a:solidFill>
                  <a:srgbClr val="826B6A"/>
                </a:solidFill>
                <a:latin typeface="Arial"/>
                <a:cs typeface="Arial"/>
              </a:rPr>
              <a:t>analysis:</a:t>
            </a:r>
            <a:r>
              <a:rPr sz="1200" i="1" spc="-40" dirty="0">
                <a:solidFill>
                  <a:srgbClr val="826B6A"/>
                </a:solidFill>
                <a:latin typeface="Arial"/>
                <a:cs typeface="Arial"/>
              </a:rPr>
              <a:t> </a:t>
            </a:r>
            <a:r>
              <a:rPr sz="1200" i="1" dirty="0">
                <a:solidFill>
                  <a:srgbClr val="826B6A"/>
                </a:solidFill>
                <a:latin typeface="Arial"/>
                <a:cs typeface="Arial"/>
              </a:rPr>
              <a:t>Intention</a:t>
            </a:r>
            <a:r>
              <a:rPr sz="1200" i="1" spc="-45" dirty="0">
                <a:solidFill>
                  <a:srgbClr val="826B6A"/>
                </a:solidFill>
                <a:latin typeface="Arial"/>
                <a:cs typeface="Arial"/>
              </a:rPr>
              <a:t> </a:t>
            </a:r>
            <a:r>
              <a:rPr sz="1200" i="1" dirty="0">
                <a:solidFill>
                  <a:srgbClr val="826B6A"/>
                </a:solidFill>
                <a:latin typeface="Arial"/>
                <a:cs typeface="Arial"/>
              </a:rPr>
              <a:t>to</a:t>
            </a:r>
            <a:r>
              <a:rPr sz="1200" i="1" spc="-30" dirty="0">
                <a:solidFill>
                  <a:srgbClr val="826B6A"/>
                </a:solidFill>
                <a:latin typeface="Arial"/>
                <a:cs typeface="Arial"/>
              </a:rPr>
              <a:t> </a:t>
            </a:r>
            <a:r>
              <a:rPr sz="1200" i="1" dirty="0">
                <a:solidFill>
                  <a:srgbClr val="826B6A"/>
                </a:solidFill>
                <a:latin typeface="Arial"/>
                <a:cs typeface="Arial"/>
              </a:rPr>
              <a:t>treat.</a:t>
            </a:r>
            <a:r>
              <a:rPr sz="1200" i="1" spc="-45" dirty="0">
                <a:solidFill>
                  <a:srgbClr val="826B6A"/>
                </a:solidFill>
                <a:latin typeface="Arial"/>
                <a:cs typeface="Arial"/>
              </a:rPr>
              <a:t> </a:t>
            </a:r>
            <a:r>
              <a:rPr sz="1200" i="1" dirty="0">
                <a:solidFill>
                  <a:srgbClr val="826B6A"/>
                </a:solidFill>
                <a:latin typeface="Arial"/>
                <a:cs typeface="Arial"/>
              </a:rPr>
              <a:t>Missing</a:t>
            </a:r>
            <a:r>
              <a:rPr sz="1200" i="1" spc="-30" dirty="0">
                <a:solidFill>
                  <a:srgbClr val="826B6A"/>
                </a:solidFill>
                <a:latin typeface="Arial"/>
                <a:cs typeface="Arial"/>
              </a:rPr>
              <a:t> </a:t>
            </a:r>
            <a:r>
              <a:rPr sz="1200" i="1" dirty="0">
                <a:solidFill>
                  <a:srgbClr val="826B6A"/>
                </a:solidFill>
                <a:latin typeface="Arial"/>
                <a:cs typeface="Arial"/>
              </a:rPr>
              <a:t>data</a:t>
            </a:r>
            <a:r>
              <a:rPr sz="1200" i="1" spc="-35" dirty="0">
                <a:solidFill>
                  <a:srgbClr val="826B6A"/>
                </a:solidFill>
                <a:latin typeface="Arial"/>
                <a:cs typeface="Arial"/>
              </a:rPr>
              <a:t> </a:t>
            </a:r>
            <a:r>
              <a:rPr sz="1200" i="1" dirty="0">
                <a:solidFill>
                  <a:srgbClr val="826B6A"/>
                </a:solidFill>
                <a:latin typeface="Arial"/>
                <a:cs typeface="Arial"/>
              </a:rPr>
              <a:t>=</a:t>
            </a:r>
            <a:r>
              <a:rPr sz="1200" i="1" spc="-15" dirty="0">
                <a:solidFill>
                  <a:srgbClr val="826B6A"/>
                </a:solidFill>
                <a:latin typeface="Arial"/>
                <a:cs typeface="Arial"/>
              </a:rPr>
              <a:t> </a:t>
            </a:r>
            <a:r>
              <a:rPr sz="1200" i="1" spc="-10" dirty="0">
                <a:solidFill>
                  <a:srgbClr val="826B6A"/>
                </a:solidFill>
                <a:latin typeface="Arial"/>
                <a:cs typeface="Arial"/>
              </a:rPr>
              <a:t>failures.</a:t>
            </a:r>
            <a:endParaRPr sz="1200" dirty="0">
              <a:latin typeface="Arial"/>
              <a:cs typeface="Arial"/>
            </a:endParaRPr>
          </a:p>
        </p:txBody>
      </p:sp>
      <p:pic>
        <p:nvPicPr>
          <p:cNvPr id="2" name="Graphic 1" descr="Home with solid fill">
            <a:hlinkClick r:id="rId11" action="ppaction://hlinksldjump"/>
            <a:extLst>
              <a:ext uri="{FF2B5EF4-FFF2-40B4-BE49-F238E27FC236}">
                <a16:creationId xmlns:a16="http://schemas.microsoft.com/office/drawing/2014/main" id="{D5258990-29FC-B05E-F1A5-BCDC2116FE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65129" y="87085"/>
            <a:ext cx="374469" cy="374469"/>
          </a:xfrm>
          <a:prstGeom prst="rect">
            <a:avLst/>
          </a:prstGeom>
        </p:spPr>
      </p:pic>
      <p:sp>
        <p:nvSpPr>
          <p:cNvPr id="3" name="object 19">
            <a:extLst>
              <a:ext uri="{FF2B5EF4-FFF2-40B4-BE49-F238E27FC236}">
                <a16:creationId xmlns:a16="http://schemas.microsoft.com/office/drawing/2014/main" id="{2F646B48-46D8-BAD0-16A1-10219D333D5E}"/>
              </a:ext>
            </a:extLst>
          </p:cNvPr>
          <p:cNvSpPr txBox="1"/>
          <p:nvPr/>
        </p:nvSpPr>
        <p:spPr>
          <a:xfrm>
            <a:off x="5226825" y="4882481"/>
            <a:ext cx="3216873" cy="884858"/>
          </a:xfrm>
          <a:prstGeom prst="rect">
            <a:avLst/>
          </a:prstGeom>
        </p:spPr>
        <p:txBody>
          <a:bodyPr vert="horz" wrap="square" lIns="0" tIns="12700" rIns="0" bIns="0" rtlCol="0">
            <a:spAutoFit/>
          </a:bodyPr>
          <a:lstStyle/>
          <a:p>
            <a:pPr marL="12700" marR="0" lvl="0" defTabSz="914400" eaLnBrk="1" fontAlgn="auto" latinLnBrk="0" hangingPunct="1">
              <a:lnSpc>
                <a:spcPct val="100000"/>
              </a:lnSpc>
              <a:spcBef>
                <a:spcPts val="100"/>
              </a:spcBef>
              <a:spcAft>
                <a:spcPts val="0"/>
              </a:spcAft>
              <a:buClrTx/>
              <a:buSzTx/>
              <a:tabLst>
                <a:tab pos="299085" algn="l"/>
              </a:tabLst>
              <a:defRPr/>
            </a:pPr>
            <a:r>
              <a:rPr kumimoji="0" lang="en-US" sz="1100" b="1" strike="noStrike" kern="0" cap="none" spc="0" normalizeH="0" baseline="0" noProof="0" dirty="0">
                <a:ln>
                  <a:noFill/>
                </a:ln>
                <a:solidFill>
                  <a:srgbClr val="826B6A"/>
                </a:solidFill>
                <a:effectLst/>
                <a:uLnTx/>
                <a:uFillTx/>
                <a:latin typeface="Arial"/>
                <a:cs typeface="Arial"/>
              </a:rPr>
              <a:t>ALT </a:t>
            </a:r>
            <a:r>
              <a:rPr kumimoji="0" lang="en-US" sz="1100" b="1" strike="noStrike" kern="0" cap="none" spc="0" normalizeH="0" baseline="0" noProof="0" dirty="0" err="1">
                <a:ln>
                  <a:noFill/>
                </a:ln>
                <a:solidFill>
                  <a:srgbClr val="826B6A"/>
                </a:solidFill>
                <a:effectLst/>
                <a:uLnTx/>
                <a:uFillTx/>
                <a:latin typeface="Arial"/>
                <a:cs typeface="Arial"/>
              </a:rPr>
              <a:t>normalisation</a:t>
            </a:r>
            <a:endParaRPr kumimoji="0" lang="en-US" sz="1100" b="1" strike="noStrike" kern="0" cap="none" spc="0" normalizeH="0" baseline="0" noProof="0" dirty="0">
              <a:ln>
                <a:noFill/>
              </a:ln>
              <a:solidFill>
                <a:srgbClr val="826B6A"/>
              </a:solidFill>
              <a:effectLst/>
              <a:uLnTx/>
              <a:uFillTx/>
              <a:latin typeface="Arial"/>
              <a:cs typeface="Arial"/>
            </a:endParaRPr>
          </a:p>
          <a:p>
            <a:pPr marL="184150" marR="0" lvl="0" indent="-171450" defTabSz="914400" eaLnBrk="1" fontAlgn="auto" latinLnBrk="0" hangingPunct="1">
              <a:lnSpc>
                <a:spcPct val="100000"/>
              </a:lnSpc>
              <a:spcBef>
                <a:spcPts val="100"/>
              </a:spcBef>
              <a:spcAft>
                <a:spcPts val="0"/>
              </a:spcAft>
              <a:buClrTx/>
              <a:buSzTx/>
              <a:buFont typeface="Arial" panose="020B0604020202020204" pitchFamily="34" charset="0"/>
              <a:buChar char="•"/>
              <a:tabLst>
                <a:tab pos="299085" algn="l"/>
              </a:tabLst>
              <a:defRPr/>
            </a:pPr>
            <a:r>
              <a:rPr kumimoji="0" lang="en-US" sz="1100" strike="noStrike" kern="0" cap="none" spc="0" normalizeH="0" baseline="0" noProof="0" dirty="0">
                <a:ln>
                  <a:noFill/>
                </a:ln>
                <a:solidFill>
                  <a:srgbClr val="826B6A"/>
                </a:solidFill>
                <a:effectLst/>
                <a:uLnTx/>
                <a:uFillTx/>
                <a:latin typeface="Arial"/>
                <a:cs typeface="Arial"/>
              </a:rPr>
              <a:t>≤31 U/L for females and ≤41 U/L for males (Russian sites).</a:t>
            </a:r>
          </a:p>
          <a:p>
            <a:pPr marL="184150" marR="0" lvl="0" indent="-171450" defTabSz="914400" eaLnBrk="1" fontAlgn="auto" latinLnBrk="0" hangingPunct="1">
              <a:lnSpc>
                <a:spcPct val="100000"/>
              </a:lnSpc>
              <a:spcBef>
                <a:spcPts val="100"/>
              </a:spcBef>
              <a:spcAft>
                <a:spcPts val="0"/>
              </a:spcAft>
              <a:buClrTx/>
              <a:buSzTx/>
              <a:buFont typeface="Arial" panose="020B0604020202020204" pitchFamily="34" charset="0"/>
              <a:buChar char="•"/>
              <a:tabLst>
                <a:tab pos="299085" algn="l"/>
              </a:tabLst>
              <a:defRPr/>
            </a:pPr>
            <a:r>
              <a:rPr kumimoji="0" lang="en-US" sz="1100" strike="noStrike" kern="0" cap="none" spc="0" normalizeH="0" baseline="0" noProof="0" dirty="0">
                <a:ln>
                  <a:noFill/>
                </a:ln>
                <a:solidFill>
                  <a:srgbClr val="826B6A"/>
                </a:solidFill>
                <a:effectLst/>
                <a:uLnTx/>
                <a:uFillTx/>
                <a:latin typeface="Arial"/>
                <a:cs typeface="Arial"/>
              </a:rPr>
              <a:t>≤34 U/L for females and ≤49 U/L for males (all other sites).</a:t>
            </a:r>
          </a:p>
        </p:txBody>
      </p:sp>
      <p:sp>
        <p:nvSpPr>
          <p:cNvPr id="11" name="object 19">
            <a:extLst>
              <a:ext uri="{FF2B5EF4-FFF2-40B4-BE49-F238E27FC236}">
                <a16:creationId xmlns:a16="http://schemas.microsoft.com/office/drawing/2014/main" id="{04A8E536-B01B-C881-3845-A2F61556F508}"/>
              </a:ext>
            </a:extLst>
          </p:cNvPr>
          <p:cNvSpPr txBox="1"/>
          <p:nvPr/>
        </p:nvSpPr>
        <p:spPr>
          <a:xfrm>
            <a:off x="8870600" y="4949347"/>
            <a:ext cx="2504221" cy="182101"/>
          </a:xfrm>
          <a:prstGeom prst="rect">
            <a:avLst/>
          </a:prstGeom>
        </p:spPr>
        <p:txBody>
          <a:bodyPr vert="horz" wrap="square" lIns="0" tIns="12700" rIns="0" bIns="0" rtlCol="0">
            <a:spAutoFit/>
          </a:bodyPr>
          <a:lstStyle/>
          <a:p>
            <a:pPr marL="12700" marR="0" lvl="0" defTabSz="914400" eaLnBrk="1" fontAlgn="auto" latinLnBrk="0" hangingPunct="1">
              <a:lnSpc>
                <a:spcPct val="100000"/>
              </a:lnSpc>
              <a:spcBef>
                <a:spcPts val="100"/>
              </a:spcBef>
              <a:spcAft>
                <a:spcPts val="0"/>
              </a:spcAft>
              <a:buClrTx/>
              <a:buSzTx/>
              <a:tabLst>
                <a:tab pos="299085" algn="l"/>
              </a:tabLst>
              <a:defRPr/>
            </a:pPr>
            <a:r>
              <a:rPr kumimoji="0" lang="en-US" sz="1100" b="1" u="none" strike="noStrike" kern="0" cap="none" spc="0" normalizeH="0" baseline="0" noProof="0" dirty="0">
                <a:ln>
                  <a:noFill/>
                </a:ln>
                <a:solidFill>
                  <a:srgbClr val="826B6A"/>
                </a:solidFill>
                <a:effectLst/>
                <a:uLnTx/>
                <a:uFillTx/>
                <a:latin typeface="Arial"/>
                <a:cs typeface="Arial"/>
              </a:rPr>
              <a:t>Undetectable HDV RNA</a:t>
            </a:r>
            <a:endParaRPr kumimoji="0" lang="en-US" sz="1100" u="none" strike="noStrike" kern="0" cap="none" spc="0" normalizeH="0" baseline="0" noProof="0" dirty="0">
              <a:ln>
                <a:noFill/>
              </a:ln>
              <a:solidFill>
                <a:srgbClr val="826B6A"/>
              </a:solidFill>
              <a:effectLst/>
              <a:uLnTx/>
              <a:uFillTx/>
              <a:latin typeface="Arial"/>
              <a:cs typeface="Arial"/>
            </a:endParaRPr>
          </a:p>
        </p:txBody>
      </p:sp>
    </p:spTree>
    <p:extLst>
      <p:ext uri="{BB962C8B-B14F-4D97-AF65-F5344CB8AC3E}">
        <p14:creationId xmlns:p14="http://schemas.microsoft.com/office/powerpoint/2010/main" val="27823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0283A-F59C-38B2-9C1E-959CB1952252}"/>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173CF36-DFDA-C584-1CA1-01553B314DEA}"/>
              </a:ext>
            </a:extLst>
          </p:cNvPr>
          <p:cNvSpPr/>
          <p:nvPr/>
        </p:nvSpPr>
        <p:spPr>
          <a:xfrm>
            <a:off x="539165" y="1430496"/>
            <a:ext cx="3404186" cy="3284379"/>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47" name="Rectangle: Rounded Corners 46">
            <a:extLst>
              <a:ext uri="{FF2B5EF4-FFF2-40B4-BE49-F238E27FC236}">
                <a16:creationId xmlns:a16="http://schemas.microsoft.com/office/drawing/2014/main" id="{AD2FB36D-0A90-9794-7B20-581A1F4499BF}"/>
              </a:ext>
            </a:extLst>
          </p:cNvPr>
          <p:cNvSpPr/>
          <p:nvPr/>
        </p:nvSpPr>
        <p:spPr>
          <a:xfrm>
            <a:off x="4102205" y="1372151"/>
            <a:ext cx="2245575"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42" name="Rectangle: Rounded Corners 41">
            <a:extLst>
              <a:ext uri="{FF2B5EF4-FFF2-40B4-BE49-F238E27FC236}">
                <a16:creationId xmlns:a16="http://schemas.microsoft.com/office/drawing/2014/main" id="{95460C33-A15F-BD4C-FF90-380600E82427}"/>
              </a:ext>
            </a:extLst>
          </p:cNvPr>
          <p:cNvSpPr/>
          <p:nvPr/>
        </p:nvSpPr>
        <p:spPr>
          <a:xfrm>
            <a:off x="551898" y="3411412"/>
            <a:ext cx="3381101" cy="1255119"/>
          </a:xfrm>
          <a:prstGeom prst="roundRect">
            <a:avLst>
              <a:gd name="adj" fmla="val 5079"/>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6" name="Rectangle: Rounded Corners 5">
            <a:extLst>
              <a:ext uri="{FF2B5EF4-FFF2-40B4-BE49-F238E27FC236}">
                <a16:creationId xmlns:a16="http://schemas.microsoft.com/office/drawing/2014/main" id="{FAD8512A-01A6-208B-9CAD-C8BF795E38BF}"/>
              </a:ext>
            </a:extLst>
          </p:cNvPr>
          <p:cNvSpPr/>
          <p:nvPr/>
        </p:nvSpPr>
        <p:spPr>
          <a:xfrm>
            <a:off x="527865" y="1372151"/>
            <a:ext cx="2245575"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2" name="Rectangle: Rounded Corners 1">
            <a:extLst>
              <a:ext uri="{FF2B5EF4-FFF2-40B4-BE49-F238E27FC236}">
                <a16:creationId xmlns:a16="http://schemas.microsoft.com/office/drawing/2014/main" id="{29FBDCF0-E48F-AC0C-1A89-B6EF8DE7B14E}"/>
              </a:ext>
            </a:extLst>
          </p:cNvPr>
          <p:cNvSpPr/>
          <p:nvPr/>
        </p:nvSpPr>
        <p:spPr>
          <a:xfrm>
            <a:off x="349958" y="809810"/>
            <a:ext cx="7349188" cy="5517802"/>
          </a:xfrm>
          <a:prstGeom prst="roundRect">
            <a:avLst>
              <a:gd name="adj" fmla="val 1461"/>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3" name="Rectangle: Rounded Corners 2">
            <a:extLst>
              <a:ext uri="{FF2B5EF4-FFF2-40B4-BE49-F238E27FC236}">
                <a16:creationId xmlns:a16="http://schemas.microsoft.com/office/drawing/2014/main" id="{6EE10CCA-3A33-0181-D9FF-2B3D8A75B28E}"/>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5" name="TextBox 4">
            <a:extLst>
              <a:ext uri="{FF2B5EF4-FFF2-40B4-BE49-F238E27FC236}">
                <a16:creationId xmlns:a16="http://schemas.microsoft.com/office/drawing/2014/main" id="{21646348-39C7-AC83-C8BD-D47172B7DEB1}"/>
              </a:ext>
            </a:extLst>
          </p:cNvPr>
          <p:cNvSpPr txBox="1"/>
          <p:nvPr/>
        </p:nvSpPr>
        <p:spPr>
          <a:xfrm>
            <a:off x="527865" y="1372151"/>
            <a:ext cx="1746229" cy="276999"/>
          </a:xfrm>
          <a:prstGeom prst="rect">
            <a:avLst/>
          </a:prstGeom>
          <a:noFill/>
        </p:spPr>
        <p:txBody>
          <a:bodyPr wrap="square" anchor="ctr">
            <a:spAutoFit/>
          </a:bodyPr>
          <a:lstStyle/>
          <a:p>
            <a:r>
              <a:rPr lang="en-US" sz="1200" b="1" dirty="0">
                <a:solidFill>
                  <a:srgbClr val="CF9D39"/>
                </a:solidFill>
                <a:latin typeface="Arial" panose="020B0604020202020204" pitchFamily="34" charset="0"/>
                <a:cs typeface="Arial" panose="020B0604020202020204" pitchFamily="34" charset="0"/>
              </a:rPr>
              <a:t>HDV Undetectability</a:t>
            </a:r>
          </a:p>
        </p:txBody>
      </p:sp>
      <p:graphicFrame>
        <p:nvGraphicFramePr>
          <p:cNvPr id="8" name="Table 7">
            <a:extLst>
              <a:ext uri="{FF2B5EF4-FFF2-40B4-BE49-F238E27FC236}">
                <a16:creationId xmlns:a16="http://schemas.microsoft.com/office/drawing/2014/main" id="{27E168B9-4920-6997-C1E9-1B2CAC1F12B2}"/>
              </a:ext>
            </a:extLst>
          </p:cNvPr>
          <p:cNvGraphicFramePr>
            <a:graphicFrameLocks noGrp="1"/>
          </p:cNvGraphicFramePr>
          <p:nvPr>
            <p:extLst>
              <p:ext uri="{D42A27DB-BD31-4B8C-83A1-F6EECF244321}">
                <p14:modId xmlns:p14="http://schemas.microsoft.com/office/powerpoint/2010/main" val="3987019237"/>
              </p:ext>
            </p:extLst>
          </p:nvPr>
        </p:nvGraphicFramePr>
        <p:xfrm>
          <a:off x="916939" y="1702441"/>
          <a:ext cx="2543174" cy="867409"/>
        </p:xfrm>
        <a:graphic>
          <a:graphicData uri="http://schemas.openxmlformats.org/drawingml/2006/table">
            <a:tbl>
              <a:tblPr firstRow="1" bandRow="1">
                <a:tableStyleId>{2D5ABB26-0587-4C30-8999-92F81FD0307C}</a:tableStyleId>
              </a:tblPr>
              <a:tblGrid>
                <a:gridCol w="1010472">
                  <a:extLst>
                    <a:ext uri="{9D8B030D-6E8A-4147-A177-3AD203B41FA5}">
                      <a16:colId xmlns:a16="http://schemas.microsoft.com/office/drawing/2014/main" val="3852125491"/>
                    </a:ext>
                  </a:extLst>
                </a:gridCol>
                <a:gridCol w="731674">
                  <a:extLst>
                    <a:ext uri="{9D8B030D-6E8A-4147-A177-3AD203B41FA5}">
                      <a16:colId xmlns:a16="http://schemas.microsoft.com/office/drawing/2014/main" val="1471360847"/>
                    </a:ext>
                  </a:extLst>
                </a:gridCol>
                <a:gridCol w="801028">
                  <a:extLst>
                    <a:ext uri="{9D8B030D-6E8A-4147-A177-3AD203B41FA5}">
                      <a16:colId xmlns:a16="http://schemas.microsoft.com/office/drawing/2014/main" val="337813588"/>
                    </a:ext>
                  </a:extLst>
                </a:gridCol>
              </a:tblGrid>
              <a:tr h="224154">
                <a:tc>
                  <a:txBody>
                    <a:bodyPr/>
                    <a:lstStyle/>
                    <a:p>
                      <a:pPr>
                        <a:lnSpc>
                          <a:spcPct val="100000"/>
                        </a:lnSpc>
                      </a:pPr>
                      <a:endParaRPr sz="1100" dirty="0">
                        <a:latin typeface="Times New Roman"/>
                        <a:cs typeface="Times New Roman"/>
                      </a:endParaRPr>
                    </a:p>
                  </a:txBody>
                  <a:tcPr marL="0" marR="0" marT="0" marB="0">
                    <a:lnR w="6350">
                      <a:solidFill>
                        <a:srgbClr val="FFC000"/>
                      </a:solidFill>
                      <a:prstDash val="solid"/>
                    </a:lnR>
                    <a:lnB w="6350">
                      <a:solidFill>
                        <a:srgbClr val="FFC000"/>
                      </a:solidFill>
                      <a:prstDash val="solid"/>
                    </a:lnB>
                  </a:tcPr>
                </a:tc>
                <a:tc>
                  <a:txBody>
                    <a:bodyPr/>
                    <a:lstStyle/>
                    <a:p>
                      <a:pPr algn="ctr">
                        <a:lnSpc>
                          <a:spcPct val="100000"/>
                        </a:lnSpc>
                        <a:spcBef>
                          <a:spcPts val="145"/>
                        </a:spcBef>
                      </a:pPr>
                      <a:r>
                        <a:rPr sz="1050" b="1" spc="-25" dirty="0">
                          <a:solidFill>
                            <a:srgbClr val="004A86"/>
                          </a:solidFill>
                          <a:latin typeface="Arial"/>
                          <a:cs typeface="Arial"/>
                        </a:rPr>
                        <a:t>EOT</a:t>
                      </a:r>
                      <a:endParaRPr sz="1050">
                        <a:latin typeface="Arial"/>
                        <a:cs typeface="Arial"/>
                      </a:endParaRPr>
                    </a:p>
                  </a:txBody>
                  <a:tcPr marL="0" marR="0" marT="18415" marB="0" anchor="ctr">
                    <a:lnL w="6350" cap="flat" cmpd="sng" algn="ctr">
                      <a:solidFill>
                        <a:srgbClr val="FFC000"/>
                      </a:solidFill>
                      <a:prstDash val="solid"/>
                      <a:round/>
                      <a:headEnd type="none" w="med" len="med"/>
                      <a:tailEnd type="none" w="med" len="med"/>
                    </a:lnL>
                    <a:lnR w="6350">
                      <a:solidFill>
                        <a:srgbClr val="FFC000"/>
                      </a:solidFill>
                      <a:prstDash val="solid"/>
                    </a:lnR>
                    <a:lnB w="6350" cap="flat" cmpd="sng" algn="ctr">
                      <a:solidFill>
                        <a:srgbClr val="FFC000"/>
                      </a:solidFill>
                      <a:prstDash val="solid"/>
                      <a:round/>
                      <a:headEnd type="none" w="med" len="med"/>
                      <a:tailEnd type="none" w="med" len="med"/>
                    </a:lnB>
                    <a:solidFill>
                      <a:srgbClr val="FFC000"/>
                    </a:solidFill>
                  </a:tcPr>
                </a:tc>
                <a:tc>
                  <a:txBody>
                    <a:bodyPr/>
                    <a:lstStyle/>
                    <a:p>
                      <a:pPr marL="367665" algn="l">
                        <a:lnSpc>
                          <a:spcPct val="100000"/>
                        </a:lnSpc>
                        <a:spcBef>
                          <a:spcPts val="145"/>
                        </a:spcBef>
                      </a:pPr>
                      <a:r>
                        <a:rPr sz="1050" b="1" spc="-20" dirty="0">
                          <a:solidFill>
                            <a:srgbClr val="004A86"/>
                          </a:solidFill>
                          <a:latin typeface="Arial"/>
                          <a:cs typeface="Arial"/>
                        </a:rPr>
                        <a:t>FU96</a:t>
                      </a:r>
                      <a:endParaRPr sz="1050" dirty="0">
                        <a:latin typeface="Arial"/>
                        <a:cs typeface="Arial"/>
                      </a:endParaRPr>
                    </a:p>
                  </a:txBody>
                  <a:tcPr marL="0" marR="0" marT="18415" marB="0" anchor="ctr">
                    <a:lnL w="6350">
                      <a:solidFill>
                        <a:srgbClr val="FFC000"/>
                      </a:solidFill>
                      <a:prstDash val="solid"/>
                    </a:lnL>
                    <a:lnR w="6350">
                      <a:solidFill>
                        <a:srgbClr val="FFC000"/>
                      </a:solidFill>
                      <a:prstDash val="solid"/>
                    </a:lnR>
                    <a:lnB w="6350">
                      <a:solidFill>
                        <a:srgbClr val="FFC000"/>
                      </a:solidFill>
                      <a:prstDash val="solid"/>
                    </a:lnB>
                    <a:solidFill>
                      <a:srgbClr val="FFC000"/>
                    </a:solidFill>
                  </a:tcPr>
                </a:tc>
                <a:extLst>
                  <a:ext uri="{0D108BD9-81ED-4DB2-BD59-A6C34878D82A}">
                    <a16:rowId xmlns:a16="http://schemas.microsoft.com/office/drawing/2014/main" val="914898949"/>
                  </a:ext>
                </a:extLst>
              </a:tr>
              <a:tr h="239395">
                <a:tc>
                  <a:txBody>
                    <a:bodyPr/>
                    <a:lstStyle/>
                    <a:p>
                      <a:pPr marL="6350">
                        <a:lnSpc>
                          <a:spcPct val="100000"/>
                        </a:lnSpc>
                        <a:spcBef>
                          <a:spcPts val="195"/>
                        </a:spcBef>
                      </a:pPr>
                      <a:r>
                        <a:rPr sz="1050" spc="-10" dirty="0">
                          <a:solidFill>
                            <a:srgbClr val="004A86"/>
                          </a:solidFill>
                          <a:latin typeface="Arial"/>
                          <a:cs typeface="Arial"/>
                        </a:rPr>
                        <a:t>BLV</a:t>
                      </a:r>
                      <a:r>
                        <a:rPr sz="1050" spc="-45" dirty="0">
                          <a:solidFill>
                            <a:srgbClr val="004A86"/>
                          </a:solidFill>
                          <a:latin typeface="Arial"/>
                          <a:cs typeface="Arial"/>
                        </a:rPr>
                        <a:t> </a:t>
                      </a:r>
                      <a:r>
                        <a:rPr sz="1050" dirty="0">
                          <a:solidFill>
                            <a:srgbClr val="004A86"/>
                          </a:solidFill>
                          <a:latin typeface="Arial"/>
                          <a:cs typeface="Arial"/>
                        </a:rPr>
                        <a:t>2</a:t>
                      </a:r>
                      <a:r>
                        <a:rPr sz="1050" spc="-25" dirty="0">
                          <a:solidFill>
                            <a:srgbClr val="004A86"/>
                          </a:solidFill>
                          <a:latin typeface="Arial"/>
                          <a:cs typeface="Arial"/>
                        </a:rPr>
                        <a:t> mg</a:t>
                      </a:r>
                      <a:endParaRPr sz="1050">
                        <a:latin typeface="Arial"/>
                        <a:cs typeface="Arial"/>
                      </a:endParaRPr>
                    </a:p>
                  </a:txBody>
                  <a:tcPr marL="0" marR="0" marT="2476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EFEFE"/>
                    </a:solidFill>
                  </a:tcPr>
                </a:tc>
                <a:tc>
                  <a:txBody>
                    <a:bodyPr/>
                    <a:lstStyle/>
                    <a:p>
                      <a:pPr algn="ctr">
                        <a:lnSpc>
                          <a:spcPct val="100000"/>
                        </a:lnSpc>
                        <a:spcBef>
                          <a:spcPts val="195"/>
                        </a:spcBef>
                      </a:pPr>
                      <a:r>
                        <a:rPr sz="1050" spc="-10" dirty="0">
                          <a:solidFill>
                            <a:srgbClr val="004A86"/>
                          </a:solidFill>
                          <a:latin typeface="Arial"/>
                          <a:cs typeface="Arial"/>
                        </a:rPr>
                        <a:t>29%</a:t>
                      </a:r>
                      <a:endParaRPr sz="1050" dirty="0">
                        <a:latin typeface="Arial"/>
                        <a:cs typeface="Arial"/>
                      </a:endParaRPr>
                    </a:p>
                  </a:txBody>
                  <a:tcPr marL="0" marR="0" marT="24765" marB="0">
                    <a:lnL w="6350" cap="flat" cmpd="sng" algn="ctr">
                      <a:solidFill>
                        <a:srgbClr val="FFC000"/>
                      </a:solidFill>
                      <a:prstDash val="solid"/>
                      <a:round/>
                      <a:headEnd type="none" w="med" len="med"/>
                      <a:tailEnd type="none" w="med" len="med"/>
                    </a:lnL>
                    <a:lnR w="6350">
                      <a:solidFill>
                        <a:srgbClr val="FFC000"/>
                      </a:solidFill>
                      <a:prstDash val="soli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EFEFE"/>
                    </a:solidFill>
                  </a:tcPr>
                </a:tc>
                <a:tc>
                  <a:txBody>
                    <a:bodyPr/>
                    <a:lstStyle/>
                    <a:p>
                      <a:pPr marL="337185">
                        <a:lnSpc>
                          <a:spcPct val="100000"/>
                        </a:lnSpc>
                        <a:spcBef>
                          <a:spcPts val="195"/>
                        </a:spcBef>
                      </a:pPr>
                      <a:r>
                        <a:rPr sz="1050" spc="-10" dirty="0">
                          <a:solidFill>
                            <a:srgbClr val="004A86"/>
                          </a:solidFill>
                          <a:latin typeface="Arial"/>
                          <a:cs typeface="Arial"/>
                        </a:rPr>
                        <a:t>20%</a:t>
                      </a:r>
                      <a:endParaRPr sz="1050" dirty="0">
                        <a:latin typeface="Arial"/>
                        <a:cs typeface="Arial"/>
                      </a:endParaRPr>
                    </a:p>
                  </a:txBody>
                  <a:tcPr marL="0" marR="0" marT="2476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EFEFE"/>
                    </a:solidFill>
                  </a:tcPr>
                </a:tc>
                <a:extLst>
                  <a:ext uri="{0D108BD9-81ED-4DB2-BD59-A6C34878D82A}">
                    <a16:rowId xmlns:a16="http://schemas.microsoft.com/office/drawing/2014/main" val="1255899210"/>
                  </a:ext>
                </a:extLst>
              </a:tr>
              <a:tr h="215265">
                <a:tc>
                  <a:txBody>
                    <a:bodyPr/>
                    <a:lstStyle/>
                    <a:p>
                      <a:pPr marL="6350">
                        <a:lnSpc>
                          <a:spcPct val="100000"/>
                        </a:lnSpc>
                        <a:spcBef>
                          <a:spcPts val="95"/>
                        </a:spcBef>
                      </a:pPr>
                      <a:r>
                        <a:rPr sz="1050" spc="-10" dirty="0">
                          <a:solidFill>
                            <a:srgbClr val="004A86"/>
                          </a:solidFill>
                          <a:latin typeface="Arial"/>
                          <a:cs typeface="Arial"/>
                        </a:rPr>
                        <a:t>BLV</a:t>
                      </a:r>
                      <a:r>
                        <a:rPr sz="1050" spc="-45" dirty="0">
                          <a:solidFill>
                            <a:srgbClr val="004A86"/>
                          </a:solidFill>
                          <a:latin typeface="Arial"/>
                          <a:cs typeface="Arial"/>
                        </a:rPr>
                        <a:t> </a:t>
                      </a:r>
                      <a:r>
                        <a:rPr sz="1050" dirty="0">
                          <a:solidFill>
                            <a:srgbClr val="004A86"/>
                          </a:solidFill>
                          <a:latin typeface="Arial"/>
                          <a:cs typeface="Arial"/>
                        </a:rPr>
                        <a:t>10</a:t>
                      </a:r>
                      <a:r>
                        <a:rPr sz="1050" spc="-35" dirty="0">
                          <a:solidFill>
                            <a:srgbClr val="004A86"/>
                          </a:solidFill>
                          <a:latin typeface="Arial"/>
                          <a:cs typeface="Arial"/>
                        </a:rPr>
                        <a:t> </a:t>
                      </a:r>
                      <a:r>
                        <a:rPr sz="1050" spc="-25" dirty="0">
                          <a:solidFill>
                            <a:srgbClr val="004A86"/>
                          </a:solidFill>
                          <a:latin typeface="Arial"/>
                          <a:cs typeface="Arial"/>
                        </a:rPr>
                        <a:t>mg</a:t>
                      </a:r>
                      <a:endParaRPr sz="1050">
                        <a:latin typeface="Arial"/>
                        <a:cs typeface="Arial"/>
                      </a:endParaRPr>
                    </a:p>
                  </a:txBody>
                  <a:tcPr marL="0" marR="0" marT="1206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tc>
                  <a:txBody>
                    <a:bodyPr/>
                    <a:lstStyle/>
                    <a:p>
                      <a:pPr algn="ctr">
                        <a:lnSpc>
                          <a:spcPct val="100000"/>
                        </a:lnSpc>
                        <a:spcBef>
                          <a:spcPts val="95"/>
                        </a:spcBef>
                      </a:pPr>
                      <a:r>
                        <a:rPr sz="1050" spc="-10" dirty="0">
                          <a:solidFill>
                            <a:srgbClr val="004A86"/>
                          </a:solidFill>
                          <a:latin typeface="Arial"/>
                          <a:cs typeface="Arial"/>
                        </a:rPr>
                        <a:t>50%</a:t>
                      </a:r>
                      <a:endParaRPr sz="1050" dirty="0">
                        <a:latin typeface="Arial"/>
                        <a:cs typeface="Arial"/>
                      </a:endParaRPr>
                    </a:p>
                  </a:txBody>
                  <a:tcPr marL="0" marR="0" marT="12065" marB="0">
                    <a:lnL w="6350" cap="flat" cmpd="sng" algn="ctr">
                      <a:solidFill>
                        <a:srgbClr val="FFC000"/>
                      </a:solidFill>
                      <a:prstDash val="solid"/>
                      <a:round/>
                      <a:headEnd type="none" w="med" len="med"/>
                      <a:tailEnd type="none" w="med" len="med"/>
                    </a:lnL>
                    <a:lnR w="6350">
                      <a:solidFill>
                        <a:srgbClr val="FFC000"/>
                      </a:solidFill>
                      <a:prstDash val="soli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marL="337185">
                        <a:lnSpc>
                          <a:spcPct val="100000"/>
                        </a:lnSpc>
                        <a:spcBef>
                          <a:spcPts val="95"/>
                        </a:spcBef>
                      </a:pPr>
                      <a:r>
                        <a:rPr sz="1050" spc="-10" dirty="0">
                          <a:solidFill>
                            <a:srgbClr val="004A86"/>
                          </a:solidFill>
                          <a:latin typeface="Arial"/>
                          <a:cs typeface="Arial"/>
                        </a:rPr>
                        <a:t>22%</a:t>
                      </a:r>
                      <a:endParaRPr sz="1050" dirty="0">
                        <a:latin typeface="Arial"/>
                        <a:cs typeface="Arial"/>
                      </a:endParaRPr>
                    </a:p>
                  </a:txBody>
                  <a:tcPr marL="0" marR="0" marT="1206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extLst>
                  <a:ext uri="{0D108BD9-81ED-4DB2-BD59-A6C34878D82A}">
                    <a16:rowId xmlns:a16="http://schemas.microsoft.com/office/drawing/2014/main" val="3784711358"/>
                  </a:ext>
                </a:extLst>
              </a:tr>
              <a:tr h="188595">
                <a:tc>
                  <a:txBody>
                    <a:bodyPr/>
                    <a:lstStyle/>
                    <a:p>
                      <a:pPr marL="6350">
                        <a:lnSpc>
                          <a:spcPts val="1390"/>
                        </a:lnSpc>
                      </a:pPr>
                      <a:r>
                        <a:rPr sz="1050" dirty="0">
                          <a:solidFill>
                            <a:srgbClr val="004A86"/>
                          </a:solidFill>
                          <a:latin typeface="Arial"/>
                          <a:cs typeface="Arial"/>
                        </a:rPr>
                        <a:t>DT</a:t>
                      </a:r>
                      <a:r>
                        <a:rPr sz="1050" spc="-40" dirty="0">
                          <a:solidFill>
                            <a:srgbClr val="004A86"/>
                          </a:solidFill>
                          <a:latin typeface="Arial"/>
                          <a:cs typeface="Arial"/>
                        </a:rPr>
                        <a:t> </a:t>
                      </a:r>
                      <a:r>
                        <a:rPr sz="1050" dirty="0">
                          <a:solidFill>
                            <a:srgbClr val="004A86"/>
                          </a:solidFill>
                          <a:latin typeface="Arial"/>
                          <a:cs typeface="Arial"/>
                        </a:rPr>
                        <a:t>to</a:t>
                      </a:r>
                      <a:r>
                        <a:rPr sz="1050" spc="-25" dirty="0">
                          <a:solidFill>
                            <a:srgbClr val="004A86"/>
                          </a:solidFill>
                          <a:latin typeface="Arial"/>
                          <a:cs typeface="Arial"/>
                        </a:rPr>
                        <a:t> </a:t>
                      </a:r>
                      <a:r>
                        <a:rPr sz="1050" spc="-10" dirty="0">
                          <a:solidFill>
                            <a:srgbClr val="004A86"/>
                          </a:solidFill>
                          <a:latin typeface="Arial"/>
                          <a:cs typeface="Arial"/>
                        </a:rPr>
                        <a:t>BLV</a:t>
                      </a:r>
                      <a:r>
                        <a:rPr sz="1050" spc="-35" dirty="0">
                          <a:solidFill>
                            <a:srgbClr val="004A86"/>
                          </a:solidFill>
                          <a:latin typeface="Arial"/>
                          <a:cs typeface="Arial"/>
                        </a:rPr>
                        <a:t> </a:t>
                      </a:r>
                      <a:r>
                        <a:rPr sz="1050" dirty="0">
                          <a:solidFill>
                            <a:srgbClr val="004A86"/>
                          </a:solidFill>
                          <a:latin typeface="Arial"/>
                          <a:cs typeface="Arial"/>
                        </a:rPr>
                        <a:t>10</a:t>
                      </a:r>
                      <a:r>
                        <a:rPr sz="1050" spc="-30" dirty="0">
                          <a:solidFill>
                            <a:srgbClr val="004A86"/>
                          </a:solidFill>
                          <a:latin typeface="Arial"/>
                          <a:cs typeface="Arial"/>
                        </a:rPr>
                        <a:t> </a:t>
                      </a:r>
                      <a:r>
                        <a:rPr sz="1050" spc="-25" dirty="0">
                          <a:solidFill>
                            <a:srgbClr val="004A86"/>
                          </a:solidFill>
                          <a:latin typeface="Arial"/>
                          <a:cs typeface="Arial"/>
                        </a:rPr>
                        <a:t>mg</a:t>
                      </a:r>
                      <a:endParaRPr sz="1050">
                        <a:latin typeface="Arial"/>
                        <a:cs typeface="Arial"/>
                      </a:endParaRP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tc>
                  <a:txBody>
                    <a:bodyPr/>
                    <a:lstStyle/>
                    <a:p>
                      <a:pPr algn="ctr">
                        <a:lnSpc>
                          <a:spcPts val="1390"/>
                        </a:lnSpc>
                      </a:pPr>
                      <a:r>
                        <a:rPr sz="1050" spc="-10" dirty="0">
                          <a:solidFill>
                            <a:srgbClr val="004A86"/>
                          </a:solidFill>
                          <a:latin typeface="Arial"/>
                          <a:cs typeface="Arial"/>
                        </a:rPr>
                        <a:t>52%</a:t>
                      </a:r>
                      <a:endParaRPr sz="1050" dirty="0">
                        <a:latin typeface="Arial"/>
                        <a:cs typeface="Arial"/>
                      </a:endParaRPr>
                    </a:p>
                  </a:txBody>
                  <a:tcPr marL="0" marR="0" marT="0" marB="0">
                    <a:lnL w="6350" cap="flat" cmpd="sng" algn="ctr">
                      <a:solidFill>
                        <a:srgbClr val="FFC000"/>
                      </a:solidFill>
                      <a:prstDash val="solid"/>
                      <a:round/>
                      <a:headEnd type="none" w="med" len="med"/>
                      <a:tailEnd type="none" w="med" len="med"/>
                    </a:lnL>
                    <a:lnR w="6350">
                      <a:solidFill>
                        <a:srgbClr val="FFC000"/>
                      </a:solidFill>
                      <a:prstDash val="solid"/>
                    </a:lnR>
                    <a:lnT w="6350" cap="flat" cmpd="sng" algn="ctr">
                      <a:solidFill>
                        <a:srgbClr val="FFC000"/>
                      </a:solidFill>
                      <a:prstDash val="solid"/>
                      <a:round/>
                      <a:headEnd type="none" w="med" len="med"/>
                      <a:tailEnd type="none" w="med" len="med"/>
                    </a:lnT>
                    <a:lnB w="6350">
                      <a:solidFill>
                        <a:srgbClr val="FFC000"/>
                      </a:solidFill>
                      <a:prstDash val="solid"/>
                    </a:lnB>
                    <a:solidFill>
                      <a:srgbClr val="FFFFFF"/>
                    </a:solidFill>
                  </a:tcPr>
                </a:tc>
                <a:tc>
                  <a:txBody>
                    <a:bodyPr/>
                    <a:lstStyle/>
                    <a:p>
                      <a:pPr marL="337185">
                        <a:lnSpc>
                          <a:spcPts val="1390"/>
                        </a:lnSpc>
                      </a:pPr>
                      <a:r>
                        <a:rPr sz="1050" spc="-10" dirty="0">
                          <a:solidFill>
                            <a:srgbClr val="004A86"/>
                          </a:solidFill>
                          <a:latin typeface="Arial"/>
                          <a:cs typeface="Arial"/>
                        </a:rPr>
                        <a:t>20%</a:t>
                      </a:r>
                      <a:endParaRPr sz="1050" dirty="0">
                        <a:latin typeface="Arial"/>
                        <a:cs typeface="Arial"/>
                      </a:endParaRP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extLst>
                  <a:ext uri="{0D108BD9-81ED-4DB2-BD59-A6C34878D82A}">
                    <a16:rowId xmlns:a16="http://schemas.microsoft.com/office/drawing/2014/main" val="3990343652"/>
                  </a:ext>
                </a:extLst>
              </a:tr>
            </a:tbl>
          </a:graphicData>
        </a:graphic>
      </p:graphicFrame>
      <p:sp>
        <p:nvSpPr>
          <p:cNvPr id="9" name="object 22">
            <a:extLst>
              <a:ext uri="{FF2B5EF4-FFF2-40B4-BE49-F238E27FC236}">
                <a16:creationId xmlns:a16="http://schemas.microsoft.com/office/drawing/2014/main" id="{4EADB8DF-093C-F704-492E-2B50840D9B39}"/>
              </a:ext>
            </a:extLst>
          </p:cNvPr>
          <p:cNvSpPr txBox="1"/>
          <p:nvPr/>
        </p:nvSpPr>
        <p:spPr>
          <a:xfrm>
            <a:off x="647336" y="2662627"/>
            <a:ext cx="3134928" cy="671979"/>
          </a:xfrm>
          <a:prstGeom prst="rect">
            <a:avLst/>
          </a:prstGeom>
        </p:spPr>
        <p:txBody>
          <a:bodyPr vert="horz" wrap="square" lIns="0" tIns="12700" rIns="0" bIns="0" rtlCol="0">
            <a:spAutoFit/>
          </a:bodyPr>
          <a:lstStyle/>
          <a:p>
            <a:pPr marL="12700">
              <a:lnSpc>
                <a:spcPct val="100000"/>
              </a:lnSpc>
              <a:spcBef>
                <a:spcPts val="100"/>
              </a:spcBef>
            </a:pPr>
            <a:r>
              <a:rPr sz="1050" dirty="0">
                <a:solidFill>
                  <a:srgbClr val="004A86"/>
                </a:solidFill>
                <a:latin typeface="Arial"/>
                <a:cs typeface="Arial"/>
              </a:rPr>
              <a:t>36%</a:t>
            </a:r>
            <a:r>
              <a:rPr sz="1050" spc="-45" dirty="0">
                <a:solidFill>
                  <a:srgbClr val="004A86"/>
                </a:solidFill>
                <a:latin typeface="Arial"/>
                <a:cs typeface="Arial"/>
              </a:rPr>
              <a:t> </a:t>
            </a:r>
            <a:r>
              <a:rPr sz="1050" dirty="0">
                <a:solidFill>
                  <a:srgbClr val="004A86"/>
                </a:solidFill>
                <a:latin typeface="Arial"/>
                <a:cs typeface="Arial"/>
              </a:rPr>
              <a:t>(23/64)</a:t>
            </a:r>
            <a:r>
              <a:rPr sz="1050" spc="-40" dirty="0">
                <a:solidFill>
                  <a:srgbClr val="004A86"/>
                </a:solidFill>
                <a:latin typeface="Arial"/>
                <a:cs typeface="Arial"/>
              </a:rPr>
              <a:t> </a:t>
            </a:r>
            <a:r>
              <a:rPr sz="1050" dirty="0">
                <a:solidFill>
                  <a:srgbClr val="004A86"/>
                </a:solidFill>
                <a:latin typeface="Arial"/>
                <a:cs typeface="Arial"/>
              </a:rPr>
              <a:t>maintained</a:t>
            </a:r>
            <a:r>
              <a:rPr sz="1050" spc="-60" dirty="0">
                <a:solidFill>
                  <a:srgbClr val="004A86"/>
                </a:solidFill>
                <a:latin typeface="Arial"/>
                <a:cs typeface="Arial"/>
              </a:rPr>
              <a:t> </a:t>
            </a:r>
            <a:r>
              <a:rPr lang="en-US" sz="1050" dirty="0">
                <a:solidFill>
                  <a:srgbClr val="004A86"/>
                </a:solidFill>
                <a:latin typeface="Arial"/>
                <a:cs typeface="Arial"/>
              </a:rPr>
              <a:t>sustained undetectability with no relapses during follow-up.</a:t>
            </a:r>
          </a:p>
          <a:p>
            <a:pPr marL="12700">
              <a:lnSpc>
                <a:spcPct val="100000"/>
              </a:lnSpc>
              <a:spcBef>
                <a:spcPts val="100"/>
              </a:spcBef>
            </a:pPr>
            <a:r>
              <a:rPr lang="en-US" sz="1050" b="1" dirty="0">
                <a:solidFill>
                  <a:srgbClr val="004A86"/>
                </a:solidFill>
                <a:latin typeface="Arial"/>
                <a:cs typeface="Arial"/>
              </a:rPr>
              <a:t>Longer duration of on-treatment undetectability at EOT = better durability.</a:t>
            </a:r>
            <a:endParaRPr sz="1050" b="1" dirty="0">
              <a:latin typeface="Arial"/>
              <a:cs typeface="Arial"/>
            </a:endParaRPr>
          </a:p>
        </p:txBody>
      </p:sp>
      <p:grpSp>
        <p:nvGrpSpPr>
          <p:cNvPr id="40" name="Group 39">
            <a:extLst>
              <a:ext uri="{FF2B5EF4-FFF2-40B4-BE49-F238E27FC236}">
                <a16:creationId xmlns:a16="http://schemas.microsoft.com/office/drawing/2014/main" id="{2F503C5A-E609-1274-3306-9C83EE49BA5B}"/>
              </a:ext>
            </a:extLst>
          </p:cNvPr>
          <p:cNvGrpSpPr/>
          <p:nvPr/>
        </p:nvGrpSpPr>
        <p:grpSpPr>
          <a:xfrm>
            <a:off x="609266" y="3515600"/>
            <a:ext cx="3181603" cy="533859"/>
            <a:chOff x="607833" y="3487744"/>
            <a:chExt cx="3181603" cy="533859"/>
          </a:xfrm>
        </p:grpSpPr>
        <p:grpSp>
          <p:nvGrpSpPr>
            <p:cNvPr id="39" name="Group 38">
              <a:extLst>
                <a:ext uri="{FF2B5EF4-FFF2-40B4-BE49-F238E27FC236}">
                  <a16:creationId xmlns:a16="http://schemas.microsoft.com/office/drawing/2014/main" id="{8D17DEB9-DD59-4A4D-6BC4-7D27FE657E86}"/>
                </a:ext>
              </a:extLst>
            </p:cNvPr>
            <p:cNvGrpSpPr/>
            <p:nvPr/>
          </p:nvGrpSpPr>
          <p:grpSpPr>
            <a:xfrm>
              <a:off x="607833" y="3710453"/>
              <a:ext cx="3181603" cy="311150"/>
              <a:chOff x="635890" y="3566031"/>
              <a:chExt cx="3181603" cy="311150"/>
            </a:xfrm>
          </p:grpSpPr>
          <p:grpSp>
            <p:nvGrpSpPr>
              <p:cNvPr id="37" name="Group 36">
                <a:extLst>
                  <a:ext uri="{FF2B5EF4-FFF2-40B4-BE49-F238E27FC236}">
                    <a16:creationId xmlns:a16="http://schemas.microsoft.com/office/drawing/2014/main" id="{403B76E2-7411-4C18-58BB-990022268056}"/>
                  </a:ext>
                </a:extLst>
              </p:cNvPr>
              <p:cNvGrpSpPr/>
              <p:nvPr/>
            </p:nvGrpSpPr>
            <p:grpSpPr>
              <a:xfrm>
                <a:off x="635890" y="3585081"/>
                <a:ext cx="806195" cy="292100"/>
                <a:chOff x="635890" y="3585081"/>
                <a:chExt cx="806195" cy="292100"/>
              </a:xfrm>
            </p:grpSpPr>
            <p:sp>
              <p:nvSpPr>
                <p:cNvPr id="22" name="object 24">
                  <a:extLst>
                    <a:ext uri="{FF2B5EF4-FFF2-40B4-BE49-F238E27FC236}">
                      <a16:creationId xmlns:a16="http://schemas.microsoft.com/office/drawing/2014/main" id="{04FE9113-74B2-5378-464F-AD0DC6F69FA9}"/>
                    </a:ext>
                  </a:extLst>
                </p:cNvPr>
                <p:cNvSpPr/>
                <p:nvPr/>
              </p:nvSpPr>
              <p:spPr>
                <a:xfrm>
                  <a:off x="635890" y="3585081"/>
                  <a:ext cx="725170" cy="292100"/>
                </a:xfrm>
                <a:custGeom>
                  <a:avLst/>
                  <a:gdLst/>
                  <a:ahLst/>
                  <a:cxnLst/>
                  <a:rect l="l" t="t" r="r" b="b"/>
                  <a:pathLst>
                    <a:path w="725169" h="292100">
                      <a:moveTo>
                        <a:pt x="71920" y="0"/>
                      </a:moveTo>
                      <a:lnTo>
                        <a:pt x="0" y="0"/>
                      </a:lnTo>
                      <a:lnTo>
                        <a:pt x="0" y="291553"/>
                      </a:lnTo>
                      <a:lnTo>
                        <a:pt x="71920" y="291553"/>
                      </a:lnTo>
                      <a:lnTo>
                        <a:pt x="71920" y="0"/>
                      </a:lnTo>
                      <a:close/>
                    </a:path>
                    <a:path w="725169" h="292100">
                      <a:moveTo>
                        <a:pt x="153136" y="0"/>
                      </a:moveTo>
                      <a:lnTo>
                        <a:pt x="81229" y="0"/>
                      </a:lnTo>
                      <a:lnTo>
                        <a:pt x="81229" y="291553"/>
                      </a:lnTo>
                      <a:lnTo>
                        <a:pt x="153136" y="291553"/>
                      </a:lnTo>
                      <a:lnTo>
                        <a:pt x="153136" y="0"/>
                      </a:lnTo>
                      <a:close/>
                    </a:path>
                    <a:path w="725169" h="292100">
                      <a:moveTo>
                        <a:pt x="234365" y="0"/>
                      </a:moveTo>
                      <a:lnTo>
                        <a:pt x="162458" y="0"/>
                      </a:lnTo>
                      <a:lnTo>
                        <a:pt x="162458" y="291553"/>
                      </a:lnTo>
                      <a:lnTo>
                        <a:pt x="234365" y="291553"/>
                      </a:lnTo>
                      <a:lnTo>
                        <a:pt x="234365" y="0"/>
                      </a:lnTo>
                      <a:close/>
                    </a:path>
                    <a:path w="725169" h="292100">
                      <a:moveTo>
                        <a:pt x="315620" y="0"/>
                      </a:moveTo>
                      <a:lnTo>
                        <a:pt x="243700" y="0"/>
                      </a:lnTo>
                      <a:lnTo>
                        <a:pt x="243700" y="291553"/>
                      </a:lnTo>
                      <a:lnTo>
                        <a:pt x="315620" y="291553"/>
                      </a:lnTo>
                      <a:lnTo>
                        <a:pt x="315620" y="0"/>
                      </a:lnTo>
                      <a:close/>
                    </a:path>
                    <a:path w="725169" h="292100">
                      <a:moveTo>
                        <a:pt x="396798" y="0"/>
                      </a:moveTo>
                      <a:lnTo>
                        <a:pt x="324878" y="0"/>
                      </a:lnTo>
                      <a:lnTo>
                        <a:pt x="324878" y="291553"/>
                      </a:lnTo>
                      <a:lnTo>
                        <a:pt x="396798" y="291553"/>
                      </a:lnTo>
                      <a:lnTo>
                        <a:pt x="396798" y="0"/>
                      </a:lnTo>
                      <a:close/>
                    </a:path>
                    <a:path w="725169" h="292100">
                      <a:moveTo>
                        <a:pt x="477989" y="0"/>
                      </a:moveTo>
                      <a:lnTo>
                        <a:pt x="406069" y="0"/>
                      </a:lnTo>
                      <a:lnTo>
                        <a:pt x="406069" y="291553"/>
                      </a:lnTo>
                      <a:lnTo>
                        <a:pt x="477989" y="291553"/>
                      </a:lnTo>
                      <a:lnTo>
                        <a:pt x="477989" y="0"/>
                      </a:lnTo>
                      <a:close/>
                    </a:path>
                    <a:path w="725169" h="292100">
                      <a:moveTo>
                        <a:pt x="562140" y="0"/>
                      </a:moveTo>
                      <a:lnTo>
                        <a:pt x="490220" y="0"/>
                      </a:lnTo>
                      <a:lnTo>
                        <a:pt x="490220" y="291553"/>
                      </a:lnTo>
                      <a:lnTo>
                        <a:pt x="562140" y="291553"/>
                      </a:lnTo>
                      <a:lnTo>
                        <a:pt x="562140" y="0"/>
                      </a:lnTo>
                      <a:close/>
                    </a:path>
                    <a:path w="725169" h="292100">
                      <a:moveTo>
                        <a:pt x="643293" y="0"/>
                      </a:moveTo>
                      <a:lnTo>
                        <a:pt x="571373" y="0"/>
                      </a:lnTo>
                      <a:lnTo>
                        <a:pt x="571373" y="291553"/>
                      </a:lnTo>
                      <a:lnTo>
                        <a:pt x="643293" y="291553"/>
                      </a:lnTo>
                      <a:lnTo>
                        <a:pt x="643293" y="0"/>
                      </a:lnTo>
                      <a:close/>
                    </a:path>
                    <a:path w="725169" h="292100">
                      <a:moveTo>
                        <a:pt x="724560" y="0"/>
                      </a:moveTo>
                      <a:lnTo>
                        <a:pt x="652653" y="0"/>
                      </a:lnTo>
                      <a:lnTo>
                        <a:pt x="652653" y="291553"/>
                      </a:lnTo>
                      <a:lnTo>
                        <a:pt x="724560" y="291553"/>
                      </a:lnTo>
                      <a:lnTo>
                        <a:pt x="724560" y="0"/>
                      </a:lnTo>
                      <a:close/>
                    </a:path>
                  </a:pathLst>
                </a:custGeom>
                <a:solidFill>
                  <a:srgbClr val="FFBD3C"/>
                </a:solidFill>
              </p:spPr>
              <p:txBody>
                <a:bodyPr wrap="square" lIns="0" tIns="0" rIns="0" bIns="0" rtlCol="0"/>
                <a:lstStyle/>
                <a:p>
                  <a:endParaRPr/>
                </a:p>
              </p:txBody>
            </p:sp>
            <p:sp>
              <p:nvSpPr>
                <p:cNvPr id="23" name="object 25">
                  <a:extLst>
                    <a:ext uri="{FF2B5EF4-FFF2-40B4-BE49-F238E27FC236}">
                      <a16:creationId xmlns:a16="http://schemas.microsoft.com/office/drawing/2014/main" id="{57568A4A-BF42-3FAA-5797-95B28BBCC42B}"/>
                    </a:ext>
                  </a:extLst>
                </p:cNvPr>
                <p:cNvSpPr/>
                <p:nvPr/>
              </p:nvSpPr>
              <p:spPr>
                <a:xfrm>
                  <a:off x="1369695" y="3585081"/>
                  <a:ext cx="72390" cy="292100"/>
                </a:xfrm>
                <a:custGeom>
                  <a:avLst/>
                  <a:gdLst/>
                  <a:ahLst/>
                  <a:cxnLst/>
                  <a:rect l="l" t="t" r="r" b="b"/>
                  <a:pathLst>
                    <a:path w="72390" h="292100">
                      <a:moveTo>
                        <a:pt x="71920" y="0"/>
                      </a:moveTo>
                      <a:lnTo>
                        <a:pt x="0" y="0"/>
                      </a:lnTo>
                      <a:lnTo>
                        <a:pt x="0" y="291553"/>
                      </a:lnTo>
                      <a:lnTo>
                        <a:pt x="71920" y="291553"/>
                      </a:lnTo>
                      <a:lnTo>
                        <a:pt x="71920" y="0"/>
                      </a:lnTo>
                      <a:close/>
                    </a:path>
                  </a:pathLst>
                </a:custGeom>
                <a:solidFill>
                  <a:srgbClr val="FCEBC7"/>
                </a:solidFill>
              </p:spPr>
              <p:txBody>
                <a:bodyPr wrap="square" lIns="0" tIns="0" rIns="0" bIns="0" rtlCol="0"/>
                <a:lstStyle/>
                <a:p>
                  <a:endParaRPr/>
                </a:p>
              </p:txBody>
            </p:sp>
          </p:grpSp>
          <p:grpSp>
            <p:nvGrpSpPr>
              <p:cNvPr id="36" name="Group 35">
                <a:extLst>
                  <a:ext uri="{FF2B5EF4-FFF2-40B4-BE49-F238E27FC236}">
                    <a16:creationId xmlns:a16="http://schemas.microsoft.com/office/drawing/2014/main" id="{DD86A596-812F-0C48-57C3-CD177CDE34EB}"/>
                  </a:ext>
                </a:extLst>
              </p:cNvPr>
              <p:cNvGrpSpPr/>
              <p:nvPr/>
            </p:nvGrpSpPr>
            <p:grpSpPr>
              <a:xfrm>
                <a:off x="1835405" y="3566031"/>
                <a:ext cx="806069" cy="292100"/>
                <a:chOff x="1835405" y="3566031"/>
                <a:chExt cx="806069" cy="292100"/>
              </a:xfrm>
            </p:grpSpPr>
            <p:sp>
              <p:nvSpPr>
                <p:cNvPr id="26" name="object 28">
                  <a:extLst>
                    <a:ext uri="{FF2B5EF4-FFF2-40B4-BE49-F238E27FC236}">
                      <a16:creationId xmlns:a16="http://schemas.microsoft.com/office/drawing/2014/main" id="{5ED79544-A155-6FC3-3163-63E4FD3B570F}"/>
                    </a:ext>
                  </a:extLst>
                </p:cNvPr>
                <p:cNvSpPr/>
                <p:nvPr/>
              </p:nvSpPr>
              <p:spPr>
                <a:xfrm>
                  <a:off x="1835405" y="3566031"/>
                  <a:ext cx="396875" cy="292100"/>
                </a:xfrm>
                <a:custGeom>
                  <a:avLst/>
                  <a:gdLst/>
                  <a:ahLst/>
                  <a:cxnLst/>
                  <a:rect l="l" t="t" r="r" b="b"/>
                  <a:pathLst>
                    <a:path w="396875" h="292100">
                      <a:moveTo>
                        <a:pt x="71920" y="0"/>
                      </a:moveTo>
                      <a:lnTo>
                        <a:pt x="0" y="0"/>
                      </a:lnTo>
                      <a:lnTo>
                        <a:pt x="0" y="291553"/>
                      </a:lnTo>
                      <a:lnTo>
                        <a:pt x="71920" y="291553"/>
                      </a:lnTo>
                      <a:lnTo>
                        <a:pt x="71920" y="0"/>
                      </a:lnTo>
                      <a:close/>
                    </a:path>
                    <a:path w="396875" h="292100">
                      <a:moveTo>
                        <a:pt x="153200" y="0"/>
                      </a:moveTo>
                      <a:lnTo>
                        <a:pt x="81280" y="0"/>
                      </a:lnTo>
                      <a:lnTo>
                        <a:pt x="81280" y="291553"/>
                      </a:lnTo>
                      <a:lnTo>
                        <a:pt x="153200" y="291553"/>
                      </a:lnTo>
                      <a:lnTo>
                        <a:pt x="153200" y="0"/>
                      </a:lnTo>
                      <a:close/>
                    </a:path>
                    <a:path w="396875" h="292100">
                      <a:moveTo>
                        <a:pt x="234353" y="0"/>
                      </a:moveTo>
                      <a:lnTo>
                        <a:pt x="162433" y="0"/>
                      </a:lnTo>
                      <a:lnTo>
                        <a:pt x="162433" y="291553"/>
                      </a:lnTo>
                      <a:lnTo>
                        <a:pt x="234353" y="291553"/>
                      </a:lnTo>
                      <a:lnTo>
                        <a:pt x="234353" y="0"/>
                      </a:lnTo>
                      <a:close/>
                    </a:path>
                    <a:path w="396875" h="292100">
                      <a:moveTo>
                        <a:pt x="315633" y="0"/>
                      </a:moveTo>
                      <a:lnTo>
                        <a:pt x="243713" y="0"/>
                      </a:lnTo>
                      <a:lnTo>
                        <a:pt x="243713" y="291553"/>
                      </a:lnTo>
                      <a:lnTo>
                        <a:pt x="315633" y="291553"/>
                      </a:lnTo>
                      <a:lnTo>
                        <a:pt x="315633" y="0"/>
                      </a:lnTo>
                      <a:close/>
                    </a:path>
                    <a:path w="396875" h="292100">
                      <a:moveTo>
                        <a:pt x="396786" y="0"/>
                      </a:moveTo>
                      <a:lnTo>
                        <a:pt x="324866" y="0"/>
                      </a:lnTo>
                      <a:lnTo>
                        <a:pt x="324866" y="291553"/>
                      </a:lnTo>
                      <a:lnTo>
                        <a:pt x="396786" y="291553"/>
                      </a:lnTo>
                      <a:lnTo>
                        <a:pt x="396786" y="0"/>
                      </a:lnTo>
                      <a:close/>
                    </a:path>
                  </a:pathLst>
                </a:custGeom>
                <a:solidFill>
                  <a:srgbClr val="FFBD3C"/>
                </a:solidFill>
              </p:spPr>
              <p:txBody>
                <a:bodyPr wrap="square" lIns="0" tIns="0" rIns="0" bIns="0" rtlCol="0"/>
                <a:lstStyle/>
                <a:p>
                  <a:endParaRPr/>
                </a:p>
              </p:txBody>
            </p:sp>
            <p:sp>
              <p:nvSpPr>
                <p:cNvPr id="27" name="object 29">
                  <a:extLst>
                    <a:ext uri="{FF2B5EF4-FFF2-40B4-BE49-F238E27FC236}">
                      <a16:creationId xmlns:a16="http://schemas.microsoft.com/office/drawing/2014/main" id="{BCBB6D34-B887-3959-3953-39DB689B4DEB}"/>
                    </a:ext>
                  </a:extLst>
                </p:cNvPr>
                <p:cNvSpPr/>
                <p:nvPr/>
              </p:nvSpPr>
              <p:spPr>
                <a:xfrm>
                  <a:off x="2241424" y="3566031"/>
                  <a:ext cx="400050" cy="292100"/>
                </a:xfrm>
                <a:custGeom>
                  <a:avLst/>
                  <a:gdLst/>
                  <a:ahLst/>
                  <a:cxnLst/>
                  <a:rect l="l" t="t" r="r" b="b"/>
                  <a:pathLst>
                    <a:path w="400050" h="292100">
                      <a:moveTo>
                        <a:pt x="71920" y="0"/>
                      </a:moveTo>
                      <a:lnTo>
                        <a:pt x="0" y="0"/>
                      </a:lnTo>
                      <a:lnTo>
                        <a:pt x="0" y="291553"/>
                      </a:lnTo>
                      <a:lnTo>
                        <a:pt x="71920" y="291553"/>
                      </a:lnTo>
                      <a:lnTo>
                        <a:pt x="71920" y="0"/>
                      </a:lnTo>
                      <a:close/>
                    </a:path>
                    <a:path w="400050" h="292100">
                      <a:moveTo>
                        <a:pt x="156121" y="0"/>
                      </a:moveTo>
                      <a:lnTo>
                        <a:pt x="84201" y="0"/>
                      </a:lnTo>
                      <a:lnTo>
                        <a:pt x="84201" y="291553"/>
                      </a:lnTo>
                      <a:lnTo>
                        <a:pt x="156121" y="291553"/>
                      </a:lnTo>
                      <a:lnTo>
                        <a:pt x="156121" y="0"/>
                      </a:lnTo>
                      <a:close/>
                    </a:path>
                    <a:path w="400050" h="292100">
                      <a:moveTo>
                        <a:pt x="237274" y="0"/>
                      </a:moveTo>
                      <a:lnTo>
                        <a:pt x="165354" y="0"/>
                      </a:lnTo>
                      <a:lnTo>
                        <a:pt x="165354" y="291553"/>
                      </a:lnTo>
                      <a:lnTo>
                        <a:pt x="237274" y="291553"/>
                      </a:lnTo>
                      <a:lnTo>
                        <a:pt x="237274" y="0"/>
                      </a:lnTo>
                      <a:close/>
                    </a:path>
                    <a:path w="400050" h="292100">
                      <a:moveTo>
                        <a:pt x="318554" y="0"/>
                      </a:moveTo>
                      <a:lnTo>
                        <a:pt x="246634" y="0"/>
                      </a:lnTo>
                      <a:lnTo>
                        <a:pt x="246634" y="291553"/>
                      </a:lnTo>
                      <a:lnTo>
                        <a:pt x="318554" y="291553"/>
                      </a:lnTo>
                      <a:lnTo>
                        <a:pt x="318554" y="0"/>
                      </a:lnTo>
                      <a:close/>
                    </a:path>
                    <a:path w="400050" h="292100">
                      <a:moveTo>
                        <a:pt x="399707" y="0"/>
                      </a:moveTo>
                      <a:lnTo>
                        <a:pt x="327787" y="0"/>
                      </a:lnTo>
                      <a:lnTo>
                        <a:pt x="327787" y="291553"/>
                      </a:lnTo>
                      <a:lnTo>
                        <a:pt x="399707" y="291553"/>
                      </a:lnTo>
                      <a:lnTo>
                        <a:pt x="399707" y="0"/>
                      </a:lnTo>
                      <a:close/>
                    </a:path>
                  </a:pathLst>
                </a:custGeom>
                <a:solidFill>
                  <a:srgbClr val="FCEBC7"/>
                </a:solidFill>
              </p:spPr>
              <p:txBody>
                <a:bodyPr wrap="square" lIns="0" tIns="0" rIns="0" bIns="0" rtlCol="0"/>
                <a:lstStyle/>
                <a:p>
                  <a:endParaRPr/>
                </a:p>
              </p:txBody>
            </p:sp>
          </p:grpSp>
          <p:grpSp>
            <p:nvGrpSpPr>
              <p:cNvPr id="35" name="Group 34">
                <a:extLst>
                  <a:ext uri="{FF2B5EF4-FFF2-40B4-BE49-F238E27FC236}">
                    <a16:creationId xmlns:a16="http://schemas.microsoft.com/office/drawing/2014/main" id="{EAD51416-C2B1-1729-1954-5369A93BD47E}"/>
                  </a:ext>
                </a:extLst>
              </p:cNvPr>
              <p:cNvGrpSpPr/>
              <p:nvPr/>
            </p:nvGrpSpPr>
            <p:grpSpPr>
              <a:xfrm>
                <a:off x="3011170" y="3566031"/>
                <a:ext cx="806323" cy="292100"/>
                <a:chOff x="3011170" y="3566031"/>
                <a:chExt cx="806323" cy="292100"/>
              </a:xfrm>
            </p:grpSpPr>
            <p:sp>
              <p:nvSpPr>
                <p:cNvPr id="28" name="object 30">
                  <a:extLst>
                    <a:ext uri="{FF2B5EF4-FFF2-40B4-BE49-F238E27FC236}">
                      <a16:creationId xmlns:a16="http://schemas.microsoft.com/office/drawing/2014/main" id="{B006E8C8-3045-5E36-142F-66EFCD642B13}"/>
                    </a:ext>
                  </a:extLst>
                </p:cNvPr>
                <p:cNvSpPr/>
                <p:nvPr/>
              </p:nvSpPr>
              <p:spPr>
                <a:xfrm>
                  <a:off x="3011170" y="3566031"/>
                  <a:ext cx="72390" cy="292100"/>
                </a:xfrm>
                <a:custGeom>
                  <a:avLst/>
                  <a:gdLst/>
                  <a:ahLst/>
                  <a:cxnLst/>
                  <a:rect l="l" t="t" r="r" b="b"/>
                  <a:pathLst>
                    <a:path w="72389" h="292100">
                      <a:moveTo>
                        <a:pt x="71920" y="0"/>
                      </a:moveTo>
                      <a:lnTo>
                        <a:pt x="0" y="0"/>
                      </a:lnTo>
                      <a:lnTo>
                        <a:pt x="0" y="291553"/>
                      </a:lnTo>
                      <a:lnTo>
                        <a:pt x="71920" y="291553"/>
                      </a:lnTo>
                      <a:lnTo>
                        <a:pt x="71920" y="0"/>
                      </a:lnTo>
                      <a:close/>
                    </a:path>
                  </a:pathLst>
                </a:custGeom>
                <a:solidFill>
                  <a:srgbClr val="FFBD3C"/>
                </a:solidFill>
              </p:spPr>
              <p:txBody>
                <a:bodyPr wrap="square" lIns="0" tIns="0" rIns="0" bIns="0" rtlCol="0"/>
                <a:lstStyle/>
                <a:p>
                  <a:endParaRPr/>
                </a:p>
              </p:txBody>
            </p:sp>
            <p:sp>
              <p:nvSpPr>
                <p:cNvPr id="29" name="object 31">
                  <a:extLst>
                    <a:ext uri="{FF2B5EF4-FFF2-40B4-BE49-F238E27FC236}">
                      <a16:creationId xmlns:a16="http://schemas.microsoft.com/office/drawing/2014/main" id="{429589DB-8673-674E-C23E-2068810D9B1C}"/>
                    </a:ext>
                  </a:extLst>
                </p:cNvPr>
                <p:cNvSpPr/>
                <p:nvPr/>
              </p:nvSpPr>
              <p:spPr>
                <a:xfrm>
                  <a:off x="3092323" y="3566031"/>
                  <a:ext cx="725170" cy="292100"/>
                </a:xfrm>
                <a:custGeom>
                  <a:avLst/>
                  <a:gdLst/>
                  <a:ahLst/>
                  <a:cxnLst/>
                  <a:rect l="l" t="t" r="r" b="b"/>
                  <a:pathLst>
                    <a:path w="725170" h="292100">
                      <a:moveTo>
                        <a:pt x="71920" y="0"/>
                      </a:moveTo>
                      <a:lnTo>
                        <a:pt x="0" y="0"/>
                      </a:lnTo>
                      <a:lnTo>
                        <a:pt x="0" y="291553"/>
                      </a:lnTo>
                      <a:lnTo>
                        <a:pt x="71920" y="291553"/>
                      </a:lnTo>
                      <a:lnTo>
                        <a:pt x="71920" y="0"/>
                      </a:lnTo>
                      <a:close/>
                    </a:path>
                    <a:path w="725170" h="292100">
                      <a:moveTo>
                        <a:pt x="153200" y="0"/>
                      </a:moveTo>
                      <a:lnTo>
                        <a:pt x="81280" y="0"/>
                      </a:lnTo>
                      <a:lnTo>
                        <a:pt x="81280" y="291553"/>
                      </a:lnTo>
                      <a:lnTo>
                        <a:pt x="153200" y="291553"/>
                      </a:lnTo>
                      <a:lnTo>
                        <a:pt x="153200" y="0"/>
                      </a:lnTo>
                      <a:close/>
                    </a:path>
                    <a:path w="725170" h="292100">
                      <a:moveTo>
                        <a:pt x="234480" y="0"/>
                      </a:moveTo>
                      <a:lnTo>
                        <a:pt x="162560" y="0"/>
                      </a:lnTo>
                      <a:lnTo>
                        <a:pt x="162560" y="291553"/>
                      </a:lnTo>
                      <a:lnTo>
                        <a:pt x="234480" y="291553"/>
                      </a:lnTo>
                      <a:lnTo>
                        <a:pt x="234480" y="0"/>
                      </a:lnTo>
                      <a:close/>
                    </a:path>
                    <a:path w="725170" h="292100">
                      <a:moveTo>
                        <a:pt x="315633" y="0"/>
                      </a:moveTo>
                      <a:lnTo>
                        <a:pt x="243713" y="0"/>
                      </a:lnTo>
                      <a:lnTo>
                        <a:pt x="243713" y="291553"/>
                      </a:lnTo>
                      <a:lnTo>
                        <a:pt x="315633" y="291553"/>
                      </a:lnTo>
                      <a:lnTo>
                        <a:pt x="315633" y="0"/>
                      </a:lnTo>
                      <a:close/>
                    </a:path>
                    <a:path w="725170" h="292100">
                      <a:moveTo>
                        <a:pt x="396786" y="0"/>
                      </a:moveTo>
                      <a:lnTo>
                        <a:pt x="324866" y="0"/>
                      </a:lnTo>
                      <a:lnTo>
                        <a:pt x="324866" y="291553"/>
                      </a:lnTo>
                      <a:lnTo>
                        <a:pt x="396786" y="291553"/>
                      </a:lnTo>
                      <a:lnTo>
                        <a:pt x="396786" y="0"/>
                      </a:lnTo>
                      <a:close/>
                    </a:path>
                    <a:path w="725170" h="292100">
                      <a:moveTo>
                        <a:pt x="480860" y="0"/>
                      </a:moveTo>
                      <a:lnTo>
                        <a:pt x="408940" y="0"/>
                      </a:lnTo>
                      <a:lnTo>
                        <a:pt x="408940" y="291553"/>
                      </a:lnTo>
                      <a:lnTo>
                        <a:pt x="480860" y="291553"/>
                      </a:lnTo>
                      <a:lnTo>
                        <a:pt x="480860" y="0"/>
                      </a:lnTo>
                      <a:close/>
                    </a:path>
                    <a:path w="725170" h="292100">
                      <a:moveTo>
                        <a:pt x="562140" y="0"/>
                      </a:moveTo>
                      <a:lnTo>
                        <a:pt x="490220" y="0"/>
                      </a:lnTo>
                      <a:lnTo>
                        <a:pt x="490220" y="291553"/>
                      </a:lnTo>
                      <a:lnTo>
                        <a:pt x="562140" y="291553"/>
                      </a:lnTo>
                      <a:lnTo>
                        <a:pt x="562140" y="0"/>
                      </a:lnTo>
                      <a:close/>
                    </a:path>
                    <a:path w="725170" h="292100">
                      <a:moveTo>
                        <a:pt x="643420" y="0"/>
                      </a:moveTo>
                      <a:lnTo>
                        <a:pt x="571500" y="0"/>
                      </a:lnTo>
                      <a:lnTo>
                        <a:pt x="571500" y="291553"/>
                      </a:lnTo>
                      <a:lnTo>
                        <a:pt x="643420" y="291553"/>
                      </a:lnTo>
                      <a:lnTo>
                        <a:pt x="643420" y="0"/>
                      </a:lnTo>
                      <a:close/>
                    </a:path>
                    <a:path w="725170" h="292100">
                      <a:moveTo>
                        <a:pt x="724573" y="0"/>
                      </a:moveTo>
                      <a:lnTo>
                        <a:pt x="652653" y="0"/>
                      </a:lnTo>
                      <a:lnTo>
                        <a:pt x="652653" y="291553"/>
                      </a:lnTo>
                      <a:lnTo>
                        <a:pt x="724573" y="291553"/>
                      </a:lnTo>
                      <a:lnTo>
                        <a:pt x="724573" y="0"/>
                      </a:lnTo>
                      <a:close/>
                    </a:path>
                  </a:pathLst>
                </a:custGeom>
                <a:solidFill>
                  <a:srgbClr val="FCEBC7"/>
                </a:solidFill>
              </p:spPr>
              <p:txBody>
                <a:bodyPr wrap="square" lIns="0" tIns="0" rIns="0" bIns="0" rtlCol="0"/>
                <a:lstStyle/>
                <a:p>
                  <a:endParaRPr/>
                </a:p>
              </p:txBody>
            </p:sp>
          </p:grpSp>
        </p:grpSp>
        <p:grpSp>
          <p:nvGrpSpPr>
            <p:cNvPr id="38" name="Group 37">
              <a:extLst>
                <a:ext uri="{FF2B5EF4-FFF2-40B4-BE49-F238E27FC236}">
                  <a16:creationId xmlns:a16="http://schemas.microsoft.com/office/drawing/2014/main" id="{AF376CFA-6DAD-D2ED-4C48-665ACECEEA55}"/>
                </a:ext>
              </a:extLst>
            </p:cNvPr>
            <p:cNvGrpSpPr/>
            <p:nvPr/>
          </p:nvGrpSpPr>
          <p:grpSpPr>
            <a:xfrm>
              <a:off x="662595" y="3487744"/>
              <a:ext cx="3083255" cy="205232"/>
              <a:chOff x="679120" y="4045671"/>
              <a:chExt cx="3083255" cy="205232"/>
            </a:xfrm>
          </p:grpSpPr>
          <p:sp>
            <p:nvSpPr>
              <p:cNvPr id="24" name="object 26">
                <a:extLst>
                  <a:ext uri="{FF2B5EF4-FFF2-40B4-BE49-F238E27FC236}">
                    <a16:creationId xmlns:a16="http://schemas.microsoft.com/office/drawing/2014/main" id="{F96279AD-52C9-E7D4-E465-5A5243B1170C}"/>
                  </a:ext>
                </a:extLst>
              </p:cNvPr>
              <p:cNvSpPr txBox="1"/>
              <p:nvPr/>
            </p:nvSpPr>
            <p:spPr>
              <a:xfrm>
                <a:off x="679120" y="4057228"/>
                <a:ext cx="74612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004A86"/>
                    </a:solidFill>
                    <a:latin typeface="Arial"/>
                    <a:cs typeface="Arial"/>
                  </a:rPr>
                  <a:t>≥96W:</a:t>
                </a:r>
                <a:r>
                  <a:rPr sz="1100" spc="-25" dirty="0">
                    <a:solidFill>
                      <a:srgbClr val="004A86"/>
                    </a:solidFill>
                    <a:latin typeface="Arial"/>
                    <a:cs typeface="Arial"/>
                  </a:rPr>
                  <a:t> 90%</a:t>
                </a:r>
                <a:endParaRPr sz="1100">
                  <a:latin typeface="Arial"/>
                  <a:cs typeface="Arial"/>
                </a:endParaRPr>
              </a:p>
            </p:txBody>
          </p:sp>
          <p:sp>
            <p:nvSpPr>
              <p:cNvPr id="30" name="object 32">
                <a:extLst>
                  <a:ext uri="{FF2B5EF4-FFF2-40B4-BE49-F238E27FC236}">
                    <a16:creationId xmlns:a16="http://schemas.microsoft.com/office/drawing/2014/main" id="{B4110CC5-C8E7-DDEB-4DD7-A1792FC917F4}"/>
                  </a:ext>
                </a:extLst>
              </p:cNvPr>
              <p:cNvSpPr txBox="1"/>
              <p:nvPr/>
            </p:nvSpPr>
            <p:spPr>
              <a:xfrm>
                <a:off x="1778508" y="4045671"/>
                <a:ext cx="902969"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004A86"/>
                    </a:solidFill>
                    <a:latin typeface="Arial"/>
                    <a:cs typeface="Arial"/>
                  </a:rPr>
                  <a:t>48–96W:</a:t>
                </a:r>
                <a:r>
                  <a:rPr sz="1100" spc="-30" dirty="0">
                    <a:solidFill>
                      <a:srgbClr val="004A86"/>
                    </a:solidFill>
                    <a:latin typeface="Arial"/>
                    <a:cs typeface="Arial"/>
                  </a:rPr>
                  <a:t> </a:t>
                </a:r>
                <a:r>
                  <a:rPr sz="1100" spc="-25" dirty="0">
                    <a:solidFill>
                      <a:srgbClr val="004A86"/>
                    </a:solidFill>
                    <a:latin typeface="Arial"/>
                    <a:cs typeface="Arial"/>
                  </a:rPr>
                  <a:t>50%</a:t>
                </a:r>
                <a:endParaRPr sz="1100" dirty="0">
                  <a:latin typeface="Arial"/>
                  <a:cs typeface="Arial"/>
                </a:endParaRPr>
              </a:p>
            </p:txBody>
          </p:sp>
          <p:sp>
            <p:nvSpPr>
              <p:cNvPr id="31" name="object 33">
                <a:extLst>
                  <a:ext uri="{FF2B5EF4-FFF2-40B4-BE49-F238E27FC236}">
                    <a16:creationId xmlns:a16="http://schemas.microsoft.com/office/drawing/2014/main" id="{920540A1-BD6D-C67D-44AB-BFAC7964E40A}"/>
                  </a:ext>
                </a:extLst>
              </p:cNvPr>
              <p:cNvSpPr txBox="1"/>
              <p:nvPr/>
            </p:nvSpPr>
            <p:spPr>
              <a:xfrm>
                <a:off x="3089275" y="4045671"/>
                <a:ext cx="67310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004A86"/>
                    </a:solidFill>
                    <a:latin typeface="Arial"/>
                    <a:cs typeface="Arial"/>
                  </a:rPr>
                  <a:t>&lt;48W:</a:t>
                </a:r>
                <a:r>
                  <a:rPr sz="1100" spc="-25" dirty="0">
                    <a:solidFill>
                      <a:srgbClr val="004A86"/>
                    </a:solidFill>
                    <a:latin typeface="Arial"/>
                    <a:cs typeface="Arial"/>
                  </a:rPr>
                  <a:t> 9%</a:t>
                </a:r>
                <a:endParaRPr sz="1100" dirty="0">
                  <a:latin typeface="Arial"/>
                  <a:cs typeface="Arial"/>
                </a:endParaRPr>
              </a:p>
            </p:txBody>
          </p:sp>
        </p:grpSp>
      </p:grpSp>
      <p:cxnSp>
        <p:nvCxnSpPr>
          <p:cNvPr id="33" name="Straight Connector 32">
            <a:extLst>
              <a:ext uri="{FF2B5EF4-FFF2-40B4-BE49-F238E27FC236}">
                <a16:creationId xmlns:a16="http://schemas.microsoft.com/office/drawing/2014/main" id="{6A92EFEE-5B79-DF9B-4522-478350413BDB}"/>
              </a:ext>
            </a:extLst>
          </p:cNvPr>
          <p:cNvCxnSpPr>
            <a:cxnSpLocks/>
          </p:cNvCxnSpPr>
          <p:nvPr/>
        </p:nvCxnSpPr>
        <p:spPr>
          <a:xfrm>
            <a:off x="655941" y="4162005"/>
            <a:ext cx="3069767" cy="0"/>
          </a:xfrm>
          <a:prstGeom prst="line">
            <a:avLst/>
          </a:prstGeom>
          <a:ln w="19050">
            <a:solidFill>
              <a:srgbClr val="CF9D3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object 33">
            <a:extLst>
              <a:ext uri="{FF2B5EF4-FFF2-40B4-BE49-F238E27FC236}">
                <a16:creationId xmlns:a16="http://schemas.microsoft.com/office/drawing/2014/main" id="{58895D19-317B-1D5B-64C1-05D1A656E069}"/>
              </a:ext>
            </a:extLst>
          </p:cNvPr>
          <p:cNvSpPr txBox="1"/>
          <p:nvPr/>
        </p:nvSpPr>
        <p:spPr>
          <a:xfrm>
            <a:off x="488365" y="4203936"/>
            <a:ext cx="3404185" cy="290464"/>
          </a:xfrm>
          <a:prstGeom prst="rect">
            <a:avLst/>
          </a:prstGeom>
        </p:spPr>
        <p:txBody>
          <a:bodyPr vert="horz" wrap="square" lIns="0" tIns="13335" rIns="0" bIns="0" rtlCol="0">
            <a:spAutoFit/>
          </a:bodyPr>
          <a:lstStyle/>
          <a:p>
            <a:pPr marL="12700" algn="ctr">
              <a:lnSpc>
                <a:spcPct val="100000"/>
              </a:lnSpc>
              <a:spcBef>
                <a:spcPts val="105"/>
              </a:spcBef>
            </a:pPr>
            <a:r>
              <a:rPr lang="fr-CH" sz="900" b="1" dirty="0">
                <a:solidFill>
                  <a:srgbClr val="CF9D39"/>
                </a:solidFill>
                <a:latin typeface="Arial"/>
                <a:cs typeface="Arial"/>
              </a:rPr>
              <a:t>Duration of </a:t>
            </a:r>
            <a:r>
              <a:rPr lang="fr-CH" sz="900" b="1" dirty="0" err="1">
                <a:solidFill>
                  <a:srgbClr val="CF9D39"/>
                </a:solidFill>
                <a:latin typeface="Arial"/>
                <a:cs typeface="Arial"/>
              </a:rPr>
              <a:t>undetectable</a:t>
            </a:r>
            <a:r>
              <a:rPr lang="fr-CH" sz="900" b="1" dirty="0">
                <a:solidFill>
                  <a:srgbClr val="CF9D39"/>
                </a:solidFill>
                <a:latin typeface="Arial"/>
                <a:cs typeface="Arial"/>
              </a:rPr>
              <a:t> HDV RNA at EOT: Proportion </a:t>
            </a:r>
            <a:r>
              <a:rPr lang="fr-CH" sz="900" b="1" dirty="0" err="1">
                <a:solidFill>
                  <a:srgbClr val="CF9D39"/>
                </a:solidFill>
                <a:latin typeface="Arial"/>
                <a:cs typeface="Arial"/>
              </a:rPr>
              <a:t>with</a:t>
            </a:r>
            <a:r>
              <a:rPr lang="fr-CH" sz="900" b="1" dirty="0">
                <a:solidFill>
                  <a:srgbClr val="CF9D39"/>
                </a:solidFill>
                <a:latin typeface="Arial"/>
                <a:cs typeface="Arial"/>
              </a:rPr>
              <a:t> </a:t>
            </a:r>
            <a:r>
              <a:rPr lang="fr-CH" sz="900" b="1" dirty="0" err="1">
                <a:solidFill>
                  <a:srgbClr val="CF9D39"/>
                </a:solidFill>
                <a:latin typeface="Arial"/>
                <a:cs typeface="Arial"/>
              </a:rPr>
              <a:t>sustained</a:t>
            </a:r>
            <a:r>
              <a:rPr lang="fr-CH" sz="900" b="1" dirty="0">
                <a:solidFill>
                  <a:srgbClr val="CF9D39"/>
                </a:solidFill>
                <a:latin typeface="Arial"/>
                <a:cs typeface="Arial"/>
              </a:rPr>
              <a:t> </a:t>
            </a:r>
            <a:r>
              <a:rPr lang="fr-CH" sz="900" b="1" dirty="0" err="1">
                <a:solidFill>
                  <a:srgbClr val="CF9D39"/>
                </a:solidFill>
                <a:latin typeface="Arial"/>
                <a:cs typeface="Arial"/>
              </a:rPr>
              <a:t>undetectability</a:t>
            </a:r>
            <a:r>
              <a:rPr lang="fr-CH" sz="900" b="1" dirty="0">
                <a:solidFill>
                  <a:srgbClr val="CF9D39"/>
                </a:solidFill>
                <a:latin typeface="Arial"/>
                <a:cs typeface="Arial"/>
              </a:rPr>
              <a:t> </a:t>
            </a:r>
            <a:r>
              <a:rPr lang="fr-CH" sz="900" b="1" dirty="0" err="1">
                <a:solidFill>
                  <a:srgbClr val="CF9D39"/>
                </a:solidFill>
                <a:latin typeface="Arial"/>
                <a:cs typeface="Arial"/>
              </a:rPr>
              <a:t>throughout</a:t>
            </a:r>
            <a:r>
              <a:rPr lang="fr-CH" sz="900" b="1" dirty="0">
                <a:solidFill>
                  <a:srgbClr val="CF9D39"/>
                </a:solidFill>
                <a:latin typeface="Arial"/>
                <a:cs typeface="Arial"/>
              </a:rPr>
              <a:t> follow-up</a:t>
            </a:r>
            <a:endParaRPr sz="900" b="1" dirty="0">
              <a:solidFill>
                <a:srgbClr val="CF9D39"/>
              </a:solidFill>
              <a:latin typeface="Arial"/>
              <a:cs typeface="Arial"/>
            </a:endParaRPr>
          </a:p>
        </p:txBody>
      </p:sp>
      <p:sp>
        <p:nvSpPr>
          <p:cNvPr id="44" name="Rectangle: Rounded Corners 43">
            <a:extLst>
              <a:ext uri="{FF2B5EF4-FFF2-40B4-BE49-F238E27FC236}">
                <a16:creationId xmlns:a16="http://schemas.microsoft.com/office/drawing/2014/main" id="{E5CE9D68-11F8-9C50-1012-1677F322DFBA}"/>
              </a:ext>
            </a:extLst>
          </p:cNvPr>
          <p:cNvSpPr/>
          <p:nvPr/>
        </p:nvSpPr>
        <p:spPr>
          <a:xfrm>
            <a:off x="4113505" y="1466363"/>
            <a:ext cx="3404186" cy="1690391"/>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43" name="object 7">
            <a:extLst>
              <a:ext uri="{FF2B5EF4-FFF2-40B4-BE49-F238E27FC236}">
                <a16:creationId xmlns:a16="http://schemas.microsoft.com/office/drawing/2014/main" id="{2425CE16-25DC-923C-E730-C281F70F3B6F}"/>
              </a:ext>
            </a:extLst>
          </p:cNvPr>
          <p:cNvSpPr txBox="1"/>
          <p:nvPr/>
        </p:nvSpPr>
        <p:spPr>
          <a:xfrm>
            <a:off x="916939" y="36702"/>
            <a:ext cx="9940925" cy="488315"/>
          </a:xfrm>
          <a:prstGeom prst="rect">
            <a:avLst/>
          </a:prstGeom>
        </p:spPr>
        <p:txBody>
          <a:bodyPr vert="horz" wrap="square" lIns="0" tIns="12065" rIns="0" bIns="0" rtlCol="0">
            <a:spAutoFit/>
          </a:bodyPr>
          <a:lstStyle/>
          <a:p>
            <a:pPr marL="12700" marR="0" lvl="0" indent="0" defTabSz="914400" eaLnBrk="1" fontAlgn="auto" latinLnBrk="0" hangingPunct="1">
              <a:lnSpc>
                <a:spcPts val="1825"/>
              </a:lnSpc>
              <a:spcBef>
                <a:spcPts val="95"/>
              </a:spcBef>
              <a:spcAft>
                <a:spcPts val="0"/>
              </a:spcAft>
              <a:buClrTx/>
              <a:buSzTx/>
              <a:buFontTx/>
              <a:buNone/>
              <a:tabLst/>
              <a:defRPr/>
            </a:pPr>
            <a:r>
              <a:rPr kumimoji="0" sz="1600" b="1" i="0" u="none" strike="noStrike" kern="0" cap="none" spc="0" normalizeH="0" baseline="0" noProof="0" dirty="0">
                <a:ln>
                  <a:noFill/>
                </a:ln>
                <a:solidFill>
                  <a:srgbClr val="FFFFFF"/>
                </a:solidFill>
                <a:effectLst/>
                <a:uLnTx/>
                <a:uFillTx/>
                <a:latin typeface="Arial"/>
                <a:cs typeface="Arial"/>
              </a:rPr>
              <a:t>LB25221</a:t>
            </a:r>
            <a:r>
              <a:rPr kumimoji="0" sz="1600" b="1" i="0" u="none" strike="noStrike" kern="0" cap="none" spc="-3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Final</a:t>
            </a:r>
            <a:r>
              <a:rPr kumimoji="0" sz="1600" b="0" i="0" u="none" strike="noStrike" kern="0" cap="none" spc="-4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results</a:t>
            </a:r>
            <a:r>
              <a:rPr kumimoji="0" sz="1600" b="0" i="0" u="none" strike="noStrike" kern="0" cap="none" spc="-1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of</a:t>
            </a:r>
            <a:r>
              <a:rPr kumimoji="0" sz="1600" b="0" i="0" u="none" strike="noStrike" kern="0" cap="none" spc="-2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MYR301:</a:t>
            </a:r>
            <a:r>
              <a:rPr kumimoji="0" sz="1600" b="0" i="0" u="none" strike="noStrike" kern="0" cap="none" spc="-1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a</a:t>
            </a:r>
            <a:r>
              <a:rPr kumimoji="0" sz="1600" b="0" i="0" u="none" strike="noStrike" kern="0" cap="none" spc="-1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randomised</a:t>
            </a:r>
            <a:r>
              <a:rPr kumimoji="0" sz="1600" b="0" i="0" u="none" strike="noStrike" kern="0" cap="none" spc="-3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phase</a:t>
            </a:r>
            <a:r>
              <a:rPr kumimoji="0" sz="1600" b="0" i="0" u="none" strike="noStrike" kern="0" cap="none" spc="-4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3</a:t>
            </a:r>
            <a:r>
              <a:rPr kumimoji="0" sz="1600" b="0" i="0" u="none" strike="noStrike" kern="0" cap="none" spc="-2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study</a:t>
            </a:r>
            <a:r>
              <a:rPr kumimoji="0" sz="1600" b="0" i="0" u="none" strike="noStrike" kern="0" cap="none" spc="-2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evaluating</a:t>
            </a:r>
            <a:r>
              <a:rPr kumimoji="0" sz="1600" b="0" i="0" u="none" strike="noStrike" kern="0" cap="none" spc="-5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the</a:t>
            </a:r>
            <a:r>
              <a:rPr kumimoji="0" sz="1600" b="0" i="0" u="none" strike="noStrike" kern="0" cap="none" spc="-3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efficacy</a:t>
            </a:r>
            <a:r>
              <a:rPr kumimoji="0" sz="1600" b="0" i="0" u="none" strike="noStrike" kern="0" cap="none" spc="-3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and</a:t>
            </a:r>
            <a:r>
              <a:rPr kumimoji="0" sz="1600" b="0" i="0" u="none" strike="noStrike" kern="0" cap="none" spc="-3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safety</a:t>
            </a:r>
            <a:r>
              <a:rPr kumimoji="0" sz="1600" b="0" i="0" u="none" strike="noStrike" kern="0" cap="none" spc="-2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of</a:t>
            </a:r>
            <a:r>
              <a:rPr kumimoji="0" sz="1600" b="0" i="0" u="none" strike="noStrike" kern="0" cap="none" spc="-2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up</a:t>
            </a:r>
            <a:r>
              <a:rPr kumimoji="0" sz="1600" b="0" i="0" u="none" strike="noStrike" kern="0" cap="none" spc="-2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to</a:t>
            </a:r>
            <a:r>
              <a:rPr kumimoji="0" sz="1600" b="0" i="0" u="none" strike="noStrike" kern="0" cap="none" spc="-35" normalizeH="0" baseline="0" noProof="0" dirty="0">
                <a:ln>
                  <a:noFill/>
                </a:ln>
                <a:solidFill>
                  <a:srgbClr val="FFFFFF"/>
                </a:solidFill>
                <a:effectLst/>
                <a:uLnTx/>
                <a:uFillTx/>
                <a:latin typeface="Arial"/>
                <a:cs typeface="Arial"/>
              </a:rPr>
              <a:t> </a:t>
            </a:r>
            <a:r>
              <a:rPr kumimoji="0" sz="1600" b="0" i="0" u="none" strike="noStrike" kern="0" cap="none" spc="-25" normalizeH="0" baseline="0" noProof="0" dirty="0">
                <a:ln>
                  <a:noFill/>
                </a:ln>
                <a:solidFill>
                  <a:srgbClr val="FFFFFF"/>
                </a:solidFill>
                <a:effectLst/>
                <a:uLnTx/>
                <a:uFillTx/>
                <a:latin typeface="Arial"/>
                <a:cs typeface="Arial"/>
              </a:rPr>
              <a:t>144</a:t>
            </a:r>
            <a:endParaRPr kumimoji="0" sz="16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ts val="1825"/>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Arial"/>
                <a:cs typeface="Arial"/>
              </a:rPr>
              <a:t>weeks</a:t>
            </a:r>
            <a:r>
              <a:rPr kumimoji="0" sz="1600" b="0" i="0" u="none" strike="noStrike" kern="0" cap="none" spc="-1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of</a:t>
            </a:r>
            <a:r>
              <a:rPr kumimoji="0" sz="1600" b="0" i="0" u="none" strike="noStrike" kern="0" cap="none" spc="-1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bulevirtide</a:t>
            </a:r>
            <a:r>
              <a:rPr kumimoji="0" sz="1600" b="0" i="0" u="none" strike="noStrike" kern="0" cap="none" spc="-5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monotherapy</a:t>
            </a:r>
            <a:r>
              <a:rPr kumimoji="0" sz="1600" b="0" i="0" u="none" strike="noStrike" kern="0" cap="none" spc="-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for</a:t>
            </a:r>
            <a:r>
              <a:rPr kumimoji="0" sz="1600" b="0" i="0" u="none" strike="noStrike" kern="0" cap="none" spc="-1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chronic</a:t>
            </a:r>
            <a:r>
              <a:rPr kumimoji="0" sz="1600" b="0" i="0" u="none" strike="noStrike" kern="0" cap="none" spc="-3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hepatitis</a:t>
            </a:r>
            <a:r>
              <a:rPr kumimoji="0" sz="1600" b="0" i="0" u="none" strike="noStrike" kern="0" cap="none" spc="-3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delta</a:t>
            </a:r>
            <a:r>
              <a:rPr kumimoji="0" sz="1600" b="0" i="0" u="none" strike="noStrike" kern="0" cap="none" spc="-3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and</a:t>
            </a:r>
            <a:r>
              <a:rPr kumimoji="0" sz="1600" b="0" i="0" u="none" strike="noStrike" kern="0" cap="none" spc="-3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96</a:t>
            </a:r>
            <a:r>
              <a:rPr kumimoji="0" sz="1600" b="0" i="0" u="none" strike="noStrike" kern="0" cap="none" spc="-2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weeks</a:t>
            </a:r>
            <a:r>
              <a:rPr kumimoji="0" sz="1600" b="0" i="0" u="none" strike="noStrike" kern="0" cap="none" spc="-25"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of</a:t>
            </a:r>
            <a:r>
              <a:rPr kumimoji="0" sz="1600" b="0" i="0" u="none" strike="noStrike" kern="0" cap="none" spc="-20" normalizeH="0" baseline="0" noProof="0" dirty="0">
                <a:ln>
                  <a:noFill/>
                </a:ln>
                <a:solidFill>
                  <a:srgbClr val="FFFFFF"/>
                </a:solidFill>
                <a:effectLst/>
                <a:uLnTx/>
                <a:uFillTx/>
                <a:latin typeface="Arial"/>
                <a:cs typeface="Arial"/>
              </a:rPr>
              <a:t> </a:t>
            </a:r>
            <a:r>
              <a:rPr kumimoji="0" sz="1600" b="0" i="0" u="none" strike="noStrike" kern="0" cap="none" spc="0" normalizeH="0" baseline="0" noProof="0" dirty="0">
                <a:ln>
                  <a:noFill/>
                </a:ln>
                <a:solidFill>
                  <a:srgbClr val="FFFFFF"/>
                </a:solidFill>
                <a:effectLst/>
                <a:uLnTx/>
                <a:uFillTx/>
                <a:latin typeface="Arial"/>
                <a:cs typeface="Arial"/>
              </a:rPr>
              <a:t>posttreatment </a:t>
            </a:r>
            <a:r>
              <a:rPr kumimoji="0" sz="1600" b="0" i="0" u="none" strike="noStrike" kern="0" cap="none" spc="-10" normalizeH="0" baseline="0" noProof="0" dirty="0">
                <a:ln>
                  <a:noFill/>
                </a:ln>
                <a:solidFill>
                  <a:srgbClr val="FFFFFF"/>
                </a:solidFill>
                <a:effectLst/>
                <a:uLnTx/>
                <a:uFillTx/>
                <a:latin typeface="Arial"/>
                <a:cs typeface="Arial"/>
              </a:rPr>
              <a:t>follow-</a:t>
            </a:r>
            <a:r>
              <a:rPr kumimoji="0" sz="1600" b="0" i="0" u="none" strike="noStrike" kern="0" cap="none" spc="-25" normalizeH="0" baseline="0" noProof="0" dirty="0">
                <a:ln>
                  <a:noFill/>
                </a:ln>
                <a:solidFill>
                  <a:srgbClr val="FFFFFF"/>
                </a:solidFill>
                <a:effectLst/>
                <a:uLnTx/>
                <a:uFillTx/>
                <a:latin typeface="Arial"/>
                <a:cs typeface="Arial"/>
              </a:rPr>
              <a:t>up</a:t>
            </a:r>
            <a:endParaRPr kumimoji="0" sz="16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8" name="object 11">
            <a:extLst>
              <a:ext uri="{FF2B5EF4-FFF2-40B4-BE49-F238E27FC236}">
                <a16:creationId xmlns:a16="http://schemas.microsoft.com/office/drawing/2014/main" id="{AC7C7C45-636C-FD54-6728-AF75C2CBA8D4}"/>
              </a:ext>
            </a:extLst>
          </p:cNvPr>
          <p:cNvGraphicFramePr>
            <a:graphicFrameLocks noGrp="1"/>
          </p:cNvGraphicFramePr>
          <p:nvPr>
            <p:extLst>
              <p:ext uri="{D42A27DB-BD31-4B8C-83A1-F6EECF244321}">
                <p14:modId xmlns:p14="http://schemas.microsoft.com/office/powerpoint/2010/main" val="1662859725"/>
              </p:ext>
            </p:extLst>
          </p:nvPr>
        </p:nvGraphicFramePr>
        <p:xfrm>
          <a:off x="4513572" y="1776499"/>
          <a:ext cx="2604051" cy="941000"/>
        </p:xfrm>
        <a:graphic>
          <a:graphicData uri="http://schemas.openxmlformats.org/drawingml/2006/table">
            <a:tbl>
              <a:tblPr firstRow="1" bandRow="1">
                <a:tableStyleId>{2D5ABB26-0587-4C30-8999-92F81FD0307C}</a:tableStyleId>
              </a:tblPr>
              <a:tblGrid>
                <a:gridCol w="1255817">
                  <a:extLst>
                    <a:ext uri="{9D8B030D-6E8A-4147-A177-3AD203B41FA5}">
                      <a16:colId xmlns:a16="http://schemas.microsoft.com/office/drawing/2014/main" val="20000"/>
                    </a:ext>
                  </a:extLst>
                </a:gridCol>
                <a:gridCol w="583960">
                  <a:extLst>
                    <a:ext uri="{9D8B030D-6E8A-4147-A177-3AD203B41FA5}">
                      <a16:colId xmlns:a16="http://schemas.microsoft.com/office/drawing/2014/main" val="20001"/>
                    </a:ext>
                  </a:extLst>
                </a:gridCol>
                <a:gridCol w="764274">
                  <a:extLst>
                    <a:ext uri="{9D8B030D-6E8A-4147-A177-3AD203B41FA5}">
                      <a16:colId xmlns:a16="http://schemas.microsoft.com/office/drawing/2014/main" val="20002"/>
                    </a:ext>
                  </a:extLst>
                </a:gridCol>
              </a:tblGrid>
              <a:tr h="255643">
                <a:tc>
                  <a:txBody>
                    <a:bodyPr/>
                    <a:lstStyle/>
                    <a:p>
                      <a:pPr marL="0">
                        <a:lnSpc>
                          <a:spcPct val="100000"/>
                        </a:lnSpc>
                      </a:pPr>
                      <a:endParaRPr sz="1100" b="1" dirty="0">
                        <a:solidFill>
                          <a:srgbClr val="004B87"/>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6350">
                      <a:noFill/>
                      <a:prstDash val="solid"/>
                    </a:lnR>
                    <a:lnT w="1270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tcPr>
                </a:tc>
                <a:tc>
                  <a:txBody>
                    <a:bodyPr/>
                    <a:lstStyle/>
                    <a:p>
                      <a:pPr marL="0" algn="ctr">
                        <a:lnSpc>
                          <a:spcPct val="100000"/>
                        </a:lnSpc>
                      </a:pPr>
                      <a:r>
                        <a:rPr sz="1100" b="1" dirty="0">
                          <a:solidFill>
                            <a:srgbClr val="004B87"/>
                          </a:solidFill>
                          <a:latin typeface="Arial" panose="020B0604020202020204" pitchFamily="34" charset="0"/>
                          <a:ea typeface="+mn-ea"/>
                          <a:cs typeface="Arial" panose="020B0604020202020204" pitchFamily="34" charset="0"/>
                        </a:rPr>
                        <a:t>EOT</a:t>
                      </a:r>
                      <a:endParaRPr sz="1100" b="1">
                        <a:solidFill>
                          <a:srgbClr val="004B87"/>
                        </a:solidFill>
                        <a:latin typeface="Arial" panose="020B0604020202020204" pitchFamily="34" charset="0"/>
                        <a:ea typeface="+mn-ea"/>
                        <a:cs typeface="Arial" panose="020B0604020202020204" pitchFamily="34" charset="0"/>
                      </a:endParaRPr>
                    </a:p>
                  </a:txBody>
                  <a:tcPr marL="0" marR="0" marT="0" marB="0" anchor="ctr">
                    <a:lnL w="6350">
                      <a:no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C000"/>
                    </a:solidFill>
                  </a:tcPr>
                </a:tc>
                <a:tc>
                  <a:txBody>
                    <a:bodyPr/>
                    <a:lstStyle/>
                    <a:p>
                      <a:pPr marL="0" algn="ctr">
                        <a:lnSpc>
                          <a:spcPct val="100000"/>
                        </a:lnSpc>
                      </a:pPr>
                      <a:r>
                        <a:rPr sz="1100" b="1" dirty="0">
                          <a:solidFill>
                            <a:srgbClr val="004B87"/>
                          </a:solidFill>
                          <a:latin typeface="Arial" panose="020B0604020202020204" pitchFamily="34" charset="0"/>
                          <a:ea typeface="+mn-ea"/>
                          <a:cs typeface="Arial" panose="020B0604020202020204" pitchFamily="34" charset="0"/>
                        </a:rPr>
                        <a:t>FU96</a:t>
                      </a:r>
                    </a:p>
                  </a:txBody>
                  <a:tcPr marL="0" marR="0" marT="0" marB="0" anchor="ctr">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C000"/>
                    </a:solidFill>
                  </a:tcPr>
                </a:tc>
                <a:extLst>
                  <a:ext uri="{0D108BD9-81ED-4DB2-BD59-A6C34878D82A}">
                    <a16:rowId xmlns:a16="http://schemas.microsoft.com/office/drawing/2014/main" val="10000"/>
                  </a:ext>
                </a:extLst>
              </a:tr>
              <a:tr h="225117">
                <a:tc>
                  <a:txBody>
                    <a:bodyPr/>
                    <a:lstStyle/>
                    <a:p>
                      <a:pPr marL="0">
                        <a:lnSpc>
                          <a:spcPct val="100000"/>
                        </a:lnSpc>
                      </a:pPr>
                      <a:r>
                        <a:rPr sz="1100" dirty="0">
                          <a:solidFill>
                            <a:srgbClr val="004B87"/>
                          </a:solidFill>
                          <a:latin typeface="Arial" panose="020B0604020202020204" pitchFamily="34" charset="0"/>
                          <a:ea typeface="+mn-ea"/>
                          <a:cs typeface="Arial" panose="020B0604020202020204" pitchFamily="34" charset="0"/>
                        </a:rPr>
                        <a:t>BLV 2 mg</a:t>
                      </a:r>
                    </a:p>
                  </a:txBody>
                  <a:tcPr marL="0" marR="0" marT="0" marB="0">
                    <a:lnL w="6350">
                      <a:solidFill>
                        <a:srgbClr val="FFC000"/>
                      </a:solidFill>
                      <a:prstDash val="solid"/>
                    </a:lnL>
                    <a:lnR w="6350">
                      <a:solidFill>
                        <a:srgbClr val="FFC000"/>
                      </a:solidFill>
                      <a:prstDash val="solid"/>
                    </a:lnR>
                    <a:lnT w="6350">
                      <a:noFill/>
                      <a:prstDash val="solid"/>
                    </a:lnT>
                    <a:lnB w="6350">
                      <a:solidFill>
                        <a:srgbClr val="FFC000"/>
                      </a:solidFill>
                      <a:prstDash val="solid"/>
                    </a:lnB>
                    <a:solidFill>
                      <a:srgbClr val="FEFEFE"/>
                    </a:solidFill>
                  </a:tcPr>
                </a:tc>
                <a:tc>
                  <a:txBody>
                    <a:bodyPr/>
                    <a:lstStyle/>
                    <a:p>
                      <a:pPr marL="0" algn="ctr">
                        <a:lnSpc>
                          <a:spcPct val="100000"/>
                        </a:lnSpc>
                      </a:pPr>
                      <a:r>
                        <a:rPr sz="1100" dirty="0">
                          <a:solidFill>
                            <a:srgbClr val="004B87"/>
                          </a:solidFill>
                          <a:latin typeface="Arial" panose="020B0604020202020204" pitchFamily="34" charset="0"/>
                          <a:ea typeface="+mn-ea"/>
                          <a:cs typeface="Arial" panose="020B0604020202020204" pitchFamily="34" charset="0"/>
                        </a:rPr>
                        <a:t>57%</a:t>
                      </a: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EFEFE"/>
                    </a:solidFill>
                  </a:tcPr>
                </a:tc>
                <a:tc>
                  <a:txBody>
                    <a:bodyPr/>
                    <a:lstStyle/>
                    <a:p>
                      <a:pPr marL="0" algn="ctr">
                        <a:lnSpc>
                          <a:spcPct val="100000"/>
                        </a:lnSpc>
                      </a:pPr>
                      <a:r>
                        <a:rPr sz="1100" dirty="0">
                          <a:solidFill>
                            <a:srgbClr val="004B87"/>
                          </a:solidFill>
                          <a:latin typeface="Arial" panose="020B0604020202020204" pitchFamily="34" charset="0"/>
                          <a:ea typeface="+mn-ea"/>
                          <a:cs typeface="Arial" panose="020B0604020202020204" pitchFamily="34" charset="0"/>
                        </a:rPr>
                        <a:t>24%</a:t>
                      </a: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EFEFE"/>
                    </a:solidFill>
                  </a:tcPr>
                </a:tc>
                <a:extLst>
                  <a:ext uri="{0D108BD9-81ED-4DB2-BD59-A6C34878D82A}">
                    <a16:rowId xmlns:a16="http://schemas.microsoft.com/office/drawing/2014/main" val="10001"/>
                  </a:ext>
                </a:extLst>
              </a:tr>
              <a:tr h="153242">
                <a:tc>
                  <a:txBody>
                    <a:bodyPr/>
                    <a:lstStyle/>
                    <a:p>
                      <a:pPr marL="0">
                        <a:lnSpc>
                          <a:spcPct val="100000"/>
                        </a:lnSpc>
                      </a:pPr>
                      <a:r>
                        <a:rPr sz="1100" dirty="0">
                          <a:solidFill>
                            <a:srgbClr val="004B87"/>
                          </a:solidFill>
                          <a:latin typeface="Arial" panose="020B0604020202020204" pitchFamily="34" charset="0"/>
                          <a:ea typeface="+mn-ea"/>
                          <a:cs typeface="Arial" panose="020B0604020202020204" pitchFamily="34" charset="0"/>
                        </a:rPr>
                        <a:t>BLV 10 mg</a:t>
                      </a: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tc>
                  <a:txBody>
                    <a:bodyPr/>
                    <a:lstStyle/>
                    <a:p>
                      <a:pPr marL="0" algn="ctr">
                        <a:lnSpc>
                          <a:spcPct val="100000"/>
                        </a:lnSpc>
                      </a:pPr>
                      <a:r>
                        <a:rPr sz="1100" dirty="0">
                          <a:solidFill>
                            <a:srgbClr val="004B87"/>
                          </a:solidFill>
                          <a:latin typeface="Arial" panose="020B0604020202020204" pitchFamily="34" charset="0"/>
                          <a:ea typeface="+mn-ea"/>
                          <a:cs typeface="Arial" panose="020B0604020202020204" pitchFamily="34" charset="0"/>
                        </a:rPr>
                        <a:t>54%</a:t>
                      </a: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tc>
                  <a:txBody>
                    <a:bodyPr/>
                    <a:lstStyle/>
                    <a:p>
                      <a:pPr marL="0" algn="ctr">
                        <a:lnSpc>
                          <a:spcPct val="100000"/>
                        </a:lnSpc>
                      </a:pPr>
                      <a:r>
                        <a:rPr sz="1100" dirty="0">
                          <a:solidFill>
                            <a:srgbClr val="004B87"/>
                          </a:solidFill>
                          <a:latin typeface="Arial" panose="020B0604020202020204" pitchFamily="34" charset="0"/>
                          <a:ea typeface="+mn-ea"/>
                          <a:cs typeface="Arial" panose="020B0604020202020204" pitchFamily="34" charset="0"/>
                        </a:rPr>
                        <a:t>24%</a:t>
                      </a: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extLst>
                  <a:ext uri="{0D108BD9-81ED-4DB2-BD59-A6C34878D82A}">
                    <a16:rowId xmlns:a16="http://schemas.microsoft.com/office/drawing/2014/main" val="10002"/>
                  </a:ext>
                </a:extLst>
              </a:tr>
              <a:tr h="292600">
                <a:tc>
                  <a:txBody>
                    <a:bodyPr/>
                    <a:lstStyle/>
                    <a:p>
                      <a:pPr marL="0">
                        <a:lnSpc>
                          <a:spcPct val="100000"/>
                        </a:lnSpc>
                        <a:spcBef>
                          <a:spcPts val="325"/>
                        </a:spcBef>
                      </a:pPr>
                      <a:r>
                        <a:rPr sz="1100" dirty="0">
                          <a:solidFill>
                            <a:srgbClr val="004B87"/>
                          </a:solidFill>
                          <a:latin typeface="Arial" panose="020B0604020202020204" pitchFamily="34" charset="0"/>
                          <a:ea typeface="+mn-ea"/>
                          <a:cs typeface="Arial" panose="020B0604020202020204" pitchFamily="34" charset="0"/>
                        </a:rPr>
                        <a:t>DT to BLV 10 mg</a:t>
                      </a:r>
                    </a:p>
                  </a:txBody>
                  <a:tcPr marL="0" marR="0" marT="4127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tc>
                  <a:txBody>
                    <a:bodyPr/>
                    <a:lstStyle/>
                    <a:p>
                      <a:pPr marL="0" algn="ctr">
                        <a:lnSpc>
                          <a:spcPct val="100000"/>
                        </a:lnSpc>
                        <a:spcBef>
                          <a:spcPts val="325"/>
                        </a:spcBef>
                      </a:pPr>
                      <a:r>
                        <a:rPr sz="1100" dirty="0">
                          <a:solidFill>
                            <a:srgbClr val="004B87"/>
                          </a:solidFill>
                          <a:latin typeface="Arial" panose="020B0604020202020204" pitchFamily="34" charset="0"/>
                          <a:ea typeface="+mn-ea"/>
                          <a:cs typeface="Arial" panose="020B0604020202020204" pitchFamily="34" charset="0"/>
                        </a:rPr>
                        <a:t>56%</a:t>
                      </a:r>
                    </a:p>
                  </a:txBody>
                  <a:tcPr marL="0" marR="0" marT="4127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tc>
                  <a:txBody>
                    <a:bodyPr/>
                    <a:lstStyle/>
                    <a:p>
                      <a:pPr marL="0" algn="ctr">
                        <a:lnSpc>
                          <a:spcPct val="100000"/>
                        </a:lnSpc>
                        <a:spcBef>
                          <a:spcPts val="325"/>
                        </a:spcBef>
                      </a:pPr>
                      <a:r>
                        <a:rPr sz="1100" dirty="0">
                          <a:solidFill>
                            <a:srgbClr val="004B87"/>
                          </a:solidFill>
                          <a:latin typeface="Arial" panose="020B0604020202020204" pitchFamily="34" charset="0"/>
                          <a:ea typeface="+mn-ea"/>
                          <a:cs typeface="Arial" panose="020B0604020202020204" pitchFamily="34" charset="0"/>
                        </a:rPr>
                        <a:t>24%</a:t>
                      </a:r>
                    </a:p>
                  </a:txBody>
                  <a:tcPr marL="0" marR="0" marT="4127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extLst>
                  <a:ext uri="{0D108BD9-81ED-4DB2-BD59-A6C34878D82A}">
                    <a16:rowId xmlns:a16="http://schemas.microsoft.com/office/drawing/2014/main" val="10003"/>
                  </a:ext>
                </a:extLst>
              </a:tr>
            </a:tbl>
          </a:graphicData>
        </a:graphic>
      </p:graphicFrame>
      <p:sp>
        <p:nvSpPr>
          <p:cNvPr id="49" name="TextBox 48">
            <a:extLst>
              <a:ext uri="{FF2B5EF4-FFF2-40B4-BE49-F238E27FC236}">
                <a16:creationId xmlns:a16="http://schemas.microsoft.com/office/drawing/2014/main" id="{5E477FEE-4CE8-513B-CB87-ECDFBE50E7D5}"/>
              </a:ext>
            </a:extLst>
          </p:cNvPr>
          <p:cNvSpPr txBox="1"/>
          <p:nvPr/>
        </p:nvSpPr>
        <p:spPr>
          <a:xfrm>
            <a:off x="4153954" y="1410249"/>
            <a:ext cx="2193826" cy="276999"/>
          </a:xfrm>
          <a:prstGeom prst="rect">
            <a:avLst/>
          </a:prstGeom>
          <a:noFill/>
        </p:spPr>
        <p:txBody>
          <a:bodyPr wrap="square" anchor="ctr">
            <a:spAutoFit/>
          </a:bodyPr>
          <a:lstStyle/>
          <a:p>
            <a:r>
              <a:rPr lang="en-US" sz="1200" b="1" dirty="0">
                <a:solidFill>
                  <a:srgbClr val="CF9D39"/>
                </a:solidFill>
                <a:latin typeface="Arial" panose="020B0604020202020204" pitchFamily="34" charset="0"/>
                <a:cs typeface="Arial" panose="020B0604020202020204" pitchFamily="34" charset="0"/>
              </a:rPr>
              <a:t>Combined response (CR)</a:t>
            </a:r>
          </a:p>
        </p:txBody>
      </p:sp>
      <p:sp>
        <p:nvSpPr>
          <p:cNvPr id="50" name="object 7">
            <a:extLst>
              <a:ext uri="{FF2B5EF4-FFF2-40B4-BE49-F238E27FC236}">
                <a16:creationId xmlns:a16="http://schemas.microsoft.com/office/drawing/2014/main" id="{AA986FB0-7C62-53A3-8F2E-E4F83F5D5176}"/>
              </a:ext>
            </a:extLst>
          </p:cNvPr>
          <p:cNvSpPr txBox="1"/>
          <p:nvPr/>
        </p:nvSpPr>
        <p:spPr>
          <a:xfrm>
            <a:off x="4380515" y="2773613"/>
            <a:ext cx="3130550" cy="198131"/>
          </a:xfrm>
          <a:prstGeom prst="rect">
            <a:avLst/>
          </a:prstGeom>
        </p:spPr>
        <p:txBody>
          <a:bodyPr vert="horz" wrap="square" lIns="0" tIns="13335" rIns="0" bIns="0" rtlCol="0">
            <a:spAutoFit/>
          </a:bodyPr>
          <a:lstStyle/>
          <a:p>
            <a:pPr marL="12700" algn="ctr">
              <a:lnSpc>
                <a:spcPct val="100000"/>
              </a:lnSpc>
              <a:spcBef>
                <a:spcPts val="105"/>
              </a:spcBef>
            </a:pPr>
            <a:r>
              <a:rPr sz="1200" b="1" dirty="0">
                <a:solidFill>
                  <a:srgbClr val="004A86"/>
                </a:solidFill>
                <a:latin typeface="Arial"/>
                <a:cs typeface="Arial"/>
              </a:rPr>
              <a:t>CR</a:t>
            </a:r>
            <a:r>
              <a:rPr sz="1200" b="1" spc="-5" dirty="0">
                <a:solidFill>
                  <a:srgbClr val="004A86"/>
                </a:solidFill>
                <a:latin typeface="Arial"/>
                <a:cs typeface="Arial"/>
              </a:rPr>
              <a:t> </a:t>
            </a:r>
            <a:r>
              <a:rPr lang="fr-CH" sz="1200" b="1" spc="-5" dirty="0">
                <a:solidFill>
                  <a:srgbClr val="004A86"/>
                </a:solidFill>
                <a:latin typeface="Arial"/>
                <a:cs typeface="Arial"/>
              </a:rPr>
              <a:t>r</a:t>
            </a:r>
            <a:r>
              <a:rPr sz="1200" b="1" dirty="0" err="1">
                <a:solidFill>
                  <a:srgbClr val="004A86"/>
                </a:solidFill>
                <a:latin typeface="Arial"/>
                <a:cs typeface="Arial"/>
              </a:rPr>
              <a:t>ates</a:t>
            </a:r>
            <a:r>
              <a:rPr sz="1200" b="1" spc="-20" dirty="0">
                <a:solidFill>
                  <a:srgbClr val="004A86"/>
                </a:solidFill>
                <a:latin typeface="Arial"/>
                <a:cs typeface="Arial"/>
              </a:rPr>
              <a:t> </a:t>
            </a:r>
            <a:r>
              <a:rPr sz="1200" b="1" dirty="0">
                <a:solidFill>
                  <a:srgbClr val="004A86"/>
                </a:solidFill>
                <a:latin typeface="Arial"/>
                <a:cs typeface="Arial"/>
              </a:rPr>
              <a:t>dropped</a:t>
            </a:r>
            <a:r>
              <a:rPr sz="1200" b="1" spc="-30" dirty="0">
                <a:solidFill>
                  <a:srgbClr val="004A86"/>
                </a:solidFill>
                <a:latin typeface="Arial"/>
                <a:cs typeface="Arial"/>
              </a:rPr>
              <a:t> </a:t>
            </a:r>
            <a:r>
              <a:rPr sz="1200" b="1" dirty="0">
                <a:solidFill>
                  <a:srgbClr val="004A86"/>
                </a:solidFill>
                <a:latin typeface="Arial"/>
                <a:cs typeface="Arial"/>
              </a:rPr>
              <a:t>from</a:t>
            </a:r>
            <a:r>
              <a:rPr sz="1200" b="1" spc="-10" dirty="0">
                <a:solidFill>
                  <a:srgbClr val="004A86"/>
                </a:solidFill>
                <a:latin typeface="Arial"/>
                <a:cs typeface="Arial"/>
              </a:rPr>
              <a:t> </a:t>
            </a:r>
            <a:r>
              <a:rPr sz="1200" b="1" dirty="0">
                <a:solidFill>
                  <a:srgbClr val="004A86"/>
                </a:solidFill>
                <a:latin typeface="Arial"/>
                <a:cs typeface="Arial"/>
              </a:rPr>
              <a:t>EOT</a:t>
            </a:r>
            <a:r>
              <a:rPr sz="1200" b="1" spc="-25" dirty="0">
                <a:solidFill>
                  <a:srgbClr val="004A86"/>
                </a:solidFill>
                <a:latin typeface="Arial"/>
                <a:cs typeface="Arial"/>
              </a:rPr>
              <a:t> </a:t>
            </a:r>
            <a:r>
              <a:rPr sz="1200" b="1" dirty="0">
                <a:solidFill>
                  <a:srgbClr val="004A86"/>
                </a:solidFill>
                <a:latin typeface="Arial"/>
                <a:cs typeface="Arial"/>
              </a:rPr>
              <a:t>to</a:t>
            </a:r>
            <a:r>
              <a:rPr sz="1200" b="1" spc="-15" dirty="0">
                <a:solidFill>
                  <a:srgbClr val="004A86"/>
                </a:solidFill>
                <a:latin typeface="Arial"/>
                <a:cs typeface="Arial"/>
              </a:rPr>
              <a:t> </a:t>
            </a:r>
            <a:r>
              <a:rPr sz="1200" b="1" spc="-20" dirty="0">
                <a:solidFill>
                  <a:srgbClr val="004A86"/>
                </a:solidFill>
                <a:latin typeface="Arial"/>
                <a:cs typeface="Arial"/>
              </a:rPr>
              <a:t>FU96</a:t>
            </a:r>
            <a:endParaRPr sz="1200" dirty="0">
              <a:latin typeface="Arial"/>
              <a:cs typeface="Arial"/>
            </a:endParaRPr>
          </a:p>
        </p:txBody>
      </p:sp>
      <p:sp>
        <p:nvSpPr>
          <p:cNvPr id="51" name="Rectangle: Rounded Corners 50">
            <a:extLst>
              <a:ext uri="{FF2B5EF4-FFF2-40B4-BE49-F238E27FC236}">
                <a16:creationId xmlns:a16="http://schemas.microsoft.com/office/drawing/2014/main" id="{F53FBC7D-5169-2F53-AC9D-7E4EC2855837}"/>
              </a:ext>
            </a:extLst>
          </p:cNvPr>
          <p:cNvSpPr/>
          <p:nvPr/>
        </p:nvSpPr>
        <p:spPr>
          <a:xfrm>
            <a:off x="4140660" y="3292350"/>
            <a:ext cx="2245575"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52" name="Rectangle: Rounded Corners 51">
            <a:extLst>
              <a:ext uri="{FF2B5EF4-FFF2-40B4-BE49-F238E27FC236}">
                <a16:creationId xmlns:a16="http://schemas.microsoft.com/office/drawing/2014/main" id="{825D6A68-B7A4-08C1-B1DA-F6D93C48196C}"/>
              </a:ext>
            </a:extLst>
          </p:cNvPr>
          <p:cNvSpPr/>
          <p:nvPr/>
        </p:nvSpPr>
        <p:spPr>
          <a:xfrm>
            <a:off x="4151960" y="3386562"/>
            <a:ext cx="3404186" cy="1690391"/>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53" name="TextBox 52">
            <a:extLst>
              <a:ext uri="{FF2B5EF4-FFF2-40B4-BE49-F238E27FC236}">
                <a16:creationId xmlns:a16="http://schemas.microsoft.com/office/drawing/2014/main" id="{48BB3263-D5E8-A764-F7D8-C6B3FCEEC920}"/>
              </a:ext>
            </a:extLst>
          </p:cNvPr>
          <p:cNvSpPr txBox="1"/>
          <p:nvPr/>
        </p:nvSpPr>
        <p:spPr>
          <a:xfrm>
            <a:off x="4192409" y="3330448"/>
            <a:ext cx="2193826" cy="276999"/>
          </a:xfrm>
          <a:prstGeom prst="rect">
            <a:avLst/>
          </a:prstGeom>
          <a:noFill/>
        </p:spPr>
        <p:txBody>
          <a:bodyPr wrap="square" anchor="ctr">
            <a:spAutoFit/>
          </a:bodyPr>
          <a:lstStyle/>
          <a:p>
            <a:r>
              <a:rPr lang="en-US" sz="1200" b="1" dirty="0">
                <a:solidFill>
                  <a:srgbClr val="CF9D39"/>
                </a:solidFill>
                <a:latin typeface="Arial" panose="020B0604020202020204" pitchFamily="34" charset="0"/>
                <a:cs typeface="Arial" panose="020B0604020202020204" pitchFamily="34" charset="0"/>
              </a:rPr>
              <a:t>ALT and hepatic safety</a:t>
            </a:r>
          </a:p>
        </p:txBody>
      </p:sp>
      <p:sp>
        <p:nvSpPr>
          <p:cNvPr id="54" name="object 14">
            <a:extLst>
              <a:ext uri="{FF2B5EF4-FFF2-40B4-BE49-F238E27FC236}">
                <a16:creationId xmlns:a16="http://schemas.microsoft.com/office/drawing/2014/main" id="{1863A1E2-7B7C-62DC-0D24-82A0BE37DDD6}"/>
              </a:ext>
            </a:extLst>
          </p:cNvPr>
          <p:cNvSpPr txBox="1"/>
          <p:nvPr/>
        </p:nvSpPr>
        <p:spPr>
          <a:xfrm>
            <a:off x="4338059" y="3661903"/>
            <a:ext cx="3031987" cy="1305486"/>
          </a:xfrm>
          <a:prstGeom prst="rect">
            <a:avLst/>
          </a:prstGeom>
        </p:spPr>
        <p:txBody>
          <a:bodyPr vert="horz" wrap="square" lIns="0" tIns="12700" rIns="0" bIns="0" rtlCol="0">
            <a:spAutoFit/>
          </a:bodyPr>
          <a:lstStyle/>
          <a:p>
            <a:pPr marL="185420" indent="-172720">
              <a:lnSpc>
                <a:spcPct val="100000"/>
              </a:lnSpc>
              <a:spcBef>
                <a:spcPts val="100"/>
              </a:spcBef>
              <a:buChar char="•"/>
              <a:tabLst>
                <a:tab pos="185420" algn="l"/>
              </a:tabLst>
            </a:pPr>
            <a:r>
              <a:rPr sz="1050" dirty="0">
                <a:solidFill>
                  <a:srgbClr val="004B87"/>
                </a:solidFill>
                <a:latin typeface="Arial"/>
                <a:cs typeface="Arial"/>
              </a:rPr>
              <a:t>10%</a:t>
            </a:r>
            <a:r>
              <a:rPr lang="fr-CH" sz="1050" dirty="0">
                <a:solidFill>
                  <a:srgbClr val="004B87"/>
                </a:solidFill>
                <a:latin typeface="Arial"/>
                <a:cs typeface="Arial"/>
              </a:rPr>
              <a:t> (14/142)</a:t>
            </a:r>
            <a:r>
              <a:rPr sz="1050" spc="-40" dirty="0">
                <a:solidFill>
                  <a:srgbClr val="004B87"/>
                </a:solidFill>
                <a:latin typeface="Arial"/>
                <a:cs typeface="Arial"/>
              </a:rPr>
              <a:t> </a:t>
            </a:r>
            <a:r>
              <a:rPr sz="1050" dirty="0">
                <a:solidFill>
                  <a:srgbClr val="004B87"/>
                </a:solidFill>
                <a:latin typeface="Arial"/>
                <a:cs typeface="Arial"/>
              </a:rPr>
              <a:t>had</a:t>
            </a:r>
            <a:r>
              <a:rPr sz="1050" spc="-95" dirty="0">
                <a:solidFill>
                  <a:srgbClr val="004B87"/>
                </a:solidFill>
                <a:latin typeface="Arial"/>
                <a:cs typeface="Arial"/>
              </a:rPr>
              <a:t> </a:t>
            </a:r>
            <a:r>
              <a:rPr sz="1050" spc="-20" dirty="0">
                <a:solidFill>
                  <a:srgbClr val="004B87"/>
                </a:solidFill>
                <a:latin typeface="Arial"/>
                <a:cs typeface="Arial"/>
              </a:rPr>
              <a:t>ALT</a:t>
            </a:r>
            <a:r>
              <a:rPr sz="1050" spc="-30" dirty="0">
                <a:solidFill>
                  <a:srgbClr val="004B87"/>
                </a:solidFill>
                <a:latin typeface="Arial"/>
                <a:cs typeface="Arial"/>
              </a:rPr>
              <a:t> </a:t>
            </a:r>
            <a:r>
              <a:rPr sz="1050" dirty="0">
                <a:solidFill>
                  <a:srgbClr val="004B87"/>
                </a:solidFill>
                <a:latin typeface="Arial"/>
                <a:cs typeface="Arial"/>
              </a:rPr>
              <a:t>&gt;10</a:t>
            </a:r>
            <a:r>
              <a:rPr lang="fr-CH" sz="1050" dirty="0">
                <a:solidFill>
                  <a:srgbClr val="004B87"/>
                </a:solidFill>
                <a:latin typeface="Arial"/>
                <a:cs typeface="Arial"/>
              </a:rPr>
              <a:t> </a:t>
            </a:r>
            <a:r>
              <a:rPr sz="1050" dirty="0">
                <a:solidFill>
                  <a:srgbClr val="004B87"/>
                </a:solidFill>
                <a:latin typeface="Arial"/>
                <a:cs typeface="Arial"/>
              </a:rPr>
              <a:t>×</a:t>
            </a:r>
            <a:r>
              <a:rPr sz="1050" spc="-25" dirty="0">
                <a:solidFill>
                  <a:srgbClr val="004B87"/>
                </a:solidFill>
                <a:latin typeface="Arial"/>
                <a:cs typeface="Arial"/>
              </a:rPr>
              <a:t> </a:t>
            </a:r>
            <a:r>
              <a:rPr sz="1050" dirty="0">
                <a:solidFill>
                  <a:srgbClr val="004B87"/>
                </a:solidFill>
                <a:latin typeface="Arial"/>
                <a:cs typeface="Arial"/>
              </a:rPr>
              <a:t>ULN</a:t>
            </a:r>
            <a:r>
              <a:rPr sz="1050" spc="-15" dirty="0">
                <a:solidFill>
                  <a:srgbClr val="004B87"/>
                </a:solidFill>
                <a:latin typeface="Arial"/>
                <a:cs typeface="Arial"/>
              </a:rPr>
              <a:t> </a:t>
            </a:r>
            <a:r>
              <a:rPr sz="1050" dirty="0">
                <a:solidFill>
                  <a:srgbClr val="004B87"/>
                </a:solidFill>
                <a:latin typeface="Arial"/>
                <a:cs typeface="Arial"/>
              </a:rPr>
              <a:t>(</a:t>
            </a:r>
            <a:r>
              <a:rPr lang="en-US" sz="1050" dirty="0">
                <a:solidFill>
                  <a:srgbClr val="004B87"/>
                </a:solidFill>
                <a:latin typeface="Arial"/>
                <a:cs typeface="Arial"/>
              </a:rPr>
              <a:t>most occurred by FU24</a:t>
            </a:r>
            <a:r>
              <a:rPr sz="1050" spc="-20" dirty="0">
                <a:solidFill>
                  <a:srgbClr val="004B87"/>
                </a:solidFill>
                <a:latin typeface="Arial"/>
                <a:cs typeface="Arial"/>
              </a:rPr>
              <a:t>)</a:t>
            </a:r>
            <a:endParaRPr sz="1050" dirty="0">
              <a:solidFill>
                <a:srgbClr val="004B87"/>
              </a:solidFill>
              <a:latin typeface="Arial"/>
              <a:cs typeface="Arial"/>
            </a:endParaRPr>
          </a:p>
          <a:p>
            <a:pPr marL="186055" indent="-173355">
              <a:lnSpc>
                <a:spcPct val="100000"/>
              </a:lnSpc>
              <a:spcBef>
                <a:spcPts val="5"/>
              </a:spcBef>
              <a:buChar char="•"/>
              <a:tabLst>
                <a:tab pos="186055" algn="l"/>
              </a:tabLst>
            </a:pPr>
            <a:r>
              <a:rPr sz="1050" dirty="0">
                <a:solidFill>
                  <a:srgbClr val="004B87"/>
                </a:solidFill>
                <a:latin typeface="Arial"/>
                <a:cs typeface="Arial"/>
              </a:rPr>
              <a:t>14%</a:t>
            </a:r>
            <a:r>
              <a:rPr lang="fr-CH" sz="1050" dirty="0">
                <a:solidFill>
                  <a:srgbClr val="004B87"/>
                </a:solidFill>
                <a:latin typeface="Arial"/>
                <a:cs typeface="Arial"/>
              </a:rPr>
              <a:t> (20/142)</a:t>
            </a:r>
            <a:r>
              <a:rPr sz="1050" spc="-25" dirty="0">
                <a:solidFill>
                  <a:srgbClr val="004B87"/>
                </a:solidFill>
                <a:latin typeface="Arial"/>
                <a:cs typeface="Arial"/>
              </a:rPr>
              <a:t> </a:t>
            </a:r>
            <a:r>
              <a:rPr sz="1050" dirty="0">
                <a:solidFill>
                  <a:srgbClr val="004B87"/>
                </a:solidFill>
                <a:latin typeface="Arial"/>
                <a:cs typeface="Arial"/>
              </a:rPr>
              <a:t>had</a:t>
            </a:r>
            <a:r>
              <a:rPr sz="1050" spc="-20" dirty="0">
                <a:solidFill>
                  <a:srgbClr val="004B87"/>
                </a:solidFill>
                <a:latin typeface="Arial"/>
                <a:cs typeface="Arial"/>
              </a:rPr>
              <a:t> </a:t>
            </a:r>
            <a:r>
              <a:rPr sz="1050" dirty="0">
                <a:solidFill>
                  <a:srgbClr val="004B87"/>
                </a:solidFill>
                <a:latin typeface="Arial"/>
                <a:cs typeface="Arial"/>
              </a:rPr>
              <a:t>hepatic</a:t>
            </a:r>
            <a:r>
              <a:rPr sz="1050" spc="-25" dirty="0">
                <a:solidFill>
                  <a:srgbClr val="004B87"/>
                </a:solidFill>
                <a:latin typeface="Arial"/>
                <a:cs typeface="Arial"/>
              </a:rPr>
              <a:t> </a:t>
            </a:r>
            <a:r>
              <a:rPr sz="1050" spc="-20" dirty="0">
                <a:solidFill>
                  <a:srgbClr val="004B87"/>
                </a:solidFill>
                <a:latin typeface="Arial"/>
                <a:cs typeface="Arial"/>
              </a:rPr>
              <a:t>SAEs</a:t>
            </a:r>
            <a:endParaRPr sz="1050" dirty="0">
              <a:solidFill>
                <a:srgbClr val="004B87"/>
              </a:solidFill>
              <a:latin typeface="Arial"/>
              <a:cs typeface="Arial"/>
            </a:endParaRPr>
          </a:p>
          <a:p>
            <a:pPr marL="642620" lvl="1" indent="-172720">
              <a:lnSpc>
                <a:spcPct val="100000"/>
              </a:lnSpc>
              <a:buFont typeface="Courier New"/>
              <a:buChar char="o"/>
              <a:tabLst>
                <a:tab pos="642620" algn="l"/>
              </a:tabLst>
            </a:pPr>
            <a:r>
              <a:rPr sz="1050" dirty="0">
                <a:solidFill>
                  <a:srgbClr val="004B87"/>
                </a:solidFill>
                <a:latin typeface="Arial"/>
                <a:cs typeface="Arial"/>
              </a:rPr>
              <a:t>7</a:t>
            </a:r>
            <a:r>
              <a:rPr sz="1050" spc="-20" dirty="0">
                <a:solidFill>
                  <a:srgbClr val="004B87"/>
                </a:solidFill>
                <a:latin typeface="Arial"/>
                <a:cs typeface="Arial"/>
              </a:rPr>
              <a:t> </a:t>
            </a:r>
            <a:r>
              <a:rPr sz="1050" dirty="0">
                <a:solidFill>
                  <a:srgbClr val="004B87"/>
                </a:solidFill>
                <a:latin typeface="Arial"/>
                <a:cs typeface="Arial"/>
              </a:rPr>
              <a:t>with</a:t>
            </a:r>
            <a:r>
              <a:rPr sz="1050" spc="-65" dirty="0">
                <a:solidFill>
                  <a:srgbClr val="004B87"/>
                </a:solidFill>
                <a:latin typeface="Arial"/>
                <a:cs typeface="Arial"/>
              </a:rPr>
              <a:t> </a:t>
            </a:r>
            <a:r>
              <a:rPr sz="1050" spc="-20" dirty="0">
                <a:solidFill>
                  <a:srgbClr val="004B87"/>
                </a:solidFill>
                <a:latin typeface="Arial"/>
                <a:cs typeface="Arial"/>
              </a:rPr>
              <a:t>ALT</a:t>
            </a:r>
            <a:r>
              <a:rPr sz="1050" spc="-50" dirty="0">
                <a:solidFill>
                  <a:srgbClr val="004B87"/>
                </a:solidFill>
                <a:latin typeface="Arial"/>
                <a:cs typeface="Arial"/>
              </a:rPr>
              <a:t> </a:t>
            </a:r>
            <a:r>
              <a:rPr sz="1050" dirty="0">
                <a:solidFill>
                  <a:srgbClr val="004B87"/>
                </a:solidFill>
                <a:latin typeface="Arial"/>
                <a:cs typeface="Arial"/>
              </a:rPr>
              <a:t>&gt;10</a:t>
            </a:r>
            <a:r>
              <a:rPr lang="fr-CH" sz="1050" dirty="0">
                <a:solidFill>
                  <a:srgbClr val="004B87"/>
                </a:solidFill>
                <a:latin typeface="Arial"/>
                <a:cs typeface="Arial"/>
              </a:rPr>
              <a:t> </a:t>
            </a:r>
            <a:r>
              <a:rPr sz="1050" dirty="0">
                <a:solidFill>
                  <a:srgbClr val="004B87"/>
                </a:solidFill>
                <a:latin typeface="Arial"/>
                <a:cs typeface="Arial"/>
              </a:rPr>
              <a:t>×</a:t>
            </a:r>
            <a:r>
              <a:rPr sz="1050" spc="-25" dirty="0">
                <a:solidFill>
                  <a:srgbClr val="004B87"/>
                </a:solidFill>
                <a:latin typeface="Arial"/>
                <a:cs typeface="Arial"/>
              </a:rPr>
              <a:t> ULN</a:t>
            </a:r>
            <a:endParaRPr sz="1050" dirty="0">
              <a:solidFill>
                <a:srgbClr val="004B87"/>
              </a:solidFill>
              <a:latin typeface="Arial"/>
              <a:cs typeface="Arial"/>
            </a:endParaRPr>
          </a:p>
          <a:p>
            <a:pPr marL="642620" lvl="1" indent="-172720">
              <a:lnSpc>
                <a:spcPct val="100000"/>
              </a:lnSpc>
              <a:buFont typeface="Courier New"/>
              <a:buChar char="o"/>
              <a:tabLst>
                <a:tab pos="642620" algn="l"/>
              </a:tabLst>
            </a:pPr>
            <a:r>
              <a:rPr sz="1050" dirty="0">
                <a:solidFill>
                  <a:srgbClr val="004B87"/>
                </a:solidFill>
                <a:latin typeface="Arial"/>
                <a:cs typeface="Arial"/>
              </a:rPr>
              <a:t>15</a:t>
            </a:r>
            <a:r>
              <a:rPr sz="1050" spc="-25" dirty="0">
                <a:solidFill>
                  <a:srgbClr val="004B87"/>
                </a:solidFill>
                <a:latin typeface="Arial"/>
                <a:cs typeface="Arial"/>
              </a:rPr>
              <a:t> </a:t>
            </a:r>
            <a:r>
              <a:rPr sz="1050" dirty="0">
                <a:solidFill>
                  <a:srgbClr val="004B87"/>
                </a:solidFill>
                <a:latin typeface="Arial"/>
                <a:cs typeface="Arial"/>
              </a:rPr>
              <a:t>with</a:t>
            </a:r>
            <a:r>
              <a:rPr sz="1050" spc="-10" dirty="0">
                <a:solidFill>
                  <a:srgbClr val="004B87"/>
                </a:solidFill>
                <a:latin typeface="Arial"/>
                <a:cs typeface="Arial"/>
              </a:rPr>
              <a:t> </a:t>
            </a:r>
            <a:r>
              <a:rPr sz="1050" dirty="0">
                <a:solidFill>
                  <a:srgbClr val="004B87"/>
                </a:solidFill>
                <a:latin typeface="Arial"/>
                <a:cs typeface="Arial"/>
              </a:rPr>
              <a:t>HDV</a:t>
            </a:r>
            <a:r>
              <a:rPr sz="1050" spc="-10" dirty="0">
                <a:solidFill>
                  <a:srgbClr val="004B87"/>
                </a:solidFill>
                <a:latin typeface="Arial"/>
                <a:cs typeface="Arial"/>
              </a:rPr>
              <a:t> rebound</a:t>
            </a:r>
            <a:endParaRPr sz="1050" dirty="0">
              <a:solidFill>
                <a:srgbClr val="004B87"/>
              </a:solidFill>
              <a:latin typeface="Arial"/>
              <a:cs typeface="Arial"/>
            </a:endParaRPr>
          </a:p>
          <a:p>
            <a:pPr marL="642620" lvl="1" indent="-172720">
              <a:lnSpc>
                <a:spcPct val="100000"/>
              </a:lnSpc>
              <a:buFont typeface="Courier New"/>
              <a:buChar char="o"/>
              <a:tabLst>
                <a:tab pos="642620" algn="l"/>
              </a:tabLst>
            </a:pPr>
            <a:r>
              <a:rPr sz="1050" dirty="0">
                <a:solidFill>
                  <a:srgbClr val="004B87"/>
                </a:solidFill>
                <a:latin typeface="Arial"/>
                <a:cs typeface="Arial"/>
              </a:rPr>
              <a:t>4</a:t>
            </a:r>
            <a:r>
              <a:rPr sz="1050" spc="-5" dirty="0">
                <a:solidFill>
                  <a:srgbClr val="004B87"/>
                </a:solidFill>
                <a:latin typeface="Arial"/>
                <a:cs typeface="Arial"/>
              </a:rPr>
              <a:t> </a:t>
            </a:r>
            <a:r>
              <a:rPr lang="fr-CH" sz="1050" spc="-5" dirty="0" err="1">
                <a:solidFill>
                  <a:srgbClr val="004B87"/>
                </a:solidFill>
                <a:latin typeface="Arial"/>
                <a:cs typeface="Arial"/>
              </a:rPr>
              <a:t>had</a:t>
            </a:r>
            <a:r>
              <a:rPr lang="fr-CH" sz="1050" spc="-5" dirty="0">
                <a:solidFill>
                  <a:srgbClr val="004B87"/>
                </a:solidFill>
                <a:latin typeface="Arial"/>
                <a:cs typeface="Arial"/>
              </a:rPr>
              <a:t> </a:t>
            </a:r>
            <a:r>
              <a:rPr lang="fr-CH" sz="1050" spc="-5" dirty="0" err="1">
                <a:solidFill>
                  <a:srgbClr val="004B87"/>
                </a:solidFill>
                <a:latin typeface="Arial"/>
                <a:cs typeface="Arial"/>
              </a:rPr>
              <a:t>liver-related</a:t>
            </a:r>
            <a:r>
              <a:rPr lang="fr-CH" sz="1050" spc="-5" dirty="0">
                <a:solidFill>
                  <a:srgbClr val="004B87"/>
                </a:solidFill>
                <a:latin typeface="Arial"/>
                <a:cs typeface="Arial"/>
              </a:rPr>
              <a:t> </a:t>
            </a:r>
            <a:r>
              <a:rPr sz="1050" spc="-10" dirty="0" err="1">
                <a:solidFill>
                  <a:srgbClr val="004B87"/>
                </a:solidFill>
                <a:latin typeface="Arial"/>
                <a:cs typeface="Arial"/>
              </a:rPr>
              <a:t>hospitalisations</a:t>
            </a:r>
            <a:endParaRPr lang="fr-CH" sz="1050" spc="-10" dirty="0">
              <a:solidFill>
                <a:srgbClr val="004B87"/>
              </a:solidFill>
              <a:latin typeface="Arial"/>
              <a:cs typeface="Arial"/>
            </a:endParaRPr>
          </a:p>
          <a:p>
            <a:pPr marL="642620" lvl="1" indent="-172720">
              <a:lnSpc>
                <a:spcPct val="100000"/>
              </a:lnSpc>
              <a:buFont typeface="Courier New"/>
              <a:buChar char="o"/>
              <a:tabLst>
                <a:tab pos="642620" algn="l"/>
              </a:tabLst>
            </a:pPr>
            <a:r>
              <a:rPr lang="en-US" sz="1050" dirty="0">
                <a:solidFill>
                  <a:srgbClr val="004B87"/>
                </a:solidFill>
                <a:latin typeface="Arial"/>
                <a:cs typeface="Arial"/>
              </a:rPr>
              <a:t>Hepatic SAEs resolved in 85% (17/20) of patients, of whom ≥16 restarted BLV</a:t>
            </a:r>
            <a:endParaRPr sz="1050" dirty="0">
              <a:solidFill>
                <a:srgbClr val="004B87"/>
              </a:solidFill>
              <a:latin typeface="Arial"/>
              <a:cs typeface="Arial"/>
            </a:endParaRPr>
          </a:p>
        </p:txBody>
      </p:sp>
      <p:sp>
        <p:nvSpPr>
          <p:cNvPr id="55" name="object 8">
            <a:extLst>
              <a:ext uri="{FF2B5EF4-FFF2-40B4-BE49-F238E27FC236}">
                <a16:creationId xmlns:a16="http://schemas.microsoft.com/office/drawing/2014/main" id="{48B3793C-880C-B075-232C-599C3AE0B969}"/>
              </a:ext>
            </a:extLst>
          </p:cNvPr>
          <p:cNvSpPr txBox="1"/>
          <p:nvPr/>
        </p:nvSpPr>
        <p:spPr>
          <a:xfrm>
            <a:off x="664028" y="5271728"/>
            <a:ext cx="6777140" cy="752129"/>
          </a:xfrm>
          <a:prstGeom prst="rect">
            <a:avLst/>
          </a:prstGeom>
        </p:spPr>
        <p:txBody>
          <a:bodyPr vert="horz" wrap="square" lIns="0" tIns="13335" rIns="0" bIns="0" rtlCol="0">
            <a:spAutoFit/>
          </a:bodyPr>
          <a:lstStyle/>
          <a:p>
            <a:pPr marL="299085" marR="128905" indent="-287020">
              <a:lnSpc>
                <a:spcPct val="100000"/>
              </a:lnSpc>
              <a:spcBef>
                <a:spcPts val="105"/>
              </a:spcBef>
              <a:buChar char="•"/>
              <a:tabLst>
                <a:tab pos="299085" algn="l"/>
              </a:tabLst>
            </a:pPr>
            <a:r>
              <a:rPr sz="1200" dirty="0">
                <a:solidFill>
                  <a:srgbClr val="004A86"/>
                </a:solidFill>
                <a:latin typeface="Arial"/>
                <a:cs typeface="Arial"/>
              </a:rPr>
              <a:t>92%</a:t>
            </a:r>
            <a:r>
              <a:rPr sz="1200" spc="-45" dirty="0">
                <a:solidFill>
                  <a:srgbClr val="004A86"/>
                </a:solidFill>
                <a:latin typeface="Arial"/>
                <a:cs typeface="Arial"/>
              </a:rPr>
              <a:t> </a:t>
            </a:r>
            <a:r>
              <a:rPr sz="1200" dirty="0">
                <a:solidFill>
                  <a:srgbClr val="004A86"/>
                </a:solidFill>
                <a:latin typeface="Arial"/>
                <a:cs typeface="Arial"/>
              </a:rPr>
              <a:t>of</a:t>
            </a:r>
            <a:r>
              <a:rPr sz="1200" spc="-40" dirty="0">
                <a:solidFill>
                  <a:srgbClr val="004A86"/>
                </a:solidFill>
                <a:latin typeface="Arial"/>
                <a:cs typeface="Arial"/>
              </a:rPr>
              <a:t> </a:t>
            </a:r>
            <a:r>
              <a:rPr sz="1200" dirty="0">
                <a:solidFill>
                  <a:srgbClr val="004A86"/>
                </a:solidFill>
                <a:latin typeface="Arial"/>
                <a:cs typeface="Arial"/>
              </a:rPr>
              <a:t>patients</a:t>
            </a:r>
            <a:r>
              <a:rPr sz="1200" spc="-70" dirty="0">
                <a:solidFill>
                  <a:srgbClr val="004A86"/>
                </a:solidFill>
                <a:latin typeface="Arial"/>
                <a:cs typeface="Arial"/>
              </a:rPr>
              <a:t> </a:t>
            </a:r>
            <a:r>
              <a:rPr sz="1200" dirty="0">
                <a:solidFill>
                  <a:srgbClr val="004A86"/>
                </a:solidFill>
                <a:latin typeface="Arial"/>
                <a:cs typeface="Arial"/>
              </a:rPr>
              <a:t>remained</a:t>
            </a:r>
            <a:r>
              <a:rPr sz="1200" spc="-60" dirty="0">
                <a:solidFill>
                  <a:srgbClr val="004A86"/>
                </a:solidFill>
                <a:latin typeface="Arial"/>
                <a:cs typeface="Arial"/>
              </a:rPr>
              <a:t> </a:t>
            </a:r>
            <a:r>
              <a:rPr sz="1200" dirty="0">
                <a:solidFill>
                  <a:srgbClr val="004A86"/>
                </a:solidFill>
                <a:latin typeface="Arial"/>
                <a:cs typeface="Arial"/>
              </a:rPr>
              <a:t>in</a:t>
            </a:r>
            <a:r>
              <a:rPr sz="1200" spc="-35" dirty="0">
                <a:solidFill>
                  <a:srgbClr val="004A86"/>
                </a:solidFill>
                <a:latin typeface="Arial"/>
                <a:cs typeface="Arial"/>
              </a:rPr>
              <a:t> </a:t>
            </a:r>
            <a:r>
              <a:rPr sz="1200" dirty="0">
                <a:solidFill>
                  <a:srgbClr val="004A86"/>
                </a:solidFill>
                <a:latin typeface="Arial"/>
                <a:cs typeface="Arial"/>
              </a:rPr>
              <a:t>study</a:t>
            </a:r>
            <a:r>
              <a:rPr sz="1200" spc="-60" dirty="0">
                <a:solidFill>
                  <a:srgbClr val="004A86"/>
                </a:solidFill>
                <a:latin typeface="Arial"/>
                <a:cs typeface="Arial"/>
              </a:rPr>
              <a:t> </a:t>
            </a:r>
            <a:r>
              <a:rPr sz="1200" dirty="0">
                <a:solidFill>
                  <a:srgbClr val="004A86"/>
                </a:solidFill>
                <a:latin typeface="Arial"/>
                <a:cs typeface="Arial"/>
              </a:rPr>
              <a:t>at</a:t>
            </a:r>
            <a:r>
              <a:rPr sz="1200" spc="-25" dirty="0">
                <a:solidFill>
                  <a:srgbClr val="004A86"/>
                </a:solidFill>
                <a:latin typeface="Arial"/>
                <a:cs typeface="Arial"/>
              </a:rPr>
              <a:t> </a:t>
            </a:r>
            <a:r>
              <a:rPr sz="1200" dirty="0">
                <a:solidFill>
                  <a:srgbClr val="004A86"/>
                </a:solidFill>
                <a:latin typeface="Arial"/>
                <a:cs typeface="Arial"/>
              </a:rPr>
              <a:t>EOT,</a:t>
            </a:r>
            <a:r>
              <a:rPr sz="1200" spc="330" dirty="0">
                <a:solidFill>
                  <a:srgbClr val="004A86"/>
                </a:solidFill>
                <a:latin typeface="Arial"/>
                <a:cs typeface="Arial"/>
              </a:rPr>
              <a:t> </a:t>
            </a:r>
            <a:r>
              <a:rPr sz="1200" dirty="0">
                <a:solidFill>
                  <a:srgbClr val="004A86"/>
                </a:solidFill>
                <a:latin typeface="Arial"/>
                <a:cs typeface="Arial"/>
              </a:rPr>
              <a:t>72%</a:t>
            </a:r>
            <a:r>
              <a:rPr sz="1200" spc="-45" dirty="0">
                <a:solidFill>
                  <a:srgbClr val="004A86"/>
                </a:solidFill>
                <a:latin typeface="Arial"/>
                <a:cs typeface="Arial"/>
              </a:rPr>
              <a:t> </a:t>
            </a:r>
            <a:r>
              <a:rPr sz="1200" dirty="0">
                <a:solidFill>
                  <a:srgbClr val="004A86"/>
                </a:solidFill>
                <a:latin typeface="Arial"/>
                <a:cs typeface="Arial"/>
              </a:rPr>
              <a:t>completed</a:t>
            </a:r>
            <a:r>
              <a:rPr sz="1200" spc="-80" dirty="0">
                <a:solidFill>
                  <a:srgbClr val="004A86"/>
                </a:solidFill>
                <a:latin typeface="Arial"/>
                <a:cs typeface="Arial"/>
              </a:rPr>
              <a:t> </a:t>
            </a:r>
            <a:r>
              <a:rPr sz="1200" dirty="0">
                <a:solidFill>
                  <a:srgbClr val="004A86"/>
                </a:solidFill>
                <a:latin typeface="Arial"/>
                <a:cs typeface="Arial"/>
              </a:rPr>
              <a:t>FU48</a:t>
            </a:r>
            <a:r>
              <a:rPr lang="fr-CH" sz="1200" dirty="0">
                <a:solidFill>
                  <a:srgbClr val="004A86"/>
                </a:solidFill>
                <a:latin typeface="Arial"/>
                <a:cs typeface="Arial"/>
              </a:rPr>
              <a:t>, and</a:t>
            </a:r>
            <a:r>
              <a:rPr sz="1200" spc="-35" dirty="0">
                <a:solidFill>
                  <a:srgbClr val="004A86"/>
                </a:solidFill>
                <a:latin typeface="Arial"/>
                <a:cs typeface="Arial"/>
              </a:rPr>
              <a:t> </a:t>
            </a:r>
            <a:r>
              <a:rPr sz="1200" spc="-25" dirty="0">
                <a:solidFill>
                  <a:srgbClr val="004A86"/>
                </a:solidFill>
                <a:latin typeface="Arial"/>
                <a:cs typeface="Arial"/>
              </a:rPr>
              <a:t>57% </a:t>
            </a:r>
            <a:r>
              <a:rPr sz="1200" dirty="0">
                <a:solidFill>
                  <a:srgbClr val="004A86"/>
                </a:solidFill>
                <a:latin typeface="Arial"/>
                <a:cs typeface="Arial"/>
              </a:rPr>
              <a:t>completed</a:t>
            </a:r>
            <a:r>
              <a:rPr sz="1200" spc="-65" dirty="0">
                <a:solidFill>
                  <a:srgbClr val="004A86"/>
                </a:solidFill>
                <a:latin typeface="Arial"/>
                <a:cs typeface="Arial"/>
              </a:rPr>
              <a:t> </a:t>
            </a:r>
            <a:r>
              <a:rPr sz="1200" spc="-20" dirty="0">
                <a:solidFill>
                  <a:srgbClr val="004A86"/>
                </a:solidFill>
                <a:latin typeface="Arial"/>
                <a:cs typeface="Arial"/>
              </a:rPr>
              <a:t>FU96.</a:t>
            </a:r>
            <a:endParaRPr sz="1200" dirty="0">
              <a:latin typeface="Arial"/>
              <a:cs typeface="Arial"/>
            </a:endParaRPr>
          </a:p>
          <a:p>
            <a:pPr marL="299085" indent="-286385">
              <a:lnSpc>
                <a:spcPct val="100000"/>
              </a:lnSpc>
              <a:buChar char="•"/>
              <a:tabLst>
                <a:tab pos="299085" algn="l"/>
              </a:tabLst>
            </a:pPr>
            <a:r>
              <a:rPr lang="en-US" sz="1200" dirty="0">
                <a:solidFill>
                  <a:srgbClr val="004A86"/>
                </a:solidFill>
                <a:latin typeface="Arial"/>
                <a:cs typeface="Arial"/>
              </a:rPr>
              <a:t>Of the 64 patients across all groups with undetectable HDV RNA at EOT, 41 (64%) had posttreatment viral relapse.</a:t>
            </a:r>
          </a:p>
          <a:p>
            <a:pPr marL="756285" lvl="3" indent="-286385">
              <a:buFont typeface="Courier New" panose="02070309020205020404" pitchFamily="49" charset="0"/>
              <a:buChar char="o"/>
              <a:tabLst>
                <a:tab pos="299085" algn="l"/>
              </a:tabLst>
            </a:pPr>
            <a:r>
              <a:rPr lang="en-US" sz="1200" dirty="0">
                <a:solidFill>
                  <a:srgbClr val="004A86"/>
                </a:solidFill>
                <a:latin typeface="Arial"/>
                <a:cs typeface="Arial"/>
              </a:rPr>
              <a:t>Relapse occurred in 38 (93%) by FU24, and none after FU48</a:t>
            </a:r>
          </a:p>
        </p:txBody>
      </p:sp>
      <p:sp>
        <p:nvSpPr>
          <p:cNvPr id="56" name="Rectangle: Rounded Corners 55">
            <a:extLst>
              <a:ext uri="{FF2B5EF4-FFF2-40B4-BE49-F238E27FC236}">
                <a16:creationId xmlns:a16="http://schemas.microsoft.com/office/drawing/2014/main" id="{A8095295-95AE-2669-EBF2-6B3729DF16F4}"/>
              </a:ext>
            </a:extLst>
          </p:cNvPr>
          <p:cNvSpPr/>
          <p:nvPr/>
        </p:nvSpPr>
        <p:spPr>
          <a:xfrm>
            <a:off x="7885245" y="809810"/>
            <a:ext cx="3985726" cy="5517802"/>
          </a:xfrm>
          <a:prstGeom prst="roundRect">
            <a:avLst>
              <a:gd name="adj" fmla="val 229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57" name="Rectangle: Rounded Corners 56">
            <a:extLst>
              <a:ext uri="{FF2B5EF4-FFF2-40B4-BE49-F238E27FC236}">
                <a16:creationId xmlns:a16="http://schemas.microsoft.com/office/drawing/2014/main" id="{1883B838-CD22-281C-B261-1A7A0CBEEB81}"/>
              </a:ext>
            </a:extLst>
          </p:cNvPr>
          <p:cNvSpPr/>
          <p:nvPr/>
        </p:nvSpPr>
        <p:spPr>
          <a:xfrm>
            <a:off x="8093458"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sp>
        <p:nvSpPr>
          <p:cNvPr id="59" name="TextBox 58">
            <a:extLst>
              <a:ext uri="{FF2B5EF4-FFF2-40B4-BE49-F238E27FC236}">
                <a16:creationId xmlns:a16="http://schemas.microsoft.com/office/drawing/2014/main" id="{B62C2AA5-35A7-1E05-1F90-E382E1CAA131}"/>
              </a:ext>
            </a:extLst>
          </p:cNvPr>
          <p:cNvSpPr txBox="1"/>
          <p:nvPr/>
        </p:nvSpPr>
        <p:spPr>
          <a:xfrm>
            <a:off x="7966156" y="1466363"/>
            <a:ext cx="3904815" cy="3108543"/>
          </a:xfrm>
          <a:prstGeom prst="rect">
            <a:avLst/>
          </a:prstGeom>
          <a:noFill/>
        </p:spPr>
        <p:txBody>
          <a:bodyPr wrap="square">
            <a:spAutoFit/>
          </a:bodyPr>
          <a:lstStyle/>
          <a:p>
            <a:pPr marL="285750" indent="-285750">
              <a:buFont typeface="Arial" panose="020B0604020202020204" pitchFamily="34" charset="0"/>
              <a:buChar char="•"/>
            </a:pPr>
            <a:r>
              <a:rPr lang="en-US" sz="1400" dirty="0">
                <a:solidFill>
                  <a:srgbClr val="004B87"/>
                </a:solidFill>
                <a:latin typeface="Arial" panose="020B0604020202020204" pitchFamily="34" charset="0"/>
                <a:cs typeface="Arial" panose="020B0604020202020204" pitchFamily="34" charset="0"/>
              </a:rPr>
              <a:t>In patients with CHD treated with BLV monotherapy for 96 or 144 weeks, response rates declined after EOT; viral rebound in the posttreatment period may be associated with ALT flares.</a:t>
            </a:r>
          </a:p>
          <a:p>
            <a:pPr marL="285750" indent="-285750">
              <a:buFont typeface="Arial" panose="020B0604020202020204" pitchFamily="34" charset="0"/>
              <a:buChar char="•"/>
            </a:pPr>
            <a:r>
              <a:rPr lang="en-US" sz="1400" dirty="0">
                <a:solidFill>
                  <a:srgbClr val="004B87"/>
                </a:solidFill>
                <a:latin typeface="Arial" panose="020B0604020202020204" pitchFamily="34" charset="0"/>
                <a:cs typeface="Arial" panose="020B0604020202020204" pitchFamily="34" charset="0"/>
              </a:rPr>
              <a:t>Among patients who achieved undetectable HDV RNA at the EOT, a subset sustained undetectable HDV RNA for 2 years posttreatment.</a:t>
            </a:r>
          </a:p>
          <a:p>
            <a:pPr marL="285750" indent="-285750">
              <a:buFont typeface="Arial" panose="020B0604020202020204" pitchFamily="34" charset="0"/>
              <a:buChar char="•"/>
            </a:pPr>
            <a:r>
              <a:rPr lang="en-US" sz="1400" dirty="0">
                <a:solidFill>
                  <a:srgbClr val="004B87"/>
                </a:solidFill>
                <a:latin typeface="Arial" panose="020B0604020202020204" pitchFamily="34" charset="0"/>
                <a:cs typeface="Arial" panose="020B0604020202020204" pitchFamily="34" charset="0"/>
              </a:rPr>
              <a:t>No relapses occurred in the second year of follow-up and patients with on-treatment undetectability of at least 2 years prior to stopping BLV were highly unlikely to relapse.</a:t>
            </a:r>
          </a:p>
        </p:txBody>
      </p:sp>
      <p:pic>
        <p:nvPicPr>
          <p:cNvPr id="7" name="Graphic 6" descr="Home with solid fill">
            <a:hlinkClick r:id="rId3" action="ppaction://hlinksldjump"/>
            <a:extLst>
              <a:ext uri="{FF2B5EF4-FFF2-40B4-BE49-F238E27FC236}">
                <a16:creationId xmlns:a16="http://schemas.microsoft.com/office/drawing/2014/main" id="{FC87F6A5-4232-8945-218E-8F036D0D9B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822736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3137A-A308-5CF6-27AE-3784A79600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107CDE-1C42-B042-05C6-CAFBD901263D}"/>
              </a:ext>
            </a:extLst>
          </p:cNvPr>
          <p:cNvSpPr>
            <a:spLocks noGrp="1"/>
          </p:cNvSpPr>
          <p:nvPr>
            <p:ph type="title"/>
          </p:nvPr>
        </p:nvSpPr>
        <p:spPr/>
        <p:txBody>
          <a:bodyPr/>
          <a:lstStyle/>
          <a:p>
            <a:r>
              <a:rPr lang="fr-CH" dirty="0">
                <a:latin typeface="Arial" panose="020B0604020202020204" pitchFamily="34" charset="0"/>
                <a:cs typeface="Arial" panose="020B0604020202020204" pitchFamily="34" charset="0"/>
              </a:rPr>
              <a:t>Contents</a:t>
            </a:r>
            <a:endParaRPr lang="en-US" dirty="0">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20350803-1673-AA5C-C90C-8F4038F25D64}"/>
              </a:ext>
            </a:extLst>
          </p:cNvPr>
          <p:cNvSpPr/>
          <p:nvPr/>
        </p:nvSpPr>
        <p:spPr>
          <a:xfrm>
            <a:off x="346543" y="839541"/>
            <a:ext cx="11282901"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cs typeface="Arial" panose="020B0604020202020204" pitchFamily="34" charset="0"/>
              </a:rPr>
              <a:t>Viral Hepatitis B and D: New therapies, unapproved therapies or strategies</a:t>
            </a:r>
            <a:endParaRPr lang="en-US" b="1" i="0" dirty="0">
              <a:solidFill>
                <a:schemeClr val="bg1"/>
              </a:solidFill>
              <a:effectLst/>
              <a:latin typeface="Arial" panose="020B0604020202020204" pitchFamily="34" charset="0"/>
              <a:cs typeface="Arial" panose="020B0604020202020204" pitchFamily="34" charset="0"/>
            </a:endParaRPr>
          </a:p>
        </p:txBody>
      </p:sp>
      <p:sp>
        <p:nvSpPr>
          <p:cNvPr id="33" name="Rectangle: Rounded Corners 32">
            <a:hlinkClick r:id="rId3" action="ppaction://hlinksldjump"/>
            <a:extLst>
              <a:ext uri="{FF2B5EF4-FFF2-40B4-BE49-F238E27FC236}">
                <a16:creationId xmlns:a16="http://schemas.microsoft.com/office/drawing/2014/main" id="{62FDDEBF-885C-5065-A113-34818C721386}"/>
              </a:ext>
            </a:extLst>
          </p:cNvPr>
          <p:cNvSpPr/>
          <p:nvPr/>
        </p:nvSpPr>
        <p:spPr>
          <a:xfrm>
            <a:off x="9372290" y="839541"/>
            <a:ext cx="2212597" cy="316940"/>
          </a:xfrm>
          <a:prstGeom prst="roundRect">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F9D39"/>
                </a:solidFill>
                <a:effectLst/>
                <a:uLnTx/>
                <a:uFillTx/>
                <a:latin typeface="Arial" panose="020B0604020202020204" pitchFamily="34" charset="0"/>
                <a:cs typeface="Arial" panose="020B0604020202020204" pitchFamily="34" charset="0"/>
              </a:rPr>
              <a:t>Go to Section</a:t>
            </a:r>
          </a:p>
        </p:txBody>
      </p:sp>
      <p:pic>
        <p:nvPicPr>
          <p:cNvPr id="34" name="Graphic 33" descr="Share with solid fill">
            <a:extLst>
              <a:ext uri="{FF2B5EF4-FFF2-40B4-BE49-F238E27FC236}">
                <a16:creationId xmlns:a16="http://schemas.microsoft.com/office/drawing/2014/main" id="{FFF1A3F2-5372-9D2F-AD99-737A558539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48492" y="829836"/>
            <a:ext cx="326645" cy="326645"/>
          </a:xfrm>
          <a:prstGeom prst="rect">
            <a:avLst/>
          </a:prstGeom>
        </p:spPr>
      </p:pic>
      <p:sp>
        <p:nvSpPr>
          <p:cNvPr id="35" name="Rectangle: Rounded Corners 34">
            <a:extLst>
              <a:ext uri="{FF2B5EF4-FFF2-40B4-BE49-F238E27FC236}">
                <a16:creationId xmlns:a16="http://schemas.microsoft.com/office/drawing/2014/main" id="{8ED5E9BE-85E4-B157-FE93-E697A5C034FE}"/>
              </a:ext>
            </a:extLst>
          </p:cNvPr>
          <p:cNvSpPr/>
          <p:nvPr/>
        </p:nvSpPr>
        <p:spPr>
          <a:xfrm>
            <a:off x="346543" y="1281128"/>
            <a:ext cx="1165249" cy="657958"/>
          </a:xfrm>
          <a:prstGeom prst="roundRect">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dirty="0">
                <a:solidFill>
                  <a:schemeClr val="tx1"/>
                </a:solidFill>
                <a:effectLst/>
                <a:latin typeface="Arial" panose="020B0604020202020204" pitchFamily="34" charset="0"/>
                <a:cs typeface="Arial" panose="020B0604020202020204" pitchFamily="34" charset="0"/>
              </a:rPr>
              <a:t>THU-240</a:t>
            </a:r>
          </a:p>
        </p:txBody>
      </p:sp>
      <p:sp>
        <p:nvSpPr>
          <p:cNvPr id="36" name="Rectangle: Rounded Corners 35">
            <a:extLst>
              <a:ext uri="{FF2B5EF4-FFF2-40B4-BE49-F238E27FC236}">
                <a16:creationId xmlns:a16="http://schemas.microsoft.com/office/drawing/2014/main" id="{409A4F45-7452-A370-D59D-378685E46EF4}"/>
              </a:ext>
            </a:extLst>
          </p:cNvPr>
          <p:cNvSpPr/>
          <p:nvPr/>
        </p:nvSpPr>
        <p:spPr>
          <a:xfrm>
            <a:off x="1381163" y="1281127"/>
            <a:ext cx="10248281" cy="657959"/>
          </a:xfrm>
          <a:prstGeom prst="roundRect">
            <a:avLst/>
          </a:prstGeom>
          <a:solidFill>
            <a:schemeClr val="bg1"/>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600" b="0" i="0" dirty="0">
                <a:solidFill>
                  <a:srgbClr val="004B87"/>
                </a:solidFill>
                <a:effectLst/>
                <a:latin typeface="Arial" panose="020B0604020202020204" pitchFamily="34" charset="0"/>
                <a:cs typeface="Arial" panose="020B0604020202020204" pitchFamily="34" charset="0"/>
              </a:rPr>
              <a:t>30% of inactive HBsAg carriers achieved clinical cure at 48 weeks with Pegylated Interferon alpha-2b therapy: a multicenter real-world study (STARHB Project in China)- 2.5 years data update</a:t>
            </a:r>
          </a:p>
        </p:txBody>
      </p:sp>
      <p:sp>
        <p:nvSpPr>
          <p:cNvPr id="37" name="Rectangle: Rounded Corners 36">
            <a:extLst>
              <a:ext uri="{FF2B5EF4-FFF2-40B4-BE49-F238E27FC236}">
                <a16:creationId xmlns:a16="http://schemas.microsoft.com/office/drawing/2014/main" id="{077DCCF1-4ECB-A0D3-082C-063FB890FA7A}"/>
              </a:ext>
            </a:extLst>
          </p:cNvPr>
          <p:cNvSpPr/>
          <p:nvPr/>
        </p:nvSpPr>
        <p:spPr>
          <a:xfrm>
            <a:off x="346543" y="2015452"/>
            <a:ext cx="1165249" cy="819104"/>
          </a:xfrm>
          <a:prstGeom prst="roundRect">
            <a:avLst>
              <a:gd name="adj" fmla="val 11813"/>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dirty="0">
                <a:solidFill>
                  <a:schemeClr val="tx1"/>
                </a:solidFill>
                <a:latin typeface="Arial" panose="020B0604020202020204" pitchFamily="34" charset="0"/>
                <a:cs typeface="Arial" panose="020B0604020202020204" pitchFamily="34" charset="0"/>
              </a:rPr>
              <a:t>OS-010</a:t>
            </a:r>
          </a:p>
        </p:txBody>
      </p:sp>
      <p:sp>
        <p:nvSpPr>
          <p:cNvPr id="38" name="Rectangle: Rounded Corners 37">
            <a:extLst>
              <a:ext uri="{FF2B5EF4-FFF2-40B4-BE49-F238E27FC236}">
                <a16:creationId xmlns:a16="http://schemas.microsoft.com/office/drawing/2014/main" id="{3F07F4B2-0891-C61F-EC49-49CFD41E9B4E}"/>
              </a:ext>
            </a:extLst>
          </p:cNvPr>
          <p:cNvSpPr/>
          <p:nvPr/>
        </p:nvSpPr>
        <p:spPr>
          <a:xfrm>
            <a:off x="1381163" y="2015451"/>
            <a:ext cx="10248281" cy="819105"/>
          </a:xfrm>
          <a:prstGeom prst="roundRect">
            <a:avLst>
              <a:gd name="adj" fmla="val 9386"/>
            </a:avLst>
          </a:prstGeom>
          <a:solidFill>
            <a:schemeClr val="bg1"/>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550" b="0" i="0" dirty="0">
                <a:solidFill>
                  <a:srgbClr val="004B87"/>
                </a:solidFill>
                <a:effectLst/>
                <a:latin typeface="Arial" panose="020B0604020202020204" pitchFamily="34" charset="0"/>
                <a:cs typeface="Arial" panose="020B0604020202020204" pitchFamily="34" charset="0"/>
              </a:rPr>
              <a:t>Outcomes of 48 weeks of therapy and subsequent 24-week post-treatment period with </a:t>
            </a:r>
            <a:r>
              <a:rPr lang="en-US" sz="1550" b="0" i="0" dirty="0" err="1">
                <a:solidFill>
                  <a:srgbClr val="004B87"/>
                </a:solidFill>
                <a:effectLst/>
                <a:latin typeface="Arial" panose="020B0604020202020204" pitchFamily="34" charset="0"/>
                <a:cs typeface="Arial" panose="020B0604020202020204" pitchFamily="34" charset="0"/>
              </a:rPr>
              <a:t>tobevibart</a:t>
            </a:r>
            <a:r>
              <a:rPr lang="en-US" sz="1550" b="0" i="0" dirty="0">
                <a:solidFill>
                  <a:srgbClr val="004B87"/>
                </a:solidFill>
                <a:effectLst/>
                <a:latin typeface="Arial" panose="020B0604020202020204" pitchFamily="34" charset="0"/>
                <a:cs typeface="Arial" panose="020B0604020202020204" pitchFamily="34" charset="0"/>
              </a:rPr>
              <a:t> (VIR-3434) and </a:t>
            </a:r>
            <a:r>
              <a:rPr lang="en-US" sz="1550" b="0" i="0" dirty="0" err="1">
                <a:solidFill>
                  <a:srgbClr val="004B87"/>
                </a:solidFill>
                <a:effectLst/>
                <a:latin typeface="Arial" panose="020B0604020202020204" pitchFamily="34" charset="0"/>
                <a:cs typeface="Arial" panose="020B0604020202020204" pitchFamily="34" charset="0"/>
              </a:rPr>
              <a:t>elebsiran</a:t>
            </a:r>
            <a:r>
              <a:rPr lang="en-US" sz="1550" b="0" i="0" dirty="0">
                <a:solidFill>
                  <a:srgbClr val="004B87"/>
                </a:solidFill>
                <a:effectLst/>
                <a:latin typeface="Arial" panose="020B0604020202020204" pitchFamily="34" charset="0"/>
                <a:cs typeface="Arial" panose="020B0604020202020204" pitchFamily="34" charset="0"/>
              </a:rPr>
              <a:t> (VIR-2218) with or without pegylated interferon alfa-2a in chronic hepatitis B virus infection. Findings from the MARCH study</a:t>
            </a:r>
          </a:p>
        </p:txBody>
      </p:sp>
      <p:sp>
        <p:nvSpPr>
          <p:cNvPr id="8" name="Rectangle: Rounded Corners 7">
            <a:extLst>
              <a:ext uri="{FF2B5EF4-FFF2-40B4-BE49-F238E27FC236}">
                <a16:creationId xmlns:a16="http://schemas.microsoft.com/office/drawing/2014/main" id="{AA5375DC-B54B-DA65-C5AF-F4144CFAEF10}"/>
              </a:ext>
            </a:extLst>
          </p:cNvPr>
          <p:cNvSpPr/>
          <p:nvPr/>
        </p:nvSpPr>
        <p:spPr>
          <a:xfrm>
            <a:off x="346543" y="2900983"/>
            <a:ext cx="1165249" cy="657958"/>
          </a:xfrm>
          <a:prstGeom prst="roundRect">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dirty="0">
                <a:solidFill>
                  <a:schemeClr val="tx1"/>
                </a:solidFill>
                <a:latin typeface="Arial" panose="020B0604020202020204" pitchFamily="34" charset="0"/>
                <a:cs typeface="Arial" panose="020B0604020202020204" pitchFamily="34" charset="0"/>
              </a:rPr>
              <a:t>OS-073</a:t>
            </a:r>
          </a:p>
        </p:txBody>
      </p:sp>
      <p:sp>
        <p:nvSpPr>
          <p:cNvPr id="10" name="Rectangle: Rounded Corners 9">
            <a:extLst>
              <a:ext uri="{FF2B5EF4-FFF2-40B4-BE49-F238E27FC236}">
                <a16:creationId xmlns:a16="http://schemas.microsoft.com/office/drawing/2014/main" id="{09C00D5C-BD85-95C9-3710-CEE353F9546B}"/>
              </a:ext>
            </a:extLst>
          </p:cNvPr>
          <p:cNvSpPr/>
          <p:nvPr/>
        </p:nvSpPr>
        <p:spPr>
          <a:xfrm>
            <a:off x="1381163" y="2900982"/>
            <a:ext cx="10248281" cy="657959"/>
          </a:xfrm>
          <a:prstGeom prst="roundRect">
            <a:avLst/>
          </a:prstGeom>
          <a:solidFill>
            <a:schemeClr val="bg1"/>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600" b="0" i="0" dirty="0">
                <a:solidFill>
                  <a:srgbClr val="004B87"/>
                </a:solidFill>
                <a:effectLst/>
                <a:latin typeface="Arial" panose="020B0604020202020204" pitchFamily="34" charset="0"/>
                <a:cs typeface="Arial" panose="020B0604020202020204" pitchFamily="34" charset="0"/>
              </a:rPr>
              <a:t>Entry inhibitor </a:t>
            </a:r>
            <a:r>
              <a:rPr lang="en-US" sz="1600" b="0" i="0" dirty="0" err="1">
                <a:solidFill>
                  <a:srgbClr val="004B87"/>
                </a:solidFill>
                <a:effectLst/>
                <a:latin typeface="Arial" panose="020B0604020202020204" pitchFamily="34" charset="0"/>
                <a:cs typeface="Arial" panose="020B0604020202020204" pitchFamily="34" charset="0"/>
              </a:rPr>
              <a:t>Hepalatide</a:t>
            </a:r>
            <a:r>
              <a:rPr lang="en-US" sz="1600" b="0" i="0" dirty="0">
                <a:solidFill>
                  <a:srgbClr val="004B87"/>
                </a:solidFill>
                <a:effectLst/>
                <a:latin typeface="Arial" panose="020B0604020202020204" pitchFamily="34" charset="0"/>
                <a:cs typeface="Arial" panose="020B0604020202020204" pitchFamily="34" charset="0"/>
              </a:rPr>
              <a:t> combined with pegylated interferon-alpha 2a therapy resulted in </a:t>
            </a:r>
            <a:r>
              <a:rPr lang="en-US" sz="1600" b="0" i="0" dirty="0" err="1">
                <a:solidFill>
                  <a:srgbClr val="004B87"/>
                </a:solidFill>
                <a:effectLst/>
                <a:latin typeface="Arial" panose="020B0604020202020204" pitchFamily="34" charset="0"/>
                <a:cs typeface="Arial" panose="020B0604020202020204" pitchFamily="34" charset="0"/>
              </a:rPr>
              <a:t>cccDNA</a:t>
            </a:r>
            <a:r>
              <a:rPr lang="en-US" sz="1600" b="0" i="0" dirty="0">
                <a:solidFill>
                  <a:srgbClr val="004B87"/>
                </a:solidFill>
                <a:effectLst/>
                <a:latin typeface="Arial" panose="020B0604020202020204" pitchFamily="34" charset="0"/>
                <a:cs typeface="Arial" panose="020B0604020202020204" pitchFamily="34" charset="0"/>
              </a:rPr>
              <a:t> clearance in CHB patients: a phase II </a:t>
            </a:r>
            <a:r>
              <a:rPr lang="en-US" sz="1600" b="0" i="0" dirty="0" err="1">
                <a:solidFill>
                  <a:srgbClr val="004B87"/>
                </a:solidFill>
                <a:effectLst/>
                <a:latin typeface="Arial" panose="020B0604020202020204" pitchFamily="34" charset="0"/>
                <a:cs typeface="Arial" panose="020B0604020202020204" pitchFamily="34" charset="0"/>
              </a:rPr>
              <a:t>randomised</a:t>
            </a:r>
            <a:r>
              <a:rPr lang="en-US" sz="1600" b="0" i="0" dirty="0">
                <a:solidFill>
                  <a:srgbClr val="004B87"/>
                </a:solidFill>
                <a:effectLst/>
                <a:latin typeface="Arial" panose="020B0604020202020204" pitchFamily="34" charset="0"/>
                <a:cs typeface="Arial" panose="020B0604020202020204" pitchFamily="34" charset="0"/>
              </a:rPr>
              <a:t>, double-blind, placebo-controlled trial</a:t>
            </a:r>
          </a:p>
        </p:txBody>
      </p:sp>
      <p:sp>
        <p:nvSpPr>
          <p:cNvPr id="11" name="Rectangle: Rounded Corners 10">
            <a:extLst>
              <a:ext uri="{FF2B5EF4-FFF2-40B4-BE49-F238E27FC236}">
                <a16:creationId xmlns:a16="http://schemas.microsoft.com/office/drawing/2014/main" id="{56117363-46E1-792B-5D6B-9537C1C6B6F9}"/>
              </a:ext>
            </a:extLst>
          </p:cNvPr>
          <p:cNvSpPr/>
          <p:nvPr/>
        </p:nvSpPr>
        <p:spPr>
          <a:xfrm>
            <a:off x="346543" y="3638599"/>
            <a:ext cx="1165249" cy="657958"/>
          </a:xfrm>
          <a:prstGeom prst="roundRect">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dirty="0">
                <a:solidFill>
                  <a:schemeClr val="tx1"/>
                </a:solidFill>
                <a:latin typeface="Arial" panose="020B0604020202020204" pitchFamily="34" charset="0"/>
                <a:cs typeface="Arial" panose="020B0604020202020204" pitchFamily="34" charset="0"/>
              </a:rPr>
              <a:t>OS-069</a:t>
            </a:r>
          </a:p>
        </p:txBody>
      </p:sp>
      <p:sp>
        <p:nvSpPr>
          <p:cNvPr id="12" name="Rectangle: Rounded Corners 11">
            <a:extLst>
              <a:ext uri="{FF2B5EF4-FFF2-40B4-BE49-F238E27FC236}">
                <a16:creationId xmlns:a16="http://schemas.microsoft.com/office/drawing/2014/main" id="{4CC57BA0-0208-264A-E5A1-5F2592D4DBB7}"/>
              </a:ext>
            </a:extLst>
          </p:cNvPr>
          <p:cNvSpPr/>
          <p:nvPr/>
        </p:nvSpPr>
        <p:spPr>
          <a:xfrm>
            <a:off x="1381163" y="3638598"/>
            <a:ext cx="10248281" cy="657959"/>
          </a:xfrm>
          <a:prstGeom prst="roundRect">
            <a:avLst/>
          </a:prstGeom>
          <a:solidFill>
            <a:schemeClr val="bg1"/>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600" b="0" i="0" dirty="0">
                <a:solidFill>
                  <a:srgbClr val="004B87"/>
                </a:solidFill>
                <a:effectLst/>
                <a:latin typeface="Arial" panose="020B0604020202020204" pitchFamily="34" charset="0"/>
                <a:cs typeface="Arial" panose="020B0604020202020204" pitchFamily="34" charset="0"/>
              </a:rPr>
              <a:t>A </a:t>
            </a:r>
            <a:r>
              <a:rPr lang="en-US" sz="1600" b="0" i="0" dirty="0" err="1">
                <a:solidFill>
                  <a:srgbClr val="004B87"/>
                </a:solidFill>
                <a:effectLst/>
                <a:latin typeface="Arial" panose="020B0604020202020204" pitchFamily="34" charset="0"/>
                <a:cs typeface="Arial" panose="020B0604020202020204" pitchFamily="34" charset="0"/>
              </a:rPr>
              <a:t>Randomised</a:t>
            </a:r>
            <a:r>
              <a:rPr lang="en-US" sz="1600" b="0" i="0" dirty="0">
                <a:solidFill>
                  <a:srgbClr val="004B87"/>
                </a:solidFill>
                <a:effectLst/>
                <a:latin typeface="Arial" panose="020B0604020202020204" pitchFamily="34" charset="0"/>
                <a:cs typeface="Arial" panose="020B0604020202020204" pitchFamily="34" charset="0"/>
              </a:rPr>
              <a:t> trial of </a:t>
            </a:r>
            <a:r>
              <a:rPr lang="en-US" sz="1600" b="0" i="0" dirty="0" err="1">
                <a:solidFill>
                  <a:srgbClr val="004B87"/>
                </a:solidFill>
                <a:effectLst/>
                <a:latin typeface="Arial" panose="020B0604020202020204" pitchFamily="34" charset="0"/>
                <a:cs typeface="Arial" panose="020B0604020202020204" pitchFamily="34" charset="0"/>
              </a:rPr>
              <a:t>nucleos</a:t>
            </a:r>
            <a:r>
              <a:rPr lang="en-US" sz="1600" b="0" i="0" dirty="0">
                <a:solidFill>
                  <a:srgbClr val="004B87"/>
                </a:solidFill>
                <a:effectLst/>
                <a:latin typeface="Arial" panose="020B0604020202020204" pitchFamily="34" charset="0"/>
                <a:cs typeface="Arial" panose="020B0604020202020204" pitchFamily="34" charset="0"/>
              </a:rPr>
              <a:t>(t)ide withdrawal vs </a:t>
            </a:r>
            <a:r>
              <a:rPr lang="en-US" sz="1600" b="0" i="0" dirty="0" err="1">
                <a:solidFill>
                  <a:srgbClr val="004B87"/>
                </a:solidFill>
                <a:effectLst/>
                <a:latin typeface="Arial" panose="020B0604020202020204" pitchFamily="34" charset="0"/>
                <a:cs typeface="Arial" panose="020B0604020202020204" pitchFamily="34" charset="0"/>
              </a:rPr>
              <a:t>nucleos</a:t>
            </a:r>
            <a:r>
              <a:rPr lang="en-US" sz="1600" b="0" i="0" dirty="0">
                <a:solidFill>
                  <a:srgbClr val="004B87"/>
                </a:solidFill>
                <a:effectLst/>
                <a:latin typeface="Arial" panose="020B0604020202020204" pitchFamily="34" charset="0"/>
                <a:cs typeface="Arial" panose="020B0604020202020204" pitchFamily="34" charset="0"/>
              </a:rPr>
              <a:t>(t)ide withdrawal with adjuvant pegylated-interferon in </a:t>
            </a:r>
            <a:r>
              <a:rPr lang="en-US" sz="1600" b="0" i="0" dirty="0" err="1">
                <a:solidFill>
                  <a:srgbClr val="004B87"/>
                </a:solidFill>
                <a:effectLst/>
                <a:latin typeface="Arial" panose="020B0604020202020204" pitchFamily="34" charset="0"/>
                <a:cs typeface="Arial" panose="020B0604020202020204" pitchFamily="34" charset="0"/>
              </a:rPr>
              <a:t>HBeAg</a:t>
            </a:r>
            <a:r>
              <a:rPr lang="en-US" sz="1600" b="0" i="0" dirty="0">
                <a:solidFill>
                  <a:srgbClr val="004B87"/>
                </a:solidFill>
                <a:effectLst/>
                <a:latin typeface="Arial" panose="020B0604020202020204" pitchFamily="34" charset="0"/>
                <a:cs typeface="Arial" panose="020B0604020202020204" pitchFamily="34" charset="0"/>
              </a:rPr>
              <a:t>-negative hepatitis B virus infection to promote HBsAg clearance (NUC-B)</a:t>
            </a:r>
          </a:p>
        </p:txBody>
      </p:sp>
      <p:sp>
        <p:nvSpPr>
          <p:cNvPr id="13" name="Rectangle: Rounded Corners 12">
            <a:extLst>
              <a:ext uri="{FF2B5EF4-FFF2-40B4-BE49-F238E27FC236}">
                <a16:creationId xmlns:a16="http://schemas.microsoft.com/office/drawing/2014/main" id="{F978A1C9-1DC6-9109-2087-7498142D01B7}"/>
              </a:ext>
            </a:extLst>
          </p:cNvPr>
          <p:cNvSpPr/>
          <p:nvPr/>
        </p:nvSpPr>
        <p:spPr>
          <a:xfrm>
            <a:off x="346543" y="4381648"/>
            <a:ext cx="1165249" cy="657958"/>
          </a:xfrm>
          <a:prstGeom prst="roundRect">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dirty="0">
                <a:solidFill>
                  <a:schemeClr val="tx1"/>
                </a:solidFill>
                <a:latin typeface="Arial" panose="020B0604020202020204" pitchFamily="34" charset="0"/>
                <a:cs typeface="Arial" panose="020B0604020202020204" pitchFamily="34" charset="0"/>
              </a:rPr>
              <a:t>OS-070</a:t>
            </a:r>
          </a:p>
        </p:txBody>
      </p:sp>
      <p:sp>
        <p:nvSpPr>
          <p:cNvPr id="14" name="Rectangle: Rounded Corners 13">
            <a:extLst>
              <a:ext uri="{FF2B5EF4-FFF2-40B4-BE49-F238E27FC236}">
                <a16:creationId xmlns:a16="http://schemas.microsoft.com/office/drawing/2014/main" id="{7AF70276-F683-E865-9D55-07FD11153AAC}"/>
              </a:ext>
            </a:extLst>
          </p:cNvPr>
          <p:cNvSpPr/>
          <p:nvPr/>
        </p:nvSpPr>
        <p:spPr>
          <a:xfrm>
            <a:off x="1381163" y="4381647"/>
            <a:ext cx="10248281" cy="657959"/>
          </a:xfrm>
          <a:prstGeom prst="roundRect">
            <a:avLst/>
          </a:prstGeom>
          <a:solidFill>
            <a:schemeClr val="bg1"/>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550" b="0" i="0" dirty="0">
                <a:solidFill>
                  <a:srgbClr val="004B87"/>
                </a:solidFill>
                <a:effectLst/>
                <a:latin typeface="Arial" panose="020B0604020202020204" pitchFamily="34" charset="0"/>
                <a:cs typeface="Arial" panose="020B0604020202020204" pitchFamily="34" charset="0"/>
              </a:rPr>
              <a:t>Achieving undetectable hepatitis delta virus RNA at end of therapy with </a:t>
            </a:r>
            <a:r>
              <a:rPr lang="en-US" sz="1550" b="0" i="0" dirty="0" err="1">
                <a:solidFill>
                  <a:srgbClr val="004B87"/>
                </a:solidFill>
                <a:effectLst/>
                <a:latin typeface="Arial" panose="020B0604020202020204" pitchFamily="34" charset="0"/>
                <a:cs typeface="Arial" panose="020B0604020202020204" pitchFamily="34" charset="0"/>
              </a:rPr>
              <a:t>bulevirtide</a:t>
            </a:r>
            <a:r>
              <a:rPr lang="en-US" sz="1550" b="0" i="0" dirty="0">
                <a:solidFill>
                  <a:srgbClr val="004B87"/>
                </a:solidFill>
                <a:effectLst/>
                <a:latin typeface="Arial" panose="020B0604020202020204" pitchFamily="34" charset="0"/>
                <a:cs typeface="Arial" panose="020B0604020202020204" pitchFamily="34" charset="0"/>
              </a:rPr>
              <a:t> 10 mg/day with or without with pegylated interferon alpha is strongly associated with post-treatment virologic response in chronic hepatitis delta</a:t>
            </a:r>
          </a:p>
        </p:txBody>
      </p:sp>
      <p:pic>
        <p:nvPicPr>
          <p:cNvPr id="3" name="Graphic 2" descr="Home with solid fill">
            <a:hlinkClick r:id="rId6" action="ppaction://hlinksldjump"/>
            <a:extLst>
              <a:ext uri="{FF2B5EF4-FFF2-40B4-BE49-F238E27FC236}">
                <a16:creationId xmlns:a16="http://schemas.microsoft.com/office/drawing/2014/main" id="{FFA92E23-CBE6-2D89-09F9-A6BF099A2C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353508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80FA6-15B2-95DF-C84A-125659430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65005E-3BC5-9CEE-E277-E577B475D297}"/>
              </a:ext>
            </a:extLst>
          </p:cNvPr>
          <p:cNvSpPr>
            <a:spLocks noGrp="1"/>
          </p:cNvSpPr>
          <p:nvPr>
            <p:ph type="title"/>
          </p:nvPr>
        </p:nvSpPr>
        <p:spPr/>
        <p:txBody>
          <a:bodyPr/>
          <a:lstStyle/>
          <a:p>
            <a:r>
              <a:rPr lang="fr-CH" dirty="0">
                <a:latin typeface="Arial" panose="020B0604020202020204" pitchFamily="34" charset="0"/>
                <a:cs typeface="Arial" panose="020B0604020202020204" pitchFamily="34" charset="0"/>
              </a:rPr>
              <a:t>Contents</a:t>
            </a:r>
            <a:endParaRPr lang="en-US"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066E8F6E-FDB9-0799-C9B9-CE81AAA1FA1C}"/>
              </a:ext>
            </a:extLst>
          </p:cNvPr>
          <p:cNvSpPr/>
          <p:nvPr/>
        </p:nvSpPr>
        <p:spPr>
          <a:xfrm>
            <a:off x="346541" y="862475"/>
            <a:ext cx="11282901"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cs typeface="Arial" panose="020B0604020202020204" pitchFamily="34" charset="0"/>
              </a:rPr>
              <a:t>Viral Hepatitis B and D: Current therapies</a:t>
            </a:r>
            <a:endParaRPr lang="en-US" b="1" i="0" dirty="0">
              <a:solidFill>
                <a:schemeClr val="bg1"/>
              </a:solidFill>
              <a:effectLst/>
              <a:latin typeface="Arial" panose="020B0604020202020204" pitchFamily="34" charset="0"/>
              <a:cs typeface="Arial" panose="020B0604020202020204" pitchFamily="34" charset="0"/>
            </a:endParaRPr>
          </a:p>
        </p:txBody>
      </p:sp>
      <p:sp>
        <p:nvSpPr>
          <p:cNvPr id="14" name="Rectangle: Rounded Corners 13">
            <a:hlinkClick r:id="rId3" action="ppaction://hlinksldjump"/>
            <a:extLst>
              <a:ext uri="{FF2B5EF4-FFF2-40B4-BE49-F238E27FC236}">
                <a16:creationId xmlns:a16="http://schemas.microsoft.com/office/drawing/2014/main" id="{DB403E25-1508-F6D4-4F6F-FFEE84FB406D}"/>
              </a:ext>
            </a:extLst>
          </p:cNvPr>
          <p:cNvSpPr/>
          <p:nvPr/>
        </p:nvSpPr>
        <p:spPr>
          <a:xfrm>
            <a:off x="9372288" y="862475"/>
            <a:ext cx="2212597" cy="316940"/>
          </a:xfrm>
          <a:prstGeom prst="roundRect">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F9D39"/>
                </a:solidFill>
                <a:effectLst/>
                <a:uLnTx/>
                <a:uFillTx/>
                <a:latin typeface="Arial" panose="020B0604020202020204" pitchFamily="34" charset="0"/>
                <a:cs typeface="Arial" panose="020B0604020202020204" pitchFamily="34" charset="0"/>
              </a:rPr>
              <a:t>Go to Section</a:t>
            </a:r>
          </a:p>
        </p:txBody>
      </p:sp>
      <p:pic>
        <p:nvPicPr>
          <p:cNvPr id="15" name="Graphic 14" descr="Share with solid fill">
            <a:extLst>
              <a:ext uri="{FF2B5EF4-FFF2-40B4-BE49-F238E27FC236}">
                <a16:creationId xmlns:a16="http://schemas.microsoft.com/office/drawing/2014/main" id="{6D8F62BE-1FEF-1F50-600C-713A89380F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48490" y="852770"/>
            <a:ext cx="326645" cy="326645"/>
          </a:xfrm>
          <a:prstGeom prst="rect">
            <a:avLst/>
          </a:prstGeom>
        </p:spPr>
      </p:pic>
      <p:sp>
        <p:nvSpPr>
          <p:cNvPr id="16" name="Rectangle: Rounded Corners 15">
            <a:extLst>
              <a:ext uri="{FF2B5EF4-FFF2-40B4-BE49-F238E27FC236}">
                <a16:creationId xmlns:a16="http://schemas.microsoft.com/office/drawing/2014/main" id="{496BB3D7-6BAD-F340-6791-4F8073036302}"/>
              </a:ext>
            </a:extLst>
          </p:cNvPr>
          <p:cNvSpPr/>
          <p:nvPr/>
        </p:nvSpPr>
        <p:spPr>
          <a:xfrm>
            <a:off x="346541" y="1280438"/>
            <a:ext cx="1165249" cy="657958"/>
          </a:xfrm>
          <a:prstGeom prst="roundRect">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dirty="0">
                <a:solidFill>
                  <a:schemeClr val="tx1"/>
                </a:solidFill>
                <a:latin typeface="Arial" panose="020B0604020202020204" pitchFamily="34" charset="0"/>
                <a:cs typeface="Arial" panose="020B0604020202020204" pitchFamily="34" charset="0"/>
              </a:rPr>
              <a:t>OS-065</a:t>
            </a:r>
          </a:p>
        </p:txBody>
      </p:sp>
      <p:sp>
        <p:nvSpPr>
          <p:cNvPr id="17" name="Rectangle: Rounded Corners 16">
            <a:extLst>
              <a:ext uri="{FF2B5EF4-FFF2-40B4-BE49-F238E27FC236}">
                <a16:creationId xmlns:a16="http://schemas.microsoft.com/office/drawing/2014/main" id="{E30E16A5-4AC2-5F0C-B55B-AB4D88226B85}"/>
              </a:ext>
            </a:extLst>
          </p:cNvPr>
          <p:cNvSpPr/>
          <p:nvPr/>
        </p:nvSpPr>
        <p:spPr>
          <a:xfrm>
            <a:off x="1381161" y="1280437"/>
            <a:ext cx="10248281" cy="657959"/>
          </a:xfrm>
          <a:prstGeom prst="roundRect">
            <a:avLst/>
          </a:prstGeom>
          <a:solidFill>
            <a:schemeClr val="bg1"/>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600" b="0" i="0" dirty="0">
                <a:solidFill>
                  <a:srgbClr val="004B87"/>
                </a:solidFill>
                <a:effectLst/>
                <a:latin typeface="Arial" panose="020B0604020202020204" pitchFamily="34" charset="0"/>
                <a:cs typeface="Arial" panose="020B0604020202020204" pitchFamily="34" charset="0"/>
              </a:rPr>
              <a:t>Long term outcomes after </a:t>
            </a:r>
            <a:r>
              <a:rPr lang="en-US" sz="1600" b="0" i="0" dirty="0" err="1">
                <a:solidFill>
                  <a:srgbClr val="004B87"/>
                </a:solidFill>
                <a:effectLst/>
                <a:latin typeface="Arial" panose="020B0604020202020204" pitchFamily="34" charset="0"/>
                <a:cs typeface="Arial" panose="020B0604020202020204" pitchFamily="34" charset="0"/>
              </a:rPr>
              <a:t>nucleos</a:t>
            </a:r>
            <a:r>
              <a:rPr lang="en-US" sz="1600" b="0" i="0" dirty="0">
                <a:solidFill>
                  <a:srgbClr val="004B87"/>
                </a:solidFill>
                <a:effectLst/>
                <a:latin typeface="Arial" panose="020B0604020202020204" pitchFamily="34" charset="0"/>
                <a:cs typeface="Arial" panose="020B0604020202020204" pitchFamily="34" charset="0"/>
              </a:rPr>
              <a:t>(t)ide analogue cessation – an extended follow up study from the RETRACT-B cohort</a:t>
            </a:r>
          </a:p>
        </p:txBody>
      </p:sp>
      <p:sp>
        <p:nvSpPr>
          <p:cNvPr id="18" name="Rectangle: Rounded Corners 17">
            <a:extLst>
              <a:ext uri="{FF2B5EF4-FFF2-40B4-BE49-F238E27FC236}">
                <a16:creationId xmlns:a16="http://schemas.microsoft.com/office/drawing/2014/main" id="{3A878988-55C4-3E0A-5B55-368F82BCE60F}"/>
              </a:ext>
            </a:extLst>
          </p:cNvPr>
          <p:cNvSpPr/>
          <p:nvPr/>
        </p:nvSpPr>
        <p:spPr>
          <a:xfrm>
            <a:off x="346541" y="2018054"/>
            <a:ext cx="1165249" cy="657958"/>
          </a:xfrm>
          <a:prstGeom prst="roundRect">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dirty="0">
                <a:solidFill>
                  <a:schemeClr val="tx1"/>
                </a:solidFill>
                <a:latin typeface="Arial" panose="020B0604020202020204" pitchFamily="34" charset="0"/>
                <a:cs typeface="Arial" panose="020B0604020202020204" pitchFamily="34" charset="0"/>
              </a:rPr>
              <a:t>OS-066</a:t>
            </a:r>
          </a:p>
        </p:txBody>
      </p:sp>
      <p:sp>
        <p:nvSpPr>
          <p:cNvPr id="19" name="Rectangle: Rounded Corners 18">
            <a:extLst>
              <a:ext uri="{FF2B5EF4-FFF2-40B4-BE49-F238E27FC236}">
                <a16:creationId xmlns:a16="http://schemas.microsoft.com/office/drawing/2014/main" id="{D6DF6F0D-9DD3-EB57-26D8-6ED15FCB7CEF}"/>
              </a:ext>
            </a:extLst>
          </p:cNvPr>
          <p:cNvSpPr/>
          <p:nvPr/>
        </p:nvSpPr>
        <p:spPr>
          <a:xfrm>
            <a:off x="1381161" y="2018053"/>
            <a:ext cx="10248281" cy="657959"/>
          </a:xfrm>
          <a:prstGeom prst="roundRect">
            <a:avLst/>
          </a:prstGeom>
          <a:solidFill>
            <a:schemeClr val="bg1"/>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600" b="0" i="0" dirty="0">
                <a:solidFill>
                  <a:srgbClr val="004B87"/>
                </a:solidFill>
                <a:effectLst/>
                <a:latin typeface="Arial" panose="020B0604020202020204" pitchFamily="34" charset="0"/>
                <a:cs typeface="Arial" panose="020B0604020202020204" pitchFamily="34" charset="0"/>
              </a:rPr>
              <a:t>Predictors of undetectable hepatitis delta virus RNA at 48 weeks after end of treatment with </a:t>
            </a:r>
            <a:r>
              <a:rPr lang="en-US" sz="1600" b="0" i="0" dirty="0" err="1">
                <a:solidFill>
                  <a:srgbClr val="004B87"/>
                </a:solidFill>
                <a:effectLst/>
                <a:latin typeface="Arial" panose="020B0604020202020204" pitchFamily="34" charset="0"/>
                <a:cs typeface="Arial" panose="020B0604020202020204" pitchFamily="34" charset="0"/>
              </a:rPr>
              <a:t>bulevirtide</a:t>
            </a:r>
            <a:r>
              <a:rPr lang="en-US" sz="1600" b="0" i="0" dirty="0">
                <a:solidFill>
                  <a:srgbClr val="004B87"/>
                </a:solidFill>
                <a:effectLst/>
                <a:latin typeface="Arial" panose="020B0604020202020204" pitchFamily="34" charset="0"/>
                <a:cs typeface="Arial" panose="020B0604020202020204" pitchFamily="34" charset="0"/>
              </a:rPr>
              <a:t> monotherapy in the MYR 301 study</a:t>
            </a:r>
          </a:p>
        </p:txBody>
      </p:sp>
      <p:sp>
        <p:nvSpPr>
          <p:cNvPr id="20" name="Rectangle: Rounded Corners 19">
            <a:extLst>
              <a:ext uri="{FF2B5EF4-FFF2-40B4-BE49-F238E27FC236}">
                <a16:creationId xmlns:a16="http://schemas.microsoft.com/office/drawing/2014/main" id="{3530F1F0-BB7C-BBEF-943D-F26D45C09EE7}"/>
              </a:ext>
            </a:extLst>
          </p:cNvPr>
          <p:cNvSpPr/>
          <p:nvPr/>
        </p:nvSpPr>
        <p:spPr>
          <a:xfrm>
            <a:off x="346541" y="2761103"/>
            <a:ext cx="1165249" cy="657958"/>
          </a:xfrm>
          <a:prstGeom prst="roundRect">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dirty="0">
                <a:solidFill>
                  <a:schemeClr val="tx1"/>
                </a:solidFill>
                <a:latin typeface="Arial" panose="020B0604020202020204" pitchFamily="34" charset="0"/>
                <a:cs typeface="Arial" panose="020B0604020202020204" pitchFamily="34" charset="0"/>
              </a:rPr>
              <a:t>OS-067-YI</a:t>
            </a:r>
          </a:p>
        </p:txBody>
      </p:sp>
      <p:sp>
        <p:nvSpPr>
          <p:cNvPr id="21" name="Rectangle: Rounded Corners 20">
            <a:extLst>
              <a:ext uri="{FF2B5EF4-FFF2-40B4-BE49-F238E27FC236}">
                <a16:creationId xmlns:a16="http://schemas.microsoft.com/office/drawing/2014/main" id="{284975EF-6560-B679-7A78-5D27144B0BD0}"/>
              </a:ext>
            </a:extLst>
          </p:cNvPr>
          <p:cNvSpPr/>
          <p:nvPr/>
        </p:nvSpPr>
        <p:spPr>
          <a:xfrm>
            <a:off x="1381161" y="2761102"/>
            <a:ext cx="10248281" cy="657959"/>
          </a:xfrm>
          <a:prstGeom prst="roundRect">
            <a:avLst/>
          </a:prstGeom>
          <a:solidFill>
            <a:schemeClr val="bg1"/>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550" b="0" i="0" dirty="0">
                <a:solidFill>
                  <a:srgbClr val="004B87"/>
                </a:solidFill>
                <a:effectLst/>
                <a:latin typeface="Arial" panose="020B0604020202020204" pitchFamily="34" charset="0"/>
                <a:cs typeface="Arial" panose="020B0604020202020204" pitchFamily="34" charset="0"/>
              </a:rPr>
              <a:t>Long term outcomes after </a:t>
            </a:r>
            <a:r>
              <a:rPr lang="en-US" sz="1550" b="0" i="0" dirty="0" err="1">
                <a:solidFill>
                  <a:srgbClr val="004B87"/>
                </a:solidFill>
                <a:effectLst/>
                <a:latin typeface="Arial" panose="020B0604020202020204" pitchFamily="34" charset="0"/>
                <a:cs typeface="Arial" panose="020B0604020202020204" pitchFamily="34" charset="0"/>
              </a:rPr>
              <a:t>nucleos</a:t>
            </a:r>
            <a:r>
              <a:rPr lang="en-US" sz="1550" b="0" i="0" dirty="0">
                <a:solidFill>
                  <a:srgbClr val="004B87"/>
                </a:solidFill>
                <a:effectLst/>
                <a:latin typeface="Arial" panose="020B0604020202020204" pitchFamily="34" charset="0"/>
                <a:cs typeface="Arial" panose="020B0604020202020204" pitchFamily="34" charset="0"/>
              </a:rPr>
              <a:t>(t)ide analogue cessation – an extended follow up study from the RETRACT-B cohort</a:t>
            </a:r>
          </a:p>
        </p:txBody>
      </p:sp>
      <p:sp>
        <p:nvSpPr>
          <p:cNvPr id="22" name="Rectangle: Rounded Corners 21">
            <a:extLst>
              <a:ext uri="{FF2B5EF4-FFF2-40B4-BE49-F238E27FC236}">
                <a16:creationId xmlns:a16="http://schemas.microsoft.com/office/drawing/2014/main" id="{6654F577-2091-1152-4D7F-3F87AB156967}"/>
              </a:ext>
            </a:extLst>
          </p:cNvPr>
          <p:cNvSpPr/>
          <p:nvPr/>
        </p:nvSpPr>
        <p:spPr>
          <a:xfrm>
            <a:off x="346541" y="3980641"/>
            <a:ext cx="11282901"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cs typeface="Arial" panose="020B0604020202020204" pitchFamily="34" charset="0"/>
              </a:rPr>
              <a:t>Late breakers</a:t>
            </a:r>
            <a:endParaRPr lang="en-US" b="1" i="0" dirty="0">
              <a:solidFill>
                <a:schemeClr val="bg1"/>
              </a:solidFill>
              <a:effectLst/>
              <a:latin typeface="Arial" panose="020B0604020202020204" pitchFamily="34" charset="0"/>
              <a:cs typeface="Arial" panose="020B0604020202020204" pitchFamily="34" charset="0"/>
            </a:endParaRPr>
          </a:p>
        </p:txBody>
      </p:sp>
      <p:sp>
        <p:nvSpPr>
          <p:cNvPr id="23" name="Rectangle: Rounded Corners 22">
            <a:hlinkClick r:id="rId6" action="ppaction://hlinksldjump"/>
            <a:extLst>
              <a:ext uri="{FF2B5EF4-FFF2-40B4-BE49-F238E27FC236}">
                <a16:creationId xmlns:a16="http://schemas.microsoft.com/office/drawing/2014/main" id="{5A7699F0-ADE3-30CC-F125-6E5478FB46D8}"/>
              </a:ext>
            </a:extLst>
          </p:cNvPr>
          <p:cNvSpPr/>
          <p:nvPr/>
        </p:nvSpPr>
        <p:spPr>
          <a:xfrm>
            <a:off x="9372288" y="3980641"/>
            <a:ext cx="2212597" cy="316940"/>
          </a:xfrm>
          <a:prstGeom prst="roundRect">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F9D39"/>
                </a:solidFill>
                <a:effectLst/>
                <a:uLnTx/>
                <a:uFillTx/>
                <a:latin typeface="Arial" panose="020B0604020202020204" pitchFamily="34" charset="0"/>
                <a:cs typeface="Arial" panose="020B0604020202020204" pitchFamily="34" charset="0"/>
              </a:rPr>
              <a:t>Go to Section</a:t>
            </a:r>
          </a:p>
        </p:txBody>
      </p:sp>
      <p:pic>
        <p:nvPicPr>
          <p:cNvPr id="24" name="Graphic 23" descr="Share with solid fill">
            <a:extLst>
              <a:ext uri="{FF2B5EF4-FFF2-40B4-BE49-F238E27FC236}">
                <a16:creationId xmlns:a16="http://schemas.microsoft.com/office/drawing/2014/main" id="{61DC6DED-EFAA-88B0-1919-E009370F2D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48490" y="3970936"/>
            <a:ext cx="326645" cy="326645"/>
          </a:xfrm>
          <a:prstGeom prst="rect">
            <a:avLst/>
          </a:prstGeom>
        </p:spPr>
      </p:pic>
      <p:sp>
        <p:nvSpPr>
          <p:cNvPr id="25" name="Rectangle: Rounded Corners 24">
            <a:extLst>
              <a:ext uri="{FF2B5EF4-FFF2-40B4-BE49-F238E27FC236}">
                <a16:creationId xmlns:a16="http://schemas.microsoft.com/office/drawing/2014/main" id="{37C26B90-3808-1EEC-E74C-C38329E10836}"/>
              </a:ext>
            </a:extLst>
          </p:cNvPr>
          <p:cNvSpPr/>
          <p:nvPr/>
        </p:nvSpPr>
        <p:spPr>
          <a:xfrm>
            <a:off x="346541" y="4354942"/>
            <a:ext cx="1165249" cy="657958"/>
          </a:xfrm>
          <a:prstGeom prst="roundRect">
            <a:avLst/>
          </a:prstGeom>
          <a:solidFill>
            <a:srgbClr val="FDECC8"/>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dirty="0">
                <a:solidFill>
                  <a:schemeClr val="tx1"/>
                </a:solidFill>
                <a:latin typeface="Arial" panose="020B0604020202020204" pitchFamily="34" charset="0"/>
                <a:cs typeface="Arial" panose="020B0604020202020204" pitchFamily="34" charset="0"/>
              </a:rPr>
              <a:t>LB25221</a:t>
            </a:r>
          </a:p>
        </p:txBody>
      </p:sp>
      <p:sp>
        <p:nvSpPr>
          <p:cNvPr id="26" name="Rectangle: Rounded Corners 25">
            <a:extLst>
              <a:ext uri="{FF2B5EF4-FFF2-40B4-BE49-F238E27FC236}">
                <a16:creationId xmlns:a16="http://schemas.microsoft.com/office/drawing/2014/main" id="{A2A26A14-BDC2-137B-7BEF-093E462A6F09}"/>
              </a:ext>
            </a:extLst>
          </p:cNvPr>
          <p:cNvSpPr/>
          <p:nvPr/>
        </p:nvSpPr>
        <p:spPr>
          <a:xfrm>
            <a:off x="1381161" y="4354941"/>
            <a:ext cx="10248281" cy="657959"/>
          </a:xfrm>
          <a:prstGeom prst="roundRect">
            <a:avLst/>
          </a:prstGeom>
          <a:solidFill>
            <a:schemeClr val="bg1"/>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600" b="0" i="0" dirty="0">
                <a:solidFill>
                  <a:srgbClr val="004B87"/>
                </a:solidFill>
                <a:effectLst/>
                <a:latin typeface="Arial" panose="020B0604020202020204" pitchFamily="34" charset="0"/>
                <a:cs typeface="Arial" panose="020B0604020202020204" pitchFamily="34" charset="0"/>
              </a:rPr>
              <a:t>Final results of MYR301: a </a:t>
            </a:r>
            <a:r>
              <a:rPr lang="en-US" sz="1600" b="0" i="0" dirty="0" err="1">
                <a:solidFill>
                  <a:srgbClr val="004B87"/>
                </a:solidFill>
                <a:effectLst/>
                <a:latin typeface="Arial" panose="020B0604020202020204" pitchFamily="34" charset="0"/>
                <a:cs typeface="Arial" panose="020B0604020202020204" pitchFamily="34" charset="0"/>
              </a:rPr>
              <a:t>randomised</a:t>
            </a:r>
            <a:r>
              <a:rPr lang="en-US" sz="1600" b="0" i="0" dirty="0">
                <a:solidFill>
                  <a:srgbClr val="004B87"/>
                </a:solidFill>
                <a:effectLst/>
                <a:latin typeface="Arial" panose="020B0604020202020204" pitchFamily="34" charset="0"/>
                <a:cs typeface="Arial" panose="020B0604020202020204" pitchFamily="34" charset="0"/>
              </a:rPr>
              <a:t> phase 3 study evaluating the efficacy and safety of up to 144 weeks of </a:t>
            </a:r>
            <a:r>
              <a:rPr lang="en-US" sz="1600" b="0" i="0" dirty="0" err="1">
                <a:solidFill>
                  <a:srgbClr val="004B87"/>
                </a:solidFill>
                <a:effectLst/>
                <a:latin typeface="Arial" panose="020B0604020202020204" pitchFamily="34" charset="0"/>
                <a:cs typeface="Arial" panose="020B0604020202020204" pitchFamily="34" charset="0"/>
              </a:rPr>
              <a:t>bulevirtide</a:t>
            </a:r>
            <a:r>
              <a:rPr lang="en-US" sz="1600" b="0" i="0" dirty="0">
                <a:solidFill>
                  <a:srgbClr val="004B87"/>
                </a:solidFill>
                <a:effectLst/>
                <a:latin typeface="Arial" panose="020B0604020202020204" pitchFamily="34" charset="0"/>
                <a:cs typeface="Arial" panose="020B0604020202020204" pitchFamily="34" charset="0"/>
              </a:rPr>
              <a:t> monotherapy for chronic hepatitis delta and 96 weeks of posttreatment follow-up</a:t>
            </a:r>
          </a:p>
        </p:txBody>
      </p:sp>
      <p:pic>
        <p:nvPicPr>
          <p:cNvPr id="3" name="Graphic 2" descr="Home with solid fill">
            <a:hlinkClick r:id="rId7" action="ppaction://hlinksldjump"/>
            <a:extLst>
              <a:ext uri="{FF2B5EF4-FFF2-40B4-BE49-F238E27FC236}">
                <a16:creationId xmlns:a16="http://schemas.microsoft.com/office/drawing/2014/main" id="{4BB2BDEE-B799-F5CE-2302-24DDEA3188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319858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2535E-1FA4-BF18-591D-EAE68F5D6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4E8D9D-5B52-9AF2-6204-0F7943085B38}"/>
              </a:ext>
            </a:extLst>
          </p:cNvPr>
          <p:cNvSpPr>
            <a:spLocks noGrp="1"/>
          </p:cNvSpPr>
          <p:nvPr>
            <p:ph type="ctrTitle"/>
          </p:nvPr>
        </p:nvSpPr>
        <p:spPr>
          <a:xfrm>
            <a:off x="4014651" y="2498272"/>
            <a:ext cx="7968173" cy="1517877"/>
          </a:xfrm>
        </p:spPr>
        <p:txBody>
          <a:bodyPr>
            <a:normAutofit/>
          </a:bodyPr>
          <a:lstStyle/>
          <a:p>
            <a:pPr algn="r"/>
            <a:r>
              <a:rPr lang="fr-CH" b="1" dirty="0">
                <a:solidFill>
                  <a:srgbClr val="FFBE3D"/>
                </a:solidFill>
                <a:latin typeface="Arial" panose="020B0604020202020204" pitchFamily="34" charset="0"/>
                <a:cs typeface="Arial" panose="020B0604020202020204" pitchFamily="34" charset="0"/>
              </a:rPr>
              <a:t>Viral </a:t>
            </a:r>
            <a:r>
              <a:rPr lang="fr-CH" b="1" dirty="0" err="1">
                <a:solidFill>
                  <a:srgbClr val="FFBE3D"/>
                </a:solidFill>
                <a:latin typeface="Arial" panose="020B0604020202020204" pitchFamily="34" charset="0"/>
                <a:cs typeface="Arial" panose="020B0604020202020204" pitchFamily="34" charset="0"/>
              </a:rPr>
              <a:t>Hepatitis</a:t>
            </a:r>
            <a:endParaRPr lang="en-US" b="1" dirty="0">
              <a:solidFill>
                <a:srgbClr val="FFBE3D"/>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BAB35DC-4A2E-18EC-D57E-ACB968BC13B6}"/>
              </a:ext>
            </a:extLst>
          </p:cNvPr>
          <p:cNvSpPr>
            <a:spLocks noGrp="1"/>
          </p:cNvSpPr>
          <p:nvPr>
            <p:ph type="subTitle" idx="1"/>
          </p:nvPr>
        </p:nvSpPr>
        <p:spPr>
          <a:xfrm>
            <a:off x="5511800" y="4016149"/>
            <a:ext cx="6471024" cy="783771"/>
          </a:xfrm>
        </p:spPr>
        <p:txBody>
          <a:bodyPr>
            <a:normAutofit/>
          </a:bodyPr>
          <a:lstStyle/>
          <a:p>
            <a:pPr algn="r"/>
            <a:r>
              <a:rPr lang="fr-CH" sz="3200" dirty="0" err="1">
                <a:solidFill>
                  <a:srgbClr val="FFBE3D"/>
                </a:solidFill>
                <a:latin typeface="Arial" panose="020B0604020202020204" pitchFamily="34" charset="0"/>
                <a:cs typeface="Arial" panose="020B0604020202020204" pitchFamily="34" charset="0"/>
              </a:rPr>
              <a:t>Experimental</a:t>
            </a:r>
            <a:r>
              <a:rPr lang="fr-CH" sz="3200" dirty="0">
                <a:solidFill>
                  <a:srgbClr val="FFBE3D"/>
                </a:solidFill>
                <a:latin typeface="Arial" panose="020B0604020202020204" pitchFamily="34" charset="0"/>
                <a:cs typeface="Arial" panose="020B0604020202020204" pitchFamily="34" charset="0"/>
              </a:rPr>
              <a:t> and </a:t>
            </a:r>
            <a:r>
              <a:rPr lang="fr-CH" sz="3200" dirty="0" err="1">
                <a:solidFill>
                  <a:srgbClr val="FFBE3D"/>
                </a:solidFill>
                <a:latin typeface="Arial" panose="020B0604020202020204" pitchFamily="34" charset="0"/>
                <a:cs typeface="Arial" panose="020B0604020202020204" pitchFamily="34" charset="0"/>
              </a:rPr>
              <a:t>pathophysiology</a:t>
            </a:r>
            <a:endParaRPr lang="en-US" sz="3200" dirty="0">
              <a:solidFill>
                <a:srgbClr val="FFBE3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913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08988" y="3309747"/>
            <a:ext cx="6645275" cy="2741930"/>
          </a:xfrm>
          <a:custGeom>
            <a:avLst/>
            <a:gdLst/>
            <a:ahLst/>
            <a:cxnLst/>
            <a:rect l="l" t="t" r="r" b="b"/>
            <a:pathLst>
              <a:path w="6645275" h="2741929">
                <a:moveTo>
                  <a:pt x="6461252" y="0"/>
                </a:moveTo>
                <a:lnTo>
                  <a:pt x="184023" y="0"/>
                </a:lnTo>
                <a:lnTo>
                  <a:pt x="135113" y="6575"/>
                </a:lnTo>
                <a:lnTo>
                  <a:pt x="91157" y="25131"/>
                </a:lnTo>
                <a:lnTo>
                  <a:pt x="53911" y="53911"/>
                </a:lnTo>
                <a:lnTo>
                  <a:pt x="25131" y="91157"/>
                </a:lnTo>
                <a:lnTo>
                  <a:pt x="6575" y="135113"/>
                </a:lnTo>
                <a:lnTo>
                  <a:pt x="0" y="184022"/>
                </a:lnTo>
                <a:lnTo>
                  <a:pt x="0" y="2557424"/>
                </a:lnTo>
                <a:lnTo>
                  <a:pt x="6575" y="2606365"/>
                </a:lnTo>
                <a:lnTo>
                  <a:pt x="25131" y="2650343"/>
                </a:lnTo>
                <a:lnTo>
                  <a:pt x="53911" y="2687602"/>
                </a:lnTo>
                <a:lnTo>
                  <a:pt x="91157" y="2716388"/>
                </a:lnTo>
                <a:lnTo>
                  <a:pt x="135113" y="2734947"/>
                </a:lnTo>
                <a:lnTo>
                  <a:pt x="184023" y="2741523"/>
                </a:lnTo>
                <a:lnTo>
                  <a:pt x="6461252" y="2741523"/>
                </a:lnTo>
                <a:lnTo>
                  <a:pt x="6510161" y="2734947"/>
                </a:lnTo>
                <a:lnTo>
                  <a:pt x="6554117" y="2716388"/>
                </a:lnTo>
                <a:lnTo>
                  <a:pt x="6591363" y="2687602"/>
                </a:lnTo>
                <a:lnTo>
                  <a:pt x="6620143" y="2650343"/>
                </a:lnTo>
                <a:lnTo>
                  <a:pt x="6638699" y="2606365"/>
                </a:lnTo>
                <a:lnTo>
                  <a:pt x="6645275" y="2557424"/>
                </a:lnTo>
                <a:lnTo>
                  <a:pt x="6645275" y="184022"/>
                </a:lnTo>
                <a:lnTo>
                  <a:pt x="6638699" y="135113"/>
                </a:lnTo>
                <a:lnTo>
                  <a:pt x="6620143" y="91157"/>
                </a:lnTo>
                <a:lnTo>
                  <a:pt x="6591363" y="53911"/>
                </a:lnTo>
                <a:lnTo>
                  <a:pt x="6554117" y="25131"/>
                </a:lnTo>
                <a:lnTo>
                  <a:pt x="6510161" y="6575"/>
                </a:lnTo>
                <a:lnTo>
                  <a:pt x="6461252" y="0"/>
                </a:lnTo>
                <a:close/>
              </a:path>
            </a:pathLst>
          </a:custGeom>
          <a:solidFill>
            <a:srgbClr val="FCEBC7">
              <a:alpha val="30979"/>
            </a:srgbClr>
          </a:solidFill>
        </p:spPr>
        <p:txBody>
          <a:bodyPr wrap="square" lIns="0" tIns="0" rIns="0" bIns="0" rtlCol="0"/>
          <a:lstStyle/>
          <a:p>
            <a:endParaRPr dirty="0"/>
          </a:p>
        </p:txBody>
      </p:sp>
      <p:sp>
        <p:nvSpPr>
          <p:cNvPr id="3" name="object 3"/>
          <p:cNvSpPr/>
          <p:nvPr/>
        </p:nvSpPr>
        <p:spPr>
          <a:xfrm>
            <a:off x="7895970" y="1472057"/>
            <a:ext cx="3681729" cy="1346835"/>
          </a:xfrm>
          <a:custGeom>
            <a:avLst/>
            <a:gdLst/>
            <a:ahLst/>
            <a:cxnLst/>
            <a:rect l="l" t="t" r="r" b="b"/>
            <a:pathLst>
              <a:path w="3681729" h="1346835">
                <a:moveTo>
                  <a:pt x="0" y="90423"/>
                </a:moveTo>
                <a:lnTo>
                  <a:pt x="7110" y="55239"/>
                </a:lnTo>
                <a:lnTo>
                  <a:pt x="26495" y="26495"/>
                </a:lnTo>
                <a:lnTo>
                  <a:pt x="55239" y="7110"/>
                </a:lnTo>
                <a:lnTo>
                  <a:pt x="90424" y="0"/>
                </a:lnTo>
                <a:lnTo>
                  <a:pt x="3591305" y="0"/>
                </a:lnTo>
                <a:lnTo>
                  <a:pt x="3626490" y="7110"/>
                </a:lnTo>
                <a:lnTo>
                  <a:pt x="3655234" y="26495"/>
                </a:lnTo>
                <a:lnTo>
                  <a:pt x="3674619" y="55239"/>
                </a:lnTo>
                <a:lnTo>
                  <a:pt x="3681729" y="90423"/>
                </a:lnTo>
                <a:lnTo>
                  <a:pt x="3681729" y="1256156"/>
                </a:lnTo>
                <a:lnTo>
                  <a:pt x="3674619" y="1291395"/>
                </a:lnTo>
                <a:lnTo>
                  <a:pt x="3655234" y="1320133"/>
                </a:lnTo>
                <a:lnTo>
                  <a:pt x="3626490" y="1339488"/>
                </a:lnTo>
                <a:lnTo>
                  <a:pt x="3591305" y="1346580"/>
                </a:lnTo>
                <a:lnTo>
                  <a:pt x="90424" y="1346580"/>
                </a:lnTo>
                <a:lnTo>
                  <a:pt x="55239" y="1339488"/>
                </a:lnTo>
                <a:lnTo>
                  <a:pt x="26495" y="1320133"/>
                </a:lnTo>
                <a:lnTo>
                  <a:pt x="7110" y="1291395"/>
                </a:lnTo>
                <a:lnTo>
                  <a:pt x="0" y="1256156"/>
                </a:lnTo>
                <a:lnTo>
                  <a:pt x="0" y="90423"/>
                </a:lnTo>
                <a:close/>
              </a:path>
            </a:pathLst>
          </a:custGeom>
          <a:ln w="19049">
            <a:solidFill>
              <a:srgbClr val="CF9D39"/>
            </a:solidFill>
          </a:ln>
        </p:spPr>
        <p:txBody>
          <a:bodyPr wrap="square" lIns="0" tIns="0" rIns="0" bIns="0" rtlCol="0"/>
          <a:lstStyle/>
          <a:p>
            <a:endParaRPr/>
          </a:p>
        </p:txBody>
      </p:sp>
      <p:sp>
        <p:nvSpPr>
          <p:cNvPr id="4" name="object 4"/>
          <p:cNvSpPr txBox="1"/>
          <p:nvPr/>
        </p:nvSpPr>
        <p:spPr>
          <a:xfrm>
            <a:off x="9203817" y="2498216"/>
            <a:ext cx="74422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827966"/>
                </a:solidFill>
                <a:latin typeface="Arial"/>
                <a:cs typeface="Arial"/>
              </a:rPr>
              <a:t>Liver</a:t>
            </a:r>
            <a:r>
              <a:rPr sz="900" b="1" spc="-20" dirty="0">
                <a:solidFill>
                  <a:srgbClr val="827966"/>
                </a:solidFill>
                <a:latin typeface="Arial"/>
                <a:cs typeface="Arial"/>
              </a:rPr>
              <a:t> </a:t>
            </a:r>
            <a:r>
              <a:rPr sz="900" b="1" spc="-10" dirty="0">
                <a:solidFill>
                  <a:srgbClr val="827966"/>
                </a:solidFill>
                <a:latin typeface="Arial"/>
                <a:cs typeface="Arial"/>
              </a:rPr>
              <a:t>Explant</a:t>
            </a:r>
            <a:endParaRPr sz="900">
              <a:latin typeface="Arial"/>
              <a:cs typeface="Arial"/>
            </a:endParaRPr>
          </a:p>
        </p:txBody>
      </p:sp>
      <p:grpSp>
        <p:nvGrpSpPr>
          <p:cNvPr id="5" name="object 5"/>
          <p:cNvGrpSpPr/>
          <p:nvPr/>
        </p:nvGrpSpPr>
        <p:grpSpPr>
          <a:xfrm>
            <a:off x="340093" y="822833"/>
            <a:ext cx="4364990" cy="5517515"/>
            <a:chOff x="340093" y="822833"/>
            <a:chExt cx="4364990" cy="5517515"/>
          </a:xfrm>
        </p:grpSpPr>
        <p:sp>
          <p:nvSpPr>
            <p:cNvPr id="6" name="object 6"/>
            <p:cNvSpPr/>
            <p:nvPr/>
          </p:nvSpPr>
          <p:spPr>
            <a:xfrm>
              <a:off x="349618" y="832358"/>
              <a:ext cx="4345940" cy="5498465"/>
            </a:xfrm>
            <a:custGeom>
              <a:avLst/>
              <a:gdLst/>
              <a:ahLst/>
              <a:cxnLst/>
              <a:rect l="l" t="t" r="r" b="b"/>
              <a:pathLst>
                <a:path w="4345940" h="5498465">
                  <a:moveTo>
                    <a:pt x="0" y="83946"/>
                  </a:moveTo>
                  <a:lnTo>
                    <a:pt x="6598" y="51274"/>
                  </a:lnTo>
                  <a:lnTo>
                    <a:pt x="24591" y="24590"/>
                  </a:lnTo>
                  <a:lnTo>
                    <a:pt x="51279" y="6598"/>
                  </a:lnTo>
                  <a:lnTo>
                    <a:pt x="83959" y="0"/>
                  </a:lnTo>
                  <a:lnTo>
                    <a:pt x="4261751" y="0"/>
                  </a:lnTo>
                  <a:lnTo>
                    <a:pt x="4294424" y="6598"/>
                  </a:lnTo>
                  <a:lnTo>
                    <a:pt x="4321108" y="24590"/>
                  </a:lnTo>
                  <a:lnTo>
                    <a:pt x="4339100" y="51274"/>
                  </a:lnTo>
                  <a:lnTo>
                    <a:pt x="4345698" y="83946"/>
                  </a:lnTo>
                  <a:lnTo>
                    <a:pt x="4345698" y="5414149"/>
                  </a:lnTo>
                  <a:lnTo>
                    <a:pt x="4339100" y="5446829"/>
                  </a:lnTo>
                  <a:lnTo>
                    <a:pt x="4321108" y="5473517"/>
                  </a:lnTo>
                  <a:lnTo>
                    <a:pt x="4294424" y="5491511"/>
                  </a:lnTo>
                  <a:lnTo>
                    <a:pt x="4261751" y="5498109"/>
                  </a:lnTo>
                  <a:lnTo>
                    <a:pt x="83959" y="5498109"/>
                  </a:lnTo>
                  <a:lnTo>
                    <a:pt x="51279" y="5491511"/>
                  </a:lnTo>
                  <a:lnTo>
                    <a:pt x="24591" y="5473517"/>
                  </a:lnTo>
                  <a:lnTo>
                    <a:pt x="6598" y="5446829"/>
                  </a:lnTo>
                  <a:lnTo>
                    <a:pt x="0" y="5414149"/>
                  </a:lnTo>
                  <a:lnTo>
                    <a:pt x="0" y="83946"/>
                  </a:lnTo>
                  <a:close/>
                </a:path>
              </a:pathLst>
            </a:custGeom>
            <a:ln w="19050">
              <a:solidFill>
                <a:srgbClr val="FFBD3C"/>
              </a:solidFill>
            </a:ln>
          </p:spPr>
          <p:txBody>
            <a:bodyPr wrap="square" lIns="0" tIns="0" rIns="0" bIns="0" rtlCol="0"/>
            <a:lstStyle/>
            <a:p>
              <a:endParaRPr/>
            </a:p>
          </p:txBody>
        </p:sp>
        <p:sp>
          <p:nvSpPr>
            <p:cNvPr id="7" name="object 7"/>
            <p:cNvSpPr/>
            <p:nvPr/>
          </p:nvSpPr>
          <p:spPr>
            <a:xfrm>
              <a:off x="515505" y="925449"/>
              <a:ext cx="2685415" cy="317500"/>
            </a:xfrm>
            <a:custGeom>
              <a:avLst/>
              <a:gdLst/>
              <a:ahLst/>
              <a:cxnLst/>
              <a:rect l="l" t="t" r="r" b="b"/>
              <a:pathLst>
                <a:path w="2685415" h="317500">
                  <a:moveTo>
                    <a:pt x="2632062" y="0"/>
                  </a:moveTo>
                  <a:lnTo>
                    <a:pt x="52819" y="0"/>
                  </a:lnTo>
                  <a:lnTo>
                    <a:pt x="32259" y="4147"/>
                  </a:lnTo>
                  <a:lnTo>
                    <a:pt x="15470" y="15462"/>
                  </a:lnTo>
                  <a:lnTo>
                    <a:pt x="4150" y="32254"/>
                  </a:lnTo>
                  <a:lnTo>
                    <a:pt x="0" y="52831"/>
                  </a:lnTo>
                  <a:lnTo>
                    <a:pt x="0" y="264160"/>
                  </a:lnTo>
                  <a:lnTo>
                    <a:pt x="4150" y="284684"/>
                  </a:lnTo>
                  <a:lnTo>
                    <a:pt x="15470" y="301482"/>
                  </a:lnTo>
                  <a:lnTo>
                    <a:pt x="32259" y="312826"/>
                  </a:lnTo>
                  <a:lnTo>
                    <a:pt x="52819" y="316991"/>
                  </a:lnTo>
                  <a:lnTo>
                    <a:pt x="2632062" y="316991"/>
                  </a:lnTo>
                  <a:lnTo>
                    <a:pt x="2652640" y="312826"/>
                  </a:lnTo>
                  <a:lnTo>
                    <a:pt x="2669432" y="301482"/>
                  </a:lnTo>
                  <a:lnTo>
                    <a:pt x="2680746" y="284684"/>
                  </a:lnTo>
                  <a:lnTo>
                    <a:pt x="2684894" y="264160"/>
                  </a:lnTo>
                  <a:lnTo>
                    <a:pt x="2684894" y="52831"/>
                  </a:lnTo>
                  <a:lnTo>
                    <a:pt x="2680746" y="32254"/>
                  </a:lnTo>
                  <a:lnTo>
                    <a:pt x="2669432" y="15462"/>
                  </a:lnTo>
                  <a:lnTo>
                    <a:pt x="2652640" y="4147"/>
                  </a:lnTo>
                  <a:lnTo>
                    <a:pt x="2632062" y="0"/>
                  </a:lnTo>
                  <a:close/>
                </a:path>
              </a:pathLst>
            </a:custGeom>
            <a:solidFill>
              <a:srgbClr val="FFBD3C"/>
            </a:solidFill>
          </p:spPr>
          <p:txBody>
            <a:bodyPr wrap="square" lIns="0" tIns="0" rIns="0" bIns="0" rtlCol="0"/>
            <a:lstStyle/>
            <a:p>
              <a:endParaRPr/>
            </a:p>
          </p:txBody>
        </p:sp>
        <p:sp>
          <p:nvSpPr>
            <p:cNvPr id="8" name="object 8"/>
            <p:cNvSpPr/>
            <p:nvPr/>
          </p:nvSpPr>
          <p:spPr>
            <a:xfrm>
              <a:off x="515505" y="925449"/>
              <a:ext cx="2685415" cy="317500"/>
            </a:xfrm>
            <a:custGeom>
              <a:avLst/>
              <a:gdLst/>
              <a:ahLst/>
              <a:cxnLst/>
              <a:rect l="l" t="t" r="r" b="b"/>
              <a:pathLst>
                <a:path w="2685415" h="317500">
                  <a:moveTo>
                    <a:pt x="0" y="52831"/>
                  </a:moveTo>
                  <a:lnTo>
                    <a:pt x="4150" y="32254"/>
                  </a:lnTo>
                  <a:lnTo>
                    <a:pt x="15470" y="15462"/>
                  </a:lnTo>
                  <a:lnTo>
                    <a:pt x="32259" y="4147"/>
                  </a:lnTo>
                  <a:lnTo>
                    <a:pt x="52819" y="0"/>
                  </a:lnTo>
                  <a:lnTo>
                    <a:pt x="2632062" y="0"/>
                  </a:lnTo>
                  <a:lnTo>
                    <a:pt x="2652640" y="4147"/>
                  </a:lnTo>
                  <a:lnTo>
                    <a:pt x="2669432" y="15462"/>
                  </a:lnTo>
                  <a:lnTo>
                    <a:pt x="2680746" y="32254"/>
                  </a:lnTo>
                  <a:lnTo>
                    <a:pt x="2684894" y="52831"/>
                  </a:lnTo>
                  <a:lnTo>
                    <a:pt x="2684894" y="264160"/>
                  </a:lnTo>
                  <a:lnTo>
                    <a:pt x="2680746" y="284684"/>
                  </a:lnTo>
                  <a:lnTo>
                    <a:pt x="2669432" y="301482"/>
                  </a:lnTo>
                  <a:lnTo>
                    <a:pt x="2652640" y="312826"/>
                  </a:lnTo>
                  <a:lnTo>
                    <a:pt x="2632062" y="316991"/>
                  </a:lnTo>
                  <a:lnTo>
                    <a:pt x="52819" y="316991"/>
                  </a:lnTo>
                  <a:lnTo>
                    <a:pt x="32259" y="312826"/>
                  </a:lnTo>
                  <a:lnTo>
                    <a:pt x="15470" y="301482"/>
                  </a:lnTo>
                  <a:lnTo>
                    <a:pt x="4150" y="284684"/>
                  </a:lnTo>
                  <a:lnTo>
                    <a:pt x="0" y="264160"/>
                  </a:lnTo>
                  <a:lnTo>
                    <a:pt x="0" y="52831"/>
                  </a:lnTo>
                  <a:close/>
                </a:path>
              </a:pathLst>
            </a:custGeom>
            <a:ln w="19050">
              <a:solidFill>
                <a:srgbClr val="FFBD3C"/>
              </a:solidFill>
            </a:ln>
          </p:spPr>
          <p:txBody>
            <a:bodyPr wrap="square" lIns="0" tIns="0" rIns="0" bIns="0" rtlCol="0"/>
            <a:lstStyle/>
            <a:p>
              <a:endParaRPr/>
            </a:p>
          </p:txBody>
        </p:sp>
      </p:grpSp>
      <p:sp>
        <p:nvSpPr>
          <p:cNvPr id="9" name="object 9"/>
          <p:cNvSpPr txBox="1"/>
          <p:nvPr/>
        </p:nvSpPr>
        <p:spPr>
          <a:xfrm>
            <a:off x="521004" y="1431162"/>
            <a:ext cx="4043679" cy="3124573"/>
          </a:xfrm>
          <a:prstGeom prst="rect">
            <a:avLst/>
          </a:prstGeom>
        </p:spPr>
        <p:txBody>
          <a:bodyPr vert="horz" wrap="square" lIns="0" tIns="36195" rIns="0" bIns="0" rtlCol="0">
            <a:spAutoFit/>
          </a:bodyPr>
          <a:lstStyle/>
          <a:p>
            <a:pPr marL="12700" marR="207010">
              <a:lnSpc>
                <a:spcPct val="90000"/>
              </a:lnSpc>
              <a:spcBef>
                <a:spcPts val="285"/>
              </a:spcBef>
            </a:pPr>
            <a:r>
              <a:rPr sz="1600" dirty="0">
                <a:solidFill>
                  <a:srgbClr val="004A86"/>
                </a:solidFill>
                <a:latin typeface="Arial"/>
                <a:cs typeface="Arial"/>
              </a:rPr>
              <a:t>Chronic</a:t>
            </a:r>
            <a:r>
              <a:rPr sz="1600" spc="-30" dirty="0">
                <a:solidFill>
                  <a:srgbClr val="004A86"/>
                </a:solidFill>
                <a:latin typeface="Arial"/>
                <a:cs typeface="Arial"/>
              </a:rPr>
              <a:t> </a:t>
            </a:r>
            <a:r>
              <a:rPr sz="1600" dirty="0">
                <a:solidFill>
                  <a:srgbClr val="004A86"/>
                </a:solidFill>
                <a:latin typeface="Arial"/>
                <a:cs typeface="Arial"/>
              </a:rPr>
              <a:t>HDV</a:t>
            </a:r>
            <a:r>
              <a:rPr sz="1600" spc="-30" dirty="0">
                <a:solidFill>
                  <a:srgbClr val="004A86"/>
                </a:solidFill>
                <a:latin typeface="Arial"/>
                <a:cs typeface="Arial"/>
              </a:rPr>
              <a:t> </a:t>
            </a:r>
            <a:r>
              <a:rPr sz="1600" dirty="0">
                <a:solidFill>
                  <a:srgbClr val="004A86"/>
                </a:solidFill>
                <a:latin typeface="Arial"/>
                <a:cs typeface="Arial"/>
              </a:rPr>
              <a:t>is</a:t>
            </a:r>
            <a:r>
              <a:rPr sz="1600" spc="-40" dirty="0">
                <a:solidFill>
                  <a:srgbClr val="004A86"/>
                </a:solidFill>
                <a:latin typeface="Arial"/>
                <a:cs typeface="Arial"/>
              </a:rPr>
              <a:t> </a:t>
            </a:r>
            <a:r>
              <a:rPr sz="1600" dirty="0">
                <a:solidFill>
                  <a:srgbClr val="004A86"/>
                </a:solidFill>
                <a:latin typeface="Arial"/>
                <a:cs typeface="Arial"/>
              </a:rPr>
              <a:t>the</a:t>
            </a:r>
            <a:r>
              <a:rPr sz="1600" spc="-20" dirty="0">
                <a:solidFill>
                  <a:srgbClr val="004A86"/>
                </a:solidFill>
                <a:latin typeface="Arial"/>
                <a:cs typeface="Arial"/>
              </a:rPr>
              <a:t> </a:t>
            </a:r>
            <a:r>
              <a:rPr sz="1600" dirty="0">
                <a:solidFill>
                  <a:srgbClr val="004A86"/>
                </a:solidFill>
                <a:latin typeface="Arial"/>
                <a:cs typeface="Arial"/>
              </a:rPr>
              <a:t>most</a:t>
            </a:r>
            <a:r>
              <a:rPr sz="1600" spc="-20" dirty="0">
                <a:solidFill>
                  <a:srgbClr val="004A86"/>
                </a:solidFill>
                <a:latin typeface="Arial"/>
                <a:cs typeface="Arial"/>
              </a:rPr>
              <a:t> </a:t>
            </a:r>
            <a:r>
              <a:rPr sz="1600" dirty="0">
                <a:solidFill>
                  <a:srgbClr val="004A86"/>
                </a:solidFill>
                <a:latin typeface="Arial"/>
                <a:cs typeface="Arial"/>
              </a:rPr>
              <a:t>severe</a:t>
            </a:r>
            <a:r>
              <a:rPr sz="1600" spc="-35" dirty="0">
                <a:solidFill>
                  <a:srgbClr val="004A86"/>
                </a:solidFill>
                <a:latin typeface="Arial"/>
                <a:cs typeface="Arial"/>
              </a:rPr>
              <a:t> </a:t>
            </a:r>
            <a:r>
              <a:rPr sz="1600" dirty="0">
                <a:solidFill>
                  <a:srgbClr val="004A86"/>
                </a:solidFill>
                <a:latin typeface="Arial"/>
                <a:cs typeface="Arial"/>
              </a:rPr>
              <a:t>form</a:t>
            </a:r>
            <a:r>
              <a:rPr sz="1600" spc="-5" dirty="0">
                <a:solidFill>
                  <a:srgbClr val="004A86"/>
                </a:solidFill>
                <a:latin typeface="Arial"/>
                <a:cs typeface="Arial"/>
              </a:rPr>
              <a:t> </a:t>
            </a:r>
            <a:r>
              <a:rPr sz="1600" spc="-25" dirty="0">
                <a:solidFill>
                  <a:srgbClr val="004A86"/>
                </a:solidFill>
                <a:latin typeface="Arial"/>
                <a:cs typeface="Arial"/>
              </a:rPr>
              <a:t>of </a:t>
            </a:r>
            <a:r>
              <a:rPr sz="1600" dirty="0">
                <a:solidFill>
                  <a:srgbClr val="004A86"/>
                </a:solidFill>
                <a:latin typeface="Arial"/>
                <a:cs typeface="Arial"/>
              </a:rPr>
              <a:t>chronic</a:t>
            </a:r>
            <a:r>
              <a:rPr sz="1600" spc="-25" dirty="0">
                <a:solidFill>
                  <a:srgbClr val="004A86"/>
                </a:solidFill>
                <a:latin typeface="Arial"/>
                <a:cs typeface="Arial"/>
              </a:rPr>
              <a:t> </a:t>
            </a:r>
            <a:r>
              <a:rPr sz="1600" dirty="0">
                <a:solidFill>
                  <a:srgbClr val="004A86"/>
                </a:solidFill>
                <a:latin typeface="Arial"/>
                <a:cs typeface="Arial"/>
              </a:rPr>
              <a:t>liver</a:t>
            </a:r>
            <a:r>
              <a:rPr sz="1600" spc="-50" dirty="0">
                <a:solidFill>
                  <a:srgbClr val="004A86"/>
                </a:solidFill>
                <a:latin typeface="Arial"/>
                <a:cs typeface="Arial"/>
              </a:rPr>
              <a:t> </a:t>
            </a:r>
            <a:r>
              <a:rPr sz="1600" dirty="0">
                <a:solidFill>
                  <a:srgbClr val="004A86"/>
                </a:solidFill>
                <a:latin typeface="Arial"/>
                <a:cs typeface="Arial"/>
              </a:rPr>
              <a:t>disease,</a:t>
            </a:r>
            <a:r>
              <a:rPr sz="1600" spc="-40" dirty="0">
                <a:solidFill>
                  <a:srgbClr val="004A86"/>
                </a:solidFill>
                <a:latin typeface="Arial"/>
                <a:cs typeface="Arial"/>
              </a:rPr>
              <a:t> </a:t>
            </a:r>
            <a:r>
              <a:rPr sz="1600" dirty="0">
                <a:solidFill>
                  <a:srgbClr val="004A86"/>
                </a:solidFill>
                <a:latin typeface="Arial"/>
                <a:cs typeface="Arial"/>
              </a:rPr>
              <a:t>with</a:t>
            </a:r>
            <a:r>
              <a:rPr sz="1600" spc="-20" dirty="0">
                <a:solidFill>
                  <a:srgbClr val="004A86"/>
                </a:solidFill>
                <a:latin typeface="Arial"/>
                <a:cs typeface="Arial"/>
              </a:rPr>
              <a:t> </a:t>
            </a:r>
            <a:r>
              <a:rPr sz="1600" dirty="0">
                <a:solidFill>
                  <a:srgbClr val="004A86"/>
                </a:solidFill>
                <a:latin typeface="Arial"/>
                <a:cs typeface="Arial"/>
              </a:rPr>
              <a:t>a</a:t>
            </a:r>
            <a:r>
              <a:rPr sz="1600" spc="-20" dirty="0">
                <a:solidFill>
                  <a:srgbClr val="004A86"/>
                </a:solidFill>
                <a:latin typeface="Arial"/>
                <a:cs typeface="Arial"/>
              </a:rPr>
              <a:t> </a:t>
            </a:r>
            <a:r>
              <a:rPr sz="1600" spc="-10" dirty="0">
                <a:solidFill>
                  <a:srgbClr val="004A86"/>
                </a:solidFill>
                <a:latin typeface="Arial"/>
                <a:cs typeface="Arial"/>
              </a:rPr>
              <a:t>rapid </a:t>
            </a:r>
            <a:r>
              <a:rPr sz="1600" dirty="0">
                <a:solidFill>
                  <a:srgbClr val="004A86"/>
                </a:solidFill>
                <a:latin typeface="Arial"/>
                <a:cs typeface="Arial"/>
              </a:rPr>
              <a:t>progression</a:t>
            </a:r>
            <a:r>
              <a:rPr sz="1600" spc="-45" dirty="0">
                <a:solidFill>
                  <a:srgbClr val="004A86"/>
                </a:solidFill>
                <a:latin typeface="Arial"/>
                <a:cs typeface="Arial"/>
              </a:rPr>
              <a:t> </a:t>
            </a:r>
            <a:r>
              <a:rPr sz="1600" dirty="0">
                <a:solidFill>
                  <a:srgbClr val="004A86"/>
                </a:solidFill>
                <a:latin typeface="Arial"/>
                <a:cs typeface="Arial"/>
              </a:rPr>
              <a:t>to</a:t>
            </a:r>
            <a:r>
              <a:rPr sz="1600" spc="-30" dirty="0">
                <a:solidFill>
                  <a:srgbClr val="004A86"/>
                </a:solidFill>
                <a:latin typeface="Arial"/>
                <a:cs typeface="Arial"/>
              </a:rPr>
              <a:t> </a:t>
            </a:r>
            <a:r>
              <a:rPr sz="1600" dirty="0">
                <a:solidFill>
                  <a:srgbClr val="004A86"/>
                </a:solidFill>
                <a:latin typeface="Arial"/>
                <a:cs typeface="Arial"/>
              </a:rPr>
              <a:t>cirrhosis</a:t>
            </a:r>
            <a:r>
              <a:rPr sz="1600" spc="-35" dirty="0">
                <a:solidFill>
                  <a:srgbClr val="004A86"/>
                </a:solidFill>
                <a:latin typeface="Arial"/>
                <a:cs typeface="Arial"/>
              </a:rPr>
              <a:t> </a:t>
            </a:r>
            <a:r>
              <a:rPr sz="1600" dirty="0">
                <a:solidFill>
                  <a:srgbClr val="004A86"/>
                </a:solidFill>
                <a:latin typeface="Arial"/>
                <a:cs typeface="Arial"/>
              </a:rPr>
              <a:t>and</a:t>
            </a:r>
            <a:r>
              <a:rPr sz="1600" spc="-45" dirty="0">
                <a:solidFill>
                  <a:srgbClr val="004A86"/>
                </a:solidFill>
                <a:latin typeface="Arial"/>
                <a:cs typeface="Arial"/>
              </a:rPr>
              <a:t> </a:t>
            </a:r>
            <a:r>
              <a:rPr sz="1600" spc="-10" dirty="0">
                <a:solidFill>
                  <a:srgbClr val="004A86"/>
                </a:solidFill>
                <a:latin typeface="Arial"/>
                <a:cs typeface="Arial"/>
              </a:rPr>
              <a:t>hepatocellular carcinoma.</a:t>
            </a:r>
            <a:endParaRPr sz="1600" dirty="0">
              <a:latin typeface="Arial"/>
              <a:cs typeface="Arial"/>
            </a:endParaRPr>
          </a:p>
          <a:p>
            <a:pPr marL="12700" marR="5080">
              <a:lnSpc>
                <a:spcPct val="90000"/>
              </a:lnSpc>
              <a:spcBef>
                <a:spcPts val="994"/>
              </a:spcBef>
            </a:pPr>
            <a:r>
              <a:rPr sz="1600" spc="-10" dirty="0">
                <a:solidFill>
                  <a:srgbClr val="004A86"/>
                </a:solidFill>
                <a:latin typeface="Arial"/>
                <a:cs typeface="Arial"/>
              </a:rPr>
              <a:t>Understanding</a:t>
            </a:r>
            <a:r>
              <a:rPr sz="1600" spc="-30" dirty="0">
                <a:solidFill>
                  <a:srgbClr val="004A86"/>
                </a:solidFill>
                <a:latin typeface="Arial"/>
                <a:cs typeface="Arial"/>
              </a:rPr>
              <a:t> </a:t>
            </a:r>
            <a:r>
              <a:rPr sz="1600" dirty="0">
                <a:solidFill>
                  <a:srgbClr val="004A86"/>
                </a:solidFill>
                <a:latin typeface="Arial"/>
                <a:cs typeface="Arial"/>
              </a:rPr>
              <a:t>the</a:t>
            </a:r>
            <a:r>
              <a:rPr sz="1600" spc="-15" dirty="0">
                <a:solidFill>
                  <a:srgbClr val="004A86"/>
                </a:solidFill>
                <a:latin typeface="Arial"/>
                <a:cs typeface="Arial"/>
              </a:rPr>
              <a:t> </a:t>
            </a:r>
            <a:r>
              <a:rPr sz="1600" dirty="0">
                <a:solidFill>
                  <a:srgbClr val="004A86"/>
                </a:solidFill>
                <a:latin typeface="Arial"/>
                <a:cs typeface="Arial"/>
              </a:rPr>
              <a:t>intricate</a:t>
            </a:r>
            <a:r>
              <a:rPr sz="1600" spc="-30" dirty="0">
                <a:solidFill>
                  <a:srgbClr val="004A86"/>
                </a:solidFill>
                <a:latin typeface="Arial"/>
                <a:cs typeface="Arial"/>
              </a:rPr>
              <a:t> </a:t>
            </a:r>
            <a:r>
              <a:rPr sz="1600" spc="-10" dirty="0">
                <a:solidFill>
                  <a:srgbClr val="004A86"/>
                </a:solidFill>
                <a:latin typeface="Arial"/>
                <a:cs typeface="Arial"/>
              </a:rPr>
              <a:t>relationships </a:t>
            </a:r>
            <a:r>
              <a:rPr sz="1600" dirty="0">
                <a:solidFill>
                  <a:srgbClr val="004A86"/>
                </a:solidFill>
                <a:latin typeface="Arial"/>
                <a:cs typeface="Arial"/>
              </a:rPr>
              <a:t>between</a:t>
            </a:r>
            <a:r>
              <a:rPr sz="1600" spc="-25" dirty="0">
                <a:solidFill>
                  <a:srgbClr val="004A86"/>
                </a:solidFill>
                <a:latin typeface="Arial"/>
                <a:cs typeface="Arial"/>
              </a:rPr>
              <a:t> </a:t>
            </a:r>
            <a:r>
              <a:rPr sz="1600" spc="-20" dirty="0">
                <a:solidFill>
                  <a:srgbClr val="004A86"/>
                </a:solidFill>
                <a:latin typeface="Arial"/>
                <a:cs typeface="Arial"/>
              </a:rPr>
              <a:t>HDV,</a:t>
            </a:r>
            <a:r>
              <a:rPr sz="1600" spc="-45" dirty="0">
                <a:solidFill>
                  <a:srgbClr val="004A86"/>
                </a:solidFill>
                <a:latin typeface="Arial"/>
                <a:cs typeface="Arial"/>
              </a:rPr>
              <a:t> </a:t>
            </a:r>
            <a:r>
              <a:rPr sz="1600" spc="-20" dirty="0">
                <a:solidFill>
                  <a:srgbClr val="004A86"/>
                </a:solidFill>
                <a:latin typeface="Arial"/>
                <a:cs typeface="Arial"/>
              </a:rPr>
              <a:t>HBV,</a:t>
            </a:r>
            <a:r>
              <a:rPr sz="1600" spc="-55" dirty="0">
                <a:solidFill>
                  <a:srgbClr val="004A86"/>
                </a:solidFill>
                <a:latin typeface="Arial"/>
                <a:cs typeface="Arial"/>
              </a:rPr>
              <a:t> </a:t>
            </a:r>
            <a:r>
              <a:rPr sz="1600" dirty="0">
                <a:solidFill>
                  <a:srgbClr val="004A86"/>
                </a:solidFill>
                <a:latin typeface="Arial"/>
                <a:cs typeface="Arial"/>
              </a:rPr>
              <a:t>and</a:t>
            </a:r>
            <a:r>
              <a:rPr sz="1600" spc="-35" dirty="0">
                <a:solidFill>
                  <a:srgbClr val="004A86"/>
                </a:solidFill>
                <a:latin typeface="Arial"/>
                <a:cs typeface="Arial"/>
              </a:rPr>
              <a:t> </a:t>
            </a:r>
            <a:r>
              <a:rPr sz="1600" dirty="0">
                <a:solidFill>
                  <a:srgbClr val="004A86"/>
                </a:solidFill>
                <a:latin typeface="Arial"/>
                <a:cs typeface="Arial"/>
              </a:rPr>
              <a:t>liver</a:t>
            </a:r>
            <a:r>
              <a:rPr sz="1600" spc="-55" dirty="0">
                <a:solidFill>
                  <a:srgbClr val="004A86"/>
                </a:solidFill>
                <a:latin typeface="Arial"/>
                <a:cs typeface="Arial"/>
              </a:rPr>
              <a:t> </a:t>
            </a:r>
            <a:r>
              <a:rPr sz="1600" dirty="0">
                <a:solidFill>
                  <a:srgbClr val="004A86"/>
                </a:solidFill>
                <a:latin typeface="Arial"/>
                <a:cs typeface="Arial"/>
              </a:rPr>
              <a:t>cells,</a:t>
            </a:r>
            <a:r>
              <a:rPr sz="1600" spc="-55" dirty="0">
                <a:solidFill>
                  <a:srgbClr val="004A86"/>
                </a:solidFill>
                <a:latin typeface="Arial"/>
                <a:cs typeface="Arial"/>
              </a:rPr>
              <a:t> </a:t>
            </a:r>
            <a:r>
              <a:rPr sz="1600" dirty="0">
                <a:solidFill>
                  <a:srgbClr val="004A86"/>
                </a:solidFill>
                <a:latin typeface="Arial"/>
                <a:cs typeface="Arial"/>
              </a:rPr>
              <a:t>as</a:t>
            </a:r>
            <a:r>
              <a:rPr sz="1600" spc="-45" dirty="0">
                <a:solidFill>
                  <a:srgbClr val="004A86"/>
                </a:solidFill>
                <a:latin typeface="Arial"/>
                <a:cs typeface="Arial"/>
              </a:rPr>
              <a:t> </a:t>
            </a:r>
            <a:r>
              <a:rPr sz="1600" spc="-20" dirty="0">
                <a:solidFill>
                  <a:srgbClr val="004A86"/>
                </a:solidFill>
                <a:latin typeface="Arial"/>
                <a:cs typeface="Arial"/>
              </a:rPr>
              <a:t>well </a:t>
            </a:r>
            <a:r>
              <a:rPr sz="1600" dirty="0">
                <a:solidFill>
                  <a:srgbClr val="004A86"/>
                </a:solidFill>
                <a:latin typeface="Arial"/>
                <a:cs typeface="Arial"/>
              </a:rPr>
              <a:t>as</a:t>
            </a:r>
            <a:r>
              <a:rPr sz="1600" spc="-35" dirty="0">
                <a:solidFill>
                  <a:srgbClr val="004A86"/>
                </a:solidFill>
                <a:latin typeface="Arial"/>
                <a:cs typeface="Arial"/>
              </a:rPr>
              <a:t> </a:t>
            </a:r>
            <a:r>
              <a:rPr sz="1600" dirty="0">
                <a:solidFill>
                  <a:srgbClr val="004A86"/>
                </a:solidFill>
                <a:latin typeface="Arial"/>
                <a:cs typeface="Arial"/>
              </a:rPr>
              <a:t>the</a:t>
            </a:r>
            <a:r>
              <a:rPr sz="1600" spc="-25" dirty="0">
                <a:solidFill>
                  <a:srgbClr val="004A86"/>
                </a:solidFill>
                <a:latin typeface="Arial"/>
                <a:cs typeface="Arial"/>
              </a:rPr>
              <a:t> </a:t>
            </a:r>
            <a:r>
              <a:rPr sz="1600" dirty="0">
                <a:solidFill>
                  <a:srgbClr val="004A86"/>
                </a:solidFill>
                <a:latin typeface="Arial"/>
                <a:cs typeface="Arial"/>
              </a:rPr>
              <a:t>host</a:t>
            </a:r>
            <a:r>
              <a:rPr sz="1600" spc="-25" dirty="0">
                <a:solidFill>
                  <a:srgbClr val="004A86"/>
                </a:solidFill>
                <a:latin typeface="Arial"/>
                <a:cs typeface="Arial"/>
              </a:rPr>
              <a:t> </a:t>
            </a:r>
            <a:r>
              <a:rPr sz="1600" dirty="0">
                <a:solidFill>
                  <a:srgbClr val="004A86"/>
                </a:solidFill>
                <a:latin typeface="Arial"/>
                <a:cs typeface="Arial"/>
              </a:rPr>
              <a:t>immune</a:t>
            </a:r>
            <a:r>
              <a:rPr sz="1600" spc="-40" dirty="0">
                <a:solidFill>
                  <a:srgbClr val="004A86"/>
                </a:solidFill>
                <a:latin typeface="Arial"/>
                <a:cs typeface="Arial"/>
              </a:rPr>
              <a:t> </a:t>
            </a:r>
            <a:r>
              <a:rPr sz="1600" dirty="0">
                <a:solidFill>
                  <a:srgbClr val="004A86"/>
                </a:solidFill>
                <a:latin typeface="Arial"/>
                <a:cs typeface="Arial"/>
              </a:rPr>
              <a:t>response</a:t>
            </a:r>
            <a:r>
              <a:rPr sz="1600" spc="-20" dirty="0">
                <a:solidFill>
                  <a:srgbClr val="004A86"/>
                </a:solidFill>
                <a:latin typeface="Arial"/>
                <a:cs typeface="Arial"/>
              </a:rPr>
              <a:t> </a:t>
            </a:r>
            <a:r>
              <a:rPr sz="1600" dirty="0">
                <a:solidFill>
                  <a:srgbClr val="004A86"/>
                </a:solidFill>
                <a:latin typeface="Arial"/>
                <a:cs typeface="Arial"/>
              </a:rPr>
              <a:t>is</a:t>
            </a:r>
            <a:r>
              <a:rPr sz="1600" spc="-45" dirty="0">
                <a:solidFill>
                  <a:srgbClr val="004A86"/>
                </a:solidFill>
                <a:latin typeface="Arial"/>
                <a:cs typeface="Arial"/>
              </a:rPr>
              <a:t> </a:t>
            </a:r>
            <a:r>
              <a:rPr sz="1600" dirty="0">
                <a:solidFill>
                  <a:srgbClr val="004A86"/>
                </a:solidFill>
                <a:latin typeface="Arial"/>
                <a:cs typeface="Arial"/>
              </a:rPr>
              <a:t>essential</a:t>
            </a:r>
            <a:r>
              <a:rPr sz="1600" spc="-55" dirty="0">
                <a:solidFill>
                  <a:srgbClr val="004A86"/>
                </a:solidFill>
                <a:latin typeface="Arial"/>
                <a:cs typeface="Arial"/>
              </a:rPr>
              <a:t> </a:t>
            </a:r>
            <a:r>
              <a:rPr sz="1600" spc="-25" dirty="0">
                <a:solidFill>
                  <a:srgbClr val="004A86"/>
                </a:solidFill>
                <a:latin typeface="Arial"/>
                <a:cs typeface="Arial"/>
              </a:rPr>
              <a:t>for </a:t>
            </a:r>
            <a:r>
              <a:rPr sz="1600" dirty="0">
                <a:solidFill>
                  <a:srgbClr val="004A86"/>
                </a:solidFill>
                <a:latin typeface="Arial"/>
                <a:cs typeface="Arial"/>
              </a:rPr>
              <a:t>developing</a:t>
            </a:r>
            <a:r>
              <a:rPr sz="1600" spc="-95" dirty="0">
                <a:solidFill>
                  <a:srgbClr val="004A86"/>
                </a:solidFill>
                <a:latin typeface="Arial"/>
                <a:cs typeface="Arial"/>
              </a:rPr>
              <a:t> </a:t>
            </a:r>
            <a:r>
              <a:rPr sz="1600" dirty="0">
                <a:solidFill>
                  <a:srgbClr val="004A86"/>
                </a:solidFill>
                <a:latin typeface="Arial"/>
                <a:cs typeface="Arial"/>
              </a:rPr>
              <a:t>effective</a:t>
            </a:r>
            <a:r>
              <a:rPr sz="1600" spc="-75" dirty="0">
                <a:solidFill>
                  <a:srgbClr val="004A86"/>
                </a:solidFill>
                <a:latin typeface="Arial"/>
                <a:cs typeface="Arial"/>
              </a:rPr>
              <a:t> </a:t>
            </a:r>
            <a:r>
              <a:rPr sz="1600" dirty="0">
                <a:solidFill>
                  <a:srgbClr val="004A86"/>
                </a:solidFill>
                <a:latin typeface="Arial"/>
                <a:cs typeface="Arial"/>
              </a:rPr>
              <a:t>prevention</a:t>
            </a:r>
            <a:r>
              <a:rPr sz="1600" spc="-65" dirty="0">
                <a:solidFill>
                  <a:srgbClr val="004A86"/>
                </a:solidFill>
                <a:latin typeface="Arial"/>
                <a:cs typeface="Arial"/>
              </a:rPr>
              <a:t> </a:t>
            </a:r>
            <a:r>
              <a:rPr sz="1600" spc="-25" dirty="0">
                <a:solidFill>
                  <a:srgbClr val="004A86"/>
                </a:solidFill>
                <a:latin typeface="Arial"/>
                <a:cs typeface="Arial"/>
              </a:rPr>
              <a:t>and </a:t>
            </a:r>
            <a:r>
              <a:rPr sz="1600" dirty="0">
                <a:solidFill>
                  <a:srgbClr val="004A86"/>
                </a:solidFill>
                <a:latin typeface="Arial"/>
                <a:cs typeface="Arial"/>
              </a:rPr>
              <a:t>treatment</a:t>
            </a:r>
            <a:r>
              <a:rPr sz="1600" spc="-35" dirty="0">
                <a:solidFill>
                  <a:srgbClr val="004A86"/>
                </a:solidFill>
                <a:latin typeface="Arial"/>
                <a:cs typeface="Arial"/>
              </a:rPr>
              <a:t> </a:t>
            </a:r>
            <a:r>
              <a:rPr sz="1600" spc="-10" dirty="0">
                <a:solidFill>
                  <a:srgbClr val="004A86"/>
                </a:solidFill>
                <a:latin typeface="Arial"/>
                <a:cs typeface="Arial"/>
              </a:rPr>
              <a:t>strategies</a:t>
            </a:r>
            <a:r>
              <a:rPr lang="fr-CH" sz="1600" spc="-10" dirty="0">
                <a:solidFill>
                  <a:srgbClr val="004A86"/>
                </a:solidFill>
                <a:latin typeface="Arial"/>
                <a:cs typeface="Arial"/>
              </a:rPr>
              <a:t>.</a:t>
            </a:r>
          </a:p>
          <a:p>
            <a:pPr marL="12700" marR="5080">
              <a:lnSpc>
                <a:spcPct val="90000"/>
              </a:lnSpc>
              <a:spcBef>
                <a:spcPts val="994"/>
              </a:spcBef>
            </a:pPr>
            <a:endParaRPr sz="1600" dirty="0">
              <a:latin typeface="Arial"/>
              <a:cs typeface="Arial"/>
            </a:endParaRPr>
          </a:p>
          <a:p>
            <a:pPr marL="12700">
              <a:lnSpc>
                <a:spcPts val="1585"/>
              </a:lnSpc>
            </a:pPr>
            <a:r>
              <a:rPr sz="1600" b="1" spc="-25" dirty="0">
                <a:solidFill>
                  <a:srgbClr val="FFBD3C"/>
                </a:solidFill>
                <a:latin typeface="Arial"/>
                <a:cs typeface="Arial"/>
              </a:rPr>
              <a:t>A</a:t>
            </a:r>
            <a:r>
              <a:rPr lang="fr-CH" sz="1600" b="1" spc="-25" dirty="0" err="1">
                <a:solidFill>
                  <a:srgbClr val="FFBD3C"/>
                </a:solidFill>
                <a:latin typeface="Arial"/>
                <a:cs typeface="Arial"/>
              </a:rPr>
              <a:t>im</a:t>
            </a:r>
            <a:r>
              <a:rPr lang="fr-CH" sz="1600" b="1" spc="-25" dirty="0">
                <a:solidFill>
                  <a:srgbClr val="FFBD3C"/>
                </a:solidFill>
                <a:latin typeface="Arial"/>
                <a:cs typeface="Arial"/>
              </a:rPr>
              <a:t>: </a:t>
            </a:r>
            <a:r>
              <a:rPr sz="1600" spc="-65" dirty="0">
                <a:solidFill>
                  <a:srgbClr val="004A86"/>
                </a:solidFill>
                <a:latin typeface="Arial"/>
                <a:cs typeface="Arial"/>
              </a:rPr>
              <a:t>To</a:t>
            </a:r>
            <a:r>
              <a:rPr sz="1600" spc="-50" dirty="0">
                <a:solidFill>
                  <a:srgbClr val="004A86"/>
                </a:solidFill>
                <a:latin typeface="Arial"/>
                <a:cs typeface="Arial"/>
              </a:rPr>
              <a:t> </a:t>
            </a:r>
            <a:r>
              <a:rPr sz="1600" dirty="0">
                <a:solidFill>
                  <a:srgbClr val="004A86"/>
                </a:solidFill>
                <a:latin typeface="Arial"/>
                <a:cs typeface="Arial"/>
              </a:rPr>
              <a:t>characterise</a:t>
            </a:r>
            <a:r>
              <a:rPr sz="1600" spc="-65" dirty="0">
                <a:solidFill>
                  <a:srgbClr val="004A86"/>
                </a:solidFill>
                <a:latin typeface="Arial"/>
                <a:cs typeface="Arial"/>
              </a:rPr>
              <a:t> </a:t>
            </a:r>
            <a:r>
              <a:rPr sz="1600" dirty="0">
                <a:solidFill>
                  <a:srgbClr val="004A86"/>
                </a:solidFill>
                <a:latin typeface="Arial"/>
                <a:cs typeface="Arial"/>
              </a:rPr>
              <a:t>the</a:t>
            </a:r>
            <a:r>
              <a:rPr sz="1600" spc="-55" dirty="0">
                <a:solidFill>
                  <a:srgbClr val="004A86"/>
                </a:solidFill>
                <a:latin typeface="Arial"/>
                <a:cs typeface="Arial"/>
              </a:rPr>
              <a:t> </a:t>
            </a:r>
            <a:r>
              <a:rPr sz="1600" spc="-10" dirty="0">
                <a:solidFill>
                  <a:srgbClr val="004A86"/>
                </a:solidFill>
                <a:latin typeface="Arial"/>
                <a:cs typeface="Arial"/>
              </a:rPr>
              <a:t>transcriptional </a:t>
            </a:r>
            <a:r>
              <a:rPr sz="1600" dirty="0">
                <a:solidFill>
                  <a:srgbClr val="004A86"/>
                </a:solidFill>
                <a:latin typeface="Arial"/>
                <a:cs typeface="Arial"/>
              </a:rPr>
              <a:t>landscape</a:t>
            </a:r>
            <a:r>
              <a:rPr sz="1600" spc="-35" dirty="0">
                <a:solidFill>
                  <a:srgbClr val="004A86"/>
                </a:solidFill>
                <a:latin typeface="Arial"/>
                <a:cs typeface="Arial"/>
              </a:rPr>
              <a:t> </a:t>
            </a:r>
            <a:r>
              <a:rPr sz="1600" dirty="0">
                <a:solidFill>
                  <a:srgbClr val="004A86"/>
                </a:solidFill>
                <a:latin typeface="Arial"/>
                <a:cs typeface="Arial"/>
              </a:rPr>
              <a:t>of</a:t>
            </a:r>
            <a:r>
              <a:rPr sz="1600" spc="-5" dirty="0">
                <a:solidFill>
                  <a:srgbClr val="004A86"/>
                </a:solidFill>
                <a:latin typeface="Arial"/>
                <a:cs typeface="Arial"/>
              </a:rPr>
              <a:t> </a:t>
            </a:r>
            <a:r>
              <a:rPr sz="1600" dirty="0">
                <a:solidFill>
                  <a:srgbClr val="004A86"/>
                </a:solidFill>
                <a:latin typeface="Arial"/>
                <a:cs typeface="Arial"/>
              </a:rPr>
              <a:t>the</a:t>
            </a:r>
            <a:r>
              <a:rPr sz="1600" spc="-5" dirty="0">
                <a:solidFill>
                  <a:srgbClr val="004A86"/>
                </a:solidFill>
                <a:latin typeface="Arial"/>
                <a:cs typeface="Arial"/>
              </a:rPr>
              <a:t> </a:t>
            </a:r>
            <a:r>
              <a:rPr sz="1600" dirty="0">
                <a:solidFill>
                  <a:srgbClr val="004A86"/>
                </a:solidFill>
                <a:latin typeface="Arial"/>
                <a:cs typeface="Arial"/>
              </a:rPr>
              <a:t>liver</a:t>
            </a:r>
            <a:r>
              <a:rPr sz="1600" spc="-35" dirty="0">
                <a:solidFill>
                  <a:srgbClr val="004A86"/>
                </a:solidFill>
                <a:latin typeface="Arial"/>
                <a:cs typeface="Arial"/>
              </a:rPr>
              <a:t> </a:t>
            </a:r>
            <a:r>
              <a:rPr sz="1600" dirty="0">
                <a:solidFill>
                  <a:srgbClr val="004A86"/>
                </a:solidFill>
                <a:latin typeface="Arial"/>
                <a:cs typeface="Arial"/>
              </a:rPr>
              <a:t>in</a:t>
            </a:r>
            <a:r>
              <a:rPr sz="1600" spc="-20" dirty="0">
                <a:solidFill>
                  <a:srgbClr val="004A86"/>
                </a:solidFill>
                <a:latin typeface="Arial"/>
                <a:cs typeface="Arial"/>
              </a:rPr>
              <a:t> </a:t>
            </a:r>
            <a:r>
              <a:rPr sz="1600" dirty="0">
                <a:solidFill>
                  <a:srgbClr val="004A86"/>
                </a:solidFill>
                <a:latin typeface="Arial"/>
                <a:cs typeface="Arial"/>
              </a:rPr>
              <a:t>HBV</a:t>
            </a:r>
            <a:r>
              <a:rPr sz="1600" spc="-30" dirty="0">
                <a:solidFill>
                  <a:srgbClr val="004A86"/>
                </a:solidFill>
                <a:latin typeface="Arial"/>
                <a:cs typeface="Arial"/>
              </a:rPr>
              <a:t> </a:t>
            </a:r>
            <a:r>
              <a:rPr sz="1600" dirty="0">
                <a:solidFill>
                  <a:srgbClr val="004A86"/>
                </a:solidFill>
                <a:latin typeface="Arial"/>
                <a:cs typeface="Arial"/>
              </a:rPr>
              <a:t>and</a:t>
            </a:r>
            <a:r>
              <a:rPr sz="1600" spc="-20" dirty="0">
                <a:solidFill>
                  <a:srgbClr val="004A86"/>
                </a:solidFill>
                <a:latin typeface="Arial"/>
                <a:cs typeface="Arial"/>
              </a:rPr>
              <a:t> </a:t>
            </a:r>
            <a:r>
              <a:rPr sz="1600" spc="-25" dirty="0">
                <a:solidFill>
                  <a:srgbClr val="004A86"/>
                </a:solidFill>
                <a:latin typeface="Arial"/>
                <a:cs typeface="Arial"/>
              </a:rPr>
              <a:t>HDV </a:t>
            </a:r>
            <a:r>
              <a:rPr sz="1600" dirty="0">
                <a:solidFill>
                  <a:srgbClr val="004A86"/>
                </a:solidFill>
                <a:latin typeface="Arial"/>
                <a:cs typeface="Arial"/>
              </a:rPr>
              <a:t>infected</a:t>
            </a:r>
            <a:r>
              <a:rPr sz="1600" spc="-85" dirty="0">
                <a:solidFill>
                  <a:srgbClr val="004A86"/>
                </a:solidFill>
                <a:latin typeface="Arial"/>
                <a:cs typeface="Arial"/>
              </a:rPr>
              <a:t> </a:t>
            </a:r>
            <a:r>
              <a:rPr sz="1600" spc="-10" dirty="0">
                <a:solidFill>
                  <a:srgbClr val="004A86"/>
                </a:solidFill>
                <a:latin typeface="Arial"/>
                <a:cs typeface="Arial"/>
              </a:rPr>
              <a:t>patients.</a:t>
            </a:r>
            <a:endParaRPr sz="1600" dirty="0">
              <a:latin typeface="Arial"/>
              <a:cs typeface="Arial"/>
            </a:endParaRPr>
          </a:p>
        </p:txBody>
      </p:sp>
      <p:sp>
        <p:nvSpPr>
          <p:cNvPr id="10" name="object 10"/>
          <p:cNvSpPr txBox="1">
            <a:spLocks noGrp="1"/>
          </p:cNvSpPr>
          <p:nvPr>
            <p:ph type="title"/>
          </p:nvPr>
        </p:nvSpPr>
        <p:spPr>
          <a:xfrm>
            <a:off x="838200" y="189322"/>
            <a:ext cx="10515600" cy="282129"/>
          </a:xfrm>
          <a:prstGeom prst="rect">
            <a:avLst/>
          </a:prstGeom>
        </p:spPr>
        <p:txBody>
          <a:bodyPr vert="horz" wrap="square" lIns="0" tIns="12700" rIns="0" bIns="0" rtlCol="0">
            <a:spAutoFit/>
          </a:bodyPr>
          <a:lstStyle/>
          <a:p>
            <a:pPr marL="12700">
              <a:lnSpc>
                <a:spcPts val="2055"/>
              </a:lnSpc>
              <a:spcBef>
                <a:spcPts val="100"/>
              </a:spcBef>
            </a:pPr>
            <a:r>
              <a:rPr sz="1800" b="1" spc="-10" dirty="0">
                <a:latin typeface="Arial" panose="020B0604020202020204" pitchFamily="34" charset="0"/>
                <a:cs typeface="Arial" panose="020B0604020202020204" pitchFamily="34" charset="0"/>
              </a:rPr>
              <a:t>OS-029-</a:t>
            </a:r>
            <a:r>
              <a:rPr sz="1800" b="1" spc="-25" dirty="0">
                <a:latin typeface="Arial" panose="020B0604020202020204" pitchFamily="34" charset="0"/>
                <a:cs typeface="Arial" panose="020B0604020202020204" pitchFamily="34" charset="0"/>
              </a:rPr>
              <a:t>YI</a:t>
            </a:r>
            <a:r>
              <a:rPr lang="fr-CH" sz="1800" spc="-25"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Spatial</a:t>
            </a:r>
            <a:r>
              <a:rPr sz="1800" b="0" spc="-20"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profiling</a:t>
            </a:r>
            <a:r>
              <a:rPr sz="1800" b="0" spc="-10"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of</a:t>
            </a:r>
            <a:r>
              <a:rPr sz="1800" b="0" spc="-35"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HBV</a:t>
            </a:r>
            <a:r>
              <a:rPr sz="1800" b="0" spc="-30"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and</a:t>
            </a:r>
            <a:r>
              <a:rPr sz="1800" b="0" spc="-20"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HDV</a:t>
            </a:r>
            <a:r>
              <a:rPr sz="1800" b="0" spc="-25"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infection</a:t>
            </a:r>
            <a:r>
              <a:rPr sz="1800" b="0" spc="-25"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in</a:t>
            </a:r>
            <a:r>
              <a:rPr sz="1800" b="0" spc="-20"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human</a:t>
            </a:r>
            <a:r>
              <a:rPr sz="1800" b="0" spc="-20"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liver</a:t>
            </a:r>
            <a:r>
              <a:rPr sz="1800" b="0" spc="-25" dirty="0">
                <a:latin typeface="Arial" panose="020B0604020202020204" pitchFamily="34" charset="0"/>
                <a:cs typeface="Arial" panose="020B0604020202020204" pitchFamily="34" charset="0"/>
              </a:rPr>
              <a:t> </a:t>
            </a:r>
            <a:r>
              <a:rPr sz="1800" b="0" spc="-10" dirty="0">
                <a:latin typeface="Arial" panose="020B0604020202020204" pitchFamily="34" charset="0"/>
                <a:cs typeface="Arial" panose="020B0604020202020204" pitchFamily="34" charset="0"/>
              </a:rPr>
              <a:t>samples</a:t>
            </a:r>
          </a:p>
        </p:txBody>
      </p:sp>
      <p:grpSp>
        <p:nvGrpSpPr>
          <p:cNvPr id="11" name="object 11"/>
          <p:cNvGrpSpPr/>
          <p:nvPr/>
        </p:nvGrpSpPr>
        <p:grpSpPr>
          <a:xfrm>
            <a:off x="4851653" y="796798"/>
            <a:ext cx="7000240" cy="5517515"/>
            <a:chOff x="4851653" y="796798"/>
            <a:chExt cx="7000240" cy="5517515"/>
          </a:xfrm>
        </p:grpSpPr>
        <p:sp>
          <p:nvSpPr>
            <p:cNvPr id="12" name="object 12"/>
            <p:cNvSpPr/>
            <p:nvPr/>
          </p:nvSpPr>
          <p:spPr>
            <a:xfrm>
              <a:off x="4861178" y="806323"/>
              <a:ext cx="6981190" cy="5498465"/>
            </a:xfrm>
            <a:custGeom>
              <a:avLst/>
              <a:gdLst/>
              <a:ahLst/>
              <a:cxnLst/>
              <a:rect l="l" t="t" r="r" b="b"/>
              <a:pathLst>
                <a:path w="6981190" h="5498465">
                  <a:moveTo>
                    <a:pt x="0" y="123062"/>
                  </a:moveTo>
                  <a:lnTo>
                    <a:pt x="9673" y="75170"/>
                  </a:lnTo>
                  <a:lnTo>
                    <a:pt x="36052" y="36052"/>
                  </a:lnTo>
                  <a:lnTo>
                    <a:pt x="75170" y="9673"/>
                  </a:lnTo>
                  <a:lnTo>
                    <a:pt x="123062" y="0"/>
                  </a:lnTo>
                  <a:lnTo>
                    <a:pt x="6858127" y="0"/>
                  </a:lnTo>
                  <a:lnTo>
                    <a:pt x="6906019" y="9673"/>
                  </a:lnTo>
                  <a:lnTo>
                    <a:pt x="6945137" y="36052"/>
                  </a:lnTo>
                  <a:lnTo>
                    <a:pt x="6971516" y="75170"/>
                  </a:lnTo>
                  <a:lnTo>
                    <a:pt x="6981190" y="123062"/>
                  </a:lnTo>
                  <a:lnTo>
                    <a:pt x="6981190" y="5374944"/>
                  </a:lnTo>
                  <a:lnTo>
                    <a:pt x="6971516" y="5422865"/>
                  </a:lnTo>
                  <a:lnTo>
                    <a:pt x="6945137" y="5461993"/>
                  </a:lnTo>
                  <a:lnTo>
                    <a:pt x="6906019" y="5488373"/>
                  </a:lnTo>
                  <a:lnTo>
                    <a:pt x="6858127" y="5498045"/>
                  </a:lnTo>
                  <a:lnTo>
                    <a:pt x="123062" y="5498045"/>
                  </a:lnTo>
                  <a:lnTo>
                    <a:pt x="75170" y="5488373"/>
                  </a:lnTo>
                  <a:lnTo>
                    <a:pt x="36052" y="5461993"/>
                  </a:lnTo>
                  <a:lnTo>
                    <a:pt x="9673" y="5422865"/>
                  </a:lnTo>
                  <a:lnTo>
                    <a:pt x="0" y="5374944"/>
                  </a:lnTo>
                  <a:lnTo>
                    <a:pt x="0" y="123062"/>
                  </a:lnTo>
                  <a:close/>
                </a:path>
              </a:pathLst>
            </a:custGeom>
            <a:ln w="19050">
              <a:solidFill>
                <a:srgbClr val="FFBD3C"/>
              </a:solidFill>
            </a:ln>
          </p:spPr>
          <p:txBody>
            <a:bodyPr wrap="square" lIns="0" tIns="0" rIns="0" bIns="0" rtlCol="0"/>
            <a:lstStyle/>
            <a:p>
              <a:endParaRPr/>
            </a:p>
          </p:txBody>
        </p:sp>
        <p:sp>
          <p:nvSpPr>
            <p:cNvPr id="13" name="object 13"/>
            <p:cNvSpPr/>
            <p:nvPr/>
          </p:nvSpPr>
          <p:spPr>
            <a:xfrm>
              <a:off x="4965953" y="924052"/>
              <a:ext cx="2685415" cy="317500"/>
            </a:xfrm>
            <a:custGeom>
              <a:avLst/>
              <a:gdLst/>
              <a:ahLst/>
              <a:cxnLst/>
              <a:rect l="l" t="t" r="r" b="b"/>
              <a:pathLst>
                <a:path w="2685415" h="317500">
                  <a:moveTo>
                    <a:pt x="2632075" y="0"/>
                  </a:moveTo>
                  <a:lnTo>
                    <a:pt x="52832" y="0"/>
                  </a:lnTo>
                  <a:lnTo>
                    <a:pt x="32254" y="4147"/>
                  </a:lnTo>
                  <a:lnTo>
                    <a:pt x="15462" y="15462"/>
                  </a:lnTo>
                  <a:lnTo>
                    <a:pt x="4147" y="32254"/>
                  </a:lnTo>
                  <a:lnTo>
                    <a:pt x="0" y="52832"/>
                  </a:lnTo>
                  <a:lnTo>
                    <a:pt x="0" y="264160"/>
                  </a:lnTo>
                  <a:lnTo>
                    <a:pt x="4147" y="284737"/>
                  </a:lnTo>
                  <a:lnTo>
                    <a:pt x="15462" y="301529"/>
                  </a:lnTo>
                  <a:lnTo>
                    <a:pt x="32254" y="312844"/>
                  </a:lnTo>
                  <a:lnTo>
                    <a:pt x="52832" y="316992"/>
                  </a:lnTo>
                  <a:lnTo>
                    <a:pt x="2632075" y="316992"/>
                  </a:lnTo>
                  <a:lnTo>
                    <a:pt x="2652652" y="312844"/>
                  </a:lnTo>
                  <a:lnTo>
                    <a:pt x="2669444" y="301529"/>
                  </a:lnTo>
                  <a:lnTo>
                    <a:pt x="2680759" y="284737"/>
                  </a:lnTo>
                  <a:lnTo>
                    <a:pt x="2684906" y="264160"/>
                  </a:lnTo>
                  <a:lnTo>
                    <a:pt x="2684906" y="52832"/>
                  </a:lnTo>
                  <a:lnTo>
                    <a:pt x="2680759" y="32254"/>
                  </a:lnTo>
                  <a:lnTo>
                    <a:pt x="2669444" y="15462"/>
                  </a:lnTo>
                  <a:lnTo>
                    <a:pt x="2652652" y="4147"/>
                  </a:lnTo>
                  <a:lnTo>
                    <a:pt x="2632075" y="0"/>
                  </a:lnTo>
                  <a:close/>
                </a:path>
              </a:pathLst>
            </a:custGeom>
            <a:solidFill>
              <a:srgbClr val="FFBD3C"/>
            </a:solidFill>
          </p:spPr>
          <p:txBody>
            <a:bodyPr wrap="square" lIns="0" tIns="0" rIns="0" bIns="0" rtlCol="0"/>
            <a:lstStyle/>
            <a:p>
              <a:endParaRPr/>
            </a:p>
          </p:txBody>
        </p:sp>
        <p:sp>
          <p:nvSpPr>
            <p:cNvPr id="14" name="object 14"/>
            <p:cNvSpPr/>
            <p:nvPr/>
          </p:nvSpPr>
          <p:spPr>
            <a:xfrm>
              <a:off x="4965953" y="924052"/>
              <a:ext cx="2685415" cy="317500"/>
            </a:xfrm>
            <a:custGeom>
              <a:avLst/>
              <a:gdLst/>
              <a:ahLst/>
              <a:cxnLst/>
              <a:rect l="l" t="t" r="r" b="b"/>
              <a:pathLst>
                <a:path w="2685415" h="317500">
                  <a:moveTo>
                    <a:pt x="0" y="52832"/>
                  </a:moveTo>
                  <a:lnTo>
                    <a:pt x="4147" y="32254"/>
                  </a:lnTo>
                  <a:lnTo>
                    <a:pt x="15462" y="15462"/>
                  </a:lnTo>
                  <a:lnTo>
                    <a:pt x="32254" y="4147"/>
                  </a:lnTo>
                  <a:lnTo>
                    <a:pt x="52832" y="0"/>
                  </a:lnTo>
                  <a:lnTo>
                    <a:pt x="2632075" y="0"/>
                  </a:lnTo>
                  <a:lnTo>
                    <a:pt x="2652652" y="4147"/>
                  </a:lnTo>
                  <a:lnTo>
                    <a:pt x="2669444" y="15462"/>
                  </a:lnTo>
                  <a:lnTo>
                    <a:pt x="2680759" y="32254"/>
                  </a:lnTo>
                  <a:lnTo>
                    <a:pt x="2684906" y="52832"/>
                  </a:lnTo>
                  <a:lnTo>
                    <a:pt x="2684906" y="264160"/>
                  </a:lnTo>
                  <a:lnTo>
                    <a:pt x="2680759" y="284737"/>
                  </a:lnTo>
                  <a:lnTo>
                    <a:pt x="2669444" y="301529"/>
                  </a:lnTo>
                  <a:lnTo>
                    <a:pt x="2652652" y="312844"/>
                  </a:lnTo>
                  <a:lnTo>
                    <a:pt x="2632075" y="316992"/>
                  </a:lnTo>
                  <a:lnTo>
                    <a:pt x="52832" y="316992"/>
                  </a:lnTo>
                  <a:lnTo>
                    <a:pt x="32254" y="312844"/>
                  </a:lnTo>
                  <a:lnTo>
                    <a:pt x="15462" y="301529"/>
                  </a:lnTo>
                  <a:lnTo>
                    <a:pt x="4147" y="284737"/>
                  </a:lnTo>
                  <a:lnTo>
                    <a:pt x="0" y="264160"/>
                  </a:lnTo>
                  <a:lnTo>
                    <a:pt x="0" y="52832"/>
                  </a:lnTo>
                  <a:close/>
                </a:path>
              </a:pathLst>
            </a:custGeom>
            <a:ln w="19049">
              <a:solidFill>
                <a:srgbClr val="FFBD3C"/>
              </a:solidFill>
            </a:ln>
          </p:spPr>
          <p:txBody>
            <a:bodyPr wrap="square" lIns="0" tIns="0" rIns="0" bIns="0" rtlCol="0"/>
            <a:lstStyle/>
            <a:p>
              <a:endParaRPr/>
            </a:p>
          </p:txBody>
        </p:sp>
      </p:grpSp>
      <p:sp>
        <p:nvSpPr>
          <p:cNvPr id="15" name="object 15"/>
          <p:cNvSpPr txBox="1"/>
          <p:nvPr/>
        </p:nvSpPr>
        <p:spPr>
          <a:xfrm>
            <a:off x="609701" y="928242"/>
            <a:ext cx="5417820" cy="299720"/>
          </a:xfrm>
          <a:prstGeom prst="rect">
            <a:avLst/>
          </a:prstGeom>
        </p:spPr>
        <p:txBody>
          <a:bodyPr vert="horz" wrap="square" lIns="0" tIns="12700" rIns="0" bIns="0" rtlCol="0">
            <a:spAutoFit/>
          </a:bodyPr>
          <a:lstStyle/>
          <a:p>
            <a:pPr marL="12700">
              <a:lnSpc>
                <a:spcPct val="100000"/>
              </a:lnSpc>
              <a:spcBef>
                <a:spcPts val="100"/>
              </a:spcBef>
              <a:tabLst>
                <a:tab pos="4463415" algn="l"/>
              </a:tabLst>
            </a:pPr>
            <a:r>
              <a:rPr sz="1800" b="1" dirty="0">
                <a:solidFill>
                  <a:srgbClr val="FFFFFF"/>
                </a:solidFill>
                <a:latin typeface="Arial"/>
                <a:cs typeface="Arial"/>
              </a:rPr>
              <a:t>Background</a:t>
            </a:r>
            <a:r>
              <a:rPr sz="1800" b="1" spc="-50" dirty="0">
                <a:solidFill>
                  <a:srgbClr val="FFFFFF"/>
                </a:solidFill>
                <a:latin typeface="Arial"/>
                <a:cs typeface="Arial"/>
              </a:rPr>
              <a:t> </a:t>
            </a:r>
            <a:r>
              <a:rPr sz="1800" b="1" dirty="0">
                <a:solidFill>
                  <a:srgbClr val="FFFFFF"/>
                </a:solidFill>
                <a:latin typeface="Arial"/>
                <a:cs typeface="Arial"/>
              </a:rPr>
              <a:t>&amp;</a:t>
            </a:r>
            <a:r>
              <a:rPr sz="1800" b="1" spc="-114" dirty="0">
                <a:solidFill>
                  <a:srgbClr val="FFFFFF"/>
                </a:solidFill>
                <a:latin typeface="Arial"/>
                <a:cs typeface="Arial"/>
              </a:rPr>
              <a:t> </a:t>
            </a:r>
            <a:r>
              <a:rPr sz="1800" b="1" spc="-20" dirty="0">
                <a:solidFill>
                  <a:srgbClr val="FFFFFF"/>
                </a:solidFill>
                <a:latin typeface="Arial"/>
                <a:cs typeface="Arial"/>
              </a:rPr>
              <a:t>Aims</a:t>
            </a:r>
            <a:r>
              <a:rPr sz="1800" b="1" dirty="0">
                <a:solidFill>
                  <a:srgbClr val="FFFFFF"/>
                </a:solidFill>
                <a:latin typeface="Arial"/>
                <a:cs typeface="Arial"/>
              </a:rPr>
              <a:t>	</a:t>
            </a:r>
            <a:r>
              <a:rPr sz="1800" b="1" spc="-10" dirty="0">
                <a:solidFill>
                  <a:srgbClr val="FFFFFF"/>
                </a:solidFill>
                <a:latin typeface="Arial"/>
                <a:cs typeface="Arial"/>
              </a:rPr>
              <a:t>Methods</a:t>
            </a:r>
            <a:endParaRPr sz="1800">
              <a:latin typeface="Arial"/>
              <a:cs typeface="Arial"/>
            </a:endParaRPr>
          </a:p>
        </p:txBody>
      </p:sp>
      <p:grpSp>
        <p:nvGrpSpPr>
          <p:cNvPr id="16" name="object 16"/>
          <p:cNvGrpSpPr/>
          <p:nvPr/>
        </p:nvGrpSpPr>
        <p:grpSpPr>
          <a:xfrm>
            <a:off x="4978689" y="1508284"/>
            <a:ext cx="2771775" cy="1172210"/>
            <a:chOff x="4978689" y="1508284"/>
            <a:chExt cx="2771775" cy="1172210"/>
          </a:xfrm>
        </p:grpSpPr>
        <p:sp>
          <p:nvSpPr>
            <p:cNvPr id="17" name="object 17"/>
            <p:cNvSpPr/>
            <p:nvPr/>
          </p:nvSpPr>
          <p:spPr>
            <a:xfrm>
              <a:off x="5138546" y="1548511"/>
              <a:ext cx="2612390" cy="1131570"/>
            </a:xfrm>
            <a:custGeom>
              <a:avLst/>
              <a:gdLst/>
              <a:ahLst/>
              <a:cxnLst/>
              <a:rect l="l" t="t" r="r" b="b"/>
              <a:pathLst>
                <a:path w="2612390" h="1131570">
                  <a:moveTo>
                    <a:pt x="2535935" y="0"/>
                  </a:moveTo>
                  <a:lnTo>
                    <a:pt x="75945" y="0"/>
                  </a:lnTo>
                  <a:lnTo>
                    <a:pt x="46345" y="5955"/>
                  </a:lnTo>
                  <a:lnTo>
                    <a:pt x="22209" y="22209"/>
                  </a:lnTo>
                  <a:lnTo>
                    <a:pt x="5955" y="46345"/>
                  </a:lnTo>
                  <a:lnTo>
                    <a:pt x="0" y="75946"/>
                  </a:lnTo>
                  <a:lnTo>
                    <a:pt x="0" y="1055497"/>
                  </a:lnTo>
                  <a:lnTo>
                    <a:pt x="5955" y="1085044"/>
                  </a:lnTo>
                  <a:lnTo>
                    <a:pt x="22209" y="1109186"/>
                  </a:lnTo>
                  <a:lnTo>
                    <a:pt x="46345" y="1125470"/>
                  </a:lnTo>
                  <a:lnTo>
                    <a:pt x="75945" y="1131442"/>
                  </a:lnTo>
                  <a:lnTo>
                    <a:pt x="2535935" y="1131442"/>
                  </a:lnTo>
                  <a:lnTo>
                    <a:pt x="2565483" y="1125470"/>
                  </a:lnTo>
                  <a:lnTo>
                    <a:pt x="2589625" y="1109186"/>
                  </a:lnTo>
                  <a:lnTo>
                    <a:pt x="2605909" y="1085044"/>
                  </a:lnTo>
                  <a:lnTo>
                    <a:pt x="2611881" y="1055497"/>
                  </a:lnTo>
                  <a:lnTo>
                    <a:pt x="2611881" y="75946"/>
                  </a:lnTo>
                  <a:lnTo>
                    <a:pt x="2605909" y="46345"/>
                  </a:lnTo>
                  <a:lnTo>
                    <a:pt x="2589625" y="22209"/>
                  </a:lnTo>
                  <a:lnTo>
                    <a:pt x="2565483" y="5955"/>
                  </a:lnTo>
                  <a:lnTo>
                    <a:pt x="2535935" y="0"/>
                  </a:lnTo>
                  <a:close/>
                </a:path>
              </a:pathLst>
            </a:custGeom>
            <a:solidFill>
              <a:srgbClr val="FCEBC7"/>
            </a:solidFill>
          </p:spPr>
          <p:txBody>
            <a:bodyPr wrap="square" lIns="0" tIns="0" rIns="0" bIns="0" rtlCol="0"/>
            <a:lstStyle/>
            <a:p>
              <a:endParaRPr/>
            </a:p>
          </p:txBody>
        </p:sp>
        <p:pic>
          <p:nvPicPr>
            <p:cNvPr id="18" name="object 18"/>
            <p:cNvPicPr/>
            <p:nvPr/>
          </p:nvPicPr>
          <p:blipFill>
            <a:blip r:embed="rId3" cstate="print"/>
            <a:stretch>
              <a:fillRect/>
            </a:stretch>
          </p:blipFill>
          <p:spPr>
            <a:xfrm>
              <a:off x="5295133" y="1508284"/>
              <a:ext cx="72389" cy="72374"/>
            </a:xfrm>
            <a:prstGeom prst="rect">
              <a:avLst/>
            </a:prstGeom>
          </p:spPr>
        </p:pic>
        <p:pic>
          <p:nvPicPr>
            <p:cNvPr id="19" name="object 19"/>
            <p:cNvPicPr/>
            <p:nvPr/>
          </p:nvPicPr>
          <p:blipFill>
            <a:blip r:embed="rId3" cstate="print"/>
            <a:stretch>
              <a:fillRect/>
            </a:stretch>
          </p:blipFill>
          <p:spPr>
            <a:xfrm>
              <a:off x="5036599" y="1508284"/>
              <a:ext cx="72389" cy="72374"/>
            </a:xfrm>
            <a:prstGeom prst="rect">
              <a:avLst/>
            </a:prstGeom>
          </p:spPr>
        </p:pic>
        <p:pic>
          <p:nvPicPr>
            <p:cNvPr id="20" name="object 20"/>
            <p:cNvPicPr/>
            <p:nvPr/>
          </p:nvPicPr>
          <p:blipFill>
            <a:blip r:embed="rId3" cstate="print"/>
            <a:stretch>
              <a:fillRect/>
            </a:stretch>
          </p:blipFill>
          <p:spPr>
            <a:xfrm>
              <a:off x="5165866" y="1508284"/>
              <a:ext cx="72389" cy="72374"/>
            </a:xfrm>
            <a:prstGeom prst="rect">
              <a:avLst/>
            </a:prstGeom>
          </p:spPr>
        </p:pic>
        <p:sp>
          <p:nvSpPr>
            <p:cNvPr id="21" name="object 21"/>
            <p:cNvSpPr/>
            <p:nvPr/>
          </p:nvSpPr>
          <p:spPr>
            <a:xfrm>
              <a:off x="4978679" y="1591297"/>
              <a:ext cx="447040" cy="318770"/>
            </a:xfrm>
            <a:custGeom>
              <a:avLst/>
              <a:gdLst/>
              <a:ahLst/>
              <a:cxnLst/>
              <a:rect l="l" t="t" r="r" b="b"/>
              <a:pathLst>
                <a:path w="447039" h="318769">
                  <a:moveTo>
                    <a:pt x="150990" y="20916"/>
                  </a:moveTo>
                  <a:lnTo>
                    <a:pt x="114820" y="2324"/>
                  </a:lnTo>
                  <a:lnTo>
                    <a:pt x="100863" y="0"/>
                  </a:lnTo>
                  <a:lnTo>
                    <a:pt x="86321" y="0"/>
                  </a:lnTo>
                  <a:lnTo>
                    <a:pt x="46278" y="13601"/>
                  </a:lnTo>
                  <a:lnTo>
                    <a:pt x="0" y="130009"/>
                  </a:lnTo>
                  <a:lnTo>
                    <a:pt x="4140" y="139319"/>
                  </a:lnTo>
                  <a:lnTo>
                    <a:pt x="17068" y="141909"/>
                  </a:lnTo>
                  <a:lnTo>
                    <a:pt x="23787" y="141909"/>
                  </a:lnTo>
                  <a:lnTo>
                    <a:pt x="29997" y="137261"/>
                  </a:lnTo>
                  <a:lnTo>
                    <a:pt x="52743" y="55041"/>
                  </a:lnTo>
                  <a:lnTo>
                    <a:pt x="52743" y="318236"/>
                  </a:lnTo>
                  <a:lnTo>
                    <a:pt x="83769" y="318236"/>
                  </a:lnTo>
                  <a:lnTo>
                    <a:pt x="83769" y="170345"/>
                  </a:lnTo>
                  <a:lnTo>
                    <a:pt x="104444" y="170345"/>
                  </a:lnTo>
                  <a:lnTo>
                    <a:pt x="104444" y="317715"/>
                  </a:lnTo>
                  <a:lnTo>
                    <a:pt x="135470" y="317715"/>
                  </a:lnTo>
                  <a:lnTo>
                    <a:pt x="135470" y="150177"/>
                  </a:lnTo>
                  <a:lnTo>
                    <a:pt x="128270" y="144970"/>
                  </a:lnTo>
                  <a:lnTo>
                    <a:pt x="123253" y="137579"/>
                  </a:lnTo>
                  <a:lnTo>
                    <a:pt x="120853" y="128727"/>
                  </a:lnTo>
                  <a:lnTo>
                    <a:pt x="121513" y="119151"/>
                  </a:lnTo>
                  <a:lnTo>
                    <a:pt x="145821" y="28663"/>
                  </a:lnTo>
                  <a:lnTo>
                    <a:pt x="150990" y="20916"/>
                  </a:lnTo>
                  <a:close/>
                </a:path>
                <a:path w="447039" h="318769">
                  <a:moveTo>
                    <a:pt x="317487" y="130009"/>
                  </a:moveTo>
                  <a:lnTo>
                    <a:pt x="291109" y="32804"/>
                  </a:lnTo>
                  <a:lnTo>
                    <a:pt x="251815" y="4876"/>
                  </a:lnTo>
                  <a:lnTo>
                    <a:pt x="223888" y="228"/>
                  </a:lnTo>
                  <a:lnTo>
                    <a:pt x="209550" y="1397"/>
                  </a:lnTo>
                  <a:lnTo>
                    <a:pt x="168046" y="20370"/>
                  </a:lnTo>
                  <a:lnTo>
                    <a:pt x="130302" y="130009"/>
                  </a:lnTo>
                  <a:lnTo>
                    <a:pt x="134442" y="139319"/>
                  </a:lnTo>
                  <a:lnTo>
                    <a:pt x="147370" y="141909"/>
                  </a:lnTo>
                  <a:lnTo>
                    <a:pt x="154089" y="141909"/>
                  </a:lnTo>
                  <a:lnTo>
                    <a:pt x="160299" y="137261"/>
                  </a:lnTo>
                  <a:lnTo>
                    <a:pt x="183045" y="55041"/>
                  </a:lnTo>
                  <a:lnTo>
                    <a:pt x="183045" y="318236"/>
                  </a:lnTo>
                  <a:lnTo>
                    <a:pt x="214071" y="318236"/>
                  </a:lnTo>
                  <a:lnTo>
                    <a:pt x="214071" y="170345"/>
                  </a:lnTo>
                  <a:lnTo>
                    <a:pt x="234746" y="170345"/>
                  </a:lnTo>
                  <a:lnTo>
                    <a:pt x="234746" y="317715"/>
                  </a:lnTo>
                  <a:lnTo>
                    <a:pt x="265772" y="317715"/>
                  </a:lnTo>
                  <a:lnTo>
                    <a:pt x="265772" y="55041"/>
                  </a:lnTo>
                  <a:lnTo>
                    <a:pt x="288531" y="137261"/>
                  </a:lnTo>
                  <a:lnTo>
                    <a:pt x="294728" y="141909"/>
                  </a:lnTo>
                  <a:lnTo>
                    <a:pt x="304038" y="141909"/>
                  </a:lnTo>
                  <a:lnTo>
                    <a:pt x="312826" y="139319"/>
                  </a:lnTo>
                  <a:lnTo>
                    <a:pt x="317487" y="130009"/>
                  </a:lnTo>
                  <a:close/>
                </a:path>
                <a:path w="447039" h="318769">
                  <a:moveTo>
                    <a:pt x="446747" y="130009"/>
                  </a:moveTo>
                  <a:lnTo>
                    <a:pt x="419862" y="32804"/>
                  </a:lnTo>
                  <a:lnTo>
                    <a:pt x="380568" y="4876"/>
                  </a:lnTo>
                  <a:lnTo>
                    <a:pt x="352640" y="228"/>
                  </a:lnTo>
                  <a:lnTo>
                    <a:pt x="338289" y="1397"/>
                  </a:lnTo>
                  <a:lnTo>
                    <a:pt x="302031" y="16294"/>
                  </a:lnTo>
                  <a:lnTo>
                    <a:pt x="295249" y="21424"/>
                  </a:lnTo>
                  <a:lnTo>
                    <a:pt x="298348" y="25044"/>
                  </a:lnTo>
                  <a:lnTo>
                    <a:pt x="300418" y="29184"/>
                  </a:lnTo>
                  <a:lnTo>
                    <a:pt x="324726" y="119151"/>
                  </a:lnTo>
                  <a:lnTo>
                    <a:pt x="325589" y="128727"/>
                  </a:lnTo>
                  <a:lnTo>
                    <a:pt x="323164" y="137579"/>
                  </a:lnTo>
                  <a:lnTo>
                    <a:pt x="318033" y="144970"/>
                  </a:lnTo>
                  <a:lnTo>
                    <a:pt x="310756" y="150177"/>
                  </a:lnTo>
                  <a:lnTo>
                    <a:pt x="310756" y="318236"/>
                  </a:lnTo>
                  <a:lnTo>
                    <a:pt x="341782" y="318236"/>
                  </a:lnTo>
                  <a:lnTo>
                    <a:pt x="341782" y="170345"/>
                  </a:lnTo>
                  <a:lnTo>
                    <a:pt x="362470" y="170345"/>
                  </a:lnTo>
                  <a:lnTo>
                    <a:pt x="362470" y="317715"/>
                  </a:lnTo>
                  <a:lnTo>
                    <a:pt x="393496" y="317715"/>
                  </a:lnTo>
                  <a:lnTo>
                    <a:pt x="393496" y="55041"/>
                  </a:lnTo>
                  <a:lnTo>
                    <a:pt x="416242" y="137261"/>
                  </a:lnTo>
                  <a:lnTo>
                    <a:pt x="422452" y="141909"/>
                  </a:lnTo>
                  <a:lnTo>
                    <a:pt x="431749" y="141909"/>
                  </a:lnTo>
                  <a:lnTo>
                    <a:pt x="442099" y="139319"/>
                  </a:lnTo>
                  <a:lnTo>
                    <a:pt x="446747" y="130009"/>
                  </a:lnTo>
                  <a:close/>
                </a:path>
              </a:pathLst>
            </a:custGeom>
            <a:solidFill>
              <a:srgbClr val="FFBD3C"/>
            </a:solidFill>
          </p:spPr>
          <p:txBody>
            <a:bodyPr wrap="square" lIns="0" tIns="0" rIns="0" bIns="0" rtlCol="0"/>
            <a:lstStyle/>
            <a:p>
              <a:endParaRPr/>
            </a:p>
          </p:txBody>
        </p:sp>
      </p:grpSp>
      <p:sp>
        <p:nvSpPr>
          <p:cNvPr id="22" name="object 22"/>
          <p:cNvSpPr txBox="1"/>
          <p:nvPr/>
        </p:nvSpPr>
        <p:spPr>
          <a:xfrm>
            <a:off x="5527928" y="1694180"/>
            <a:ext cx="1906270" cy="845185"/>
          </a:xfrm>
          <a:prstGeom prst="rect">
            <a:avLst/>
          </a:prstGeom>
        </p:spPr>
        <p:txBody>
          <a:bodyPr vert="horz" wrap="square" lIns="0" tIns="13335" rIns="0" bIns="0" rtlCol="0">
            <a:spAutoFit/>
          </a:bodyPr>
          <a:lstStyle/>
          <a:p>
            <a:pPr marL="12700">
              <a:lnSpc>
                <a:spcPts val="1610"/>
              </a:lnSpc>
              <a:spcBef>
                <a:spcPts val="105"/>
              </a:spcBef>
            </a:pPr>
            <a:r>
              <a:rPr sz="1400" b="1" dirty="0">
                <a:solidFill>
                  <a:srgbClr val="004A86"/>
                </a:solidFill>
                <a:latin typeface="Arial"/>
                <a:cs typeface="Arial"/>
              </a:rPr>
              <a:t>8</a:t>
            </a:r>
            <a:r>
              <a:rPr sz="1400" b="1" spc="-10" dirty="0">
                <a:solidFill>
                  <a:srgbClr val="004A86"/>
                </a:solidFill>
                <a:latin typeface="Arial"/>
                <a:cs typeface="Arial"/>
              </a:rPr>
              <a:t> patients</a:t>
            </a:r>
            <a:endParaRPr sz="1400">
              <a:latin typeface="Arial"/>
              <a:cs typeface="Arial"/>
            </a:endParaRPr>
          </a:p>
          <a:p>
            <a:pPr marL="240665" indent="-227965">
              <a:lnSpc>
                <a:spcPts val="1300"/>
              </a:lnSpc>
              <a:buChar char="•"/>
              <a:tabLst>
                <a:tab pos="240665" algn="l"/>
              </a:tabLst>
            </a:pPr>
            <a:r>
              <a:rPr sz="1200" dirty="0">
                <a:solidFill>
                  <a:srgbClr val="004A86"/>
                </a:solidFill>
                <a:latin typeface="Arial"/>
                <a:cs typeface="Arial"/>
              </a:rPr>
              <a:t>3</a:t>
            </a:r>
            <a:r>
              <a:rPr sz="1200" spc="10" dirty="0">
                <a:solidFill>
                  <a:srgbClr val="004A86"/>
                </a:solidFill>
                <a:latin typeface="Arial"/>
                <a:cs typeface="Arial"/>
              </a:rPr>
              <a:t> </a:t>
            </a:r>
            <a:r>
              <a:rPr sz="1200" dirty="0">
                <a:solidFill>
                  <a:srgbClr val="004A86"/>
                </a:solidFill>
                <a:latin typeface="Arial"/>
                <a:cs typeface="Arial"/>
              </a:rPr>
              <a:t>HBV</a:t>
            </a:r>
            <a:r>
              <a:rPr sz="1200" spc="25" dirty="0">
                <a:solidFill>
                  <a:srgbClr val="004A86"/>
                </a:solidFill>
                <a:latin typeface="Arial"/>
                <a:cs typeface="Arial"/>
              </a:rPr>
              <a:t> </a:t>
            </a:r>
            <a:r>
              <a:rPr sz="1200" spc="-10" dirty="0">
                <a:solidFill>
                  <a:srgbClr val="004A86"/>
                </a:solidFill>
                <a:latin typeface="Arial"/>
                <a:cs typeface="Arial"/>
              </a:rPr>
              <a:t>mono-infected</a:t>
            </a:r>
            <a:endParaRPr sz="1200">
              <a:latin typeface="Arial"/>
              <a:cs typeface="Arial"/>
            </a:endParaRPr>
          </a:p>
          <a:p>
            <a:pPr marL="240665" indent="-227965">
              <a:lnSpc>
                <a:spcPts val="1310"/>
              </a:lnSpc>
              <a:buChar char="•"/>
              <a:tabLst>
                <a:tab pos="240665" algn="l"/>
              </a:tabLst>
            </a:pPr>
            <a:r>
              <a:rPr sz="1200" dirty="0">
                <a:solidFill>
                  <a:srgbClr val="004A86"/>
                </a:solidFill>
                <a:latin typeface="Arial"/>
                <a:cs typeface="Arial"/>
              </a:rPr>
              <a:t>5 </a:t>
            </a:r>
            <a:r>
              <a:rPr sz="1200" spc="-10" dirty="0">
                <a:solidFill>
                  <a:srgbClr val="004A86"/>
                </a:solidFill>
                <a:latin typeface="Arial"/>
                <a:cs typeface="Arial"/>
              </a:rPr>
              <a:t>anti-</a:t>
            </a:r>
            <a:r>
              <a:rPr sz="1200" dirty="0">
                <a:solidFill>
                  <a:srgbClr val="004A86"/>
                </a:solidFill>
                <a:latin typeface="Arial"/>
                <a:cs typeface="Arial"/>
              </a:rPr>
              <a:t>HD</a:t>
            </a:r>
            <a:r>
              <a:rPr sz="1200" spc="-80" dirty="0">
                <a:solidFill>
                  <a:srgbClr val="004A86"/>
                </a:solidFill>
                <a:latin typeface="Arial"/>
                <a:cs typeface="Arial"/>
              </a:rPr>
              <a:t> </a:t>
            </a:r>
            <a:r>
              <a:rPr sz="1200" dirty="0">
                <a:solidFill>
                  <a:srgbClr val="004A86"/>
                </a:solidFill>
                <a:latin typeface="Arial"/>
                <a:cs typeface="Arial"/>
              </a:rPr>
              <a:t>Ab</a:t>
            </a:r>
            <a:r>
              <a:rPr sz="1200" spc="5" dirty="0">
                <a:solidFill>
                  <a:srgbClr val="004A86"/>
                </a:solidFill>
                <a:latin typeface="Arial"/>
                <a:cs typeface="Arial"/>
              </a:rPr>
              <a:t> </a:t>
            </a:r>
            <a:r>
              <a:rPr sz="1200" spc="-10" dirty="0">
                <a:solidFill>
                  <a:srgbClr val="004A86"/>
                </a:solidFill>
                <a:latin typeface="Arial"/>
                <a:cs typeface="Arial"/>
              </a:rPr>
              <a:t>positive</a:t>
            </a:r>
            <a:endParaRPr sz="1200">
              <a:latin typeface="Arial"/>
              <a:cs typeface="Arial"/>
            </a:endParaRPr>
          </a:p>
          <a:p>
            <a:pPr marL="697865" lvl="1" indent="-227965">
              <a:lnSpc>
                <a:spcPts val="1085"/>
              </a:lnSpc>
              <a:buChar char="•"/>
              <a:tabLst>
                <a:tab pos="697865" algn="l"/>
              </a:tabLst>
            </a:pPr>
            <a:r>
              <a:rPr sz="1000" dirty="0">
                <a:solidFill>
                  <a:srgbClr val="004A86"/>
                </a:solidFill>
                <a:latin typeface="Arial"/>
                <a:cs typeface="Arial"/>
              </a:rPr>
              <a:t>3</a:t>
            </a:r>
            <a:r>
              <a:rPr sz="1000" spc="-15" dirty="0">
                <a:solidFill>
                  <a:srgbClr val="004A86"/>
                </a:solidFill>
                <a:latin typeface="Arial"/>
                <a:cs typeface="Arial"/>
              </a:rPr>
              <a:t> </a:t>
            </a:r>
            <a:r>
              <a:rPr sz="1000" spc="-10" dirty="0">
                <a:solidFill>
                  <a:srgbClr val="004A86"/>
                </a:solidFill>
                <a:latin typeface="Arial"/>
                <a:cs typeface="Arial"/>
              </a:rPr>
              <a:t>HDV-</a:t>
            </a:r>
            <a:r>
              <a:rPr sz="1000" dirty="0">
                <a:solidFill>
                  <a:srgbClr val="004A86"/>
                </a:solidFill>
                <a:latin typeface="Arial"/>
                <a:cs typeface="Arial"/>
              </a:rPr>
              <a:t>RNA</a:t>
            </a:r>
            <a:r>
              <a:rPr sz="1000" spc="5" dirty="0">
                <a:solidFill>
                  <a:srgbClr val="004A86"/>
                </a:solidFill>
                <a:latin typeface="Arial"/>
                <a:cs typeface="Arial"/>
              </a:rPr>
              <a:t> </a:t>
            </a:r>
            <a:r>
              <a:rPr sz="1000" spc="-10" dirty="0">
                <a:solidFill>
                  <a:srgbClr val="004A86"/>
                </a:solidFill>
                <a:latin typeface="Arial"/>
                <a:cs typeface="Arial"/>
              </a:rPr>
              <a:t>positive</a:t>
            </a:r>
            <a:endParaRPr sz="1000">
              <a:latin typeface="Arial"/>
              <a:cs typeface="Arial"/>
            </a:endParaRPr>
          </a:p>
          <a:p>
            <a:pPr marL="697865" lvl="1" indent="-227965">
              <a:lnSpc>
                <a:spcPts val="1140"/>
              </a:lnSpc>
              <a:buChar char="•"/>
              <a:tabLst>
                <a:tab pos="697865" algn="l"/>
              </a:tabLst>
            </a:pPr>
            <a:r>
              <a:rPr sz="1000" dirty="0">
                <a:solidFill>
                  <a:srgbClr val="004A86"/>
                </a:solidFill>
                <a:latin typeface="Arial"/>
                <a:cs typeface="Arial"/>
              </a:rPr>
              <a:t>2</a:t>
            </a:r>
            <a:r>
              <a:rPr sz="1000" spc="-15" dirty="0">
                <a:solidFill>
                  <a:srgbClr val="004A86"/>
                </a:solidFill>
                <a:latin typeface="Arial"/>
                <a:cs typeface="Arial"/>
              </a:rPr>
              <a:t> </a:t>
            </a:r>
            <a:r>
              <a:rPr sz="1000" spc="-10" dirty="0">
                <a:solidFill>
                  <a:srgbClr val="004A86"/>
                </a:solidFill>
                <a:latin typeface="Arial"/>
                <a:cs typeface="Arial"/>
              </a:rPr>
              <a:t>HDV-</a:t>
            </a:r>
            <a:r>
              <a:rPr sz="1000" dirty="0">
                <a:solidFill>
                  <a:srgbClr val="004A86"/>
                </a:solidFill>
                <a:latin typeface="Arial"/>
                <a:cs typeface="Arial"/>
              </a:rPr>
              <a:t>RNA</a:t>
            </a:r>
            <a:r>
              <a:rPr sz="1000" spc="5" dirty="0">
                <a:solidFill>
                  <a:srgbClr val="004A86"/>
                </a:solidFill>
                <a:latin typeface="Arial"/>
                <a:cs typeface="Arial"/>
              </a:rPr>
              <a:t> </a:t>
            </a:r>
            <a:r>
              <a:rPr sz="1000" spc="-10" dirty="0">
                <a:solidFill>
                  <a:srgbClr val="004A86"/>
                </a:solidFill>
                <a:latin typeface="Arial"/>
                <a:cs typeface="Arial"/>
              </a:rPr>
              <a:t>negative</a:t>
            </a:r>
            <a:endParaRPr sz="1000">
              <a:latin typeface="Arial"/>
              <a:cs typeface="Arial"/>
            </a:endParaRPr>
          </a:p>
        </p:txBody>
      </p:sp>
      <p:grpSp>
        <p:nvGrpSpPr>
          <p:cNvPr id="23" name="object 23"/>
          <p:cNvGrpSpPr/>
          <p:nvPr/>
        </p:nvGrpSpPr>
        <p:grpSpPr>
          <a:xfrm>
            <a:off x="7410831" y="1624202"/>
            <a:ext cx="4039870" cy="3902075"/>
            <a:chOff x="7410831" y="1624202"/>
            <a:chExt cx="4039870" cy="3902075"/>
          </a:xfrm>
        </p:grpSpPr>
        <p:pic>
          <p:nvPicPr>
            <p:cNvPr id="24" name="object 24"/>
            <p:cNvPicPr/>
            <p:nvPr/>
          </p:nvPicPr>
          <p:blipFill>
            <a:blip r:embed="rId4" cstate="print"/>
            <a:stretch>
              <a:fillRect/>
            </a:stretch>
          </p:blipFill>
          <p:spPr>
            <a:xfrm>
              <a:off x="10455275" y="1624202"/>
              <a:ext cx="994981" cy="670433"/>
            </a:xfrm>
            <a:prstGeom prst="rect">
              <a:avLst/>
            </a:prstGeom>
          </p:spPr>
        </p:pic>
        <p:sp>
          <p:nvSpPr>
            <p:cNvPr id="25" name="object 25"/>
            <p:cNvSpPr/>
            <p:nvPr/>
          </p:nvSpPr>
          <p:spPr>
            <a:xfrm>
              <a:off x="10079355" y="1977136"/>
              <a:ext cx="274955" cy="76200"/>
            </a:xfrm>
            <a:custGeom>
              <a:avLst/>
              <a:gdLst/>
              <a:ahLst/>
              <a:cxnLst/>
              <a:rect l="l" t="t" r="r" b="b"/>
              <a:pathLst>
                <a:path w="274954" h="76200">
                  <a:moveTo>
                    <a:pt x="198881" y="0"/>
                  </a:moveTo>
                  <a:lnTo>
                    <a:pt x="198247" y="76200"/>
                  </a:lnTo>
                  <a:lnTo>
                    <a:pt x="262886" y="44576"/>
                  </a:lnTo>
                  <a:lnTo>
                    <a:pt x="211200" y="44576"/>
                  </a:lnTo>
                  <a:lnTo>
                    <a:pt x="211327" y="31876"/>
                  </a:lnTo>
                  <a:lnTo>
                    <a:pt x="261381" y="31876"/>
                  </a:lnTo>
                  <a:lnTo>
                    <a:pt x="198881" y="0"/>
                  </a:lnTo>
                  <a:close/>
                </a:path>
                <a:path w="274954" h="76200">
                  <a:moveTo>
                    <a:pt x="126" y="30099"/>
                  </a:moveTo>
                  <a:lnTo>
                    <a:pt x="0" y="42799"/>
                  </a:lnTo>
                  <a:lnTo>
                    <a:pt x="211201" y="44576"/>
                  </a:lnTo>
                  <a:lnTo>
                    <a:pt x="198510" y="44576"/>
                  </a:lnTo>
                  <a:lnTo>
                    <a:pt x="198616" y="31876"/>
                  </a:lnTo>
                  <a:lnTo>
                    <a:pt x="211327" y="31876"/>
                  </a:lnTo>
                  <a:lnTo>
                    <a:pt x="126" y="30099"/>
                  </a:lnTo>
                  <a:close/>
                </a:path>
                <a:path w="274954" h="76200">
                  <a:moveTo>
                    <a:pt x="261381" y="31876"/>
                  </a:moveTo>
                  <a:lnTo>
                    <a:pt x="211327" y="31876"/>
                  </a:lnTo>
                  <a:lnTo>
                    <a:pt x="211200" y="44576"/>
                  </a:lnTo>
                  <a:lnTo>
                    <a:pt x="262886" y="44576"/>
                  </a:lnTo>
                  <a:lnTo>
                    <a:pt x="274827" y="38735"/>
                  </a:lnTo>
                  <a:lnTo>
                    <a:pt x="261381" y="31876"/>
                  </a:lnTo>
                  <a:close/>
                </a:path>
              </a:pathLst>
            </a:custGeom>
            <a:solidFill>
              <a:srgbClr val="004A86"/>
            </a:solidFill>
          </p:spPr>
          <p:txBody>
            <a:bodyPr wrap="square" lIns="0" tIns="0" rIns="0" bIns="0" rtlCol="0"/>
            <a:lstStyle/>
            <a:p>
              <a:endParaRPr/>
            </a:p>
          </p:txBody>
        </p:sp>
        <p:pic>
          <p:nvPicPr>
            <p:cNvPr id="26" name="object 26"/>
            <p:cNvPicPr/>
            <p:nvPr/>
          </p:nvPicPr>
          <p:blipFill>
            <a:blip r:embed="rId5" cstate="print"/>
            <a:stretch>
              <a:fillRect/>
            </a:stretch>
          </p:blipFill>
          <p:spPr>
            <a:xfrm>
              <a:off x="7979537" y="1822513"/>
              <a:ext cx="2134234" cy="519747"/>
            </a:xfrm>
            <a:prstGeom prst="rect">
              <a:avLst/>
            </a:prstGeom>
          </p:spPr>
        </p:pic>
        <p:sp>
          <p:nvSpPr>
            <p:cNvPr id="27" name="object 27"/>
            <p:cNvSpPr/>
            <p:nvPr/>
          </p:nvSpPr>
          <p:spPr>
            <a:xfrm>
              <a:off x="8978392" y="1714880"/>
              <a:ext cx="395605" cy="685800"/>
            </a:xfrm>
            <a:custGeom>
              <a:avLst/>
              <a:gdLst/>
              <a:ahLst/>
              <a:cxnLst/>
              <a:rect l="l" t="t" r="r" b="b"/>
              <a:pathLst>
                <a:path w="395604" h="685800">
                  <a:moveTo>
                    <a:pt x="395224" y="0"/>
                  </a:moveTo>
                  <a:lnTo>
                    <a:pt x="0" y="685292"/>
                  </a:lnTo>
                </a:path>
              </a:pathLst>
            </a:custGeom>
            <a:ln w="12700">
              <a:solidFill>
                <a:srgbClr val="0A92FF"/>
              </a:solidFill>
            </a:ln>
          </p:spPr>
          <p:txBody>
            <a:bodyPr wrap="square" lIns="0" tIns="0" rIns="0" bIns="0" rtlCol="0"/>
            <a:lstStyle/>
            <a:p>
              <a:endParaRPr/>
            </a:p>
          </p:txBody>
        </p:sp>
        <p:sp>
          <p:nvSpPr>
            <p:cNvPr id="28" name="object 28"/>
            <p:cNvSpPr/>
            <p:nvPr/>
          </p:nvSpPr>
          <p:spPr>
            <a:xfrm>
              <a:off x="7410831" y="4941569"/>
              <a:ext cx="1798955" cy="584835"/>
            </a:xfrm>
            <a:custGeom>
              <a:avLst/>
              <a:gdLst/>
              <a:ahLst/>
              <a:cxnLst/>
              <a:rect l="l" t="t" r="r" b="b"/>
              <a:pathLst>
                <a:path w="1798954" h="584835">
                  <a:moveTo>
                    <a:pt x="1759458" y="0"/>
                  </a:moveTo>
                  <a:lnTo>
                    <a:pt x="39243" y="0"/>
                  </a:lnTo>
                  <a:lnTo>
                    <a:pt x="23949" y="3095"/>
                  </a:lnTo>
                  <a:lnTo>
                    <a:pt x="11477" y="11525"/>
                  </a:lnTo>
                  <a:lnTo>
                    <a:pt x="3077" y="24002"/>
                  </a:lnTo>
                  <a:lnTo>
                    <a:pt x="0" y="39242"/>
                  </a:lnTo>
                  <a:lnTo>
                    <a:pt x="0" y="545083"/>
                  </a:lnTo>
                  <a:lnTo>
                    <a:pt x="3077" y="560323"/>
                  </a:lnTo>
                  <a:lnTo>
                    <a:pt x="11477" y="572801"/>
                  </a:lnTo>
                  <a:lnTo>
                    <a:pt x="23949" y="581231"/>
                  </a:lnTo>
                  <a:lnTo>
                    <a:pt x="39243" y="584326"/>
                  </a:lnTo>
                  <a:lnTo>
                    <a:pt x="1759458" y="584326"/>
                  </a:lnTo>
                  <a:lnTo>
                    <a:pt x="1774678" y="581231"/>
                  </a:lnTo>
                  <a:lnTo>
                    <a:pt x="1787112" y="572801"/>
                  </a:lnTo>
                  <a:lnTo>
                    <a:pt x="1795498" y="560323"/>
                  </a:lnTo>
                  <a:lnTo>
                    <a:pt x="1798574" y="545083"/>
                  </a:lnTo>
                  <a:lnTo>
                    <a:pt x="1798574" y="39242"/>
                  </a:lnTo>
                  <a:lnTo>
                    <a:pt x="1795498" y="24002"/>
                  </a:lnTo>
                  <a:lnTo>
                    <a:pt x="1787112" y="11525"/>
                  </a:lnTo>
                  <a:lnTo>
                    <a:pt x="1774678" y="3095"/>
                  </a:lnTo>
                  <a:lnTo>
                    <a:pt x="1759458" y="0"/>
                  </a:lnTo>
                  <a:close/>
                </a:path>
              </a:pathLst>
            </a:custGeom>
            <a:solidFill>
              <a:srgbClr val="FCEBC7"/>
            </a:solidFill>
          </p:spPr>
          <p:txBody>
            <a:bodyPr wrap="square" lIns="0" tIns="0" rIns="0" bIns="0" rtlCol="0"/>
            <a:lstStyle/>
            <a:p>
              <a:endParaRPr/>
            </a:p>
          </p:txBody>
        </p:sp>
      </p:grpSp>
      <p:sp>
        <p:nvSpPr>
          <p:cNvPr id="29" name="object 29"/>
          <p:cNvSpPr txBox="1"/>
          <p:nvPr/>
        </p:nvSpPr>
        <p:spPr>
          <a:xfrm>
            <a:off x="8086470" y="2506471"/>
            <a:ext cx="71247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827966"/>
                </a:solidFill>
                <a:latin typeface="Arial"/>
                <a:cs typeface="Arial"/>
              </a:rPr>
              <a:t>Liver</a:t>
            </a:r>
            <a:r>
              <a:rPr sz="900" b="1" spc="-20" dirty="0">
                <a:solidFill>
                  <a:srgbClr val="827966"/>
                </a:solidFill>
                <a:latin typeface="Arial"/>
                <a:cs typeface="Arial"/>
              </a:rPr>
              <a:t> </a:t>
            </a:r>
            <a:r>
              <a:rPr sz="900" b="1" spc="-10" dirty="0">
                <a:solidFill>
                  <a:srgbClr val="827966"/>
                </a:solidFill>
                <a:latin typeface="Arial"/>
                <a:cs typeface="Arial"/>
              </a:rPr>
              <a:t>Biopsy</a:t>
            </a:r>
            <a:endParaRPr sz="900">
              <a:latin typeface="Arial"/>
              <a:cs typeface="Arial"/>
            </a:endParaRPr>
          </a:p>
        </p:txBody>
      </p:sp>
      <p:sp>
        <p:nvSpPr>
          <p:cNvPr id="30" name="object 30"/>
          <p:cNvSpPr txBox="1"/>
          <p:nvPr/>
        </p:nvSpPr>
        <p:spPr>
          <a:xfrm>
            <a:off x="10537063" y="2437638"/>
            <a:ext cx="751840" cy="299720"/>
          </a:xfrm>
          <a:prstGeom prst="rect">
            <a:avLst/>
          </a:prstGeom>
        </p:spPr>
        <p:txBody>
          <a:bodyPr vert="horz" wrap="square" lIns="0" tIns="12700" rIns="0" bIns="0" rtlCol="0">
            <a:spAutoFit/>
          </a:bodyPr>
          <a:lstStyle/>
          <a:p>
            <a:pPr marL="12700" marR="5080" indent="13335">
              <a:lnSpc>
                <a:spcPct val="100000"/>
              </a:lnSpc>
              <a:spcBef>
                <a:spcPts val="100"/>
              </a:spcBef>
            </a:pPr>
            <a:r>
              <a:rPr sz="900" b="1" dirty="0">
                <a:solidFill>
                  <a:srgbClr val="827966"/>
                </a:solidFill>
                <a:latin typeface="Arial"/>
                <a:cs typeface="Arial"/>
              </a:rPr>
              <a:t>FFPE</a:t>
            </a:r>
            <a:r>
              <a:rPr sz="900" b="1" spc="-30" dirty="0">
                <a:solidFill>
                  <a:srgbClr val="827966"/>
                </a:solidFill>
                <a:latin typeface="Arial"/>
                <a:cs typeface="Arial"/>
              </a:rPr>
              <a:t> </a:t>
            </a:r>
            <a:r>
              <a:rPr sz="900" b="1" spc="-10" dirty="0">
                <a:solidFill>
                  <a:srgbClr val="827966"/>
                </a:solidFill>
                <a:latin typeface="Arial"/>
                <a:cs typeface="Arial"/>
              </a:rPr>
              <a:t>human </a:t>
            </a:r>
            <a:r>
              <a:rPr sz="900" b="1" dirty="0">
                <a:solidFill>
                  <a:srgbClr val="827966"/>
                </a:solidFill>
                <a:latin typeface="Arial"/>
                <a:cs typeface="Arial"/>
              </a:rPr>
              <a:t>liver</a:t>
            </a:r>
            <a:r>
              <a:rPr sz="900" b="1" spc="-20" dirty="0">
                <a:solidFill>
                  <a:srgbClr val="827966"/>
                </a:solidFill>
                <a:latin typeface="Arial"/>
                <a:cs typeface="Arial"/>
              </a:rPr>
              <a:t> </a:t>
            </a:r>
            <a:r>
              <a:rPr sz="900" b="1" spc="-10" dirty="0">
                <a:solidFill>
                  <a:srgbClr val="827966"/>
                </a:solidFill>
                <a:latin typeface="Arial"/>
                <a:cs typeface="Arial"/>
              </a:rPr>
              <a:t>samples</a:t>
            </a:r>
            <a:endParaRPr sz="900">
              <a:latin typeface="Arial"/>
              <a:cs typeface="Arial"/>
            </a:endParaRPr>
          </a:p>
        </p:txBody>
      </p:sp>
      <p:sp>
        <p:nvSpPr>
          <p:cNvPr id="31" name="object 31"/>
          <p:cNvSpPr txBox="1"/>
          <p:nvPr/>
        </p:nvSpPr>
        <p:spPr>
          <a:xfrm>
            <a:off x="7524750" y="4955285"/>
            <a:ext cx="1570990" cy="529590"/>
          </a:xfrm>
          <a:prstGeom prst="rect">
            <a:avLst/>
          </a:prstGeom>
        </p:spPr>
        <p:txBody>
          <a:bodyPr vert="horz" wrap="square" lIns="0" tIns="12700" rIns="0" bIns="0" rtlCol="0">
            <a:spAutoFit/>
          </a:bodyPr>
          <a:lstStyle/>
          <a:p>
            <a:pPr marL="12065" marR="5080" algn="ctr">
              <a:lnSpc>
                <a:spcPct val="100000"/>
              </a:lnSpc>
              <a:spcBef>
                <a:spcPts val="100"/>
              </a:spcBef>
            </a:pPr>
            <a:r>
              <a:rPr sz="1100" b="1" dirty="0">
                <a:solidFill>
                  <a:srgbClr val="827966"/>
                </a:solidFill>
                <a:latin typeface="Arial"/>
                <a:cs typeface="Arial"/>
              </a:rPr>
              <a:t>Spatial</a:t>
            </a:r>
            <a:r>
              <a:rPr sz="1100" b="1" spc="-40" dirty="0">
                <a:solidFill>
                  <a:srgbClr val="827966"/>
                </a:solidFill>
                <a:latin typeface="Arial"/>
                <a:cs typeface="Arial"/>
              </a:rPr>
              <a:t> </a:t>
            </a:r>
            <a:r>
              <a:rPr sz="1100" b="1" spc="-10" dirty="0">
                <a:solidFill>
                  <a:srgbClr val="827966"/>
                </a:solidFill>
                <a:latin typeface="Arial"/>
                <a:cs typeface="Arial"/>
              </a:rPr>
              <a:t>transcriptomics </a:t>
            </a:r>
            <a:r>
              <a:rPr sz="1100" b="1" dirty="0">
                <a:solidFill>
                  <a:srgbClr val="827966"/>
                </a:solidFill>
                <a:latin typeface="Arial"/>
                <a:cs typeface="Arial"/>
              </a:rPr>
              <a:t>using</a:t>
            </a:r>
            <a:r>
              <a:rPr sz="1100" b="1" spc="-10" dirty="0">
                <a:solidFill>
                  <a:srgbClr val="827966"/>
                </a:solidFill>
                <a:latin typeface="Arial"/>
                <a:cs typeface="Arial"/>
              </a:rPr>
              <a:t> 1000-</a:t>
            </a:r>
            <a:r>
              <a:rPr sz="1100" b="1" dirty="0">
                <a:solidFill>
                  <a:srgbClr val="827966"/>
                </a:solidFill>
                <a:latin typeface="Arial"/>
                <a:cs typeface="Arial"/>
              </a:rPr>
              <a:t>plex</a:t>
            </a:r>
            <a:r>
              <a:rPr sz="1100" b="1" spc="-35" dirty="0">
                <a:solidFill>
                  <a:srgbClr val="827966"/>
                </a:solidFill>
                <a:latin typeface="Arial"/>
                <a:cs typeface="Arial"/>
              </a:rPr>
              <a:t> </a:t>
            </a:r>
            <a:r>
              <a:rPr sz="1100" b="1" spc="-25" dirty="0">
                <a:solidFill>
                  <a:srgbClr val="827966"/>
                </a:solidFill>
                <a:latin typeface="Arial"/>
                <a:cs typeface="Arial"/>
              </a:rPr>
              <a:t>RNA </a:t>
            </a:r>
            <a:r>
              <a:rPr sz="1100" b="1" dirty="0">
                <a:solidFill>
                  <a:srgbClr val="827966"/>
                </a:solidFill>
                <a:latin typeface="Arial"/>
                <a:cs typeface="Arial"/>
              </a:rPr>
              <a:t>panel</a:t>
            </a:r>
            <a:r>
              <a:rPr sz="1100" b="1" spc="-10" dirty="0">
                <a:solidFill>
                  <a:srgbClr val="827966"/>
                </a:solidFill>
                <a:latin typeface="Arial"/>
                <a:cs typeface="Arial"/>
              </a:rPr>
              <a:t> </a:t>
            </a:r>
            <a:r>
              <a:rPr sz="1100" b="1" dirty="0">
                <a:solidFill>
                  <a:srgbClr val="827966"/>
                </a:solidFill>
                <a:latin typeface="Arial"/>
                <a:cs typeface="Arial"/>
              </a:rPr>
              <a:t>of</a:t>
            </a:r>
            <a:r>
              <a:rPr sz="1100" b="1" spc="-25" dirty="0">
                <a:solidFill>
                  <a:srgbClr val="827966"/>
                </a:solidFill>
                <a:latin typeface="Arial"/>
                <a:cs typeface="Arial"/>
              </a:rPr>
              <a:t> </a:t>
            </a:r>
            <a:r>
              <a:rPr sz="1100" b="1" spc="-10" dirty="0">
                <a:solidFill>
                  <a:srgbClr val="827966"/>
                </a:solidFill>
                <a:latin typeface="Arial"/>
                <a:cs typeface="Arial"/>
              </a:rPr>
              <a:t>CosMx.</a:t>
            </a:r>
            <a:endParaRPr sz="1100">
              <a:latin typeface="Arial"/>
              <a:cs typeface="Arial"/>
            </a:endParaRPr>
          </a:p>
        </p:txBody>
      </p:sp>
      <p:sp>
        <p:nvSpPr>
          <p:cNvPr id="32" name="object 32"/>
          <p:cNvSpPr/>
          <p:nvPr/>
        </p:nvSpPr>
        <p:spPr>
          <a:xfrm>
            <a:off x="7403972" y="3693921"/>
            <a:ext cx="1453515" cy="584835"/>
          </a:xfrm>
          <a:custGeom>
            <a:avLst/>
            <a:gdLst/>
            <a:ahLst/>
            <a:cxnLst/>
            <a:rect l="l" t="t" r="r" b="b"/>
            <a:pathLst>
              <a:path w="1453515" h="584835">
                <a:moveTo>
                  <a:pt x="1413763" y="0"/>
                </a:moveTo>
                <a:lnTo>
                  <a:pt x="39243" y="0"/>
                </a:lnTo>
                <a:lnTo>
                  <a:pt x="24002" y="3095"/>
                </a:lnTo>
                <a:lnTo>
                  <a:pt x="11525" y="11525"/>
                </a:lnTo>
                <a:lnTo>
                  <a:pt x="3095" y="24002"/>
                </a:lnTo>
                <a:lnTo>
                  <a:pt x="0" y="39242"/>
                </a:lnTo>
                <a:lnTo>
                  <a:pt x="0" y="545083"/>
                </a:lnTo>
                <a:lnTo>
                  <a:pt x="3095" y="560324"/>
                </a:lnTo>
                <a:lnTo>
                  <a:pt x="11525" y="572801"/>
                </a:lnTo>
                <a:lnTo>
                  <a:pt x="24002" y="581231"/>
                </a:lnTo>
                <a:lnTo>
                  <a:pt x="39243" y="584326"/>
                </a:lnTo>
                <a:lnTo>
                  <a:pt x="1413763" y="584326"/>
                </a:lnTo>
                <a:lnTo>
                  <a:pt x="1429057" y="581231"/>
                </a:lnTo>
                <a:lnTo>
                  <a:pt x="1441529" y="572801"/>
                </a:lnTo>
                <a:lnTo>
                  <a:pt x="1449929" y="560323"/>
                </a:lnTo>
                <a:lnTo>
                  <a:pt x="1453006" y="545083"/>
                </a:lnTo>
                <a:lnTo>
                  <a:pt x="1453006" y="39242"/>
                </a:lnTo>
                <a:lnTo>
                  <a:pt x="1449929" y="24002"/>
                </a:lnTo>
                <a:lnTo>
                  <a:pt x="1441529" y="11525"/>
                </a:lnTo>
                <a:lnTo>
                  <a:pt x="1429057" y="3095"/>
                </a:lnTo>
                <a:lnTo>
                  <a:pt x="1413763" y="0"/>
                </a:lnTo>
                <a:close/>
              </a:path>
            </a:pathLst>
          </a:custGeom>
          <a:solidFill>
            <a:srgbClr val="FCEBC7"/>
          </a:solidFill>
        </p:spPr>
        <p:txBody>
          <a:bodyPr wrap="square" lIns="0" tIns="0" rIns="0" bIns="0" rtlCol="0"/>
          <a:lstStyle/>
          <a:p>
            <a:endParaRPr/>
          </a:p>
        </p:txBody>
      </p:sp>
      <p:sp>
        <p:nvSpPr>
          <p:cNvPr id="33" name="object 33"/>
          <p:cNvSpPr txBox="1"/>
          <p:nvPr/>
        </p:nvSpPr>
        <p:spPr>
          <a:xfrm>
            <a:off x="7503668" y="3786632"/>
            <a:ext cx="1246505" cy="361315"/>
          </a:xfrm>
          <a:prstGeom prst="rect">
            <a:avLst/>
          </a:prstGeom>
        </p:spPr>
        <p:txBody>
          <a:bodyPr vert="horz" wrap="square" lIns="0" tIns="12700" rIns="0" bIns="0" rtlCol="0">
            <a:spAutoFit/>
          </a:bodyPr>
          <a:lstStyle/>
          <a:p>
            <a:pPr marL="80645" marR="5080" indent="-68580">
              <a:lnSpc>
                <a:spcPct val="100000"/>
              </a:lnSpc>
              <a:spcBef>
                <a:spcPts val="100"/>
              </a:spcBef>
            </a:pPr>
            <a:r>
              <a:rPr sz="1100" b="1" dirty="0">
                <a:solidFill>
                  <a:srgbClr val="827966"/>
                </a:solidFill>
                <a:latin typeface="Arial"/>
                <a:cs typeface="Arial"/>
              </a:rPr>
              <a:t>Dual</a:t>
            </a:r>
            <a:r>
              <a:rPr sz="1100" b="1" spc="-25" dirty="0">
                <a:solidFill>
                  <a:srgbClr val="827966"/>
                </a:solidFill>
                <a:latin typeface="Arial"/>
                <a:cs typeface="Arial"/>
              </a:rPr>
              <a:t> </a:t>
            </a:r>
            <a:r>
              <a:rPr sz="1100" b="1" spc="-10" dirty="0">
                <a:solidFill>
                  <a:srgbClr val="827966"/>
                </a:solidFill>
                <a:latin typeface="Arial"/>
                <a:cs typeface="Arial"/>
              </a:rPr>
              <a:t>chromogenic immunostaining</a:t>
            </a:r>
            <a:endParaRPr sz="1100">
              <a:latin typeface="Arial"/>
              <a:cs typeface="Arial"/>
            </a:endParaRPr>
          </a:p>
        </p:txBody>
      </p:sp>
      <p:sp>
        <p:nvSpPr>
          <p:cNvPr id="34" name="object 34"/>
          <p:cNvSpPr/>
          <p:nvPr/>
        </p:nvSpPr>
        <p:spPr>
          <a:xfrm>
            <a:off x="6544564" y="4260850"/>
            <a:ext cx="535940" cy="728980"/>
          </a:xfrm>
          <a:custGeom>
            <a:avLst/>
            <a:gdLst/>
            <a:ahLst/>
            <a:cxnLst/>
            <a:rect l="l" t="t" r="r" b="b"/>
            <a:pathLst>
              <a:path w="535940" h="728979">
                <a:moveTo>
                  <a:pt x="535940" y="728853"/>
                </a:moveTo>
                <a:lnTo>
                  <a:pt x="520052" y="700532"/>
                </a:lnTo>
                <a:lnTo>
                  <a:pt x="489077" y="645287"/>
                </a:lnTo>
                <a:lnTo>
                  <a:pt x="473011" y="668947"/>
                </a:lnTo>
                <a:lnTo>
                  <a:pt x="23114" y="363474"/>
                </a:lnTo>
                <a:lnTo>
                  <a:pt x="6985" y="387223"/>
                </a:lnTo>
                <a:lnTo>
                  <a:pt x="456971" y="692543"/>
                </a:lnTo>
                <a:lnTo>
                  <a:pt x="440944" y="716153"/>
                </a:lnTo>
                <a:lnTo>
                  <a:pt x="535940" y="728853"/>
                </a:lnTo>
                <a:close/>
              </a:path>
              <a:path w="535940" h="728979">
                <a:moveTo>
                  <a:pt x="535940" y="0"/>
                </a:moveTo>
                <a:lnTo>
                  <a:pt x="440182" y="5207"/>
                </a:lnTo>
                <a:lnTo>
                  <a:pt x="454329" y="30035"/>
                </a:lnTo>
                <a:lnTo>
                  <a:pt x="0" y="288417"/>
                </a:lnTo>
                <a:lnTo>
                  <a:pt x="14084" y="313182"/>
                </a:lnTo>
                <a:lnTo>
                  <a:pt x="468439" y="54800"/>
                </a:lnTo>
                <a:lnTo>
                  <a:pt x="482600" y="79629"/>
                </a:lnTo>
                <a:lnTo>
                  <a:pt x="520534" y="22987"/>
                </a:lnTo>
                <a:lnTo>
                  <a:pt x="535940" y="0"/>
                </a:lnTo>
                <a:close/>
              </a:path>
            </a:pathLst>
          </a:custGeom>
          <a:solidFill>
            <a:srgbClr val="CF9D39"/>
          </a:solidFill>
        </p:spPr>
        <p:txBody>
          <a:bodyPr wrap="square" lIns="0" tIns="0" rIns="0" bIns="0" rtlCol="0"/>
          <a:lstStyle/>
          <a:p>
            <a:endParaRPr dirty="0"/>
          </a:p>
        </p:txBody>
      </p:sp>
      <p:sp>
        <p:nvSpPr>
          <p:cNvPr id="35" name="object 35"/>
          <p:cNvSpPr txBox="1"/>
          <p:nvPr/>
        </p:nvSpPr>
        <p:spPr>
          <a:xfrm>
            <a:off x="10391013" y="3821429"/>
            <a:ext cx="486409" cy="467995"/>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827966"/>
                </a:solidFill>
                <a:latin typeface="Arial"/>
                <a:cs typeface="Arial"/>
              </a:rPr>
              <a:t>HDAg</a:t>
            </a:r>
            <a:endParaRPr sz="1100">
              <a:latin typeface="Arial"/>
              <a:cs typeface="Arial"/>
            </a:endParaRPr>
          </a:p>
          <a:p>
            <a:pPr marL="12700">
              <a:lnSpc>
                <a:spcPct val="100000"/>
              </a:lnSpc>
              <a:spcBef>
                <a:spcPts val="840"/>
              </a:spcBef>
            </a:pPr>
            <a:r>
              <a:rPr sz="1100" b="1" spc="-10" dirty="0">
                <a:solidFill>
                  <a:srgbClr val="827966"/>
                </a:solidFill>
                <a:latin typeface="Arial"/>
                <a:cs typeface="Arial"/>
              </a:rPr>
              <a:t>HBsAg</a:t>
            </a:r>
            <a:endParaRPr sz="1100">
              <a:latin typeface="Arial"/>
              <a:cs typeface="Arial"/>
            </a:endParaRPr>
          </a:p>
        </p:txBody>
      </p:sp>
      <p:grpSp>
        <p:nvGrpSpPr>
          <p:cNvPr id="36" name="object 36"/>
          <p:cNvGrpSpPr/>
          <p:nvPr/>
        </p:nvGrpSpPr>
        <p:grpSpPr>
          <a:xfrm>
            <a:off x="5369305" y="3571875"/>
            <a:ext cx="6045200" cy="2237105"/>
            <a:chOff x="5369305" y="3571875"/>
            <a:chExt cx="6045200" cy="2237105"/>
          </a:xfrm>
        </p:grpSpPr>
        <p:pic>
          <p:nvPicPr>
            <p:cNvPr id="37" name="object 37"/>
            <p:cNvPicPr/>
            <p:nvPr/>
          </p:nvPicPr>
          <p:blipFill>
            <a:blip r:embed="rId6" cstate="print"/>
            <a:stretch>
              <a:fillRect/>
            </a:stretch>
          </p:blipFill>
          <p:spPr>
            <a:xfrm>
              <a:off x="10198353" y="4180636"/>
              <a:ext cx="179362" cy="178892"/>
            </a:xfrm>
            <a:prstGeom prst="rect">
              <a:avLst/>
            </a:prstGeom>
          </p:spPr>
        </p:pic>
        <p:pic>
          <p:nvPicPr>
            <p:cNvPr id="38" name="object 38"/>
            <p:cNvPicPr/>
            <p:nvPr/>
          </p:nvPicPr>
          <p:blipFill>
            <a:blip r:embed="rId7" cstate="print"/>
            <a:stretch>
              <a:fillRect/>
            </a:stretch>
          </p:blipFill>
          <p:spPr>
            <a:xfrm>
              <a:off x="10187304" y="3810304"/>
              <a:ext cx="179362" cy="178892"/>
            </a:xfrm>
            <a:prstGeom prst="rect">
              <a:avLst/>
            </a:prstGeom>
          </p:spPr>
        </p:pic>
        <p:pic>
          <p:nvPicPr>
            <p:cNvPr id="39" name="object 39"/>
            <p:cNvPicPr/>
            <p:nvPr/>
          </p:nvPicPr>
          <p:blipFill>
            <a:blip r:embed="rId8" cstate="print"/>
            <a:stretch>
              <a:fillRect/>
            </a:stretch>
          </p:blipFill>
          <p:spPr>
            <a:xfrm>
              <a:off x="9297923" y="3659263"/>
              <a:ext cx="830059" cy="798817"/>
            </a:xfrm>
            <a:prstGeom prst="rect">
              <a:avLst/>
            </a:prstGeom>
          </p:spPr>
        </p:pic>
        <p:pic>
          <p:nvPicPr>
            <p:cNvPr id="40" name="object 40"/>
            <p:cNvPicPr/>
            <p:nvPr/>
          </p:nvPicPr>
          <p:blipFill>
            <a:blip r:embed="rId9" cstate="print"/>
            <a:stretch>
              <a:fillRect/>
            </a:stretch>
          </p:blipFill>
          <p:spPr>
            <a:xfrm>
              <a:off x="9304527" y="4750790"/>
              <a:ext cx="1265885" cy="993051"/>
            </a:xfrm>
            <a:prstGeom prst="rect">
              <a:avLst/>
            </a:prstGeom>
          </p:spPr>
        </p:pic>
        <p:pic>
          <p:nvPicPr>
            <p:cNvPr id="41" name="object 41"/>
            <p:cNvPicPr/>
            <p:nvPr/>
          </p:nvPicPr>
          <p:blipFill>
            <a:blip r:embed="rId10" cstate="print"/>
            <a:stretch>
              <a:fillRect/>
            </a:stretch>
          </p:blipFill>
          <p:spPr>
            <a:xfrm>
              <a:off x="5369305" y="4298175"/>
              <a:ext cx="1138707" cy="702576"/>
            </a:xfrm>
            <a:prstGeom prst="rect">
              <a:avLst/>
            </a:prstGeom>
          </p:spPr>
        </p:pic>
        <p:sp>
          <p:nvSpPr>
            <p:cNvPr id="42" name="object 42"/>
            <p:cNvSpPr/>
            <p:nvPr/>
          </p:nvSpPr>
          <p:spPr>
            <a:xfrm>
              <a:off x="7080504" y="3581400"/>
              <a:ext cx="4324350" cy="2218055"/>
            </a:xfrm>
            <a:custGeom>
              <a:avLst/>
              <a:gdLst/>
              <a:ahLst/>
              <a:cxnLst/>
              <a:rect l="l" t="t" r="r" b="b"/>
              <a:pathLst>
                <a:path w="4324350" h="2218054">
                  <a:moveTo>
                    <a:pt x="0" y="66039"/>
                  </a:moveTo>
                  <a:lnTo>
                    <a:pt x="5173" y="40344"/>
                  </a:lnTo>
                  <a:lnTo>
                    <a:pt x="19288" y="19351"/>
                  </a:lnTo>
                  <a:lnTo>
                    <a:pt x="40237" y="5193"/>
                  </a:lnTo>
                  <a:lnTo>
                    <a:pt x="65913" y="0"/>
                  </a:lnTo>
                  <a:lnTo>
                    <a:pt x="4257929" y="0"/>
                  </a:lnTo>
                  <a:lnTo>
                    <a:pt x="4283624" y="5193"/>
                  </a:lnTo>
                  <a:lnTo>
                    <a:pt x="4304617" y="19351"/>
                  </a:lnTo>
                  <a:lnTo>
                    <a:pt x="4318775" y="40344"/>
                  </a:lnTo>
                  <a:lnTo>
                    <a:pt x="4323969" y="66039"/>
                  </a:lnTo>
                  <a:lnTo>
                    <a:pt x="4323969" y="916939"/>
                  </a:lnTo>
                  <a:lnTo>
                    <a:pt x="4318775" y="942635"/>
                  </a:lnTo>
                  <a:lnTo>
                    <a:pt x="4304617" y="963628"/>
                  </a:lnTo>
                  <a:lnTo>
                    <a:pt x="4283624" y="977786"/>
                  </a:lnTo>
                  <a:lnTo>
                    <a:pt x="4257929" y="982980"/>
                  </a:lnTo>
                  <a:lnTo>
                    <a:pt x="65913" y="982980"/>
                  </a:lnTo>
                  <a:lnTo>
                    <a:pt x="40237" y="977786"/>
                  </a:lnTo>
                  <a:lnTo>
                    <a:pt x="19288" y="963628"/>
                  </a:lnTo>
                  <a:lnTo>
                    <a:pt x="5173" y="942635"/>
                  </a:lnTo>
                  <a:lnTo>
                    <a:pt x="0" y="916939"/>
                  </a:lnTo>
                  <a:lnTo>
                    <a:pt x="0" y="66039"/>
                  </a:lnTo>
                  <a:close/>
                </a:path>
                <a:path w="4324350" h="2218054">
                  <a:moveTo>
                    <a:pt x="0" y="1166368"/>
                  </a:moveTo>
                  <a:lnTo>
                    <a:pt x="5933" y="1136913"/>
                  </a:lnTo>
                  <a:lnTo>
                    <a:pt x="22129" y="1112853"/>
                  </a:lnTo>
                  <a:lnTo>
                    <a:pt x="46184" y="1096627"/>
                  </a:lnTo>
                  <a:lnTo>
                    <a:pt x="75692" y="1090676"/>
                  </a:lnTo>
                  <a:lnTo>
                    <a:pt x="4248277" y="1090676"/>
                  </a:lnTo>
                  <a:lnTo>
                    <a:pt x="4277731" y="1096627"/>
                  </a:lnTo>
                  <a:lnTo>
                    <a:pt x="4301791" y="1112853"/>
                  </a:lnTo>
                  <a:lnTo>
                    <a:pt x="4318017" y="1136913"/>
                  </a:lnTo>
                  <a:lnTo>
                    <a:pt x="4323969" y="1166368"/>
                  </a:lnTo>
                  <a:lnTo>
                    <a:pt x="4323969" y="2142350"/>
                  </a:lnTo>
                  <a:lnTo>
                    <a:pt x="4318017" y="2171822"/>
                  </a:lnTo>
                  <a:lnTo>
                    <a:pt x="4301791" y="2195885"/>
                  </a:lnTo>
                  <a:lnTo>
                    <a:pt x="4277731" y="2212107"/>
                  </a:lnTo>
                  <a:lnTo>
                    <a:pt x="4248277" y="2218055"/>
                  </a:lnTo>
                  <a:lnTo>
                    <a:pt x="75692" y="2218055"/>
                  </a:lnTo>
                  <a:lnTo>
                    <a:pt x="46184" y="2212107"/>
                  </a:lnTo>
                  <a:lnTo>
                    <a:pt x="22129" y="2195885"/>
                  </a:lnTo>
                  <a:lnTo>
                    <a:pt x="5933" y="2171822"/>
                  </a:lnTo>
                  <a:lnTo>
                    <a:pt x="0" y="2142350"/>
                  </a:lnTo>
                  <a:lnTo>
                    <a:pt x="0" y="1166368"/>
                  </a:lnTo>
                  <a:close/>
                </a:path>
              </a:pathLst>
            </a:custGeom>
            <a:ln w="19050">
              <a:solidFill>
                <a:srgbClr val="CF9D39"/>
              </a:solidFill>
            </a:ln>
          </p:spPr>
          <p:txBody>
            <a:bodyPr wrap="square" lIns="0" tIns="0" rIns="0" bIns="0" rtlCol="0"/>
            <a:lstStyle/>
            <a:p>
              <a:endParaRPr dirty="0"/>
            </a:p>
          </p:txBody>
        </p:sp>
      </p:grpSp>
      <p:pic>
        <p:nvPicPr>
          <p:cNvPr id="43" name="Graphic 42" descr="Home with solid fill">
            <a:hlinkClick r:id="rId11" action="ppaction://hlinksldjump"/>
            <a:extLst>
              <a:ext uri="{FF2B5EF4-FFF2-40B4-BE49-F238E27FC236}">
                <a16:creationId xmlns:a16="http://schemas.microsoft.com/office/drawing/2014/main" id="{18ED3967-8867-F507-5CBE-C6F3B733176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65129" y="87085"/>
            <a:ext cx="374469" cy="3744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40093" y="822833"/>
            <a:ext cx="7251700" cy="5497195"/>
            <a:chOff x="340093" y="822833"/>
            <a:chExt cx="7251700" cy="5497195"/>
          </a:xfrm>
        </p:grpSpPr>
        <p:sp>
          <p:nvSpPr>
            <p:cNvPr id="3" name="object 3"/>
            <p:cNvSpPr/>
            <p:nvPr/>
          </p:nvSpPr>
          <p:spPr>
            <a:xfrm>
              <a:off x="349618" y="832358"/>
              <a:ext cx="7232650" cy="5478145"/>
            </a:xfrm>
            <a:custGeom>
              <a:avLst/>
              <a:gdLst/>
              <a:ahLst/>
              <a:cxnLst/>
              <a:rect l="l" t="t" r="r" b="b"/>
              <a:pathLst>
                <a:path w="7232650" h="5478145">
                  <a:moveTo>
                    <a:pt x="0" y="47243"/>
                  </a:moveTo>
                  <a:lnTo>
                    <a:pt x="3707" y="28825"/>
                  </a:lnTo>
                  <a:lnTo>
                    <a:pt x="13816" y="13811"/>
                  </a:lnTo>
                  <a:lnTo>
                    <a:pt x="28808" y="3702"/>
                  </a:lnTo>
                  <a:lnTo>
                    <a:pt x="47167" y="0"/>
                  </a:lnTo>
                  <a:lnTo>
                    <a:pt x="7185164" y="0"/>
                  </a:lnTo>
                  <a:lnTo>
                    <a:pt x="7203510" y="3702"/>
                  </a:lnTo>
                  <a:lnTo>
                    <a:pt x="7218486" y="13811"/>
                  </a:lnTo>
                  <a:lnTo>
                    <a:pt x="7228580" y="28825"/>
                  </a:lnTo>
                  <a:lnTo>
                    <a:pt x="7232281" y="47243"/>
                  </a:lnTo>
                  <a:lnTo>
                    <a:pt x="7232281" y="5430964"/>
                  </a:lnTo>
                  <a:lnTo>
                    <a:pt x="7228580" y="5449323"/>
                  </a:lnTo>
                  <a:lnTo>
                    <a:pt x="7218486" y="5464316"/>
                  </a:lnTo>
                  <a:lnTo>
                    <a:pt x="7203510" y="5474425"/>
                  </a:lnTo>
                  <a:lnTo>
                    <a:pt x="7185164" y="5478132"/>
                  </a:lnTo>
                  <a:lnTo>
                    <a:pt x="47167" y="5478132"/>
                  </a:lnTo>
                  <a:lnTo>
                    <a:pt x="28808" y="5474425"/>
                  </a:lnTo>
                  <a:lnTo>
                    <a:pt x="13816" y="5464316"/>
                  </a:lnTo>
                  <a:lnTo>
                    <a:pt x="3707" y="5449323"/>
                  </a:lnTo>
                  <a:lnTo>
                    <a:pt x="0" y="5430964"/>
                  </a:lnTo>
                  <a:lnTo>
                    <a:pt x="0" y="47243"/>
                  </a:lnTo>
                  <a:close/>
                </a:path>
              </a:pathLst>
            </a:custGeom>
            <a:ln w="19049">
              <a:solidFill>
                <a:srgbClr val="FFBD3C"/>
              </a:solidFill>
            </a:ln>
          </p:spPr>
          <p:txBody>
            <a:bodyPr wrap="square" lIns="0" tIns="0" rIns="0" bIns="0" rtlCol="0"/>
            <a:lstStyle/>
            <a:p>
              <a:endParaRPr/>
            </a:p>
          </p:txBody>
        </p:sp>
        <p:sp>
          <p:nvSpPr>
            <p:cNvPr id="4" name="object 4"/>
            <p:cNvSpPr/>
            <p:nvPr/>
          </p:nvSpPr>
          <p:spPr>
            <a:xfrm>
              <a:off x="515505" y="925449"/>
              <a:ext cx="2685415" cy="317500"/>
            </a:xfrm>
            <a:custGeom>
              <a:avLst/>
              <a:gdLst/>
              <a:ahLst/>
              <a:cxnLst/>
              <a:rect l="l" t="t" r="r" b="b"/>
              <a:pathLst>
                <a:path w="2685415" h="317500">
                  <a:moveTo>
                    <a:pt x="2632062" y="0"/>
                  </a:moveTo>
                  <a:lnTo>
                    <a:pt x="52819" y="0"/>
                  </a:lnTo>
                  <a:lnTo>
                    <a:pt x="32259" y="4147"/>
                  </a:lnTo>
                  <a:lnTo>
                    <a:pt x="15470" y="15462"/>
                  </a:lnTo>
                  <a:lnTo>
                    <a:pt x="4150" y="32254"/>
                  </a:lnTo>
                  <a:lnTo>
                    <a:pt x="0" y="52831"/>
                  </a:lnTo>
                  <a:lnTo>
                    <a:pt x="0" y="264160"/>
                  </a:lnTo>
                  <a:lnTo>
                    <a:pt x="4150" y="284684"/>
                  </a:lnTo>
                  <a:lnTo>
                    <a:pt x="15470" y="301482"/>
                  </a:lnTo>
                  <a:lnTo>
                    <a:pt x="32259" y="312826"/>
                  </a:lnTo>
                  <a:lnTo>
                    <a:pt x="52819" y="316991"/>
                  </a:lnTo>
                  <a:lnTo>
                    <a:pt x="2632062" y="316991"/>
                  </a:lnTo>
                  <a:lnTo>
                    <a:pt x="2652640" y="312826"/>
                  </a:lnTo>
                  <a:lnTo>
                    <a:pt x="2669432" y="301482"/>
                  </a:lnTo>
                  <a:lnTo>
                    <a:pt x="2680746" y="284684"/>
                  </a:lnTo>
                  <a:lnTo>
                    <a:pt x="2684894" y="264160"/>
                  </a:lnTo>
                  <a:lnTo>
                    <a:pt x="2684894" y="52831"/>
                  </a:lnTo>
                  <a:lnTo>
                    <a:pt x="2680746" y="32254"/>
                  </a:lnTo>
                  <a:lnTo>
                    <a:pt x="2669432" y="15462"/>
                  </a:lnTo>
                  <a:lnTo>
                    <a:pt x="2652640" y="4147"/>
                  </a:lnTo>
                  <a:lnTo>
                    <a:pt x="2632062" y="0"/>
                  </a:lnTo>
                  <a:close/>
                </a:path>
              </a:pathLst>
            </a:custGeom>
            <a:solidFill>
              <a:srgbClr val="FFBD3C"/>
            </a:solidFill>
          </p:spPr>
          <p:txBody>
            <a:bodyPr wrap="square" lIns="0" tIns="0" rIns="0" bIns="0" rtlCol="0"/>
            <a:lstStyle/>
            <a:p>
              <a:endParaRPr/>
            </a:p>
          </p:txBody>
        </p:sp>
        <p:sp>
          <p:nvSpPr>
            <p:cNvPr id="5" name="object 5"/>
            <p:cNvSpPr/>
            <p:nvPr/>
          </p:nvSpPr>
          <p:spPr>
            <a:xfrm>
              <a:off x="515505" y="925449"/>
              <a:ext cx="2685415" cy="317500"/>
            </a:xfrm>
            <a:custGeom>
              <a:avLst/>
              <a:gdLst/>
              <a:ahLst/>
              <a:cxnLst/>
              <a:rect l="l" t="t" r="r" b="b"/>
              <a:pathLst>
                <a:path w="2685415" h="317500">
                  <a:moveTo>
                    <a:pt x="0" y="52831"/>
                  </a:moveTo>
                  <a:lnTo>
                    <a:pt x="4150" y="32254"/>
                  </a:lnTo>
                  <a:lnTo>
                    <a:pt x="15470" y="15462"/>
                  </a:lnTo>
                  <a:lnTo>
                    <a:pt x="32259" y="4147"/>
                  </a:lnTo>
                  <a:lnTo>
                    <a:pt x="52819" y="0"/>
                  </a:lnTo>
                  <a:lnTo>
                    <a:pt x="2632062" y="0"/>
                  </a:lnTo>
                  <a:lnTo>
                    <a:pt x="2652640" y="4147"/>
                  </a:lnTo>
                  <a:lnTo>
                    <a:pt x="2669432" y="15462"/>
                  </a:lnTo>
                  <a:lnTo>
                    <a:pt x="2680746" y="32254"/>
                  </a:lnTo>
                  <a:lnTo>
                    <a:pt x="2684894" y="52831"/>
                  </a:lnTo>
                  <a:lnTo>
                    <a:pt x="2684894" y="264160"/>
                  </a:lnTo>
                  <a:lnTo>
                    <a:pt x="2680746" y="284684"/>
                  </a:lnTo>
                  <a:lnTo>
                    <a:pt x="2669432" y="301482"/>
                  </a:lnTo>
                  <a:lnTo>
                    <a:pt x="2652640" y="312826"/>
                  </a:lnTo>
                  <a:lnTo>
                    <a:pt x="2632062" y="316991"/>
                  </a:lnTo>
                  <a:lnTo>
                    <a:pt x="52819" y="316991"/>
                  </a:lnTo>
                  <a:lnTo>
                    <a:pt x="32259" y="312826"/>
                  </a:lnTo>
                  <a:lnTo>
                    <a:pt x="15470" y="301482"/>
                  </a:lnTo>
                  <a:lnTo>
                    <a:pt x="4150" y="284684"/>
                  </a:lnTo>
                  <a:lnTo>
                    <a:pt x="0" y="264160"/>
                  </a:lnTo>
                  <a:lnTo>
                    <a:pt x="0" y="52831"/>
                  </a:lnTo>
                  <a:close/>
                </a:path>
              </a:pathLst>
            </a:custGeom>
            <a:ln w="19050">
              <a:solidFill>
                <a:srgbClr val="FFBD3C"/>
              </a:solidFill>
            </a:ln>
          </p:spPr>
          <p:txBody>
            <a:bodyPr wrap="square" lIns="0" tIns="0" rIns="0" bIns="0" rtlCol="0"/>
            <a:lstStyle/>
            <a:p>
              <a:endParaRPr/>
            </a:p>
          </p:txBody>
        </p:sp>
      </p:grpSp>
      <p:sp>
        <p:nvSpPr>
          <p:cNvPr id="6" name="object 6"/>
          <p:cNvSpPr txBox="1"/>
          <p:nvPr/>
        </p:nvSpPr>
        <p:spPr>
          <a:xfrm>
            <a:off x="8175117" y="1486027"/>
            <a:ext cx="3233420" cy="3375660"/>
          </a:xfrm>
          <a:prstGeom prst="rect">
            <a:avLst/>
          </a:prstGeom>
        </p:spPr>
        <p:txBody>
          <a:bodyPr vert="horz" wrap="square" lIns="0" tIns="39370" rIns="0" bIns="0" rtlCol="0">
            <a:spAutoFit/>
          </a:bodyPr>
          <a:lstStyle/>
          <a:p>
            <a:pPr marL="241300" marR="107314" indent="-228600">
              <a:lnSpc>
                <a:spcPts val="1730"/>
              </a:lnSpc>
              <a:spcBef>
                <a:spcPts val="310"/>
              </a:spcBef>
              <a:buClr>
                <a:srgbClr val="004A86"/>
              </a:buClr>
              <a:buFont typeface="Arial"/>
              <a:buChar char="•"/>
              <a:tabLst>
                <a:tab pos="241300" algn="l"/>
              </a:tabLst>
            </a:pPr>
            <a:r>
              <a:rPr sz="1600" dirty="0">
                <a:solidFill>
                  <a:srgbClr val="004A86"/>
                </a:solidFill>
                <a:latin typeface="Arial"/>
                <a:cs typeface="Arial"/>
              </a:rPr>
              <a:t>Spatial</a:t>
            </a:r>
            <a:r>
              <a:rPr sz="1600" spc="-75" dirty="0">
                <a:solidFill>
                  <a:srgbClr val="004A86"/>
                </a:solidFill>
                <a:latin typeface="Arial"/>
                <a:cs typeface="Arial"/>
              </a:rPr>
              <a:t> </a:t>
            </a:r>
            <a:r>
              <a:rPr sz="1600" dirty="0">
                <a:solidFill>
                  <a:srgbClr val="004A86"/>
                </a:solidFill>
                <a:latin typeface="Arial"/>
                <a:cs typeface="Arial"/>
              </a:rPr>
              <a:t>transcriptomics</a:t>
            </a:r>
            <a:r>
              <a:rPr sz="1600" spc="-65" dirty="0">
                <a:solidFill>
                  <a:srgbClr val="004A86"/>
                </a:solidFill>
                <a:latin typeface="Arial"/>
                <a:cs typeface="Arial"/>
              </a:rPr>
              <a:t> </a:t>
            </a:r>
            <a:r>
              <a:rPr sz="1600" spc="-10" dirty="0">
                <a:solidFill>
                  <a:srgbClr val="004A86"/>
                </a:solidFill>
                <a:latin typeface="Arial"/>
                <a:cs typeface="Arial"/>
              </a:rPr>
              <a:t>captures </a:t>
            </a:r>
            <a:r>
              <a:rPr sz="1600" dirty="0">
                <a:solidFill>
                  <a:srgbClr val="004A86"/>
                </a:solidFill>
                <a:latin typeface="Arial"/>
                <a:cs typeface="Arial"/>
              </a:rPr>
              <a:t>the</a:t>
            </a:r>
            <a:r>
              <a:rPr sz="1600" spc="-35" dirty="0">
                <a:solidFill>
                  <a:srgbClr val="004A86"/>
                </a:solidFill>
                <a:latin typeface="Arial"/>
                <a:cs typeface="Arial"/>
              </a:rPr>
              <a:t> </a:t>
            </a:r>
            <a:r>
              <a:rPr sz="1600" dirty="0">
                <a:solidFill>
                  <a:srgbClr val="004A86"/>
                </a:solidFill>
                <a:latin typeface="Arial"/>
                <a:cs typeface="Arial"/>
              </a:rPr>
              <a:t>complexity</a:t>
            </a:r>
            <a:r>
              <a:rPr sz="1600" spc="-40" dirty="0">
                <a:solidFill>
                  <a:srgbClr val="004A86"/>
                </a:solidFill>
                <a:latin typeface="Arial"/>
                <a:cs typeface="Arial"/>
              </a:rPr>
              <a:t> </a:t>
            </a:r>
            <a:r>
              <a:rPr sz="1600" dirty="0">
                <a:solidFill>
                  <a:srgbClr val="004A86"/>
                </a:solidFill>
                <a:latin typeface="Arial"/>
                <a:cs typeface="Arial"/>
              </a:rPr>
              <a:t>of</a:t>
            </a:r>
            <a:r>
              <a:rPr sz="1600" spc="-30" dirty="0">
                <a:solidFill>
                  <a:srgbClr val="004A86"/>
                </a:solidFill>
                <a:latin typeface="Arial"/>
                <a:cs typeface="Arial"/>
              </a:rPr>
              <a:t> </a:t>
            </a:r>
            <a:r>
              <a:rPr sz="1600" dirty="0">
                <a:solidFill>
                  <a:srgbClr val="004A86"/>
                </a:solidFill>
                <a:latin typeface="Arial"/>
                <a:cs typeface="Arial"/>
              </a:rPr>
              <a:t>the</a:t>
            </a:r>
            <a:r>
              <a:rPr sz="1600" spc="-45" dirty="0">
                <a:solidFill>
                  <a:srgbClr val="004A86"/>
                </a:solidFill>
                <a:latin typeface="Arial"/>
                <a:cs typeface="Arial"/>
              </a:rPr>
              <a:t> </a:t>
            </a:r>
            <a:r>
              <a:rPr sz="1600" spc="-20" dirty="0">
                <a:solidFill>
                  <a:srgbClr val="004A86"/>
                </a:solidFill>
                <a:latin typeface="Arial"/>
                <a:cs typeface="Arial"/>
              </a:rPr>
              <a:t>liver </a:t>
            </a:r>
            <a:r>
              <a:rPr sz="1600" spc="-10" dirty="0">
                <a:solidFill>
                  <a:srgbClr val="004A86"/>
                </a:solidFill>
                <a:latin typeface="Arial"/>
                <a:cs typeface="Arial"/>
              </a:rPr>
              <a:t>microenvironment</a:t>
            </a:r>
            <a:r>
              <a:rPr sz="1600" spc="10" dirty="0">
                <a:solidFill>
                  <a:srgbClr val="004A86"/>
                </a:solidFill>
                <a:latin typeface="Arial"/>
                <a:cs typeface="Arial"/>
              </a:rPr>
              <a:t> </a:t>
            </a:r>
            <a:r>
              <a:rPr sz="1600" dirty="0">
                <a:solidFill>
                  <a:srgbClr val="004A86"/>
                </a:solidFill>
                <a:latin typeface="Arial"/>
                <a:cs typeface="Arial"/>
              </a:rPr>
              <a:t>and</a:t>
            </a:r>
            <a:r>
              <a:rPr sz="1600" spc="-5" dirty="0">
                <a:solidFill>
                  <a:srgbClr val="004A86"/>
                </a:solidFill>
                <a:latin typeface="Arial"/>
                <a:cs typeface="Arial"/>
              </a:rPr>
              <a:t> </a:t>
            </a:r>
            <a:r>
              <a:rPr sz="1600" spc="-25" dirty="0">
                <a:solidFill>
                  <a:srgbClr val="004A86"/>
                </a:solidFill>
                <a:latin typeface="Arial"/>
                <a:cs typeface="Arial"/>
              </a:rPr>
              <a:t>the </a:t>
            </a:r>
            <a:r>
              <a:rPr sz="1600" dirty="0">
                <a:solidFill>
                  <a:srgbClr val="004A86"/>
                </a:solidFill>
                <a:latin typeface="Arial"/>
                <a:cs typeface="Arial"/>
              </a:rPr>
              <a:t>heterogeneity</a:t>
            </a:r>
            <a:r>
              <a:rPr sz="1600" spc="-20" dirty="0">
                <a:solidFill>
                  <a:srgbClr val="004A86"/>
                </a:solidFill>
                <a:latin typeface="Arial"/>
                <a:cs typeface="Arial"/>
              </a:rPr>
              <a:t> </a:t>
            </a:r>
            <a:r>
              <a:rPr sz="1600" dirty="0">
                <a:solidFill>
                  <a:srgbClr val="004A86"/>
                </a:solidFill>
                <a:latin typeface="Arial"/>
                <a:cs typeface="Arial"/>
              </a:rPr>
              <a:t>of</a:t>
            </a:r>
            <a:r>
              <a:rPr sz="1600" spc="-20" dirty="0">
                <a:solidFill>
                  <a:srgbClr val="004A86"/>
                </a:solidFill>
                <a:latin typeface="Arial"/>
                <a:cs typeface="Arial"/>
              </a:rPr>
              <a:t> </a:t>
            </a:r>
            <a:r>
              <a:rPr sz="1600" spc="-10" dirty="0">
                <a:solidFill>
                  <a:srgbClr val="004A86"/>
                </a:solidFill>
                <a:latin typeface="Arial"/>
                <a:cs typeface="Arial"/>
              </a:rPr>
              <a:t>infection.</a:t>
            </a:r>
            <a:endParaRPr sz="1600">
              <a:latin typeface="Arial"/>
              <a:cs typeface="Arial"/>
            </a:endParaRPr>
          </a:p>
          <a:p>
            <a:pPr marL="241300" marR="117475" indent="-228600">
              <a:lnSpc>
                <a:spcPts val="1730"/>
              </a:lnSpc>
              <a:spcBef>
                <a:spcPts val="990"/>
              </a:spcBef>
              <a:buChar char="•"/>
              <a:tabLst>
                <a:tab pos="241300" algn="l"/>
              </a:tabLst>
            </a:pPr>
            <a:r>
              <a:rPr sz="1600" dirty="0">
                <a:solidFill>
                  <a:srgbClr val="004A86"/>
                </a:solidFill>
                <a:latin typeface="Arial"/>
                <a:cs typeface="Arial"/>
              </a:rPr>
              <a:t>The</a:t>
            </a:r>
            <a:r>
              <a:rPr sz="1600" spc="-25" dirty="0">
                <a:solidFill>
                  <a:srgbClr val="004A86"/>
                </a:solidFill>
                <a:latin typeface="Arial"/>
                <a:cs typeface="Arial"/>
              </a:rPr>
              <a:t> </a:t>
            </a:r>
            <a:r>
              <a:rPr sz="1600" dirty="0">
                <a:solidFill>
                  <a:srgbClr val="004A86"/>
                </a:solidFill>
                <a:latin typeface="Arial"/>
                <a:cs typeface="Arial"/>
              </a:rPr>
              <a:t>expression</a:t>
            </a:r>
            <a:r>
              <a:rPr sz="1600" spc="-35" dirty="0">
                <a:solidFill>
                  <a:srgbClr val="004A86"/>
                </a:solidFill>
                <a:latin typeface="Arial"/>
                <a:cs typeface="Arial"/>
              </a:rPr>
              <a:t> </a:t>
            </a:r>
            <a:r>
              <a:rPr sz="1600" dirty="0">
                <a:solidFill>
                  <a:srgbClr val="004A86"/>
                </a:solidFill>
                <a:latin typeface="Arial"/>
                <a:cs typeface="Arial"/>
              </a:rPr>
              <a:t>of</a:t>
            </a:r>
            <a:r>
              <a:rPr sz="1600" spc="-20" dirty="0">
                <a:solidFill>
                  <a:srgbClr val="004A86"/>
                </a:solidFill>
                <a:latin typeface="Arial"/>
                <a:cs typeface="Arial"/>
              </a:rPr>
              <a:t> </a:t>
            </a:r>
            <a:r>
              <a:rPr sz="1600" dirty="0">
                <a:solidFill>
                  <a:srgbClr val="004A86"/>
                </a:solidFill>
                <a:latin typeface="Arial"/>
                <a:cs typeface="Arial"/>
              </a:rPr>
              <a:t>viral</a:t>
            </a:r>
            <a:r>
              <a:rPr sz="1600" spc="-40" dirty="0">
                <a:solidFill>
                  <a:srgbClr val="004A86"/>
                </a:solidFill>
                <a:latin typeface="Arial"/>
                <a:cs typeface="Arial"/>
              </a:rPr>
              <a:t> </a:t>
            </a:r>
            <a:r>
              <a:rPr sz="1600" spc="-10" dirty="0">
                <a:solidFill>
                  <a:srgbClr val="004A86"/>
                </a:solidFill>
                <a:latin typeface="Arial"/>
                <a:cs typeface="Arial"/>
              </a:rPr>
              <a:t>antigens </a:t>
            </a:r>
            <a:r>
              <a:rPr sz="1600" dirty="0">
                <a:solidFill>
                  <a:srgbClr val="004A86"/>
                </a:solidFill>
                <a:latin typeface="Arial"/>
                <a:cs typeface="Arial"/>
              </a:rPr>
              <a:t>in</a:t>
            </a:r>
            <a:r>
              <a:rPr sz="1600" spc="-35" dirty="0">
                <a:solidFill>
                  <a:srgbClr val="004A86"/>
                </a:solidFill>
                <a:latin typeface="Arial"/>
                <a:cs typeface="Arial"/>
              </a:rPr>
              <a:t> </a:t>
            </a:r>
            <a:r>
              <a:rPr sz="1600" dirty="0">
                <a:solidFill>
                  <a:srgbClr val="004A86"/>
                </a:solidFill>
                <a:latin typeface="Arial"/>
                <a:cs typeface="Arial"/>
              </a:rPr>
              <a:t>the</a:t>
            </a:r>
            <a:r>
              <a:rPr sz="1600" spc="-15" dirty="0">
                <a:solidFill>
                  <a:srgbClr val="004A86"/>
                </a:solidFill>
                <a:latin typeface="Arial"/>
                <a:cs typeface="Arial"/>
              </a:rPr>
              <a:t> </a:t>
            </a:r>
            <a:r>
              <a:rPr sz="1600" dirty="0">
                <a:solidFill>
                  <a:srgbClr val="004A86"/>
                </a:solidFill>
                <a:latin typeface="Arial"/>
                <a:cs typeface="Arial"/>
              </a:rPr>
              <a:t>liver</a:t>
            </a:r>
            <a:r>
              <a:rPr sz="1600" spc="-50" dirty="0">
                <a:solidFill>
                  <a:srgbClr val="004A86"/>
                </a:solidFill>
                <a:latin typeface="Arial"/>
                <a:cs typeface="Arial"/>
              </a:rPr>
              <a:t> </a:t>
            </a:r>
            <a:r>
              <a:rPr sz="1600" dirty="0">
                <a:solidFill>
                  <a:srgbClr val="004A86"/>
                </a:solidFill>
                <a:latin typeface="Arial"/>
                <a:cs typeface="Arial"/>
              </a:rPr>
              <a:t>is</a:t>
            </a:r>
            <a:r>
              <a:rPr sz="1600" spc="-35" dirty="0">
                <a:solidFill>
                  <a:srgbClr val="004A86"/>
                </a:solidFill>
                <a:latin typeface="Arial"/>
                <a:cs typeface="Arial"/>
              </a:rPr>
              <a:t> </a:t>
            </a:r>
            <a:r>
              <a:rPr sz="1600" dirty="0">
                <a:solidFill>
                  <a:srgbClr val="004A86"/>
                </a:solidFill>
                <a:latin typeface="Arial"/>
                <a:cs typeface="Arial"/>
              </a:rPr>
              <a:t>associated</a:t>
            </a:r>
            <a:r>
              <a:rPr sz="1600" spc="-40" dirty="0">
                <a:solidFill>
                  <a:srgbClr val="004A86"/>
                </a:solidFill>
                <a:latin typeface="Arial"/>
                <a:cs typeface="Arial"/>
              </a:rPr>
              <a:t> </a:t>
            </a:r>
            <a:r>
              <a:rPr sz="1600" spc="-20" dirty="0">
                <a:solidFill>
                  <a:srgbClr val="004A86"/>
                </a:solidFill>
                <a:latin typeface="Arial"/>
                <a:cs typeface="Arial"/>
              </a:rPr>
              <a:t>with </a:t>
            </a:r>
            <a:r>
              <a:rPr sz="1600" dirty="0">
                <a:solidFill>
                  <a:srgbClr val="004A86"/>
                </a:solidFill>
                <a:latin typeface="Arial"/>
                <a:cs typeface="Arial"/>
              </a:rPr>
              <a:t>local</a:t>
            </a:r>
            <a:r>
              <a:rPr sz="1600" spc="-65" dirty="0">
                <a:solidFill>
                  <a:srgbClr val="004A86"/>
                </a:solidFill>
                <a:latin typeface="Arial"/>
                <a:cs typeface="Arial"/>
              </a:rPr>
              <a:t> </a:t>
            </a:r>
            <a:r>
              <a:rPr sz="1600" dirty="0">
                <a:solidFill>
                  <a:srgbClr val="004A86"/>
                </a:solidFill>
                <a:latin typeface="Arial"/>
                <a:cs typeface="Arial"/>
              </a:rPr>
              <a:t>alterations</a:t>
            </a:r>
            <a:r>
              <a:rPr sz="1600" spc="-35" dirty="0">
                <a:solidFill>
                  <a:srgbClr val="004A86"/>
                </a:solidFill>
                <a:latin typeface="Arial"/>
                <a:cs typeface="Arial"/>
              </a:rPr>
              <a:t> </a:t>
            </a:r>
            <a:r>
              <a:rPr sz="1600" dirty="0">
                <a:solidFill>
                  <a:srgbClr val="004A86"/>
                </a:solidFill>
                <a:latin typeface="Arial"/>
                <a:cs typeface="Arial"/>
              </a:rPr>
              <a:t>in</a:t>
            </a:r>
            <a:r>
              <a:rPr sz="1600" spc="-45" dirty="0">
                <a:solidFill>
                  <a:srgbClr val="004A86"/>
                </a:solidFill>
                <a:latin typeface="Arial"/>
                <a:cs typeface="Arial"/>
              </a:rPr>
              <a:t> </a:t>
            </a:r>
            <a:r>
              <a:rPr sz="1600" dirty="0">
                <a:solidFill>
                  <a:srgbClr val="004A86"/>
                </a:solidFill>
                <a:latin typeface="Arial"/>
                <a:cs typeface="Arial"/>
              </a:rPr>
              <a:t>the</a:t>
            </a:r>
            <a:r>
              <a:rPr sz="1600" spc="-25" dirty="0">
                <a:solidFill>
                  <a:srgbClr val="004A86"/>
                </a:solidFill>
                <a:latin typeface="Arial"/>
                <a:cs typeface="Arial"/>
              </a:rPr>
              <a:t> </a:t>
            </a:r>
            <a:r>
              <a:rPr sz="1600" spc="-10" dirty="0">
                <a:solidFill>
                  <a:srgbClr val="004A86"/>
                </a:solidFill>
                <a:latin typeface="Arial"/>
                <a:cs typeface="Arial"/>
              </a:rPr>
              <a:t>host's </a:t>
            </a:r>
            <a:r>
              <a:rPr sz="1600" dirty="0">
                <a:solidFill>
                  <a:srgbClr val="004A86"/>
                </a:solidFill>
                <a:latin typeface="Arial"/>
                <a:cs typeface="Arial"/>
              </a:rPr>
              <a:t>transcriptomic</a:t>
            </a:r>
            <a:r>
              <a:rPr sz="1600" spc="-75" dirty="0">
                <a:solidFill>
                  <a:srgbClr val="004A86"/>
                </a:solidFill>
                <a:latin typeface="Arial"/>
                <a:cs typeface="Arial"/>
              </a:rPr>
              <a:t> </a:t>
            </a:r>
            <a:r>
              <a:rPr sz="1600" spc="-10" dirty="0">
                <a:solidFill>
                  <a:srgbClr val="004A86"/>
                </a:solidFill>
                <a:latin typeface="Arial"/>
                <a:cs typeface="Arial"/>
              </a:rPr>
              <a:t>landscape.</a:t>
            </a:r>
            <a:endParaRPr sz="1600">
              <a:latin typeface="Arial"/>
              <a:cs typeface="Arial"/>
            </a:endParaRPr>
          </a:p>
          <a:p>
            <a:pPr marL="241300" marR="5080" indent="-228600">
              <a:lnSpc>
                <a:spcPct val="90000"/>
              </a:lnSpc>
              <a:spcBef>
                <a:spcPts val="965"/>
              </a:spcBef>
              <a:buChar char="•"/>
              <a:tabLst>
                <a:tab pos="241300" algn="l"/>
              </a:tabLst>
            </a:pPr>
            <a:r>
              <a:rPr sz="1600" dirty="0">
                <a:solidFill>
                  <a:srgbClr val="004A86"/>
                </a:solidFill>
                <a:latin typeface="Arial"/>
                <a:cs typeface="Arial"/>
              </a:rPr>
              <a:t>These</a:t>
            </a:r>
            <a:r>
              <a:rPr sz="1600" spc="-30" dirty="0">
                <a:solidFill>
                  <a:srgbClr val="004A86"/>
                </a:solidFill>
                <a:latin typeface="Arial"/>
                <a:cs typeface="Arial"/>
              </a:rPr>
              <a:t> </a:t>
            </a:r>
            <a:r>
              <a:rPr sz="1600" dirty="0">
                <a:solidFill>
                  <a:srgbClr val="004A86"/>
                </a:solidFill>
                <a:latin typeface="Arial"/>
                <a:cs typeface="Arial"/>
              </a:rPr>
              <a:t>findings</a:t>
            </a:r>
            <a:r>
              <a:rPr sz="1600" spc="-30" dirty="0">
                <a:solidFill>
                  <a:srgbClr val="004A86"/>
                </a:solidFill>
                <a:latin typeface="Arial"/>
                <a:cs typeface="Arial"/>
              </a:rPr>
              <a:t> </a:t>
            </a:r>
            <a:r>
              <a:rPr sz="1600" dirty="0">
                <a:solidFill>
                  <a:srgbClr val="004A86"/>
                </a:solidFill>
                <a:latin typeface="Arial"/>
                <a:cs typeface="Arial"/>
              </a:rPr>
              <a:t>highlight</a:t>
            </a:r>
            <a:r>
              <a:rPr sz="1600" spc="-50" dirty="0">
                <a:solidFill>
                  <a:srgbClr val="004A86"/>
                </a:solidFill>
                <a:latin typeface="Arial"/>
                <a:cs typeface="Arial"/>
              </a:rPr>
              <a:t> </a:t>
            </a:r>
            <a:r>
              <a:rPr sz="1600" spc="-25" dirty="0">
                <a:solidFill>
                  <a:srgbClr val="004A86"/>
                </a:solidFill>
                <a:latin typeface="Arial"/>
                <a:cs typeface="Arial"/>
              </a:rPr>
              <a:t>the </a:t>
            </a:r>
            <a:r>
              <a:rPr sz="1600" dirty="0">
                <a:solidFill>
                  <a:srgbClr val="004A86"/>
                </a:solidFill>
                <a:latin typeface="Arial"/>
                <a:cs typeface="Arial"/>
              </a:rPr>
              <a:t>dynamic</a:t>
            </a:r>
            <a:r>
              <a:rPr sz="1600" spc="-70" dirty="0">
                <a:solidFill>
                  <a:srgbClr val="004A86"/>
                </a:solidFill>
                <a:latin typeface="Arial"/>
                <a:cs typeface="Arial"/>
              </a:rPr>
              <a:t> </a:t>
            </a:r>
            <a:r>
              <a:rPr sz="1600" dirty="0">
                <a:solidFill>
                  <a:srgbClr val="004A86"/>
                </a:solidFill>
                <a:latin typeface="Arial"/>
                <a:cs typeface="Arial"/>
              </a:rPr>
              <a:t>interplay</a:t>
            </a:r>
            <a:r>
              <a:rPr sz="1600" spc="-80" dirty="0">
                <a:solidFill>
                  <a:srgbClr val="004A86"/>
                </a:solidFill>
                <a:latin typeface="Arial"/>
                <a:cs typeface="Arial"/>
              </a:rPr>
              <a:t> </a:t>
            </a:r>
            <a:r>
              <a:rPr sz="1600" dirty="0">
                <a:solidFill>
                  <a:srgbClr val="004A86"/>
                </a:solidFill>
                <a:latin typeface="Arial"/>
                <a:cs typeface="Arial"/>
              </a:rPr>
              <a:t>between</a:t>
            </a:r>
            <a:r>
              <a:rPr sz="1600" spc="-65" dirty="0">
                <a:solidFill>
                  <a:srgbClr val="004A86"/>
                </a:solidFill>
                <a:latin typeface="Arial"/>
                <a:cs typeface="Arial"/>
              </a:rPr>
              <a:t> </a:t>
            </a:r>
            <a:r>
              <a:rPr sz="1600" spc="-10" dirty="0">
                <a:solidFill>
                  <a:srgbClr val="004A86"/>
                </a:solidFill>
                <a:latin typeface="Arial"/>
                <a:cs typeface="Arial"/>
              </a:rPr>
              <a:t>viral </a:t>
            </a:r>
            <a:r>
              <a:rPr sz="1600" dirty="0">
                <a:solidFill>
                  <a:srgbClr val="004A86"/>
                </a:solidFill>
                <a:latin typeface="Arial"/>
                <a:cs typeface="Arial"/>
              </a:rPr>
              <a:t>infection</a:t>
            </a:r>
            <a:r>
              <a:rPr sz="1600" spc="-60" dirty="0">
                <a:solidFill>
                  <a:srgbClr val="004A86"/>
                </a:solidFill>
                <a:latin typeface="Arial"/>
                <a:cs typeface="Arial"/>
              </a:rPr>
              <a:t> </a:t>
            </a:r>
            <a:r>
              <a:rPr sz="1600" dirty="0">
                <a:solidFill>
                  <a:srgbClr val="004A86"/>
                </a:solidFill>
                <a:latin typeface="Arial"/>
                <a:cs typeface="Arial"/>
              </a:rPr>
              <a:t>and</a:t>
            </a:r>
            <a:r>
              <a:rPr sz="1600" spc="-35" dirty="0">
                <a:solidFill>
                  <a:srgbClr val="004A86"/>
                </a:solidFill>
                <a:latin typeface="Arial"/>
                <a:cs typeface="Arial"/>
              </a:rPr>
              <a:t> </a:t>
            </a:r>
            <a:r>
              <a:rPr sz="1600" dirty="0">
                <a:solidFill>
                  <a:srgbClr val="004A86"/>
                </a:solidFill>
                <a:latin typeface="Arial"/>
                <a:cs typeface="Arial"/>
              </a:rPr>
              <a:t>host</a:t>
            </a:r>
            <a:r>
              <a:rPr sz="1600" spc="-45" dirty="0">
                <a:solidFill>
                  <a:srgbClr val="004A86"/>
                </a:solidFill>
                <a:latin typeface="Arial"/>
                <a:cs typeface="Arial"/>
              </a:rPr>
              <a:t> </a:t>
            </a:r>
            <a:r>
              <a:rPr sz="1600" dirty="0">
                <a:solidFill>
                  <a:srgbClr val="004A86"/>
                </a:solidFill>
                <a:latin typeface="Arial"/>
                <a:cs typeface="Arial"/>
              </a:rPr>
              <a:t>responses</a:t>
            </a:r>
            <a:r>
              <a:rPr sz="1600" spc="-45" dirty="0">
                <a:solidFill>
                  <a:srgbClr val="004A86"/>
                </a:solidFill>
                <a:latin typeface="Arial"/>
                <a:cs typeface="Arial"/>
              </a:rPr>
              <a:t> </a:t>
            </a:r>
            <a:r>
              <a:rPr sz="1600" spc="-25" dirty="0">
                <a:solidFill>
                  <a:srgbClr val="004A86"/>
                </a:solidFill>
                <a:latin typeface="Arial"/>
                <a:cs typeface="Arial"/>
              </a:rPr>
              <a:t>and </a:t>
            </a:r>
            <a:r>
              <a:rPr sz="1600" dirty="0">
                <a:solidFill>
                  <a:srgbClr val="004A86"/>
                </a:solidFill>
                <a:latin typeface="Arial"/>
                <a:cs typeface="Arial"/>
              </a:rPr>
              <a:t>provide</a:t>
            </a:r>
            <a:r>
              <a:rPr sz="1600" spc="-30" dirty="0">
                <a:solidFill>
                  <a:srgbClr val="004A86"/>
                </a:solidFill>
                <a:latin typeface="Arial"/>
                <a:cs typeface="Arial"/>
              </a:rPr>
              <a:t> </a:t>
            </a:r>
            <a:r>
              <a:rPr sz="1600" dirty="0">
                <a:solidFill>
                  <a:srgbClr val="004A86"/>
                </a:solidFill>
                <a:latin typeface="Arial"/>
                <a:cs typeface="Arial"/>
              </a:rPr>
              <a:t>a</a:t>
            </a:r>
            <a:r>
              <a:rPr sz="1600" spc="-30" dirty="0">
                <a:solidFill>
                  <a:srgbClr val="004A86"/>
                </a:solidFill>
                <a:latin typeface="Arial"/>
                <a:cs typeface="Arial"/>
              </a:rPr>
              <a:t> </a:t>
            </a:r>
            <a:r>
              <a:rPr sz="1600" dirty="0">
                <a:solidFill>
                  <a:srgbClr val="004A86"/>
                </a:solidFill>
                <a:latin typeface="Arial"/>
                <a:cs typeface="Arial"/>
              </a:rPr>
              <a:t>basis</a:t>
            </a:r>
            <a:r>
              <a:rPr sz="1600" spc="-35" dirty="0">
                <a:solidFill>
                  <a:srgbClr val="004A86"/>
                </a:solidFill>
                <a:latin typeface="Arial"/>
                <a:cs typeface="Arial"/>
              </a:rPr>
              <a:t> </a:t>
            </a:r>
            <a:r>
              <a:rPr sz="1600" dirty="0">
                <a:solidFill>
                  <a:srgbClr val="004A86"/>
                </a:solidFill>
                <a:latin typeface="Arial"/>
                <a:cs typeface="Arial"/>
              </a:rPr>
              <a:t>for</a:t>
            </a:r>
            <a:r>
              <a:rPr sz="1600" spc="-10" dirty="0">
                <a:solidFill>
                  <a:srgbClr val="004A86"/>
                </a:solidFill>
                <a:latin typeface="Arial"/>
                <a:cs typeface="Arial"/>
              </a:rPr>
              <a:t> identifying </a:t>
            </a:r>
            <a:r>
              <a:rPr sz="1600" dirty="0">
                <a:solidFill>
                  <a:srgbClr val="004A86"/>
                </a:solidFill>
                <a:latin typeface="Arial"/>
                <a:cs typeface="Arial"/>
              </a:rPr>
              <a:t>biomarkers</a:t>
            </a:r>
            <a:r>
              <a:rPr sz="1600" spc="-35" dirty="0">
                <a:solidFill>
                  <a:srgbClr val="004A86"/>
                </a:solidFill>
                <a:latin typeface="Arial"/>
                <a:cs typeface="Arial"/>
              </a:rPr>
              <a:t> </a:t>
            </a:r>
            <a:r>
              <a:rPr sz="1600" dirty="0">
                <a:solidFill>
                  <a:srgbClr val="004A86"/>
                </a:solidFill>
                <a:latin typeface="Arial"/>
                <a:cs typeface="Arial"/>
              </a:rPr>
              <a:t>and</a:t>
            </a:r>
            <a:r>
              <a:rPr sz="1600" spc="-50" dirty="0">
                <a:solidFill>
                  <a:srgbClr val="004A86"/>
                </a:solidFill>
                <a:latin typeface="Arial"/>
                <a:cs typeface="Arial"/>
              </a:rPr>
              <a:t> </a:t>
            </a:r>
            <a:r>
              <a:rPr sz="1600" dirty="0">
                <a:solidFill>
                  <a:srgbClr val="004A86"/>
                </a:solidFill>
                <a:latin typeface="Arial"/>
                <a:cs typeface="Arial"/>
              </a:rPr>
              <a:t>targets</a:t>
            </a:r>
            <a:r>
              <a:rPr sz="1600" spc="-20" dirty="0">
                <a:solidFill>
                  <a:srgbClr val="004A86"/>
                </a:solidFill>
                <a:latin typeface="Arial"/>
                <a:cs typeface="Arial"/>
              </a:rPr>
              <a:t> </a:t>
            </a:r>
            <a:r>
              <a:rPr sz="1600" spc="-25" dirty="0">
                <a:solidFill>
                  <a:srgbClr val="004A86"/>
                </a:solidFill>
                <a:latin typeface="Arial"/>
                <a:cs typeface="Arial"/>
              </a:rPr>
              <a:t>for </a:t>
            </a:r>
            <a:r>
              <a:rPr sz="1600" dirty="0">
                <a:solidFill>
                  <a:srgbClr val="004A86"/>
                </a:solidFill>
                <a:latin typeface="Arial"/>
                <a:cs typeface="Arial"/>
              </a:rPr>
              <a:t>hepatitis</a:t>
            </a:r>
            <a:r>
              <a:rPr sz="1600" spc="-70" dirty="0">
                <a:solidFill>
                  <a:srgbClr val="004A86"/>
                </a:solidFill>
                <a:latin typeface="Arial"/>
                <a:cs typeface="Arial"/>
              </a:rPr>
              <a:t> </a:t>
            </a:r>
            <a:r>
              <a:rPr sz="1600" dirty="0">
                <a:solidFill>
                  <a:srgbClr val="004A86"/>
                </a:solidFill>
                <a:latin typeface="Arial"/>
                <a:cs typeface="Arial"/>
              </a:rPr>
              <a:t>delta</a:t>
            </a:r>
            <a:r>
              <a:rPr sz="1600" spc="-60" dirty="0">
                <a:solidFill>
                  <a:srgbClr val="004A86"/>
                </a:solidFill>
                <a:latin typeface="Arial"/>
                <a:cs typeface="Arial"/>
              </a:rPr>
              <a:t> </a:t>
            </a:r>
            <a:r>
              <a:rPr sz="1600" spc="-10" dirty="0">
                <a:solidFill>
                  <a:srgbClr val="004A86"/>
                </a:solidFill>
                <a:latin typeface="Arial"/>
                <a:cs typeface="Arial"/>
              </a:rPr>
              <a:t>treatments.</a:t>
            </a:r>
            <a:endParaRPr sz="1600">
              <a:latin typeface="Arial"/>
              <a:cs typeface="Arial"/>
            </a:endParaRPr>
          </a:p>
        </p:txBody>
      </p:sp>
      <p:sp>
        <p:nvSpPr>
          <p:cNvPr id="7" name="object 7"/>
          <p:cNvSpPr txBox="1"/>
          <p:nvPr/>
        </p:nvSpPr>
        <p:spPr>
          <a:xfrm>
            <a:off x="609701" y="928242"/>
            <a:ext cx="85026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Arial"/>
                <a:cs typeface="Arial"/>
              </a:rPr>
              <a:t>Results</a:t>
            </a:r>
            <a:endParaRPr sz="1800">
              <a:latin typeface="Arial"/>
              <a:cs typeface="Arial"/>
            </a:endParaRPr>
          </a:p>
        </p:txBody>
      </p:sp>
      <p:sp>
        <p:nvSpPr>
          <p:cNvPr id="8" name="object 8"/>
          <p:cNvSpPr txBox="1">
            <a:spLocks noGrp="1"/>
          </p:cNvSpPr>
          <p:nvPr>
            <p:ph type="title"/>
          </p:nvPr>
        </p:nvSpPr>
        <p:spPr>
          <a:xfrm>
            <a:off x="838200" y="189322"/>
            <a:ext cx="10515600" cy="282129"/>
          </a:xfrm>
          <a:prstGeom prst="rect">
            <a:avLst/>
          </a:prstGeom>
        </p:spPr>
        <p:txBody>
          <a:bodyPr vert="horz" wrap="square" lIns="0" tIns="12700" rIns="0" bIns="0" rtlCol="0">
            <a:spAutoFit/>
          </a:bodyPr>
          <a:lstStyle/>
          <a:p>
            <a:pPr marL="12700">
              <a:lnSpc>
                <a:spcPts val="2055"/>
              </a:lnSpc>
              <a:spcBef>
                <a:spcPts val="100"/>
              </a:spcBef>
            </a:pPr>
            <a:r>
              <a:rPr sz="1800" b="1" spc="-10" dirty="0">
                <a:latin typeface="Arial" panose="020B0604020202020204" pitchFamily="34" charset="0"/>
                <a:cs typeface="Arial" panose="020B0604020202020204" pitchFamily="34" charset="0"/>
              </a:rPr>
              <a:t>OS-029-</a:t>
            </a:r>
            <a:r>
              <a:rPr sz="1800" b="1" spc="-25" dirty="0">
                <a:latin typeface="Arial" panose="020B0604020202020204" pitchFamily="34" charset="0"/>
                <a:cs typeface="Arial" panose="020B0604020202020204" pitchFamily="34" charset="0"/>
              </a:rPr>
              <a:t>YI</a:t>
            </a:r>
            <a:r>
              <a:rPr lang="fr-CH" sz="1800" spc="-25"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Spatial</a:t>
            </a:r>
            <a:r>
              <a:rPr sz="1800" b="0" spc="-20"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profiling</a:t>
            </a:r>
            <a:r>
              <a:rPr sz="1800" b="0" spc="-10"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of</a:t>
            </a:r>
            <a:r>
              <a:rPr sz="1800" b="0" spc="-35"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HBV</a:t>
            </a:r>
            <a:r>
              <a:rPr sz="1800" b="0" spc="-30"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and</a:t>
            </a:r>
            <a:r>
              <a:rPr sz="1800" b="0" spc="-20"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HDV</a:t>
            </a:r>
            <a:r>
              <a:rPr sz="1800" b="0" spc="-25"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infection</a:t>
            </a:r>
            <a:r>
              <a:rPr sz="1800" b="0" spc="-25"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in</a:t>
            </a:r>
            <a:r>
              <a:rPr sz="1800" b="0" spc="-20"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human</a:t>
            </a:r>
            <a:r>
              <a:rPr sz="1800" b="0" spc="-20" dirty="0">
                <a:latin typeface="Arial" panose="020B0604020202020204" pitchFamily="34" charset="0"/>
                <a:cs typeface="Arial" panose="020B0604020202020204" pitchFamily="34" charset="0"/>
              </a:rPr>
              <a:t> </a:t>
            </a:r>
            <a:r>
              <a:rPr sz="1800" b="0" dirty="0">
                <a:latin typeface="Arial" panose="020B0604020202020204" pitchFamily="34" charset="0"/>
                <a:cs typeface="Arial" panose="020B0604020202020204" pitchFamily="34" charset="0"/>
              </a:rPr>
              <a:t>liver</a:t>
            </a:r>
            <a:r>
              <a:rPr sz="1800" b="0" spc="-25" dirty="0">
                <a:latin typeface="Arial" panose="020B0604020202020204" pitchFamily="34" charset="0"/>
                <a:cs typeface="Arial" panose="020B0604020202020204" pitchFamily="34" charset="0"/>
              </a:rPr>
              <a:t> </a:t>
            </a:r>
            <a:r>
              <a:rPr sz="1800" b="0" spc="-10" dirty="0">
                <a:latin typeface="Arial" panose="020B0604020202020204" pitchFamily="34" charset="0"/>
                <a:cs typeface="Arial" panose="020B0604020202020204" pitchFamily="34" charset="0"/>
              </a:rPr>
              <a:t>samples</a:t>
            </a:r>
          </a:p>
        </p:txBody>
      </p:sp>
      <p:grpSp>
        <p:nvGrpSpPr>
          <p:cNvPr id="9" name="object 9"/>
          <p:cNvGrpSpPr/>
          <p:nvPr/>
        </p:nvGrpSpPr>
        <p:grpSpPr>
          <a:xfrm>
            <a:off x="505980" y="1475994"/>
            <a:ext cx="6948170" cy="1962785"/>
            <a:chOff x="505980" y="1475994"/>
            <a:chExt cx="6948170" cy="1962785"/>
          </a:xfrm>
        </p:grpSpPr>
        <p:sp>
          <p:nvSpPr>
            <p:cNvPr id="10" name="object 10"/>
            <p:cNvSpPr/>
            <p:nvPr/>
          </p:nvSpPr>
          <p:spPr>
            <a:xfrm>
              <a:off x="515505" y="1485519"/>
              <a:ext cx="6929120" cy="1943735"/>
            </a:xfrm>
            <a:custGeom>
              <a:avLst/>
              <a:gdLst/>
              <a:ahLst/>
              <a:cxnLst/>
              <a:rect l="l" t="t" r="r" b="b"/>
              <a:pathLst>
                <a:path w="6929120" h="1943735">
                  <a:moveTo>
                    <a:pt x="6871068" y="0"/>
                  </a:moveTo>
                  <a:lnTo>
                    <a:pt x="57696" y="0"/>
                  </a:lnTo>
                  <a:lnTo>
                    <a:pt x="35238" y="4526"/>
                  </a:lnTo>
                  <a:lnTo>
                    <a:pt x="16898" y="16875"/>
                  </a:lnTo>
                  <a:lnTo>
                    <a:pt x="4534" y="35200"/>
                  </a:lnTo>
                  <a:lnTo>
                    <a:pt x="0" y="57657"/>
                  </a:lnTo>
                  <a:lnTo>
                    <a:pt x="0" y="1885822"/>
                  </a:lnTo>
                  <a:lnTo>
                    <a:pt x="4534" y="1908280"/>
                  </a:lnTo>
                  <a:lnTo>
                    <a:pt x="16898" y="1926605"/>
                  </a:lnTo>
                  <a:lnTo>
                    <a:pt x="35238" y="1938954"/>
                  </a:lnTo>
                  <a:lnTo>
                    <a:pt x="57696" y="1943480"/>
                  </a:lnTo>
                  <a:lnTo>
                    <a:pt x="6871068" y="1943480"/>
                  </a:lnTo>
                  <a:lnTo>
                    <a:pt x="6893525" y="1938954"/>
                  </a:lnTo>
                  <a:lnTo>
                    <a:pt x="6911851" y="1926605"/>
                  </a:lnTo>
                  <a:lnTo>
                    <a:pt x="6924199" y="1908280"/>
                  </a:lnTo>
                  <a:lnTo>
                    <a:pt x="6928726" y="1885822"/>
                  </a:lnTo>
                  <a:lnTo>
                    <a:pt x="6928726" y="57657"/>
                  </a:lnTo>
                  <a:lnTo>
                    <a:pt x="6924199" y="35200"/>
                  </a:lnTo>
                  <a:lnTo>
                    <a:pt x="6911851" y="16875"/>
                  </a:lnTo>
                  <a:lnTo>
                    <a:pt x="6893525" y="4526"/>
                  </a:lnTo>
                  <a:lnTo>
                    <a:pt x="6871068" y="0"/>
                  </a:lnTo>
                  <a:close/>
                </a:path>
              </a:pathLst>
            </a:custGeom>
            <a:solidFill>
              <a:srgbClr val="FFFFFF"/>
            </a:solidFill>
          </p:spPr>
          <p:txBody>
            <a:bodyPr wrap="square" lIns="0" tIns="0" rIns="0" bIns="0" rtlCol="0"/>
            <a:lstStyle/>
            <a:p>
              <a:endParaRPr/>
            </a:p>
          </p:txBody>
        </p:sp>
        <p:sp>
          <p:nvSpPr>
            <p:cNvPr id="11" name="object 11"/>
            <p:cNvSpPr/>
            <p:nvPr/>
          </p:nvSpPr>
          <p:spPr>
            <a:xfrm>
              <a:off x="515505" y="1485519"/>
              <a:ext cx="6929120" cy="1943735"/>
            </a:xfrm>
            <a:custGeom>
              <a:avLst/>
              <a:gdLst/>
              <a:ahLst/>
              <a:cxnLst/>
              <a:rect l="l" t="t" r="r" b="b"/>
              <a:pathLst>
                <a:path w="6929120" h="1943735">
                  <a:moveTo>
                    <a:pt x="0" y="57657"/>
                  </a:moveTo>
                  <a:lnTo>
                    <a:pt x="4534" y="35200"/>
                  </a:lnTo>
                  <a:lnTo>
                    <a:pt x="16898" y="16875"/>
                  </a:lnTo>
                  <a:lnTo>
                    <a:pt x="35238" y="4526"/>
                  </a:lnTo>
                  <a:lnTo>
                    <a:pt x="57696" y="0"/>
                  </a:lnTo>
                  <a:lnTo>
                    <a:pt x="6871068" y="0"/>
                  </a:lnTo>
                  <a:lnTo>
                    <a:pt x="6893525" y="4526"/>
                  </a:lnTo>
                  <a:lnTo>
                    <a:pt x="6911851" y="16875"/>
                  </a:lnTo>
                  <a:lnTo>
                    <a:pt x="6924199" y="35200"/>
                  </a:lnTo>
                  <a:lnTo>
                    <a:pt x="6928726" y="57657"/>
                  </a:lnTo>
                  <a:lnTo>
                    <a:pt x="6928726" y="1885822"/>
                  </a:lnTo>
                  <a:lnTo>
                    <a:pt x="6924199" y="1908280"/>
                  </a:lnTo>
                  <a:lnTo>
                    <a:pt x="6911851" y="1926605"/>
                  </a:lnTo>
                  <a:lnTo>
                    <a:pt x="6893525" y="1938954"/>
                  </a:lnTo>
                  <a:lnTo>
                    <a:pt x="6871068" y="1943480"/>
                  </a:lnTo>
                  <a:lnTo>
                    <a:pt x="57696" y="1943480"/>
                  </a:lnTo>
                  <a:lnTo>
                    <a:pt x="35238" y="1938954"/>
                  </a:lnTo>
                  <a:lnTo>
                    <a:pt x="16898" y="1926605"/>
                  </a:lnTo>
                  <a:lnTo>
                    <a:pt x="4534" y="1908280"/>
                  </a:lnTo>
                  <a:lnTo>
                    <a:pt x="0" y="1885822"/>
                  </a:lnTo>
                  <a:lnTo>
                    <a:pt x="0" y="57657"/>
                  </a:lnTo>
                  <a:close/>
                </a:path>
              </a:pathLst>
            </a:custGeom>
            <a:ln w="19050">
              <a:solidFill>
                <a:srgbClr val="CF9D39"/>
              </a:solidFill>
            </a:ln>
          </p:spPr>
          <p:txBody>
            <a:bodyPr wrap="square" lIns="0" tIns="0" rIns="0" bIns="0" rtlCol="0"/>
            <a:lstStyle/>
            <a:p>
              <a:endParaRPr/>
            </a:p>
          </p:txBody>
        </p:sp>
      </p:grpSp>
      <p:sp>
        <p:nvSpPr>
          <p:cNvPr id="12" name="object 12"/>
          <p:cNvSpPr txBox="1"/>
          <p:nvPr/>
        </p:nvSpPr>
        <p:spPr>
          <a:xfrm>
            <a:off x="666089" y="2053793"/>
            <a:ext cx="3902710" cy="816610"/>
          </a:xfrm>
          <a:prstGeom prst="rect">
            <a:avLst/>
          </a:prstGeom>
        </p:spPr>
        <p:txBody>
          <a:bodyPr vert="horz" wrap="square" lIns="0" tIns="13335" rIns="0" bIns="0" rtlCol="0">
            <a:spAutoFit/>
          </a:bodyPr>
          <a:lstStyle/>
          <a:p>
            <a:pPr marL="240665" indent="-227965">
              <a:lnSpc>
                <a:spcPts val="1595"/>
              </a:lnSpc>
              <a:spcBef>
                <a:spcPts val="105"/>
              </a:spcBef>
              <a:buChar char="•"/>
              <a:tabLst>
                <a:tab pos="240665" algn="l"/>
              </a:tabLst>
            </a:pPr>
            <a:r>
              <a:rPr sz="1400" dirty="0">
                <a:solidFill>
                  <a:srgbClr val="004A86"/>
                </a:solidFill>
                <a:latin typeface="Arial"/>
                <a:cs typeface="Arial"/>
              </a:rPr>
              <a:t>In</a:t>
            </a:r>
            <a:r>
              <a:rPr sz="1400" spc="-25" dirty="0">
                <a:solidFill>
                  <a:srgbClr val="004A86"/>
                </a:solidFill>
                <a:latin typeface="Arial"/>
                <a:cs typeface="Arial"/>
              </a:rPr>
              <a:t> </a:t>
            </a:r>
            <a:r>
              <a:rPr sz="1400" spc="-30" dirty="0">
                <a:solidFill>
                  <a:srgbClr val="004A86"/>
                </a:solidFill>
                <a:latin typeface="Arial"/>
                <a:cs typeface="Arial"/>
              </a:rPr>
              <a:t>HDV-</a:t>
            </a:r>
            <a:r>
              <a:rPr sz="1400" dirty="0">
                <a:solidFill>
                  <a:srgbClr val="004A86"/>
                </a:solidFill>
                <a:latin typeface="Arial"/>
                <a:cs typeface="Arial"/>
              </a:rPr>
              <a:t>infected</a:t>
            </a:r>
            <a:r>
              <a:rPr sz="1400" spc="-45" dirty="0">
                <a:solidFill>
                  <a:srgbClr val="004A86"/>
                </a:solidFill>
                <a:latin typeface="Arial"/>
                <a:cs typeface="Arial"/>
              </a:rPr>
              <a:t> </a:t>
            </a:r>
            <a:r>
              <a:rPr sz="1400" dirty="0">
                <a:solidFill>
                  <a:srgbClr val="004A86"/>
                </a:solidFill>
                <a:latin typeface="Arial"/>
                <a:cs typeface="Arial"/>
              </a:rPr>
              <a:t>patients,</a:t>
            </a:r>
            <a:r>
              <a:rPr sz="1400" spc="-40" dirty="0">
                <a:solidFill>
                  <a:srgbClr val="004A86"/>
                </a:solidFill>
                <a:latin typeface="Arial"/>
                <a:cs typeface="Arial"/>
              </a:rPr>
              <a:t> </a:t>
            </a:r>
            <a:r>
              <a:rPr sz="1400" spc="-10" dirty="0">
                <a:solidFill>
                  <a:srgbClr val="004A86"/>
                </a:solidFill>
                <a:latin typeface="Arial"/>
                <a:cs typeface="Arial"/>
              </a:rPr>
              <a:t>co-</a:t>
            </a:r>
            <a:r>
              <a:rPr sz="1400" dirty="0">
                <a:solidFill>
                  <a:srgbClr val="004A86"/>
                </a:solidFill>
                <a:latin typeface="Arial"/>
                <a:cs typeface="Arial"/>
              </a:rPr>
              <a:t>expression</a:t>
            </a:r>
            <a:r>
              <a:rPr sz="1400" spc="-50" dirty="0">
                <a:solidFill>
                  <a:srgbClr val="004A86"/>
                </a:solidFill>
                <a:latin typeface="Arial"/>
                <a:cs typeface="Arial"/>
              </a:rPr>
              <a:t> </a:t>
            </a:r>
            <a:r>
              <a:rPr sz="1400" spc="-25" dirty="0">
                <a:solidFill>
                  <a:srgbClr val="004A86"/>
                </a:solidFill>
                <a:latin typeface="Arial"/>
                <a:cs typeface="Arial"/>
              </a:rPr>
              <a:t>of</a:t>
            </a:r>
            <a:endParaRPr sz="1400" dirty="0">
              <a:latin typeface="Arial"/>
              <a:cs typeface="Arial"/>
            </a:endParaRPr>
          </a:p>
          <a:p>
            <a:pPr marL="240665">
              <a:lnSpc>
                <a:spcPts val="1515"/>
              </a:lnSpc>
            </a:pPr>
            <a:r>
              <a:rPr sz="1400" dirty="0">
                <a:solidFill>
                  <a:srgbClr val="004A86"/>
                </a:solidFill>
                <a:latin typeface="Arial"/>
                <a:cs typeface="Arial"/>
              </a:rPr>
              <a:t>HDAg</a:t>
            </a:r>
            <a:r>
              <a:rPr sz="1400" spc="-10" dirty="0">
                <a:solidFill>
                  <a:srgbClr val="004A86"/>
                </a:solidFill>
                <a:latin typeface="Arial"/>
                <a:cs typeface="Arial"/>
              </a:rPr>
              <a:t> </a:t>
            </a:r>
            <a:r>
              <a:rPr sz="1400" dirty="0">
                <a:solidFill>
                  <a:srgbClr val="004A86"/>
                </a:solidFill>
                <a:latin typeface="Arial"/>
                <a:cs typeface="Arial"/>
              </a:rPr>
              <a:t>and</a:t>
            </a:r>
            <a:r>
              <a:rPr sz="1400" spc="-30" dirty="0">
                <a:solidFill>
                  <a:srgbClr val="004A86"/>
                </a:solidFill>
                <a:latin typeface="Arial"/>
                <a:cs typeface="Arial"/>
              </a:rPr>
              <a:t> </a:t>
            </a:r>
            <a:r>
              <a:rPr sz="1400" dirty="0">
                <a:solidFill>
                  <a:srgbClr val="004A86"/>
                </a:solidFill>
                <a:latin typeface="Arial"/>
                <a:cs typeface="Arial"/>
              </a:rPr>
              <a:t>HBsAg</a:t>
            </a:r>
            <a:r>
              <a:rPr sz="1400" spc="-20" dirty="0">
                <a:solidFill>
                  <a:srgbClr val="004A86"/>
                </a:solidFill>
                <a:latin typeface="Arial"/>
                <a:cs typeface="Arial"/>
              </a:rPr>
              <a:t> </a:t>
            </a:r>
            <a:r>
              <a:rPr sz="1400" dirty="0">
                <a:solidFill>
                  <a:srgbClr val="004A86"/>
                </a:solidFill>
                <a:latin typeface="Arial"/>
                <a:cs typeface="Arial"/>
              </a:rPr>
              <a:t>is</a:t>
            </a:r>
            <a:r>
              <a:rPr sz="1400" spc="-25" dirty="0">
                <a:solidFill>
                  <a:srgbClr val="004A86"/>
                </a:solidFill>
                <a:latin typeface="Arial"/>
                <a:cs typeface="Arial"/>
              </a:rPr>
              <a:t> </a:t>
            </a:r>
            <a:r>
              <a:rPr sz="1400" dirty="0">
                <a:solidFill>
                  <a:srgbClr val="004A86"/>
                </a:solidFill>
                <a:latin typeface="Arial"/>
                <a:cs typeface="Arial"/>
              </a:rPr>
              <a:t>rarely</a:t>
            </a:r>
            <a:r>
              <a:rPr sz="1400" spc="-30" dirty="0">
                <a:solidFill>
                  <a:srgbClr val="004A86"/>
                </a:solidFill>
                <a:latin typeface="Arial"/>
                <a:cs typeface="Arial"/>
              </a:rPr>
              <a:t> </a:t>
            </a:r>
            <a:r>
              <a:rPr sz="1400" spc="-10" dirty="0">
                <a:solidFill>
                  <a:srgbClr val="004A86"/>
                </a:solidFill>
                <a:latin typeface="Arial"/>
                <a:cs typeface="Arial"/>
              </a:rPr>
              <a:t>observed.</a:t>
            </a:r>
            <a:endParaRPr sz="1400" dirty="0">
              <a:latin typeface="Arial"/>
              <a:cs typeface="Arial"/>
            </a:endParaRPr>
          </a:p>
          <a:p>
            <a:pPr marL="240665" marR="5080" indent="-228600">
              <a:lnSpc>
                <a:spcPts val="1510"/>
              </a:lnSpc>
              <a:spcBef>
                <a:spcPts val="110"/>
              </a:spcBef>
              <a:buChar char="•"/>
              <a:tabLst>
                <a:tab pos="240665" algn="l"/>
              </a:tabLst>
            </a:pPr>
            <a:r>
              <a:rPr sz="1400" dirty="0">
                <a:solidFill>
                  <a:srgbClr val="004A86"/>
                </a:solidFill>
                <a:latin typeface="Arial"/>
                <a:cs typeface="Arial"/>
              </a:rPr>
              <a:t>HDAg</a:t>
            </a:r>
            <a:r>
              <a:rPr sz="1400" spc="-10" dirty="0">
                <a:solidFill>
                  <a:srgbClr val="004A86"/>
                </a:solidFill>
                <a:latin typeface="Arial"/>
                <a:cs typeface="Arial"/>
              </a:rPr>
              <a:t> </a:t>
            </a:r>
            <a:r>
              <a:rPr sz="1400" dirty="0">
                <a:solidFill>
                  <a:srgbClr val="004A86"/>
                </a:solidFill>
                <a:latin typeface="Arial"/>
                <a:cs typeface="Arial"/>
              </a:rPr>
              <a:t>expression</a:t>
            </a:r>
            <a:r>
              <a:rPr sz="1400" spc="-45" dirty="0">
                <a:solidFill>
                  <a:srgbClr val="004A86"/>
                </a:solidFill>
                <a:latin typeface="Arial"/>
                <a:cs typeface="Arial"/>
              </a:rPr>
              <a:t> </a:t>
            </a:r>
            <a:r>
              <a:rPr sz="1400" dirty="0">
                <a:solidFill>
                  <a:srgbClr val="004A86"/>
                </a:solidFill>
                <a:latin typeface="Arial"/>
                <a:cs typeface="Arial"/>
              </a:rPr>
              <a:t>is</a:t>
            </a:r>
            <a:r>
              <a:rPr sz="1400" spc="-25" dirty="0">
                <a:solidFill>
                  <a:srgbClr val="004A86"/>
                </a:solidFill>
                <a:latin typeface="Arial"/>
                <a:cs typeface="Arial"/>
              </a:rPr>
              <a:t> </a:t>
            </a:r>
            <a:r>
              <a:rPr sz="1400" dirty="0">
                <a:solidFill>
                  <a:srgbClr val="004A86"/>
                </a:solidFill>
                <a:latin typeface="Arial"/>
                <a:cs typeface="Arial"/>
              </a:rPr>
              <a:t>confined</a:t>
            </a:r>
            <a:r>
              <a:rPr sz="1400" spc="-60" dirty="0">
                <a:solidFill>
                  <a:srgbClr val="004A86"/>
                </a:solidFill>
                <a:latin typeface="Arial"/>
                <a:cs typeface="Arial"/>
              </a:rPr>
              <a:t> </a:t>
            </a:r>
            <a:r>
              <a:rPr sz="1400" dirty="0">
                <a:solidFill>
                  <a:srgbClr val="004A86"/>
                </a:solidFill>
                <a:latin typeface="Arial"/>
                <a:cs typeface="Arial"/>
              </a:rPr>
              <a:t>to</a:t>
            </a:r>
            <a:r>
              <a:rPr sz="1400" spc="-30" dirty="0">
                <a:solidFill>
                  <a:srgbClr val="004A86"/>
                </a:solidFill>
                <a:latin typeface="Arial"/>
                <a:cs typeface="Arial"/>
              </a:rPr>
              <a:t> </a:t>
            </a:r>
            <a:r>
              <a:rPr sz="1400" dirty="0">
                <a:solidFill>
                  <a:srgbClr val="004A86"/>
                </a:solidFill>
                <a:latin typeface="Arial"/>
                <a:cs typeface="Arial"/>
              </a:rPr>
              <a:t>areas</a:t>
            </a:r>
            <a:r>
              <a:rPr sz="1400" spc="-45" dirty="0">
                <a:solidFill>
                  <a:srgbClr val="004A86"/>
                </a:solidFill>
                <a:latin typeface="Arial"/>
                <a:cs typeface="Arial"/>
              </a:rPr>
              <a:t> </a:t>
            </a:r>
            <a:r>
              <a:rPr sz="1400" dirty="0">
                <a:solidFill>
                  <a:srgbClr val="004A86"/>
                </a:solidFill>
                <a:latin typeface="Arial"/>
                <a:cs typeface="Arial"/>
              </a:rPr>
              <a:t>with</a:t>
            </a:r>
            <a:r>
              <a:rPr sz="1400" spc="-5" dirty="0">
                <a:solidFill>
                  <a:srgbClr val="004A86"/>
                </a:solidFill>
                <a:latin typeface="Arial"/>
                <a:cs typeface="Arial"/>
              </a:rPr>
              <a:t> </a:t>
            </a:r>
            <a:r>
              <a:rPr sz="1400" spc="-25" dirty="0">
                <a:solidFill>
                  <a:srgbClr val="004A86"/>
                </a:solidFill>
                <a:latin typeface="Arial"/>
                <a:cs typeface="Arial"/>
              </a:rPr>
              <a:t>low </a:t>
            </a:r>
            <a:r>
              <a:rPr sz="1400" dirty="0">
                <a:solidFill>
                  <a:srgbClr val="004A86"/>
                </a:solidFill>
                <a:latin typeface="Arial"/>
                <a:cs typeface="Arial"/>
              </a:rPr>
              <a:t>or</a:t>
            </a:r>
            <a:r>
              <a:rPr sz="1400" spc="-40" dirty="0">
                <a:solidFill>
                  <a:srgbClr val="004A86"/>
                </a:solidFill>
                <a:latin typeface="Arial"/>
                <a:cs typeface="Arial"/>
              </a:rPr>
              <a:t> </a:t>
            </a:r>
            <a:r>
              <a:rPr sz="1400" dirty="0">
                <a:solidFill>
                  <a:srgbClr val="004A86"/>
                </a:solidFill>
                <a:latin typeface="Arial"/>
                <a:cs typeface="Arial"/>
              </a:rPr>
              <a:t>undetectable</a:t>
            </a:r>
            <a:r>
              <a:rPr sz="1400" spc="-55" dirty="0">
                <a:solidFill>
                  <a:srgbClr val="004A86"/>
                </a:solidFill>
                <a:latin typeface="Arial"/>
                <a:cs typeface="Arial"/>
              </a:rPr>
              <a:t> </a:t>
            </a:r>
            <a:r>
              <a:rPr sz="1400" dirty="0">
                <a:solidFill>
                  <a:srgbClr val="004A86"/>
                </a:solidFill>
                <a:latin typeface="Arial"/>
                <a:cs typeface="Arial"/>
              </a:rPr>
              <a:t>HBsAg</a:t>
            </a:r>
            <a:r>
              <a:rPr sz="1400" spc="-25" dirty="0">
                <a:solidFill>
                  <a:srgbClr val="004A86"/>
                </a:solidFill>
                <a:latin typeface="Arial"/>
                <a:cs typeface="Arial"/>
              </a:rPr>
              <a:t> </a:t>
            </a:r>
            <a:r>
              <a:rPr sz="1400" spc="-10" dirty="0">
                <a:solidFill>
                  <a:srgbClr val="004A86"/>
                </a:solidFill>
                <a:latin typeface="Arial"/>
                <a:cs typeface="Arial"/>
              </a:rPr>
              <a:t>levels.</a:t>
            </a:r>
            <a:endParaRPr sz="1400" dirty="0">
              <a:latin typeface="Arial"/>
              <a:cs typeface="Arial"/>
            </a:endParaRPr>
          </a:p>
        </p:txBody>
      </p:sp>
      <p:sp>
        <p:nvSpPr>
          <p:cNvPr id="13" name="object 13"/>
          <p:cNvSpPr/>
          <p:nvPr/>
        </p:nvSpPr>
        <p:spPr>
          <a:xfrm>
            <a:off x="499833" y="1374775"/>
            <a:ext cx="2143760" cy="358775"/>
          </a:xfrm>
          <a:custGeom>
            <a:avLst/>
            <a:gdLst/>
            <a:ahLst/>
            <a:cxnLst/>
            <a:rect l="l" t="t" r="r" b="b"/>
            <a:pathLst>
              <a:path w="2143760" h="358775">
                <a:moveTo>
                  <a:pt x="2119287" y="0"/>
                </a:moveTo>
                <a:lnTo>
                  <a:pt x="24053" y="0"/>
                </a:lnTo>
                <a:lnTo>
                  <a:pt x="14691" y="1895"/>
                </a:lnTo>
                <a:lnTo>
                  <a:pt x="7045" y="7064"/>
                </a:lnTo>
                <a:lnTo>
                  <a:pt x="1890" y="14733"/>
                </a:lnTo>
                <a:lnTo>
                  <a:pt x="0" y="24129"/>
                </a:lnTo>
                <a:lnTo>
                  <a:pt x="0" y="334263"/>
                </a:lnTo>
                <a:lnTo>
                  <a:pt x="1890" y="343586"/>
                </a:lnTo>
                <a:lnTo>
                  <a:pt x="7045" y="351218"/>
                </a:lnTo>
                <a:lnTo>
                  <a:pt x="14691" y="356373"/>
                </a:lnTo>
                <a:lnTo>
                  <a:pt x="24053" y="358266"/>
                </a:lnTo>
                <a:lnTo>
                  <a:pt x="2119287" y="358266"/>
                </a:lnTo>
                <a:lnTo>
                  <a:pt x="2128683" y="356373"/>
                </a:lnTo>
                <a:lnTo>
                  <a:pt x="2136352" y="351218"/>
                </a:lnTo>
                <a:lnTo>
                  <a:pt x="2141522" y="343586"/>
                </a:lnTo>
                <a:lnTo>
                  <a:pt x="2143417" y="334263"/>
                </a:lnTo>
                <a:lnTo>
                  <a:pt x="2143417" y="24129"/>
                </a:lnTo>
                <a:lnTo>
                  <a:pt x="2141522" y="14733"/>
                </a:lnTo>
                <a:lnTo>
                  <a:pt x="2136352" y="7064"/>
                </a:lnTo>
                <a:lnTo>
                  <a:pt x="2128683" y="1895"/>
                </a:lnTo>
                <a:lnTo>
                  <a:pt x="2119287" y="0"/>
                </a:lnTo>
                <a:close/>
              </a:path>
            </a:pathLst>
          </a:custGeom>
          <a:solidFill>
            <a:srgbClr val="FCEBC7"/>
          </a:solidFill>
        </p:spPr>
        <p:txBody>
          <a:bodyPr wrap="square" lIns="0" tIns="0" rIns="0" bIns="0" rtlCol="0"/>
          <a:lstStyle/>
          <a:p>
            <a:endParaRPr/>
          </a:p>
        </p:txBody>
      </p:sp>
      <p:sp>
        <p:nvSpPr>
          <p:cNvPr id="14" name="object 14"/>
          <p:cNvSpPr txBox="1"/>
          <p:nvPr/>
        </p:nvSpPr>
        <p:spPr>
          <a:xfrm>
            <a:off x="688644" y="1420495"/>
            <a:ext cx="157988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CF9D39"/>
                </a:solidFill>
                <a:latin typeface="Arial"/>
                <a:cs typeface="Arial"/>
              </a:rPr>
              <a:t>Viral</a:t>
            </a:r>
            <a:r>
              <a:rPr sz="1200" b="1" spc="-55" dirty="0">
                <a:solidFill>
                  <a:srgbClr val="CF9D39"/>
                </a:solidFill>
                <a:latin typeface="Arial"/>
                <a:cs typeface="Arial"/>
              </a:rPr>
              <a:t> </a:t>
            </a:r>
            <a:r>
              <a:rPr sz="1200" b="1" dirty="0">
                <a:solidFill>
                  <a:srgbClr val="CF9D39"/>
                </a:solidFill>
                <a:latin typeface="Arial"/>
                <a:cs typeface="Arial"/>
              </a:rPr>
              <a:t>antigen</a:t>
            </a:r>
            <a:r>
              <a:rPr sz="1200" b="1" spc="-45" dirty="0">
                <a:solidFill>
                  <a:srgbClr val="CF9D39"/>
                </a:solidFill>
                <a:latin typeface="Arial"/>
                <a:cs typeface="Arial"/>
              </a:rPr>
              <a:t> </a:t>
            </a:r>
            <a:r>
              <a:rPr sz="1200" b="1" spc="-10" dirty="0">
                <a:solidFill>
                  <a:srgbClr val="CF9D39"/>
                </a:solidFill>
                <a:latin typeface="Arial"/>
                <a:cs typeface="Arial"/>
              </a:rPr>
              <a:t>analysis</a:t>
            </a:r>
            <a:endParaRPr sz="1200" dirty="0">
              <a:solidFill>
                <a:srgbClr val="CF9D39"/>
              </a:solidFill>
              <a:latin typeface="Arial"/>
              <a:cs typeface="Arial"/>
            </a:endParaRPr>
          </a:p>
        </p:txBody>
      </p:sp>
      <p:grpSp>
        <p:nvGrpSpPr>
          <p:cNvPr id="15" name="object 15"/>
          <p:cNvGrpSpPr/>
          <p:nvPr/>
        </p:nvGrpSpPr>
        <p:grpSpPr>
          <a:xfrm>
            <a:off x="502805" y="3551301"/>
            <a:ext cx="6951345" cy="2630805"/>
            <a:chOff x="502805" y="3551301"/>
            <a:chExt cx="6951345" cy="2630805"/>
          </a:xfrm>
        </p:grpSpPr>
        <p:sp>
          <p:nvSpPr>
            <p:cNvPr id="16" name="object 16"/>
            <p:cNvSpPr/>
            <p:nvPr/>
          </p:nvSpPr>
          <p:spPr>
            <a:xfrm>
              <a:off x="515505" y="3660394"/>
              <a:ext cx="6929120" cy="2512060"/>
            </a:xfrm>
            <a:custGeom>
              <a:avLst/>
              <a:gdLst/>
              <a:ahLst/>
              <a:cxnLst/>
              <a:rect l="l" t="t" r="r" b="b"/>
              <a:pathLst>
                <a:path w="6929120" h="2512060">
                  <a:moveTo>
                    <a:pt x="0" y="77215"/>
                  </a:moveTo>
                  <a:lnTo>
                    <a:pt x="6074" y="47148"/>
                  </a:lnTo>
                  <a:lnTo>
                    <a:pt x="22639" y="22605"/>
                  </a:lnTo>
                  <a:lnTo>
                    <a:pt x="47207" y="6064"/>
                  </a:lnTo>
                  <a:lnTo>
                    <a:pt x="77292" y="0"/>
                  </a:lnTo>
                  <a:lnTo>
                    <a:pt x="6851383" y="0"/>
                  </a:lnTo>
                  <a:lnTo>
                    <a:pt x="6881470" y="6064"/>
                  </a:lnTo>
                  <a:lnTo>
                    <a:pt x="6906056" y="22605"/>
                  </a:lnTo>
                  <a:lnTo>
                    <a:pt x="6922642" y="47148"/>
                  </a:lnTo>
                  <a:lnTo>
                    <a:pt x="6928726" y="77215"/>
                  </a:lnTo>
                  <a:lnTo>
                    <a:pt x="6928726" y="2434513"/>
                  </a:lnTo>
                  <a:lnTo>
                    <a:pt x="6922642" y="2464598"/>
                  </a:lnTo>
                  <a:lnTo>
                    <a:pt x="6906056" y="2489166"/>
                  </a:lnTo>
                  <a:lnTo>
                    <a:pt x="6881470" y="2505731"/>
                  </a:lnTo>
                  <a:lnTo>
                    <a:pt x="6851383" y="2511805"/>
                  </a:lnTo>
                  <a:lnTo>
                    <a:pt x="77292" y="2511805"/>
                  </a:lnTo>
                  <a:lnTo>
                    <a:pt x="47207" y="2505731"/>
                  </a:lnTo>
                  <a:lnTo>
                    <a:pt x="22639" y="2489166"/>
                  </a:lnTo>
                  <a:lnTo>
                    <a:pt x="6074" y="2464598"/>
                  </a:lnTo>
                  <a:lnTo>
                    <a:pt x="0" y="2434513"/>
                  </a:lnTo>
                  <a:lnTo>
                    <a:pt x="0" y="77215"/>
                  </a:lnTo>
                  <a:close/>
                </a:path>
              </a:pathLst>
            </a:custGeom>
            <a:ln w="19050">
              <a:solidFill>
                <a:srgbClr val="CF9D39"/>
              </a:solidFill>
            </a:ln>
          </p:spPr>
          <p:txBody>
            <a:bodyPr wrap="square" lIns="0" tIns="0" rIns="0" bIns="0" rtlCol="0"/>
            <a:lstStyle/>
            <a:p>
              <a:endParaRPr/>
            </a:p>
          </p:txBody>
        </p:sp>
        <p:sp>
          <p:nvSpPr>
            <p:cNvPr id="17" name="object 17"/>
            <p:cNvSpPr/>
            <p:nvPr/>
          </p:nvSpPr>
          <p:spPr>
            <a:xfrm>
              <a:off x="502805" y="3551301"/>
              <a:ext cx="2645410" cy="345440"/>
            </a:xfrm>
            <a:custGeom>
              <a:avLst/>
              <a:gdLst/>
              <a:ahLst/>
              <a:cxnLst/>
              <a:rect l="l" t="t" r="r" b="b"/>
              <a:pathLst>
                <a:path w="2645410" h="345439">
                  <a:moveTo>
                    <a:pt x="2621902" y="0"/>
                  </a:moveTo>
                  <a:lnTo>
                    <a:pt x="23164" y="0"/>
                  </a:lnTo>
                  <a:lnTo>
                    <a:pt x="14149" y="1825"/>
                  </a:lnTo>
                  <a:lnTo>
                    <a:pt x="6786" y="6794"/>
                  </a:lnTo>
                  <a:lnTo>
                    <a:pt x="1821" y="14144"/>
                  </a:lnTo>
                  <a:lnTo>
                    <a:pt x="0" y="23113"/>
                  </a:lnTo>
                  <a:lnTo>
                    <a:pt x="0" y="321944"/>
                  </a:lnTo>
                  <a:lnTo>
                    <a:pt x="1821" y="330914"/>
                  </a:lnTo>
                  <a:lnTo>
                    <a:pt x="6786" y="338264"/>
                  </a:lnTo>
                  <a:lnTo>
                    <a:pt x="14149" y="343233"/>
                  </a:lnTo>
                  <a:lnTo>
                    <a:pt x="23164" y="345059"/>
                  </a:lnTo>
                  <a:lnTo>
                    <a:pt x="2621902" y="345059"/>
                  </a:lnTo>
                  <a:lnTo>
                    <a:pt x="2630945" y="343233"/>
                  </a:lnTo>
                  <a:lnTo>
                    <a:pt x="2638332" y="338264"/>
                  </a:lnTo>
                  <a:lnTo>
                    <a:pt x="2643315" y="330914"/>
                  </a:lnTo>
                  <a:lnTo>
                    <a:pt x="2645143" y="321944"/>
                  </a:lnTo>
                  <a:lnTo>
                    <a:pt x="2645143" y="23113"/>
                  </a:lnTo>
                  <a:lnTo>
                    <a:pt x="2643315" y="14144"/>
                  </a:lnTo>
                  <a:lnTo>
                    <a:pt x="2638332" y="6794"/>
                  </a:lnTo>
                  <a:lnTo>
                    <a:pt x="2630945" y="1825"/>
                  </a:lnTo>
                  <a:lnTo>
                    <a:pt x="2621902" y="0"/>
                  </a:lnTo>
                  <a:close/>
                </a:path>
              </a:pathLst>
            </a:custGeom>
            <a:solidFill>
              <a:srgbClr val="FCEBC7"/>
            </a:solidFill>
          </p:spPr>
          <p:txBody>
            <a:bodyPr wrap="square" lIns="0" tIns="0" rIns="0" bIns="0" rtlCol="0"/>
            <a:lstStyle/>
            <a:p>
              <a:endParaRPr/>
            </a:p>
          </p:txBody>
        </p:sp>
      </p:grpSp>
      <p:sp>
        <p:nvSpPr>
          <p:cNvPr id="18" name="object 18"/>
          <p:cNvSpPr txBox="1"/>
          <p:nvPr/>
        </p:nvSpPr>
        <p:spPr>
          <a:xfrm>
            <a:off x="745947" y="3617721"/>
            <a:ext cx="211137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CF9D39"/>
                </a:solidFill>
                <a:latin typeface="Arial"/>
                <a:cs typeface="Arial"/>
              </a:rPr>
              <a:t>HBV</a:t>
            </a:r>
            <a:r>
              <a:rPr sz="1200" b="1" spc="-15" dirty="0">
                <a:solidFill>
                  <a:srgbClr val="CF9D39"/>
                </a:solidFill>
                <a:latin typeface="Arial"/>
                <a:cs typeface="Arial"/>
              </a:rPr>
              <a:t> </a:t>
            </a:r>
            <a:r>
              <a:rPr sz="1200" b="1" dirty="0">
                <a:solidFill>
                  <a:srgbClr val="CF9D39"/>
                </a:solidFill>
                <a:latin typeface="Arial"/>
                <a:cs typeface="Arial"/>
              </a:rPr>
              <a:t>Spatial</a:t>
            </a:r>
            <a:r>
              <a:rPr sz="1200" b="1" spc="-25" dirty="0">
                <a:solidFill>
                  <a:srgbClr val="CF9D39"/>
                </a:solidFill>
                <a:latin typeface="Arial"/>
                <a:cs typeface="Arial"/>
              </a:rPr>
              <a:t> </a:t>
            </a:r>
            <a:r>
              <a:rPr sz="1200" b="1" spc="-10" dirty="0">
                <a:solidFill>
                  <a:srgbClr val="CF9D39"/>
                </a:solidFill>
                <a:latin typeface="Arial"/>
                <a:cs typeface="Arial"/>
              </a:rPr>
              <a:t>Transcriptomics</a:t>
            </a:r>
            <a:endParaRPr sz="1200" dirty="0">
              <a:solidFill>
                <a:srgbClr val="CF9D39"/>
              </a:solidFill>
              <a:latin typeface="Arial"/>
              <a:cs typeface="Arial"/>
            </a:endParaRPr>
          </a:p>
        </p:txBody>
      </p:sp>
      <p:sp>
        <p:nvSpPr>
          <p:cNvPr id="19" name="object 19"/>
          <p:cNvSpPr txBox="1"/>
          <p:nvPr/>
        </p:nvSpPr>
        <p:spPr>
          <a:xfrm>
            <a:off x="666089" y="3958208"/>
            <a:ext cx="3685540" cy="2084070"/>
          </a:xfrm>
          <a:prstGeom prst="rect">
            <a:avLst/>
          </a:prstGeom>
        </p:spPr>
        <p:txBody>
          <a:bodyPr vert="horz" wrap="square" lIns="0" tIns="33655" rIns="0" bIns="0" rtlCol="0">
            <a:spAutoFit/>
          </a:bodyPr>
          <a:lstStyle/>
          <a:p>
            <a:pPr marL="240665" marR="272415" indent="-228600">
              <a:lnSpc>
                <a:spcPct val="90000"/>
              </a:lnSpc>
              <a:spcBef>
                <a:spcPts val="265"/>
              </a:spcBef>
              <a:buChar char="•"/>
              <a:tabLst>
                <a:tab pos="240665" algn="l"/>
              </a:tabLst>
            </a:pPr>
            <a:r>
              <a:rPr sz="1350" dirty="0">
                <a:solidFill>
                  <a:srgbClr val="004A86"/>
                </a:solidFill>
                <a:latin typeface="Arial"/>
                <a:cs typeface="Arial"/>
              </a:rPr>
              <a:t>30</a:t>
            </a:r>
            <a:r>
              <a:rPr sz="1350" spc="-35" dirty="0">
                <a:solidFill>
                  <a:srgbClr val="004A86"/>
                </a:solidFill>
                <a:latin typeface="Arial"/>
                <a:cs typeface="Arial"/>
              </a:rPr>
              <a:t> </a:t>
            </a:r>
            <a:r>
              <a:rPr sz="1350" dirty="0">
                <a:solidFill>
                  <a:srgbClr val="004A86"/>
                </a:solidFill>
                <a:latin typeface="Arial"/>
                <a:cs typeface="Arial"/>
              </a:rPr>
              <a:t>cell</a:t>
            </a:r>
            <a:r>
              <a:rPr sz="1350" spc="-40" dirty="0">
                <a:solidFill>
                  <a:srgbClr val="004A86"/>
                </a:solidFill>
                <a:latin typeface="Arial"/>
                <a:cs typeface="Arial"/>
              </a:rPr>
              <a:t> </a:t>
            </a:r>
            <a:r>
              <a:rPr sz="1350" dirty="0">
                <a:solidFill>
                  <a:srgbClr val="004A86"/>
                </a:solidFill>
                <a:latin typeface="Arial"/>
                <a:cs typeface="Arial"/>
              </a:rPr>
              <a:t>types</a:t>
            </a:r>
            <a:r>
              <a:rPr sz="1350" spc="-20" dirty="0">
                <a:solidFill>
                  <a:srgbClr val="004A86"/>
                </a:solidFill>
                <a:latin typeface="Arial"/>
                <a:cs typeface="Arial"/>
              </a:rPr>
              <a:t> </a:t>
            </a:r>
            <a:r>
              <a:rPr sz="1350" dirty="0">
                <a:solidFill>
                  <a:srgbClr val="004A86"/>
                </a:solidFill>
                <a:latin typeface="Arial"/>
                <a:cs typeface="Arial"/>
              </a:rPr>
              <a:t>were</a:t>
            </a:r>
            <a:r>
              <a:rPr sz="1350" spc="-35" dirty="0">
                <a:solidFill>
                  <a:srgbClr val="004A86"/>
                </a:solidFill>
                <a:latin typeface="Arial"/>
                <a:cs typeface="Arial"/>
              </a:rPr>
              <a:t> </a:t>
            </a:r>
            <a:r>
              <a:rPr sz="1350" dirty="0">
                <a:solidFill>
                  <a:srgbClr val="004A86"/>
                </a:solidFill>
                <a:latin typeface="Arial"/>
                <a:cs typeface="Arial"/>
              </a:rPr>
              <a:t>identified</a:t>
            </a:r>
            <a:r>
              <a:rPr sz="1350" spc="-30" dirty="0">
                <a:solidFill>
                  <a:srgbClr val="004A86"/>
                </a:solidFill>
                <a:latin typeface="Arial"/>
                <a:cs typeface="Arial"/>
              </a:rPr>
              <a:t> </a:t>
            </a:r>
            <a:r>
              <a:rPr sz="1350" spc="-10" dirty="0">
                <a:solidFill>
                  <a:srgbClr val="004A86"/>
                </a:solidFill>
                <a:latin typeface="Arial"/>
                <a:cs typeface="Arial"/>
              </a:rPr>
              <a:t>including </a:t>
            </a:r>
            <a:r>
              <a:rPr sz="1350" dirty="0">
                <a:solidFill>
                  <a:srgbClr val="004A86"/>
                </a:solidFill>
                <a:latin typeface="Arial"/>
                <a:cs typeface="Arial"/>
              </a:rPr>
              <a:t>hepatocytes,</a:t>
            </a:r>
            <a:r>
              <a:rPr sz="1350" spc="-35" dirty="0">
                <a:solidFill>
                  <a:srgbClr val="004A86"/>
                </a:solidFill>
                <a:latin typeface="Arial"/>
                <a:cs typeface="Arial"/>
              </a:rPr>
              <a:t> </a:t>
            </a:r>
            <a:r>
              <a:rPr sz="1350" dirty="0">
                <a:solidFill>
                  <a:srgbClr val="004A86"/>
                </a:solidFill>
                <a:latin typeface="Arial"/>
                <a:cs typeface="Arial"/>
              </a:rPr>
              <a:t>non-</a:t>
            </a:r>
            <a:r>
              <a:rPr sz="1350" spc="-10" dirty="0">
                <a:solidFill>
                  <a:srgbClr val="004A86"/>
                </a:solidFill>
                <a:latin typeface="Arial"/>
                <a:cs typeface="Arial"/>
              </a:rPr>
              <a:t>parenchymal</a:t>
            </a:r>
            <a:r>
              <a:rPr sz="1350" spc="-30" dirty="0">
                <a:solidFill>
                  <a:srgbClr val="004A86"/>
                </a:solidFill>
                <a:latin typeface="Arial"/>
                <a:cs typeface="Arial"/>
              </a:rPr>
              <a:t> </a:t>
            </a:r>
            <a:r>
              <a:rPr sz="1350" dirty="0">
                <a:solidFill>
                  <a:srgbClr val="004A86"/>
                </a:solidFill>
                <a:latin typeface="Arial"/>
                <a:cs typeface="Arial"/>
              </a:rPr>
              <a:t>&amp;</a:t>
            </a:r>
            <a:r>
              <a:rPr sz="1350" spc="-5" dirty="0">
                <a:solidFill>
                  <a:srgbClr val="004A86"/>
                </a:solidFill>
                <a:latin typeface="Arial"/>
                <a:cs typeface="Arial"/>
              </a:rPr>
              <a:t> </a:t>
            </a:r>
            <a:r>
              <a:rPr sz="1350" spc="-10" dirty="0">
                <a:solidFill>
                  <a:srgbClr val="004A86"/>
                </a:solidFill>
                <a:latin typeface="Arial"/>
                <a:cs typeface="Arial"/>
              </a:rPr>
              <a:t>immune cells.</a:t>
            </a:r>
            <a:endParaRPr sz="1350">
              <a:latin typeface="Arial"/>
              <a:cs typeface="Arial"/>
            </a:endParaRPr>
          </a:p>
          <a:p>
            <a:pPr marL="240665" indent="-227965">
              <a:lnSpc>
                <a:spcPts val="1375"/>
              </a:lnSpc>
              <a:buChar char="•"/>
              <a:tabLst>
                <a:tab pos="240665" algn="l"/>
              </a:tabLst>
            </a:pPr>
            <a:r>
              <a:rPr sz="1350" dirty="0">
                <a:solidFill>
                  <a:srgbClr val="004A86"/>
                </a:solidFill>
                <a:latin typeface="Arial"/>
                <a:cs typeface="Arial"/>
              </a:rPr>
              <a:t>Pathway</a:t>
            </a:r>
            <a:r>
              <a:rPr sz="1350" spc="-35" dirty="0">
                <a:solidFill>
                  <a:srgbClr val="004A86"/>
                </a:solidFill>
                <a:latin typeface="Arial"/>
                <a:cs typeface="Arial"/>
              </a:rPr>
              <a:t> </a:t>
            </a:r>
            <a:r>
              <a:rPr sz="1350" dirty="0">
                <a:solidFill>
                  <a:srgbClr val="004A86"/>
                </a:solidFill>
                <a:latin typeface="Arial"/>
                <a:cs typeface="Arial"/>
              </a:rPr>
              <a:t>analysis</a:t>
            </a:r>
            <a:r>
              <a:rPr sz="1350" spc="-30" dirty="0">
                <a:solidFill>
                  <a:srgbClr val="004A86"/>
                </a:solidFill>
                <a:latin typeface="Arial"/>
                <a:cs typeface="Arial"/>
              </a:rPr>
              <a:t> </a:t>
            </a:r>
            <a:r>
              <a:rPr sz="1350" dirty="0">
                <a:solidFill>
                  <a:srgbClr val="004A86"/>
                </a:solidFill>
                <a:latin typeface="Arial"/>
                <a:cs typeface="Arial"/>
              </a:rPr>
              <a:t>of</a:t>
            </a:r>
            <a:r>
              <a:rPr sz="1350" spc="-25" dirty="0">
                <a:solidFill>
                  <a:srgbClr val="004A86"/>
                </a:solidFill>
                <a:latin typeface="Arial"/>
                <a:cs typeface="Arial"/>
              </a:rPr>
              <a:t> </a:t>
            </a:r>
            <a:r>
              <a:rPr sz="1350" dirty="0">
                <a:solidFill>
                  <a:srgbClr val="004A86"/>
                </a:solidFill>
                <a:latin typeface="Arial"/>
                <a:cs typeface="Arial"/>
              </a:rPr>
              <a:t>HDV</a:t>
            </a:r>
            <a:r>
              <a:rPr sz="1350" spc="-30" dirty="0">
                <a:solidFill>
                  <a:srgbClr val="004A86"/>
                </a:solidFill>
                <a:latin typeface="Arial"/>
                <a:cs typeface="Arial"/>
              </a:rPr>
              <a:t> </a:t>
            </a:r>
            <a:r>
              <a:rPr sz="1350" dirty="0">
                <a:solidFill>
                  <a:srgbClr val="004A86"/>
                </a:solidFill>
                <a:latin typeface="Arial"/>
                <a:cs typeface="Arial"/>
              </a:rPr>
              <a:t>RNA+</a:t>
            </a:r>
            <a:r>
              <a:rPr sz="1350" spc="-45" dirty="0">
                <a:solidFill>
                  <a:srgbClr val="004A86"/>
                </a:solidFill>
                <a:latin typeface="Arial"/>
                <a:cs typeface="Arial"/>
              </a:rPr>
              <a:t> </a:t>
            </a:r>
            <a:r>
              <a:rPr sz="1350" dirty="0">
                <a:solidFill>
                  <a:srgbClr val="004A86"/>
                </a:solidFill>
                <a:latin typeface="Arial"/>
                <a:cs typeface="Arial"/>
              </a:rPr>
              <a:t>compared</a:t>
            </a:r>
            <a:r>
              <a:rPr sz="1350" spc="-60" dirty="0">
                <a:solidFill>
                  <a:srgbClr val="004A86"/>
                </a:solidFill>
                <a:latin typeface="Arial"/>
                <a:cs typeface="Arial"/>
              </a:rPr>
              <a:t> </a:t>
            </a:r>
            <a:r>
              <a:rPr sz="1350" spc="-25" dirty="0">
                <a:solidFill>
                  <a:srgbClr val="004A86"/>
                </a:solidFill>
                <a:latin typeface="Arial"/>
                <a:cs typeface="Arial"/>
              </a:rPr>
              <a:t>to</a:t>
            </a:r>
            <a:endParaRPr sz="1350">
              <a:latin typeface="Arial"/>
              <a:cs typeface="Arial"/>
            </a:endParaRPr>
          </a:p>
          <a:p>
            <a:pPr marL="240665" marR="168910">
              <a:lnSpc>
                <a:spcPct val="90000"/>
              </a:lnSpc>
              <a:spcBef>
                <a:spcPts val="85"/>
              </a:spcBef>
            </a:pPr>
            <a:r>
              <a:rPr sz="1350" dirty="0">
                <a:solidFill>
                  <a:srgbClr val="004A86"/>
                </a:solidFill>
                <a:latin typeface="Arial"/>
                <a:cs typeface="Arial"/>
              </a:rPr>
              <a:t>HBV</a:t>
            </a:r>
            <a:r>
              <a:rPr sz="1350" spc="-45" dirty="0">
                <a:solidFill>
                  <a:srgbClr val="004A86"/>
                </a:solidFill>
                <a:latin typeface="Arial"/>
                <a:cs typeface="Arial"/>
              </a:rPr>
              <a:t> </a:t>
            </a:r>
            <a:r>
              <a:rPr sz="1350" dirty="0">
                <a:solidFill>
                  <a:srgbClr val="004A86"/>
                </a:solidFill>
                <a:latin typeface="Arial"/>
                <a:cs typeface="Arial"/>
              </a:rPr>
              <a:t>infected</a:t>
            </a:r>
            <a:r>
              <a:rPr sz="1350" spc="-40" dirty="0">
                <a:solidFill>
                  <a:srgbClr val="004A86"/>
                </a:solidFill>
                <a:latin typeface="Arial"/>
                <a:cs typeface="Arial"/>
              </a:rPr>
              <a:t> </a:t>
            </a:r>
            <a:r>
              <a:rPr sz="1350" dirty="0">
                <a:solidFill>
                  <a:srgbClr val="004A86"/>
                </a:solidFill>
                <a:latin typeface="Arial"/>
                <a:cs typeface="Arial"/>
              </a:rPr>
              <a:t>patients</a:t>
            </a:r>
            <a:r>
              <a:rPr sz="1350" spc="-30" dirty="0">
                <a:solidFill>
                  <a:srgbClr val="004A86"/>
                </a:solidFill>
                <a:latin typeface="Arial"/>
                <a:cs typeface="Arial"/>
              </a:rPr>
              <a:t> </a:t>
            </a:r>
            <a:r>
              <a:rPr sz="1350" dirty="0">
                <a:solidFill>
                  <a:srgbClr val="004A86"/>
                </a:solidFill>
                <a:latin typeface="Arial"/>
                <a:cs typeface="Arial"/>
              </a:rPr>
              <a:t>showed</a:t>
            </a:r>
            <a:r>
              <a:rPr sz="1350" spc="-50" dirty="0">
                <a:solidFill>
                  <a:srgbClr val="004A86"/>
                </a:solidFill>
                <a:latin typeface="Arial"/>
                <a:cs typeface="Arial"/>
              </a:rPr>
              <a:t> </a:t>
            </a:r>
            <a:r>
              <a:rPr sz="1350" spc="-25" dirty="0">
                <a:solidFill>
                  <a:srgbClr val="004A86"/>
                </a:solidFill>
                <a:latin typeface="Arial"/>
                <a:cs typeface="Arial"/>
              </a:rPr>
              <a:t>an </a:t>
            </a:r>
            <a:r>
              <a:rPr sz="1350" dirty="0">
                <a:solidFill>
                  <a:srgbClr val="004A86"/>
                </a:solidFill>
                <a:latin typeface="Arial"/>
                <a:cs typeface="Arial"/>
              </a:rPr>
              <a:t>upregulation</a:t>
            </a:r>
            <a:r>
              <a:rPr sz="1350" spc="-70" dirty="0">
                <a:solidFill>
                  <a:srgbClr val="004A86"/>
                </a:solidFill>
                <a:latin typeface="Arial"/>
                <a:cs typeface="Arial"/>
              </a:rPr>
              <a:t> </a:t>
            </a:r>
            <a:r>
              <a:rPr sz="1350" dirty="0">
                <a:solidFill>
                  <a:srgbClr val="004A86"/>
                </a:solidFill>
                <a:latin typeface="Arial"/>
                <a:cs typeface="Arial"/>
              </a:rPr>
              <a:t>of</a:t>
            </a:r>
            <a:r>
              <a:rPr sz="1350" spc="-45" dirty="0">
                <a:solidFill>
                  <a:srgbClr val="004A86"/>
                </a:solidFill>
                <a:latin typeface="Arial"/>
                <a:cs typeface="Arial"/>
              </a:rPr>
              <a:t> </a:t>
            </a:r>
            <a:r>
              <a:rPr sz="1350" dirty="0">
                <a:solidFill>
                  <a:srgbClr val="004A86"/>
                </a:solidFill>
                <a:latin typeface="Arial"/>
                <a:cs typeface="Arial"/>
              </a:rPr>
              <a:t>inflammatory</a:t>
            </a:r>
            <a:r>
              <a:rPr sz="1350" spc="-65" dirty="0">
                <a:solidFill>
                  <a:srgbClr val="004A86"/>
                </a:solidFill>
                <a:latin typeface="Arial"/>
                <a:cs typeface="Arial"/>
              </a:rPr>
              <a:t> </a:t>
            </a:r>
            <a:r>
              <a:rPr sz="1350" dirty="0">
                <a:solidFill>
                  <a:srgbClr val="004A86"/>
                </a:solidFill>
                <a:latin typeface="Arial"/>
                <a:cs typeface="Arial"/>
              </a:rPr>
              <a:t>pathways</a:t>
            </a:r>
            <a:r>
              <a:rPr sz="1350" spc="-45" dirty="0">
                <a:solidFill>
                  <a:srgbClr val="004A86"/>
                </a:solidFill>
                <a:latin typeface="Arial"/>
                <a:cs typeface="Arial"/>
              </a:rPr>
              <a:t> </a:t>
            </a:r>
            <a:r>
              <a:rPr sz="1350" spc="-25" dirty="0">
                <a:solidFill>
                  <a:srgbClr val="004A86"/>
                </a:solidFill>
                <a:latin typeface="Arial"/>
                <a:cs typeface="Arial"/>
              </a:rPr>
              <a:t>and </a:t>
            </a:r>
            <a:r>
              <a:rPr sz="1350" dirty="0">
                <a:solidFill>
                  <a:srgbClr val="004A86"/>
                </a:solidFill>
                <a:latin typeface="Arial"/>
                <a:cs typeface="Arial"/>
              </a:rPr>
              <a:t>IFN</a:t>
            </a:r>
            <a:r>
              <a:rPr sz="1350" spc="-25" dirty="0">
                <a:solidFill>
                  <a:srgbClr val="004A86"/>
                </a:solidFill>
                <a:latin typeface="Arial"/>
                <a:cs typeface="Arial"/>
              </a:rPr>
              <a:t> </a:t>
            </a:r>
            <a:r>
              <a:rPr sz="1350" spc="-10" dirty="0">
                <a:solidFill>
                  <a:srgbClr val="004A86"/>
                </a:solidFill>
                <a:latin typeface="Arial"/>
                <a:cs typeface="Arial"/>
              </a:rPr>
              <a:t>response.</a:t>
            </a:r>
            <a:endParaRPr sz="1350">
              <a:latin typeface="Arial"/>
              <a:cs typeface="Arial"/>
            </a:endParaRPr>
          </a:p>
          <a:p>
            <a:pPr marL="240665" indent="-227965">
              <a:lnSpc>
                <a:spcPts val="1375"/>
              </a:lnSpc>
              <a:buChar char="•"/>
              <a:tabLst>
                <a:tab pos="240665" algn="l"/>
              </a:tabLst>
            </a:pPr>
            <a:r>
              <a:rPr sz="1350" spc="-10" dirty="0">
                <a:solidFill>
                  <a:srgbClr val="004A86"/>
                </a:solidFill>
                <a:latin typeface="Arial"/>
                <a:cs typeface="Arial"/>
              </a:rPr>
              <a:t>Intra-</a:t>
            </a:r>
            <a:r>
              <a:rPr sz="1350" dirty="0">
                <a:solidFill>
                  <a:srgbClr val="004A86"/>
                </a:solidFill>
                <a:latin typeface="Arial"/>
                <a:cs typeface="Arial"/>
              </a:rPr>
              <a:t>patient</a:t>
            </a:r>
            <a:r>
              <a:rPr sz="1350" spc="-60" dirty="0">
                <a:solidFill>
                  <a:srgbClr val="004A86"/>
                </a:solidFill>
                <a:latin typeface="Arial"/>
                <a:cs typeface="Arial"/>
              </a:rPr>
              <a:t> </a:t>
            </a:r>
            <a:r>
              <a:rPr sz="1350" dirty="0">
                <a:solidFill>
                  <a:srgbClr val="004A86"/>
                </a:solidFill>
                <a:latin typeface="Arial"/>
                <a:cs typeface="Arial"/>
              </a:rPr>
              <a:t>analysis</a:t>
            </a:r>
            <a:r>
              <a:rPr sz="1350" spc="-20" dirty="0">
                <a:solidFill>
                  <a:srgbClr val="004A86"/>
                </a:solidFill>
                <a:latin typeface="Arial"/>
                <a:cs typeface="Arial"/>
              </a:rPr>
              <a:t> </a:t>
            </a:r>
            <a:r>
              <a:rPr sz="1350" dirty="0">
                <a:solidFill>
                  <a:srgbClr val="004A86"/>
                </a:solidFill>
                <a:latin typeface="Arial"/>
                <a:cs typeface="Arial"/>
              </a:rPr>
              <a:t>confirmed</a:t>
            </a:r>
            <a:r>
              <a:rPr sz="1350" spc="-45" dirty="0">
                <a:solidFill>
                  <a:srgbClr val="004A86"/>
                </a:solidFill>
                <a:latin typeface="Arial"/>
                <a:cs typeface="Arial"/>
              </a:rPr>
              <a:t> </a:t>
            </a:r>
            <a:r>
              <a:rPr sz="1350" dirty="0">
                <a:solidFill>
                  <a:srgbClr val="004A86"/>
                </a:solidFill>
                <a:latin typeface="Arial"/>
                <a:cs typeface="Arial"/>
              </a:rPr>
              <a:t>that</a:t>
            </a:r>
            <a:r>
              <a:rPr sz="1350" spc="-15" dirty="0">
                <a:solidFill>
                  <a:srgbClr val="004A86"/>
                </a:solidFill>
                <a:latin typeface="Arial"/>
                <a:cs typeface="Arial"/>
              </a:rPr>
              <a:t> </a:t>
            </a:r>
            <a:r>
              <a:rPr sz="1350" spc="-20" dirty="0">
                <a:solidFill>
                  <a:srgbClr val="004A86"/>
                </a:solidFill>
                <a:latin typeface="Arial"/>
                <a:cs typeface="Arial"/>
              </a:rPr>
              <a:t>areas</a:t>
            </a:r>
            <a:endParaRPr sz="1350">
              <a:latin typeface="Arial"/>
              <a:cs typeface="Arial"/>
            </a:endParaRPr>
          </a:p>
          <a:p>
            <a:pPr marL="240665" marR="373380">
              <a:lnSpc>
                <a:spcPct val="90000"/>
              </a:lnSpc>
              <a:spcBef>
                <a:spcPts val="85"/>
              </a:spcBef>
            </a:pPr>
            <a:r>
              <a:rPr sz="1350" dirty="0">
                <a:solidFill>
                  <a:srgbClr val="004A86"/>
                </a:solidFill>
                <a:latin typeface="Arial"/>
                <a:cs typeface="Arial"/>
              </a:rPr>
              <a:t>expressing</a:t>
            </a:r>
            <a:r>
              <a:rPr sz="1350" spc="-45" dirty="0">
                <a:solidFill>
                  <a:srgbClr val="004A86"/>
                </a:solidFill>
                <a:latin typeface="Arial"/>
                <a:cs typeface="Arial"/>
              </a:rPr>
              <a:t> </a:t>
            </a:r>
            <a:r>
              <a:rPr sz="1350" dirty="0">
                <a:solidFill>
                  <a:srgbClr val="004A86"/>
                </a:solidFill>
                <a:latin typeface="Arial"/>
                <a:cs typeface="Arial"/>
              </a:rPr>
              <a:t>HDAg</a:t>
            </a:r>
            <a:r>
              <a:rPr sz="1350" spc="-40" dirty="0">
                <a:solidFill>
                  <a:srgbClr val="004A86"/>
                </a:solidFill>
                <a:latin typeface="Arial"/>
                <a:cs typeface="Arial"/>
              </a:rPr>
              <a:t> </a:t>
            </a:r>
            <a:r>
              <a:rPr sz="1350" dirty="0">
                <a:solidFill>
                  <a:srgbClr val="004A86"/>
                </a:solidFill>
                <a:latin typeface="Arial"/>
                <a:cs typeface="Arial"/>
              </a:rPr>
              <a:t>showed</a:t>
            </a:r>
            <a:r>
              <a:rPr sz="1350" spc="-40" dirty="0">
                <a:solidFill>
                  <a:srgbClr val="004A86"/>
                </a:solidFill>
                <a:latin typeface="Arial"/>
                <a:cs typeface="Arial"/>
              </a:rPr>
              <a:t> </a:t>
            </a:r>
            <a:r>
              <a:rPr sz="1350" spc="-10" dirty="0">
                <a:solidFill>
                  <a:srgbClr val="004A86"/>
                </a:solidFill>
                <a:latin typeface="Arial"/>
                <a:cs typeface="Arial"/>
              </a:rPr>
              <a:t>greater </a:t>
            </a:r>
            <a:r>
              <a:rPr sz="1350" dirty="0">
                <a:solidFill>
                  <a:srgbClr val="004A86"/>
                </a:solidFill>
                <a:latin typeface="Arial"/>
                <a:cs typeface="Arial"/>
              </a:rPr>
              <a:t>proinflammatory</a:t>
            </a:r>
            <a:r>
              <a:rPr sz="1350" spc="-70" dirty="0">
                <a:solidFill>
                  <a:srgbClr val="004A86"/>
                </a:solidFill>
                <a:latin typeface="Arial"/>
                <a:cs typeface="Arial"/>
              </a:rPr>
              <a:t> </a:t>
            </a:r>
            <a:r>
              <a:rPr sz="1350" dirty="0">
                <a:solidFill>
                  <a:srgbClr val="004A86"/>
                </a:solidFill>
                <a:latin typeface="Arial"/>
                <a:cs typeface="Arial"/>
              </a:rPr>
              <a:t>pathway</a:t>
            </a:r>
            <a:r>
              <a:rPr sz="1350" spc="-25" dirty="0">
                <a:solidFill>
                  <a:srgbClr val="004A86"/>
                </a:solidFill>
                <a:latin typeface="Arial"/>
                <a:cs typeface="Arial"/>
              </a:rPr>
              <a:t> </a:t>
            </a:r>
            <a:r>
              <a:rPr sz="1350" spc="-10" dirty="0">
                <a:solidFill>
                  <a:srgbClr val="004A86"/>
                </a:solidFill>
                <a:latin typeface="Arial"/>
                <a:cs typeface="Arial"/>
              </a:rPr>
              <a:t>activation </a:t>
            </a:r>
            <a:r>
              <a:rPr sz="1350" dirty="0">
                <a:solidFill>
                  <a:srgbClr val="004A86"/>
                </a:solidFill>
                <a:latin typeface="Arial"/>
                <a:cs typeface="Arial"/>
              </a:rPr>
              <a:t>compared</a:t>
            </a:r>
            <a:r>
              <a:rPr sz="1350" spc="-40" dirty="0">
                <a:solidFill>
                  <a:srgbClr val="004A86"/>
                </a:solidFill>
                <a:latin typeface="Arial"/>
                <a:cs typeface="Arial"/>
              </a:rPr>
              <a:t> </a:t>
            </a:r>
            <a:r>
              <a:rPr sz="1350" dirty="0">
                <a:solidFill>
                  <a:srgbClr val="004A86"/>
                </a:solidFill>
                <a:latin typeface="Arial"/>
                <a:cs typeface="Arial"/>
              </a:rPr>
              <a:t>to</a:t>
            </a:r>
            <a:r>
              <a:rPr sz="1350" spc="-15" dirty="0">
                <a:solidFill>
                  <a:srgbClr val="004A86"/>
                </a:solidFill>
                <a:latin typeface="Arial"/>
                <a:cs typeface="Arial"/>
              </a:rPr>
              <a:t> </a:t>
            </a:r>
            <a:r>
              <a:rPr sz="1350" dirty="0">
                <a:solidFill>
                  <a:srgbClr val="004A86"/>
                </a:solidFill>
                <a:latin typeface="Arial"/>
                <a:cs typeface="Arial"/>
              </a:rPr>
              <a:t>only</a:t>
            </a:r>
            <a:r>
              <a:rPr sz="1350" spc="-20" dirty="0">
                <a:solidFill>
                  <a:srgbClr val="004A86"/>
                </a:solidFill>
                <a:latin typeface="Arial"/>
                <a:cs typeface="Arial"/>
              </a:rPr>
              <a:t> </a:t>
            </a:r>
            <a:r>
              <a:rPr sz="1350" spc="-10" dirty="0">
                <a:solidFill>
                  <a:srgbClr val="004A86"/>
                </a:solidFill>
                <a:latin typeface="Arial"/>
                <a:cs typeface="Arial"/>
              </a:rPr>
              <a:t>HBsAg-</a:t>
            </a:r>
            <a:r>
              <a:rPr sz="1350" dirty="0">
                <a:solidFill>
                  <a:srgbClr val="004A86"/>
                </a:solidFill>
                <a:latin typeface="Arial"/>
                <a:cs typeface="Arial"/>
              </a:rPr>
              <a:t>positive</a:t>
            </a:r>
            <a:r>
              <a:rPr sz="1350" spc="-30" dirty="0">
                <a:solidFill>
                  <a:srgbClr val="004A86"/>
                </a:solidFill>
                <a:latin typeface="Arial"/>
                <a:cs typeface="Arial"/>
              </a:rPr>
              <a:t> </a:t>
            </a:r>
            <a:r>
              <a:rPr sz="1350" spc="-10" dirty="0">
                <a:solidFill>
                  <a:srgbClr val="004A86"/>
                </a:solidFill>
                <a:latin typeface="Arial"/>
                <a:cs typeface="Arial"/>
              </a:rPr>
              <a:t>areas.</a:t>
            </a:r>
            <a:endParaRPr sz="1350">
              <a:latin typeface="Arial"/>
              <a:cs typeface="Arial"/>
            </a:endParaRPr>
          </a:p>
        </p:txBody>
      </p:sp>
      <p:grpSp>
        <p:nvGrpSpPr>
          <p:cNvPr id="20" name="object 20"/>
          <p:cNvGrpSpPr/>
          <p:nvPr/>
        </p:nvGrpSpPr>
        <p:grpSpPr>
          <a:xfrm>
            <a:off x="7748016" y="822833"/>
            <a:ext cx="4104004" cy="5497195"/>
            <a:chOff x="7748016" y="822833"/>
            <a:chExt cx="4104004" cy="5497195"/>
          </a:xfrm>
        </p:grpSpPr>
        <p:sp>
          <p:nvSpPr>
            <p:cNvPr id="21" name="object 21"/>
            <p:cNvSpPr/>
            <p:nvPr/>
          </p:nvSpPr>
          <p:spPr>
            <a:xfrm>
              <a:off x="7757541" y="832358"/>
              <a:ext cx="4084954" cy="5478145"/>
            </a:xfrm>
            <a:custGeom>
              <a:avLst/>
              <a:gdLst/>
              <a:ahLst/>
              <a:cxnLst/>
              <a:rect l="l" t="t" r="r" b="b"/>
              <a:pathLst>
                <a:path w="4084954" h="5478145">
                  <a:moveTo>
                    <a:pt x="0" y="35178"/>
                  </a:moveTo>
                  <a:lnTo>
                    <a:pt x="2762" y="21484"/>
                  </a:lnTo>
                  <a:lnTo>
                    <a:pt x="10286" y="10302"/>
                  </a:lnTo>
                  <a:lnTo>
                    <a:pt x="21431" y="2764"/>
                  </a:lnTo>
                  <a:lnTo>
                    <a:pt x="35051" y="0"/>
                  </a:lnTo>
                  <a:lnTo>
                    <a:pt x="4049649" y="0"/>
                  </a:lnTo>
                  <a:lnTo>
                    <a:pt x="4063343" y="2764"/>
                  </a:lnTo>
                  <a:lnTo>
                    <a:pt x="4074525" y="10302"/>
                  </a:lnTo>
                  <a:lnTo>
                    <a:pt x="4082063" y="21484"/>
                  </a:lnTo>
                  <a:lnTo>
                    <a:pt x="4084828" y="35178"/>
                  </a:lnTo>
                  <a:lnTo>
                    <a:pt x="4084828" y="5442953"/>
                  </a:lnTo>
                  <a:lnTo>
                    <a:pt x="4082063" y="5456647"/>
                  </a:lnTo>
                  <a:lnTo>
                    <a:pt x="4074525" y="5467829"/>
                  </a:lnTo>
                  <a:lnTo>
                    <a:pt x="4063343" y="5475368"/>
                  </a:lnTo>
                  <a:lnTo>
                    <a:pt x="4049649" y="5478132"/>
                  </a:lnTo>
                  <a:lnTo>
                    <a:pt x="35051" y="5478132"/>
                  </a:lnTo>
                  <a:lnTo>
                    <a:pt x="21431" y="5475368"/>
                  </a:lnTo>
                  <a:lnTo>
                    <a:pt x="10287" y="5467829"/>
                  </a:lnTo>
                  <a:lnTo>
                    <a:pt x="2762" y="5456647"/>
                  </a:lnTo>
                  <a:lnTo>
                    <a:pt x="0" y="5442953"/>
                  </a:lnTo>
                  <a:lnTo>
                    <a:pt x="0" y="35178"/>
                  </a:lnTo>
                  <a:close/>
                </a:path>
              </a:pathLst>
            </a:custGeom>
            <a:ln w="19050">
              <a:solidFill>
                <a:srgbClr val="FFBD3C"/>
              </a:solidFill>
            </a:ln>
          </p:spPr>
          <p:txBody>
            <a:bodyPr wrap="square" lIns="0" tIns="0" rIns="0" bIns="0" rtlCol="0"/>
            <a:lstStyle/>
            <a:p>
              <a:endParaRPr/>
            </a:p>
          </p:txBody>
        </p:sp>
        <p:sp>
          <p:nvSpPr>
            <p:cNvPr id="22" name="object 22"/>
            <p:cNvSpPr/>
            <p:nvPr/>
          </p:nvSpPr>
          <p:spPr>
            <a:xfrm>
              <a:off x="8210550" y="925449"/>
              <a:ext cx="2685415" cy="317500"/>
            </a:xfrm>
            <a:custGeom>
              <a:avLst/>
              <a:gdLst/>
              <a:ahLst/>
              <a:cxnLst/>
              <a:rect l="l" t="t" r="r" b="b"/>
              <a:pathLst>
                <a:path w="2685415" h="317500">
                  <a:moveTo>
                    <a:pt x="2632075" y="0"/>
                  </a:moveTo>
                  <a:lnTo>
                    <a:pt x="52831" y="0"/>
                  </a:lnTo>
                  <a:lnTo>
                    <a:pt x="32254" y="4147"/>
                  </a:lnTo>
                  <a:lnTo>
                    <a:pt x="15462" y="15462"/>
                  </a:lnTo>
                  <a:lnTo>
                    <a:pt x="4147" y="32254"/>
                  </a:lnTo>
                  <a:lnTo>
                    <a:pt x="0" y="52831"/>
                  </a:lnTo>
                  <a:lnTo>
                    <a:pt x="0" y="264160"/>
                  </a:lnTo>
                  <a:lnTo>
                    <a:pt x="4147" y="284684"/>
                  </a:lnTo>
                  <a:lnTo>
                    <a:pt x="15462" y="301482"/>
                  </a:lnTo>
                  <a:lnTo>
                    <a:pt x="32254" y="312826"/>
                  </a:lnTo>
                  <a:lnTo>
                    <a:pt x="52831" y="316991"/>
                  </a:lnTo>
                  <a:lnTo>
                    <a:pt x="2632075" y="316991"/>
                  </a:lnTo>
                  <a:lnTo>
                    <a:pt x="2652652" y="312826"/>
                  </a:lnTo>
                  <a:lnTo>
                    <a:pt x="2669444" y="301482"/>
                  </a:lnTo>
                  <a:lnTo>
                    <a:pt x="2680759" y="284684"/>
                  </a:lnTo>
                  <a:lnTo>
                    <a:pt x="2684906" y="264160"/>
                  </a:lnTo>
                  <a:lnTo>
                    <a:pt x="2684906" y="52831"/>
                  </a:lnTo>
                  <a:lnTo>
                    <a:pt x="2680759" y="32254"/>
                  </a:lnTo>
                  <a:lnTo>
                    <a:pt x="2669444" y="15462"/>
                  </a:lnTo>
                  <a:lnTo>
                    <a:pt x="2652652" y="4147"/>
                  </a:lnTo>
                  <a:lnTo>
                    <a:pt x="2632075" y="0"/>
                  </a:lnTo>
                  <a:close/>
                </a:path>
              </a:pathLst>
            </a:custGeom>
            <a:solidFill>
              <a:srgbClr val="FFBD3C"/>
            </a:solidFill>
          </p:spPr>
          <p:txBody>
            <a:bodyPr wrap="square" lIns="0" tIns="0" rIns="0" bIns="0" rtlCol="0"/>
            <a:lstStyle/>
            <a:p>
              <a:endParaRPr/>
            </a:p>
          </p:txBody>
        </p:sp>
        <p:sp>
          <p:nvSpPr>
            <p:cNvPr id="23" name="object 23"/>
            <p:cNvSpPr/>
            <p:nvPr/>
          </p:nvSpPr>
          <p:spPr>
            <a:xfrm>
              <a:off x="8210550" y="925449"/>
              <a:ext cx="2685415" cy="317500"/>
            </a:xfrm>
            <a:custGeom>
              <a:avLst/>
              <a:gdLst/>
              <a:ahLst/>
              <a:cxnLst/>
              <a:rect l="l" t="t" r="r" b="b"/>
              <a:pathLst>
                <a:path w="2685415" h="317500">
                  <a:moveTo>
                    <a:pt x="0" y="52831"/>
                  </a:moveTo>
                  <a:lnTo>
                    <a:pt x="4147" y="32254"/>
                  </a:lnTo>
                  <a:lnTo>
                    <a:pt x="15462" y="15462"/>
                  </a:lnTo>
                  <a:lnTo>
                    <a:pt x="32254" y="4147"/>
                  </a:lnTo>
                  <a:lnTo>
                    <a:pt x="52831" y="0"/>
                  </a:lnTo>
                  <a:lnTo>
                    <a:pt x="2632075" y="0"/>
                  </a:lnTo>
                  <a:lnTo>
                    <a:pt x="2652652" y="4147"/>
                  </a:lnTo>
                  <a:lnTo>
                    <a:pt x="2669444" y="15462"/>
                  </a:lnTo>
                  <a:lnTo>
                    <a:pt x="2680759" y="32254"/>
                  </a:lnTo>
                  <a:lnTo>
                    <a:pt x="2684906" y="52831"/>
                  </a:lnTo>
                  <a:lnTo>
                    <a:pt x="2684906" y="264160"/>
                  </a:lnTo>
                  <a:lnTo>
                    <a:pt x="2680759" y="284684"/>
                  </a:lnTo>
                  <a:lnTo>
                    <a:pt x="2669444" y="301482"/>
                  </a:lnTo>
                  <a:lnTo>
                    <a:pt x="2652652" y="312826"/>
                  </a:lnTo>
                  <a:lnTo>
                    <a:pt x="2632075" y="316991"/>
                  </a:lnTo>
                  <a:lnTo>
                    <a:pt x="52831" y="316991"/>
                  </a:lnTo>
                  <a:lnTo>
                    <a:pt x="32254" y="312826"/>
                  </a:lnTo>
                  <a:lnTo>
                    <a:pt x="15462" y="301482"/>
                  </a:lnTo>
                  <a:lnTo>
                    <a:pt x="4147" y="284684"/>
                  </a:lnTo>
                  <a:lnTo>
                    <a:pt x="0" y="264160"/>
                  </a:lnTo>
                  <a:lnTo>
                    <a:pt x="0" y="52831"/>
                  </a:lnTo>
                  <a:close/>
                </a:path>
              </a:pathLst>
            </a:custGeom>
            <a:ln w="19050">
              <a:solidFill>
                <a:srgbClr val="FFBD3C"/>
              </a:solidFill>
            </a:ln>
          </p:spPr>
          <p:txBody>
            <a:bodyPr wrap="square" lIns="0" tIns="0" rIns="0" bIns="0" rtlCol="0"/>
            <a:lstStyle/>
            <a:p>
              <a:endParaRPr/>
            </a:p>
          </p:txBody>
        </p:sp>
      </p:grpSp>
      <p:sp>
        <p:nvSpPr>
          <p:cNvPr id="24" name="object 24"/>
          <p:cNvSpPr txBox="1"/>
          <p:nvPr/>
        </p:nvSpPr>
        <p:spPr>
          <a:xfrm>
            <a:off x="8305927" y="928242"/>
            <a:ext cx="127127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Arial"/>
                <a:cs typeface="Arial"/>
              </a:rPr>
              <a:t>Conclusion</a:t>
            </a:r>
            <a:endParaRPr sz="1800">
              <a:latin typeface="Arial"/>
              <a:cs typeface="Arial"/>
            </a:endParaRPr>
          </a:p>
        </p:txBody>
      </p:sp>
      <p:grpSp>
        <p:nvGrpSpPr>
          <p:cNvPr id="25" name="object 25"/>
          <p:cNvGrpSpPr/>
          <p:nvPr/>
        </p:nvGrpSpPr>
        <p:grpSpPr>
          <a:xfrm>
            <a:off x="4432934" y="1636902"/>
            <a:ext cx="2908935" cy="4250690"/>
            <a:chOff x="4432934" y="1636902"/>
            <a:chExt cx="2908935" cy="4250690"/>
          </a:xfrm>
        </p:grpSpPr>
        <p:pic>
          <p:nvPicPr>
            <p:cNvPr id="26" name="object 26"/>
            <p:cNvPicPr/>
            <p:nvPr/>
          </p:nvPicPr>
          <p:blipFill>
            <a:blip r:embed="rId3" cstate="print"/>
            <a:stretch>
              <a:fillRect/>
            </a:stretch>
          </p:blipFill>
          <p:spPr>
            <a:xfrm>
              <a:off x="5229732" y="1636902"/>
              <a:ext cx="1897126" cy="1640713"/>
            </a:xfrm>
            <a:prstGeom prst="rect">
              <a:avLst/>
            </a:prstGeom>
          </p:spPr>
        </p:pic>
        <p:pic>
          <p:nvPicPr>
            <p:cNvPr id="27" name="object 27"/>
            <p:cNvPicPr/>
            <p:nvPr/>
          </p:nvPicPr>
          <p:blipFill>
            <a:blip r:embed="rId4" cstate="print"/>
            <a:stretch>
              <a:fillRect/>
            </a:stretch>
          </p:blipFill>
          <p:spPr>
            <a:xfrm>
              <a:off x="4432934" y="3840352"/>
              <a:ext cx="2908554" cy="2046858"/>
            </a:xfrm>
            <a:prstGeom prst="rect">
              <a:avLst/>
            </a:prstGeom>
          </p:spPr>
        </p:pic>
      </p:grpSp>
      <p:pic>
        <p:nvPicPr>
          <p:cNvPr id="28" name="Graphic 27" descr="Home with solid fill">
            <a:hlinkClick r:id="rId5" action="ppaction://hlinksldjump"/>
            <a:extLst>
              <a:ext uri="{FF2B5EF4-FFF2-40B4-BE49-F238E27FC236}">
                <a16:creationId xmlns:a16="http://schemas.microsoft.com/office/drawing/2014/main" id="{E1D0DDF6-D54E-2874-981F-91C3445C4F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FB06-6FF0-EACF-5460-64EEC0F2F0F5}"/>
            </a:ext>
          </a:extLst>
        </p:cNvPr>
        <p:cNvGrpSpPr/>
        <p:nvPr/>
      </p:nvGrpSpPr>
      <p:grpSpPr>
        <a:xfrm>
          <a:off x="0" y="0"/>
          <a:ext cx="0" cy="0"/>
          <a:chOff x="0" y="0"/>
          <a:chExt cx="0" cy="0"/>
        </a:xfrm>
      </p:grpSpPr>
      <p:cxnSp>
        <p:nvCxnSpPr>
          <p:cNvPr id="90" name="Straight Arrow Connector 89">
            <a:extLst>
              <a:ext uri="{FF2B5EF4-FFF2-40B4-BE49-F238E27FC236}">
                <a16:creationId xmlns:a16="http://schemas.microsoft.com/office/drawing/2014/main" id="{A5D20173-B6D7-D51A-BC61-F3E195791730}"/>
              </a:ext>
            </a:extLst>
          </p:cNvPr>
          <p:cNvCxnSpPr>
            <a:cxnSpLocks/>
          </p:cNvCxnSpPr>
          <p:nvPr/>
        </p:nvCxnSpPr>
        <p:spPr>
          <a:xfrm>
            <a:off x="6841708" y="4319837"/>
            <a:ext cx="0" cy="320993"/>
          </a:xfrm>
          <a:prstGeom prst="straightConnector1">
            <a:avLst/>
          </a:prstGeom>
          <a:ln w="38100">
            <a:solidFill>
              <a:srgbClr val="FFBE3D"/>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B10C98BE-92FA-376D-4FA5-4D57F5E64A97}"/>
              </a:ext>
            </a:extLst>
          </p:cNvPr>
          <p:cNvCxnSpPr>
            <a:cxnSpLocks/>
          </p:cNvCxnSpPr>
          <p:nvPr/>
        </p:nvCxnSpPr>
        <p:spPr>
          <a:xfrm>
            <a:off x="10331776" y="4289049"/>
            <a:ext cx="0" cy="351781"/>
          </a:xfrm>
          <a:prstGeom prst="straightConnector1">
            <a:avLst/>
          </a:prstGeom>
          <a:ln w="38100">
            <a:solidFill>
              <a:srgbClr val="FFBE3D"/>
            </a:solidFill>
            <a:tailEnd type="triangle"/>
          </a:ln>
        </p:spPr>
        <p:style>
          <a:lnRef idx="2">
            <a:schemeClr val="accent1"/>
          </a:lnRef>
          <a:fillRef idx="0">
            <a:schemeClr val="accent1"/>
          </a:fillRef>
          <a:effectRef idx="1">
            <a:schemeClr val="accent1"/>
          </a:effectRef>
          <a:fontRef idx="minor">
            <a:schemeClr val="tx1"/>
          </a:fontRef>
        </p:style>
      </p:cxnSp>
      <p:grpSp>
        <p:nvGrpSpPr>
          <p:cNvPr id="65" name="Group 64">
            <a:extLst>
              <a:ext uri="{FF2B5EF4-FFF2-40B4-BE49-F238E27FC236}">
                <a16:creationId xmlns:a16="http://schemas.microsoft.com/office/drawing/2014/main" id="{8456AA65-F999-C40A-D099-A583DF62876B}"/>
              </a:ext>
            </a:extLst>
          </p:cNvPr>
          <p:cNvGrpSpPr/>
          <p:nvPr/>
        </p:nvGrpSpPr>
        <p:grpSpPr>
          <a:xfrm rot="5400000">
            <a:off x="7618006" y="1810887"/>
            <a:ext cx="2210315" cy="1758420"/>
            <a:chOff x="2596366" y="4415947"/>
            <a:chExt cx="2168409" cy="1106742"/>
          </a:xfrm>
        </p:grpSpPr>
        <p:cxnSp>
          <p:nvCxnSpPr>
            <p:cNvPr id="69" name="Straight Arrow Connector 68">
              <a:extLst>
                <a:ext uri="{FF2B5EF4-FFF2-40B4-BE49-F238E27FC236}">
                  <a16:creationId xmlns:a16="http://schemas.microsoft.com/office/drawing/2014/main" id="{964AC4F7-EA17-A556-ED0B-A5E8CF5F0A65}"/>
                </a:ext>
              </a:extLst>
            </p:cNvPr>
            <p:cNvCxnSpPr>
              <a:cxnSpLocks/>
            </p:cNvCxnSpPr>
            <p:nvPr/>
          </p:nvCxnSpPr>
          <p:spPr>
            <a:xfrm>
              <a:off x="2596366" y="4970155"/>
              <a:ext cx="1686457" cy="0"/>
            </a:xfrm>
            <a:prstGeom prst="straightConnector1">
              <a:avLst/>
            </a:prstGeom>
            <a:ln w="47625" cap="flat">
              <a:solidFill>
                <a:srgbClr val="FFBE3D"/>
              </a:solidFill>
              <a:tailEnd type="none"/>
            </a:ln>
          </p:spPr>
          <p:style>
            <a:lnRef idx="2">
              <a:schemeClr val="accent1"/>
            </a:lnRef>
            <a:fillRef idx="0">
              <a:schemeClr val="accent1"/>
            </a:fillRef>
            <a:effectRef idx="1">
              <a:schemeClr val="accent1"/>
            </a:effectRef>
            <a:fontRef idx="minor">
              <a:schemeClr val="tx1"/>
            </a:fontRef>
          </p:style>
        </p:cxnSp>
        <p:cxnSp>
          <p:nvCxnSpPr>
            <p:cNvPr id="67" name="Connector: Elbow 66">
              <a:extLst>
                <a:ext uri="{FF2B5EF4-FFF2-40B4-BE49-F238E27FC236}">
                  <a16:creationId xmlns:a16="http://schemas.microsoft.com/office/drawing/2014/main" id="{BA1F8D9B-6D6E-3FD1-06FB-01866EFC88F2}"/>
                </a:ext>
              </a:extLst>
            </p:cNvPr>
            <p:cNvCxnSpPr/>
            <p:nvPr/>
          </p:nvCxnSpPr>
          <p:spPr>
            <a:xfrm flipV="1">
              <a:off x="4131914" y="4415947"/>
              <a:ext cx="632861" cy="551858"/>
            </a:xfrm>
            <a:prstGeom prst="bentConnector3">
              <a:avLst/>
            </a:prstGeom>
            <a:ln w="47625">
              <a:solidFill>
                <a:srgbClr val="FFBE3D"/>
              </a:solidFill>
              <a:tailEnd type="triangle"/>
            </a:ln>
          </p:spPr>
          <p:style>
            <a:lnRef idx="2">
              <a:schemeClr val="accent2"/>
            </a:lnRef>
            <a:fillRef idx="0">
              <a:schemeClr val="accent2"/>
            </a:fillRef>
            <a:effectRef idx="1">
              <a:schemeClr val="accent2"/>
            </a:effectRef>
            <a:fontRef idx="minor">
              <a:schemeClr val="tx1"/>
            </a:fontRef>
          </p:style>
        </p:cxnSp>
        <p:cxnSp>
          <p:nvCxnSpPr>
            <p:cNvPr id="68" name="Connector: Elbow 67">
              <a:extLst>
                <a:ext uri="{FF2B5EF4-FFF2-40B4-BE49-F238E27FC236}">
                  <a16:creationId xmlns:a16="http://schemas.microsoft.com/office/drawing/2014/main" id="{06F8DAB9-9144-6DD8-1EDD-2973B0769577}"/>
                </a:ext>
              </a:extLst>
            </p:cNvPr>
            <p:cNvCxnSpPr>
              <a:cxnSpLocks/>
            </p:cNvCxnSpPr>
            <p:nvPr/>
          </p:nvCxnSpPr>
          <p:spPr>
            <a:xfrm>
              <a:off x="4130720" y="4971889"/>
              <a:ext cx="633600" cy="550800"/>
            </a:xfrm>
            <a:prstGeom prst="bentConnector3">
              <a:avLst/>
            </a:prstGeom>
            <a:ln w="47625">
              <a:solidFill>
                <a:srgbClr val="FFBE3D"/>
              </a:solidFill>
              <a:tailEnd type="triangle"/>
            </a:ln>
          </p:spPr>
          <p:style>
            <a:lnRef idx="2">
              <a:schemeClr val="accent2"/>
            </a:lnRef>
            <a:fillRef idx="0">
              <a:schemeClr val="accent2"/>
            </a:fillRef>
            <a:effectRef idx="1">
              <a:schemeClr val="accent2"/>
            </a:effectRef>
            <a:fontRef idx="minor">
              <a:schemeClr val="tx1"/>
            </a:fontRef>
          </p:style>
        </p:cxnSp>
      </p:grpSp>
      <p:sp>
        <p:nvSpPr>
          <p:cNvPr id="7" name="Rectangle: Rounded Corners 6">
            <a:extLst>
              <a:ext uri="{FF2B5EF4-FFF2-40B4-BE49-F238E27FC236}">
                <a16:creationId xmlns:a16="http://schemas.microsoft.com/office/drawing/2014/main" id="{D0E2DADC-95D0-9360-56C6-4889C6EF6F5F}"/>
              </a:ext>
            </a:extLst>
          </p:cNvPr>
          <p:cNvSpPr/>
          <p:nvPr/>
        </p:nvSpPr>
        <p:spPr>
          <a:xfrm>
            <a:off x="277381" y="832386"/>
            <a:ext cx="5295373" cy="5499796"/>
          </a:xfrm>
          <a:prstGeom prst="roundRect">
            <a:avLst>
              <a:gd name="adj" fmla="val 1581"/>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65DB81A1-6213-A93D-76E0-894215429031}"/>
              </a:ext>
            </a:extLst>
          </p:cNvPr>
          <p:cNvSpPr>
            <a:spLocks noGrp="1"/>
          </p:cNvSpPr>
          <p:nvPr>
            <p:ph idx="1"/>
          </p:nvPr>
        </p:nvSpPr>
        <p:spPr>
          <a:xfrm>
            <a:off x="459514" y="1346046"/>
            <a:ext cx="4922761" cy="2527862"/>
          </a:xfrm>
        </p:spPr>
        <p:txBody>
          <a:bodyPr>
            <a:noAutofit/>
          </a:bodyPr>
          <a:lstStyle/>
          <a:p>
            <a:pPr marL="0" indent="0">
              <a:buClr>
                <a:srgbClr val="004B87"/>
              </a:buClr>
              <a:buNone/>
              <a:defRPr/>
            </a:pPr>
            <a:r>
              <a:rPr lang="en-US" sz="1600" dirty="0">
                <a:latin typeface="Arial" panose="020B0604020202020204" pitchFamily="34" charset="0"/>
                <a:cs typeface="Arial" panose="020B0604020202020204" pitchFamily="34" charset="0"/>
              </a:rPr>
              <a:t>HEV is a clinically relevant infection with no currently approved antiviral treatment.</a:t>
            </a:r>
          </a:p>
          <a:p>
            <a:pPr marL="0" indent="0">
              <a:buClr>
                <a:srgbClr val="004B87"/>
              </a:buClr>
              <a:buNone/>
              <a:defRPr/>
            </a:pPr>
            <a:r>
              <a:rPr lang="en-US" sz="1600" dirty="0">
                <a:latin typeface="Arial" panose="020B0604020202020204" pitchFamily="34" charset="0"/>
                <a:cs typeface="Arial" panose="020B0604020202020204" pitchFamily="34" charset="0"/>
              </a:rPr>
              <a:t>Off-label treatment with ribavirin is used in those that are immunosuppressed and suffering from chronic HEV.</a:t>
            </a:r>
          </a:p>
          <a:p>
            <a:pPr marL="0" indent="0">
              <a:buClr>
                <a:srgbClr val="004B87"/>
              </a:buClr>
              <a:buNone/>
              <a:defRPr/>
            </a:pPr>
            <a:r>
              <a:rPr lang="en-US" sz="1600" dirty="0">
                <a:latin typeface="Arial" panose="020B0604020202020204" pitchFamily="34" charset="0"/>
                <a:cs typeface="Arial" panose="020B0604020202020204" pitchFamily="34" charset="0"/>
              </a:rPr>
              <a:t>Ribavirin can cause serious side effects, and a resistance could develop.</a:t>
            </a:r>
          </a:p>
          <a:p>
            <a:pPr marL="0" indent="0">
              <a:buClr>
                <a:srgbClr val="004B87"/>
              </a:buClr>
              <a:buNone/>
              <a:defRPr/>
            </a:pPr>
            <a:r>
              <a:rPr lang="en-US" sz="1600" b="1" dirty="0">
                <a:latin typeface="Arial" panose="020B0604020202020204" pitchFamily="34" charset="0"/>
                <a:cs typeface="Arial" panose="020B0604020202020204" pitchFamily="34" charset="0"/>
              </a:rPr>
              <a:t>NIDT008 has shown efficacy </a:t>
            </a:r>
            <a:r>
              <a:rPr lang="en-US" sz="1600" dirty="0">
                <a:latin typeface="Arial" panose="020B0604020202020204" pitchFamily="34" charset="0"/>
                <a:cs typeface="Arial" panose="020B0604020202020204" pitchFamily="34" charset="0"/>
              </a:rPr>
              <a:t>in preclinical studies against a broad range of RNA viruses.</a:t>
            </a:r>
          </a:p>
        </p:txBody>
      </p:sp>
      <p:sp>
        <p:nvSpPr>
          <p:cNvPr id="9" name="Rectangle: Rounded Corners 8">
            <a:extLst>
              <a:ext uri="{FF2B5EF4-FFF2-40B4-BE49-F238E27FC236}">
                <a16:creationId xmlns:a16="http://schemas.microsoft.com/office/drawing/2014/main" id="{DE9006A0-4069-E387-712A-7130F8B0A39F}"/>
              </a:ext>
            </a:extLst>
          </p:cNvPr>
          <p:cNvSpPr/>
          <p:nvPr/>
        </p:nvSpPr>
        <p:spPr>
          <a:xfrm>
            <a:off x="515507" y="925460"/>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&amp; Aims</a:t>
            </a:r>
            <a:endParaRPr lang="en-US" b="1" i="0" dirty="0">
              <a:solidFill>
                <a:schemeClr val="bg1"/>
              </a:solidFill>
              <a:effectLst/>
            </a:endParaRPr>
          </a:p>
        </p:txBody>
      </p:sp>
      <p:sp>
        <p:nvSpPr>
          <p:cNvPr id="14" name="Rectangle: Rounded Corners 13">
            <a:extLst>
              <a:ext uri="{FF2B5EF4-FFF2-40B4-BE49-F238E27FC236}">
                <a16:creationId xmlns:a16="http://schemas.microsoft.com/office/drawing/2014/main" id="{051B7D36-98C8-9567-E2F2-EAC7CF9E0976}"/>
              </a:ext>
            </a:extLst>
          </p:cNvPr>
          <p:cNvSpPr/>
          <p:nvPr/>
        </p:nvSpPr>
        <p:spPr>
          <a:xfrm>
            <a:off x="5800146" y="801868"/>
            <a:ext cx="5791779" cy="5530314"/>
          </a:xfrm>
          <a:prstGeom prst="roundRect">
            <a:avLst>
              <a:gd name="adj" fmla="val 1542"/>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15" name="Content Placeholder 2">
            <a:extLst>
              <a:ext uri="{FF2B5EF4-FFF2-40B4-BE49-F238E27FC236}">
                <a16:creationId xmlns:a16="http://schemas.microsoft.com/office/drawing/2014/main" id="{8A3CF177-1DAF-1AF1-21F7-AA79F5530B44}"/>
              </a:ext>
            </a:extLst>
          </p:cNvPr>
          <p:cNvSpPr txBox="1">
            <a:spLocks/>
          </p:cNvSpPr>
          <p:nvPr/>
        </p:nvSpPr>
        <p:spPr>
          <a:xfrm>
            <a:off x="94695" y="2145394"/>
            <a:ext cx="5019675" cy="22313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B87"/>
              </a:buClr>
              <a:defRPr/>
            </a:pPr>
            <a:endParaRPr lang="en-US" sz="1400" dirty="0">
              <a:highlight>
                <a:srgbClr val="FFFF00"/>
              </a:highlight>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45121852-A989-410D-7634-A10EA81B6E0B}"/>
              </a:ext>
            </a:extLst>
          </p:cNvPr>
          <p:cNvSpPr/>
          <p:nvPr/>
        </p:nvSpPr>
        <p:spPr>
          <a:xfrm>
            <a:off x="6038271" y="925460"/>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8" name="Content Placeholder 2">
            <a:extLst>
              <a:ext uri="{FF2B5EF4-FFF2-40B4-BE49-F238E27FC236}">
                <a16:creationId xmlns:a16="http://schemas.microsoft.com/office/drawing/2014/main" id="{39DA2DE4-0F66-464B-CA3A-DA5B6B5CA105}"/>
              </a:ext>
            </a:extLst>
          </p:cNvPr>
          <p:cNvSpPr txBox="1">
            <a:spLocks/>
          </p:cNvSpPr>
          <p:nvPr/>
        </p:nvSpPr>
        <p:spPr>
          <a:xfrm>
            <a:off x="459515" y="4245501"/>
            <a:ext cx="4882247" cy="1096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4B87"/>
              </a:buClr>
              <a:buFont typeface="Arial" panose="020B0604020202020204" pitchFamily="34" charset="0"/>
              <a:buNone/>
              <a:defRPr/>
            </a:pPr>
            <a:r>
              <a:rPr lang="en-US" sz="1600" b="1" dirty="0">
                <a:solidFill>
                  <a:srgbClr val="FFBE3D"/>
                </a:solidFill>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To evaluate the efficacy of NITD008 in vivo in human liver chimeric mice stably infected with HEV. </a:t>
            </a:r>
          </a:p>
        </p:txBody>
      </p:sp>
      <p:grpSp>
        <p:nvGrpSpPr>
          <p:cNvPr id="80" name="Group 79">
            <a:extLst>
              <a:ext uri="{FF2B5EF4-FFF2-40B4-BE49-F238E27FC236}">
                <a16:creationId xmlns:a16="http://schemas.microsoft.com/office/drawing/2014/main" id="{5C8EF6C1-2BF8-3279-E7B9-221F548986D6}"/>
              </a:ext>
            </a:extLst>
          </p:cNvPr>
          <p:cNvGrpSpPr/>
          <p:nvPr/>
        </p:nvGrpSpPr>
        <p:grpSpPr>
          <a:xfrm>
            <a:off x="6526576" y="1966671"/>
            <a:ext cx="4435006" cy="858655"/>
            <a:chOff x="6511357" y="2096958"/>
            <a:chExt cx="4435006" cy="858655"/>
          </a:xfrm>
        </p:grpSpPr>
        <p:sp>
          <p:nvSpPr>
            <p:cNvPr id="44" name="Rectangle: Rounded Corners 43">
              <a:extLst>
                <a:ext uri="{FF2B5EF4-FFF2-40B4-BE49-F238E27FC236}">
                  <a16:creationId xmlns:a16="http://schemas.microsoft.com/office/drawing/2014/main" id="{BCAB593F-A067-07CF-74B9-93F9A85B3E01}"/>
                </a:ext>
              </a:extLst>
            </p:cNvPr>
            <p:cNvSpPr/>
            <p:nvPr/>
          </p:nvSpPr>
          <p:spPr>
            <a:xfrm>
              <a:off x="6613910" y="2334242"/>
              <a:ext cx="4332453" cy="621371"/>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56" name="Graphic 55" descr="Germ with solid fill">
              <a:extLst>
                <a:ext uri="{FF2B5EF4-FFF2-40B4-BE49-F238E27FC236}">
                  <a16:creationId xmlns:a16="http://schemas.microsoft.com/office/drawing/2014/main" id="{A859A94A-A992-2FAF-71CF-62170A1B39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511357" y="2096958"/>
              <a:ext cx="423496" cy="423496"/>
            </a:xfrm>
            <a:prstGeom prst="rect">
              <a:avLst/>
            </a:prstGeom>
            <a:scene3d>
              <a:camera prst="orthographicFront">
                <a:rot lat="0" lon="10800000" rev="0"/>
              </a:camera>
              <a:lightRig rig="threePt" dir="t"/>
            </a:scene3d>
          </p:spPr>
        </p:pic>
        <p:sp>
          <p:nvSpPr>
            <p:cNvPr id="45" name="Content Placeholder 2">
              <a:extLst>
                <a:ext uri="{FF2B5EF4-FFF2-40B4-BE49-F238E27FC236}">
                  <a16:creationId xmlns:a16="http://schemas.microsoft.com/office/drawing/2014/main" id="{C73C0FA1-02C5-3E6A-6D4C-2EBF726B0252}"/>
                </a:ext>
              </a:extLst>
            </p:cNvPr>
            <p:cNvSpPr txBox="1">
              <a:spLocks/>
            </p:cNvSpPr>
            <p:nvPr/>
          </p:nvSpPr>
          <p:spPr>
            <a:xfrm>
              <a:off x="6756598" y="2463424"/>
              <a:ext cx="4047076" cy="358344"/>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b="1" dirty="0">
                  <a:solidFill>
                    <a:srgbClr val="826B6A"/>
                  </a:solidFill>
                  <a:latin typeface="Arial" panose="020B0604020202020204" pitchFamily="34" charset="0"/>
                </a:rPr>
                <a:t>Infected with HEV via the co-housing fecal-oral route</a:t>
              </a:r>
            </a:p>
            <a:p>
              <a:pPr marL="0" indent="0" algn="ctr">
                <a:spcBef>
                  <a:spcPts val="0"/>
                </a:spcBef>
                <a:buNone/>
              </a:pPr>
              <a:r>
                <a:rPr lang="en-US" sz="1100" dirty="0">
                  <a:solidFill>
                    <a:srgbClr val="826B6A"/>
                  </a:solidFill>
                  <a:latin typeface="Arial" panose="020B0604020202020204" pitchFamily="34" charset="0"/>
                </a:rPr>
                <a:t>(genotype 1)</a:t>
              </a:r>
            </a:p>
          </p:txBody>
        </p:sp>
      </p:grpSp>
      <p:sp>
        <p:nvSpPr>
          <p:cNvPr id="58" name="Content Placeholder 2">
            <a:extLst>
              <a:ext uri="{FF2B5EF4-FFF2-40B4-BE49-F238E27FC236}">
                <a16:creationId xmlns:a16="http://schemas.microsoft.com/office/drawing/2014/main" id="{FA08B520-BC6F-1EEE-BC24-8181EC907646}"/>
              </a:ext>
            </a:extLst>
          </p:cNvPr>
          <p:cNvSpPr txBox="1">
            <a:spLocks/>
          </p:cNvSpPr>
          <p:nvPr/>
        </p:nvSpPr>
        <p:spPr>
          <a:xfrm>
            <a:off x="7300912" y="2920212"/>
            <a:ext cx="2790246" cy="437303"/>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CH" sz="1100" b="1" dirty="0">
                <a:solidFill>
                  <a:srgbClr val="826B6A"/>
                </a:solidFill>
                <a:latin typeface="Arial" panose="020B0604020202020204" pitchFamily="34" charset="0"/>
              </a:rPr>
              <a:t>6</a:t>
            </a:r>
            <a:r>
              <a:rPr lang="en-US" sz="1100" b="1" dirty="0">
                <a:solidFill>
                  <a:srgbClr val="826B6A"/>
                </a:solidFill>
                <a:latin typeface="Arial" panose="020B0604020202020204" pitchFamily="34" charset="0"/>
              </a:rPr>
              <a:t>-8 weeks to achieve stable infection</a:t>
            </a:r>
          </a:p>
          <a:p>
            <a:pPr marL="0" indent="0" algn="ctr">
              <a:spcBef>
                <a:spcPts val="0"/>
              </a:spcBef>
              <a:buNone/>
            </a:pPr>
            <a:r>
              <a:rPr lang="en-US" sz="1050" dirty="0">
                <a:solidFill>
                  <a:srgbClr val="826B6A"/>
                </a:solidFill>
                <a:latin typeface="Arial" panose="020B0604020202020204" pitchFamily="34" charset="0"/>
              </a:rPr>
              <a:t>Median HEV RNA viremia (1.5 x 107 IU/ml)</a:t>
            </a:r>
          </a:p>
        </p:txBody>
      </p:sp>
      <p:grpSp>
        <p:nvGrpSpPr>
          <p:cNvPr id="60" name="Group 59">
            <a:extLst>
              <a:ext uri="{FF2B5EF4-FFF2-40B4-BE49-F238E27FC236}">
                <a16:creationId xmlns:a16="http://schemas.microsoft.com/office/drawing/2014/main" id="{5028A986-96D4-3EFE-65A7-D87460522B66}"/>
              </a:ext>
            </a:extLst>
          </p:cNvPr>
          <p:cNvGrpSpPr/>
          <p:nvPr/>
        </p:nvGrpSpPr>
        <p:grpSpPr>
          <a:xfrm>
            <a:off x="5998267" y="3803105"/>
            <a:ext cx="1894797" cy="674043"/>
            <a:chOff x="7743816" y="2595334"/>
            <a:chExt cx="2731943" cy="674043"/>
          </a:xfrm>
        </p:grpSpPr>
        <p:sp>
          <p:nvSpPr>
            <p:cNvPr id="61" name="Rectangle: Rounded Corners 60">
              <a:extLst>
                <a:ext uri="{FF2B5EF4-FFF2-40B4-BE49-F238E27FC236}">
                  <a16:creationId xmlns:a16="http://schemas.microsoft.com/office/drawing/2014/main" id="{92521812-CC49-ED91-FE14-C7F37269768D}"/>
                </a:ext>
              </a:extLst>
            </p:cNvPr>
            <p:cNvSpPr/>
            <p:nvPr/>
          </p:nvSpPr>
          <p:spPr>
            <a:xfrm>
              <a:off x="7743816" y="2595334"/>
              <a:ext cx="2731943" cy="667539"/>
            </a:xfrm>
            <a:prstGeom prst="roundRect">
              <a:avLst>
                <a:gd name="adj" fmla="val 6715"/>
              </a:avLst>
            </a:prstGeom>
            <a:solidFill>
              <a:srgbClr val="FDECC8"/>
            </a:solid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400" b="1" i="0" dirty="0">
                <a:solidFill>
                  <a:srgbClr val="826B6A"/>
                </a:solidFill>
                <a:effectLst/>
              </a:endParaRPr>
            </a:p>
          </p:txBody>
        </p:sp>
        <p:sp>
          <p:nvSpPr>
            <p:cNvPr id="63" name="Content Placeholder 2">
              <a:extLst>
                <a:ext uri="{FF2B5EF4-FFF2-40B4-BE49-F238E27FC236}">
                  <a16:creationId xmlns:a16="http://schemas.microsoft.com/office/drawing/2014/main" id="{4AD46EB3-C1FC-63A0-CB56-340C2A030AEF}"/>
                </a:ext>
              </a:extLst>
            </p:cNvPr>
            <p:cNvSpPr txBox="1">
              <a:spLocks/>
            </p:cNvSpPr>
            <p:nvPr/>
          </p:nvSpPr>
          <p:spPr>
            <a:xfrm>
              <a:off x="7844433" y="2669933"/>
              <a:ext cx="2471066" cy="599444"/>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100" b="1" dirty="0">
                  <a:solidFill>
                    <a:srgbClr val="826B6A"/>
                  </a:solidFill>
                  <a:latin typeface="Arial" panose="020B0604020202020204" pitchFamily="34" charset="0"/>
                </a:rPr>
                <a:t>20 </a:t>
              </a:r>
              <a:r>
                <a:rPr lang="en-US" sz="1100" b="1" dirty="0" err="1">
                  <a:solidFill>
                    <a:srgbClr val="826B6A"/>
                  </a:solidFill>
                  <a:latin typeface="Arial" panose="020B0604020202020204" pitchFamily="34" charset="0"/>
                </a:rPr>
                <a:t>μg</a:t>
              </a:r>
              <a:r>
                <a:rPr lang="en-US" sz="1100" b="1" dirty="0">
                  <a:solidFill>
                    <a:srgbClr val="826B6A"/>
                  </a:solidFill>
                  <a:latin typeface="Arial" panose="020B0604020202020204" pitchFamily="34" charset="0"/>
                </a:rPr>
                <a:t>/g of NITD008 daily for up to 2 weeks </a:t>
              </a:r>
            </a:p>
            <a:p>
              <a:pPr marL="0" indent="0" algn="ctr">
                <a:spcBef>
                  <a:spcPts val="0"/>
                </a:spcBef>
                <a:buNone/>
              </a:pPr>
              <a:r>
                <a:rPr lang="en-US" sz="1100" dirty="0">
                  <a:solidFill>
                    <a:srgbClr val="826B6A"/>
                  </a:solidFill>
                  <a:latin typeface="Arial" panose="020B0604020202020204" pitchFamily="34" charset="0"/>
                </a:rPr>
                <a:t>By oral gavage</a:t>
              </a:r>
              <a:endParaRPr lang="en-US" sz="1050" dirty="0">
                <a:solidFill>
                  <a:srgbClr val="826B6A"/>
                </a:solidFill>
                <a:latin typeface="Arial" panose="020B0604020202020204" pitchFamily="34" charset="0"/>
              </a:endParaRPr>
            </a:p>
          </p:txBody>
        </p:sp>
      </p:grpSp>
      <p:grpSp>
        <p:nvGrpSpPr>
          <p:cNvPr id="98" name="Group 97">
            <a:extLst>
              <a:ext uri="{FF2B5EF4-FFF2-40B4-BE49-F238E27FC236}">
                <a16:creationId xmlns:a16="http://schemas.microsoft.com/office/drawing/2014/main" id="{10D3B584-76B2-A007-628E-6AC636B4FC7E}"/>
              </a:ext>
            </a:extLst>
          </p:cNvPr>
          <p:cNvGrpSpPr/>
          <p:nvPr/>
        </p:nvGrpSpPr>
        <p:grpSpPr>
          <a:xfrm>
            <a:off x="9513137" y="3803105"/>
            <a:ext cx="1646714" cy="643255"/>
            <a:chOff x="9513137" y="4039080"/>
            <a:chExt cx="1646714" cy="643255"/>
          </a:xfrm>
        </p:grpSpPr>
        <p:sp>
          <p:nvSpPr>
            <p:cNvPr id="76" name="Rectangle: Rounded Corners 75">
              <a:extLst>
                <a:ext uri="{FF2B5EF4-FFF2-40B4-BE49-F238E27FC236}">
                  <a16:creationId xmlns:a16="http://schemas.microsoft.com/office/drawing/2014/main" id="{A727C285-AF80-A317-DC62-FDB5FAFB126E}"/>
                </a:ext>
              </a:extLst>
            </p:cNvPr>
            <p:cNvSpPr/>
            <p:nvPr/>
          </p:nvSpPr>
          <p:spPr>
            <a:xfrm>
              <a:off x="9513137" y="4039080"/>
              <a:ext cx="1646713" cy="643255"/>
            </a:xfrm>
            <a:prstGeom prst="roundRect">
              <a:avLst>
                <a:gd name="adj" fmla="val 6715"/>
              </a:avLst>
            </a:prstGeom>
            <a:solidFill>
              <a:srgbClr val="CEC1A5"/>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dirty="0">
                <a:solidFill>
                  <a:srgbClr val="826B6A"/>
                </a:solidFill>
                <a:effectLst/>
              </a:endParaRPr>
            </a:p>
          </p:txBody>
        </p:sp>
        <p:sp>
          <p:nvSpPr>
            <p:cNvPr id="77" name="Content Placeholder 2">
              <a:extLst>
                <a:ext uri="{FF2B5EF4-FFF2-40B4-BE49-F238E27FC236}">
                  <a16:creationId xmlns:a16="http://schemas.microsoft.com/office/drawing/2014/main" id="{C02EAC9D-43D5-B66D-7702-D44FBD150A8A}"/>
                </a:ext>
              </a:extLst>
            </p:cNvPr>
            <p:cNvSpPr txBox="1">
              <a:spLocks/>
            </p:cNvSpPr>
            <p:nvPr/>
          </p:nvSpPr>
          <p:spPr>
            <a:xfrm>
              <a:off x="9513138" y="4117014"/>
              <a:ext cx="1646713" cy="48303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100" b="1" dirty="0">
                  <a:solidFill>
                    <a:schemeClr val="bg1"/>
                  </a:solidFill>
                  <a:latin typeface="Arial" panose="020B0604020202020204" pitchFamily="34" charset="0"/>
                </a:rPr>
                <a:t>Mock  treatment </a:t>
              </a:r>
            </a:p>
            <a:p>
              <a:pPr marL="0" indent="0" algn="ctr">
                <a:spcBef>
                  <a:spcPts val="0"/>
                </a:spcBef>
                <a:buNone/>
              </a:pPr>
              <a:r>
                <a:rPr lang="en-US" sz="1100" b="1" dirty="0">
                  <a:solidFill>
                    <a:schemeClr val="bg1"/>
                  </a:solidFill>
                  <a:latin typeface="Arial" panose="020B0604020202020204" pitchFamily="34" charset="0"/>
                </a:rPr>
                <a:t>for up to 2 weeks</a:t>
              </a:r>
            </a:p>
            <a:p>
              <a:pPr marL="0" indent="0" algn="ctr">
                <a:spcBef>
                  <a:spcPts val="0"/>
                </a:spcBef>
                <a:buNone/>
              </a:pPr>
              <a:r>
                <a:rPr lang="en-US" sz="1100" dirty="0">
                  <a:solidFill>
                    <a:schemeClr val="bg1"/>
                  </a:solidFill>
                  <a:latin typeface="Arial" panose="020B0604020202020204" pitchFamily="34" charset="0"/>
                </a:rPr>
                <a:t>Vehicle</a:t>
              </a:r>
              <a:endParaRPr lang="en-US" sz="1050" dirty="0">
                <a:solidFill>
                  <a:schemeClr val="bg1"/>
                </a:solidFill>
                <a:latin typeface="Arial" panose="020B0604020202020204" pitchFamily="34" charset="0"/>
              </a:endParaRPr>
            </a:p>
          </p:txBody>
        </p:sp>
      </p:grpSp>
      <p:grpSp>
        <p:nvGrpSpPr>
          <p:cNvPr id="78" name="Group 77">
            <a:extLst>
              <a:ext uri="{FF2B5EF4-FFF2-40B4-BE49-F238E27FC236}">
                <a16:creationId xmlns:a16="http://schemas.microsoft.com/office/drawing/2014/main" id="{BAEAD5EB-55E7-E1BC-51C4-5E0C393E6F27}"/>
              </a:ext>
            </a:extLst>
          </p:cNvPr>
          <p:cNvGrpSpPr/>
          <p:nvPr/>
        </p:nvGrpSpPr>
        <p:grpSpPr>
          <a:xfrm>
            <a:off x="6828887" y="1555453"/>
            <a:ext cx="3949272" cy="368963"/>
            <a:chOff x="6997090" y="1647648"/>
            <a:chExt cx="3949272" cy="368963"/>
          </a:xfrm>
        </p:grpSpPr>
        <p:sp>
          <p:nvSpPr>
            <p:cNvPr id="38" name="Rectangle: Rounded Corners 37">
              <a:extLst>
                <a:ext uri="{FF2B5EF4-FFF2-40B4-BE49-F238E27FC236}">
                  <a16:creationId xmlns:a16="http://schemas.microsoft.com/office/drawing/2014/main" id="{A07EAD89-2E94-A27B-8BE8-559D09DE5602}"/>
                </a:ext>
              </a:extLst>
            </p:cNvPr>
            <p:cNvSpPr/>
            <p:nvPr/>
          </p:nvSpPr>
          <p:spPr>
            <a:xfrm>
              <a:off x="6997090" y="1647648"/>
              <a:ext cx="3949272" cy="368963"/>
            </a:xfrm>
            <a:prstGeom prst="roundRect">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42" name="Content Placeholder 2">
              <a:extLst>
                <a:ext uri="{FF2B5EF4-FFF2-40B4-BE49-F238E27FC236}">
                  <a16:creationId xmlns:a16="http://schemas.microsoft.com/office/drawing/2014/main" id="{79115BDB-68BF-68C3-DE46-7D48ECD2C7E7}"/>
                </a:ext>
              </a:extLst>
            </p:cNvPr>
            <p:cNvSpPr txBox="1">
              <a:spLocks/>
            </p:cNvSpPr>
            <p:nvPr/>
          </p:nvSpPr>
          <p:spPr>
            <a:xfrm>
              <a:off x="7237471" y="1682582"/>
              <a:ext cx="3548515" cy="26888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srgbClr val="826B6A"/>
                  </a:solidFill>
                  <a:latin typeface="Arial" panose="020B0604020202020204" pitchFamily="34" charset="0"/>
                </a:rPr>
                <a:t>Immunodeficient human-liver chimeric mice</a:t>
              </a:r>
            </a:p>
          </p:txBody>
        </p:sp>
      </p:grpSp>
      <p:sp>
        <p:nvSpPr>
          <p:cNvPr id="88" name="Title 1">
            <a:extLst>
              <a:ext uri="{FF2B5EF4-FFF2-40B4-BE49-F238E27FC236}">
                <a16:creationId xmlns:a16="http://schemas.microsoft.com/office/drawing/2014/main" id="{032EA5F3-C438-E42F-8C7B-837121C36A21}"/>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dirty="0">
                <a:latin typeface="Arial" panose="020B0604020202020204" pitchFamily="34" charset="0"/>
                <a:ea typeface="Times New Roman" panose="02020603050405020304" pitchFamily="18" charset="0"/>
              </a:rPr>
              <a:t>OS-103 </a:t>
            </a:r>
            <a:r>
              <a:rPr lang="en-US" sz="1800" dirty="0">
                <a:latin typeface="Arial" panose="020B0604020202020204" pitchFamily="34" charset="0"/>
                <a:ea typeface="Times New Roman" panose="02020603050405020304" pitchFamily="18" charset="0"/>
              </a:rPr>
              <a:t>The nucleoside analogue NITD008 strongly suppresses viral replication in immunodeficient humanized mice stably infected with the hepatitis E virus </a:t>
            </a:r>
            <a:endParaRPr lang="en-US" dirty="0"/>
          </a:p>
        </p:txBody>
      </p:sp>
      <p:grpSp>
        <p:nvGrpSpPr>
          <p:cNvPr id="89" name="Group 88">
            <a:extLst>
              <a:ext uri="{FF2B5EF4-FFF2-40B4-BE49-F238E27FC236}">
                <a16:creationId xmlns:a16="http://schemas.microsoft.com/office/drawing/2014/main" id="{E679485E-5D4A-3C72-6FE2-7E9572C5B1C5}"/>
              </a:ext>
            </a:extLst>
          </p:cNvPr>
          <p:cNvGrpSpPr/>
          <p:nvPr/>
        </p:nvGrpSpPr>
        <p:grpSpPr>
          <a:xfrm>
            <a:off x="6420256" y="4662404"/>
            <a:ext cx="4235450" cy="502502"/>
            <a:chOff x="6799126" y="5196439"/>
            <a:chExt cx="3738650" cy="502502"/>
          </a:xfrm>
        </p:grpSpPr>
        <p:sp>
          <p:nvSpPr>
            <p:cNvPr id="82" name="Rectangle: Rounded Corners 81">
              <a:extLst>
                <a:ext uri="{FF2B5EF4-FFF2-40B4-BE49-F238E27FC236}">
                  <a16:creationId xmlns:a16="http://schemas.microsoft.com/office/drawing/2014/main" id="{9FAEDD7B-1C41-954F-33BA-C102B0B13DE7}"/>
                </a:ext>
              </a:extLst>
            </p:cNvPr>
            <p:cNvSpPr/>
            <p:nvPr/>
          </p:nvSpPr>
          <p:spPr>
            <a:xfrm>
              <a:off x="6828888" y="5196439"/>
              <a:ext cx="3708888" cy="502502"/>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83" name="Content Placeholder 2">
              <a:extLst>
                <a:ext uri="{FF2B5EF4-FFF2-40B4-BE49-F238E27FC236}">
                  <a16:creationId xmlns:a16="http://schemas.microsoft.com/office/drawing/2014/main" id="{9B776D0E-F8C5-7B8B-B09D-608D94CAD0C0}"/>
                </a:ext>
              </a:extLst>
            </p:cNvPr>
            <p:cNvSpPr txBox="1">
              <a:spLocks/>
            </p:cNvSpPr>
            <p:nvPr/>
          </p:nvSpPr>
          <p:spPr>
            <a:xfrm>
              <a:off x="6799126" y="5251307"/>
              <a:ext cx="3708888" cy="437303"/>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CH" sz="1200" b="1" dirty="0" err="1">
                  <a:solidFill>
                    <a:srgbClr val="826B6A"/>
                  </a:solidFill>
                  <a:latin typeface="Arial" panose="020B0604020202020204" pitchFamily="34" charset="0"/>
                </a:rPr>
                <a:t>Mice</a:t>
              </a:r>
              <a:r>
                <a:rPr lang="fr-CH" sz="1200" b="1" dirty="0">
                  <a:solidFill>
                    <a:srgbClr val="826B6A"/>
                  </a:solidFill>
                  <a:latin typeface="Arial" panose="020B0604020202020204" pitchFamily="34" charset="0"/>
                </a:rPr>
                <a:t> </a:t>
              </a:r>
              <a:r>
                <a:rPr lang="fr-CH" sz="1200" b="1" dirty="0" err="1">
                  <a:solidFill>
                    <a:srgbClr val="826B6A"/>
                  </a:solidFill>
                  <a:latin typeface="Arial" panose="020B0604020202020204" pitchFamily="34" charset="0"/>
                </a:rPr>
                <a:t>sacrificed</a:t>
              </a:r>
              <a:r>
                <a:rPr lang="fr-CH" sz="1200" b="1" dirty="0">
                  <a:solidFill>
                    <a:srgbClr val="826B6A"/>
                  </a:solidFill>
                  <a:latin typeface="Arial" panose="020B0604020202020204" pitchFamily="34" charset="0"/>
                </a:rPr>
                <a:t> </a:t>
              </a:r>
              <a:r>
                <a:rPr lang="fr-CH" sz="1200" b="1" dirty="0" err="1">
                  <a:solidFill>
                    <a:srgbClr val="826B6A"/>
                  </a:solidFill>
                  <a:latin typeface="Arial" panose="020B0604020202020204" pitchFamily="34" charset="0"/>
                </a:rPr>
                <a:t>after</a:t>
              </a:r>
              <a:r>
                <a:rPr lang="fr-CH" sz="1200" b="1" dirty="0">
                  <a:solidFill>
                    <a:srgbClr val="826B6A"/>
                  </a:solidFill>
                  <a:latin typeface="Arial" panose="020B0604020202020204" pitchFamily="34" charset="0"/>
                </a:rPr>
                <a:t> 1-2 </a:t>
              </a:r>
              <a:r>
                <a:rPr lang="fr-CH" sz="1200" b="1" dirty="0" err="1">
                  <a:solidFill>
                    <a:srgbClr val="826B6A"/>
                  </a:solidFill>
                  <a:latin typeface="Arial" panose="020B0604020202020204" pitchFamily="34" charset="0"/>
                </a:rPr>
                <a:t>weeks</a:t>
              </a:r>
              <a:r>
                <a:rPr lang="fr-CH" sz="1200" b="1" dirty="0">
                  <a:solidFill>
                    <a:srgbClr val="826B6A"/>
                  </a:solidFill>
                  <a:latin typeface="Arial" panose="020B0604020202020204" pitchFamily="34" charset="0"/>
                </a:rPr>
                <a:t> of </a:t>
              </a:r>
              <a:r>
                <a:rPr lang="fr-CH" sz="1200" b="1" dirty="0" err="1">
                  <a:solidFill>
                    <a:srgbClr val="826B6A"/>
                  </a:solidFill>
                  <a:latin typeface="Arial" panose="020B0604020202020204" pitchFamily="34" charset="0"/>
                </a:rPr>
                <a:t>treatment</a:t>
              </a:r>
              <a:r>
                <a:rPr lang="fr-CH" sz="1200" b="1" dirty="0">
                  <a:solidFill>
                    <a:srgbClr val="826B6A"/>
                  </a:solidFill>
                  <a:latin typeface="Arial" panose="020B0604020202020204" pitchFamily="34" charset="0"/>
                </a:rPr>
                <a:t> </a:t>
              </a:r>
            </a:p>
            <a:p>
              <a:pPr marL="0" indent="0" algn="ctr">
                <a:spcBef>
                  <a:spcPts val="0"/>
                </a:spcBef>
                <a:buFont typeface="Arial" panose="020B0604020202020204" pitchFamily="34" charset="0"/>
                <a:buNone/>
              </a:pPr>
              <a:r>
                <a:rPr lang="fr-CH" sz="1200" dirty="0" err="1">
                  <a:solidFill>
                    <a:srgbClr val="826B6A"/>
                  </a:solidFill>
                  <a:latin typeface="Arial" panose="020B0604020202020204" pitchFamily="34" charset="0"/>
                </a:rPr>
                <a:t>Subgroup</a:t>
              </a:r>
              <a:r>
                <a:rPr lang="fr-CH" sz="1200" dirty="0">
                  <a:solidFill>
                    <a:srgbClr val="826B6A"/>
                  </a:solidFill>
                  <a:latin typeface="Arial" panose="020B0604020202020204" pitchFamily="34" charset="0"/>
                </a:rPr>
                <a:t> </a:t>
              </a:r>
              <a:r>
                <a:rPr lang="fr-CH" sz="1200" dirty="0" err="1">
                  <a:solidFill>
                    <a:srgbClr val="826B6A"/>
                  </a:solidFill>
                  <a:latin typeface="Arial" panose="020B0604020202020204" pitchFamily="34" charset="0"/>
                </a:rPr>
                <a:t>oserved</a:t>
              </a:r>
              <a:r>
                <a:rPr lang="fr-CH" sz="1200" dirty="0">
                  <a:solidFill>
                    <a:srgbClr val="826B6A"/>
                  </a:solidFill>
                  <a:latin typeface="Arial" panose="020B0604020202020204" pitchFamily="34" charset="0"/>
                </a:rPr>
                <a:t> for 3-week </a:t>
              </a:r>
              <a:r>
                <a:rPr lang="fr-CH" sz="1200" dirty="0" err="1">
                  <a:solidFill>
                    <a:srgbClr val="826B6A"/>
                  </a:solidFill>
                  <a:latin typeface="Arial" panose="020B0604020202020204" pitchFamily="34" charset="0"/>
                </a:rPr>
                <a:t>rebound</a:t>
              </a:r>
              <a:endParaRPr lang="en-US" sz="1100" dirty="0">
                <a:solidFill>
                  <a:srgbClr val="826B6A"/>
                </a:solidFill>
                <a:latin typeface="Arial" panose="020B0604020202020204" pitchFamily="34" charset="0"/>
              </a:endParaRPr>
            </a:p>
          </p:txBody>
        </p:sp>
      </p:grpSp>
      <p:grpSp>
        <p:nvGrpSpPr>
          <p:cNvPr id="101" name="Group 100">
            <a:extLst>
              <a:ext uri="{FF2B5EF4-FFF2-40B4-BE49-F238E27FC236}">
                <a16:creationId xmlns:a16="http://schemas.microsoft.com/office/drawing/2014/main" id="{A8FE2057-FF57-4D44-580A-A59AE9AC2C76}"/>
              </a:ext>
            </a:extLst>
          </p:cNvPr>
          <p:cNvGrpSpPr/>
          <p:nvPr/>
        </p:nvGrpSpPr>
        <p:grpSpPr>
          <a:xfrm>
            <a:off x="7893064" y="5378705"/>
            <a:ext cx="1805682" cy="831900"/>
            <a:chOff x="371109" y="1233350"/>
            <a:chExt cx="2113794" cy="973851"/>
          </a:xfrm>
        </p:grpSpPr>
        <p:sp>
          <p:nvSpPr>
            <p:cNvPr id="102" name="Rectangle: Rounded Corners 101">
              <a:extLst>
                <a:ext uri="{FF2B5EF4-FFF2-40B4-BE49-F238E27FC236}">
                  <a16:creationId xmlns:a16="http://schemas.microsoft.com/office/drawing/2014/main" id="{10BD483B-95FE-6A4A-6096-0D976D11816F}"/>
                </a:ext>
              </a:extLst>
            </p:cNvPr>
            <p:cNvSpPr/>
            <p:nvPr/>
          </p:nvSpPr>
          <p:spPr>
            <a:xfrm>
              <a:off x="531485" y="1445098"/>
              <a:ext cx="1953418" cy="762103"/>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103" name="Content Placeholder 2">
              <a:extLst>
                <a:ext uri="{FF2B5EF4-FFF2-40B4-BE49-F238E27FC236}">
                  <a16:creationId xmlns:a16="http://schemas.microsoft.com/office/drawing/2014/main" id="{A79BDCB0-BA15-5974-AC86-8DFA2E50D411}"/>
                </a:ext>
              </a:extLst>
            </p:cNvPr>
            <p:cNvSpPr txBox="1">
              <a:spLocks/>
            </p:cNvSpPr>
            <p:nvPr/>
          </p:nvSpPr>
          <p:spPr>
            <a:xfrm>
              <a:off x="549600" y="1530423"/>
              <a:ext cx="1862674" cy="49594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050" b="1" dirty="0">
                  <a:solidFill>
                    <a:srgbClr val="826B6A"/>
                  </a:solidFill>
                  <a:latin typeface="Arial" panose="020B0604020202020204" pitchFamily="34" charset="0"/>
                </a:rPr>
                <a:t>Viral changes determined by qPCR in </a:t>
              </a:r>
              <a:r>
                <a:rPr lang="en-US" sz="1050" b="1" dirty="0" err="1">
                  <a:solidFill>
                    <a:srgbClr val="826B6A"/>
                  </a:solidFill>
                  <a:latin typeface="Arial" panose="020B0604020202020204" pitchFamily="34" charset="0"/>
                </a:rPr>
                <a:t>faeces</a:t>
              </a:r>
              <a:r>
                <a:rPr lang="en-US" sz="1050" b="1" dirty="0">
                  <a:solidFill>
                    <a:srgbClr val="826B6A"/>
                  </a:solidFill>
                  <a:latin typeface="Arial" panose="020B0604020202020204" pitchFamily="34" charset="0"/>
                </a:rPr>
                <a:t> and blood</a:t>
              </a:r>
              <a:endParaRPr lang="en-US" sz="1000" dirty="0">
                <a:solidFill>
                  <a:srgbClr val="826B6A"/>
                </a:solidFill>
                <a:latin typeface="Arial" panose="020B0604020202020204" pitchFamily="34" charset="0"/>
              </a:endParaRPr>
            </a:p>
          </p:txBody>
        </p:sp>
        <p:pic>
          <p:nvPicPr>
            <p:cNvPr id="104" name="Graphic 103" descr="Germ with solid fill">
              <a:extLst>
                <a:ext uri="{FF2B5EF4-FFF2-40B4-BE49-F238E27FC236}">
                  <a16:creationId xmlns:a16="http://schemas.microsoft.com/office/drawing/2014/main" id="{7E672725-A712-F580-20D3-EC5DFC984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71109" y="1233350"/>
              <a:ext cx="423496" cy="423496"/>
            </a:xfrm>
            <a:prstGeom prst="rect">
              <a:avLst/>
            </a:prstGeom>
            <a:scene3d>
              <a:camera prst="orthographicFront">
                <a:rot lat="0" lon="10800000" rev="0"/>
              </a:camera>
              <a:lightRig rig="threePt" dir="t"/>
            </a:scene3d>
          </p:spPr>
        </p:pic>
      </p:grpSp>
      <p:grpSp>
        <p:nvGrpSpPr>
          <p:cNvPr id="105" name="Group 104">
            <a:extLst>
              <a:ext uri="{FF2B5EF4-FFF2-40B4-BE49-F238E27FC236}">
                <a16:creationId xmlns:a16="http://schemas.microsoft.com/office/drawing/2014/main" id="{EF135E49-BCF8-F30E-4D9E-9A8F88BA0448}"/>
              </a:ext>
            </a:extLst>
          </p:cNvPr>
          <p:cNvGrpSpPr/>
          <p:nvPr/>
        </p:nvGrpSpPr>
        <p:grpSpPr>
          <a:xfrm>
            <a:off x="9713804" y="5342052"/>
            <a:ext cx="1711557" cy="902497"/>
            <a:chOff x="2589220" y="1252017"/>
            <a:chExt cx="1822091" cy="960781"/>
          </a:xfrm>
        </p:grpSpPr>
        <p:sp>
          <p:nvSpPr>
            <p:cNvPr id="106" name="Rectangle: Rounded Corners 105">
              <a:extLst>
                <a:ext uri="{FF2B5EF4-FFF2-40B4-BE49-F238E27FC236}">
                  <a16:creationId xmlns:a16="http://schemas.microsoft.com/office/drawing/2014/main" id="{357B0A93-DF8C-2CAA-368B-C63A15596914}"/>
                </a:ext>
              </a:extLst>
            </p:cNvPr>
            <p:cNvSpPr/>
            <p:nvPr/>
          </p:nvSpPr>
          <p:spPr>
            <a:xfrm>
              <a:off x="2685530" y="1450695"/>
              <a:ext cx="1725781" cy="762103"/>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107" name="Picture 106" descr="A grey microscope on a black background&#10;&#10;AI-generated content may be incorrect.">
              <a:extLst>
                <a:ext uri="{FF2B5EF4-FFF2-40B4-BE49-F238E27FC236}">
                  <a16:creationId xmlns:a16="http://schemas.microsoft.com/office/drawing/2014/main" id="{2B7EB225-2FC0-67F0-910A-410D897C1B93}"/>
                </a:ext>
              </a:extLst>
            </p:cNvPr>
            <p:cNvPicPr>
              <a:picLocks noChangeAspect="1"/>
            </p:cNvPicPr>
            <p:nvPr/>
          </p:nvPicPr>
          <p:blipFill>
            <a:blip r:embed="rId5">
              <a:extLst>
                <a:ext uri="{28A0092B-C50C-407E-A947-70E740481C1C}">
                  <a14:useLocalDpi xmlns:a14="http://schemas.microsoft.com/office/drawing/2010/main" val="0"/>
                </a:ext>
              </a:extLst>
            </a:blip>
            <a:srcRect l="24009" r="24035"/>
            <a:stretch/>
          </p:blipFill>
          <p:spPr>
            <a:xfrm>
              <a:off x="2589220" y="1252017"/>
              <a:ext cx="352708" cy="381867"/>
            </a:xfrm>
            <a:prstGeom prst="rect">
              <a:avLst/>
            </a:prstGeom>
          </p:spPr>
        </p:pic>
        <p:grpSp>
          <p:nvGrpSpPr>
            <p:cNvPr id="108" name="Group 107">
              <a:extLst>
                <a:ext uri="{FF2B5EF4-FFF2-40B4-BE49-F238E27FC236}">
                  <a16:creationId xmlns:a16="http://schemas.microsoft.com/office/drawing/2014/main" id="{67BCF87E-AA18-6007-113F-83B3D8E8A89C}"/>
                </a:ext>
              </a:extLst>
            </p:cNvPr>
            <p:cNvGrpSpPr/>
            <p:nvPr/>
          </p:nvGrpSpPr>
          <p:grpSpPr>
            <a:xfrm>
              <a:off x="2726295" y="1559990"/>
              <a:ext cx="1635343" cy="615857"/>
              <a:chOff x="2726295" y="1559990"/>
              <a:chExt cx="1635343" cy="615857"/>
            </a:xfrm>
          </p:grpSpPr>
          <p:sp>
            <p:nvSpPr>
              <p:cNvPr id="109" name="Content Placeholder 2">
                <a:extLst>
                  <a:ext uri="{FF2B5EF4-FFF2-40B4-BE49-F238E27FC236}">
                    <a16:creationId xmlns:a16="http://schemas.microsoft.com/office/drawing/2014/main" id="{82F49076-C924-F7D8-3B15-AEA6FE9A4CB7}"/>
                  </a:ext>
                </a:extLst>
              </p:cNvPr>
              <p:cNvSpPr txBox="1">
                <a:spLocks/>
              </p:cNvSpPr>
              <p:nvPr/>
            </p:nvSpPr>
            <p:spPr>
              <a:xfrm>
                <a:off x="2726295" y="1559990"/>
                <a:ext cx="1635343" cy="21304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050" b="1" dirty="0">
                    <a:solidFill>
                      <a:srgbClr val="826B6A"/>
                    </a:solidFill>
                    <a:latin typeface="Arial" panose="020B0604020202020204" pitchFamily="34" charset="0"/>
                  </a:rPr>
                  <a:t>Intrahepatic</a:t>
                </a:r>
                <a:r>
                  <a:rPr lang="en-US" sz="1100" b="1" dirty="0">
                    <a:solidFill>
                      <a:srgbClr val="826B6A"/>
                    </a:solidFill>
                    <a:latin typeface="Arial" panose="020B0604020202020204" pitchFamily="34" charset="0"/>
                  </a:rPr>
                  <a:t> analysis</a:t>
                </a:r>
                <a:endParaRPr lang="en-US" sz="1050" dirty="0">
                  <a:solidFill>
                    <a:srgbClr val="826B6A"/>
                  </a:solidFill>
                  <a:latin typeface="Arial" panose="020B0604020202020204" pitchFamily="34" charset="0"/>
                </a:endParaRPr>
              </a:p>
            </p:txBody>
          </p:sp>
          <p:sp>
            <p:nvSpPr>
              <p:cNvPr id="110" name="Content Placeholder 2">
                <a:extLst>
                  <a:ext uri="{FF2B5EF4-FFF2-40B4-BE49-F238E27FC236}">
                    <a16:creationId xmlns:a16="http://schemas.microsoft.com/office/drawing/2014/main" id="{B40C74F2-AD17-4219-905F-4504580087EC}"/>
                  </a:ext>
                </a:extLst>
              </p:cNvPr>
              <p:cNvSpPr txBox="1">
                <a:spLocks/>
              </p:cNvSpPr>
              <p:nvPr/>
            </p:nvSpPr>
            <p:spPr>
              <a:xfrm>
                <a:off x="2735202" y="1773039"/>
                <a:ext cx="1626436" cy="402808"/>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050" dirty="0">
                    <a:solidFill>
                      <a:srgbClr val="826B6A"/>
                    </a:solidFill>
                    <a:latin typeface="Arial" panose="020B0604020202020204" pitchFamily="34" charset="0"/>
                  </a:rPr>
                  <a:t>Immunohistochemistry</a:t>
                </a:r>
              </a:p>
              <a:p>
                <a:pPr marL="0" indent="0" algn="ctr">
                  <a:spcBef>
                    <a:spcPts val="0"/>
                  </a:spcBef>
                  <a:buFont typeface="Arial" panose="020B0604020202020204" pitchFamily="34" charset="0"/>
                  <a:buNone/>
                </a:pPr>
                <a:r>
                  <a:rPr lang="en-US" sz="1050" dirty="0">
                    <a:solidFill>
                      <a:srgbClr val="826B6A"/>
                    </a:solidFill>
                    <a:latin typeface="Arial" panose="020B0604020202020204" pitchFamily="34" charset="0"/>
                  </a:rPr>
                  <a:t> Multiplex RNA-ISH</a:t>
                </a:r>
              </a:p>
            </p:txBody>
          </p:sp>
        </p:grpSp>
      </p:grpSp>
      <p:grpSp>
        <p:nvGrpSpPr>
          <p:cNvPr id="118" name="Group 117">
            <a:extLst>
              <a:ext uri="{FF2B5EF4-FFF2-40B4-BE49-F238E27FC236}">
                <a16:creationId xmlns:a16="http://schemas.microsoft.com/office/drawing/2014/main" id="{9BC285CC-A56E-49C4-52EE-50169CE7293B}"/>
              </a:ext>
            </a:extLst>
          </p:cNvPr>
          <p:cNvGrpSpPr/>
          <p:nvPr/>
        </p:nvGrpSpPr>
        <p:grpSpPr>
          <a:xfrm>
            <a:off x="5958576" y="5436081"/>
            <a:ext cx="1734700" cy="773758"/>
            <a:chOff x="5958576" y="5436081"/>
            <a:chExt cx="1734700" cy="773758"/>
          </a:xfrm>
        </p:grpSpPr>
        <p:sp>
          <p:nvSpPr>
            <p:cNvPr id="114" name="Rectangle: Rounded Corners 113">
              <a:extLst>
                <a:ext uri="{FF2B5EF4-FFF2-40B4-BE49-F238E27FC236}">
                  <a16:creationId xmlns:a16="http://schemas.microsoft.com/office/drawing/2014/main" id="{D2993A6F-5CA3-5EE3-A9F6-04368269DFCA}"/>
                </a:ext>
              </a:extLst>
            </p:cNvPr>
            <p:cNvSpPr/>
            <p:nvPr/>
          </p:nvSpPr>
          <p:spPr>
            <a:xfrm>
              <a:off x="6120550" y="5594414"/>
              <a:ext cx="1557668" cy="615425"/>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112" name="Content Placeholder 2">
              <a:extLst>
                <a:ext uri="{FF2B5EF4-FFF2-40B4-BE49-F238E27FC236}">
                  <a16:creationId xmlns:a16="http://schemas.microsoft.com/office/drawing/2014/main" id="{25A6714D-4285-C84D-3892-CFC24F96467D}"/>
                </a:ext>
              </a:extLst>
            </p:cNvPr>
            <p:cNvSpPr txBox="1">
              <a:spLocks/>
            </p:cNvSpPr>
            <p:nvPr/>
          </p:nvSpPr>
          <p:spPr>
            <a:xfrm>
              <a:off x="6087325" y="5682134"/>
              <a:ext cx="1605951" cy="439983"/>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050" b="1" dirty="0">
                  <a:solidFill>
                    <a:srgbClr val="826B6A"/>
                  </a:solidFill>
                  <a:latin typeface="Arial" panose="020B0604020202020204" pitchFamily="34" charset="0"/>
                </a:rPr>
                <a:t>qPCR performed on all mice at sacrifice</a:t>
              </a:r>
            </a:p>
          </p:txBody>
        </p:sp>
        <p:pic>
          <p:nvPicPr>
            <p:cNvPr id="116" name="Picture 115" descr="A magnifying glass with a dna strand inside&#10;&#10;AI-generated content may be incorrect.">
              <a:extLst>
                <a:ext uri="{FF2B5EF4-FFF2-40B4-BE49-F238E27FC236}">
                  <a16:creationId xmlns:a16="http://schemas.microsoft.com/office/drawing/2014/main" id="{9ED11F7A-9EEB-5D98-81F8-3ADB5467DDD8}"/>
                </a:ext>
              </a:extLst>
            </p:cNvPr>
            <p:cNvPicPr>
              <a:picLocks noChangeAspect="1"/>
            </p:cNvPicPr>
            <p:nvPr/>
          </p:nvPicPr>
          <p:blipFill>
            <a:blip r:embed="rId6">
              <a:extLst>
                <a:ext uri="{28A0092B-C50C-407E-A947-70E740481C1C}">
                  <a14:useLocalDpi xmlns:a14="http://schemas.microsoft.com/office/drawing/2010/main" val="0"/>
                </a:ext>
              </a:extLst>
            </a:blip>
            <a:srcRect l="17708" r="14549"/>
            <a:stretch/>
          </p:blipFill>
          <p:spPr>
            <a:xfrm>
              <a:off x="5958576" y="5436081"/>
              <a:ext cx="361766" cy="300392"/>
            </a:xfrm>
            <a:prstGeom prst="rect">
              <a:avLst/>
            </a:prstGeom>
          </p:spPr>
        </p:pic>
      </p:grpSp>
      <p:pic>
        <p:nvPicPr>
          <p:cNvPr id="2" name="object 30">
            <a:extLst>
              <a:ext uri="{FF2B5EF4-FFF2-40B4-BE49-F238E27FC236}">
                <a16:creationId xmlns:a16="http://schemas.microsoft.com/office/drawing/2014/main" id="{44291AD9-2A47-0772-F7B7-F817EE989DBA}"/>
              </a:ext>
            </a:extLst>
          </p:cNvPr>
          <p:cNvPicPr/>
          <p:nvPr/>
        </p:nvPicPr>
        <p:blipFill>
          <a:blip r:embed="rId7" cstate="print"/>
          <a:stretch>
            <a:fillRect/>
          </a:stretch>
        </p:blipFill>
        <p:spPr>
          <a:xfrm>
            <a:off x="5795765" y="3618277"/>
            <a:ext cx="917096" cy="355437"/>
          </a:xfrm>
          <a:prstGeom prst="rect">
            <a:avLst/>
          </a:prstGeom>
        </p:spPr>
      </p:pic>
      <p:pic>
        <p:nvPicPr>
          <p:cNvPr id="5" name="object 50">
            <a:extLst>
              <a:ext uri="{FF2B5EF4-FFF2-40B4-BE49-F238E27FC236}">
                <a16:creationId xmlns:a16="http://schemas.microsoft.com/office/drawing/2014/main" id="{683FA43B-AEEB-407D-DFD9-0197BBF35DCD}"/>
              </a:ext>
            </a:extLst>
          </p:cNvPr>
          <p:cNvPicPr/>
          <p:nvPr/>
        </p:nvPicPr>
        <p:blipFill>
          <a:blip r:embed="rId8" cstate="print"/>
          <a:stretch>
            <a:fillRect/>
          </a:stretch>
        </p:blipFill>
        <p:spPr>
          <a:xfrm>
            <a:off x="10582288" y="3612633"/>
            <a:ext cx="917096" cy="355437"/>
          </a:xfrm>
          <a:prstGeom prst="rect">
            <a:avLst/>
          </a:prstGeom>
        </p:spPr>
      </p:pic>
      <p:grpSp>
        <p:nvGrpSpPr>
          <p:cNvPr id="6" name="object 48">
            <a:extLst>
              <a:ext uri="{FF2B5EF4-FFF2-40B4-BE49-F238E27FC236}">
                <a16:creationId xmlns:a16="http://schemas.microsoft.com/office/drawing/2014/main" id="{7B981B86-5BB4-BB14-ADC5-CD998DFC2D06}"/>
              </a:ext>
            </a:extLst>
          </p:cNvPr>
          <p:cNvGrpSpPr/>
          <p:nvPr/>
        </p:nvGrpSpPr>
        <p:grpSpPr>
          <a:xfrm>
            <a:off x="5958585" y="3612633"/>
            <a:ext cx="5541010" cy="2124075"/>
            <a:chOff x="5958585" y="3612633"/>
            <a:chExt cx="5541010" cy="2124075"/>
          </a:xfrm>
        </p:grpSpPr>
        <p:pic>
          <p:nvPicPr>
            <p:cNvPr id="10" name="object 49">
              <a:extLst>
                <a:ext uri="{FF2B5EF4-FFF2-40B4-BE49-F238E27FC236}">
                  <a16:creationId xmlns:a16="http://schemas.microsoft.com/office/drawing/2014/main" id="{06CCCCDB-FBFB-B424-3293-A48955F7A6F8}"/>
                </a:ext>
              </a:extLst>
            </p:cNvPr>
            <p:cNvPicPr/>
            <p:nvPr/>
          </p:nvPicPr>
          <p:blipFill>
            <a:blip r:embed="rId9" cstate="print"/>
            <a:stretch>
              <a:fillRect/>
            </a:stretch>
          </p:blipFill>
          <p:spPr>
            <a:xfrm>
              <a:off x="5958585" y="5436082"/>
              <a:ext cx="361772" cy="300393"/>
            </a:xfrm>
            <a:prstGeom prst="rect">
              <a:avLst/>
            </a:prstGeom>
          </p:spPr>
        </p:pic>
        <p:pic>
          <p:nvPicPr>
            <p:cNvPr id="11" name="object 50">
              <a:extLst>
                <a:ext uri="{FF2B5EF4-FFF2-40B4-BE49-F238E27FC236}">
                  <a16:creationId xmlns:a16="http://schemas.microsoft.com/office/drawing/2014/main" id="{E628A3F3-3F28-5FEA-F37B-810E23881628}"/>
                </a:ext>
              </a:extLst>
            </p:cNvPr>
            <p:cNvPicPr/>
            <p:nvPr/>
          </p:nvPicPr>
          <p:blipFill>
            <a:blip r:embed="rId8" cstate="print"/>
            <a:stretch>
              <a:fillRect/>
            </a:stretch>
          </p:blipFill>
          <p:spPr>
            <a:xfrm>
              <a:off x="10582288" y="3612633"/>
              <a:ext cx="917096" cy="355437"/>
            </a:xfrm>
            <a:prstGeom prst="rect">
              <a:avLst/>
            </a:prstGeom>
          </p:spPr>
        </p:pic>
      </p:grpSp>
      <p:pic>
        <p:nvPicPr>
          <p:cNvPr id="12" name="object 51">
            <a:extLst>
              <a:ext uri="{FF2B5EF4-FFF2-40B4-BE49-F238E27FC236}">
                <a16:creationId xmlns:a16="http://schemas.microsoft.com/office/drawing/2014/main" id="{149AF10B-4E71-F085-7243-3D4A9C2D10A7}"/>
              </a:ext>
            </a:extLst>
          </p:cNvPr>
          <p:cNvPicPr/>
          <p:nvPr/>
        </p:nvPicPr>
        <p:blipFill>
          <a:blip r:embed="rId7" cstate="print"/>
          <a:stretch>
            <a:fillRect/>
          </a:stretch>
        </p:blipFill>
        <p:spPr>
          <a:xfrm>
            <a:off x="6422303" y="1354839"/>
            <a:ext cx="917096" cy="355437"/>
          </a:xfrm>
          <a:prstGeom prst="rect">
            <a:avLst/>
          </a:prstGeom>
        </p:spPr>
      </p:pic>
      <p:pic>
        <p:nvPicPr>
          <p:cNvPr id="4" name="Graphic 3" descr="Home with solid fill">
            <a:hlinkClick r:id="rId10" action="ppaction://hlinksldjump"/>
            <a:extLst>
              <a:ext uri="{FF2B5EF4-FFF2-40B4-BE49-F238E27FC236}">
                <a16:creationId xmlns:a16="http://schemas.microsoft.com/office/drawing/2014/main" id="{B4DB2F12-25A0-189C-337D-91BBC1E936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927526986"/>
      </p:ext>
    </p:extLst>
  </p:cSld>
  <p:clrMapOvr>
    <a:masterClrMapping/>
  </p:clrMapOvr>
</p:sld>
</file>

<file path=ppt/theme/theme1.xml><?xml version="1.0" encoding="utf-8"?>
<a:theme xmlns:a="http://schemas.openxmlformats.org/drawingml/2006/main" name="Office Theme">
  <a:themeElements>
    <a:clrScheme name="Custom 1">
      <a:dk1>
        <a:srgbClr val="004B87"/>
      </a:dk1>
      <a:lt1>
        <a:sysClr val="window" lastClr="FFFFFF"/>
      </a:lt1>
      <a:dk2>
        <a:srgbClr val="004B87"/>
      </a:dk2>
      <a:lt2>
        <a:srgbClr val="E8E8E8"/>
      </a:lt2>
      <a:accent1>
        <a:srgbClr val="004B87"/>
      </a:accent1>
      <a:accent2>
        <a:srgbClr val="FF6720"/>
      </a:accent2>
      <a:accent3>
        <a:srgbClr val="5BC2E7"/>
      </a:accent3>
      <a:accent4>
        <a:srgbClr val="DB0B5B"/>
      </a:accent4>
      <a:accent5>
        <a:srgbClr val="826B6A"/>
      </a:accent5>
      <a:accent6>
        <a:srgbClr val="1A9586"/>
      </a:accent6>
      <a:hlink>
        <a:srgbClr val="5BC2E7"/>
      </a:hlink>
      <a:folHlink>
        <a:srgbClr val="004B87"/>
      </a:folHlink>
    </a:clrScheme>
    <a:fontScheme name="Custom 1">
      <a:majorFont>
        <a:latin typeface="HelveticaNeueLT Pro 65 Md"/>
        <a:ea typeface=""/>
        <a:cs typeface=""/>
      </a:majorFont>
      <a:minorFont>
        <a:latin typeface="HelveticaNeueLT Pro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ASL Best of Slide Deck PPT Template" id="{EDD9210B-F975-4B49-8ADE-66769055EA8C}" vid="{61D7CC9C-0DF3-4867-9250-4CD17864579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1740004AFE6F49AE1B2D93850204F8" ma:contentTypeVersion="19" ma:contentTypeDescription="Create a new document." ma:contentTypeScope="" ma:versionID="07a15a625253430c99ebe407e965c14f">
  <xsd:schema xmlns:xsd="http://www.w3.org/2001/XMLSchema" xmlns:xs="http://www.w3.org/2001/XMLSchema" xmlns:p="http://schemas.microsoft.com/office/2006/metadata/properties" xmlns:ns2="a2d59425-1cce-4a4f-9336-2a5f75205b93" xmlns:ns3="4222ee06-a7a1-4582-887c-e371f583a6cc" targetNamespace="http://schemas.microsoft.com/office/2006/metadata/properties" ma:root="true" ma:fieldsID="cee50950e99d59b9eeedb0b2b279e984" ns2:_="" ns3:_="">
    <xsd:import namespace="a2d59425-1cce-4a4f-9336-2a5f75205b93"/>
    <xsd:import namespace="4222ee06-a7a1-4582-887c-e371f583a6cc"/>
    <xsd:element name="properties">
      <xsd:complexType>
        <xsd:sequence>
          <xsd:element name="documentManagement">
            <xsd:complexType>
              <xsd:all>
                <xsd:element ref="ns2:Test"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d59425-1cce-4a4f-9336-2a5f75205b93" elementFormDefault="qualified">
    <xsd:import namespace="http://schemas.microsoft.com/office/2006/documentManagement/types"/>
    <xsd:import namespace="http://schemas.microsoft.com/office/infopath/2007/PartnerControls"/>
    <xsd:element name="Test" ma:index="4" nillable="true" ma:displayName="Test" ma:format="DateOnly" ma:internalName="Test"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8de16c-5f0f-4439-8be6-da866814b8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2ee06-a7a1-4582-887c-e371f583a6c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58232b-d97f-4412-9e9f-0b86dcec4898}" ma:internalName="TaxCatchAll" ma:showField="CatchAllData" ma:web="4222ee06-a7a1-4582-887c-e371f583a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222ee06-a7a1-4582-887c-e371f583a6cc">
      <UserInfo>
        <DisplayName>Patricia Pochelon</DisplayName>
        <AccountId>26</AccountId>
        <AccountType/>
      </UserInfo>
      <UserInfo>
        <DisplayName>Rocio Davina-Nunez</DisplayName>
        <AccountId>51</AccountId>
        <AccountType/>
      </UserInfo>
    </SharedWithUsers>
    <Test xmlns="a2d59425-1cce-4a4f-9336-2a5f75205b93" xsi:nil="true"/>
    <TaxCatchAll xmlns="4222ee06-a7a1-4582-887c-e371f583a6cc" xsi:nil="true"/>
    <lcf76f155ced4ddcb4097134ff3c332f xmlns="a2d59425-1cce-4a4f-9336-2a5f75205b9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7B43A8-FB30-4671-8F2A-EBACAD1E1E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d59425-1cce-4a4f-9336-2a5f75205b93"/>
    <ds:schemaRef ds:uri="4222ee06-a7a1-4582-887c-e371f583a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9A2E0B-04AD-4E58-9FDD-31B5B5A55E1D}">
  <ds:schemaRefs>
    <ds:schemaRef ds:uri="http://schemas.microsoft.com/office/infopath/2007/PartnerControls"/>
    <ds:schemaRef ds:uri="http://purl.org/dc/terms/"/>
    <ds:schemaRef ds:uri="a2d59425-1cce-4a4f-9336-2a5f75205b93"/>
    <ds:schemaRef ds:uri="http://schemas.microsoft.com/office/2006/documentManagement/types"/>
    <ds:schemaRef ds:uri="http://purl.org/dc/elements/1.1/"/>
    <ds:schemaRef ds:uri="http://schemas.openxmlformats.org/package/2006/metadata/core-properties"/>
    <ds:schemaRef ds:uri="4222ee06-a7a1-4582-887c-e371f583a6cc"/>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FC79616-789B-4623-BD39-5F23410887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EASL Best of Slide Deck PPT Template</Template>
  <TotalTime>0</TotalTime>
  <Words>27856</Words>
  <Application>Microsoft Office PowerPoint</Application>
  <PresentationFormat>Widescreen</PresentationFormat>
  <Paragraphs>1180</Paragraphs>
  <Slides>36</Slides>
  <Notes>29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Aptos</vt:lpstr>
      <vt:lpstr>Aptos Narrow</vt:lpstr>
      <vt:lpstr>Arial</vt:lpstr>
      <vt:lpstr>Calibri</vt:lpstr>
      <vt:lpstr>Cambria Math</vt:lpstr>
      <vt:lpstr>Courier New</vt:lpstr>
      <vt:lpstr>HelveticaNeueLT Pro 55 Roman</vt:lpstr>
      <vt:lpstr>HelveticaNeueLT Pro 65 Md</vt:lpstr>
      <vt:lpstr>Times New Roman</vt:lpstr>
      <vt:lpstr>Office Theme</vt:lpstr>
      <vt:lpstr>1_Office Theme</vt:lpstr>
      <vt:lpstr>2_Office Theme</vt:lpstr>
      <vt:lpstr>PowerPoint Presentation</vt:lpstr>
      <vt:lpstr>About these Slides </vt:lpstr>
      <vt:lpstr>Contents</vt:lpstr>
      <vt:lpstr>Contents</vt:lpstr>
      <vt:lpstr>Contents</vt:lpstr>
      <vt:lpstr>Viral Hepatitis</vt:lpstr>
      <vt:lpstr>OS-029-YI Spatial profiling of HBV and HDV infection in human liver samples</vt:lpstr>
      <vt:lpstr>OS-029-YI Spatial profiling of HBV and HDV infection in human liver samples</vt:lpstr>
      <vt:lpstr>PowerPoint Presentation</vt:lpstr>
      <vt:lpstr>PowerPoint Presentation</vt:lpstr>
      <vt:lpstr>FRI-245-YI Hepatitis E virus entry requires the cholesterol transporter Niemann–Pick C1</vt:lpstr>
      <vt:lpstr>PowerPoint Presentation</vt:lpstr>
      <vt:lpstr>Viral Hepatitis C</vt:lpstr>
      <vt:lpstr>PowerPoint Presentation</vt:lpstr>
      <vt:lpstr>PowerPoint Presentation</vt:lpstr>
      <vt:lpstr>Viral Hepatitis B and D</vt:lpstr>
      <vt:lpstr>PowerPoint Presentation</vt:lpstr>
      <vt:lpstr>PowerPoint Presentation</vt:lpstr>
      <vt:lpstr>Background and Aims</vt:lpstr>
      <vt:lpstr>GS-010 Outcomes of 48 weeks of therapy and subsequent 24-week post-treatment period with tobevibart (VIR-3434) and elebsiran (VIR-2218) with or without pegylated interferon alfa-2a in chronic hepatitis B virus infection. Findings from the MARCH study</vt:lpstr>
      <vt:lpstr>PowerPoint Presentation</vt:lpstr>
      <vt:lpstr>PowerPoint Presentation</vt:lpstr>
      <vt:lpstr>PowerPoint Presentation</vt:lpstr>
      <vt:lpstr>PowerPoint Presentation</vt:lpstr>
      <vt:lpstr>PowerPoint Presentation</vt:lpstr>
      <vt:lpstr>PowerPoint Presentation</vt:lpstr>
      <vt:lpstr>Viral Hepatitis B and D</vt:lpstr>
      <vt:lpstr>PowerPoint Presentation</vt:lpstr>
      <vt:lpstr>PowerPoint Presentation</vt:lpstr>
      <vt:lpstr>PowerPoint Presentation</vt:lpstr>
      <vt:lpstr>PowerPoint Presentation</vt:lpstr>
      <vt:lpstr>OS-067-YI Long term outcomes after nucleos(t)ide analogue cessation – an extended follow up study from the RETRACT-B cohort</vt:lpstr>
      <vt:lpstr>OS-067-YI Long term outcomes after nucleos(t)ide analogue cessation – an extended follow up study from the RETRACT-B cohort</vt:lpstr>
      <vt:lpstr>Late Breaker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Elinam Gayi</dc:creator>
  <cp:lastModifiedBy>Elinam Gayi</cp:lastModifiedBy>
  <cp:revision>3</cp:revision>
  <dcterms:created xsi:type="dcterms:W3CDTF">2025-03-12T10:20:41Z</dcterms:created>
  <dcterms:modified xsi:type="dcterms:W3CDTF">2025-05-12T08:08:56Z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0x010100BD1740004AFE6F49AE1B2D93850204F8</vt:lpwstr>
  </property>
  <property fmtid="{D5CDD505-2E9C-101B-9397-08002B2CF9AE}" pid="3" name="MediaServiceImageTags">
    <vt:lpwstr/>
  </property>
</Properties>
</file>